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8" r:id="rId2"/>
  </p:sldMasterIdLst>
  <p:notesMasterIdLst>
    <p:notesMasterId r:id="rId33"/>
  </p:notesMasterIdLst>
  <p:handoutMasterIdLst>
    <p:handoutMasterId r:id="rId34"/>
  </p:handoutMasterIdLst>
  <p:sldIdLst>
    <p:sldId id="256" r:id="rId3"/>
    <p:sldId id="257" r:id="rId4"/>
    <p:sldId id="259" r:id="rId5"/>
    <p:sldId id="271" r:id="rId6"/>
    <p:sldId id="281" r:id="rId7"/>
    <p:sldId id="260" r:id="rId8"/>
    <p:sldId id="261" r:id="rId9"/>
    <p:sldId id="262" r:id="rId10"/>
    <p:sldId id="287" r:id="rId11"/>
    <p:sldId id="289" r:id="rId12"/>
    <p:sldId id="285" r:id="rId13"/>
    <p:sldId id="290" r:id="rId14"/>
    <p:sldId id="266" r:id="rId15"/>
    <p:sldId id="258" r:id="rId16"/>
    <p:sldId id="270" r:id="rId17"/>
    <p:sldId id="265" r:id="rId18"/>
    <p:sldId id="268" r:id="rId19"/>
    <p:sldId id="269" r:id="rId20"/>
    <p:sldId id="272" r:id="rId21"/>
    <p:sldId id="263" r:id="rId22"/>
    <p:sldId id="274" r:id="rId23"/>
    <p:sldId id="283" r:id="rId24"/>
    <p:sldId id="275" r:id="rId25"/>
    <p:sldId id="276" r:id="rId26"/>
    <p:sldId id="267" r:id="rId27"/>
    <p:sldId id="278" r:id="rId28"/>
    <p:sldId id="277" r:id="rId29"/>
    <p:sldId id="280" r:id="rId30"/>
    <p:sldId id="286" r:id="rId31"/>
    <p:sldId id="282" r:id="rId32"/>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3" autoAdjust="0"/>
    <p:restoredTop sz="58607" autoAdjust="0"/>
  </p:normalViewPr>
  <p:slideViewPr>
    <p:cSldViewPr showGuides="1">
      <p:cViewPr varScale="1">
        <p:scale>
          <a:sx n="53" d="100"/>
          <a:sy n="53" d="100"/>
        </p:scale>
        <p:origin x="804" y="40"/>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3.12.2020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3.12.2020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131364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many comic book events held in Finland have also found their own audiences: the Helsinki Comics Festival is the biggest annual Nordic event in its category and an important venue for encounters on an international scale.</a:t>
            </a:r>
            <a:endParaRPr lang="en-US" sz="1200" kern="1200" dirty="0" smtClean="0">
              <a:solidFill>
                <a:schemeClr val="tx1"/>
              </a:solidFill>
              <a:effectLst/>
              <a:latin typeface="+mn-lt"/>
              <a:ea typeface="+mn-ea"/>
              <a:cs typeface="+mn-cs"/>
            </a:endParaRPr>
          </a:p>
          <a:p>
            <a:endParaRPr lang="fi-FI" dirty="0" smtClean="0"/>
          </a:p>
          <a:p>
            <a:r>
              <a:rPr lang="fi-FI" dirty="0" smtClean="0"/>
              <a:t>Photo: Henry Söderlund/</a:t>
            </a:r>
            <a:r>
              <a:rPr lang="en-US" sz="1200" b="0" i="0" kern="1200" dirty="0" smtClean="0">
                <a:solidFill>
                  <a:schemeClr val="tx1"/>
                </a:solidFill>
                <a:effectLst/>
                <a:latin typeface="+mn-lt"/>
                <a:ea typeface="+mn-ea"/>
                <a:cs typeface="+mn-cs"/>
              </a:rPr>
              <a:t>Helsinki Comics Festival 2018</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891493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Topics range from fantasy to Finnish mythology and animal stories. </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77042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101515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dirty="0" smtClean="0"/>
              <a:t>About 5 percent of the Finnish population speaks Swedish as their mother tongue and Swedish-language literature is actively published.</a:t>
            </a:r>
          </a:p>
          <a:p>
            <a:endParaRPr lang="en-GB" dirty="0" smtClean="0"/>
          </a:p>
          <a:p>
            <a:r>
              <a:rPr lang="en-US" sz="1200" kern="1200" dirty="0" smtClean="0">
                <a:solidFill>
                  <a:schemeClr val="tx1"/>
                </a:solidFill>
                <a:effectLst/>
                <a:latin typeface="+mn-lt"/>
                <a:ea typeface="+mn-ea"/>
                <a:cs typeface="+mn-cs"/>
              </a:rPr>
              <a:t>In 2019 the celebrated poet </a:t>
            </a:r>
            <a:r>
              <a:rPr lang="en-US" sz="1200" kern="1200" dirty="0" err="1" smtClean="0">
                <a:solidFill>
                  <a:schemeClr val="tx1"/>
                </a:solidFill>
                <a:effectLst/>
                <a:latin typeface="+mn-lt"/>
                <a:ea typeface="+mn-ea"/>
                <a:cs typeface="+mn-cs"/>
              </a:rPr>
              <a:t>Tua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Forsström</a:t>
            </a:r>
            <a:r>
              <a:rPr lang="en-US" sz="1200" kern="1200" dirty="0" smtClean="0">
                <a:solidFill>
                  <a:schemeClr val="tx1"/>
                </a:solidFill>
                <a:effectLst/>
                <a:latin typeface="+mn-lt"/>
                <a:ea typeface="+mn-ea"/>
                <a:cs typeface="+mn-cs"/>
              </a:rPr>
              <a:t> was elected to the Swedish Academy, the institution which picks the winner of the Nobel Prize in Literature.</a:t>
            </a:r>
            <a:endParaRPr lang="en-GB" dirty="0" smtClean="0"/>
          </a:p>
          <a:p>
            <a:endParaRPr lang="en-US" dirty="0" smtClean="0"/>
          </a:p>
          <a:p>
            <a:r>
              <a:rPr lang="en-GB" dirty="0" smtClean="0"/>
              <a:t>There is also some Sámi literature in Finland, although there are only a few Sámi-language translators and publishers in Finland.</a:t>
            </a:r>
          </a:p>
          <a:p>
            <a:endParaRPr lang="en-GB" dirty="0" smtClean="0"/>
          </a:p>
          <a:p>
            <a:r>
              <a:rPr lang="en-GB" dirty="0" smtClean="0"/>
              <a:t>Photo: </a:t>
            </a:r>
            <a:r>
              <a:rPr lang="en-US" sz="1200" b="0" i="0" kern="1200" dirty="0" smtClean="0">
                <a:solidFill>
                  <a:schemeClr val="tx1"/>
                </a:solidFill>
                <a:effectLst/>
                <a:latin typeface="+mn-lt"/>
                <a:ea typeface="+mn-ea"/>
                <a:cs typeface="+mn-cs"/>
              </a:rPr>
              <a:t>Eva </a:t>
            </a:r>
            <a:r>
              <a:rPr lang="en-US" sz="1200" b="0" i="0" kern="1200" dirty="0" err="1" smtClean="0">
                <a:solidFill>
                  <a:schemeClr val="tx1"/>
                </a:solidFill>
                <a:effectLst/>
                <a:latin typeface="+mn-lt"/>
                <a:ea typeface="+mn-ea"/>
                <a:cs typeface="+mn-cs"/>
              </a:rPr>
              <a:t>Tordera-Nuno</a:t>
            </a:r>
            <a:r>
              <a:rPr lang="en-US" sz="1200" b="0" i="0" kern="1200" dirty="0" smtClean="0">
                <a:solidFill>
                  <a:schemeClr val="tx1"/>
                </a:solidFill>
                <a:effectLst/>
                <a:latin typeface="+mn-lt"/>
                <a:ea typeface="+mn-ea"/>
                <a:cs typeface="+mn-cs"/>
              </a:rPr>
              <a:t>/Visit Finland</a:t>
            </a:r>
            <a:endParaRPr lang="en-US" dirty="0" smtClean="0"/>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910355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Audiobooks are also very popular among Finnish people. The selection includes all kinds of books from children’s literature to novels and non-fiction. There are multiple apps for listening to audiobooks and new audiobooks in Finnish are released continuously.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32789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Finland libraries do not only offer books to loan but much more. Libraries are really popular with the public and are being actively developed to better meet people's needs. Finnish libraries are advanced in terms of selection and digitalisation. </a:t>
            </a: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630665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175743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most well-known Finnish library, </a:t>
            </a:r>
            <a:r>
              <a:rPr lang="en-GB" sz="1200" kern="1200" dirty="0" err="1" smtClean="0">
                <a:solidFill>
                  <a:schemeClr val="tx1"/>
                </a:solidFill>
                <a:effectLst/>
                <a:latin typeface="+mn-lt"/>
                <a:ea typeface="+mn-ea"/>
                <a:cs typeface="+mn-cs"/>
              </a:rPr>
              <a:t>Oodi</a:t>
            </a:r>
            <a:r>
              <a:rPr lang="en-GB" sz="1200" kern="1200" dirty="0" smtClean="0">
                <a:solidFill>
                  <a:schemeClr val="tx1"/>
                </a:solidFill>
                <a:effectLst/>
                <a:latin typeface="+mn-lt"/>
                <a:ea typeface="+mn-ea"/>
                <a:cs typeface="+mn-cs"/>
              </a:rPr>
              <a:t>, is a pioneer of libraries. In </a:t>
            </a:r>
            <a:r>
              <a:rPr lang="en-GB" sz="1200" kern="1200" dirty="0" err="1" smtClean="0">
                <a:solidFill>
                  <a:schemeClr val="tx1"/>
                </a:solidFill>
                <a:effectLst/>
                <a:latin typeface="+mn-lt"/>
                <a:ea typeface="+mn-ea"/>
                <a:cs typeface="+mn-cs"/>
              </a:rPr>
              <a:t>Oodi</a:t>
            </a:r>
            <a:r>
              <a:rPr lang="en-GB" sz="1200" kern="1200" dirty="0" smtClean="0">
                <a:solidFill>
                  <a:schemeClr val="tx1"/>
                </a:solidFill>
                <a:effectLst/>
                <a:latin typeface="+mn-lt"/>
                <a:ea typeface="+mn-ea"/>
                <a:cs typeface="+mn-cs"/>
              </a:rPr>
              <a:t>, in addition to loaning books, magazines, games and audio material, customers can use a variety of professional tools from a laser cutter to a 3D printer. In addition to these, various studios and playrooms can be booked, where guests can produce their own music and borrow musical instruments. </a:t>
            </a:r>
            <a:endParaRPr lang="en-US" sz="1200" kern="1200" dirty="0" smtClean="0">
              <a:solidFill>
                <a:schemeClr val="tx1"/>
              </a:solidFill>
              <a:effectLst/>
              <a:latin typeface="+mn-lt"/>
              <a:ea typeface="+mn-ea"/>
              <a:cs typeface="+mn-cs"/>
            </a:endParaRPr>
          </a:p>
          <a:p>
            <a:endParaRPr lang="fi-FI" dirty="0" smtClean="0"/>
          </a:p>
          <a:p>
            <a:r>
              <a:rPr lang="fi-FI" dirty="0" smtClean="0"/>
              <a:t>Photo: Kuvio/Oodi</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01560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398622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Sofi </a:t>
            </a:r>
            <a:r>
              <a:rPr lang="en-GB" dirty="0" err="1" smtClean="0"/>
              <a:t>Oksanen</a:t>
            </a:r>
            <a:r>
              <a:rPr lang="en-GB" dirty="0" smtClean="0"/>
              <a:t> has a unique way of telling stories which have a strong link to history.</a:t>
            </a:r>
            <a:endParaRPr lang="en-US" dirty="0" smtClean="0"/>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420433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Finnish books for children and young adults are in demand worldwide, in languages ranging from German to Arabic and even Chinese. Our classics are also getting new translations to appeal to readers near and far. Even the English-language markets, often considered challenging, are beginning to open up to Finnish literature. This is expected to be a turning point for the international visibility of Finnish literature.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addition, a new generation of Finnish comic artists have continued on a fascinating, experimental path, which also appeals to foreign comic book enthusiasts. Other Finnish comic book classics include </a:t>
            </a:r>
            <a:r>
              <a:rPr lang="en-GB" sz="1200" i="1" kern="1200" dirty="0" err="1" smtClean="0">
                <a:solidFill>
                  <a:schemeClr val="tx1"/>
                </a:solidFill>
                <a:effectLst/>
                <a:latin typeface="+mn-lt"/>
                <a:ea typeface="+mn-ea"/>
                <a:cs typeface="+mn-cs"/>
              </a:rPr>
              <a:t>Mämmilä</a:t>
            </a:r>
            <a:r>
              <a:rPr lang="en-GB" sz="1200" kern="1200" dirty="0" smtClean="0">
                <a:solidFill>
                  <a:schemeClr val="tx1"/>
                </a:solidFill>
                <a:effectLst/>
                <a:latin typeface="+mn-lt"/>
                <a:ea typeface="+mn-ea"/>
                <a:cs typeface="+mn-cs"/>
              </a:rPr>
              <a:t> by </a:t>
            </a:r>
            <a:r>
              <a:rPr lang="en-GB" sz="1200" kern="1200" dirty="0" err="1" smtClean="0">
                <a:solidFill>
                  <a:schemeClr val="tx1"/>
                </a:solidFill>
                <a:effectLst/>
                <a:latin typeface="+mn-lt"/>
                <a:ea typeface="+mn-ea"/>
                <a:cs typeface="+mn-cs"/>
              </a:rPr>
              <a:t>Tarmo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Koivisto</a:t>
            </a:r>
            <a:r>
              <a:rPr lang="en-GB" sz="1200" kern="1200" dirty="0" smtClean="0">
                <a:solidFill>
                  <a:schemeClr val="tx1"/>
                </a:solidFill>
                <a:effectLst/>
                <a:latin typeface="+mn-lt"/>
                <a:ea typeface="+mn-ea"/>
                <a:cs typeface="+mn-cs"/>
              </a:rPr>
              <a:t> and </a:t>
            </a:r>
            <a:r>
              <a:rPr lang="en-GB" sz="1200" i="1" kern="1200" dirty="0" err="1" smtClean="0">
                <a:solidFill>
                  <a:schemeClr val="tx1"/>
                </a:solidFill>
                <a:effectLst/>
                <a:latin typeface="+mn-lt"/>
                <a:ea typeface="+mn-ea"/>
                <a:cs typeface="+mn-cs"/>
              </a:rPr>
              <a:t>Pekka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Puupää</a:t>
            </a:r>
            <a:r>
              <a:rPr lang="en-GB" sz="1200" kern="1200" dirty="0" smtClean="0">
                <a:solidFill>
                  <a:schemeClr val="tx1"/>
                </a:solidFill>
                <a:effectLst/>
                <a:latin typeface="+mn-lt"/>
                <a:ea typeface="+mn-ea"/>
                <a:cs typeface="+mn-cs"/>
              </a:rPr>
              <a:t> by Ola </a:t>
            </a:r>
            <a:r>
              <a:rPr lang="en-GB" sz="1200" kern="1200" dirty="0" err="1" smtClean="0">
                <a:solidFill>
                  <a:schemeClr val="tx1"/>
                </a:solidFill>
                <a:effectLst/>
                <a:latin typeface="+mn-lt"/>
                <a:ea typeface="+mn-ea"/>
                <a:cs typeface="+mn-cs"/>
              </a:rPr>
              <a:t>Fogelberg</a:t>
            </a:r>
            <a:r>
              <a:rPr lang="en-GB" sz="1200" kern="1200" dirty="0" smtClean="0">
                <a:solidFill>
                  <a:schemeClr val="tx1"/>
                </a:solidFill>
                <a:effectLst/>
                <a:latin typeface="+mn-lt"/>
                <a:ea typeface="+mn-ea"/>
                <a:cs typeface="+mn-cs"/>
              </a:rPr>
              <a:t>. The Finnish comic book scene is alive and breathing and there are multiple festivals and societies to support Finnish comic book enthusiasts and artists.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425452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dirty="0" smtClean="0"/>
              <a:t>Besides books, </a:t>
            </a:r>
            <a:r>
              <a:rPr lang="en-GB" dirty="0" err="1" smtClean="0"/>
              <a:t>Jansson</a:t>
            </a:r>
            <a:r>
              <a:rPr lang="en-GB" dirty="0" smtClean="0"/>
              <a:t> also expressed her artistry as a painter, graphic artist, caricaturist and comic strip artist. </a:t>
            </a:r>
          </a:p>
          <a:p>
            <a:endParaRPr lang="en-GB" dirty="0" smtClean="0"/>
          </a:p>
          <a:p>
            <a:r>
              <a:rPr lang="en-GB" dirty="0" smtClean="0"/>
              <a:t>Photo: </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Moomin</a:t>
            </a:r>
            <a:r>
              <a:rPr lang="en-US" sz="1200" b="0" i="0" kern="1200" dirty="0" smtClean="0">
                <a:solidFill>
                  <a:schemeClr val="tx1"/>
                </a:solidFill>
                <a:effectLst/>
                <a:latin typeface="+mn-lt"/>
                <a:ea typeface="+mn-ea"/>
                <a:cs typeface="+mn-cs"/>
              </a:rPr>
              <a:t> Characters™</a:t>
            </a:r>
            <a:endParaRPr lang="en-US" dirty="0" smtClean="0"/>
          </a:p>
        </p:txBody>
      </p:sp>
      <p:sp>
        <p:nvSpPr>
          <p:cNvPr id="4" name="Slide Number Placeholder 3"/>
          <p:cNvSpPr>
            <a:spLocks noGrp="1"/>
          </p:cNvSpPr>
          <p:nvPr>
            <p:ph type="sldNum" sz="quarter" idx="10"/>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3060220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Jansson’s</a:t>
            </a:r>
            <a:r>
              <a:rPr lang="en-GB" dirty="0" smtClean="0"/>
              <a:t> </a:t>
            </a:r>
            <a:r>
              <a:rPr lang="en-GB" dirty="0" err="1" smtClean="0"/>
              <a:t>Moomin</a:t>
            </a:r>
            <a:r>
              <a:rPr lang="en-GB" dirty="0" smtClean="0"/>
              <a:t> stories have been translated into about 50 different languages. </a:t>
            </a:r>
            <a:endParaRPr lang="en-US" dirty="0" smtClean="0"/>
          </a:p>
        </p:txBody>
      </p:sp>
      <p:sp>
        <p:nvSpPr>
          <p:cNvPr id="4" name="Slide Number Placeholder 3"/>
          <p:cNvSpPr>
            <a:spLocks noGrp="1"/>
          </p:cNvSpPr>
          <p:nvPr>
            <p:ph type="sldNum" sz="quarter" idx="10"/>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347772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dirty="0" err="1" smtClean="0"/>
              <a:t>Waltari</a:t>
            </a:r>
            <a:r>
              <a:rPr lang="en-GB" dirty="0" smtClean="0"/>
              <a:t> used his time well and wrote 22 novels, 15 novellas, 26 plays, 6  poetry collections, about 100 book reviews, magazine articles and much more during his lifetime.</a:t>
            </a:r>
          </a:p>
          <a:p>
            <a:endParaRPr lang="en-GB" dirty="0" smtClean="0"/>
          </a:p>
          <a:p>
            <a:r>
              <a:rPr lang="en-GB" dirty="0" smtClean="0"/>
              <a:t>Photo: WSOY</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199791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dirty="0" smtClean="0"/>
              <a:t>It has been translated into 37 different languages, as of November 2019.</a:t>
            </a:r>
          </a:p>
          <a:p>
            <a:endParaRPr lang="en-GB" dirty="0" smtClean="0"/>
          </a:p>
          <a:p>
            <a:r>
              <a:rPr lang="en-GB" dirty="0" smtClean="0"/>
              <a:t>Photo: </a:t>
            </a:r>
            <a:r>
              <a:rPr lang="en-US" sz="1200" b="0" i="0" kern="1200" dirty="0" smtClean="0">
                <a:solidFill>
                  <a:schemeClr val="tx1"/>
                </a:solidFill>
                <a:effectLst/>
                <a:latin typeface="+mn-lt"/>
                <a:ea typeface="+mn-ea"/>
                <a:cs typeface="+mn-cs"/>
              </a:rPr>
              <a:t>Hanna </a:t>
            </a:r>
            <a:r>
              <a:rPr lang="en-US" sz="1200" b="0" i="0" kern="1200" dirty="0" err="1" smtClean="0">
                <a:solidFill>
                  <a:schemeClr val="tx1"/>
                </a:solidFill>
                <a:effectLst/>
                <a:latin typeface="+mn-lt"/>
                <a:ea typeface="+mn-ea"/>
                <a:cs typeface="+mn-cs"/>
              </a:rPr>
              <a:t>Poropudas</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383739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dirty="0" smtClean="0"/>
              <a:t>The Finnish Book Foundation annually grants </a:t>
            </a:r>
            <a:r>
              <a:rPr lang="en-GB" dirty="0" err="1" smtClean="0"/>
              <a:t>Finalndia</a:t>
            </a:r>
            <a:r>
              <a:rPr lang="en-GB" dirty="0" smtClean="0"/>
              <a:t> prizes in three different categories: the best novel written by a Finnish citizen (</a:t>
            </a:r>
            <a:r>
              <a:rPr lang="en-GB" dirty="0" err="1" smtClean="0"/>
              <a:t>Finlandia</a:t>
            </a:r>
            <a:r>
              <a:rPr lang="en-GB" dirty="0" smtClean="0"/>
              <a:t> Award), best children's book (</a:t>
            </a:r>
            <a:r>
              <a:rPr lang="en-GB" dirty="0" err="1" smtClean="0"/>
              <a:t>Finlandia</a:t>
            </a:r>
            <a:r>
              <a:rPr lang="en-GB" dirty="0" smtClean="0"/>
              <a:t> Junior Award) and best non-fiction book (</a:t>
            </a:r>
            <a:r>
              <a:rPr lang="en-GB" dirty="0" err="1" smtClean="0"/>
              <a:t>Tieto-Finlandia</a:t>
            </a:r>
            <a:r>
              <a:rPr lang="en-GB" dirty="0" smtClean="0"/>
              <a:t> Award). </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Some well-known </a:t>
            </a:r>
            <a:r>
              <a:rPr lang="en-GB" dirty="0" err="1" smtClean="0"/>
              <a:t>Finlandia</a:t>
            </a:r>
            <a:r>
              <a:rPr lang="en-GB" dirty="0" smtClean="0"/>
              <a:t> prize winners are, for example, Sofi </a:t>
            </a:r>
            <a:r>
              <a:rPr lang="en-GB" dirty="0" err="1" smtClean="0"/>
              <a:t>Oksanen</a:t>
            </a:r>
            <a:r>
              <a:rPr lang="en-GB" dirty="0" smtClean="0"/>
              <a:t>, </a:t>
            </a:r>
            <a:r>
              <a:rPr lang="en-GB" dirty="0" err="1" smtClean="0"/>
              <a:t>Kjell</a:t>
            </a:r>
            <a:r>
              <a:rPr lang="en-GB" dirty="0" smtClean="0"/>
              <a:t> </a:t>
            </a:r>
            <a:r>
              <a:rPr lang="en-GB" dirty="0" err="1" smtClean="0"/>
              <a:t>Westö</a:t>
            </a:r>
            <a:r>
              <a:rPr lang="en-GB" dirty="0" smtClean="0"/>
              <a:t> and Rosa </a:t>
            </a:r>
            <a:r>
              <a:rPr lang="en-GB" dirty="0" err="1" smtClean="0"/>
              <a:t>Liksom</a:t>
            </a:r>
            <a:r>
              <a:rPr lang="en-GB" dirty="0" smtClean="0"/>
              <a:t>. </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Other internationally awarded writers include Sofi </a:t>
            </a:r>
            <a:r>
              <a:rPr lang="en-GB" dirty="0" err="1" smtClean="0"/>
              <a:t>Oksanen</a:t>
            </a:r>
            <a:r>
              <a:rPr lang="en-GB" dirty="0" smtClean="0"/>
              <a:t> (Nordic Council Literature Prize) and Johanna </a:t>
            </a:r>
            <a:r>
              <a:rPr lang="en-GB" dirty="0" err="1" smtClean="0"/>
              <a:t>Sinisalo</a:t>
            </a:r>
            <a:r>
              <a:rPr lang="en-GB" dirty="0" smtClean="0"/>
              <a:t> (James Tiptree Jr. Award).</a:t>
            </a:r>
            <a:endParaRPr lang="en-US" dirty="0" smtClean="0"/>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25</a:t>
            </a:fld>
            <a:endParaRPr lang="fi-FI"/>
          </a:p>
        </p:txBody>
      </p:sp>
    </p:spTree>
    <p:extLst>
      <p:ext uri="{BB962C8B-B14F-4D97-AF65-F5344CB8AC3E}">
        <p14:creationId xmlns:p14="http://schemas.microsoft.com/office/powerpoint/2010/main" val="2370433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26</a:t>
            </a:fld>
            <a:endParaRPr lang="fi-FI"/>
          </a:p>
        </p:txBody>
      </p:sp>
    </p:spTree>
    <p:extLst>
      <p:ext uri="{BB962C8B-B14F-4D97-AF65-F5344CB8AC3E}">
        <p14:creationId xmlns:p14="http://schemas.microsoft.com/office/powerpoint/2010/main" val="428517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27</a:t>
            </a:fld>
            <a:endParaRPr lang="fi-FI"/>
          </a:p>
        </p:txBody>
      </p:sp>
    </p:spTree>
    <p:extLst>
      <p:ext uri="{BB962C8B-B14F-4D97-AF65-F5344CB8AC3E}">
        <p14:creationId xmlns:p14="http://schemas.microsoft.com/office/powerpoint/2010/main" val="124400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28</a:t>
            </a:fld>
            <a:endParaRPr lang="fi-FI"/>
          </a:p>
        </p:txBody>
      </p:sp>
    </p:spTree>
    <p:extLst>
      <p:ext uri="{BB962C8B-B14F-4D97-AF65-F5344CB8AC3E}">
        <p14:creationId xmlns:p14="http://schemas.microsoft.com/office/powerpoint/2010/main" val="3636644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smtClean="0"/>
              <a:t>Photo: Henry Söderlund/</a:t>
            </a:r>
            <a:r>
              <a:rPr lang="en-US" sz="1200" b="0" i="0" kern="1200" dirty="0" smtClean="0">
                <a:solidFill>
                  <a:schemeClr val="tx1"/>
                </a:solidFill>
                <a:effectLst/>
                <a:latin typeface="+mn-lt"/>
                <a:ea typeface="+mn-ea"/>
                <a:cs typeface="+mn-cs"/>
              </a:rPr>
              <a:t>Helsinki Comics Festival 2018</a:t>
            </a:r>
            <a:endParaRPr lang="en-US" dirty="0" smtClean="0"/>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29</a:t>
            </a:fld>
            <a:endParaRPr lang="fi-FI"/>
          </a:p>
        </p:txBody>
      </p:sp>
    </p:spTree>
    <p:extLst>
      <p:ext uri="{BB962C8B-B14F-4D97-AF65-F5344CB8AC3E}">
        <p14:creationId xmlns:p14="http://schemas.microsoft.com/office/powerpoint/2010/main" val="4103399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30</a:t>
            </a:fld>
            <a:endParaRPr lang="fi-FI"/>
          </a:p>
        </p:txBody>
      </p:sp>
    </p:spTree>
    <p:extLst>
      <p:ext uri="{BB962C8B-B14F-4D97-AF65-F5344CB8AC3E}">
        <p14:creationId xmlns:p14="http://schemas.microsoft.com/office/powerpoint/2010/main" val="197137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2189111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fi-FI" dirty="0" smtClean="0"/>
              <a:t>Photo: </a:t>
            </a:r>
            <a:r>
              <a:rPr lang="en-US" sz="1200" b="0" i="0" kern="1200" dirty="0" smtClean="0">
                <a:solidFill>
                  <a:schemeClr val="tx1"/>
                </a:solidFill>
                <a:effectLst/>
                <a:latin typeface="+mn-lt"/>
                <a:ea typeface="+mn-ea"/>
                <a:cs typeface="+mn-cs"/>
              </a:rPr>
              <a:t>Olli </a:t>
            </a:r>
            <a:r>
              <a:rPr lang="en-US" sz="1200" b="0" i="0" kern="1200" dirty="0" err="1" smtClean="0">
                <a:solidFill>
                  <a:schemeClr val="tx1"/>
                </a:solidFill>
                <a:effectLst/>
                <a:latin typeface="+mn-lt"/>
                <a:ea typeface="+mn-ea"/>
                <a:cs typeface="+mn-cs"/>
              </a:rPr>
              <a:t>Oilinki</a:t>
            </a:r>
            <a:r>
              <a:rPr lang="en-US" sz="1200" b="0" i="0" kern="1200" dirty="0" smtClean="0">
                <a:solidFill>
                  <a:schemeClr val="tx1"/>
                </a:solidFill>
                <a:effectLst/>
                <a:latin typeface="+mn-lt"/>
                <a:ea typeface="+mn-ea"/>
                <a:cs typeface="+mn-cs"/>
              </a:rPr>
              <a:t>/Visit</a:t>
            </a:r>
            <a:r>
              <a:rPr lang="en-US" sz="1200" b="0" i="0" kern="1200" baseline="0" dirty="0" smtClean="0">
                <a:solidFill>
                  <a:schemeClr val="tx1"/>
                </a:solidFill>
                <a:effectLst/>
                <a:latin typeface="+mn-lt"/>
                <a:ea typeface="+mn-ea"/>
                <a:cs typeface="+mn-cs"/>
              </a:rPr>
              <a:t> Finland</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01777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Agricola also translated the New Testament into Finnish, which made reading biblical texts possible for regular, non-Latin speaking people. After that, Finnish literature was mostly religious until 1800.</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increasing interest in Karelian heritage and landscape, also known as </a:t>
            </a:r>
            <a:r>
              <a:rPr lang="en-GB" sz="1200" kern="1200" dirty="0" err="1" smtClean="0">
                <a:solidFill>
                  <a:schemeClr val="tx1"/>
                </a:solidFill>
                <a:effectLst/>
                <a:latin typeface="+mn-lt"/>
                <a:ea typeface="+mn-ea"/>
                <a:cs typeface="+mn-cs"/>
              </a:rPr>
              <a:t>Karelianism</a:t>
            </a:r>
            <a:r>
              <a:rPr lang="en-GB" sz="1200" kern="1200" dirty="0" smtClean="0">
                <a:solidFill>
                  <a:schemeClr val="tx1"/>
                </a:solidFill>
                <a:effectLst/>
                <a:latin typeface="+mn-lt"/>
                <a:ea typeface="+mn-ea"/>
                <a:cs typeface="+mn-cs"/>
              </a:rPr>
              <a:t>, had a big influence on Finnish literature in the latter part of the 19th century. </a:t>
            </a:r>
            <a:r>
              <a:rPr lang="en-GB" sz="1200" i="1" kern="1200" dirty="0" smtClean="0">
                <a:solidFill>
                  <a:schemeClr val="tx1"/>
                </a:solidFill>
                <a:effectLst/>
                <a:latin typeface="+mn-lt"/>
                <a:ea typeface="+mn-ea"/>
                <a:cs typeface="+mn-cs"/>
              </a:rPr>
              <a:t>Seven Brothers</a:t>
            </a:r>
            <a:r>
              <a:rPr lang="en-GB" sz="1200" kern="1200" dirty="0" smtClean="0">
                <a:solidFill>
                  <a:schemeClr val="tx1"/>
                </a:solidFill>
                <a:effectLst/>
                <a:latin typeface="+mn-lt"/>
                <a:ea typeface="+mn-ea"/>
                <a:cs typeface="+mn-cs"/>
              </a:rPr>
              <a:t> has been translated into 34 different languages and is still considered one of the most important works of Finnish literature.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Other notable works which were written in the late 1800s and early 1900s are, for example, </a:t>
            </a:r>
            <a:r>
              <a:rPr lang="en-GB" sz="1200" i="1" kern="1200" dirty="0" smtClean="0">
                <a:solidFill>
                  <a:schemeClr val="tx1"/>
                </a:solidFill>
                <a:effectLst/>
                <a:latin typeface="+mn-lt"/>
                <a:ea typeface="+mn-ea"/>
                <a:cs typeface="+mn-cs"/>
              </a:rPr>
              <a:t>Meek Heritage (</a:t>
            </a:r>
            <a:r>
              <a:rPr lang="en-GB" sz="1200" i="1" kern="1200" dirty="0" err="1" smtClean="0">
                <a:solidFill>
                  <a:schemeClr val="tx1"/>
                </a:solidFill>
                <a:effectLst/>
                <a:latin typeface="+mn-lt"/>
                <a:ea typeface="+mn-ea"/>
                <a:cs typeface="+mn-cs"/>
              </a:rPr>
              <a:t>Hurskas</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kurjuus</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(1919) by Nobel Prize winning </a:t>
            </a:r>
            <a:r>
              <a:rPr lang="en-GB" sz="1200" kern="1200" dirty="0" err="1" smtClean="0">
                <a:solidFill>
                  <a:schemeClr val="tx1"/>
                </a:solidFill>
                <a:effectLst/>
                <a:latin typeface="+mn-lt"/>
                <a:ea typeface="+mn-ea"/>
                <a:cs typeface="+mn-cs"/>
              </a:rPr>
              <a:t>Frans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Eemil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Sillanpää</a:t>
            </a:r>
            <a:r>
              <a:rPr lang="en-GB" sz="1200" kern="1200" dirty="0" smtClean="0">
                <a:solidFill>
                  <a:schemeClr val="tx1"/>
                </a:solidFill>
                <a:effectLst/>
                <a:latin typeface="+mn-lt"/>
                <a:ea typeface="+mn-ea"/>
                <a:cs typeface="+mn-cs"/>
              </a:rPr>
              <a:t> (1888–1964), </a:t>
            </a:r>
            <a:r>
              <a:rPr lang="en-GB" sz="1200" i="1" kern="1200" dirty="0" smtClean="0">
                <a:solidFill>
                  <a:schemeClr val="tx1"/>
                </a:solidFill>
                <a:effectLst/>
                <a:latin typeface="+mn-lt"/>
                <a:ea typeface="+mn-ea"/>
                <a:cs typeface="+mn-cs"/>
              </a:rPr>
              <a:t>The Worker’s Wife (</a:t>
            </a:r>
            <a:r>
              <a:rPr lang="en-GB" sz="1200" i="1" kern="1200" dirty="0" err="1" smtClean="0">
                <a:solidFill>
                  <a:schemeClr val="tx1"/>
                </a:solidFill>
                <a:effectLst/>
                <a:latin typeface="+mn-lt"/>
                <a:ea typeface="+mn-ea"/>
                <a:cs typeface="+mn-cs"/>
              </a:rPr>
              <a:t>Työmiehen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vaimo</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by Minna </a:t>
            </a:r>
            <a:r>
              <a:rPr lang="en-GB" sz="1200" kern="1200" dirty="0" err="1" smtClean="0">
                <a:solidFill>
                  <a:schemeClr val="tx1"/>
                </a:solidFill>
                <a:effectLst/>
                <a:latin typeface="+mn-lt"/>
                <a:ea typeface="+mn-ea"/>
                <a:cs typeface="+mn-cs"/>
              </a:rPr>
              <a:t>Canth</a:t>
            </a:r>
            <a:r>
              <a:rPr lang="en-GB" sz="1200" kern="1200" dirty="0" smtClean="0">
                <a:solidFill>
                  <a:schemeClr val="tx1"/>
                </a:solidFill>
                <a:effectLst/>
                <a:latin typeface="+mn-lt"/>
                <a:ea typeface="+mn-ea"/>
                <a:cs typeface="+mn-cs"/>
              </a:rPr>
              <a:t> (1844–1897) and </a:t>
            </a:r>
            <a:r>
              <a:rPr lang="en-GB" sz="1200" i="1" kern="1200" dirty="0" smtClean="0">
                <a:solidFill>
                  <a:schemeClr val="tx1"/>
                </a:solidFill>
                <a:effectLst/>
                <a:latin typeface="+mn-lt"/>
                <a:ea typeface="+mn-ea"/>
                <a:cs typeface="+mn-cs"/>
              </a:rPr>
              <a:t>The Unknown Soldier (</a:t>
            </a:r>
            <a:r>
              <a:rPr lang="en-GB" sz="1200" i="1" kern="1200" dirty="0" err="1" smtClean="0">
                <a:solidFill>
                  <a:schemeClr val="tx1"/>
                </a:solidFill>
                <a:effectLst/>
                <a:latin typeface="+mn-lt"/>
                <a:ea typeface="+mn-ea"/>
                <a:cs typeface="+mn-cs"/>
              </a:rPr>
              <a:t>Tuntematon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sotilas</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(1954) by </a:t>
            </a:r>
            <a:r>
              <a:rPr lang="en-GB" sz="1200" kern="1200" dirty="0" err="1" smtClean="0">
                <a:solidFill>
                  <a:schemeClr val="tx1"/>
                </a:solidFill>
                <a:effectLst/>
                <a:latin typeface="+mn-lt"/>
                <a:ea typeface="+mn-ea"/>
                <a:cs typeface="+mn-cs"/>
              </a:rPr>
              <a:t>Väinö</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Linna</a:t>
            </a:r>
            <a:r>
              <a:rPr lang="en-GB" sz="1200" kern="1200" dirty="0" smtClean="0">
                <a:solidFill>
                  <a:schemeClr val="tx1"/>
                </a:solidFill>
                <a:effectLst/>
                <a:latin typeface="+mn-lt"/>
                <a:ea typeface="+mn-ea"/>
                <a:cs typeface="+mn-cs"/>
              </a:rPr>
              <a:t> (1920-1992). Minna </a:t>
            </a:r>
            <a:r>
              <a:rPr lang="en-GB" sz="1200" kern="1200" dirty="0" err="1" smtClean="0">
                <a:solidFill>
                  <a:schemeClr val="tx1"/>
                </a:solidFill>
                <a:effectLst/>
                <a:latin typeface="+mn-lt"/>
                <a:ea typeface="+mn-ea"/>
                <a:cs typeface="+mn-cs"/>
              </a:rPr>
              <a:t>Canth</a:t>
            </a:r>
            <a:r>
              <a:rPr lang="en-GB" sz="1200" kern="1200" dirty="0" smtClean="0">
                <a:solidFill>
                  <a:schemeClr val="tx1"/>
                </a:solidFill>
                <a:effectLst/>
                <a:latin typeface="+mn-lt"/>
                <a:ea typeface="+mn-ea"/>
                <a:cs typeface="+mn-cs"/>
              </a:rPr>
              <a:t> is also known for her work for equality and woman’s rights and is the first woman in Finnish history to receive her own flag day, 19 March, which is also known as the day of social equality. These Finnish literature works still influence and inspire Finnish and international authors.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 some places we have the title in English, in some places it is in Finnish, and in some places it is in both. We should be consistent. I believe normally on TIF we use the title in both languages, at least at first mention, so that is what I did in this document.</a:t>
            </a: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36359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These Finnish literature works still influence and inspire Finnish and international authors.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2336787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Despite being a small country, Finland is home to a surprisingly large number of cartoonists.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Finland is well known abroad for Tom of Finland and major works such as those by </a:t>
            </a:r>
            <a:r>
              <a:rPr lang="en-GB" sz="1200" kern="1200" dirty="0" err="1" smtClean="0">
                <a:solidFill>
                  <a:schemeClr val="tx1"/>
                </a:solidFill>
                <a:effectLst/>
                <a:latin typeface="+mn-lt"/>
                <a:ea typeface="+mn-ea"/>
                <a:cs typeface="+mn-cs"/>
              </a:rPr>
              <a:t>Tove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Jansson</a:t>
            </a:r>
            <a:r>
              <a:rPr lang="en-GB" sz="1200" kern="1200" dirty="0" smtClean="0">
                <a:solidFill>
                  <a:schemeClr val="tx1"/>
                </a:solidFill>
                <a:effectLst/>
                <a:latin typeface="+mn-lt"/>
                <a:ea typeface="+mn-ea"/>
                <a:cs typeface="+mn-cs"/>
              </a:rPr>
              <a:t>, but when it comes to comic books, big publishing houses do not serve as gatekeepers. Furthermore, in the field of the comic book business, privately published books and small producers form a significant part of the whole. </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1043822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fi-FI" sz="1200" kern="1200" dirty="0" smtClean="0">
                <a:solidFill>
                  <a:schemeClr val="tx1"/>
                </a:solidFill>
                <a:effectLst/>
                <a:latin typeface="+mn-lt"/>
                <a:ea typeface="+mn-ea"/>
                <a:cs typeface="+mn-cs"/>
              </a:rPr>
              <a:t>Photo:</a:t>
            </a:r>
            <a:r>
              <a:rPr lang="fi-FI" sz="1200" kern="1200" baseline="0" dirty="0" smtClean="0">
                <a:solidFill>
                  <a:schemeClr val="tx1"/>
                </a:solidFill>
                <a:effectLst/>
                <a:latin typeface="+mn-lt"/>
                <a:ea typeface="+mn-ea"/>
                <a:cs typeface="+mn-cs"/>
              </a:rPr>
              <a:t> Aapo </a:t>
            </a:r>
            <a:r>
              <a:rPr lang="fi-FI" sz="1200" kern="1200" baseline="0" dirty="0" err="1" smtClean="0">
                <a:solidFill>
                  <a:schemeClr val="tx1"/>
                </a:solidFill>
                <a:effectLst/>
                <a:latin typeface="+mn-lt"/>
                <a:ea typeface="+mn-ea"/>
                <a:cs typeface="+mn-cs"/>
              </a:rPr>
              <a:t>Rapi</a:t>
            </a:r>
            <a:endParaRPr lang="fi-FI" sz="1200" kern="1200" baseline="0" dirty="0" smtClean="0">
              <a:solidFill>
                <a:schemeClr val="tx1"/>
              </a:solidFill>
              <a:effectLst/>
              <a:latin typeface="+mn-lt"/>
              <a:ea typeface="+mn-ea"/>
              <a:cs typeface="+mn-cs"/>
            </a:endParaRPr>
          </a:p>
          <a:p>
            <a:r>
              <a:rPr lang="fi-FI" sz="1200" kern="1200" baseline="0" dirty="0" smtClean="0">
                <a:solidFill>
                  <a:schemeClr val="tx1"/>
                </a:solidFill>
                <a:effectLst/>
                <a:latin typeface="+mn-lt"/>
                <a:ea typeface="+mn-ea"/>
                <a:cs typeface="+mn-cs"/>
              </a:rPr>
              <a:t>Photo: </a:t>
            </a:r>
            <a:r>
              <a:rPr lang="fi-FI" sz="1200" kern="1200" baseline="0" dirty="0" err="1" smtClean="0">
                <a:solidFill>
                  <a:schemeClr val="tx1"/>
                </a:solidFill>
                <a:effectLst/>
                <a:latin typeface="+mn-lt"/>
                <a:ea typeface="+mn-ea"/>
                <a:cs typeface="+mn-cs"/>
              </a:rPr>
              <a:t>Hanneriina</a:t>
            </a:r>
            <a:r>
              <a:rPr lang="fi-FI" sz="1200" kern="1200" baseline="0" dirty="0" smtClean="0">
                <a:solidFill>
                  <a:schemeClr val="tx1"/>
                </a:solidFill>
                <a:effectLst/>
                <a:latin typeface="+mn-lt"/>
                <a:ea typeface="+mn-ea"/>
                <a:cs typeface="+mn-cs"/>
              </a:rPr>
              <a:t> </a:t>
            </a:r>
            <a:r>
              <a:rPr lang="fi-FI" sz="1200" kern="1200" baseline="0" dirty="0" err="1" smtClean="0">
                <a:solidFill>
                  <a:schemeClr val="tx1"/>
                </a:solidFill>
                <a:effectLst/>
                <a:latin typeface="+mn-lt"/>
                <a:ea typeface="+mn-ea"/>
                <a:cs typeface="+mn-cs"/>
              </a:rPr>
              <a:t>Moissanen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376532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Finland is well known abroad for Tom of Finland and major works such as those by </a:t>
            </a:r>
            <a:r>
              <a:rPr lang="en-GB" sz="1200" kern="1200" dirty="0" err="1" smtClean="0">
                <a:solidFill>
                  <a:schemeClr val="tx1"/>
                </a:solidFill>
                <a:effectLst/>
                <a:latin typeface="+mn-lt"/>
                <a:ea typeface="+mn-ea"/>
                <a:cs typeface="+mn-cs"/>
              </a:rPr>
              <a:t>Tove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Jansson</a:t>
            </a:r>
            <a:r>
              <a:rPr lang="en-GB" sz="1200" kern="1200" dirty="0" smtClean="0">
                <a:solidFill>
                  <a:schemeClr val="tx1"/>
                </a:solidFill>
                <a:effectLst/>
                <a:latin typeface="+mn-lt"/>
                <a:ea typeface="+mn-ea"/>
                <a:cs typeface="+mn-cs"/>
              </a:rPr>
              <a:t>, but when it comes to comic books, big publishing houses do not serve as gatekeepers. Furthermore, in the field of the comic book business, privately published books and small producers form a significant part of the whole. </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many comic book events held in Finland have also found their own audiences: the Helsinki Comics Festival is the biggest annual Nordic event in its category and an important venue for encounters on an international scale.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252073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77545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smtClean="0"/>
              <a:t>Insert Picture</a:t>
            </a:r>
            <a:endParaRPr lang="en-US" dirty="0"/>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t>3.12.2020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845239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t>3.12.2020</a:t>
            </a:fld>
            <a:endParaRPr lang="en-US"/>
          </a:p>
        </p:txBody>
      </p:sp>
      <p:sp>
        <p:nvSpPr>
          <p:cNvPr id="6" name="Footer Placeholder 5"/>
          <p:cNvSpPr>
            <a:spLocks noGrp="1"/>
          </p:cNvSpPr>
          <p:nvPr>
            <p:ph type="ftr" sz="quarter" idx="11"/>
          </p:nvPr>
        </p:nvSpPr>
        <p:spPr/>
        <p:txBody>
          <a:bodyPr/>
          <a:lstStyle/>
          <a:p>
            <a:r>
              <a:rPr lang="en-US" smtClean="0"/>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9122503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t>3.12.2020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0014611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t>3.12.2020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6143353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t>3.12.2020</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0018015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smtClean="0"/>
              <a:t>Insert Picture</a:t>
            </a:r>
            <a:endParaRPr lang="en-US" dirty="0"/>
          </a:p>
        </p:txBody>
      </p:sp>
      <p:sp>
        <p:nvSpPr>
          <p:cNvPr id="4" name="Date Placeholder 3"/>
          <p:cNvSpPr>
            <a:spLocks noGrp="1"/>
          </p:cNvSpPr>
          <p:nvPr>
            <p:ph type="dt" sz="half" idx="10"/>
          </p:nvPr>
        </p:nvSpPr>
        <p:spPr/>
        <p:txBody>
          <a:bodyPr/>
          <a:lstStyle/>
          <a:p>
            <a:fld id="{7B2964EC-1F92-439C-A334-93E67D933082}"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254816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t>3.12.2020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091133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4391606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454056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3.12.2020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02720038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274770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t>3.12.2020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09207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smtClean="0"/>
              <a:t>Insert Picture</a:t>
            </a:r>
            <a:endParaRPr lang="en-US" dirty="0"/>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FB58426-5F65-40EC-9872-4F186B4238D1}" type="datetime1">
              <a:rPr lang="fi-FI" smtClean="0"/>
              <a:t>3.12.2020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6328697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491953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75495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3.12.2020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79777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t>3.12.2020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1903107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t>3.12.2020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69590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smtClean="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3.12.2020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992136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3.12.2020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94433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www.finlit.fi/fili/en/" TargetMode="External"/><Relationship Id="rId7" Type="http://schemas.openxmlformats.org/officeDocument/2006/relationships/hyperlink" Target="https://www.sls.fi/en"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hyperlink" Target="https://www.libraries.fi/" TargetMode="External"/><Relationship Id="rId5" Type="http://schemas.openxmlformats.org/officeDocument/2006/relationships/hyperlink" Target="https://kirjailijaliitto.fi/in-english/" TargetMode="External"/><Relationship Id="rId4" Type="http://schemas.openxmlformats.org/officeDocument/2006/relationships/hyperlink" Target="https://finland.fi/arts-culture/finnish-contemporary-literature-a-wealth-of-voic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3.12.2020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a:t>
            </a:fld>
            <a:endParaRPr lang="en-US"/>
          </a:p>
        </p:txBody>
      </p:sp>
    </p:spTree>
    <p:extLst>
      <p:ext uri="{BB962C8B-B14F-4D97-AF65-F5344CB8AC3E}">
        <p14:creationId xmlns:p14="http://schemas.microsoft.com/office/powerpoint/2010/main" val="102998091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FINNISH COMIC </a:t>
            </a:r>
            <a:r>
              <a:rPr lang="en-GB" dirty="0" smtClean="0"/>
              <a:t>BOOKS 2/2</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smtClean="0">
                <a:solidFill>
                  <a:schemeClr val="tx1"/>
                </a:solidFill>
              </a:rPr>
              <a:t>Finland </a:t>
            </a:r>
            <a:r>
              <a:rPr lang="en-GB" dirty="0">
                <a:solidFill>
                  <a:schemeClr val="tx1"/>
                </a:solidFill>
              </a:rPr>
              <a:t>is well known abroad for Tom of Finland and </a:t>
            </a:r>
            <a:r>
              <a:rPr lang="en-GB" dirty="0" err="1" smtClean="0">
                <a:solidFill>
                  <a:schemeClr val="tx1"/>
                </a:solidFill>
              </a:rPr>
              <a:t>Tove</a:t>
            </a:r>
            <a:r>
              <a:rPr lang="en-GB" dirty="0" smtClean="0">
                <a:solidFill>
                  <a:schemeClr val="tx1"/>
                </a:solidFill>
              </a:rPr>
              <a:t> </a:t>
            </a:r>
            <a:r>
              <a:rPr lang="en-GB" dirty="0" err="1">
                <a:solidFill>
                  <a:schemeClr val="tx1"/>
                </a:solidFill>
              </a:rPr>
              <a:t>Jansson</a:t>
            </a:r>
            <a:r>
              <a:rPr lang="en-GB" dirty="0" smtClean="0">
                <a:solidFill>
                  <a:schemeClr val="tx1"/>
                </a:solidFill>
              </a:rPr>
              <a:t>.</a:t>
            </a:r>
          </a:p>
          <a:p>
            <a:endParaRPr lang="en-GB" dirty="0">
              <a:solidFill>
                <a:schemeClr val="tx1"/>
              </a:solidFill>
            </a:endParaRPr>
          </a:p>
          <a:p>
            <a:r>
              <a:rPr lang="en-GB" dirty="0">
                <a:solidFill>
                  <a:schemeClr val="tx1"/>
                </a:solidFill>
              </a:rPr>
              <a:t>In the 21st century the Finnish comic book business has gone global. A considerable number of Finnish comic books have been published in Central Europe, and many artists are now working with international audiences in </a:t>
            </a:r>
            <a:r>
              <a:rPr lang="en-GB" dirty="0" smtClean="0">
                <a:solidFill>
                  <a:schemeClr val="tx1"/>
                </a:solidFill>
              </a:rPr>
              <a:t>mind. </a:t>
            </a:r>
          </a:p>
          <a:p>
            <a:endParaRPr lang="en-GB" dirty="0">
              <a:solidFill>
                <a:schemeClr val="tx1"/>
              </a:solidFill>
            </a:endParaRPr>
          </a:p>
          <a:p>
            <a:r>
              <a:rPr lang="en-GB" dirty="0">
                <a:solidFill>
                  <a:schemeClr val="tx1"/>
                </a:solidFill>
              </a:rPr>
              <a:t>KUTIKUTI, a non-profit contemporary comics association that publishes the free </a:t>
            </a:r>
            <a:r>
              <a:rPr lang="en-GB" i="1" dirty="0" err="1">
                <a:solidFill>
                  <a:schemeClr val="tx1"/>
                </a:solidFill>
              </a:rPr>
              <a:t>Kuti</a:t>
            </a:r>
            <a:r>
              <a:rPr lang="en-GB" dirty="0">
                <a:solidFill>
                  <a:schemeClr val="tx1"/>
                </a:solidFill>
              </a:rPr>
              <a:t> magazine, has been attracting attention abroad and helping cartoonists break into the global market since 2006. </a:t>
            </a:r>
            <a:endParaRPr lang="en-US" dirty="0"/>
          </a:p>
        </p:txBody>
      </p:sp>
    </p:spTree>
    <p:extLst>
      <p:ext uri="{BB962C8B-B14F-4D97-AF65-F5344CB8AC3E}">
        <p14:creationId xmlns:p14="http://schemas.microsoft.com/office/powerpoint/2010/main" val="2017799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omen looking at book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2" name="Rectangle 1"/>
          <p:cNvSpPr/>
          <p:nvPr/>
        </p:nvSpPr>
        <p:spPr>
          <a:xfrm>
            <a:off x="107504" y="4659982"/>
            <a:ext cx="5544616" cy="338554"/>
          </a:xfrm>
          <a:prstGeom prst="rect">
            <a:avLst/>
          </a:prstGeom>
        </p:spPr>
        <p:txBody>
          <a:bodyPr wrap="square">
            <a:spAutoFit/>
          </a:bodyPr>
          <a:lstStyle/>
          <a:p>
            <a:r>
              <a:rPr lang="fi-FI" sz="1600" dirty="0"/>
              <a:t>Photo: Henry Söderlund/</a:t>
            </a:r>
            <a:r>
              <a:rPr lang="en-US" sz="1600" dirty="0"/>
              <a:t>Helsinki Comics Festival 2018</a:t>
            </a:r>
            <a:endParaRPr lang="en-US" sz="1600" dirty="0"/>
          </a:p>
        </p:txBody>
      </p:sp>
    </p:spTree>
    <p:extLst>
      <p:ext uri="{BB962C8B-B14F-4D97-AF65-F5344CB8AC3E}">
        <p14:creationId xmlns:p14="http://schemas.microsoft.com/office/powerpoint/2010/main" val="361405827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84187"/>
            <a:ext cx="3816424" cy="863427"/>
          </a:xfrm>
        </p:spPr>
        <p:txBody>
          <a:bodyPr/>
          <a:lstStyle/>
          <a:p>
            <a:r>
              <a:rPr lang="en-GB" dirty="0"/>
              <a:t>LITERATURE FOR CHILDREN AND YOUNG PEOPLE</a:t>
            </a:r>
            <a:endParaRPr lang="en-US" dirty="0"/>
          </a:p>
        </p:txBody>
      </p:sp>
      <p:sp>
        <p:nvSpPr>
          <p:cNvPr id="3" name="Content Placeholder 2"/>
          <p:cNvSpPr>
            <a:spLocks noGrp="1"/>
          </p:cNvSpPr>
          <p:nvPr>
            <p:ph idx="1"/>
          </p:nvPr>
        </p:nvSpPr>
        <p:spPr>
          <a:xfrm>
            <a:off x="684000" y="1494000"/>
            <a:ext cx="4176032" cy="2879701"/>
          </a:xfrm>
        </p:spPr>
        <p:txBody>
          <a:bodyPr/>
          <a:lstStyle/>
          <a:p>
            <a:r>
              <a:rPr lang="en-GB" dirty="0"/>
              <a:t>Children's and young people's literature is also actively written in Finland. </a:t>
            </a:r>
          </a:p>
          <a:p>
            <a:endParaRPr lang="en-GB" dirty="0" smtClean="0"/>
          </a:p>
          <a:p>
            <a:r>
              <a:rPr lang="en-GB" dirty="0" smtClean="0"/>
              <a:t>In </a:t>
            </a:r>
            <a:r>
              <a:rPr lang="en-GB" dirty="0"/>
              <a:t>addition to </a:t>
            </a:r>
            <a:r>
              <a:rPr lang="en-GB" dirty="0" err="1"/>
              <a:t>Tove</a:t>
            </a:r>
            <a:r>
              <a:rPr lang="en-GB" dirty="0"/>
              <a:t> </a:t>
            </a:r>
            <a:r>
              <a:rPr lang="en-GB" dirty="0" err="1"/>
              <a:t>Jansson</a:t>
            </a:r>
            <a:r>
              <a:rPr lang="en-GB" dirty="0"/>
              <a:t>, known as the creator of the beloved </a:t>
            </a:r>
            <a:r>
              <a:rPr lang="en-GB" dirty="0" err="1"/>
              <a:t>Moomin</a:t>
            </a:r>
            <a:r>
              <a:rPr lang="en-GB" dirty="0"/>
              <a:t> books, there are many other writers for children and young people in Finland, such as Mauri </a:t>
            </a:r>
            <a:r>
              <a:rPr lang="en-GB" dirty="0" err="1"/>
              <a:t>Kunnas</a:t>
            </a:r>
            <a:r>
              <a:rPr lang="en-GB" dirty="0"/>
              <a:t> and </a:t>
            </a:r>
            <a:r>
              <a:rPr lang="en-GB" dirty="0" err="1"/>
              <a:t>Salla</a:t>
            </a:r>
            <a:r>
              <a:rPr lang="en-GB" dirty="0"/>
              <a:t> </a:t>
            </a:r>
            <a:r>
              <a:rPr lang="en-GB" dirty="0" err="1"/>
              <a:t>Simukka</a:t>
            </a:r>
            <a:r>
              <a:rPr lang="en-GB" dirty="0"/>
              <a:t>.</a:t>
            </a:r>
            <a:endParaRPr lang="en-US" dirty="0"/>
          </a:p>
          <a:p>
            <a:endParaRPr lang="en-US"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041" r="25041"/>
          <a:stretch>
            <a:fillRect/>
          </a:stretch>
        </p:blipFill>
        <p:spPr/>
      </p:pic>
      <p:sp>
        <p:nvSpPr>
          <p:cNvPr id="7" name="Slide Number Placeholder 6"/>
          <p:cNvSpPr>
            <a:spLocks noGrp="1"/>
          </p:cNvSpPr>
          <p:nvPr>
            <p:ph type="sldNum" sz="quarter" idx="12"/>
          </p:nvPr>
        </p:nvSpPr>
        <p:spPr/>
        <p:txBody>
          <a:bodyPr/>
          <a:lstStyle/>
          <a:p>
            <a:fld id="{E9DC2C14-6E95-4EF0-AB2C-A4DB63E63034}" type="slidenum">
              <a:rPr lang="en-US" smtClean="0"/>
              <a:t>12</a:t>
            </a:fld>
            <a:endParaRPr lang="en-US"/>
          </a:p>
        </p:txBody>
      </p:sp>
    </p:spTree>
    <p:extLst>
      <p:ext uri="{BB962C8B-B14F-4D97-AF65-F5344CB8AC3E}">
        <p14:creationId xmlns:p14="http://schemas.microsoft.com/office/powerpoint/2010/main" val="50039889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339502"/>
            <a:ext cx="5473701" cy="1440160"/>
          </a:xfrm>
        </p:spPr>
        <p:txBody>
          <a:bodyPr/>
          <a:lstStyle/>
          <a:p>
            <a:r>
              <a:rPr lang="en-GB" dirty="0" smtClean="0"/>
              <a:t>The most translated works for children and young readers (11/2019)</a:t>
            </a:r>
            <a:endParaRPr lang="en-US" dirty="0"/>
          </a:p>
        </p:txBody>
      </p:sp>
      <p:sp>
        <p:nvSpPr>
          <p:cNvPr id="6" name="Rectangle 5"/>
          <p:cNvSpPr/>
          <p:nvPr/>
        </p:nvSpPr>
        <p:spPr>
          <a:xfrm>
            <a:off x="251519" y="2067694"/>
            <a:ext cx="8640960" cy="2726900"/>
          </a:xfrm>
          <a:prstGeom prst="rect">
            <a:avLst/>
          </a:prstGeom>
        </p:spPr>
        <p:txBody>
          <a:bodyPr wrap="square">
            <a:spAutoFit/>
          </a:bodyPr>
          <a:lstStyle/>
          <a:p>
            <a:pPr marL="800100" indent="-342900">
              <a:lnSpc>
                <a:spcPct val="107000"/>
              </a:lnSpc>
              <a:spcAft>
                <a:spcPts val="0"/>
              </a:spcAft>
              <a:buFont typeface="+mj-lt"/>
              <a:buAutoNum type="arabicPeriod"/>
            </a:pPr>
            <a:r>
              <a:rPr lang="en-GB" sz="2000" dirty="0" err="1" smtClean="0">
                <a:solidFill>
                  <a:schemeClr val="bg1"/>
                </a:solidFill>
                <a:latin typeface="+mj-lt"/>
                <a:ea typeface="Calibri" panose="020F0502020204030204" pitchFamily="34" charset="0"/>
                <a:cs typeface="Times New Roman" panose="02020603050405020304" pitchFamily="18" charset="0"/>
              </a:rPr>
              <a:t>Simukka</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smtClean="0">
                <a:solidFill>
                  <a:schemeClr val="bg1"/>
                </a:solidFill>
                <a:latin typeface="+mj-lt"/>
                <a:ea typeface="Calibri" panose="020F0502020204030204" pitchFamily="34" charset="0"/>
                <a:cs typeface="Times New Roman" panose="02020603050405020304" pitchFamily="18" charset="0"/>
              </a:rPr>
              <a:t>Salla</a:t>
            </a:r>
            <a:r>
              <a:rPr lang="en-GB" sz="2000" dirty="0" smtClean="0">
                <a:solidFill>
                  <a:schemeClr val="bg1"/>
                </a:solidFill>
                <a:latin typeface="+mj-lt"/>
                <a:ea typeface="Calibri" panose="020F0502020204030204" pitchFamily="34" charset="0"/>
                <a:cs typeface="Times New Roman" panose="02020603050405020304" pitchFamily="18" charset="0"/>
              </a:rPr>
              <a:t> </a:t>
            </a:r>
          </a:p>
          <a:p>
            <a:pPr marL="914400" lvl="1">
              <a:lnSpc>
                <a:spcPct val="107000"/>
              </a:lnSpc>
            </a:pPr>
            <a:r>
              <a:rPr lang="en-GB" sz="2000" b="1" dirty="0" smtClean="0">
                <a:solidFill>
                  <a:schemeClr val="bg1"/>
                </a:solidFill>
                <a:latin typeface="+mj-lt"/>
                <a:ea typeface="Calibri" panose="020F0502020204030204" pitchFamily="34" charset="0"/>
                <a:cs typeface="Times New Roman" panose="02020603050405020304" pitchFamily="18" charset="0"/>
              </a:rPr>
              <a:t>As </a:t>
            </a:r>
            <a:r>
              <a:rPr lang="en-GB" sz="2000" b="1" dirty="0">
                <a:solidFill>
                  <a:schemeClr val="bg1"/>
                </a:solidFill>
                <a:latin typeface="+mj-lt"/>
                <a:ea typeface="Calibri" panose="020F0502020204030204" pitchFamily="34" charset="0"/>
                <a:cs typeface="Times New Roman" panose="02020603050405020304" pitchFamily="18" charset="0"/>
              </a:rPr>
              <a:t>Red as Blood </a:t>
            </a:r>
            <a:r>
              <a:rPr lang="en-GB" sz="2000" dirty="0">
                <a:solidFill>
                  <a:schemeClr val="bg1"/>
                </a:solidFill>
                <a:latin typeface="+mj-lt"/>
                <a:ea typeface="Calibri" panose="020F0502020204030204" pitchFamily="34" charset="0"/>
                <a:cs typeface="Times New Roman" panose="02020603050405020304" pitchFamily="18" charset="0"/>
              </a:rPr>
              <a:t>(</a:t>
            </a:r>
            <a:r>
              <a:rPr lang="en-GB" sz="2000" dirty="0" err="1">
                <a:solidFill>
                  <a:schemeClr val="bg1"/>
                </a:solidFill>
                <a:latin typeface="+mj-lt"/>
                <a:ea typeface="Calibri" panose="020F0502020204030204" pitchFamily="34" charset="0"/>
                <a:cs typeface="Times New Roman" panose="02020603050405020304" pitchFamily="18" charset="0"/>
              </a:rPr>
              <a:t>Punainen</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a:solidFill>
                  <a:schemeClr val="bg1"/>
                </a:solidFill>
                <a:latin typeface="+mj-lt"/>
                <a:ea typeface="Calibri" panose="020F0502020204030204" pitchFamily="34" charset="0"/>
                <a:cs typeface="Times New Roman" panose="02020603050405020304" pitchFamily="18" charset="0"/>
              </a:rPr>
              <a:t>kuin</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smtClean="0">
                <a:solidFill>
                  <a:schemeClr val="bg1"/>
                </a:solidFill>
                <a:latin typeface="+mj-lt"/>
                <a:ea typeface="Calibri" panose="020F0502020204030204" pitchFamily="34" charset="0"/>
                <a:cs typeface="Times New Roman" panose="02020603050405020304" pitchFamily="18" charset="0"/>
              </a:rPr>
              <a:t>veri</a:t>
            </a:r>
            <a:r>
              <a:rPr lang="en-GB" sz="2000" dirty="0" smtClean="0">
                <a:solidFill>
                  <a:schemeClr val="bg1"/>
                </a:solidFill>
                <a:latin typeface="+mj-lt"/>
                <a:ea typeface="Calibri" panose="020F0502020204030204" pitchFamily="34" charset="0"/>
                <a:cs typeface="Times New Roman" panose="02020603050405020304" pitchFamily="18" charset="0"/>
              </a:rPr>
              <a:t>) 37 </a:t>
            </a:r>
            <a:r>
              <a:rPr lang="en-GB" sz="2000" dirty="0">
                <a:solidFill>
                  <a:schemeClr val="bg1"/>
                </a:solidFill>
                <a:latin typeface="+mj-lt"/>
                <a:ea typeface="Calibri" panose="020F0502020204030204" pitchFamily="34" charset="0"/>
                <a:cs typeface="Times New Roman" panose="02020603050405020304" pitchFamily="18" charset="0"/>
              </a:rPr>
              <a:t>languages </a:t>
            </a:r>
            <a:endParaRPr lang="en-GB" sz="2000" dirty="0" smtClean="0">
              <a:solidFill>
                <a:schemeClr val="bg1"/>
              </a:solidFill>
              <a:latin typeface="+mj-lt"/>
              <a:ea typeface="Calibri" panose="020F0502020204030204" pitchFamily="34" charset="0"/>
              <a:cs typeface="Times New Roman" panose="02020603050405020304" pitchFamily="18" charset="0"/>
            </a:endParaRPr>
          </a:p>
          <a:p>
            <a:pPr marL="800100" indent="-342900">
              <a:lnSpc>
                <a:spcPct val="107000"/>
              </a:lnSpc>
              <a:spcAft>
                <a:spcPts val="0"/>
              </a:spcAft>
              <a:buFont typeface="+mj-lt"/>
              <a:buAutoNum type="arabicPeriod"/>
            </a:pPr>
            <a:endParaRPr lang="en-US" sz="2000" dirty="0">
              <a:solidFill>
                <a:schemeClr val="bg1"/>
              </a:solidFill>
              <a:latin typeface="+mj-lt"/>
              <a:ea typeface="Calibri" panose="020F0502020204030204" pitchFamily="34" charset="0"/>
              <a:cs typeface="Times New Roman" panose="02020603050405020304" pitchFamily="18" charset="0"/>
            </a:endParaRPr>
          </a:p>
          <a:p>
            <a:pPr marL="800100" indent="-342900">
              <a:lnSpc>
                <a:spcPct val="107000"/>
              </a:lnSpc>
              <a:spcAft>
                <a:spcPts val="0"/>
              </a:spcAft>
              <a:buFont typeface="+mj-lt"/>
              <a:buAutoNum type="arabicPeriod"/>
            </a:pPr>
            <a:r>
              <a:rPr lang="en-GB" sz="2000" dirty="0" err="1" smtClean="0">
                <a:solidFill>
                  <a:schemeClr val="bg1"/>
                </a:solidFill>
                <a:latin typeface="+mj-lt"/>
                <a:ea typeface="Calibri" panose="020F0502020204030204" pitchFamily="34" charset="0"/>
                <a:cs typeface="Times New Roman" panose="02020603050405020304" pitchFamily="18" charset="0"/>
              </a:rPr>
              <a:t>Jansson</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smtClean="0">
                <a:solidFill>
                  <a:schemeClr val="bg1"/>
                </a:solidFill>
                <a:latin typeface="+mj-lt"/>
                <a:ea typeface="Calibri" panose="020F0502020204030204" pitchFamily="34" charset="0"/>
                <a:cs typeface="Times New Roman" panose="02020603050405020304" pitchFamily="18" charset="0"/>
              </a:rPr>
              <a:t>Tove</a:t>
            </a:r>
            <a:endParaRPr lang="en-GB" sz="2000" dirty="0" smtClean="0">
              <a:solidFill>
                <a:schemeClr val="bg1"/>
              </a:solidFill>
              <a:latin typeface="+mj-lt"/>
              <a:ea typeface="Calibri" panose="020F0502020204030204" pitchFamily="34" charset="0"/>
              <a:cs typeface="Times New Roman" panose="02020603050405020304" pitchFamily="18" charset="0"/>
            </a:endParaRPr>
          </a:p>
          <a:p>
            <a:pPr marL="914400" lvl="1">
              <a:lnSpc>
                <a:spcPct val="107000"/>
              </a:lnSpc>
            </a:pPr>
            <a:r>
              <a:rPr lang="en-GB" sz="2000" b="1" dirty="0" smtClean="0">
                <a:solidFill>
                  <a:schemeClr val="bg1"/>
                </a:solidFill>
                <a:latin typeface="+mj-lt"/>
                <a:ea typeface="Calibri" panose="020F0502020204030204" pitchFamily="34" charset="0"/>
                <a:cs typeface="Times New Roman" panose="02020603050405020304" pitchFamily="18" charset="0"/>
              </a:rPr>
              <a:t>Finn </a:t>
            </a:r>
            <a:r>
              <a:rPr lang="en-GB" sz="2000" b="1" dirty="0">
                <a:solidFill>
                  <a:schemeClr val="bg1"/>
                </a:solidFill>
                <a:latin typeface="+mj-lt"/>
                <a:ea typeface="Calibri" panose="020F0502020204030204" pitchFamily="34" charset="0"/>
                <a:cs typeface="Times New Roman" panose="02020603050405020304" pitchFamily="18" charset="0"/>
              </a:rPr>
              <a:t>Family </a:t>
            </a:r>
            <a:r>
              <a:rPr lang="en-GB" sz="2000" b="1" dirty="0" err="1">
                <a:solidFill>
                  <a:schemeClr val="bg1"/>
                </a:solidFill>
                <a:latin typeface="+mj-lt"/>
                <a:ea typeface="Calibri" panose="020F0502020204030204" pitchFamily="34" charset="0"/>
                <a:cs typeface="Times New Roman" panose="02020603050405020304" pitchFamily="18" charset="0"/>
              </a:rPr>
              <a:t>Moomintroll</a:t>
            </a:r>
            <a:r>
              <a:rPr lang="en-GB" sz="2000" b="1" dirty="0">
                <a:solidFill>
                  <a:schemeClr val="bg1"/>
                </a:solidFill>
                <a:latin typeface="+mj-lt"/>
                <a:ea typeface="Calibri" panose="020F0502020204030204" pitchFamily="34" charset="0"/>
                <a:cs typeface="Times New Roman" panose="02020603050405020304" pitchFamily="18" charset="0"/>
              </a:rPr>
              <a:t> </a:t>
            </a:r>
            <a:r>
              <a:rPr lang="en-GB" sz="2000" dirty="0">
                <a:solidFill>
                  <a:schemeClr val="bg1"/>
                </a:solidFill>
                <a:latin typeface="+mj-lt"/>
                <a:ea typeface="Calibri" panose="020F0502020204030204" pitchFamily="34" charset="0"/>
                <a:cs typeface="Times New Roman" panose="02020603050405020304" pitchFamily="18" charset="0"/>
              </a:rPr>
              <a:t>(</a:t>
            </a:r>
            <a:r>
              <a:rPr lang="en-GB" sz="2000" dirty="0" err="1">
                <a:solidFill>
                  <a:schemeClr val="bg1"/>
                </a:solidFill>
                <a:latin typeface="+mj-lt"/>
                <a:ea typeface="Calibri" panose="020F0502020204030204" pitchFamily="34" charset="0"/>
                <a:cs typeface="Times New Roman" panose="02020603050405020304" pitchFamily="18" charset="0"/>
              </a:rPr>
              <a:t>Trollkarlens</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smtClean="0">
                <a:solidFill>
                  <a:schemeClr val="bg1"/>
                </a:solidFill>
                <a:latin typeface="+mj-lt"/>
                <a:ea typeface="Calibri" panose="020F0502020204030204" pitchFamily="34" charset="0"/>
                <a:cs typeface="Times New Roman" panose="02020603050405020304" pitchFamily="18" charset="0"/>
              </a:rPr>
              <a:t>hatt</a:t>
            </a:r>
            <a:r>
              <a:rPr lang="en-GB" sz="2000" dirty="0" smtClean="0">
                <a:solidFill>
                  <a:schemeClr val="bg1"/>
                </a:solidFill>
                <a:latin typeface="+mj-lt"/>
                <a:ea typeface="Calibri" panose="020F0502020204030204" pitchFamily="34" charset="0"/>
                <a:cs typeface="Times New Roman" panose="02020603050405020304" pitchFamily="18" charset="0"/>
              </a:rPr>
              <a:t>) 33 languages</a:t>
            </a:r>
          </a:p>
          <a:p>
            <a:pPr marL="914400" lvl="1">
              <a:lnSpc>
                <a:spcPct val="107000"/>
              </a:lnSpc>
            </a:pPr>
            <a:endParaRPr lang="en-US" sz="2000" dirty="0">
              <a:solidFill>
                <a:schemeClr val="bg1"/>
              </a:solidFill>
              <a:latin typeface="+mj-lt"/>
              <a:ea typeface="Calibri" panose="020F0502020204030204" pitchFamily="34" charset="0"/>
              <a:cs typeface="Times New Roman" panose="02020603050405020304" pitchFamily="18" charset="0"/>
            </a:endParaRPr>
          </a:p>
          <a:p>
            <a:pPr marL="800100" indent="-342900">
              <a:lnSpc>
                <a:spcPct val="107000"/>
              </a:lnSpc>
              <a:spcAft>
                <a:spcPts val="0"/>
              </a:spcAft>
              <a:buFont typeface="+mj-lt"/>
              <a:buAutoNum type="arabicPeriod"/>
            </a:pPr>
            <a:r>
              <a:rPr lang="en-GB" sz="2000" dirty="0" err="1" smtClean="0">
                <a:solidFill>
                  <a:schemeClr val="bg1"/>
                </a:solidFill>
                <a:latin typeface="+mj-lt"/>
                <a:ea typeface="Calibri" panose="020F0502020204030204" pitchFamily="34" charset="0"/>
                <a:cs typeface="Times New Roman" panose="02020603050405020304" pitchFamily="18" charset="0"/>
              </a:rPr>
              <a:t>Simukka</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smtClean="0">
                <a:solidFill>
                  <a:schemeClr val="bg1"/>
                </a:solidFill>
                <a:latin typeface="+mj-lt"/>
                <a:ea typeface="Calibri" panose="020F0502020204030204" pitchFamily="34" charset="0"/>
                <a:cs typeface="Times New Roman" panose="02020603050405020304" pitchFamily="18" charset="0"/>
              </a:rPr>
              <a:t>Salla</a:t>
            </a:r>
            <a:endParaRPr lang="en-GB" sz="2000" dirty="0" smtClean="0">
              <a:solidFill>
                <a:schemeClr val="bg1"/>
              </a:solidFill>
              <a:latin typeface="+mj-lt"/>
              <a:ea typeface="Calibri" panose="020F0502020204030204" pitchFamily="34" charset="0"/>
              <a:cs typeface="Times New Roman" panose="02020603050405020304" pitchFamily="18" charset="0"/>
            </a:endParaRPr>
          </a:p>
          <a:p>
            <a:pPr marL="914400" lvl="1">
              <a:lnSpc>
                <a:spcPct val="107000"/>
              </a:lnSpc>
            </a:pPr>
            <a:r>
              <a:rPr lang="en-GB" sz="2000" b="1" dirty="0" smtClean="0">
                <a:solidFill>
                  <a:schemeClr val="bg1"/>
                </a:solidFill>
                <a:latin typeface="+mj-lt"/>
                <a:ea typeface="Calibri" panose="020F0502020204030204" pitchFamily="34" charset="0"/>
                <a:cs typeface="Times New Roman" panose="02020603050405020304" pitchFamily="18" charset="0"/>
              </a:rPr>
              <a:t>As </a:t>
            </a:r>
            <a:r>
              <a:rPr lang="en-GB" sz="2000" b="1" dirty="0">
                <a:solidFill>
                  <a:schemeClr val="bg1"/>
                </a:solidFill>
                <a:latin typeface="+mj-lt"/>
                <a:ea typeface="Calibri" panose="020F0502020204030204" pitchFamily="34" charset="0"/>
                <a:cs typeface="Times New Roman" panose="02020603050405020304" pitchFamily="18" charset="0"/>
              </a:rPr>
              <a:t>White as Snow </a:t>
            </a:r>
            <a:r>
              <a:rPr lang="en-GB" sz="2000" dirty="0">
                <a:solidFill>
                  <a:schemeClr val="bg1"/>
                </a:solidFill>
                <a:latin typeface="+mj-lt"/>
                <a:ea typeface="Calibri" panose="020F0502020204030204" pitchFamily="34" charset="0"/>
                <a:cs typeface="Times New Roman" panose="02020603050405020304" pitchFamily="18" charset="0"/>
              </a:rPr>
              <a:t>(</a:t>
            </a:r>
            <a:r>
              <a:rPr lang="en-GB" sz="2000" dirty="0" err="1">
                <a:solidFill>
                  <a:schemeClr val="bg1"/>
                </a:solidFill>
                <a:latin typeface="+mj-lt"/>
                <a:ea typeface="Calibri" panose="020F0502020204030204" pitchFamily="34" charset="0"/>
                <a:cs typeface="Times New Roman" panose="02020603050405020304" pitchFamily="18" charset="0"/>
              </a:rPr>
              <a:t>Valkea</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a:solidFill>
                  <a:schemeClr val="bg1"/>
                </a:solidFill>
                <a:latin typeface="+mj-lt"/>
                <a:ea typeface="Calibri" panose="020F0502020204030204" pitchFamily="34" charset="0"/>
                <a:cs typeface="Times New Roman" panose="02020603050405020304" pitchFamily="18" charset="0"/>
              </a:rPr>
              <a:t>kuin</a:t>
            </a:r>
            <a:r>
              <a:rPr lang="en-GB" sz="2000" dirty="0">
                <a:solidFill>
                  <a:schemeClr val="bg1"/>
                </a:solidFill>
                <a:latin typeface="+mj-lt"/>
                <a:ea typeface="Calibri" panose="020F0502020204030204" pitchFamily="34" charset="0"/>
                <a:cs typeface="Times New Roman" panose="02020603050405020304" pitchFamily="18" charset="0"/>
              </a:rPr>
              <a:t> </a:t>
            </a:r>
            <a:r>
              <a:rPr lang="en-GB" sz="2000" dirty="0" err="1" smtClean="0">
                <a:solidFill>
                  <a:schemeClr val="bg1"/>
                </a:solidFill>
                <a:latin typeface="+mj-lt"/>
                <a:ea typeface="Calibri" panose="020F0502020204030204" pitchFamily="34" charset="0"/>
                <a:cs typeface="Times New Roman" panose="02020603050405020304" pitchFamily="18" charset="0"/>
              </a:rPr>
              <a:t>lumi</a:t>
            </a:r>
            <a:r>
              <a:rPr lang="en-GB" sz="2000" dirty="0" smtClean="0">
                <a:solidFill>
                  <a:schemeClr val="bg1"/>
                </a:solidFill>
                <a:latin typeface="+mj-lt"/>
                <a:ea typeface="Calibri" panose="020F0502020204030204" pitchFamily="34" charset="0"/>
                <a:cs typeface="Times New Roman" panose="02020603050405020304" pitchFamily="18" charset="0"/>
              </a:rPr>
              <a:t>) 33 languages</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603069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FINLAND-SWEDISH </a:t>
            </a:r>
            <a:r>
              <a:rPr lang="en-GB" dirty="0" smtClean="0"/>
              <a:t>LITERATURE</a:t>
            </a:r>
            <a:endParaRPr lang="en-US" dirty="0"/>
          </a:p>
        </p:txBody>
      </p:sp>
      <p:sp>
        <p:nvSpPr>
          <p:cNvPr id="3" name="Content Placeholder 2"/>
          <p:cNvSpPr>
            <a:spLocks noGrp="1"/>
          </p:cNvSpPr>
          <p:nvPr>
            <p:ph idx="1"/>
          </p:nvPr>
        </p:nvSpPr>
        <p:spPr>
          <a:xfrm>
            <a:off x="684000" y="1494000"/>
            <a:ext cx="4176032" cy="2879701"/>
          </a:xfrm>
        </p:spPr>
        <p:txBody>
          <a:bodyPr/>
          <a:lstStyle/>
          <a:p>
            <a:r>
              <a:rPr lang="en-GB" dirty="0"/>
              <a:t>Finland is a bilingual country and the official languages are Finnish and Swedish, so Finnish literature is also bilingual. </a:t>
            </a:r>
            <a:endParaRPr lang="en-GB" dirty="0" smtClean="0"/>
          </a:p>
          <a:p>
            <a:endParaRPr lang="en-GB" dirty="0" smtClean="0"/>
          </a:p>
          <a:p>
            <a:r>
              <a:rPr lang="en-GB" dirty="0" smtClean="0"/>
              <a:t>Well-known </a:t>
            </a:r>
            <a:r>
              <a:rPr lang="en-GB" dirty="0"/>
              <a:t>Finnish-Swedish writers include </a:t>
            </a:r>
            <a:r>
              <a:rPr lang="en-GB" dirty="0" err="1"/>
              <a:t>Tove</a:t>
            </a:r>
            <a:r>
              <a:rPr lang="en-GB" dirty="0"/>
              <a:t> </a:t>
            </a:r>
            <a:r>
              <a:rPr lang="en-GB" dirty="0" err="1"/>
              <a:t>Jansson</a:t>
            </a:r>
            <a:r>
              <a:rPr lang="en-GB" dirty="0"/>
              <a:t>, </a:t>
            </a:r>
            <a:r>
              <a:rPr lang="en-GB" dirty="0" err="1"/>
              <a:t>Zachris</a:t>
            </a:r>
            <a:r>
              <a:rPr lang="en-GB" dirty="0"/>
              <a:t> </a:t>
            </a:r>
            <a:r>
              <a:rPr lang="en-GB" dirty="0" err="1" smtClean="0"/>
              <a:t>Topelius</a:t>
            </a:r>
            <a:r>
              <a:rPr lang="en-GB" dirty="0" smtClean="0"/>
              <a:t>, </a:t>
            </a:r>
            <a:r>
              <a:rPr lang="en-US" dirty="0" err="1">
                <a:solidFill>
                  <a:schemeClr val="tx1"/>
                </a:solidFill>
              </a:rPr>
              <a:t>Tua</a:t>
            </a:r>
            <a:r>
              <a:rPr lang="en-US" dirty="0">
                <a:solidFill>
                  <a:schemeClr val="tx1"/>
                </a:solidFill>
              </a:rPr>
              <a:t> </a:t>
            </a:r>
            <a:r>
              <a:rPr lang="en-US" dirty="0" err="1">
                <a:solidFill>
                  <a:schemeClr val="tx1"/>
                </a:solidFill>
              </a:rPr>
              <a:t>Forsström</a:t>
            </a:r>
            <a:r>
              <a:rPr lang="en-US" dirty="0">
                <a:solidFill>
                  <a:schemeClr val="tx1"/>
                </a:solidFill>
              </a:rPr>
              <a:t> </a:t>
            </a:r>
            <a:r>
              <a:rPr lang="en-GB" dirty="0" smtClean="0"/>
              <a:t>and </a:t>
            </a:r>
            <a:r>
              <a:rPr lang="en-GB" dirty="0" err="1"/>
              <a:t>Kjell</a:t>
            </a:r>
            <a:r>
              <a:rPr lang="en-GB" dirty="0"/>
              <a:t> </a:t>
            </a:r>
            <a:r>
              <a:rPr lang="en-GB" dirty="0" err="1"/>
              <a:t>Westö</a:t>
            </a:r>
            <a:r>
              <a:rPr lang="en-GB" dirty="0"/>
              <a:t>.</a:t>
            </a:r>
            <a:endParaRPr lang="en-US" dirty="0"/>
          </a:p>
          <a:p>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14</a:t>
            </a:fld>
            <a:endParaRPr lang="en-US"/>
          </a:p>
        </p:txBody>
      </p:sp>
      <p:pic>
        <p:nvPicPr>
          <p:cNvPr id="12" name="Picture Placeholder 11" descr="Yellow wooden house with a street sign on the wall."/>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8400" r="41676"/>
          <a:stretch/>
        </p:blipFill>
        <p:spPr>
          <a:xfrm>
            <a:off x="5292000" y="0"/>
            <a:ext cx="3851275" cy="5143500"/>
          </a:xfrm>
        </p:spPr>
      </p:pic>
    </p:spTree>
    <p:extLst>
      <p:ext uri="{BB962C8B-B14F-4D97-AF65-F5344CB8AC3E}">
        <p14:creationId xmlns:p14="http://schemas.microsoft.com/office/powerpoint/2010/main" val="253732184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man with headphones on looking at his computer when lying on the sofa."/>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08" b="7808"/>
          <a:stretch>
            <a:fillRect/>
          </a:stretch>
        </p:blipFill>
        <p:spPr/>
      </p:pic>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7882433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LIBRARIES – MORE THAN JUST BOOKS</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t>Finland is also known for its comprehensive library network, high rates of users and lending, and effective use of technology and information networks. </a:t>
            </a:r>
            <a:endParaRPr lang="en-GB" dirty="0" smtClean="0"/>
          </a:p>
          <a:p>
            <a:r>
              <a:rPr lang="en-GB" dirty="0" smtClean="0"/>
              <a:t>In </a:t>
            </a:r>
            <a:r>
              <a:rPr lang="en-GB" dirty="0"/>
              <a:t>Finland there are over 300 central libraries, 500 branch libraries, and on top of that mobile libraries, which operate in sparsely populated areas. </a:t>
            </a:r>
            <a:endParaRPr lang="en-GB" dirty="0" smtClean="0"/>
          </a:p>
          <a:p>
            <a:r>
              <a:rPr lang="en-GB" dirty="0">
                <a:solidFill>
                  <a:schemeClr val="tx1"/>
                </a:solidFill>
              </a:rPr>
              <a:t>The library is a basic municipal service and the use and borrowing of library materials are free of charge. </a:t>
            </a:r>
            <a:endParaRPr lang="en-GB" dirty="0" smtClean="0">
              <a:solidFill>
                <a:schemeClr val="tx1"/>
              </a:solidFill>
            </a:endParaRPr>
          </a:p>
          <a:p>
            <a:r>
              <a:rPr lang="en-GB" dirty="0">
                <a:solidFill>
                  <a:schemeClr val="tx1"/>
                </a:solidFill>
              </a:rPr>
              <a:t>Libraries have a long history in society as an open, free-of-charge, low-threshold place to learn, work, study and organise events.</a:t>
            </a:r>
            <a:endParaRPr lang="en-US" dirty="0">
              <a:solidFill>
                <a:schemeClr val="tx1"/>
              </a:solidFill>
            </a:endParaRPr>
          </a:p>
          <a:p>
            <a:endParaRPr lang="en-GB" dirty="0">
              <a:solidFill>
                <a:schemeClr val="tx1"/>
              </a:solidFill>
            </a:endParaRPr>
          </a:p>
          <a:p>
            <a:endParaRPr lang="en-US" dirty="0"/>
          </a:p>
        </p:txBody>
      </p:sp>
    </p:spTree>
    <p:extLst>
      <p:ext uri="{BB962C8B-B14F-4D97-AF65-F5344CB8AC3E}">
        <p14:creationId xmlns:p14="http://schemas.microsoft.com/office/powerpoint/2010/main" val="265306938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91630"/>
            <a:ext cx="7056784" cy="2232248"/>
          </a:xfrm>
        </p:spPr>
        <p:txBody>
          <a:bodyPr/>
          <a:lstStyle/>
          <a:p>
            <a:r>
              <a:rPr lang="en-GB" sz="2400" b="0" dirty="0"/>
              <a:t>Around </a:t>
            </a:r>
            <a:r>
              <a:rPr lang="en-GB" sz="2400" dirty="0"/>
              <a:t>80 percent </a:t>
            </a:r>
            <a:r>
              <a:rPr lang="en-GB" sz="2400" b="0" dirty="0"/>
              <a:t>of Finns are regular library users. </a:t>
            </a:r>
            <a:r>
              <a:rPr lang="en-GB" sz="2400" b="0" dirty="0" smtClean="0"/>
              <a:t/>
            </a:r>
            <a:br>
              <a:rPr lang="en-GB" sz="2400" b="0" dirty="0" smtClean="0"/>
            </a:br>
            <a:r>
              <a:rPr lang="en-GB" sz="2400" b="0" dirty="0" smtClean="0"/>
              <a:t/>
            </a:r>
            <a:br>
              <a:rPr lang="en-GB" sz="2400" b="0" dirty="0" smtClean="0"/>
            </a:br>
            <a:r>
              <a:rPr lang="en-GB" sz="2400" b="0" dirty="0" smtClean="0"/>
              <a:t>Finns </a:t>
            </a:r>
            <a:r>
              <a:rPr lang="en-GB" sz="2400" b="0" dirty="0"/>
              <a:t>visit libraries </a:t>
            </a:r>
            <a:r>
              <a:rPr lang="en-GB" sz="2400" dirty="0"/>
              <a:t>10</a:t>
            </a:r>
            <a:r>
              <a:rPr lang="en-GB" sz="2400" b="0" dirty="0"/>
              <a:t> times a year on average, borrowing </a:t>
            </a:r>
            <a:r>
              <a:rPr lang="en-GB" sz="2400" dirty="0"/>
              <a:t>18</a:t>
            </a:r>
            <a:r>
              <a:rPr lang="en-GB" sz="2400" b="0" dirty="0"/>
              <a:t> books, discs or magazines. </a:t>
            </a:r>
            <a:r>
              <a:rPr lang="en-GB" sz="2400" b="0" dirty="0" smtClean="0"/>
              <a:t/>
            </a:r>
            <a:br>
              <a:rPr lang="en-GB" sz="2400" b="0" dirty="0" smtClean="0"/>
            </a:br>
            <a:r>
              <a:rPr lang="en-GB" sz="2400" b="0" dirty="0"/>
              <a:t/>
            </a:r>
            <a:br>
              <a:rPr lang="en-GB" sz="2400" b="0" dirty="0"/>
            </a:br>
            <a:r>
              <a:rPr lang="en-GB" sz="2400" b="0" dirty="0" smtClean="0"/>
              <a:t>Library </a:t>
            </a:r>
            <a:r>
              <a:rPr lang="en-GB" sz="2400" b="0" dirty="0"/>
              <a:t>websites register over </a:t>
            </a:r>
            <a:r>
              <a:rPr lang="en-GB" sz="2400" dirty="0"/>
              <a:t>57</a:t>
            </a:r>
            <a:r>
              <a:rPr lang="en-GB" sz="2400" b="0" dirty="0"/>
              <a:t> million visits a year.</a:t>
            </a:r>
            <a:endParaRPr lang="en-US" sz="2400" b="0" dirty="0"/>
          </a:p>
        </p:txBody>
      </p:sp>
    </p:spTree>
    <p:extLst>
      <p:ext uri="{BB962C8B-B14F-4D97-AF65-F5344CB8AC3E}">
        <p14:creationId xmlns:p14="http://schemas.microsoft.com/office/powerpoint/2010/main" val="306712369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he Oodi library photographed from abov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21" b="7821"/>
          <a:stretch>
            <a:fillRect/>
          </a:stretch>
        </p:blipFill>
        <p:spPr/>
      </p:pic>
      <p:sp>
        <p:nvSpPr>
          <p:cNvPr id="6"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a:off x="107504" y="4659982"/>
            <a:ext cx="5544616" cy="338554"/>
          </a:xfrm>
          <a:prstGeom prst="rect">
            <a:avLst/>
          </a:prstGeom>
        </p:spPr>
        <p:txBody>
          <a:bodyPr wrap="square">
            <a:spAutoFit/>
          </a:bodyPr>
          <a:lstStyle/>
          <a:p>
            <a:r>
              <a:rPr lang="fi-FI" sz="1600" dirty="0">
                <a:solidFill>
                  <a:schemeClr val="bg1"/>
                </a:solidFill>
              </a:rPr>
              <a:t>Photo: Kuvio/Oodi</a:t>
            </a:r>
            <a:endParaRPr lang="en-US" sz="1600" dirty="0">
              <a:solidFill>
                <a:schemeClr val="bg1"/>
              </a:solidFill>
            </a:endParaRPr>
          </a:p>
        </p:txBody>
      </p:sp>
    </p:spTree>
    <p:extLst>
      <p:ext uri="{BB962C8B-B14F-4D97-AF65-F5344CB8AC3E}">
        <p14:creationId xmlns:p14="http://schemas.microsoft.com/office/powerpoint/2010/main" val="279488227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2427734"/>
            <a:ext cx="3384376" cy="1512168"/>
          </a:xfrm>
        </p:spPr>
        <p:txBody>
          <a:bodyPr numCol="1"/>
          <a:lstStyle/>
          <a:p>
            <a:pPr lvl="0"/>
            <a:r>
              <a:rPr lang="en-GB" dirty="0" smtClean="0"/>
              <a:t>1.  </a:t>
            </a:r>
            <a:r>
              <a:rPr lang="en-GB" b="0" dirty="0" smtClean="0"/>
              <a:t>German</a:t>
            </a:r>
            <a:r>
              <a:rPr lang="en-US" dirty="0"/>
              <a:t/>
            </a:r>
            <a:br>
              <a:rPr lang="en-US" dirty="0"/>
            </a:br>
            <a:r>
              <a:rPr lang="en-US" dirty="0" smtClean="0"/>
              <a:t>2.  </a:t>
            </a:r>
            <a:r>
              <a:rPr lang="en-GB" b="0" dirty="0" smtClean="0"/>
              <a:t>Estonian</a:t>
            </a:r>
            <a:r>
              <a:rPr lang="en-US" dirty="0"/>
              <a:t/>
            </a:r>
            <a:br>
              <a:rPr lang="en-US" dirty="0"/>
            </a:br>
            <a:r>
              <a:rPr lang="en-US" dirty="0" smtClean="0"/>
              <a:t>3.  </a:t>
            </a:r>
            <a:r>
              <a:rPr lang="en-GB" b="0" dirty="0" smtClean="0"/>
              <a:t>Swedish</a:t>
            </a:r>
            <a:endParaRPr lang="en-US" b="0" dirty="0"/>
          </a:p>
        </p:txBody>
      </p:sp>
      <p:sp>
        <p:nvSpPr>
          <p:cNvPr id="3" name="Title 1"/>
          <p:cNvSpPr txBox="1">
            <a:spLocks/>
          </p:cNvSpPr>
          <p:nvPr/>
        </p:nvSpPr>
        <p:spPr>
          <a:xfrm>
            <a:off x="1331640" y="1275606"/>
            <a:ext cx="6553274" cy="93610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r>
              <a:rPr lang="en-GB" dirty="0"/>
              <a:t>Most published languages in translation of Finnish literature (1900-2019)</a:t>
            </a:r>
            <a:endParaRPr lang="en-US" dirty="0"/>
          </a:p>
        </p:txBody>
      </p:sp>
    </p:spTree>
    <p:extLst>
      <p:ext uri="{BB962C8B-B14F-4D97-AF65-F5344CB8AC3E}">
        <p14:creationId xmlns:p14="http://schemas.microsoft.com/office/powerpoint/2010/main" val="325953836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oman in library looking books between bookshelv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56" b="7856"/>
          <a:stretch>
            <a:fillRect/>
          </a:stretch>
        </p:blipFill>
        <p:spPr>
          <a:noFill/>
        </p:spPr>
      </p:pic>
      <p:sp>
        <p:nvSpPr>
          <p:cNvPr id="9" name="Rectangle 8"/>
          <p:cNvSpPr/>
          <p:nvPr/>
        </p:nvSpPr>
        <p:spPr>
          <a:xfrm>
            <a:off x="0" y="0"/>
            <a:ext cx="9144000" cy="5143500"/>
          </a:xfrm>
          <a:prstGeom prst="rect">
            <a:avLst/>
          </a:prstGeom>
          <a:solidFill>
            <a:srgbClr val="0000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1331367" y="1851818"/>
            <a:ext cx="6481266" cy="2088083"/>
          </a:xfrm>
        </p:spPr>
        <p:txBody>
          <a:bodyPr/>
          <a:lstStyle/>
          <a:p>
            <a:r>
              <a:rPr lang="en-US" dirty="0"/>
              <a:t>FINNISH VOICES </a:t>
            </a:r>
            <a:br>
              <a:rPr lang="en-US" dirty="0"/>
            </a:br>
            <a:r>
              <a:rPr lang="en-US" dirty="0"/>
              <a:t>– </a:t>
            </a:r>
            <a:r>
              <a:rPr lang="en-US" b="0" dirty="0"/>
              <a:t>A DIVERSE </a:t>
            </a:r>
            <a:br>
              <a:rPr lang="en-US" b="0" dirty="0"/>
            </a:br>
            <a:r>
              <a:rPr lang="en-US" b="0" dirty="0"/>
              <a:t>LITERARY </a:t>
            </a:r>
            <a:r>
              <a:rPr lang="en-US" b="0" dirty="0" smtClean="0"/>
              <a:t>TRADITION</a:t>
            </a:r>
            <a:endParaRPr lang="en-US" b="0" dirty="0"/>
          </a:p>
        </p:txBody>
      </p:sp>
      <p:sp>
        <p:nvSpPr>
          <p:cNvPr id="10"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6599182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CELEBRITIES IN THE INDUSTRY</a:t>
            </a:r>
            <a:endParaRPr lang="en-US" dirty="0"/>
          </a:p>
        </p:txBody>
      </p:sp>
      <p:sp>
        <p:nvSpPr>
          <p:cNvPr id="3" name="Content Placeholder 2"/>
          <p:cNvSpPr>
            <a:spLocks noGrp="1"/>
          </p:cNvSpPr>
          <p:nvPr>
            <p:ph idx="1"/>
          </p:nvPr>
        </p:nvSpPr>
        <p:spPr>
          <a:xfrm>
            <a:off x="684000" y="1494000"/>
            <a:ext cx="4176032" cy="2879701"/>
          </a:xfrm>
        </p:spPr>
        <p:txBody>
          <a:bodyPr/>
          <a:lstStyle/>
          <a:p>
            <a:r>
              <a:rPr lang="en-GB" b="1" dirty="0"/>
              <a:t>Sofi </a:t>
            </a:r>
            <a:r>
              <a:rPr lang="en-GB" b="1" dirty="0" err="1"/>
              <a:t>Oksanen</a:t>
            </a:r>
            <a:r>
              <a:rPr lang="en-GB" b="1" dirty="0"/>
              <a:t> </a:t>
            </a:r>
            <a:r>
              <a:rPr lang="en-GB" dirty="0"/>
              <a:t>(1977–) is the most awarded contemporary Finnish author. </a:t>
            </a:r>
            <a:endParaRPr lang="en-GB" dirty="0" smtClean="0"/>
          </a:p>
          <a:p>
            <a:r>
              <a:rPr lang="en-GB" dirty="0" smtClean="0"/>
              <a:t>Her </a:t>
            </a:r>
            <a:r>
              <a:rPr lang="en-GB" dirty="0"/>
              <a:t>works have been published in over 50 languages. Her most well-known novel, </a:t>
            </a:r>
            <a:r>
              <a:rPr lang="en-GB" i="1" dirty="0"/>
              <a:t>Purge</a:t>
            </a:r>
            <a:r>
              <a:rPr lang="en-GB" dirty="0"/>
              <a:t> (</a:t>
            </a:r>
            <a:r>
              <a:rPr lang="en-GB" i="1" dirty="0" err="1"/>
              <a:t>Puhdistus</a:t>
            </a:r>
            <a:r>
              <a:rPr lang="en-GB" dirty="0"/>
              <a:t>), has sold more than a million copies worldwide. </a:t>
            </a:r>
            <a:endParaRPr lang="en-GB" dirty="0" smtClean="0"/>
          </a:p>
          <a:p>
            <a:r>
              <a:rPr lang="en-GB" i="1" dirty="0" smtClean="0"/>
              <a:t>Purge</a:t>
            </a:r>
            <a:r>
              <a:rPr lang="en-GB" dirty="0" smtClean="0"/>
              <a:t> </a:t>
            </a:r>
            <a:r>
              <a:rPr lang="en-GB" dirty="0"/>
              <a:t>is one of the best-known and most praised Finnish contemporary </a:t>
            </a:r>
            <a:r>
              <a:rPr lang="en-GB" dirty="0" smtClean="0"/>
              <a:t>books.</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20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884" y="195486"/>
            <a:ext cx="2580615" cy="33108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1" y="2184422"/>
            <a:ext cx="2643758" cy="2643758"/>
          </a:xfrm>
          <a:prstGeom prst="rect">
            <a:avLst/>
          </a:prstGeom>
        </p:spPr>
      </p:pic>
    </p:spTree>
    <p:extLst>
      <p:ext uri="{BB962C8B-B14F-4D97-AF65-F5344CB8AC3E}">
        <p14:creationId xmlns:p14="http://schemas.microsoft.com/office/powerpoint/2010/main" val="104972179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CELEBRITIES IN THE INDUSTRY</a:t>
            </a:r>
            <a:endParaRPr lang="en-US" dirty="0"/>
          </a:p>
        </p:txBody>
      </p:sp>
      <p:sp>
        <p:nvSpPr>
          <p:cNvPr id="3" name="Content Placeholder 2"/>
          <p:cNvSpPr>
            <a:spLocks noGrp="1"/>
          </p:cNvSpPr>
          <p:nvPr>
            <p:ph idx="1"/>
          </p:nvPr>
        </p:nvSpPr>
        <p:spPr>
          <a:xfrm>
            <a:off x="684000" y="1494000"/>
            <a:ext cx="4176032" cy="2879701"/>
          </a:xfrm>
        </p:spPr>
        <p:txBody>
          <a:bodyPr/>
          <a:lstStyle/>
          <a:p>
            <a:r>
              <a:rPr lang="en-GB" b="1" dirty="0" err="1"/>
              <a:t>Tove</a:t>
            </a:r>
            <a:r>
              <a:rPr lang="en-GB" b="1" dirty="0"/>
              <a:t> </a:t>
            </a:r>
            <a:r>
              <a:rPr lang="en-GB" b="1" dirty="0" err="1"/>
              <a:t>Jansson’s</a:t>
            </a:r>
            <a:r>
              <a:rPr lang="en-GB" b="1" dirty="0"/>
              <a:t> </a:t>
            </a:r>
            <a:r>
              <a:rPr lang="en-GB" dirty="0"/>
              <a:t>(1914–2001) books for children and adults have always found new readers from one decade to the next, abroad as well as in Finland. </a:t>
            </a:r>
            <a:endParaRPr lang="en-GB" dirty="0" smtClean="0"/>
          </a:p>
          <a:p>
            <a:r>
              <a:rPr lang="en-GB" dirty="0" err="1" smtClean="0"/>
              <a:t>Jansson</a:t>
            </a:r>
            <a:r>
              <a:rPr lang="en-GB" dirty="0" smtClean="0"/>
              <a:t> </a:t>
            </a:r>
            <a:r>
              <a:rPr lang="en-GB" dirty="0"/>
              <a:t>is best known for her </a:t>
            </a:r>
            <a:r>
              <a:rPr lang="en-GB" dirty="0" err="1"/>
              <a:t>Moomin</a:t>
            </a:r>
            <a:r>
              <a:rPr lang="en-GB" dirty="0"/>
              <a:t> books for children, which have also been made into multiple films and TV series</a:t>
            </a:r>
            <a:r>
              <a:rPr lang="en-GB" dirty="0" smtClean="0"/>
              <a:t>.</a:t>
            </a:r>
          </a:p>
          <a:p>
            <a:r>
              <a:rPr lang="en-GB" dirty="0" err="1"/>
              <a:t>Jansson’s</a:t>
            </a:r>
            <a:r>
              <a:rPr lang="en-GB" dirty="0"/>
              <a:t> </a:t>
            </a:r>
            <a:r>
              <a:rPr lang="en-GB" dirty="0" err="1"/>
              <a:t>Moomin</a:t>
            </a:r>
            <a:r>
              <a:rPr lang="en-GB" dirty="0"/>
              <a:t> stories have been translated into about 50 different languages. </a:t>
            </a:r>
            <a:endParaRPr lang="en-US" dirty="0"/>
          </a:p>
          <a:p>
            <a:endParaRPr lang="en-US" dirty="0"/>
          </a:p>
        </p:txBody>
      </p:sp>
      <p:pic>
        <p:nvPicPr>
          <p:cNvPr id="5" name="Picture Placeholder 4" descr="Tove Jansson smiling in a black and white pictur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436" b="4436"/>
          <a:stretch>
            <a:fillRect/>
          </a:stretch>
        </p:blipFill>
        <p:spPr/>
      </p:pic>
      <p:sp>
        <p:nvSpPr>
          <p:cNvPr id="7" name="Slide Number Placeholder 6"/>
          <p:cNvSpPr>
            <a:spLocks noGrp="1"/>
          </p:cNvSpPr>
          <p:nvPr>
            <p:ph type="sldNum" sz="quarter" idx="12"/>
          </p:nvPr>
        </p:nvSpPr>
        <p:spPr/>
        <p:txBody>
          <a:bodyPr/>
          <a:lstStyle/>
          <a:p>
            <a:fld id="{E9DC2C14-6E95-4EF0-AB2C-A4DB63E63034}" type="slidenum">
              <a:rPr lang="en-US" smtClean="0"/>
              <a:t>21</a:t>
            </a:fld>
            <a:endParaRPr lang="en-US"/>
          </a:p>
        </p:txBody>
      </p:sp>
      <p:sp>
        <p:nvSpPr>
          <p:cNvPr id="8" name="Rectangle 7"/>
          <p:cNvSpPr/>
          <p:nvPr/>
        </p:nvSpPr>
        <p:spPr>
          <a:xfrm>
            <a:off x="6084168" y="4659982"/>
            <a:ext cx="2952328" cy="338554"/>
          </a:xfrm>
          <a:prstGeom prst="rect">
            <a:avLst/>
          </a:prstGeom>
        </p:spPr>
        <p:txBody>
          <a:bodyPr wrap="square">
            <a:spAutoFit/>
          </a:bodyPr>
          <a:lstStyle/>
          <a:p>
            <a:r>
              <a:rPr lang="fi-FI" sz="1600" dirty="0">
                <a:solidFill>
                  <a:schemeClr val="bg1"/>
                </a:solidFill>
              </a:rPr>
              <a:t>Photo: </a:t>
            </a:r>
            <a:r>
              <a:rPr lang="en-US" sz="1600" dirty="0">
                <a:solidFill>
                  <a:schemeClr val="bg1"/>
                </a:solidFill>
              </a:rPr>
              <a:t>© </a:t>
            </a:r>
            <a:r>
              <a:rPr lang="en-US" sz="1600" dirty="0" err="1">
                <a:solidFill>
                  <a:schemeClr val="bg1"/>
                </a:solidFill>
              </a:rPr>
              <a:t>Moomin</a:t>
            </a:r>
            <a:r>
              <a:rPr lang="en-US" sz="1600" dirty="0">
                <a:solidFill>
                  <a:schemeClr val="bg1"/>
                </a:solidFill>
              </a:rPr>
              <a:t> Characters™</a:t>
            </a:r>
          </a:p>
        </p:txBody>
      </p:sp>
    </p:spTree>
    <p:extLst>
      <p:ext uri="{BB962C8B-B14F-4D97-AF65-F5344CB8AC3E}">
        <p14:creationId xmlns:p14="http://schemas.microsoft.com/office/powerpoint/2010/main" val="247880050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Moomin books stacked."/>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6823" b="6823"/>
          <a:stretch/>
        </p:blipFill>
        <p:spPr>
          <a:prstGeom prst="rect">
            <a:avLst/>
          </a:prstGeom>
        </p:spPr>
      </p:pic>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2" name="Rectangle 1"/>
          <p:cNvSpPr/>
          <p:nvPr/>
        </p:nvSpPr>
        <p:spPr>
          <a:xfrm>
            <a:off x="0" y="4731990"/>
            <a:ext cx="4107215" cy="338554"/>
          </a:xfrm>
          <a:prstGeom prst="rect">
            <a:avLst/>
          </a:prstGeom>
        </p:spPr>
        <p:txBody>
          <a:bodyPr wrap="none">
            <a:spAutoFit/>
          </a:bodyPr>
          <a:lstStyle/>
          <a:p>
            <a:pPr lvl="0">
              <a:defRPr/>
            </a:pPr>
            <a:r>
              <a:rPr lang="fi-FI" sz="1600" kern="0" dirty="0" smtClean="0">
                <a:latin typeface="Finlandica" charset="0"/>
              </a:rPr>
              <a:t>Photo: Tea Åvall/</a:t>
            </a:r>
            <a:r>
              <a:rPr lang="fi-FI" sz="1600" kern="0" dirty="0" err="1" smtClean="0">
                <a:latin typeface="Finlandica" charset="0"/>
              </a:rPr>
              <a:t>Finnish</a:t>
            </a:r>
            <a:r>
              <a:rPr lang="fi-FI" sz="1600" kern="0" dirty="0" smtClean="0">
                <a:latin typeface="Finlandica" charset="0"/>
              </a:rPr>
              <a:t> </a:t>
            </a:r>
            <a:r>
              <a:rPr lang="fi-FI" sz="1600" kern="0" dirty="0" err="1" smtClean="0">
                <a:latin typeface="Finlandica" charset="0"/>
              </a:rPr>
              <a:t>Literature</a:t>
            </a:r>
            <a:r>
              <a:rPr lang="fi-FI" sz="1600" kern="0" dirty="0" smtClean="0">
                <a:latin typeface="Finlandica" charset="0"/>
              </a:rPr>
              <a:t> Exchange</a:t>
            </a:r>
            <a:endParaRPr lang="fi-FI" sz="1100" kern="0" dirty="0">
              <a:solidFill>
                <a:schemeClr val="bg1"/>
              </a:solidFill>
            </a:endParaRPr>
          </a:p>
        </p:txBody>
      </p:sp>
    </p:spTree>
    <p:extLst>
      <p:ext uri="{BB962C8B-B14F-4D97-AF65-F5344CB8AC3E}">
        <p14:creationId xmlns:p14="http://schemas.microsoft.com/office/powerpoint/2010/main" val="222328229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CELEBRITIES IN THE INDUSTRY</a:t>
            </a:r>
            <a:endParaRPr lang="en-US" dirty="0"/>
          </a:p>
        </p:txBody>
      </p:sp>
      <p:sp>
        <p:nvSpPr>
          <p:cNvPr id="3" name="Content Placeholder 2"/>
          <p:cNvSpPr>
            <a:spLocks noGrp="1"/>
          </p:cNvSpPr>
          <p:nvPr>
            <p:ph idx="1"/>
          </p:nvPr>
        </p:nvSpPr>
        <p:spPr>
          <a:xfrm>
            <a:off x="684000" y="1494000"/>
            <a:ext cx="4176032" cy="2879701"/>
          </a:xfrm>
        </p:spPr>
        <p:txBody>
          <a:bodyPr/>
          <a:lstStyle/>
          <a:p>
            <a:r>
              <a:rPr lang="en-GB" b="1" dirty="0"/>
              <a:t>Mika </a:t>
            </a:r>
            <a:r>
              <a:rPr lang="en-GB" b="1" dirty="0" err="1"/>
              <a:t>Waltari</a:t>
            </a:r>
            <a:r>
              <a:rPr lang="en-GB" b="1" dirty="0"/>
              <a:t> </a:t>
            </a:r>
            <a:r>
              <a:rPr lang="en-GB" dirty="0"/>
              <a:t>(1908–1979) was a Finnish multi-skilled writer. </a:t>
            </a:r>
            <a:endParaRPr lang="en-GB" dirty="0" smtClean="0"/>
          </a:p>
          <a:p>
            <a:r>
              <a:rPr lang="en-GB" dirty="0" smtClean="0"/>
              <a:t>He </a:t>
            </a:r>
            <a:r>
              <a:rPr lang="en-GB" dirty="0"/>
              <a:t>was best known for his best-selling novel </a:t>
            </a:r>
            <a:r>
              <a:rPr lang="en-GB" i="1" dirty="0"/>
              <a:t>The Egyptian</a:t>
            </a:r>
            <a:r>
              <a:rPr lang="en-GB" dirty="0"/>
              <a:t> (</a:t>
            </a:r>
            <a:r>
              <a:rPr lang="en-GB" i="1" dirty="0" err="1"/>
              <a:t>Sinuhe</a:t>
            </a:r>
            <a:r>
              <a:rPr lang="en-GB" i="1" dirty="0"/>
              <a:t> </a:t>
            </a:r>
            <a:r>
              <a:rPr lang="en-GB" i="1" dirty="0" err="1"/>
              <a:t>egyptiläinen</a:t>
            </a:r>
            <a:r>
              <a:rPr lang="en-GB" dirty="0"/>
              <a:t>), which is often regarded as one of the best works of Finnish literature. </a:t>
            </a:r>
            <a:endParaRPr lang="en-GB" dirty="0" smtClean="0"/>
          </a:p>
          <a:p>
            <a:r>
              <a:rPr lang="en-GB" i="1" dirty="0" smtClean="0"/>
              <a:t>The </a:t>
            </a:r>
            <a:r>
              <a:rPr lang="en-GB" i="1" dirty="0" err="1"/>
              <a:t>Eqyptian</a:t>
            </a:r>
            <a:r>
              <a:rPr lang="en-GB" dirty="0"/>
              <a:t> is a historical novel and has been published in at least 36 countries. </a:t>
            </a:r>
            <a:endParaRPr lang="en-US" dirty="0"/>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 t="1580" r="-17" b="10629"/>
          <a:stretch/>
        </p:blipFill>
        <p:spPr>
          <a:xfrm>
            <a:off x="5292725" y="0"/>
            <a:ext cx="3851275" cy="5143500"/>
          </a:xfrm>
        </p:spPr>
      </p:pic>
    </p:spTree>
    <p:extLst>
      <p:ext uri="{BB962C8B-B14F-4D97-AF65-F5344CB8AC3E}">
        <p14:creationId xmlns:p14="http://schemas.microsoft.com/office/powerpoint/2010/main" val="191906973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CELEBRITIES IN THE INDUSTRY</a:t>
            </a:r>
            <a:endParaRPr lang="en-US" dirty="0"/>
          </a:p>
        </p:txBody>
      </p:sp>
      <p:sp>
        <p:nvSpPr>
          <p:cNvPr id="3" name="Content Placeholder 2"/>
          <p:cNvSpPr>
            <a:spLocks noGrp="1"/>
          </p:cNvSpPr>
          <p:nvPr>
            <p:ph idx="1"/>
          </p:nvPr>
        </p:nvSpPr>
        <p:spPr>
          <a:xfrm>
            <a:off x="684000" y="1494000"/>
            <a:ext cx="4176032" cy="2879701"/>
          </a:xfrm>
        </p:spPr>
        <p:txBody>
          <a:bodyPr/>
          <a:lstStyle/>
          <a:p>
            <a:r>
              <a:rPr lang="en-GB" b="1" dirty="0" err="1"/>
              <a:t>Salla</a:t>
            </a:r>
            <a:r>
              <a:rPr lang="en-GB" b="1" dirty="0"/>
              <a:t> </a:t>
            </a:r>
            <a:r>
              <a:rPr lang="en-GB" b="1" dirty="0" err="1"/>
              <a:t>Simukka</a:t>
            </a:r>
            <a:r>
              <a:rPr lang="en-GB" b="1" dirty="0"/>
              <a:t> </a:t>
            </a:r>
            <a:r>
              <a:rPr lang="en-GB" dirty="0"/>
              <a:t>(1981–) is a Finnish writer, translator and literary critic. </a:t>
            </a:r>
            <a:endParaRPr lang="en-GB" dirty="0" smtClean="0"/>
          </a:p>
          <a:p>
            <a:r>
              <a:rPr lang="en-GB" dirty="0" smtClean="0"/>
              <a:t>The </a:t>
            </a:r>
            <a:r>
              <a:rPr lang="en-GB" dirty="0"/>
              <a:t>rights to </a:t>
            </a:r>
            <a:r>
              <a:rPr lang="en-GB" dirty="0" err="1"/>
              <a:t>Salla</a:t>
            </a:r>
            <a:r>
              <a:rPr lang="en-GB" dirty="0"/>
              <a:t> </a:t>
            </a:r>
            <a:r>
              <a:rPr lang="en-GB" dirty="0" err="1"/>
              <a:t>Simukka’s</a:t>
            </a:r>
            <a:r>
              <a:rPr lang="en-GB" dirty="0"/>
              <a:t> trilogy for young adults have been sold to 52 language areas. </a:t>
            </a:r>
            <a:endParaRPr lang="en-GB" dirty="0" smtClean="0"/>
          </a:p>
          <a:p>
            <a:r>
              <a:rPr lang="en-GB" dirty="0" err="1" smtClean="0"/>
              <a:t>Simukka’s</a:t>
            </a:r>
            <a:r>
              <a:rPr lang="en-GB" dirty="0" smtClean="0"/>
              <a:t> </a:t>
            </a:r>
            <a:r>
              <a:rPr lang="en-GB" dirty="0"/>
              <a:t>most well-known book, </a:t>
            </a:r>
            <a:r>
              <a:rPr lang="en-GB" i="1" dirty="0"/>
              <a:t>As Red as Blood (</a:t>
            </a:r>
            <a:r>
              <a:rPr lang="en-GB" i="1" dirty="0" err="1"/>
              <a:t>Punainen</a:t>
            </a:r>
            <a:r>
              <a:rPr lang="en-GB" i="1" dirty="0"/>
              <a:t> </a:t>
            </a:r>
            <a:r>
              <a:rPr lang="en-GB" i="1" dirty="0" err="1"/>
              <a:t>kuin</a:t>
            </a:r>
            <a:r>
              <a:rPr lang="en-GB" i="1" dirty="0"/>
              <a:t> </a:t>
            </a:r>
            <a:r>
              <a:rPr lang="en-GB" i="1" dirty="0" err="1"/>
              <a:t>meri</a:t>
            </a:r>
            <a:r>
              <a:rPr lang="en-GB" i="1" dirty="0"/>
              <a:t>)</a:t>
            </a:r>
            <a:r>
              <a:rPr lang="en-GB" dirty="0"/>
              <a:t> (2013), is the most translated book for children and young readers. </a:t>
            </a:r>
            <a:endParaRPr lang="en-US" dirty="0"/>
          </a:p>
        </p:txBody>
      </p:sp>
      <p:pic>
        <p:nvPicPr>
          <p:cNvPr id="5" name="Picture Placeholder 4" descr="Salla Simukka smiling between flower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041" r="25041"/>
          <a:stretch>
            <a:fillRect/>
          </a:stretch>
        </p:blipFill>
        <p:spPr/>
      </p:pic>
      <p:sp>
        <p:nvSpPr>
          <p:cNvPr id="7" name="Slide Number Placeholder 6"/>
          <p:cNvSpPr>
            <a:spLocks noGrp="1"/>
          </p:cNvSpPr>
          <p:nvPr>
            <p:ph type="sldNum" sz="quarter" idx="12"/>
          </p:nvPr>
        </p:nvSpPr>
        <p:spPr/>
        <p:txBody>
          <a:bodyPr/>
          <a:lstStyle/>
          <a:p>
            <a:fld id="{E9DC2C14-6E95-4EF0-AB2C-A4DB63E63034}" type="slidenum">
              <a:rPr lang="en-US" smtClean="0"/>
              <a:t>24</a:t>
            </a:fld>
            <a:endParaRPr lang="en-US"/>
          </a:p>
        </p:txBody>
      </p:sp>
    </p:spTree>
    <p:extLst>
      <p:ext uri="{BB962C8B-B14F-4D97-AF65-F5344CB8AC3E}">
        <p14:creationId xmlns:p14="http://schemas.microsoft.com/office/powerpoint/2010/main" val="253193266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FINNISH LITERATURE AWARDS</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t>Finnish authors are annually awarded the </a:t>
            </a:r>
            <a:r>
              <a:rPr lang="en-GB" dirty="0" err="1"/>
              <a:t>Finlandia</a:t>
            </a:r>
            <a:r>
              <a:rPr lang="en-GB" dirty="0"/>
              <a:t> Prize (</a:t>
            </a:r>
            <a:r>
              <a:rPr lang="en-GB" i="1" dirty="0" err="1"/>
              <a:t>Finlandia-palkinto</a:t>
            </a:r>
            <a:r>
              <a:rPr lang="en-GB" dirty="0"/>
              <a:t>), which is the most prestigious literature award one can get in </a:t>
            </a:r>
            <a:r>
              <a:rPr lang="en-GB" dirty="0" smtClean="0"/>
              <a:t>Finland. </a:t>
            </a:r>
          </a:p>
          <a:p>
            <a:endParaRPr lang="en-GB" dirty="0" smtClean="0"/>
          </a:p>
          <a:p>
            <a:r>
              <a:rPr lang="en-GB" dirty="0" smtClean="0"/>
              <a:t>Other </a:t>
            </a:r>
            <a:r>
              <a:rPr lang="en-GB" dirty="0"/>
              <a:t>Finnish literature awards include the </a:t>
            </a:r>
            <a:r>
              <a:rPr lang="en-GB" dirty="0" err="1"/>
              <a:t>Kalevi</a:t>
            </a:r>
            <a:r>
              <a:rPr lang="en-GB" dirty="0"/>
              <a:t> </a:t>
            </a:r>
            <a:r>
              <a:rPr lang="en-GB" dirty="0" err="1"/>
              <a:t>Jäntti</a:t>
            </a:r>
            <a:r>
              <a:rPr lang="en-GB" dirty="0"/>
              <a:t> Prize and </a:t>
            </a:r>
            <a:r>
              <a:rPr lang="en-GB" dirty="0" err="1"/>
              <a:t>Helsingin</a:t>
            </a:r>
            <a:r>
              <a:rPr lang="en-GB" dirty="0"/>
              <a:t> </a:t>
            </a:r>
            <a:r>
              <a:rPr lang="en-GB" dirty="0" err="1"/>
              <a:t>Sanomat</a:t>
            </a:r>
            <a:r>
              <a:rPr lang="en-GB" dirty="0"/>
              <a:t> Literature Prize</a:t>
            </a:r>
            <a:r>
              <a:rPr lang="en-GB" dirty="0" smtClean="0"/>
              <a:t>.</a:t>
            </a:r>
          </a:p>
          <a:p>
            <a:endParaRPr lang="en-US" dirty="0"/>
          </a:p>
          <a:p>
            <a:r>
              <a:rPr lang="en-GB" dirty="0"/>
              <a:t>Finnish authors have also received awards abroad. The best known of these is probably F.E. </a:t>
            </a:r>
            <a:r>
              <a:rPr lang="en-GB" dirty="0" err="1"/>
              <a:t>Sillanpää's</a:t>
            </a:r>
            <a:r>
              <a:rPr lang="en-GB" dirty="0"/>
              <a:t> Nobel Prize, which he won in 1939. </a:t>
            </a:r>
            <a:endParaRPr lang="en-US" dirty="0"/>
          </a:p>
        </p:txBody>
      </p:sp>
    </p:spTree>
    <p:extLst>
      <p:ext uri="{BB962C8B-B14F-4D97-AF65-F5344CB8AC3E}">
        <p14:creationId xmlns:p14="http://schemas.microsoft.com/office/powerpoint/2010/main" val="155556269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49" y="2427734"/>
            <a:ext cx="7921099" cy="1440160"/>
          </a:xfrm>
        </p:spPr>
        <p:txBody>
          <a:bodyPr numCol="1"/>
          <a:lstStyle/>
          <a:p>
            <a:r>
              <a:rPr lang="en-GB" dirty="0"/>
              <a:t>1. </a:t>
            </a:r>
            <a:r>
              <a:rPr lang="en-GB" b="0" dirty="0" err="1"/>
              <a:t>Lönnrot</a:t>
            </a:r>
            <a:r>
              <a:rPr lang="en-GB" b="0" dirty="0"/>
              <a:t>, Elias: </a:t>
            </a:r>
            <a:r>
              <a:rPr lang="en-GB" dirty="0"/>
              <a:t>The Kalevala </a:t>
            </a:r>
            <a:r>
              <a:rPr lang="en-GB" b="0" dirty="0"/>
              <a:t>55 languages</a:t>
            </a:r>
            <a:r>
              <a:rPr lang="en-US" dirty="0"/>
              <a:t/>
            </a:r>
            <a:br>
              <a:rPr lang="en-US" dirty="0"/>
            </a:br>
            <a:r>
              <a:rPr lang="en-GB" dirty="0"/>
              <a:t>2. </a:t>
            </a:r>
            <a:r>
              <a:rPr lang="en-GB" b="0" dirty="0" err="1"/>
              <a:t>Waltari</a:t>
            </a:r>
            <a:r>
              <a:rPr lang="en-GB" b="0" dirty="0"/>
              <a:t>, Mika: </a:t>
            </a:r>
            <a:r>
              <a:rPr lang="en-GB" dirty="0"/>
              <a:t>The Egyptian </a:t>
            </a:r>
            <a:r>
              <a:rPr lang="en-GB" b="0" dirty="0"/>
              <a:t>40 languages </a:t>
            </a:r>
            <a:r>
              <a:rPr lang="en-US" dirty="0"/>
              <a:t/>
            </a:r>
            <a:br>
              <a:rPr lang="en-US" dirty="0"/>
            </a:br>
            <a:r>
              <a:rPr lang="en-GB" dirty="0"/>
              <a:t>3. </a:t>
            </a:r>
            <a:r>
              <a:rPr lang="en-GB" b="0" dirty="0" err="1"/>
              <a:t>Oksanen</a:t>
            </a:r>
            <a:r>
              <a:rPr lang="en-GB" b="0" dirty="0"/>
              <a:t>, Sofi: </a:t>
            </a:r>
            <a:r>
              <a:rPr lang="en-GB" dirty="0"/>
              <a:t>Purge </a:t>
            </a:r>
            <a:r>
              <a:rPr lang="en-GB" b="0" dirty="0"/>
              <a:t>38 languages</a:t>
            </a:r>
            <a:endParaRPr lang="en-US" b="0" dirty="0"/>
          </a:p>
        </p:txBody>
      </p:sp>
      <p:sp>
        <p:nvSpPr>
          <p:cNvPr id="3" name="Title 1"/>
          <p:cNvSpPr txBox="1">
            <a:spLocks/>
          </p:cNvSpPr>
          <p:nvPr/>
        </p:nvSpPr>
        <p:spPr>
          <a:xfrm>
            <a:off x="1835149" y="339502"/>
            <a:ext cx="5473701" cy="1440160"/>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r>
              <a:rPr lang="en-GB" dirty="0"/>
              <a:t>THE MOST TRANSLATED FINNISH LITERATURE WORKS (FILI, 11/2019)</a:t>
            </a:r>
            <a:endParaRPr lang="en-US" dirty="0"/>
          </a:p>
        </p:txBody>
      </p:sp>
    </p:spTree>
    <p:extLst>
      <p:ext uri="{BB962C8B-B14F-4D97-AF65-F5344CB8AC3E}">
        <p14:creationId xmlns:p14="http://schemas.microsoft.com/office/powerpoint/2010/main" val="101789411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FINNISH LITERATURE ABROAD</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t>Finnish Literature Exchange, FILI, promotes the export of literature by acting as an intermediary for professional contacts. </a:t>
            </a:r>
            <a:endParaRPr lang="en-GB" dirty="0" smtClean="0"/>
          </a:p>
          <a:p>
            <a:endParaRPr lang="en-GB" dirty="0" smtClean="0"/>
          </a:p>
          <a:p>
            <a:r>
              <a:rPr lang="en-GB" dirty="0" smtClean="0"/>
              <a:t>FILI </a:t>
            </a:r>
            <a:r>
              <a:rPr lang="en-GB" dirty="0"/>
              <a:t>brings together translators of Finnish literature and arranges training for them. </a:t>
            </a:r>
            <a:endParaRPr lang="en-GB" dirty="0" smtClean="0"/>
          </a:p>
          <a:p>
            <a:endParaRPr lang="en-GB" dirty="0" smtClean="0"/>
          </a:p>
          <a:p>
            <a:r>
              <a:rPr lang="en-GB" dirty="0" smtClean="0"/>
              <a:t>Among </a:t>
            </a:r>
            <a:r>
              <a:rPr lang="en-GB" dirty="0"/>
              <a:t>other things, </a:t>
            </a:r>
            <a:r>
              <a:rPr lang="en-GB" dirty="0" err="1"/>
              <a:t>Fili</a:t>
            </a:r>
            <a:r>
              <a:rPr lang="en-GB" dirty="0"/>
              <a:t> distributes translation grants, travel grants and promotional grants of approximately 700,000 euros annually to more than 400 different projects and maintains a database of translations of Finnish literature. </a:t>
            </a:r>
            <a:endParaRPr lang="en-US" dirty="0"/>
          </a:p>
        </p:txBody>
      </p:sp>
    </p:spTree>
    <p:extLst>
      <p:ext uri="{BB962C8B-B14F-4D97-AF65-F5344CB8AC3E}">
        <p14:creationId xmlns:p14="http://schemas.microsoft.com/office/powerpoint/2010/main" val="132510609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35149" y="339502"/>
            <a:ext cx="5473701" cy="864096"/>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r>
              <a:rPr lang="en-GB" dirty="0">
                <a:solidFill>
                  <a:schemeClr val="tx1"/>
                </a:solidFill>
              </a:rPr>
              <a:t>LEARN MORE ABOUT FINNISH LITERATURE</a:t>
            </a:r>
            <a:endParaRPr lang="en-US" dirty="0">
              <a:solidFill>
                <a:schemeClr val="tx1"/>
              </a:solidFill>
            </a:endParaRPr>
          </a:p>
        </p:txBody>
      </p:sp>
      <p:sp>
        <p:nvSpPr>
          <p:cNvPr id="4" name="Rectangle 1"/>
          <p:cNvSpPr>
            <a:spLocks noGrp="1" noChangeArrowheads="1"/>
          </p:cNvSpPr>
          <p:nvPr>
            <p:ph type="title"/>
          </p:nvPr>
        </p:nvSpPr>
        <p:spPr bwMode="auto">
          <a:xfrm>
            <a:off x="467545" y="1491630"/>
            <a:ext cx="7416824"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FILI – Finnish Literature Exchange</a:t>
            </a:r>
            <a:r>
              <a:rPr kumimoji="0" lang="en-GB" altLang="en-US" sz="20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br>
              <a:rPr kumimoji="0" lang="en-GB" altLang="en-US" sz="20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br>
            <a:endParaRPr kumimoji="0" lang="en-US" altLang="en-US" sz="1050" b="0" i="0" u="none" strike="noStrike" cap="none" normalizeH="0" baseline="0" dirty="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4"/>
              </a:rPr>
              <a:t>this is FINLAND: </a:t>
            </a:r>
            <a:r>
              <a:rPr kumimoji="0" lang="en-GB"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4"/>
              </a:rPr>
              <a:t>Finnish Contemporary Literature: A Wealth of Voices</a:t>
            </a:r>
            <a:r>
              <a:rPr kumimoji="0" lang="en-GB"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r>
            <a:br>
              <a:rPr kumimoji="0" lang="en-GB"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br>
            <a:endParaRPr kumimoji="0" lang="en-US" altLang="en-US" sz="1050" b="0" i="0" u="none" strike="noStrike" cap="none" normalizeH="0" baseline="0" dirty="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5"/>
              </a:rPr>
              <a:t>The Union of Finnish Writers</a:t>
            </a:r>
            <a: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r>
            <a:b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br>
            <a:endParaRPr kumimoji="0" lang="en-US" altLang="en-US" sz="1050" b="0" i="0" u="none" strike="noStrike" cap="none" normalizeH="0" baseline="0" dirty="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Public libraries in Finland</a:t>
            </a:r>
            <a: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r>
            <a:br>
              <a:rPr kumimoji="0" lang="en-US" altLang="en-US" sz="2000" b="0" i="0" u="sng"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br>
            <a:endParaRPr kumimoji="0" lang="en-US" altLang="en-US" sz="1050" b="0" i="0" u="none" strike="noStrike" cap="none" normalizeH="0" baseline="0" dirty="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7"/>
              </a:rPr>
              <a:t>The Society of Swedish Literature in Finland (SLS)</a:t>
            </a:r>
            <a:endParaRPr kumimoji="0" lang="en-US" altLang="en-US" sz="3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21020279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man looking at a book."/>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3" name="Title 2"/>
          <p:cNvSpPr>
            <a:spLocks noGrp="1"/>
          </p:cNvSpPr>
          <p:nvPr>
            <p:ph type="ctrTitle"/>
          </p:nvPr>
        </p:nvSpPr>
        <p:spPr>
          <a:xfrm>
            <a:off x="467544" y="3291830"/>
            <a:ext cx="6481266" cy="1439862"/>
          </a:xfrm>
        </p:spPr>
        <p:txBody>
          <a:bodyPr/>
          <a:lstStyle/>
          <a:p>
            <a:r>
              <a:rPr lang="en-US" sz="6600" cap="none" dirty="0" smtClean="0"/>
              <a:t>Thank you!</a:t>
            </a:r>
            <a:endParaRPr lang="en-US" sz="6600" b="0" cap="none" dirty="0"/>
          </a:p>
        </p:txBody>
      </p:sp>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7" name="Rectangle 6"/>
          <p:cNvSpPr/>
          <p:nvPr/>
        </p:nvSpPr>
        <p:spPr>
          <a:xfrm>
            <a:off x="5940152" y="4507255"/>
            <a:ext cx="3096344" cy="584775"/>
          </a:xfrm>
          <a:prstGeom prst="rect">
            <a:avLst/>
          </a:prstGeom>
        </p:spPr>
        <p:txBody>
          <a:bodyPr wrap="square">
            <a:spAutoFit/>
          </a:bodyPr>
          <a:lstStyle/>
          <a:p>
            <a:pPr lvl="0">
              <a:defRPr/>
            </a:pPr>
            <a:r>
              <a:rPr lang="fi-FI" sz="1600" dirty="0">
                <a:solidFill>
                  <a:schemeClr val="bg1"/>
                </a:solidFill>
              </a:rPr>
              <a:t>Photo: </a:t>
            </a:r>
            <a:r>
              <a:rPr lang="fi-FI" sz="1600" dirty="0">
                <a:solidFill>
                  <a:schemeClr val="bg1"/>
                </a:solidFill>
              </a:rPr>
              <a:t>Henry Söderlund/</a:t>
            </a:r>
            <a:r>
              <a:rPr lang="en-US" sz="1600" dirty="0">
                <a:solidFill>
                  <a:schemeClr val="bg1"/>
                </a:solidFill>
              </a:rPr>
              <a:t>Helsinki Comics Festival 2018</a:t>
            </a:r>
          </a:p>
        </p:txBody>
      </p:sp>
    </p:spTree>
    <p:extLst>
      <p:ext uri="{BB962C8B-B14F-4D97-AF65-F5344CB8AC3E}">
        <p14:creationId xmlns:p14="http://schemas.microsoft.com/office/powerpoint/2010/main" val="360879292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LITERATURE FOR THE WORLD </a:t>
            </a:r>
            <a:r>
              <a:rPr lang="en-US" dirty="0"/>
              <a:t/>
            </a:r>
            <a:br>
              <a:rPr lang="en-US" dirty="0"/>
            </a:b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solidFill>
                  <a:schemeClr val="tx1"/>
                </a:solidFill>
              </a:rPr>
              <a:t>Our small language area – covering both Finnish and Swedish – provides literature for the world and is building a wider following. </a:t>
            </a:r>
            <a:endParaRPr lang="en-GB" dirty="0" smtClean="0">
              <a:solidFill>
                <a:schemeClr val="tx1"/>
              </a:solidFill>
            </a:endParaRPr>
          </a:p>
          <a:p>
            <a:endParaRPr lang="en-GB" dirty="0" smtClean="0">
              <a:solidFill>
                <a:schemeClr val="tx1"/>
              </a:solidFill>
            </a:endParaRPr>
          </a:p>
          <a:p>
            <a:r>
              <a:rPr lang="en-GB" dirty="0" smtClean="0">
                <a:solidFill>
                  <a:schemeClr val="tx1"/>
                </a:solidFill>
              </a:rPr>
              <a:t>Every </a:t>
            </a:r>
            <a:r>
              <a:rPr lang="en-GB" dirty="0">
                <a:solidFill>
                  <a:schemeClr val="tx1"/>
                </a:solidFill>
              </a:rPr>
              <a:t>year, </a:t>
            </a:r>
            <a:r>
              <a:rPr lang="en-GB" b="1" dirty="0">
                <a:solidFill>
                  <a:schemeClr val="tx1"/>
                </a:solidFill>
              </a:rPr>
              <a:t>300–400</a:t>
            </a:r>
            <a:r>
              <a:rPr lang="en-GB" dirty="0">
                <a:solidFill>
                  <a:schemeClr val="tx1"/>
                </a:solidFill>
              </a:rPr>
              <a:t> Finnish literature translations are published abroad in about 40 different languages. </a:t>
            </a:r>
            <a:endParaRPr lang="en-GB" dirty="0" smtClean="0">
              <a:solidFill>
                <a:schemeClr val="tx1"/>
              </a:solidFill>
            </a:endParaRPr>
          </a:p>
          <a:p>
            <a:endParaRPr lang="en-US" dirty="0">
              <a:solidFill>
                <a:schemeClr val="tx1"/>
              </a:solidFill>
            </a:endParaRPr>
          </a:p>
          <a:p>
            <a:r>
              <a:rPr lang="en-GB" dirty="0">
                <a:solidFill>
                  <a:schemeClr val="tx1"/>
                </a:solidFill>
              </a:rPr>
              <a:t>In 2019 more than half (</a:t>
            </a:r>
            <a:r>
              <a:rPr lang="en-GB" b="1" dirty="0">
                <a:solidFill>
                  <a:schemeClr val="tx1"/>
                </a:solidFill>
              </a:rPr>
              <a:t>53</a:t>
            </a:r>
            <a:r>
              <a:rPr lang="en-GB" dirty="0">
                <a:solidFill>
                  <a:schemeClr val="tx1"/>
                </a:solidFill>
              </a:rPr>
              <a:t> percent) of export revenue came from children's and young adult’s literature. </a:t>
            </a:r>
            <a:endParaRPr lang="en-GB" dirty="0" smtClean="0">
              <a:solidFill>
                <a:schemeClr val="tx1"/>
              </a:solidFill>
            </a:endParaRPr>
          </a:p>
          <a:p>
            <a:endParaRPr lang="en-GB" dirty="0" smtClean="0">
              <a:solidFill>
                <a:schemeClr val="tx1"/>
              </a:solidFill>
            </a:endParaRPr>
          </a:p>
        </p:txBody>
      </p:sp>
    </p:spTree>
    <p:extLst>
      <p:ext uri="{BB962C8B-B14F-4D97-AF65-F5344CB8AC3E}">
        <p14:creationId xmlns:p14="http://schemas.microsoft.com/office/powerpoint/2010/main" val="115681460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3.12.2020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30</a:t>
            </a:fld>
            <a:endParaRPr lang="en-US"/>
          </a:p>
        </p:txBody>
      </p:sp>
    </p:spTree>
    <p:extLst>
      <p:ext uri="{BB962C8B-B14F-4D97-AF65-F5344CB8AC3E}">
        <p14:creationId xmlns:p14="http://schemas.microsoft.com/office/powerpoint/2010/main" val="117780171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49" y="2715766"/>
            <a:ext cx="7921099" cy="1512168"/>
          </a:xfrm>
        </p:spPr>
        <p:txBody>
          <a:bodyPr numCol="2"/>
          <a:lstStyle/>
          <a:p>
            <a:r>
              <a:rPr lang="en-GB" sz="2400" dirty="0" smtClean="0"/>
              <a:t>3.71</a:t>
            </a:r>
            <a:r>
              <a:rPr lang="en-GB" sz="2400" b="0" dirty="0" smtClean="0"/>
              <a:t> million </a:t>
            </a:r>
            <a:r>
              <a:rPr lang="en-GB" sz="2400" b="0" dirty="0"/>
              <a:t>euros in 2019</a:t>
            </a:r>
            <a:r>
              <a:rPr lang="en-US" sz="2400" b="0" dirty="0"/>
              <a:t/>
            </a:r>
            <a:br>
              <a:rPr lang="en-US" sz="2400" b="0" dirty="0"/>
            </a:br>
            <a:r>
              <a:rPr lang="en-GB" sz="2400" dirty="0" smtClean="0"/>
              <a:t>3.14</a:t>
            </a:r>
            <a:r>
              <a:rPr lang="en-GB" sz="2400" b="0" dirty="0" smtClean="0"/>
              <a:t> </a:t>
            </a:r>
            <a:r>
              <a:rPr lang="en-GB" sz="2400" b="0" dirty="0"/>
              <a:t>million euros in 2018</a:t>
            </a:r>
            <a:r>
              <a:rPr lang="en-US" sz="2400" b="0" dirty="0"/>
              <a:t/>
            </a:r>
            <a:br>
              <a:rPr lang="en-US" sz="2400" b="0" dirty="0"/>
            </a:br>
            <a:r>
              <a:rPr lang="en-GB" sz="2400" dirty="0"/>
              <a:t>2.37</a:t>
            </a:r>
            <a:r>
              <a:rPr lang="en-GB" sz="2400" b="0" dirty="0"/>
              <a:t> million euros in 2017</a:t>
            </a:r>
            <a:r>
              <a:rPr lang="en-US" sz="2400" b="0" dirty="0"/>
              <a:t/>
            </a:r>
            <a:br>
              <a:rPr lang="en-US" sz="2400" b="0" dirty="0"/>
            </a:br>
            <a:r>
              <a:rPr lang="en-GB" sz="2400" dirty="0"/>
              <a:t>3.14</a:t>
            </a:r>
            <a:r>
              <a:rPr lang="en-GB" sz="2400" b="0" dirty="0"/>
              <a:t> million euros in 2016</a:t>
            </a:r>
            <a:r>
              <a:rPr lang="en-US" sz="2400" b="0" dirty="0"/>
              <a:t/>
            </a:r>
            <a:br>
              <a:rPr lang="en-US" sz="2400" b="0" dirty="0"/>
            </a:br>
            <a:r>
              <a:rPr lang="en-GB" sz="2400" dirty="0"/>
              <a:t>2.34</a:t>
            </a:r>
            <a:r>
              <a:rPr lang="en-GB" sz="2400" b="0" dirty="0"/>
              <a:t> million euros in 2015</a:t>
            </a:r>
            <a:br>
              <a:rPr lang="en-GB" sz="2400" b="0" dirty="0"/>
            </a:br>
            <a:r>
              <a:rPr lang="en-GB" sz="2400" dirty="0"/>
              <a:t>2.16</a:t>
            </a:r>
            <a:r>
              <a:rPr lang="en-GB" sz="2400" b="0" dirty="0"/>
              <a:t> million euros in 2014</a:t>
            </a:r>
            <a:br>
              <a:rPr lang="en-GB" sz="2400" b="0" dirty="0"/>
            </a:br>
            <a:r>
              <a:rPr lang="en-GB" sz="2400" dirty="0"/>
              <a:t>2.24</a:t>
            </a:r>
            <a:r>
              <a:rPr lang="en-GB" sz="2400" b="0" dirty="0"/>
              <a:t> million euros in 2013</a:t>
            </a:r>
            <a:br>
              <a:rPr lang="en-GB" sz="2400" b="0" dirty="0"/>
            </a:br>
            <a:r>
              <a:rPr lang="en-GB" sz="2400" dirty="0"/>
              <a:t>1.98</a:t>
            </a:r>
            <a:r>
              <a:rPr lang="en-GB" sz="2400" b="0" dirty="0"/>
              <a:t> million euros in 2012</a:t>
            </a:r>
            <a:br>
              <a:rPr lang="en-GB" sz="2400" b="0" dirty="0"/>
            </a:br>
            <a:r>
              <a:rPr lang="en-GB" sz="2400" dirty="0"/>
              <a:t>1.26</a:t>
            </a:r>
            <a:r>
              <a:rPr lang="en-GB" sz="2400" b="0" dirty="0"/>
              <a:t> million euros in 2011</a:t>
            </a:r>
            <a:endParaRPr lang="en-US" sz="2400" b="0" dirty="0"/>
          </a:p>
        </p:txBody>
      </p:sp>
      <p:sp>
        <p:nvSpPr>
          <p:cNvPr id="3" name="Title 1"/>
          <p:cNvSpPr txBox="1">
            <a:spLocks/>
          </p:cNvSpPr>
          <p:nvPr/>
        </p:nvSpPr>
        <p:spPr>
          <a:xfrm>
            <a:off x="1835149" y="339502"/>
            <a:ext cx="5473701" cy="1440160"/>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r>
              <a:rPr lang="en-GB" dirty="0"/>
              <a:t>Literature exports, or income from the sale of rights to Finnish literature, are increasing rapidly:</a:t>
            </a:r>
            <a:endParaRPr lang="en-US" dirty="0"/>
          </a:p>
        </p:txBody>
      </p:sp>
    </p:spTree>
    <p:extLst>
      <p:ext uri="{BB962C8B-B14F-4D97-AF65-F5344CB8AC3E}">
        <p14:creationId xmlns:p14="http://schemas.microsoft.com/office/powerpoint/2010/main" val="229303361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Moomin book in a bookshop."/>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107504" y="4659982"/>
            <a:ext cx="5544616" cy="338554"/>
          </a:xfrm>
          <a:prstGeom prst="rect">
            <a:avLst/>
          </a:prstGeom>
        </p:spPr>
        <p:txBody>
          <a:bodyPr wrap="square">
            <a:spAutoFit/>
          </a:bodyPr>
          <a:lstStyle/>
          <a:p>
            <a:r>
              <a:rPr lang="fi-FI" sz="1600" dirty="0">
                <a:solidFill>
                  <a:schemeClr val="bg1"/>
                </a:solidFill>
              </a:rPr>
              <a:t>Photo: </a:t>
            </a:r>
            <a:r>
              <a:rPr lang="en-US" sz="1600" dirty="0">
                <a:solidFill>
                  <a:schemeClr val="bg1"/>
                </a:solidFill>
              </a:rPr>
              <a:t>Olli </a:t>
            </a:r>
            <a:r>
              <a:rPr lang="en-US" sz="1600" dirty="0" err="1">
                <a:solidFill>
                  <a:schemeClr val="bg1"/>
                </a:solidFill>
              </a:rPr>
              <a:t>Oilinki</a:t>
            </a:r>
            <a:r>
              <a:rPr lang="en-US" sz="1600" dirty="0">
                <a:solidFill>
                  <a:schemeClr val="bg1"/>
                </a:solidFill>
              </a:rPr>
              <a:t>/Visit Finland</a:t>
            </a:r>
            <a:endParaRPr lang="en-US" sz="1600" dirty="0">
              <a:solidFill>
                <a:schemeClr val="bg1"/>
              </a:solidFill>
            </a:endParaRPr>
          </a:p>
        </p:txBody>
      </p:sp>
    </p:spTree>
    <p:extLst>
      <p:ext uri="{BB962C8B-B14F-4D97-AF65-F5344CB8AC3E}">
        <p14:creationId xmlns:p14="http://schemas.microsoft.com/office/powerpoint/2010/main" val="93557318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FINNISH LITERARY HISTORY</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solidFill>
                  <a:schemeClr val="tx1"/>
                </a:solidFill>
              </a:rPr>
              <a:t>The beginning of the Finnish literature journey goes back to the 1540s when Finnish Lutheran reformer Mikael Agricola (1510–1557) published </a:t>
            </a:r>
            <a:r>
              <a:rPr lang="en-GB" i="1" dirty="0" err="1">
                <a:solidFill>
                  <a:schemeClr val="tx1"/>
                </a:solidFill>
              </a:rPr>
              <a:t>Abckiria</a:t>
            </a:r>
            <a:r>
              <a:rPr lang="en-GB" i="1" dirty="0">
                <a:solidFill>
                  <a:schemeClr val="tx1"/>
                </a:solidFill>
              </a:rPr>
              <a:t> (ABC Book)</a:t>
            </a:r>
            <a:r>
              <a:rPr lang="en-US" dirty="0">
                <a:solidFill>
                  <a:schemeClr val="tx1"/>
                </a:solidFill>
              </a:rPr>
              <a:t> </a:t>
            </a:r>
            <a:r>
              <a:rPr lang="en-GB" dirty="0">
                <a:solidFill>
                  <a:schemeClr val="tx1"/>
                </a:solidFill>
              </a:rPr>
              <a:t>, which is the first book ever written in Finnish. </a:t>
            </a:r>
            <a:endParaRPr lang="en-GB" dirty="0" smtClean="0">
              <a:solidFill>
                <a:schemeClr val="tx1"/>
              </a:solidFill>
            </a:endParaRPr>
          </a:p>
          <a:p>
            <a:endParaRPr lang="en-GB" dirty="0" smtClean="0">
              <a:solidFill>
                <a:schemeClr val="tx1"/>
              </a:solidFill>
            </a:endParaRPr>
          </a:p>
          <a:p>
            <a:r>
              <a:rPr lang="en-GB" dirty="0">
                <a:solidFill>
                  <a:schemeClr val="tx1"/>
                </a:solidFill>
              </a:rPr>
              <a:t>The Finnish national epic </a:t>
            </a:r>
            <a:r>
              <a:rPr lang="en-GB" i="1" dirty="0">
                <a:solidFill>
                  <a:schemeClr val="tx1"/>
                </a:solidFill>
              </a:rPr>
              <a:t>Kalevala</a:t>
            </a:r>
            <a:r>
              <a:rPr lang="en-GB" dirty="0">
                <a:solidFill>
                  <a:schemeClr val="tx1"/>
                </a:solidFill>
              </a:rPr>
              <a:t> by Elias </a:t>
            </a:r>
            <a:r>
              <a:rPr lang="en-GB" dirty="0" err="1">
                <a:solidFill>
                  <a:schemeClr val="tx1"/>
                </a:solidFill>
              </a:rPr>
              <a:t>Lönnrot</a:t>
            </a:r>
            <a:r>
              <a:rPr lang="en-GB" dirty="0">
                <a:solidFill>
                  <a:schemeClr val="tx1"/>
                </a:solidFill>
              </a:rPr>
              <a:t> was compiled from Karelian folklore and published in 1835. </a:t>
            </a:r>
            <a:endParaRPr lang="en-GB" dirty="0" smtClean="0">
              <a:solidFill>
                <a:schemeClr val="tx1"/>
              </a:solidFill>
            </a:endParaRPr>
          </a:p>
          <a:p>
            <a:endParaRPr lang="en-GB" dirty="0" smtClean="0">
              <a:solidFill>
                <a:schemeClr val="tx1"/>
              </a:solidFill>
            </a:endParaRPr>
          </a:p>
          <a:p>
            <a:r>
              <a:rPr lang="en-GB" dirty="0">
                <a:solidFill>
                  <a:schemeClr val="tx1"/>
                </a:solidFill>
              </a:rPr>
              <a:t>The first novel in Finnish, </a:t>
            </a:r>
            <a:r>
              <a:rPr lang="en-GB" i="1" dirty="0">
                <a:solidFill>
                  <a:schemeClr val="tx1"/>
                </a:solidFill>
              </a:rPr>
              <a:t>Seven Brothers (</a:t>
            </a:r>
            <a:r>
              <a:rPr lang="en-GB" i="1" dirty="0" err="1">
                <a:solidFill>
                  <a:schemeClr val="tx1"/>
                </a:solidFill>
              </a:rPr>
              <a:t>Seitsemän</a:t>
            </a:r>
            <a:r>
              <a:rPr lang="en-GB" i="1" dirty="0">
                <a:solidFill>
                  <a:schemeClr val="tx1"/>
                </a:solidFill>
              </a:rPr>
              <a:t> </a:t>
            </a:r>
            <a:r>
              <a:rPr lang="en-GB" i="1" dirty="0" err="1">
                <a:solidFill>
                  <a:schemeClr val="tx1"/>
                </a:solidFill>
              </a:rPr>
              <a:t>veljestä</a:t>
            </a:r>
            <a:r>
              <a:rPr lang="en-GB" i="1" dirty="0">
                <a:solidFill>
                  <a:schemeClr val="tx1"/>
                </a:solidFill>
              </a:rPr>
              <a:t>)</a:t>
            </a:r>
            <a:r>
              <a:rPr lang="en-GB" dirty="0">
                <a:solidFill>
                  <a:schemeClr val="tx1"/>
                </a:solidFill>
              </a:rPr>
              <a:t> by </a:t>
            </a:r>
            <a:r>
              <a:rPr lang="en-GB" dirty="0" err="1">
                <a:solidFill>
                  <a:schemeClr val="tx1"/>
                </a:solidFill>
              </a:rPr>
              <a:t>Aleksis</a:t>
            </a:r>
            <a:r>
              <a:rPr lang="en-GB" dirty="0">
                <a:solidFill>
                  <a:schemeClr val="tx1"/>
                </a:solidFill>
              </a:rPr>
              <a:t> </a:t>
            </a:r>
            <a:r>
              <a:rPr lang="en-GB" dirty="0" err="1">
                <a:solidFill>
                  <a:schemeClr val="tx1"/>
                </a:solidFill>
              </a:rPr>
              <a:t>Kivi</a:t>
            </a:r>
            <a:r>
              <a:rPr lang="en-GB" dirty="0">
                <a:solidFill>
                  <a:schemeClr val="tx1"/>
                </a:solidFill>
              </a:rPr>
              <a:t> (1834–1872), was published in 1870. </a:t>
            </a:r>
            <a:endParaRPr lang="en-US" dirty="0"/>
          </a:p>
        </p:txBody>
      </p:sp>
    </p:spTree>
    <p:extLst>
      <p:ext uri="{BB962C8B-B14F-4D97-AF65-F5344CB8AC3E}">
        <p14:creationId xmlns:p14="http://schemas.microsoft.com/office/powerpoint/2010/main" val="257933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FINNISH LITERARY HISTORY</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solidFill>
                  <a:schemeClr val="tx1"/>
                </a:solidFill>
              </a:rPr>
              <a:t>Other notable works which were written in the late 1800s and early 1900s are, for example </a:t>
            </a:r>
            <a:endParaRPr lang="en-GB" dirty="0" smtClean="0">
              <a:solidFill>
                <a:schemeClr val="tx1"/>
              </a:solidFill>
            </a:endParaRPr>
          </a:p>
          <a:p>
            <a:pPr lvl="1"/>
            <a:r>
              <a:rPr lang="en-GB" i="1" dirty="0" smtClean="0">
                <a:solidFill>
                  <a:schemeClr val="tx1"/>
                </a:solidFill>
              </a:rPr>
              <a:t>Meek </a:t>
            </a:r>
            <a:r>
              <a:rPr lang="en-GB" i="1" dirty="0">
                <a:solidFill>
                  <a:schemeClr val="tx1"/>
                </a:solidFill>
              </a:rPr>
              <a:t>Heritage (</a:t>
            </a:r>
            <a:r>
              <a:rPr lang="en-GB" i="1" dirty="0" err="1">
                <a:solidFill>
                  <a:schemeClr val="tx1"/>
                </a:solidFill>
              </a:rPr>
              <a:t>Hurskas</a:t>
            </a:r>
            <a:r>
              <a:rPr lang="en-GB" i="1" dirty="0">
                <a:solidFill>
                  <a:schemeClr val="tx1"/>
                </a:solidFill>
              </a:rPr>
              <a:t> </a:t>
            </a:r>
            <a:r>
              <a:rPr lang="en-GB" i="1" dirty="0" err="1">
                <a:solidFill>
                  <a:schemeClr val="tx1"/>
                </a:solidFill>
              </a:rPr>
              <a:t>kurjuus</a:t>
            </a:r>
            <a:r>
              <a:rPr lang="en-GB" i="1" dirty="0">
                <a:solidFill>
                  <a:schemeClr val="tx1"/>
                </a:solidFill>
              </a:rPr>
              <a:t>)</a:t>
            </a:r>
            <a:r>
              <a:rPr lang="en-GB" dirty="0">
                <a:solidFill>
                  <a:schemeClr val="tx1"/>
                </a:solidFill>
              </a:rPr>
              <a:t> (1919) by Nobel Prize winning </a:t>
            </a:r>
            <a:r>
              <a:rPr lang="en-GB" dirty="0" err="1">
                <a:solidFill>
                  <a:schemeClr val="tx1"/>
                </a:solidFill>
              </a:rPr>
              <a:t>Frans</a:t>
            </a:r>
            <a:r>
              <a:rPr lang="en-GB" dirty="0">
                <a:solidFill>
                  <a:schemeClr val="tx1"/>
                </a:solidFill>
              </a:rPr>
              <a:t> </a:t>
            </a:r>
            <a:r>
              <a:rPr lang="en-GB" dirty="0" err="1">
                <a:solidFill>
                  <a:schemeClr val="tx1"/>
                </a:solidFill>
              </a:rPr>
              <a:t>Eemil</a:t>
            </a:r>
            <a:r>
              <a:rPr lang="en-GB" dirty="0">
                <a:solidFill>
                  <a:schemeClr val="tx1"/>
                </a:solidFill>
              </a:rPr>
              <a:t> </a:t>
            </a:r>
            <a:r>
              <a:rPr lang="en-GB" dirty="0" err="1">
                <a:solidFill>
                  <a:schemeClr val="tx1"/>
                </a:solidFill>
              </a:rPr>
              <a:t>Sillanpää</a:t>
            </a:r>
            <a:r>
              <a:rPr lang="en-GB" dirty="0">
                <a:solidFill>
                  <a:schemeClr val="tx1"/>
                </a:solidFill>
              </a:rPr>
              <a:t> (</a:t>
            </a:r>
            <a:r>
              <a:rPr lang="en-GB" dirty="0" smtClean="0">
                <a:solidFill>
                  <a:schemeClr val="tx1"/>
                </a:solidFill>
              </a:rPr>
              <a:t>1888–1964)</a:t>
            </a:r>
          </a:p>
          <a:p>
            <a:pPr lvl="1"/>
            <a:r>
              <a:rPr lang="en-GB" i="1" dirty="0" smtClean="0">
                <a:solidFill>
                  <a:schemeClr val="tx1"/>
                </a:solidFill>
              </a:rPr>
              <a:t>The </a:t>
            </a:r>
            <a:r>
              <a:rPr lang="en-GB" i="1" dirty="0">
                <a:solidFill>
                  <a:schemeClr val="tx1"/>
                </a:solidFill>
              </a:rPr>
              <a:t>Worker’s Wife (</a:t>
            </a:r>
            <a:r>
              <a:rPr lang="en-GB" i="1" dirty="0" err="1">
                <a:solidFill>
                  <a:schemeClr val="tx1"/>
                </a:solidFill>
              </a:rPr>
              <a:t>Työmiehen</a:t>
            </a:r>
            <a:r>
              <a:rPr lang="en-GB" i="1" dirty="0">
                <a:solidFill>
                  <a:schemeClr val="tx1"/>
                </a:solidFill>
              </a:rPr>
              <a:t> </a:t>
            </a:r>
            <a:r>
              <a:rPr lang="en-GB" i="1" dirty="0" err="1">
                <a:solidFill>
                  <a:schemeClr val="tx1"/>
                </a:solidFill>
              </a:rPr>
              <a:t>vaimo</a:t>
            </a:r>
            <a:r>
              <a:rPr lang="en-GB" i="1" dirty="0">
                <a:solidFill>
                  <a:schemeClr val="tx1"/>
                </a:solidFill>
              </a:rPr>
              <a:t>)</a:t>
            </a:r>
            <a:r>
              <a:rPr lang="en-GB" dirty="0">
                <a:solidFill>
                  <a:schemeClr val="tx1"/>
                </a:solidFill>
              </a:rPr>
              <a:t> by Minna </a:t>
            </a:r>
            <a:r>
              <a:rPr lang="en-GB" dirty="0" err="1">
                <a:solidFill>
                  <a:schemeClr val="tx1"/>
                </a:solidFill>
              </a:rPr>
              <a:t>Canth</a:t>
            </a:r>
            <a:r>
              <a:rPr lang="en-GB" dirty="0">
                <a:solidFill>
                  <a:schemeClr val="tx1"/>
                </a:solidFill>
              </a:rPr>
              <a:t> (</a:t>
            </a:r>
            <a:r>
              <a:rPr lang="en-GB" dirty="0" smtClean="0">
                <a:solidFill>
                  <a:schemeClr val="tx1"/>
                </a:solidFill>
              </a:rPr>
              <a:t>1844–1897)</a:t>
            </a:r>
          </a:p>
          <a:p>
            <a:pPr lvl="1"/>
            <a:r>
              <a:rPr lang="en-GB" i="1" dirty="0" smtClean="0">
                <a:solidFill>
                  <a:schemeClr val="tx1"/>
                </a:solidFill>
              </a:rPr>
              <a:t>The </a:t>
            </a:r>
            <a:r>
              <a:rPr lang="en-GB" i="1" dirty="0">
                <a:solidFill>
                  <a:schemeClr val="tx1"/>
                </a:solidFill>
              </a:rPr>
              <a:t>Unknown </a:t>
            </a:r>
            <a:r>
              <a:rPr lang="en-GB" i="1" dirty="0" smtClean="0">
                <a:solidFill>
                  <a:schemeClr val="tx1"/>
                </a:solidFill>
              </a:rPr>
              <a:t>Soldier </a:t>
            </a:r>
            <a:r>
              <a:rPr lang="en-GB" i="1" dirty="0">
                <a:solidFill>
                  <a:schemeClr val="tx1"/>
                </a:solidFill>
              </a:rPr>
              <a:t>(</a:t>
            </a:r>
            <a:r>
              <a:rPr lang="en-GB" i="1" dirty="0" err="1">
                <a:solidFill>
                  <a:schemeClr val="tx1"/>
                </a:solidFill>
              </a:rPr>
              <a:t>Tuntematon</a:t>
            </a:r>
            <a:r>
              <a:rPr lang="en-GB" i="1" dirty="0">
                <a:solidFill>
                  <a:schemeClr val="tx1"/>
                </a:solidFill>
              </a:rPr>
              <a:t> </a:t>
            </a:r>
            <a:r>
              <a:rPr lang="en-GB" i="1" dirty="0" err="1">
                <a:solidFill>
                  <a:schemeClr val="tx1"/>
                </a:solidFill>
              </a:rPr>
              <a:t>sotilas</a:t>
            </a:r>
            <a:r>
              <a:rPr lang="en-GB" i="1" dirty="0">
                <a:solidFill>
                  <a:schemeClr val="tx1"/>
                </a:solidFill>
              </a:rPr>
              <a:t>)</a:t>
            </a:r>
            <a:r>
              <a:rPr lang="en-GB" dirty="0">
                <a:solidFill>
                  <a:schemeClr val="tx1"/>
                </a:solidFill>
              </a:rPr>
              <a:t> (1954) by </a:t>
            </a:r>
            <a:r>
              <a:rPr lang="en-GB" dirty="0" err="1">
                <a:solidFill>
                  <a:schemeClr val="tx1"/>
                </a:solidFill>
              </a:rPr>
              <a:t>Väinö</a:t>
            </a:r>
            <a:r>
              <a:rPr lang="en-GB" dirty="0">
                <a:solidFill>
                  <a:schemeClr val="tx1"/>
                </a:solidFill>
              </a:rPr>
              <a:t> </a:t>
            </a:r>
            <a:r>
              <a:rPr lang="en-GB" dirty="0" err="1">
                <a:solidFill>
                  <a:schemeClr val="tx1"/>
                </a:solidFill>
              </a:rPr>
              <a:t>Linna</a:t>
            </a:r>
            <a:r>
              <a:rPr lang="en-GB" dirty="0">
                <a:solidFill>
                  <a:schemeClr val="tx1"/>
                </a:solidFill>
              </a:rPr>
              <a:t> (1920-1992</a:t>
            </a:r>
            <a:r>
              <a:rPr lang="en-GB" dirty="0" smtClean="0">
                <a:solidFill>
                  <a:schemeClr val="tx1"/>
                </a:solidFill>
              </a:rPr>
              <a:t>)</a:t>
            </a:r>
          </a:p>
          <a:p>
            <a:pPr lvl="1"/>
            <a:endParaRPr lang="en-GB" dirty="0" smtClean="0">
              <a:solidFill>
                <a:schemeClr val="tx1"/>
              </a:solidFill>
            </a:endParaRPr>
          </a:p>
          <a:p>
            <a:r>
              <a:rPr lang="en-GB" dirty="0">
                <a:solidFill>
                  <a:schemeClr val="tx1"/>
                </a:solidFill>
              </a:rPr>
              <a:t>Minna </a:t>
            </a:r>
            <a:r>
              <a:rPr lang="en-GB" dirty="0" err="1">
                <a:solidFill>
                  <a:schemeClr val="tx1"/>
                </a:solidFill>
              </a:rPr>
              <a:t>Canth</a:t>
            </a:r>
            <a:r>
              <a:rPr lang="en-GB" dirty="0">
                <a:solidFill>
                  <a:schemeClr val="tx1"/>
                </a:solidFill>
              </a:rPr>
              <a:t> is also known for her work for equality and woman’s rights and is the first woman in Finnish history to receive her own flag day, 19 March, which is also known as the day of social equality. </a:t>
            </a:r>
            <a:endParaRPr lang="en-GB" dirty="0" smtClean="0">
              <a:solidFill>
                <a:schemeClr val="tx1"/>
              </a:solidFill>
            </a:endParaRPr>
          </a:p>
        </p:txBody>
      </p:sp>
    </p:spTree>
    <p:extLst>
      <p:ext uri="{BB962C8B-B14F-4D97-AF65-F5344CB8AC3E}">
        <p14:creationId xmlns:p14="http://schemas.microsoft.com/office/powerpoint/2010/main" val="185839104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FINNISH COMIC </a:t>
            </a:r>
            <a:r>
              <a:rPr lang="en-GB" dirty="0" smtClean="0"/>
              <a:t>BOOKS 1/2</a:t>
            </a:r>
            <a:endParaRPr lang="en-US" dirty="0"/>
          </a:p>
        </p:txBody>
      </p:sp>
      <p:sp>
        <p:nvSpPr>
          <p:cNvPr id="3" name="Content Placeholder 2"/>
          <p:cNvSpPr>
            <a:spLocks noGrp="1"/>
          </p:cNvSpPr>
          <p:nvPr>
            <p:ph idx="1"/>
          </p:nvPr>
        </p:nvSpPr>
        <p:spPr>
          <a:xfrm>
            <a:off x="683568" y="1492249"/>
            <a:ext cx="7992888" cy="2879701"/>
          </a:xfrm>
        </p:spPr>
        <p:txBody>
          <a:bodyPr/>
          <a:lstStyle/>
          <a:p>
            <a:r>
              <a:rPr lang="en-GB" dirty="0">
                <a:solidFill>
                  <a:schemeClr val="tx1"/>
                </a:solidFill>
              </a:rPr>
              <a:t>In the 2020s the Finnish comic book industry is vibrant, multi-voiced and not afraid to cross genre boundaries. </a:t>
            </a:r>
            <a:endParaRPr lang="en-GB" dirty="0" smtClean="0">
              <a:solidFill>
                <a:schemeClr val="tx1"/>
              </a:solidFill>
            </a:endParaRPr>
          </a:p>
          <a:p>
            <a:endParaRPr lang="en-GB" dirty="0">
              <a:solidFill>
                <a:schemeClr val="tx1"/>
              </a:solidFill>
            </a:endParaRPr>
          </a:p>
          <a:p>
            <a:r>
              <a:rPr lang="en-GB" dirty="0" smtClean="0">
                <a:solidFill>
                  <a:schemeClr val="tx1"/>
                </a:solidFill>
              </a:rPr>
              <a:t>The </a:t>
            </a:r>
            <a:r>
              <a:rPr lang="en-GB" dirty="0">
                <a:solidFill>
                  <a:schemeClr val="tx1"/>
                </a:solidFill>
              </a:rPr>
              <a:t>small size of the country and its limited comic book market may help to explain why Finnish comic strips tend to be so artistically ambitious and go beyond specific trends. </a:t>
            </a:r>
            <a:endParaRPr lang="en-GB" dirty="0" smtClean="0">
              <a:solidFill>
                <a:schemeClr val="tx1"/>
              </a:solidFill>
            </a:endParaRPr>
          </a:p>
          <a:p>
            <a:pPr marL="0" indent="0">
              <a:buNone/>
            </a:pPr>
            <a:endParaRPr lang="en-GB" dirty="0">
              <a:solidFill>
                <a:schemeClr val="tx1"/>
              </a:solidFill>
            </a:endParaRPr>
          </a:p>
          <a:p>
            <a:r>
              <a:rPr lang="en-GB" dirty="0">
                <a:solidFill>
                  <a:schemeClr val="tx1"/>
                </a:solidFill>
              </a:rPr>
              <a:t>A considerable number of Finnish comic books have been published in Central Europe, and many artists are now working with international audiences in mind.</a:t>
            </a:r>
          </a:p>
          <a:p>
            <a:endParaRPr lang="en-US" dirty="0"/>
          </a:p>
        </p:txBody>
      </p:sp>
    </p:spTree>
    <p:extLst>
      <p:ext uri="{BB962C8B-B14F-4D97-AF65-F5344CB8AC3E}">
        <p14:creationId xmlns:p14="http://schemas.microsoft.com/office/powerpoint/2010/main" val="219892498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3710066"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270" y="0"/>
            <a:ext cx="3478186" cy="5143500"/>
          </a:xfrm>
          <a:prstGeom prst="rect">
            <a:avLst/>
          </a:prstGeom>
        </p:spPr>
      </p:pic>
    </p:spTree>
    <p:extLst>
      <p:ext uri="{BB962C8B-B14F-4D97-AF65-F5344CB8AC3E}">
        <p14:creationId xmlns:p14="http://schemas.microsoft.com/office/powerpoint/2010/main" val="1640532291"/>
      </p:ext>
    </p:extLst>
  </p:cSld>
  <p:clrMapOvr>
    <a:masterClrMapping/>
  </p:clrMapOvr>
  <p:transition spd="med">
    <p:fade/>
  </p:transition>
</p:sld>
</file>

<file path=ppt/theme/theme1.xml><?xml version="1.0" encoding="utf-8"?>
<a:theme xmlns:a="http://schemas.openxmlformats.org/drawingml/2006/main" name="2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5FF0AA9E-0BCD-DB41-AE65-37D3D747DFA0}"/>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ADDD9E6F-F7F6-F443-9237-939A58BB880A}"/>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Finland_fi_3</Template>
  <TotalTime>466</TotalTime>
  <Words>2528</Words>
  <Application>Microsoft Office PowerPoint</Application>
  <PresentationFormat>On-screen Show (16:9)</PresentationFormat>
  <Paragraphs>195</Paragraphs>
  <Slides>30</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Finlandica</vt:lpstr>
      <vt:lpstr>Times New Roman</vt:lpstr>
      <vt:lpstr>2_Suomi Finland</vt:lpstr>
      <vt:lpstr>1_Suomi Finland Blanco</vt:lpstr>
      <vt:lpstr>PowerPoint Presentation</vt:lpstr>
      <vt:lpstr>FINNISH VOICES  – A DIVERSE  LITERARY TRADITION</vt:lpstr>
      <vt:lpstr>LITERATURE FOR THE WORLD  </vt:lpstr>
      <vt:lpstr>3.71 million euros in 2019 3.14 million euros in 2018 2.37 million euros in 2017 3.14 million euros in 2016 2.34 million euros in 2015 2.16 million euros in 2014 2.24 million euros in 2013 1.98 million euros in 2012 1.26 million euros in 2011</vt:lpstr>
      <vt:lpstr>PowerPoint Presentation</vt:lpstr>
      <vt:lpstr>FINNISH LITERARY HISTORY</vt:lpstr>
      <vt:lpstr>FINNISH LITERARY HISTORY</vt:lpstr>
      <vt:lpstr>FINNISH COMIC BOOKS 1/2</vt:lpstr>
      <vt:lpstr>PowerPoint Presentation</vt:lpstr>
      <vt:lpstr>FINNISH COMIC BOOKS 2/2</vt:lpstr>
      <vt:lpstr>PowerPoint Presentation</vt:lpstr>
      <vt:lpstr>LITERATURE FOR CHILDREN AND YOUNG PEOPLE</vt:lpstr>
      <vt:lpstr>The most translated works for children and young readers (11/2019)</vt:lpstr>
      <vt:lpstr>FINLAND-SWEDISH LITERATURE</vt:lpstr>
      <vt:lpstr>PowerPoint Presentation</vt:lpstr>
      <vt:lpstr>LIBRARIES – MORE THAN JUST BOOKS</vt:lpstr>
      <vt:lpstr>Around 80 percent of Finns are regular library users.   Finns visit libraries 10 times a year on average, borrowing 18 books, discs or magazines.   Library websites register over 57 million visits a year.</vt:lpstr>
      <vt:lpstr>PowerPoint Presentation</vt:lpstr>
      <vt:lpstr>1.  German 2.  Estonian 3.  Swedish</vt:lpstr>
      <vt:lpstr>CELEBRITIES IN THE INDUSTRY</vt:lpstr>
      <vt:lpstr>CELEBRITIES IN THE INDUSTRY</vt:lpstr>
      <vt:lpstr>PowerPoint Presentation</vt:lpstr>
      <vt:lpstr>CELEBRITIES IN THE INDUSTRY</vt:lpstr>
      <vt:lpstr>CELEBRITIES IN THE INDUSTRY</vt:lpstr>
      <vt:lpstr>FINNISH LITERATURE AWARDS</vt:lpstr>
      <vt:lpstr>1. Lönnrot, Elias: The Kalevala 55 languages 2. Waltari, Mika: The Egyptian 40 languages  3. Oksanen, Sofi: Purge 38 languages</vt:lpstr>
      <vt:lpstr>FINNISH LITERATURE ABROAD</vt:lpstr>
      <vt:lpstr>FILI – Finnish Literature Exchange   this is FINLAND: Finnish Contemporary Literature: A Wealth of Voices  The Union of Finnish Writers  Public libraries in Finland  The Society of Swedish Literature in Finland (SLS)</vt:lpstr>
      <vt:lpstr>Thank you!</vt:lpstr>
      <vt:lpstr>PowerPoint Presentation</vt:lpstr>
    </vt:vector>
  </TitlesOfParts>
  <Manager>Hasan &amp; Partners</Manager>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Tuovinen Evita</dc:creator>
  <cp:lastModifiedBy>Tuovinen Evita</cp:lastModifiedBy>
  <cp:revision>29</cp:revision>
  <dcterms:created xsi:type="dcterms:W3CDTF">2020-12-01T09:26:26Z</dcterms:created>
  <dcterms:modified xsi:type="dcterms:W3CDTF">2020-12-03T13:04:13Z</dcterms:modified>
</cp:coreProperties>
</file>