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0" r:id="rId20"/>
    <p:sldId id="275" r:id="rId21"/>
    <p:sldId id="276" r:id="rId2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48" d="100"/>
          <a:sy n="48" d="100"/>
        </p:scale>
        <p:origin x="212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CECBC-F2B5-4177-BE07-C7CB8C5C0FFF}" type="datetimeFigureOut">
              <a:rPr lang="en-US" smtClean="0"/>
              <a:t>12/23/2020</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FC3F9B-D206-4969-8FD4-230A4ECA30B8}" type="slidenum">
              <a:rPr lang="en-US" smtClean="0"/>
              <a:t>‹#›</a:t>
            </a:fld>
            <a:endParaRPr lang="en-US"/>
          </a:p>
        </p:txBody>
      </p:sp>
    </p:spTree>
    <p:extLst>
      <p:ext uri="{BB962C8B-B14F-4D97-AF65-F5344CB8AC3E}">
        <p14:creationId xmlns:p14="http://schemas.microsoft.com/office/powerpoint/2010/main" val="1093107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92809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46682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30657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25210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64049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01934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12/22/2020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99525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12/22/2020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76840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12/22/2020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732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48946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18149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12/22/2020</a:t>
            </a:r>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85AC707-C3CF-459D-BE39-302E1C84AA64}" type="slidenum">
              <a:rPr lang="en-US" smtClean="0"/>
              <a:t>‹#›</a:t>
            </a:fld>
            <a:endParaRPr lang="en-US"/>
          </a:p>
        </p:txBody>
      </p:sp>
    </p:spTree>
    <p:extLst>
      <p:ext uri="{BB962C8B-B14F-4D97-AF65-F5344CB8AC3E}">
        <p14:creationId xmlns:p14="http://schemas.microsoft.com/office/powerpoint/2010/main" val="47065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businessfinland.fi/en/for-finnish-customers/services/programs/ai-business/" TargetMode="External"/><Relationship Id="rId13" Type="http://schemas.openxmlformats.org/officeDocument/2006/relationships/hyperlink" Target="https://www.businessfinland.fi/en/for-finnish-customers/services/programs/sustainable-manufacturing-finland" TargetMode="External"/><Relationship Id="rId3" Type="http://schemas.openxmlformats.org/officeDocument/2006/relationships/hyperlink" Target="https://www.businessfinland.fi/en/do-business-with-finland/explore-key-industries/ict-digitalization/data-centers/" TargetMode="External"/><Relationship Id="rId7" Type="http://schemas.openxmlformats.org/officeDocument/2006/relationships/hyperlink" Target="https://www.businessfinland.fi/en/do-business-with-finland/explore-key-industries/ict-digitalization/space/" TargetMode="External"/><Relationship Id="rId12" Type="http://schemas.openxmlformats.org/officeDocument/2006/relationships/hyperlink" Target="https://www.magnetcloud1.eu/b/businessfinland/Situational_Awareness_2020_brochure/#p=6" TargetMode="External"/><Relationship Id="rId2" Type="http://schemas.openxmlformats.org/officeDocument/2006/relationships/hyperlink" Target="https://www.businessfinland.fi/en/do-business-with-finland/explore-key-industries/ict-digitalization/ai/" TargetMode="External"/><Relationship Id="rId1" Type="http://schemas.openxmlformats.org/officeDocument/2006/relationships/slideLayout" Target="../slideLayouts/slideLayout2.xml"/><Relationship Id="rId6" Type="http://schemas.openxmlformats.org/officeDocument/2006/relationships/hyperlink" Target="https://www.businessfinland.fi/en/do-business-with-finland/explore-key-industries/ict-digitalization/intelligent-connectivity/" TargetMode="External"/><Relationship Id="rId11" Type="http://schemas.openxmlformats.org/officeDocument/2006/relationships/hyperlink" Target="https://www.businessfinland.fi/en/for-finnish-customers/services/programs/new-space-economy/" TargetMode="External"/><Relationship Id="rId5" Type="http://schemas.openxmlformats.org/officeDocument/2006/relationships/hyperlink" Target="https://www.businessfinland.fi/en/do-business-with-finland/explore-key-industries/ict-digitalization/financial-technology/" TargetMode="External"/><Relationship Id="rId15" Type="http://schemas.openxmlformats.org/officeDocument/2006/relationships/hyperlink" Target="https://www.sitra.fi/en/topics/fair-data-economy/" TargetMode="External"/><Relationship Id="rId10" Type="http://schemas.openxmlformats.org/officeDocument/2006/relationships/hyperlink" Target="https://www.businessfinland.fi/en/for-finnish-customers/services/programs/experience-commerce-finland/" TargetMode="External"/><Relationship Id="rId4" Type="http://schemas.openxmlformats.org/officeDocument/2006/relationships/hyperlink" Target="https://www.businessfinland.fi/en/do-business-with-finland/explore-key-industries/ict-digitalization/digital-trust/" TargetMode="External"/><Relationship Id="rId9" Type="http://schemas.openxmlformats.org/officeDocument/2006/relationships/hyperlink" Target="https://www.businessfinland.fi/en/for-finnish-customers/services/programs/digital-trust-finland/" TargetMode="External"/><Relationship Id="rId14" Type="http://schemas.openxmlformats.org/officeDocument/2006/relationships/hyperlink" Target="https://finnpartnership.fi/wp-content/uploads/2018/12/ICT-and-digitalization-in-Finland.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aalto.fi/en/campus" TargetMode="External"/><Relationship Id="rId3" Type="http://schemas.openxmlformats.org/officeDocument/2006/relationships/hyperlink" Target="https://www.businessfinland.fi/en/do-business-with-finland/invest-in-finland/business-opportunities/ict-digitalization" TargetMode="External"/><Relationship Id="rId7" Type="http://schemas.openxmlformats.org/officeDocument/2006/relationships/hyperlink" Target="https://www.helsinkibusinesshub.fi/cyber-security/" TargetMode="External"/><Relationship Id="rId12" Type="http://schemas.openxmlformats.org/officeDocument/2006/relationships/hyperlink" Target="https://www.slush.org/" TargetMode="External"/><Relationship Id="rId2" Type="http://schemas.openxmlformats.org/officeDocument/2006/relationships/hyperlink" Target="https://5gtnf.fi/" TargetMode="External"/><Relationship Id="rId1" Type="http://schemas.openxmlformats.org/officeDocument/2006/relationships/slideLayout" Target="../slideLayouts/slideLayout2.xml"/><Relationship Id="rId6" Type="http://schemas.openxmlformats.org/officeDocument/2006/relationships/hyperlink" Target="https://www.businessfinland.fi/en/do-business-with-finland/invest-in-finland/business-opportunities/ict-digitalization/tampere-hotspot-of-industry-4-0" TargetMode="External"/><Relationship Id="rId11" Type="http://schemas.openxmlformats.org/officeDocument/2006/relationships/hyperlink" Target="https://www.hybridcoe.fi/" TargetMode="External"/><Relationship Id="rId5" Type="http://schemas.openxmlformats.org/officeDocument/2006/relationships/hyperlink" Target="https://www.businessfinland.fi/en/do-business-with-finland/invest-in-finland/business-opportunities/ict-digitalization/innovation-opportunity-at-salo-iot-campus" TargetMode="External"/><Relationship Id="rId10" Type="http://schemas.openxmlformats.org/officeDocument/2006/relationships/hyperlink" Target="https://www.aalto.fi/en/services/coworking-spaces" TargetMode="External"/><Relationship Id="rId4" Type="http://schemas.openxmlformats.org/officeDocument/2006/relationships/hyperlink" Target="https://www.businessfinland.fi/en/do-business-with-finland/invest-in-finland/business-opportunities/ict-digitalization/oulu-is-a-significant-automotive-technology-hub" TargetMode="External"/><Relationship Id="rId9" Type="http://schemas.openxmlformats.org/officeDocument/2006/relationships/hyperlink" Target="https://www.aalto.fi/en/services/it-services-for-research"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witter.com/VTTFinland" TargetMode="External"/><Relationship Id="rId2" Type="http://schemas.openxmlformats.org/officeDocument/2006/relationships/hyperlink" Target="https://twitter.com/BusinessFinland" TargetMode="External"/><Relationship Id="rId1" Type="http://schemas.openxmlformats.org/officeDocument/2006/relationships/slideLayout" Target="../slideLayouts/slideLayout2.xml"/><Relationship Id="rId5" Type="http://schemas.openxmlformats.org/officeDocument/2006/relationships/hyperlink" Target="https://minedu.fi/en/personnel-contacts" TargetMode="External"/><Relationship Id="rId4" Type="http://schemas.openxmlformats.org/officeDocument/2006/relationships/hyperlink" Target="https://twitter.com/SlushHQ"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oolbox.finland.fi/business-innovation/?tag%5B%5D=ict&amp;tag%5B%5D=digitalisation" TargetMode="External"/><Relationship Id="rId2" Type="http://schemas.openxmlformats.org/officeDocument/2006/relationships/hyperlink" Target="https://vm.fi/en/public-sector-ict" TargetMode="External"/><Relationship Id="rId1" Type="http://schemas.openxmlformats.org/officeDocument/2006/relationships/slideLayout" Target="../slideLayouts/slideLayout2.xml"/><Relationship Id="rId6" Type="http://schemas.openxmlformats.org/officeDocument/2006/relationships/hyperlink" Target="https://www.vttresearch.com/en/industries/ict" TargetMode="External"/><Relationship Id="rId5" Type="http://schemas.openxmlformats.org/officeDocument/2006/relationships/hyperlink" Target="https://www.businessfinland.fi/en/do-business-with-finland/explore-key-industries/ict-digitalization" TargetMode="External"/><Relationship Id="rId4" Type="http://schemas.openxmlformats.org/officeDocument/2006/relationships/hyperlink" Target="https://www.nokia.com/networks/5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fiare.com/" TargetMode="External"/><Relationship Id="rId13" Type="http://schemas.openxmlformats.org/officeDocument/2006/relationships/hyperlink" Target="https://nomis.fi/?lang=en" TargetMode="External"/><Relationship Id="rId18" Type="http://schemas.openxmlformats.org/officeDocument/2006/relationships/hyperlink" Target="https://www.reaktor.com/" TargetMode="External"/><Relationship Id="rId26" Type="http://schemas.openxmlformats.org/officeDocument/2006/relationships/hyperlink" Target="https://uros.com/" TargetMode="External"/><Relationship Id="rId3" Type="http://schemas.openxmlformats.org/officeDocument/2006/relationships/hyperlink" Target="https://www.derigo.uk.com/" TargetMode="External"/><Relationship Id="rId21" Type="http://schemas.openxmlformats.org/officeDocument/2006/relationships/hyperlink" Target="https://www.sofokus.com/" TargetMode="External"/><Relationship Id="rId7" Type="http://schemas.openxmlformats.org/officeDocument/2006/relationships/hyperlink" Target="http://railsgirls.com/" TargetMode="External"/><Relationship Id="rId12" Type="http://schemas.openxmlformats.org/officeDocument/2006/relationships/hyperlink" Target="https://www.nokia.com/" TargetMode="External"/><Relationship Id="rId17" Type="http://schemas.openxmlformats.org/officeDocument/2006/relationships/hyperlink" Target="https://quuppa.com/" TargetMode="External"/><Relationship Id="rId25" Type="http://schemas.openxmlformats.org/officeDocument/2006/relationships/hyperlink" Target="https://www.tridify.com/" TargetMode="External"/><Relationship Id="rId2" Type="http://schemas.openxmlformats.org/officeDocument/2006/relationships/hyperlink" Target="https://gofore.com/en/" TargetMode="External"/><Relationship Id="rId16" Type="http://schemas.openxmlformats.org/officeDocument/2006/relationships/hyperlink" Target="https://www.poimapper.com/en/" TargetMode="External"/><Relationship Id="rId20" Type="http://schemas.openxmlformats.org/officeDocument/2006/relationships/hyperlink" Target="https://silo.ai/" TargetMode="External"/><Relationship Id="rId29" Type="http://schemas.openxmlformats.org/officeDocument/2006/relationships/hyperlink" Target="wapice.com" TargetMode="External"/><Relationship Id="rId1" Type="http://schemas.openxmlformats.org/officeDocument/2006/relationships/slideLayout" Target="../slideLayouts/slideLayout2.xml"/><Relationship Id="rId6" Type="http://schemas.openxmlformats.org/officeDocument/2006/relationships/hyperlink" Target="https://www.enfogroup.com/" TargetMode="External"/><Relationship Id="rId11" Type="http://schemas.openxmlformats.org/officeDocument/2006/relationships/hyperlink" Target="https://iwa.fi/" TargetMode="External"/><Relationship Id="rId24" Type="http://schemas.openxmlformats.org/officeDocument/2006/relationships/hyperlink" Target="https://www.tietoevry.com/" TargetMode="External"/><Relationship Id="rId5" Type="http://schemas.openxmlformats.org/officeDocument/2006/relationships/hyperlink" Target="https://www.dna.fi/dnabusiness" TargetMode="External"/><Relationship Id="rId15" Type="http://schemas.openxmlformats.org/officeDocument/2006/relationships/hyperlink" Target="https://pexraytech.com/" TargetMode="External"/><Relationship Id="rId23" Type="http://schemas.openxmlformats.org/officeDocument/2006/relationships/hyperlink" Target="https://www.teleste.com/" TargetMode="External"/><Relationship Id="rId28" Type="http://schemas.openxmlformats.org/officeDocument/2006/relationships/hyperlink" Target="https://www.vincit.fi/en/" TargetMode="External"/><Relationship Id="rId10" Type="http://schemas.openxmlformats.org/officeDocument/2006/relationships/hyperlink" Target="https://futurice.com/" TargetMode="External"/><Relationship Id="rId19" Type="http://schemas.openxmlformats.org/officeDocument/2006/relationships/hyperlink" Target="http://www.sibesonke.com/" TargetMode="External"/><Relationship Id="rId4" Type="http://schemas.openxmlformats.org/officeDocument/2006/relationships/hyperlink" Target="https://digia.com/en/" TargetMode="External"/><Relationship Id="rId9" Type="http://schemas.openxmlformats.org/officeDocument/2006/relationships/hyperlink" Target="https://www.f-secure.com/en" TargetMode="External"/><Relationship Id="rId14" Type="http://schemas.openxmlformats.org/officeDocument/2006/relationships/hyperlink" Target="https://www.nosto.com/" TargetMode="External"/><Relationship Id="rId22" Type="http://schemas.openxmlformats.org/officeDocument/2006/relationships/hyperlink" Target="https://www.solita.fi/en/" TargetMode="External"/><Relationship Id="rId27" Type="http://schemas.openxmlformats.org/officeDocument/2006/relationships/hyperlink" Target="https://www.valmet.com/" TargetMode="External"/><Relationship Id="rId30" Type="http://schemas.openxmlformats.org/officeDocument/2006/relationships/hyperlink" Target="https://wirepa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002EA2"/>
                </a:solidFill>
                <a:latin typeface="Finlandica" panose="00000500000000000000" pitchFamily="2" charset="0"/>
              </a:rPr>
              <a:t>Digitalization / ICT</a:t>
            </a:r>
            <a:endParaRPr lang="en-US" b="1"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dirty="0"/>
          </a:p>
        </p:txBody>
      </p:sp>
      <p:sp>
        <p:nvSpPr>
          <p:cNvPr id="5" name="Slide Number Placeholder 4"/>
          <p:cNvSpPr>
            <a:spLocks noGrp="1"/>
          </p:cNvSpPr>
          <p:nvPr>
            <p:ph type="sldNum" sz="quarter" idx="12"/>
          </p:nvPr>
        </p:nvSpPr>
        <p:spPr/>
        <p:txBody>
          <a:bodyPr/>
          <a:lstStyle/>
          <a:p>
            <a:fld id="{785AC707-C3CF-459D-BE39-302E1C84AA64}" type="slidenum">
              <a:rPr lang="en-US" smtClean="0"/>
              <a:t>1</a:t>
            </a:fld>
            <a:endParaRPr lang="en-US"/>
          </a:p>
        </p:txBody>
      </p:sp>
    </p:spTree>
    <p:extLst>
      <p:ext uri="{BB962C8B-B14F-4D97-AF65-F5344CB8AC3E}">
        <p14:creationId xmlns:p14="http://schemas.microsoft.com/office/powerpoint/2010/main" val="886458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Programs and main markets</a:t>
            </a: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20000"/>
              </a:lnSpc>
              <a:spcBef>
                <a:spcPts val="0"/>
              </a:spcBef>
              <a:buClr>
                <a:srgbClr val="002EA2"/>
              </a:buClr>
              <a:buSzPts val="1200"/>
              <a:buNone/>
            </a:pPr>
            <a:r>
              <a:rPr lang="en-US" sz="1300" kern="0" dirty="0">
                <a:solidFill>
                  <a:srgbClr val="002EA2"/>
                </a:solidFill>
                <a:latin typeface="Finlandica" panose="00000500000000000000" pitchFamily="2" charset="0"/>
                <a:ea typeface="Arial"/>
                <a:cs typeface="Arial"/>
                <a:sym typeface="Arial"/>
              </a:rPr>
              <a:t>Digital industries and the process of digitalization is probably the biggest growth </a:t>
            </a:r>
            <a:r>
              <a:rPr lang="en-US" sz="1300" kern="0" dirty="0">
                <a:solidFill>
                  <a:srgbClr val="002EA2"/>
                </a:solidFill>
                <a:latin typeface="Finlandica" panose="00000500000000000000" pitchFamily="2" charset="0"/>
                <a:cs typeface="Arial"/>
                <a:sym typeface="Arial"/>
              </a:rPr>
              <a:t>sector in Finland, so it receives a high amount of interest. Below are links to Business Finland’s programs for key industries:</a:t>
            </a:r>
          </a:p>
          <a:p>
            <a:pPr lvl="0" defTabSz="914400" fontAlgn="base">
              <a:lnSpc>
                <a:spcPct val="100000"/>
              </a:lnSpc>
              <a:spcBef>
                <a:spcPts val="200"/>
              </a:spcBef>
              <a:buClr>
                <a:srgbClr val="000000"/>
              </a:buClr>
            </a:pPr>
            <a:r>
              <a:rPr lang="en-GB" sz="1300" u="sng" kern="0" dirty="0">
                <a:solidFill>
                  <a:srgbClr val="002EA2"/>
                </a:solidFill>
                <a:latin typeface="Finlandica" panose="00000500000000000000" pitchFamily="2" charset="0"/>
                <a:cs typeface="Arial"/>
                <a:sym typeface="Arial"/>
                <a:hlinkClick r:id="rId2">
                  <a:extLst>
                    <a:ext uri="{A12FA001-AC4F-418D-AE19-62706E023703}">
                      <ahyp:hlinkClr xmlns:lc="http://schemas.openxmlformats.org/drawingml/2006/lockedCanvas" xmlns="" xmlns:ahyp="http://schemas.microsoft.com/office/drawing/2018/hyperlinkcolor" val="tx"/>
                    </a:ext>
                  </a:extLst>
                </a:hlinkClick>
              </a:rPr>
              <a:t>AI</a:t>
            </a:r>
            <a:r>
              <a:rPr lang="en-GB" sz="1300" kern="0" dirty="0">
                <a:solidFill>
                  <a:srgbClr val="002EA2"/>
                </a:solidFill>
                <a:latin typeface="Finlandica" panose="00000500000000000000" pitchFamily="2" charset="0"/>
                <a:cs typeface="Arial"/>
                <a:sym typeface="Arial"/>
              </a:rPr>
              <a:t> </a:t>
            </a:r>
          </a:p>
          <a:p>
            <a:pPr lvl="0" defTabSz="914400" fontAlgn="base">
              <a:lnSpc>
                <a:spcPct val="100000"/>
              </a:lnSpc>
              <a:spcBef>
                <a:spcPts val="0"/>
              </a:spcBef>
              <a:buClr>
                <a:srgbClr val="000000"/>
              </a:buClr>
            </a:pPr>
            <a:r>
              <a:rPr lang="en-GB" sz="1300" u="sng" kern="0" dirty="0">
                <a:solidFill>
                  <a:srgbClr val="002EA2"/>
                </a:solidFill>
                <a:latin typeface="Finlandica" panose="00000500000000000000" pitchFamily="2" charset="0"/>
                <a:cs typeface="Arial"/>
                <a:sym typeface="Arial"/>
                <a:hlinkClick r:id="rId3">
                  <a:extLst>
                    <a:ext uri="{A12FA001-AC4F-418D-AE19-62706E023703}">
                      <ahyp:hlinkClr xmlns:lc="http://schemas.openxmlformats.org/drawingml/2006/lockedCanvas" xmlns="" xmlns:ahyp="http://schemas.microsoft.com/office/drawing/2018/hyperlinkcolor" val="tx"/>
                    </a:ext>
                  </a:extLst>
                </a:hlinkClick>
              </a:rPr>
              <a:t>Data </a:t>
            </a:r>
            <a:r>
              <a:rPr lang="en-GB" sz="1300" u="sng" kern="0" dirty="0">
                <a:solidFill>
                  <a:srgbClr val="002EA2"/>
                </a:solidFill>
                <a:latin typeface="Finlandica" panose="00000500000000000000" pitchFamily="2" charset="0"/>
                <a:cs typeface="Arial"/>
                <a:sym typeface="Arial"/>
                <a:hlinkClick r:id="rId3">
                  <a:extLst>
                    <a:ext uri="{A12FA001-AC4F-418D-AE19-62706E023703}">
                      <ahyp:hlinkClr xmlns:lc="http://schemas.openxmlformats.org/drawingml/2006/lockedCanvas" xmlns="" xmlns:ahyp="http://schemas.microsoft.com/office/drawing/2018/hyperlinkcolor" val="tx"/>
                    </a:ext>
                  </a:extLst>
                </a:hlinkClick>
              </a:rPr>
              <a:t>centres</a:t>
            </a:r>
            <a:endParaRPr lang="en-GB" sz="1300" kern="0" dirty="0">
              <a:solidFill>
                <a:srgbClr val="002EA2"/>
              </a:solidFill>
              <a:latin typeface="Finlandica" panose="00000500000000000000" pitchFamily="2" charset="0"/>
              <a:cs typeface="Arial"/>
              <a:sym typeface="Arial"/>
            </a:endParaRPr>
          </a:p>
          <a:p>
            <a:pPr lvl="0" defTabSz="914400" fontAlgn="base">
              <a:lnSpc>
                <a:spcPct val="100000"/>
              </a:lnSpc>
              <a:spcBef>
                <a:spcPts val="0"/>
              </a:spcBef>
              <a:buClr>
                <a:srgbClr val="000000"/>
              </a:buClr>
            </a:pPr>
            <a:r>
              <a:rPr lang="en-GB" sz="1300" u="sng" kern="0" dirty="0">
                <a:solidFill>
                  <a:srgbClr val="002EA2"/>
                </a:solidFill>
                <a:latin typeface="Finlandica" panose="00000500000000000000" pitchFamily="2" charset="0"/>
                <a:cs typeface="Arial"/>
                <a:sym typeface="Arial"/>
                <a:hlinkClick r:id="rId4">
                  <a:extLst>
                    <a:ext uri="{A12FA001-AC4F-418D-AE19-62706E023703}">
                      <ahyp:hlinkClr xmlns:lc="http://schemas.openxmlformats.org/drawingml/2006/lockedCanvas" xmlns="" xmlns:ahyp="http://schemas.microsoft.com/office/drawing/2018/hyperlinkcolor" val="tx"/>
                    </a:ext>
                  </a:extLst>
                </a:hlinkClick>
              </a:rPr>
              <a:t>Digital trust</a:t>
            </a:r>
            <a:r>
              <a:rPr lang="en-GB" sz="1300" u="sng" kern="0" dirty="0">
                <a:solidFill>
                  <a:srgbClr val="002EA2"/>
                </a:solidFill>
                <a:latin typeface="Finlandica" panose="00000500000000000000" pitchFamily="2" charset="0"/>
                <a:cs typeface="Arial"/>
                <a:sym typeface="Arial"/>
              </a:rPr>
              <a:t> </a:t>
            </a:r>
            <a:r>
              <a:rPr lang="en-GB" sz="1300" kern="0" dirty="0">
                <a:solidFill>
                  <a:srgbClr val="002EA2"/>
                </a:solidFill>
                <a:latin typeface="Finlandica" panose="00000500000000000000" pitchFamily="2" charset="0"/>
                <a:cs typeface="Arial"/>
                <a:sym typeface="Arial"/>
              </a:rPr>
              <a:t>(cybersecurity)</a:t>
            </a:r>
          </a:p>
          <a:p>
            <a:pPr lvl="0" defTabSz="914400" fontAlgn="base">
              <a:lnSpc>
                <a:spcPct val="100000"/>
              </a:lnSpc>
              <a:spcBef>
                <a:spcPts val="0"/>
              </a:spcBef>
              <a:buClr>
                <a:srgbClr val="000000"/>
              </a:buClr>
            </a:pPr>
            <a:r>
              <a:rPr lang="en-GB" sz="1300" u="sng" kern="0" dirty="0">
                <a:solidFill>
                  <a:srgbClr val="002EA2"/>
                </a:solidFill>
                <a:latin typeface="Finlandica" panose="00000500000000000000" pitchFamily="2" charset="0"/>
                <a:cs typeface="Arial"/>
                <a:sym typeface="Arial"/>
                <a:hlinkClick r:id="rId5">
                  <a:extLst>
                    <a:ext uri="{A12FA001-AC4F-418D-AE19-62706E023703}">
                      <ahyp:hlinkClr xmlns:lc="http://schemas.openxmlformats.org/drawingml/2006/lockedCanvas" xmlns="" xmlns:ahyp="http://schemas.microsoft.com/office/drawing/2018/hyperlinkcolor" val="tx"/>
                    </a:ext>
                  </a:extLst>
                </a:hlinkClick>
              </a:rPr>
              <a:t>Financial technology</a:t>
            </a:r>
            <a:r>
              <a:rPr lang="en-GB" sz="1300" kern="0" dirty="0">
                <a:solidFill>
                  <a:srgbClr val="002EA2"/>
                </a:solidFill>
                <a:latin typeface="Finlandica" panose="00000500000000000000" pitchFamily="2" charset="0"/>
                <a:cs typeface="Arial"/>
                <a:sym typeface="Arial"/>
              </a:rPr>
              <a:t> </a:t>
            </a:r>
          </a:p>
          <a:p>
            <a:pPr lvl="0" defTabSz="914400" fontAlgn="base">
              <a:lnSpc>
                <a:spcPct val="100000"/>
              </a:lnSpc>
              <a:spcBef>
                <a:spcPts val="0"/>
              </a:spcBef>
              <a:buClr>
                <a:srgbClr val="000000"/>
              </a:buClr>
            </a:pPr>
            <a:r>
              <a:rPr lang="en-GB" sz="1300" u="sng" kern="0" dirty="0">
                <a:solidFill>
                  <a:srgbClr val="002EA2"/>
                </a:solidFill>
                <a:latin typeface="Finlandica" panose="00000500000000000000" pitchFamily="2" charset="0"/>
                <a:cs typeface="Arial"/>
                <a:sym typeface="Arial"/>
                <a:hlinkClick r:id="rId6">
                  <a:extLst>
                    <a:ext uri="{A12FA001-AC4F-418D-AE19-62706E023703}">
                      <ahyp:hlinkClr xmlns:lc="http://schemas.openxmlformats.org/drawingml/2006/lockedCanvas" xmlns="" xmlns:ahyp="http://schemas.microsoft.com/office/drawing/2018/hyperlinkcolor" val="tx"/>
                    </a:ext>
                  </a:extLst>
                </a:hlinkClick>
              </a:rPr>
              <a:t>Intelligent connectivity</a:t>
            </a:r>
            <a:endParaRPr lang="en-GB" sz="1300" kern="0" dirty="0">
              <a:solidFill>
                <a:srgbClr val="002EA2"/>
              </a:solidFill>
              <a:latin typeface="Finlandica" panose="00000500000000000000" pitchFamily="2" charset="0"/>
              <a:cs typeface="Arial"/>
              <a:sym typeface="Arial"/>
            </a:endParaRPr>
          </a:p>
          <a:p>
            <a:pPr lvl="0" defTabSz="914400" fontAlgn="base">
              <a:lnSpc>
                <a:spcPct val="100000"/>
              </a:lnSpc>
              <a:spcBef>
                <a:spcPts val="0"/>
              </a:spcBef>
              <a:spcAft>
                <a:spcPts val="200"/>
              </a:spcAft>
              <a:buClr>
                <a:srgbClr val="000000"/>
              </a:buClr>
            </a:pPr>
            <a:r>
              <a:rPr lang="en-GB" sz="1300" u="sng" kern="0" dirty="0">
                <a:solidFill>
                  <a:srgbClr val="002EA2"/>
                </a:solidFill>
                <a:latin typeface="Finlandica" panose="00000500000000000000" pitchFamily="2" charset="0"/>
                <a:cs typeface="Arial"/>
                <a:sym typeface="Arial"/>
                <a:hlinkClick r:id="rId7">
                  <a:extLst>
                    <a:ext uri="{A12FA001-AC4F-418D-AE19-62706E023703}">
                      <ahyp:hlinkClr xmlns:lc="http://schemas.openxmlformats.org/drawingml/2006/lockedCanvas" xmlns="" xmlns:ahyp="http://schemas.microsoft.com/office/drawing/2018/hyperlinkcolor" val="tx"/>
                    </a:ext>
                  </a:extLst>
                </a:hlinkClick>
              </a:rPr>
              <a:t>New space economy</a:t>
            </a:r>
            <a:endParaRPr lang="en-GB" sz="1300" kern="0" dirty="0">
              <a:solidFill>
                <a:srgbClr val="002EA2"/>
              </a:solidFill>
              <a:latin typeface="Finlandica" panose="00000500000000000000" pitchFamily="2" charset="0"/>
              <a:cs typeface="Arial"/>
              <a:sym typeface="Arial"/>
            </a:endParaRPr>
          </a:p>
          <a:p>
            <a:pPr lvl="0" defTabSz="914400" fontAlgn="base">
              <a:lnSpc>
                <a:spcPct val="100000"/>
              </a:lnSpc>
              <a:spcBef>
                <a:spcPts val="0"/>
              </a:spcBef>
              <a:spcAft>
                <a:spcPts val="200"/>
              </a:spcAft>
              <a:buClr>
                <a:srgbClr val="000000"/>
              </a:buClr>
            </a:pPr>
            <a:endParaRPr lang="en-GB" sz="1300" kern="0" dirty="0">
              <a:solidFill>
                <a:srgbClr val="002EA2"/>
              </a:solidFill>
              <a:latin typeface="Finlandica" panose="00000500000000000000" pitchFamily="2" charset="0"/>
              <a:cs typeface="Arial"/>
              <a:sym typeface="Arial"/>
            </a:endParaRPr>
          </a:p>
          <a:p>
            <a:pPr marL="0" lvl="0" indent="0" defTabSz="914400" fontAlgn="base">
              <a:lnSpc>
                <a:spcPct val="100000"/>
              </a:lnSpc>
              <a:spcBef>
                <a:spcPts val="0"/>
              </a:spcBef>
              <a:spcAft>
                <a:spcPts val="200"/>
              </a:spcAft>
              <a:buClr>
                <a:srgbClr val="000000"/>
              </a:buClr>
              <a:buNone/>
            </a:pPr>
            <a:r>
              <a:rPr lang="en-GB" sz="1300" kern="0" dirty="0">
                <a:solidFill>
                  <a:srgbClr val="002EA2"/>
                </a:solidFill>
                <a:latin typeface="Finlandica" panose="00000500000000000000" pitchFamily="2" charset="0"/>
                <a:cs typeface="Arial"/>
                <a:sym typeface="Arial"/>
              </a:rPr>
              <a:t>Business Finland also has similar programs for Finnish companies. Although these are aimed at a domestic audience, in almost all cases there are opportunities for international collaboration. At the minimum they can provide you with advice on who to contact.</a:t>
            </a:r>
          </a:p>
          <a:p>
            <a:pPr lvl="0" defTabSz="914400" fontAlgn="base">
              <a:lnSpc>
                <a:spcPct val="100000"/>
              </a:lnSpc>
              <a:spcBef>
                <a:spcPts val="200"/>
              </a:spcBef>
              <a:spcAft>
                <a:spcPts val="200"/>
              </a:spcAft>
              <a:buClr>
                <a:srgbClr val="000000"/>
              </a:buClr>
            </a:pPr>
            <a:r>
              <a:rPr lang="en-GB" sz="1300" u="sng" kern="0" dirty="0">
                <a:solidFill>
                  <a:srgbClr val="002EA2"/>
                </a:solidFill>
                <a:latin typeface="Finlandica" panose="00000500000000000000" pitchFamily="2" charset="0"/>
                <a:cs typeface="Arial"/>
                <a:sym typeface="Arial"/>
                <a:hlinkClick r:id="rId8">
                  <a:extLst>
                    <a:ext uri="{A12FA001-AC4F-418D-AE19-62706E023703}">
                      <ahyp:hlinkClr xmlns:lc="http://schemas.openxmlformats.org/drawingml/2006/lockedCanvas" xmlns="" xmlns:ahyp="http://schemas.microsoft.com/office/drawing/2018/hyperlinkcolor" val="tx"/>
                    </a:ext>
                  </a:extLst>
                </a:hlinkClick>
              </a:rPr>
              <a:t>AI Business</a:t>
            </a:r>
            <a:r>
              <a:rPr lang="en-GB" sz="1300" kern="0" dirty="0">
                <a:solidFill>
                  <a:srgbClr val="002EA2"/>
                </a:solidFill>
                <a:latin typeface="Finlandica" panose="00000500000000000000" pitchFamily="2" charset="0"/>
                <a:cs typeface="Arial"/>
                <a:sym typeface="Arial"/>
              </a:rPr>
              <a:t> </a:t>
            </a:r>
          </a:p>
          <a:p>
            <a:pPr lvl="0" defTabSz="914400" fontAlgn="base">
              <a:lnSpc>
                <a:spcPct val="100000"/>
              </a:lnSpc>
              <a:spcBef>
                <a:spcPts val="200"/>
              </a:spcBef>
              <a:spcAft>
                <a:spcPts val="200"/>
              </a:spcAft>
              <a:buClr>
                <a:srgbClr val="000000"/>
              </a:buClr>
            </a:pPr>
            <a:r>
              <a:rPr lang="en-GB" sz="1300" u="sng" kern="0" dirty="0">
                <a:solidFill>
                  <a:srgbClr val="002EA2"/>
                </a:solidFill>
                <a:latin typeface="Finlandica" panose="00000500000000000000" pitchFamily="2" charset="0"/>
                <a:cs typeface="Arial"/>
                <a:sym typeface="Arial"/>
                <a:hlinkClick r:id="rId9">
                  <a:extLst>
                    <a:ext uri="{A12FA001-AC4F-418D-AE19-62706E023703}">
                      <ahyp:hlinkClr xmlns:lc="http://schemas.openxmlformats.org/drawingml/2006/lockedCanvas" xmlns="" xmlns:ahyp="http://schemas.microsoft.com/office/drawing/2018/hyperlinkcolor" val="tx"/>
                    </a:ext>
                  </a:extLst>
                </a:hlinkClick>
              </a:rPr>
              <a:t>Digital Trust Finland</a:t>
            </a:r>
            <a:r>
              <a:rPr lang="en-GB" sz="1300" kern="0" dirty="0">
                <a:solidFill>
                  <a:srgbClr val="002EA2"/>
                </a:solidFill>
                <a:latin typeface="Finlandica" panose="00000500000000000000" pitchFamily="2" charset="0"/>
                <a:cs typeface="Arial"/>
                <a:sym typeface="Arial"/>
              </a:rPr>
              <a:t> </a:t>
            </a:r>
          </a:p>
          <a:p>
            <a:pPr lvl="0" defTabSz="914400" fontAlgn="base">
              <a:lnSpc>
                <a:spcPct val="100000"/>
              </a:lnSpc>
              <a:spcBef>
                <a:spcPts val="200"/>
              </a:spcBef>
              <a:spcAft>
                <a:spcPts val="200"/>
              </a:spcAft>
              <a:buClr>
                <a:srgbClr val="000000"/>
              </a:buClr>
            </a:pPr>
            <a:r>
              <a:rPr lang="en-GB" sz="1300" u="sng" kern="0" dirty="0">
                <a:solidFill>
                  <a:srgbClr val="002EA2"/>
                </a:solidFill>
                <a:latin typeface="Finlandica" panose="00000500000000000000" pitchFamily="2" charset="0"/>
                <a:cs typeface="Arial"/>
                <a:sym typeface="Arial"/>
                <a:hlinkClick r:id="rId10">
                  <a:extLst>
                    <a:ext uri="{A12FA001-AC4F-418D-AE19-62706E023703}">
                      <ahyp:hlinkClr xmlns:lc="http://schemas.openxmlformats.org/drawingml/2006/lockedCanvas" xmlns="" xmlns:ahyp="http://schemas.microsoft.com/office/drawing/2018/hyperlinkcolor" val="tx"/>
                    </a:ext>
                  </a:extLst>
                </a:hlinkClick>
              </a:rPr>
              <a:t>Experience Commerce Finland</a:t>
            </a:r>
            <a:r>
              <a:rPr lang="en-GB" sz="1300" kern="0" dirty="0">
                <a:solidFill>
                  <a:srgbClr val="002EA2"/>
                </a:solidFill>
                <a:latin typeface="Finlandica" panose="00000500000000000000" pitchFamily="2" charset="0"/>
                <a:cs typeface="Arial"/>
                <a:sym typeface="Arial"/>
              </a:rPr>
              <a:t> </a:t>
            </a:r>
          </a:p>
          <a:p>
            <a:pPr lvl="0" defTabSz="914400" fontAlgn="base">
              <a:lnSpc>
                <a:spcPct val="100000"/>
              </a:lnSpc>
              <a:spcBef>
                <a:spcPts val="200"/>
              </a:spcBef>
              <a:spcAft>
                <a:spcPts val="200"/>
              </a:spcAft>
              <a:buClr>
                <a:srgbClr val="000000"/>
              </a:buClr>
            </a:pPr>
            <a:r>
              <a:rPr lang="en-GB" sz="1300" u="sng" kern="0" dirty="0">
                <a:solidFill>
                  <a:srgbClr val="002EA2"/>
                </a:solidFill>
                <a:latin typeface="Finlandica" panose="00000500000000000000" pitchFamily="2" charset="0"/>
                <a:cs typeface="Arial"/>
                <a:sym typeface="Arial"/>
                <a:hlinkClick r:id="rId11">
                  <a:extLst>
                    <a:ext uri="{A12FA001-AC4F-418D-AE19-62706E023703}">
                      <ahyp:hlinkClr xmlns:lc="http://schemas.openxmlformats.org/drawingml/2006/lockedCanvas" xmlns="" xmlns:ahyp="http://schemas.microsoft.com/office/drawing/2018/hyperlinkcolor" val="tx"/>
                    </a:ext>
                  </a:extLst>
                </a:hlinkClick>
              </a:rPr>
              <a:t>New Space Economy</a:t>
            </a:r>
            <a:endParaRPr lang="en-GB" sz="1300" kern="0" dirty="0">
              <a:solidFill>
                <a:srgbClr val="002EA2"/>
              </a:solidFill>
              <a:latin typeface="Finlandica" panose="00000500000000000000" pitchFamily="2" charset="0"/>
              <a:cs typeface="Arial"/>
              <a:sym typeface="Arial"/>
            </a:endParaRPr>
          </a:p>
          <a:p>
            <a:pPr marL="171450" lvl="5" defTabSz="914400" fontAlgn="base">
              <a:lnSpc>
                <a:spcPct val="100000"/>
              </a:lnSpc>
              <a:spcBef>
                <a:spcPts val="200"/>
              </a:spcBef>
              <a:spcAft>
                <a:spcPts val="200"/>
              </a:spcAft>
              <a:buClr>
                <a:srgbClr val="000000"/>
              </a:buClr>
            </a:pPr>
            <a:r>
              <a:rPr lang="en-GB" sz="1300" kern="0" dirty="0">
                <a:solidFill>
                  <a:srgbClr val="002EA2"/>
                </a:solidFill>
                <a:latin typeface="Finlandica" panose="00000500000000000000" pitchFamily="2" charset="0"/>
                <a:cs typeface="Arial"/>
                <a:sym typeface="Arial"/>
                <a:hlinkClick r:id="rId12"/>
              </a:rPr>
              <a:t>Situational Awareness</a:t>
            </a:r>
            <a:r>
              <a:rPr lang="en-GB" sz="1300" kern="0" dirty="0">
                <a:solidFill>
                  <a:srgbClr val="002EA2"/>
                </a:solidFill>
                <a:latin typeface="Finlandica" panose="00000500000000000000" pitchFamily="2" charset="0"/>
                <a:cs typeface="Arial"/>
                <a:sym typeface="Arial"/>
              </a:rPr>
              <a:t> (sensors, connectivity and carriers such as satellites or drones)</a:t>
            </a:r>
          </a:p>
          <a:p>
            <a:pPr lvl="0" defTabSz="914400" fontAlgn="base">
              <a:lnSpc>
                <a:spcPct val="100000"/>
              </a:lnSpc>
              <a:spcBef>
                <a:spcPts val="200"/>
              </a:spcBef>
              <a:spcAft>
                <a:spcPts val="200"/>
              </a:spcAft>
              <a:buClr>
                <a:srgbClr val="000000"/>
              </a:buClr>
            </a:pPr>
            <a:r>
              <a:rPr lang="en-GB" sz="1300" kern="0" dirty="0">
                <a:solidFill>
                  <a:srgbClr val="002EA2"/>
                </a:solidFill>
                <a:latin typeface="Finlandica" panose="00000500000000000000" pitchFamily="2" charset="0"/>
                <a:cs typeface="Arial"/>
                <a:sym typeface="Arial"/>
                <a:hlinkClick r:id="rId13"/>
              </a:rPr>
              <a:t>Sustainable Manufacturing Finland</a:t>
            </a:r>
            <a:endParaRPr lang="en-GB" sz="1300" kern="0" dirty="0">
              <a:solidFill>
                <a:srgbClr val="002EA2"/>
              </a:solidFill>
              <a:latin typeface="Finlandica" panose="00000500000000000000" pitchFamily="2" charset="0"/>
              <a:cs typeface="Arial"/>
              <a:sym typeface="Arial"/>
            </a:endParaRPr>
          </a:p>
          <a:p>
            <a:pPr lvl="0" defTabSz="914400" fontAlgn="base">
              <a:lnSpc>
                <a:spcPct val="100000"/>
              </a:lnSpc>
              <a:spcBef>
                <a:spcPts val="200"/>
              </a:spcBef>
              <a:spcAft>
                <a:spcPts val="200"/>
              </a:spcAft>
              <a:buClr>
                <a:srgbClr val="000000"/>
              </a:buClr>
            </a:pPr>
            <a:endParaRPr lang="en-GB" sz="1300" u="sng" kern="0" dirty="0">
              <a:solidFill>
                <a:srgbClr val="002EA2"/>
              </a:solidFill>
              <a:latin typeface="Finlandica" panose="00000500000000000000" pitchFamily="2" charset="0"/>
              <a:cs typeface="Arial"/>
              <a:sym typeface="Arial"/>
            </a:endParaRPr>
          </a:p>
          <a:p>
            <a:pPr marL="0" lvl="0" indent="0" defTabSz="914400" fontAlgn="base">
              <a:lnSpc>
                <a:spcPct val="100000"/>
              </a:lnSpc>
              <a:spcBef>
                <a:spcPts val="200"/>
              </a:spcBef>
              <a:spcAft>
                <a:spcPts val="200"/>
              </a:spcAft>
              <a:buClr>
                <a:srgbClr val="000000"/>
              </a:buClr>
              <a:buNone/>
            </a:pPr>
            <a:r>
              <a:rPr lang="en-GB" sz="1300" u="sng" kern="0" dirty="0">
                <a:solidFill>
                  <a:srgbClr val="002EA2"/>
                </a:solidFill>
                <a:latin typeface="Finlandica" panose="00000500000000000000" pitchFamily="2" charset="0"/>
                <a:cs typeface="Arial"/>
                <a:sym typeface="Arial"/>
                <a:hlinkClick r:id="rId14"/>
              </a:rPr>
              <a:t>Finnpartnership</a:t>
            </a:r>
            <a:r>
              <a:rPr lang="en-GB" sz="1300" kern="0" dirty="0">
                <a:solidFill>
                  <a:srgbClr val="002EA2"/>
                </a:solidFill>
                <a:latin typeface="Finlandica" panose="00000500000000000000" pitchFamily="2" charset="0"/>
                <a:cs typeface="Arial"/>
                <a:sym typeface="Arial"/>
              </a:rPr>
              <a:t> is a business partnership program financed by the Foreign Ministry and managed by Finnfund.</a:t>
            </a:r>
          </a:p>
          <a:p>
            <a:pPr marL="0" lvl="0" indent="0" defTabSz="914400" fontAlgn="base">
              <a:lnSpc>
                <a:spcPct val="100000"/>
              </a:lnSpc>
              <a:spcBef>
                <a:spcPts val="200"/>
              </a:spcBef>
              <a:spcAft>
                <a:spcPts val="200"/>
              </a:spcAft>
              <a:buClr>
                <a:srgbClr val="000000"/>
              </a:buClr>
              <a:buNone/>
            </a:pPr>
            <a:endParaRPr lang="en-GB" sz="1300" kern="0" dirty="0">
              <a:solidFill>
                <a:srgbClr val="002EA2"/>
              </a:solidFill>
              <a:latin typeface="Finlandica" panose="00000500000000000000" pitchFamily="2" charset="0"/>
              <a:cs typeface="Arial"/>
              <a:sym typeface="Arial"/>
            </a:endParaRPr>
          </a:p>
          <a:p>
            <a:pPr marL="0" lvl="0" indent="0" defTabSz="914400" fontAlgn="base">
              <a:lnSpc>
                <a:spcPct val="100000"/>
              </a:lnSpc>
              <a:spcBef>
                <a:spcPts val="200"/>
              </a:spcBef>
              <a:spcAft>
                <a:spcPts val="200"/>
              </a:spcAft>
              <a:buClr>
                <a:srgbClr val="000000"/>
              </a:buClr>
              <a:buNone/>
            </a:pPr>
            <a:r>
              <a:rPr lang="en-GB" sz="1300" kern="0" dirty="0">
                <a:solidFill>
                  <a:srgbClr val="002EA2"/>
                </a:solidFill>
                <a:latin typeface="Finlandica" panose="00000500000000000000" pitchFamily="2" charset="0"/>
                <a:cs typeface="Arial"/>
                <a:sym typeface="Arial"/>
                <a:hlinkClick r:id="rId15"/>
              </a:rPr>
              <a:t>Fair Data Economy</a:t>
            </a:r>
            <a:r>
              <a:rPr lang="en-GB" sz="1300" kern="0" dirty="0">
                <a:solidFill>
                  <a:srgbClr val="002EA2"/>
                </a:solidFill>
                <a:latin typeface="Finlandica" panose="00000500000000000000" pitchFamily="2" charset="0"/>
                <a:cs typeface="Arial"/>
                <a:sym typeface="Arial"/>
              </a:rPr>
              <a:t> is a program driven by the Finnish Innovation Fund Sitra. It aims to create a framework and standards for the ethical use of data.</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10</a:t>
            </a:fld>
            <a:endParaRPr lang="en-US">
              <a:solidFill>
                <a:srgbClr val="002EA2"/>
              </a:solidFill>
            </a:endParaRPr>
          </a:p>
        </p:txBody>
      </p:sp>
    </p:spTree>
    <p:extLst>
      <p:ext uri="{BB962C8B-B14F-4D97-AF65-F5344CB8AC3E}">
        <p14:creationId xmlns:p14="http://schemas.microsoft.com/office/powerpoint/2010/main" val="3534601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Sites to visit in </a:t>
            </a:r>
            <a:r>
              <a:rPr lang="en-US" sz="2800" b="1" dirty="0" smtClean="0">
                <a:solidFill>
                  <a:srgbClr val="002EA2"/>
                </a:solidFill>
                <a:latin typeface="Finlandica" panose="00000500000000000000" pitchFamily="2" charset="0"/>
              </a:rPr>
              <a:t>Finland</a:t>
            </a:r>
            <a:endParaRPr lang="en-US" sz="2800" dirty="0">
              <a:solidFill>
                <a:srgbClr val="002EA2"/>
              </a:solidFill>
            </a:endParaRPr>
          </a:p>
        </p:txBody>
      </p:sp>
      <p:sp>
        <p:nvSpPr>
          <p:cNvPr id="7" name="Content Placeholder 6"/>
          <p:cNvSpPr>
            <a:spLocks noGrp="1"/>
          </p:cNvSpPr>
          <p:nvPr>
            <p:ph idx="1"/>
          </p:nvPr>
        </p:nvSpPr>
        <p:spPr>
          <a:xfrm>
            <a:off x="549325" y="1142998"/>
            <a:ext cx="5792950" cy="5148415"/>
          </a:xfrm>
        </p:spPr>
        <p:txBody>
          <a:bodyPr>
            <a:noAutofit/>
          </a:bodyPr>
          <a:lstStyle/>
          <a:p>
            <a:pPr marL="234950" lvl="0"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ea typeface="Arial"/>
                <a:cs typeface="Arial"/>
                <a:sym typeface="Arial"/>
                <a:hlinkClick r:id="rId2"/>
              </a:rPr>
              <a:t>5G Test Network Finland</a:t>
            </a:r>
            <a:r>
              <a:rPr lang="en-GB" sz="1300" kern="0" dirty="0">
                <a:solidFill>
                  <a:srgbClr val="002EA2"/>
                </a:solidFill>
                <a:latin typeface="Finlandica" panose="00000500000000000000" pitchFamily="2" charset="0"/>
                <a:ea typeface="Arial"/>
                <a:cs typeface="Arial"/>
                <a:sym typeface="Arial"/>
              </a:rPr>
              <a:t> – an open innovation 5G ecosystem including local test sites in Espoo, Helsinki, Oulu, Tampere, Turku, Ylivieska and Kuopio. </a:t>
            </a:r>
            <a:endParaRPr lang="en-GB" sz="1300" kern="0" dirty="0" smtClean="0">
              <a:solidFill>
                <a:srgbClr val="002EA2"/>
              </a:solidFill>
              <a:latin typeface="Finlandica" panose="00000500000000000000" pitchFamily="2" charset="0"/>
              <a:ea typeface="Arial"/>
              <a:cs typeface="Arial"/>
              <a:sym typeface="Arial"/>
            </a:endParaRPr>
          </a:p>
          <a:p>
            <a:pPr marL="63500" lvl="0" indent="0" defTabSz="914400">
              <a:lnSpc>
                <a:spcPct val="120000"/>
              </a:lnSpc>
              <a:spcBef>
                <a:spcPts val="113"/>
              </a:spcBef>
              <a:buClr>
                <a:srgbClr val="002EA2"/>
              </a:buClr>
              <a:buSzPts val="1000"/>
              <a:buNone/>
            </a:pPr>
            <a:endParaRPr lang="en-GB" sz="1300" kern="0" dirty="0">
              <a:solidFill>
                <a:srgbClr val="002EA2"/>
              </a:solidFill>
              <a:latin typeface="Finlandica" panose="00000500000000000000" pitchFamily="2" charset="0"/>
              <a:ea typeface="Arial"/>
              <a:cs typeface="Arial"/>
              <a:sym typeface="Arial"/>
            </a:endParaRPr>
          </a:p>
          <a:p>
            <a:pPr marL="234950" lvl="0"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Business Finland’s </a:t>
            </a:r>
            <a:r>
              <a:rPr lang="en-GB" sz="1300" kern="0" dirty="0">
                <a:solidFill>
                  <a:srgbClr val="002EA2"/>
                </a:solidFill>
                <a:latin typeface="Finlandica" panose="00000500000000000000" pitchFamily="2" charset="0"/>
                <a:cs typeface="Arial"/>
                <a:sym typeface="Arial"/>
                <a:hlinkClick r:id="rId3"/>
              </a:rPr>
              <a:t>ICT and Digitalization</a:t>
            </a:r>
            <a:r>
              <a:rPr lang="en-GB" sz="1300" kern="0" dirty="0">
                <a:solidFill>
                  <a:srgbClr val="002EA2"/>
                </a:solidFill>
                <a:latin typeface="Finlandica" panose="00000500000000000000" pitchFamily="2" charset="0"/>
                <a:cs typeface="Arial"/>
                <a:sym typeface="Arial"/>
              </a:rPr>
              <a:t> page lists a number of potential sites and ecosystems to visit, such as </a:t>
            </a:r>
            <a:endParaRPr lang="en-GB" sz="1300" kern="0" dirty="0" smtClean="0">
              <a:solidFill>
                <a:srgbClr val="002EA2"/>
              </a:solidFill>
              <a:latin typeface="Finlandica" panose="00000500000000000000" pitchFamily="2" charset="0"/>
              <a:cs typeface="Arial"/>
              <a:sym typeface="Arial"/>
            </a:endParaRPr>
          </a:p>
          <a:p>
            <a:pPr marL="577850" lvl="1" defTabSz="914400">
              <a:lnSpc>
                <a:spcPct val="120000"/>
              </a:lnSpc>
              <a:spcBef>
                <a:spcPts val="113"/>
              </a:spcBef>
              <a:buClr>
                <a:srgbClr val="002EA2"/>
              </a:buClr>
              <a:buSzPts val="1000"/>
            </a:pPr>
            <a:r>
              <a:rPr lang="en-GB" sz="1300" kern="0" dirty="0" smtClean="0">
                <a:solidFill>
                  <a:srgbClr val="002EA2"/>
                </a:solidFill>
                <a:latin typeface="Finlandica" panose="00000500000000000000" pitchFamily="2" charset="0"/>
                <a:cs typeface="Arial"/>
                <a:sym typeface="Arial"/>
                <a:hlinkClick r:id="rId4"/>
              </a:rPr>
              <a:t>Automotive </a:t>
            </a:r>
            <a:r>
              <a:rPr lang="en-GB" sz="1300" kern="0" dirty="0">
                <a:solidFill>
                  <a:srgbClr val="002EA2"/>
                </a:solidFill>
                <a:latin typeface="Finlandica" panose="00000500000000000000" pitchFamily="2" charset="0"/>
                <a:cs typeface="Arial"/>
                <a:sym typeface="Arial"/>
                <a:hlinkClick r:id="rId4"/>
              </a:rPr>
              <a:t>Cluster </a:t>
            </a:r>
            <a:r>
              <a:rPr lang="en-GB" sz="1300" kern="0" dirty="0" smtClean="0">
                <a:solidFill>
                  <a:srgbClr val="002EA2"/>
                </a:solidFill>
                <a:latin typeface="Finlandica" panose="00000500000000000000" pitchFamily="2" charset="0"/>
                <a:cs typeface="Arial"/>
                <a:sym typeface="Arial"/>
                <a:hlinkClick r:id="rId4"/>
              </a:rPr>
              <a:t>Oulu</a:t>
            </a:r>
            <a:endParaRPr lang="en-GB" sz="1300" kern="0" dirty="0">
              <a:solidFill>
                <a:srgbClr val="002EA2"/>
              </a:solidFill>
              <a:latin typeface="Finlandica" panose="00000500000000000000" pitchFamily="2" charset="0"/>
              <a:cs typeface="Arial"/>
              <a:sym typeface="Arial"/>
            </a:endParaRPr>
          </a:p>
          <a:p>
            <a:pPr marL="577850" lvl="1" defTabSz="914400">
              <a:lnSpc>
                <a:spcPct val="120000"/>
              </a:lnSpc>
              <a:spcBef>
                <a:spcPts val="113"/>
              </a:spcBef>
              <a:buClr>
                <a:srgbClr val="002EA2"/>
              </a:buClr>
              <a:buSzPts val="1000"/>
            </a:pPr>
            <a:r>
              <a:rPr lang="en-GB" sz="1300" kern="0" dirty="0" smtClean="0">
                <a:solidFill>
                  <a:srgbClr val="002EA2"/>
                </a:solidFill>
                <a:latin typeface="Finlandica" panose="00000500000000000000" pitchFamily="2" charset="0"/>
                <a:cs typeface="Arial"/>
                <a:sym typeface="Arial"/>
                <a:hlinkClick r:id="rId5"/>
              </a:rPr>
              <a:t>Salo </a:t>
            </a:r>
            <a:r>
              <a:rPr lang="en-GB" sz="1300" kern="0" dirty="0">
                <a:solidFill>
                  <a:srgbClr val="002EA2"/>
                </a:solidFill>
                <a:latin typeface="Finlandica" panose="00000500000000000000" pitchFamily="2" charset="0"/>
                <a:cs typeface="Arial"/>
                <a:sym typeface="Arial"/>
                <a:hlinkClick r:id="rId5"/>
              </a:rPr>
              <a:t>IoT </a:t>
            </a:r>
            <a:r>
              <a:rPr lang="en-GB" sz="1300" kern="0" dirty="0" smtClean="0">
                <a:solidFill>
                  <a:srgbClr val="002EA2"/>
                </a:solidFill>
                <a:latin typeface="Finlandica" panose="00000500000000000000" pitchFamily="2" charset="0"/>
                <a:cs typeface="Arial"/>
                <a:sym typeface="Arial"/>
                <a:hlinkClick r:id="rId5"/>
              </a:rPr>
              <a:t>Campus</a:t>
            </a:r>
            <a:endParaRPr lang="en-GB" sz="1300" kern="0" dirty="0">
              <a:solidFill>
                <a:srgbClr val="002EA2"/>
              </a:solidFill>
              <a:latin typeface="Finlandica" panose="00000500000000000000" pitchFamily="2" charset="0"/>
              <a:cs typeface="Arial"/>
              <a:sym typeface="Arial"/>
            </a:endParaRPr>
          </a:p>
          <a:p>
            <a:pPr marL="577850" lvl="1" defTabSz="914400">
              <a:lnSpc>
                <a:spcPct val="120000"/>
              </a:lnSpc>
              <a:spcBef>
                <a:spcPts val="113"/>
              </a:spcBef>
              <a:buClr>
                <a:srgbClr val="002EA2"/>
              </a:buClr>
              <a:buSzPts val="1000"/>
            </a:pPr>
            <a:r>
              <a:rPr lang="en-GB" sz="1300" kern="0" dirty="0" smtClean="0">
                <a:solidFill>
                  <a:srgbClr val="002EA2"/>
                </a:solidFill>
                <a:latin typeface="Finlandica" panose="00000500000000000000" pitchFamily="2" charset="0"/>
                <a:cs typeface="Arial"/>
                <a:sym typeface="Arial"/>
              </a:rPr>
              <a:t>Tampere’s </a:t>
            </a:r>
            <a:r>
              <a:rPr lang="en-GB" sz="1300" kern="0" dirty="0">
                <a:solidFill>
                  <a:srgbClr val="002EA2"/>
                </a:solidFill>
                <a:latin typeface="Finlandica" panose="00000500000000000000" pitchFamily="2" charset="0"/>
                <a:cs typeface="Arial"/>
                <a:sym typeface="Arial"/>
                <a:hlinkClick r:id="rId6"/>
              </a:rPr>
              <a:t>Industry 4.0 </a:t>
            </a:r>
            <a:r>
              <a:rPr lang="en-GB" sz="1300" kern="0" dirty="0" smtClean="0">
                <a:solidFill>
                  <a:srgbClr val="002EA2"/>
                </a:solidFill>
                <a:latin typeface="Finlandica" panose="00000500000000000000" pitchFamily="2" charset="0"/>
                <a:cs typeface="Arial"/>
                <a:sym typeface="Arial"/>
                <a:hlinkClick r:id="rId6"/>
              </a:rPr>
              <a:t>Hotspot</a:t>
            </a:r>
            <a:endParaRPr lang="en-GB" sz="1300" kern="0" dirty="0" smtClean="0">
              <a:solidFill>
                <a:srgbClr val="002EA2"/>
              </a:solidFill>
              <a:latin typeface="Finlandica" panose="00000500000000000000" pitchFamily="2" charset="0"/>
              <a:cs typeface="Arial"/>
              <a:sym typeface="Arial"/>
            </a:endParaRPr>
          </a:p>
          <a:p>
            <a:pPr marL="577850" lvl="1" defTabSz="914400">
              <a:lnSpc>
                <a:spcPct val="120000"/>
              </a:lnSpc>
              <a:spcBef>
                <a:spcPts val="113"/>
              </a:spcBef>
              <a:buClr>
                <a:srgbClr val="002EA2"/>
              </a:buClr>
              <a:buSzPts val="1000"/>
            </a:pPr>
            <a:r>
              <a:rPr lang="en-GB" sz="1300" kern="0" dirty="0" smtClean="0">
                <a:solidFill>
                  <a:srgbClr val="002EA2"/>
                </a:solidFill>
                <a:latin typeface="Finlandica" panose="00000500000000000000" pitchFamily="2" charset="0"/>
                <a:cs typeface="Arial"/>
                <a:sym typeface="Arial"/>
              </a:rPr>
              <a:t>Helsinki’s </a:t>
            </a:r>
            <a:r>
              <a:rPr lang="en-GB" sz="1300" kern="0" dirty="0">
                <a:solidFill>
                  <a:srgbClr val="002EA2"/>
                </a:solidFill>
                <a:latin typeface="Finlandica" panose="00000500000000000000" pitchFamily="2" charset="0"/>
                <a:cs typeface="Arial"/>
                <a:sym typeface="Arial"/>
                <a:hlinkClick r:id="rId7"/>
              </a:rPr>
              <a:t>cybersecurity community</a:t>
            </a:r>
            <a:r>
              <a:rPr lang="en-GB" sz="1300" kern="0" dirty="0" smtClean="0">
                <a:solidFill>
                  <a:srgbClr val="002EA2"/>
                </a:solidFill>
                <a:latin typeface="Finlandica" panose="00000500000000000000" pitchFamily="2" charset="0"/>
                <a:cs typeface="Arial"/>
                <a:sym typeface="Arial"/>
              </a:rPr>
              <a:t>.</a:t>
            </a:r>
          </a:p>
          <a:p>
            <a:pPr marL="406400" lvl="1" indent="0" defTabSz="914400">
              <a:lnSpc>
                <a:spcPct val="120000"/>
              </a:lnSpc>
              <a:spcBef>
                <a:spcPts val="113"/>
              </a:spcBef>
              <a:buClr>
                <a:srgbClr val="002EA2"/>
              </a:buClr>
              <a:buSzPts val="1000"/>
              <a:buNone/>
            </a:pPr>
            <a:endParaRPr lang="en-GB" sz="1300" kern="0" dirty="0">
              <a:solidFill>
                <a:srgbClr val="002EA2"/>
              </a:solidFill>
              <a:latin typeface="Finlandica" panose="00000500000000000000" pitchFamily="2" charset="0"/>
              <a:cs typeface="Arial"/>
              <a:sym typeface="Arial"/>
            </a:endParaRPr>
          </a:p>
          <a:p>
            <a:pPr marL="234950" lvl="0"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ea typeface="Arial"/>
                <a:cs typeface="Arial"/>
                <a:sym typeface="Arial"/>
              </a:rPr>
              <a:t>Aalto </a:t>
            </a:r>
            <a:r>
              <a:rPr lang="en-GB" sz="1300" kern="0" dirty="0">
                <a:solidFill>
                  <a:srgbClr val="002EA2"/>
                </a:solidFill>
                <a:latin typeface="Finlandica" panose="00000500000000000000" pitchFamily="2" charset="0"/>
                <a:cs typeface="Arial"/>
                <a:sym typeface="Arial"/>
              </a:rPr>
              <a:t>University’s </a:t>
            </a:r>
            <a:r>
              <a:rPr lang="en-GB" sz="1300" kern="0" dirty="0">
                <a:solidFill>
                  <a:srgbClr val="002EA2"/>
                </a:solidFill>
                <a:latin typeface="Finlandica" panose="00000500000000000000" pitchFamily="2" charset="0"/>
                <a:cs typeface="Arial"/>
                <a:sym typeface="Arial"/>
                <a:hlinkClick r:id="rId8"/>
              </a:rPr>
              <a:t>Otaniemi campus</a:t>
            </a:r>
            <a:r>
              <a:rPr lang="en-GB" sz="1300" kern="0" dirty="0">
                <a:solidFill>
                  <a:srgbClr val="002EA2"/>
                </a:solidFill>
                <a:latin typeface="Finlandica" panose="00000500000000000000" pitchFamily="2" charset="0"/>
                <a:cs typeface="Arial"/>
                <a:sym typeface="Arial"/>
              </a:rPr>
              <a:t> in Espoo is a vibrant place for ICT </a:t>
            </a:r>
            <a:r>
              <a:rPr lang="en-GB" sz="1300" kern="0" dirty="0">
                <a:solidFill>
                  <a:srgbClr val="002EA2"/>
                </a:solidFill>
                <a:latin typeface="Finlandica" panose="00000500000000000000" pitchFamily="2" charset="0"/>
                <a:cs typeface="Arial"/>
                <a:sym typeface="Arial"/>
                <a:hlinkClick r:id="rId9"/>
              </a:rPr>
              <a:t>researchers</a:t>
            </a:r>
            <a:r>
              <a:rPr lang="en-GB" sz="1300" kern="0" dirty="0">
                <a:solidFill>
                  <a:srgbClr val="002EA2"/>
                </a:solidFill>
                <a:latin typeface="Finlandica" panose="00000500000000000000" pitchFamily="2" charset="0"/>
                <a:cs typeface="Arial"/>
                <a:sym typeface="Arial"/>
              </a:rPr>
              <a:t> and </a:t>
            </a:r>
            <a:r>
              <a:rPr lang="en-GB" sz="1300" kern="0" dirty="0">
                <a:solidFill>
                  <a:srgbClr val="002EA2"/>
                </a:solidFill>
                <a:latin typeface="Finlandica" panose="00000500000000000000" pitchFamily="2" charset="0"/>
                <a:cs typeface="Arial"/>
                <a:sym typeface="Arial"/>
                <a:hlinkClick r:id="rId10"/>
              </a:rPr>
              <a:t>companies</a:t>
            </a:r>
            <a:r>
              <a:rPr lang="en-GB" sz="1300" kern="0" dirty="0" smtClean="0">
                <a:solidFill>
                  <a:srgbClr val="002EA2"/>
                </a:solidFill>
                <a:latin typeface="Finlandica" panose="00000500000000000000" pitchFamily="2" charset="0"/>
                <a:cs typeface="Arial"/>
                <a:sym typeface="Arial"/>
              </a:rPr>
              <a:t>.</a:t>
            </a:r>
          </a:p>
          <a:p>
            <a:pPr marL="63500" lvl="0" indent="0" defTabSz="914400">
              <a:lnSpc>
                <a:spcPct val="120000"/>
              </a:lnSpc>
              <a:spcBef>
                <a:spcPts val="113"/>
              </a:spcBef>
              <a:buClr>
                <a:srgbClr val="002EA2"/>
              </a:buClr>
              <a:buSzPts val="1000"/>
              <a:buNone/>
            </a:pPr>
            <a:endParaRPr lang="en-GB" sz="1300" kern="0" dirty="0">
              <a:solidFill>
                <a:srgbClr val="002EA2"/>
              </a:solidFill>
              <a:latin typeface="Finlandica" panose="00000500000000000000" pitchFamily="2" charset="0"/>
              <a:cs typeface="Arial"/>
              <a:sym typeface="Arial"/>
            </a:endParaRPr>
          </a:p>
          <a:p>
            <a:pPr marL="234950" lvl="0"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ea typeface="Arial"/>
                <a:cs typeface="Arial"/>
                <a:sym typeface="Arial"/>
                <a:hlinkClick r:id="rId11"/>
              </a:rPr>
              <a:t>Hybrid CoE</a:t>
            </a:r>
            <a:r>
              <a:rPr lang="en-GB" sz="1300" kern="0" dirty="0">
                <a:solidFill>
                  <a:srgbClr val="002EA2"/>
                </a:solidFill>
                <a:latin typeface="Finlandica" panose="00000500000000000000" pitchFamily="2" charset="0"/>
                <a:ea typeface="Arial"/>
                <a:cs typeface="Arial"/>
                <a:sym typeface="Arial"/>
              </a:rPr>
              <a:t> – The European Centre of Excellence for Countering Hybrid Threats is an independent, network-based international organisation</a:t>
            </a:r>
            <a:r>
              <a:rPr lang="en-GB" sz="1300" kern="0" dirty="0" smtClean="0">
                <a:solidFill>
                  <a:srgbClr val="002EA2"/>
                </a:solidFill>
                <a:latin typeface="Finlandica" panose="00000500000000000000" pitchFamily="2" charset="0"/>
                <a:ea typeface="Arial"/>
                <a:cs typeface="Arial"/>
                <a:sym typeface="Arial"/>
              </a:rPr>
              <a:t>.</a:t>
            </a:r>
          </a:p>
          <a:p>
            <a:pPr marL="63500" lvl="0" indent="0" defTabSz="914400">
              <a:lnSpc>
                <a:spcPct val="120000"/>
              </a:lnSpc>
              <a:spcBef>
                <a:spcPts val="113"/>
              </a:spcBef>
              <a:buClr>
                <a:srgbClr val="002EA2"/>
              </a:buClr>
              <a:buSzPts val="1000"/>
              <a:buNone/>
            </a:pPr>
            <a:endParaRPr lang="en-GB" sz="1300" kern="0" dirty="0">
              <a:solidFill>
                <a:srgbClr val="002EA2"/>
              </a:solidFill>
              <a:latin typeface="Finlandica" panose="00000500000000000000" pitchFamily="2" charset="0"/>
              <a:ea typeface="Arial"/>
              <a:cs typeface="Arial"/>
              <a:sym typeface="Arial"/>
            </a:endParaRPr>
          </a:p>
          <a:p>
            <a:pPr marL="234950" lvl="0"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hlinkClick r:id="rId12"/>
              </a:rPr>
              <a:t>Slush</a:t>
            </a:r>
            <a:r>
              <a:rPr lang="en-GB" sz="1300" kern="0" dirty="0">
                <a:solidFill>
                  <a:srgbClr val="002EA2"/>
                </a:solidFill>
                <a:latin typeface="Finlandica" panose="00000500000000000000" pitchFamily="2" charset="0"/>
                <a:cs typeface="Arial"/>
                <a:sym typeface="Arial"/>
              </a:rPr>
              <a:t> – Slush is not a site, but an event. Held in Helsinki every autumn, Slush is one of Europe’s premier high-tech events. It attracts about 3,500 </a:t>
            </a:r>
            <a:r>
              <a:rPr lang="en-GB" sz="1300" kern="0" dirty="0" smtClean="0">
                <a:solidFill>
                  <a:srgbClr val="002EA2"/>
                </a:solidFill>
                <a:latin typeface="Finlandica" panose="00000500000000000000" pitchFamily="2" charset="0"/>
                <a:cs typeface="Arial"/>
                <a:sym typeface="Arial"/>
              </a:rPr>
              <a:t>start-ups, </a:t>
            </a:r>
            <a:r>
              <a:rPr lang="en-GB" sz="1300" kern="0" dirty="0">
                <a:solidFill>
                  <a:srgbClr val="002EA2"/>
                </a:solidFill>
                <a:latin typeface="Finlandica" panose="00000500000000000000" pitchFamily="2" charset="0"/>
                <a:cs typeface="Arial"/>
                <a:sym typeface="Arial"/>
              </a:rPr>
              <a:t>2,000 investors and 25,000 attendees annually.</a:t>
            </a:r>
            <a:endParaRPr lang="en-GB" sz="1300" kern="0" dirty="0">
              <a:solidFill>
                <a:srgbClr val="002EA2"/>
              </a:solidFill>
              <a:latin typeface="Finlandica" panose="00000500000000000000" pitchFamily="2" charset="0"/>
              <a:ea typeface="Arial"/>
              <a:cs typeface="Arial"/>
              <a:sym typeface="Arial"/>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11</a:t>
            </a:fld>
            <a:endParaRPr lang="en-US">
              <a:solidFill>
                <a:srgbClr val="002EA2"/>
              </a:solidFill>
            </a:endParaRPr>
          </a:p>
        </p:txBody>
      </p:sp>
      <p:sp>
        <p:nvSpPr>
          <p:cNvPr id="10" name="Title 5"/>
          <p:cNvSpPr txBox="1">
            <a:spLocks/>
          </p:cNvSpPr>
          <p:nvPr/>
        </p:nvSpPr>
        <p:spPr>
          <a:xfrm>
            <a:off x="601579" y="6433353"/>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Experts who can give good lectures on the topic</a:t>
            </a:r>
          </a:p>
        </p:txBody>
      </p:sp>
      <p:sp>
        <p:nvSpPr>
          <p:cNvPr id="11" name="Content Placeholder 6"/>
          <p:cNvSpPr txBox="1">
            <a:spLocks/>
          </p:cNvSpPr>
          <p:nvPr/>
        </p:nvSpPr>
        <p:spPr>
          <a:xfrm>
            <a:off x="601579" y="7123615"/>
            <a:ext cx="5792950" cy="197684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Please </a:t>
            </a:r>
            <a:r>
              <a:rPr lang="en-US" sz="1300" dirty="0">
                <a:solidFill>
                  <a:srgbClr val="002EA2"/>
                </a:solidFill>
                <a:latin typeface="Finlandica" panose="00000500000000000000" pitchFamily="2" charset="0"/>
              </a:rPr>
              <a:t>let </a:t>
            </a:r>
            <a:r>
              <a:rPr lang="en-US" sz="1300" dirty="0" smtClean="0">
                <a:solidFill>
                  <a:srgbClr val="002EA2"/>
                </a:solidFill>
                <a:latin typeface="Finlandica" panose="00000500000000000000" pitchFamily="2" charset="0"/>
              </a:rPr>
              <a:t>VIE-50 </a:t>
            </a:r>
            <a:r>
              <a:rPr lang="en-US" sz="1300" dirty="0">
                <a:solidFill>
                  <a:srgbClr val="002EA2"/>
                </a:solidFill>
                <a:latin typeface="Finlandica" panose="00000500000000000000" pitchFamily="2" charset="0"/>
              </a:rPr>
              <a:t>know if you have suggestions of good speakers. We will update this material.</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947801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For social </a:t>
            </a:r>
            <a:r>
              <a:rPr lang="en-US" sz="2800" b="1" dirty="0" smtClean="0">
                <a:solidFill>
                  <a:srgbClr val="002EA2"/>
                </a:solidFill>
                <a:latin typeface="Finlandica" panose="00000500000000000000" pitchFamily="2" charset="0"/>
              </a:rPr>
              <a:t>media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80" y="1008687"/>
            <a:ext cx="5546671" cy="5078607"/>
          </a:xfrm>
        </p:spPr>
        <p:txBody>
          <a:bodyPr>
            <a:noAutofit/>
          </a:bodyPr>
          <a:lstStyle/>
          <a:p>
            <a:pPr marL="0" lvl="0" indent="0" defTabSz="914400">
              <a:lnSpc>
                <a:spcPct val="120000"/>
              </a:lnSpc>
              <a:spcBef>
                <a:spcPts val="113"/>
              </a:spcBef>
              <a:buClr>
                <a:srgbClr val="002EA2"/>
              </a:buClr>
              <a:buSzPts val="1050"/>
              <a:buNone/>
            </a:pPr>
            <a:r>
              <a:rPr lang="en-US" sz="1300" u="sng" kern="0" dirty="0">
                <a:solidFill>
                  <a:srgbClr val="002EA2"/>
                </a:solidFill>
                <a:latin typeface="Finlandica" panose="00000500000000000000" pitchFamily="2" charset="0"/>
                <a:ea typeface="Arial"/>
                <a:cs typeface="Arial"/>
                <a:sym typeface="Arial"/>
              </a:rPr>
              <a:t>@ </a:t>
            </a:r>
            <a:r>
              <a:rPr lang="en-US" sz="1300" u="sng" kern="0" dirty="0">
                <a:solidFill>
                  <a:srgbClr val="002EA2"/>
                </a:solidFill>
                <a:latin typeface="Finlandica" panose="00000500000000000000" pitchFamily="2" charset="0"/>
                <a:cs typeface="Arial"/>
                <a:sym typeface="Arial"/>
                <a:hlinkClick r:id="rId2"/>
              </a:rPr>
              <a:t>BusinessFinland</a:t>
            </a:r>
            <a:endParaRPr lang="en-US" sz="1300" u="sng" kern="0" dirty="0">
              <a:solidFill>
                <a:srgbClr val="002EA2"/>
              </a:solidFill>
              <a:latin typeface="Finlandica" panose="00000500000000000000" pitchFamily="2" charset="0"/>
              <a:cs typeface="Arial"/>
              <a:sym typeface="Arial"/>
            </a:endParaRPr>
          </a:p>
          <a:p>
            <a:pPr marL="0" lvl="0" indent="0" defTabSz="914400">
              <a:lnSpc>
                <a:spcPct val="120000"/>
              </a:lnSpc>
              <a:spcBef>
                <a:spcPts val="113"/>
              </a:spcBef>
              <a:buClr>
                <a:srgbClr val="002EA2"/>
              </a:buClr>
              <a:buSzPts val="1050"/>
              <a:buNone/>
            </a:pPr>
            <a:r>
              <a:rPr lang="en-US" sz="1300" kern="0" dirty="0">
                <a:solidFill>
                  <a:srgbClr val="000000"/>
                </a:solidFill>
                <a:latin typeface="Finlandica" panose="00000500000000000000" pitchFamily="2" charset="0"/>
                <a:cs typeface="Arial"/>
                <a:sym typeface="Arial"/>
                <a:hlinkClick r:id="rId3"/>
              </a:rPr>
              <a:t>@</a:t>
            </a:r>
            <a:r>
              <a:rPr lang="en-US" sz="1300" kern="0" dirty="0" err="1">
                <a:solidFill>
                  <a:srgbClr val="000000"/>
                </a:solidFill>
                <a:latin typeface="Finlandica" panose="00000500000000000000" pitchFamily="2" charset="0"/>
                <a:cs typeface="Arial"/>
                <a:sym typeface="Arial"/>
                <a:hlinkClick r:id="rId3"/>
              </a:rPr>
              <a:t>VTTFinland</a:t>
            </a:r>
            <a:endParaRPr lang="en-US" sz="1300" kern="0" dirty="0">
              <a:solidFill>
                <a:srgbClr val="000000"/>
              </a:solidFill>
              <a:latin typeface="Finlandica" panose="00000500000000000000" pitchFamily="2" charset="0"/>
              <a:cs typeface="Arial"/>
              <a:sym typeface="Arial"/>
            </a:endParaRPr>
          </a:p>
          <a:p>
            <a:pPr marL="0" lvl="0" indent="0" defTabSz="914400">
              <a:lnSpc>
                <a:spcPct val="120000"/>
              </a:lnSpc>
              <a:spcBef>
                <a:spcPts val="113"/>
              </a:spcBef>
              <a:buClr>
                <a:srgbClr val="002EA2"/>
              </a:buClr>
              <a:buSzPts val="1050"/>
              <a:buNone/>
            </a:pPr>
            <a:r>
              <a:rPr lang="en-US" sz="1300" kern="0" dirty="0">
                <a:solidFill>
                  <a:srgbClr val="002EA2"/>
                </a:solidFill>
                <a:latin typeface="Finlandica" panose="00000500000000000000" pitchFamily="2" charset="0"/>
                <a:cs typeface="Arial"/>
                <a:sym typeface="Arial"/>
                <a:hlinkClick r:id="rId4"/>
              </a:rPr>
              <a:t>@Slush</a:t>
            </a:r>
            <a:endParaRPr lang="en-US" sz="1300" kern="0" dirty="0">
              <a:solidFill>
                <a:srgbClr val="002EA2"/>
              </a:solidFill>
              <a:latin typeface="Finlandica" panose="00000500000000000000" pitchFamily="2" charset="0"/>
              <a:cs typeface="Arial"/>
              <a:sym typeface="Arial"/>
            </a:endParaRPr>
          </a:p>
          <a:p>
            <a:pPr marL="0" lvl="0" indent="0" defTabSz="914400">
              <a:lnSpc>
                <a:spcPct val="120000"/>
              </a:lnSpc>
              <a:spcBef>
                <a:spcPts val="113"/>
              </a:spcBef>
              <a:buClr>
                <a:srgbClr val="002EA2"/>
              </a:buClr>
              <a:buSzPts val="1050"/>
              <a:buNone/>
            </a:pPr>
            <a:endParaRPr lang="en-US" sz="1300" kern="0" dirty="0">
              <a:solidFill>
                <a:srgbClr val="002EA2"/>
              </a:solidFill>
              <a:latin typeface="Finlandica" panose="00000500000000000000" pitchFamily="2" charset="0"/>
              <a:ea typeface="Arial"/>
              <a:cs typeface="Arial"/>
              <a:sym typeface="Arial"/>
            </a:endParaRPr>
          </a:p>
          <a:p>
            <a:pPr marL="0" lvl="0" indent="0" defTabSz="914400">
              <a:lnSpc>
                <a:spcPct val="120000"/>
              </a:lnSpc>
              <a:spcBef>
                <a:spcPts val="113"/>
              </a:spcBef>
              <a:buClr>
                <a:srgbClr val="002EA2"/>
              </a:buClr>
              <a:buSzPts val="1050"/>
              <a:buNone/>
            </a:pPr>
            <a:r>
              <a:rPr lang="en-US" sz="1300" kern="0" dirty="0">
                <a:solidFill>
                  <a:srgbClr val="002EA2"/>
                </a:solidFill>
                <a:latin typeface="Finlandica" panose="00000500000000000000" pitchFamily="2" charset="0"/>
                <a:ea typeface="Arial"/>
                <a:cs typeface="Arial"/>
                <a:sym typeface="Arial"/>
              </a:rPr>
              <a:t>#</a:t>
            </a:r>
            <a:r>
              <a:rPr lang="en-US" sz="1300" kern="0" dirty="0">
                <a:solidFill>
                  <a:srgbClr val="002EA2"/>
                </a:solidFill>
                <a:latin typeface="Finlandica" panose="00000500000000000000" pitchFamily="2" charset="0"/>
                <a:cs typeface="Arial"/>
                <a:sym typeface="Arial"/>
              </a:rPr>
              <a:t>TeamFinland #innovation #digitalization #ecosystem #AI #bigdata</a:t>
            </a:r>
            <a:endParaRPr lang="en-US" sz="1300" kern="0" dirty="0">
              <a:solidFill>
                <a:srgbClr val="000000"/>
              </a:solidFill>
              <a:latin typeface="Finlandica" panose="00000500000000000000" pitchFamily="2" charset="0"/>
              <a:ea typeface="Arial"/>
              <a:cs typeface="Arial"/>
              <a:sym typeface="Arial"/>
            </a:endParaRPr>
          </a:p>
          <a:p>
            <a:pPr marL="0" lvl="0" indent="0" defTabSz="914400">
              <a:lnSpc>
                <a:spcPct val="120000"/>
              </a:lnSpc>
              <a:spcBef>
                <a:spcPts val="113"/>
              </a:spcBef>
              <a:buClr>
                <a:srgbClr val="002EA2"/>
              </a:buClr>
              <a:buSzPts val="1050"/>
              <a:buNone/>
            </a:pPr>
            <a:endParaRPr lang="en-US" sz="1300" kern="0" dirty="0">
              <a:solidFill>
                <a:srgbClr val="002EA2"/>
              </a:solidFill>
              <a:latin typeface="Finlandica" panose="00000500000000000000" pitchFamily="2" charset="0"/>
              <a:ea typeface="Arial"/>
              <a:cs typeface="Arial"/>
              <a:sym typeface="Arial"/>
            </a:endParaRPr>
          </a:p>
          <a:p>
            <a:pPr lvl="0" defTabSz="914400">
              <a:lnSpc>
                <a:spcPct val="120000"/>
              </a:lnSpc>
              <a:spcBef>
                <a:spcPts val="113"/>
              </a:spcBef>
              <a:buClr>
                <a:srgbClr val="002EA2"/>
              </a:buClr>
              <a:buSzPts val="1050"/>
            </a:pPr>
            <a:r>
              <a:rPr lang="en-US" sz="1300" kern="0" dirty="0">
                <a:solidFill>
                  <a:srgbClr val="002EA2"/>
                </a:solidFill>
                <a:latin typeface="Finlandica" panose="00000500000000000000" pitchFamily="2" charset="0"/>
                <a:cs typeface="Arial"/>
                <a:sym typeface="Arial"/>
              </a:rPr>
              <a:t>Your #digitalization journey should begin in the country which has been on the digital road for decades. #Finland</a:t>
            </a:r>
          </a:p>
          <a:p>
            <a:pPr lvl="0" defTabSz="914400">
              <a:lnSpc>
                <a:spcPct val="120000"/>
              </a:lnSpc>
              <a:spcBef>
                <a:spcPts val="113"/>
              </a:spcBef>
              <a:buClr>
                <a:srgbClr val="002EA2"/>
              </a:buClr>
              <a:buSzPts val="1050"/>
            </a:pPr>
            <a:endParaRPr lang="en-US" sz="1300" kern="0" dirty="0">
              <a:solidFill>
                <a:srgbClr val="002EA2"/>
              </a:solidFill>
              <a:latin typeface="Finlandica" panose="00000500000000000000" pitchFamily="2" charset="0"/>
              <a:cs typeface="Arial"/>
              <a:sym typeface="Arial"/>
            </a:endParaRPr>
          </a:p>
          <a:p>
            <a:pPr lvl="0" defTabSz="914400">
              <a:lnSpc>
                <a:spcPct val="120000"/>
              </a:lnSpc>
              <a:spcBef>
                <a:spcPts val="113"/>
              </a:spcBef>
              <a:buClr>
                <a:srgbClr val="002EA2"/>
              </a:buClr>
              <a:buSzPts val="1050"/>
            </a:pPr>
            <a:r>
              <a:rPr lang="en-US" sz="1300" kern="0" dirty="0">
                <a:solidFill>
                  <a:srgbClr val="002EA2"/>
                </a:solidFill>
                <a:latin typeface="Finlandica" panose="00000500000000000000" pitchFamily="2" charset="0"/>
                <a:cs typeface="Arial"/>
                <a:sym typeface="Arial"/>
              </a:rPr>
              <a:t>Killer robots might be scifi, but #Finland is working on the ethical use of #AI.</a:t>
            </a:r>
          </a:p>
          <a:p>
            <a:pPr lvl="0" defTabSz="914400">
              <a:lnSpc>
                <a:spcPct val="120000"/>
              </a:lnSpc>
              <a:spcBef>
                <a:spcPts val="113"/>
              </a:spcBef>
              <a:buClr>
                <a:srgbClr val="002EA2"/>
              </a:buClr>
              <a:buSzPts val="1050"/>
            </a:pPr>
            <a:endParaRPr lang="en-US" sz="1300" kern="0" dirty="0">
              <a:solidFill>
                <a:srgbClr val="002EA2"/>
              </a:solidFill>
              <a:latin typeface="Finlandica" panose="00000500000000000000" pitchFamily="2" charset="0"/>
              <a:cs typeface="Arial"/>
              <a:sym typeface="Arial"/>
            </a:endParaRPr>
          </a:p>
          <a:p>
            <a:pPr lvl="0" defTabSz="914400">
              <a:lnSpc>
                <a:spcPct val="120000"/>
              </a:lnSpc>
              <a:spcBef>
                <a:spcPts val="113"/>
              </a:spcBef>
              <a:buClr>
                <a:srgbClr val="002EA2"/>
              </a:buClr>
              <a:buSzPts val="1050"/>
            </a:pPr>
            <a:r>
              <a:rPr lang="en-US" sz="1300" kern="0" dirty="0">
                <a:solidFill>
                  <a:srgbClr val="002EA2"/>
                </a:solidFill>
                <a:latin typeface="Finlandica" panose="00000500000000000000" pitchFamily="2" charset="0"/>
                <a:cs typeface="Arial"/>
                <a:sym typeface="Arial"/>
              </a:rPr>
              <a:t>#Automation can improve peoples lives, not just take their jobs. In #Finland we are concerned about the ethical use of technology.</a:t>
            </a:r>
          </a:p>
          <a:p>
            <a:pPr lvl="0" defTabSz="914400">
              <a:lnSpc>
                <a:spcPct val="120000"/>
              </a:lnSpc>
              <a:spcBef>
                <a:spcPts val="113"/>
              </a:spcBef>
              <a:buClr>
                <a:srgbClr val="002EA2"/>
              </a:buClr>
              <a:buSzPts val="1050"/>
            </a:pPr>
            <a:endParaRPr lang="en-US" sz="1300" kern="0" dirty="0">
              <a:solidFill>
                <a:srgbClr val="002EA2"/>
              </a:solidFill>
              <a:latin typeface="Finlandica" panose="00000500000000000000" pitchFamily="2" charset="0"/>
              <a:cs typeface="Arial"/>
              <a:sym typeface="Arial"/>
            </a:endParaRPr>
          </a:p>
          <a:p>
            <a:pPr lvl="0" defTabSz="914400">
              <a:lnSpc>
                <a:spcPct val="120000"/>
              </a:lnSpc>
              <a:spcBef>
                <a:spcPts val="113"/>
              </a:spcBef>
              <a:buClr>
                <a:srgbClr val="002EA2"/>
              </a:buClr>
              <a:buSzPts val="1050"/>
            </a:pPr>
            <a:r>
              <a:rPr lang="en-US" sz="1300" kern="0" dirty="0">
                <a:solidFill>
                  <a:srgbClr val="002EA2"/>
                </a:solidFill>
                <a:latin typeface="Finlandica" panose="00000500000000000000" pitchFamily="2" charset="0"/>
                <a:cs typeface="Arial"/>
                <a:sym typeface="Arial"/>
              </a:rPr>
              <a:t>Have a cool #digital idea but need some help brining it to market? Maybe you should come to #Finland and we can #cocreate a solution.</a:t>
            </a: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12</a:t>
            </a:fld>
            <a:endParaRPr lang="en-US">
              <a:solidFill>
                <a:srgbClr val="002EA2"/>
              </a:solidFill>
            </a:endParaRPr>
          </a:p>
        </p:txBody>
      </p:sp>
      <p:sp>
        <p:nvSpPr>
          <p:cNvPr id="10" name="Title 5"/>
          <p:cNvSpPr txBox="1">
            <a:spLocks/>
          </p:cNvSpPr>
          <p:nvPr/>
        </p:nvSpPr>
        <p:spPr>
          <a:xfrm>
            <a:off x="601579" y="6172080"/>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For further </a:t>
            </a:r>
            <a:r>
              <a:rPr lang="en-US" sz="2800" b="1" dirty="0" smtClean="0">
                <a:solidFill>
                  <a:srgbClr val="002EA2"/>
                </a:solidFill>
                <a:latin typeface="Finlandica" panose="00000500000000000000" pitchFamily="2" charset="0"/>
              </a:rPr>
              <a:t>information</a:t>
            </a:r>
            <a:endParaRPr lang="en-US" sz="2800" b="1" dirty="0">
              <a:solidFill>
                <a:srgbClr val="002EA2"/>
              </a:solidFill>
              <a:latin typeface="Finlandica" panose="00000500000000000000" pitchFamily="2" charset="0"/>
            </a:endParaRPr>
          </a:p>
        </p:txBody>
      </p:sp>
      <p:sp>
        <p:nvSpPr>
          <p:cNvPr id="11" name="Content Placeholder 6"/>
          <p:cNvSpPr txBox="1">
            <a:spLocks/>
          </p:cNvSpPr>
          <p:nvPr/>
        </p:nvSpPr>
        <p:spPr>
          <a:xfrm>
            <a:off x="601579" y="6905897"/>
            <a:ext cx="5784934" cy="2351314"/>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914400">
              <a:lnSpc>
                <a:spcPct val="100000"/>
              </a:lnSpc>
              <a:spcBef>
                <a:spcPts val="0"/>
              </a:spcBef>
            </a:pPr>
            <a:r>
              <a:rPr lang="en-US" sz="1300" b="1" dirty="0">
                <a:solidFill>
                  <a:srgbClr val="002EA2"/>
                </a:solidFill>
                <a:latin typeface="Finlandica"/>
              </a:rPr>
              <a:t>Arto Pussinen, </a:t>
            </a:r>
            <a:r>
              <a:rPr lang="en-US" sz="1300" dirty="0">
                <a:solidFill>
                  <a:srgbClr val="002EA2"/>
                </a:solidFill>
                <a:latin typeface="Finlandica"/>
              </a:rPr>
              <a:t>Senior Director, Innovation Ecosystems, Platforms, Business </a:t>
            </a:r>
            <a:r>
              <a:rPr lang="en-US" sz="1300" dirty="0" smtClean="0">
                <a:solidFill>
                  <a:srgbClr val="002EA2"/>
                </a:solidFill>
                <a:latin typeface="Finlandica"/>
              </a:rPr>
              <a:t>Finland, arto.pussinen@businessfinland.fi</a:t>
            </a:r>
            <a:r>
              <a:rPr lang="en-US" sz="1300" dirty="0">
                <a:solidFill>
                  <a:srgbClr val="002EA2"/>
                </a:solidFill>
                <a:latin typeface="Finlandica"/>
              </a:rPr>
              <a:t>, +358 50 5568 </a:t>
            </a:r>
            <a:r>
              <a:rPr lang="en-US" sz="1300" dirty="0" smtClean="0">
                <a:solidFill>
                  <a:srgbClr val="002EA2"/>
                </a:solidFill>
                <a:latin typeface="Finlandica"/>
              </a:rPr>
              <a:t>320.</a:t>
            </a:r>
            <a:endParaRPr lang="en-US" sz="1300" dirty="0">
              <a:solidFill>
                <a:srgbClr val="002EA2"/>
              </a:solidFill>
              <a:latin typeface="Finlandica"/>
            </a:endParaRPr>
          </a:p>
          <a:p>
            <a:pPr marL="0" indent="0" defTabSz="914400">
              <a:lnSpc>
                <a:spcPct val="100000"/>
              </a:lnSpc>
              <a:spcBef>
                <a:spcPts val="0"/>
              </a:spcBef>
              <a:buNone/>
            </a:pPr>
            <a:endParaRPr lang="en-US" sz="1300" dirty="0" smtClean="0">
              <a:solidFill>
                <a:srgbClr val="002EA2"/>
              </a:solidFill>
              <a:latin typeface="Finlandica"/>
              <a:hlinkClick r:id="rId5"/>
            </a:endParaRPr>
          </a:p>
        </p:txBody>
      </p:sp>
    </p:spTree>
    <p:extLst>
      <p:ext uri="{BB962C8B-B14F-4D97-AF65-F5344CB8AC3E}">
        <p14:creationId xmlns:p14="http://schemas.microsoft.com/office/powerpoint/2010/main" val="1030736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Tools and </a:t>
            </a:r>
            <a:r>
              <a:rPr lang="en-US" sz="2800" b="1" dirty="0" smtClean="0">
                <a:solidFill>
                  <a:srgbClr val="002EA2"/>
                </a:solidFill>
                <a:latin typeface="Finlandica" panose="00000500000000000000" pitchFamily="2" charset="0"/>
              </a:rPr>
              <a:t>materials</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marL="164275" lvl="0" indent="0" defTabSz="914400">
              <a:lnSpc>
                <a:spcPct val="120000"/>
              </a:lnSpc>
              <a:spcBef>
                <a:spcPts val="0"/>
              </a:spcBef>
              <a:buClr>
                <a:srgbClr val="002EA2"/>
              </a:buClr>
              <a:buSzPts val="1013"/>
              <a:buNone/>
            </a:pPr>
            <a:r>
              <a:rPr lang="en-US" sz="1300" kern="0" dirty="0">
                <a:solidFill>
                  <a:srgbClr val="002EA2"/>
                </a:solidFill>
                <a:latin typeface="Finlandica" panose="00000500000000000000" pitchFamily="2" charset="0"/>
                <a:cs typeface="Arial"/>
                <a:sym typeface="Arial"/>
              </a:rPr>
              <a:t>Finland’s </a:t>
            </a:r>
            <a:r>
              <a:rPr lang="en-US" sz="1300" kern="0" dirty="0">
                <a:solidFill>
                  <a:srgbClr val="002EA2"/>
                </a:solidFill>
                <a:latin typeface="Finlandica" panose="00000500000000000000" pitchFamily="2" charset="0"/>
                <a:cs typeface="Arial"/>
                <a:sym typeface="Arial"/>
                <a:hlinkClick r:id="rId2"/>
              </a:rPr>
              <a:t>public sector ICT</a:t>
            </a:r>
            <a:endParaRPr lang="en-US" sz="1300" kern="0" dirty="0">
              <a:solidFill>
                <a:srgbClr val="002EA2"/>
              </a:solidFill>
              <a:latin typeface="Finlandica" panose="00000500000000000000" pitchFamily="2" charset="0"/>
              <a:cs typeface="Arial"/>
              <a:sym typeface="Arial"/>
            </a:endParaRPr>
          </a:p>
          <a:p>
            <a:pPr marL="450025" indent="-285750" defTabSz="914400">
              <a:lnSpc>
                <a:spcPct val="120000"/>
              </a:lnSpc>
              <a:spcBef>
                <a:spcPts val="0"/>
              </a:spcBef>
              <a:buClr>
                <a:srgbClr val="002EA2"/>
              </a:buClr>
              <a:buSzPts val="1013"/>
            </a:pPr>
            <a:r>
              <a:rPr lang="en-US" sz="1300" kern="0" dirty="0">
                <a:solidFill>
                  <a:srgbClr val="002EA2"/>
                </a:solidFill>
                <a:latin typeface="Finlandica" panose="00000500000000000000" pitchFamily="2" charset="0"/>
                <a:cs typeface="Arial"/>
                <a:sym typeface="Arial"/>
              </a:rPr>
              <a:t>From the Ministry of Finance, this page gives a lot of information on how the public sector approaches digitalization.</a:t>
            </a:r>
          </a:p>
          <a:p>
            <a:pPr marL="164275" lvl="0" indent="0" defTabSz="914400">
              <a:lnSpc>
                <a:spcPct val="120000"/>
              </a:lnSpc>
              <a:spcBef>
                <a:spcPts val="0"/>
              </a:spcBef>
              <a:buClr>
                <a:srgbClr val="002EA2"/>
              </a:buClr>
              <a:buSzPts val="1013"/>
              <a:buNone/>
            </a:pPr>
            <a:endParaRPr lang="en-US" sz="1300" kern="0" dirty="0" smtClean="0">
              <a:solidFill>
                <a:srgbClr val="002EA2"/>
              </a:solidFill>
              <a:latin typeface="Finlandica" panose="00000500000000000000" pitchFamily="2" charset="0"/>
              <a:cs typeface="Arial"/>
              <a:sym typeface="Arial"/>
            </a:endParaRPr>
          </a:p>
          <a:p>
            <a:pPr marL="164275" lvl="0" indent="0" defTabSz="914400">
              <a:lnSpc>
                <a:spcPct val="120000"/>
              </a:lnSpc>
              <a:spcBef>
                <a:spcPts val="0"/>
              </a:spcBef>
              <a:buClr>
                <a:srgbClr val="002EA2"/>
              </a:buClr>
              <a:buSzPts val="1013"/>
              <a:buNone/>
            </a:pPr>
            <a:r>
              <a:rPr lang="en-US" sz="1300" kern="0" dirty="0" smtClean="0">
                <a:solidFill>
                  <a:srgbClr val="002EA2"/>
                </a:solidFill>
                <a:latin typeface="Finlandica" panose="00000500000000000000" pitchFamily="2" charset="0"/>
                <a:cs typeface="Arial"/>
                <a:sym typeface="Arial"/>
              </a:rPr>
              <a:t>Toolbox</a:t>
            </a:r>
            <a:r>
              <a:rPr lang="en-US" sz="1300" kern="0" dirty="0">
                <a:solidFill>
                  <a:srgbClr val="002EA2"/>
                </a:solidFill>
                <a:latin typeface="Finlandica" panose="00000500000000000000" pitchFamily="2" charset="0"/>
                <a:cs typeface="Arial"/>
                <a:sym typeface="Arial"/>
              </a:rPr>
              <a:t>: </a:t>
            </a:r>
            <a:r>
              <a:rPr lang="en-US" sz="1300" u="sng" kern="0" dirty="0">
                <a:solidFill>
                  <a:srgbClr val="002EA2"/>
                </a:solidFill>
                <a:latin typeface="Finlandica" panose="00000500000000000000" pitchFamily="2" charset="0"/>
                <a:cs typeface="Arial"/>
                <a:sym typeface="Arial"/>
                <a:hlinkClick r:id="rId3">
                  <a:extLst>
                    <a:ext uri="{A12FA001-AC4F-418D-AE19-62706E023703}">
                      <ahyp:hlinkClr xmlns:lc="http://schemas.openxmlformats.org/drawingml/2006/lockedCanvas" xmlns="" xmlns:ahyp="http://schemas.microsoft.com/office/drawing/2018/hyperlinkcolor" val="tx"/>
                    </a:ext>
                  </a:extLst>
                </a:hlinkClick>
              </a:rPr>
              <a:t>Digitalization, ICT</a:t>
            </a:r>
            <a:endParaRPr lang="en-US" sz="1300" u="sng" kern="0" dirty="0">
              <a:solidFill>
                <a:srgbClr val="002EA2"/>
              </a:solidFill>
              <a:latin typeface="Finlandica" panose="00000500000000000000" pitchFamily="2" charset="0"/>
              <a:cs typeface="Arial"/>
              <a:sym typeface="Arial"/>
            </a:endParaRPr>
          </a:p>
          <a:p>
            <a:pPr marL="450025" indent="-285750" defTabSz="914400">
              <a:lnSpc>
                <a:spcPct val="120000"/>
              </a:lnSpc>
              <a:spcBef>
                <a:spcPts val="0"/>
              </a:spcBef>
              <a:buClr>
                <a:srgbClr val="002EA2"/>
              </a:buClr>
              <a:buSzPts val="1013"/>
            </a:pPr>
            <a:r>
              <a:rPr lang="en-US" sz="1300" kern="0" dirty="0">
                <a:solidFill>
                  <a:srgbClr val="002EA2"/>
                </a:solidFill>
                <a:latin typeface="Finlandica" panose="00000500000000000000" pitchFamily="2" charset="0"/>
                <a:cs typeface="Arial"/>
                <a:sym typeface="Arial"/>
              </a:rPr>
              <a:t>Compiled by the </a:t>
            </a:r>
            <a:r>
              <a:rPr lang="en-US" sz="1300" kern="0" dirty="0" smtClean="0">
                <a:solidFill>
                  <a:srgbClr val="002EA2"/>
                </a:solidFill>
                <a:latin typeface="Finlandica" panose="00000500000000000000" pitchFamily="2" charset="0"/>
                <a:cs typeface="Arial"/>
                <a:sym typeface="Arial"/>
              </a:rPr>
              <a:t>Ministry for Foreign Affairs, </a:t>
            </a:r>
            <a:r>
              <a:rPr lang="en-US" sz="1300" kern="0" dirty="0">
                <a:solidFill>
                  <a:srgbClr val="002EA2"/>
                </a:solidFill>
                <a:latin typeface="Finlandica" panose="00000500000000000000" pitchFamily="2" charset="0"/>
                <a:cs typeface="Arial"/>
                <a:sym typeface="Arial"/>
              </a:rPr>
              <a:t>this site contains a wealth of materials about the Finnish ICT sector.</a:t>
            </a:r>
          </a:p>
          <a:p>
            <a:pPr marL="164275" lvl="0" indent="0" defTabSz="914400">
              <a:lnSpc>
                <a:spcPct val="120000"/>
              </a:lnSpc>
              <a:spcBef>
                <a:spcPts val="0"/>
              </a:spcBef>
              <a:buClr>
                <a:srgbClr val="002EA2"/>
              </a:buClr>
              <a:buSzPts val="1013"/>
              <a:buNone/>
            </a:pPr>
            <a:endParaRPr lang="en-US" sz="1300" kern="0" dirty="0" smtClean="0">
              <a:solidFill>
                <a:srgbClr val="002EA2"/>
              </a:solidFill>
              <a:latin typeface="Finlandica" panose="00000500000000000000" pitchFamily="2" charset="0"/>
              <a:cs typeface="Arial"/>
              <a:sym typeface="Arial"/>
              <a:hlinkClick r:id="rId4"/>
            </a:endParaRPr>
          </a:p>
          <a:p>
            <a:pPr marL="164275" lvl="0" indent="0" defTabSz="914400">
              <a:lnSpc>
                <a:spcPct val="120000"/>
              </a:lnSpc>
              <a:spcBef>
                <a:spcPts val="0"/>
              </a:spcBef>
              <a:buClr>
                <a:srgbClr val="002EA2"/>
              </a:buClr>
              <a:buSzPts val="1013"/>
              <a:buNone/>
            </a:pPr>
            <a:r>
              <a:rPr lang="en-US" sz="1300" kern="0" dirty="0" smtClean="0">
                <a:solidFill>
                  <a:srgbClr val="002EA2"/>
                </a:solidFill>
                <a:latin typeface="Finlandica" panose="00000500000000000000" pitchFamily="2" charset="0"/>
                <a:cs typeface="Arial"/>
                <a:sym typeface="Arial"/>
                <a:hlinkClick r:id="rId4"/>
              </a:rPr>
              <a:t>Nokia </a:t>
            </a:r>
            <a:r>
              <a:rPr lang="en-US" sz="1300" kern="0" dirty="0">
                <a:solidFill>
                  <a:srgbClr val="002EA2"/>
                </a:solidFill>
                <a:latin typeface="Finlandica" panose="00000500000000000000" pitchFamily="2" charset="0"/>
                <a:cs typeface="Arial"/>
                <a:sym typeface="Arial"/>
                <a:hlinkClick r:id="rId4"/>
              </a:rPr>
              <a:t>5G</a:t>
            </a:r>
            <a:endParaRPr lang="en-US" sz="1300" kern="0" dirty="0">
              <a:solidFill>
                <a:srgbClr val="002EA2"/>
              </a:solidFill>
              <a:latin typeface="Finlandica" panose="00000500000000000000" pitchFamily="2" charset="0"/>
              <a:cs typeface="Arial"/>
              <a:sym typeface="Arial"/>
            </a:endParaRPr>
          </a:p>
          <a:p>
            <a:pPr marL="450025" indent="-285750" defTabSz="914400">
              <a:lnSpc>
                <a:spcPct val="120000"/>
              </a:lnSpc>
              <a:spcBef>
                <a:spcPts val="0"/>
              </a:spcBef>
              <a:buClr>
                <a:srgbClr val="002EA2"/>
              </a:buClr>
              <a:buSzPts val="1013"/>
            </a:pPr>
            <a:r>
              <a:rPr lang="en-US" sz="1300" kern="0" dirty="0">
                <a:solidFill>
                  <a:srgbClr val="002EA2"/>
                </a:solidFill>
                <a:latin typeface="Finlandica" panose="00000500000000000000" pitchFamily="2" charset="0"/>
                <a:cs typeface="Arial"/>
                <a:sym typeface="Arial"/>
              </a:rPr>
              <a:t>Nokia is one of the global leaders in 5G technology. Their website is not only aimed at corporate customers, but also the general public, and contains both basic and detailed information on the fifth generation of mobile communications technology.</a:t>
            </a:r>
          </a:p>
          <a:p>
            <a:pPr marL="164275" lvl="0" indent="0" defTabSz="914400">
              <a:lnSpc>
                <a:spcPct val="120000"/>
              </a:lnSpc>
              <a:spcBef>
                <a:spcPts val="0"/>
              </a:spcBef>
              <a:buClr>
                <a:srgbClr val="002EA2"/>
              </a:buClr>
              <a:buSzPts val="1013"/>
              <a:buNone/>
            </a:pPr>
            <a:endParaRPr lang="en-US" sz="1300" kern="0" dirty="0" smtClean="0">
              <a:solidFill>
                <a:srgbClr val="002EA2"/>
              </a:solidFill>
              <a:latin typeface="Finlandica" panose="00000500000000000000" pitchFamily="2" charset="0"/>
              <a:cs typeface="Arial"/>
              <a:sym typeface="Arial"/>
            </a:endParaRPr>
          </a:p>
          <a:p>
            <a:pPr marL="164275" lvl="0" indent="0" defTabSz="914400">
              <a:lnSpc>
                <a:spcPct val="120000"/>
              </a:lnSpc>
              <a:spcBef>
                <a:spcPts val="0"/>
              </a:spcBef>
              <a:buClr>
                <a:srgbClr val="002EA2"/>
              </a:buClr>
              <a:buSzPts val="1013"/>
              <a:buNone/>
            </a:pPr>
            <a:r>
              <a:rPr lang="en-US" sz="1300" kern="0" dirty="0" smtClean="0">
                <a:solidFill>
                  <a:srgbClr val="002EA2"/>
                </a:solidFill>
                <a:latin typeface="Finlandica" panose="00000500000000000000" pitchFamily="2" charset="0"/>
                <a:cs typeface="Arial"/>
                <a:sym typeface="Arial"/>
              </a:rPr>
              <a:t>Business </a:t>
            </a:r>
            <a:r>
              <a:rPr lang="en-US" sz="1300" kern="0" dirty="0">
                <a:solidFill>
                  <a:srgbClr val="002EA2"/>
                </a:solidFill>
                <a:latin typeface="Finlandica" panose="00000500000000000000" pitchFamily="2" charset="0"/>
                <a:cs typeface="Arial"/>
                <a:sym typeface="Arial"/>
              </a:rPr>
              <a:t>Finland’s </a:t>
            </a:r>
            <a:r>
              <a:rPr lang="en-US" sz="1300" kern="0" dirty="0">
                <a:solidFill>
                  <a:srgbClr val="002EA2"/>
                </a:solidFill>
                <a:latin typeface="Finlandica" panose="00000500000000000000" pitchFamily="2" charset="0"/>
                <a:cs typeface="Arial"/>
                <a:sym typeface="Arial"/>
                <a:hlinkClick r:id="rId5"/>
              </a:rPr>
              <a:t>ICT &amp; Digitalization</a:t>
            </a:r>
            <a:endParaRPr lang="en-US" sz="1300" kern="0" dirty="0">
              <a:solidFill>
                <a:srgbClr val="002EA2"/>
              </a:solidFill>
              <a:latin typeface="Finlandica" panose="00000500000000000000" pitchFamily="2" charset="0"/>
              <a:cs typeface="Arial"/>
              <a:sym typeface="Arial"/>
            </a:endParaRPr>
          </a:p>
          <a:p>
            <a:pPr marL="450025" indent="-285750" defTabSz="914400">
              <a:lnSpc>
                <a:spcPct val="120000"/>
              </a:lnSpc>
              <a:spcBef>
                <a:spcPts val="0"/>
              </a:spcBef>
              <a:buClr>
                <a:srgbClr val="002EA2"/>
              </a:buClr>
              <a:buSzPts val="1013"/>
            </a:pPr>
            <a:r>
              <a:rPr lang="en-US" sz="1300" kern="0" dirty="0">
                <a:solidFill>
                  <a:srgbClr val="002EA2"/>
                </a:solidFill>
                <a:latin typeface="Finlandica" panose="00000500000000000000" pitchFamily="2" charset="0"/>
                <a:cs typeface="Arial"/>
                <a:sym typeface="Arial"/>
              </a:rPr>
              <a:t>This is Business Finland’s landing page for ICT and digital transformation, including videos, blogs and subpages covering different programs and industries.</a:t>
            </a:r>
          </a:p>
          <a:p>
            <a:pPr marL="164275" lvl="0" indent="0" defTabSz="914400">
              <a:lnSpc>
                <a:spcPct val="120000"/>
              </a:lnSpc>
              <a:spcBef>
                <a:spcPts val="0"/>
              </a:spcBef>
              <a:buClr>
                <a:srgbClr val="002EA2"/>
              </a:buClr>
              <a:buSzPts val="1013"/>
              <a:buNone/>
            </a:pPr>
            <a:endParaRPr lang="en-US" sz="1300" kern="0" dirty="0">
              <a:solidFill>
                <a:srgbClr val="002EA2"/>
              </a:solidFill>
              <a:latin typeface="Finlandica" panose="00000500000000000000" pitchFamily="2" charset="0"/>
              <a:cs typeface="Arial"/>
              <a:sym typeface="Arial"/>
            </a:endParaRPr>
          </a:p>
          <a:p>
            <a:pPr marL="164275" lvl="0" indent="0" defTabSz="914400">
              <a:lnSpc>
                <a:spcPct val="120000"/>
              </a:lnSpc>
              <a:spcBef>
                <a:spcPts val="0"/>
              </a:spcBef>
              <a:buClr>
                <a:srgbClr val="002EA2"/>
              </a:buClr>
              <a:buSzPts val="1013"/>
              <a:buNone/>
            </a:pPr>
            <a:r>
              <a:rPr lang="en-US" sz="1300" kern="0" dirty="0">
                <a:solidFill>
                  <a:srgbClr val="002EA2"/>
                </a:solidFill>
                <a:latin typeface="Finlandica" panose="00000500000000000000" pitchFamily="2" charset="0"/>
                <a:cs typeface="Arial"/>
                <a:sym typeface="Arial"/>
              </a:rPr>
              <a:t>VTT’s </a:t>
            </a:r>
            <a:r>
              <a:rPr lang="en-US" sz="1300" kern="0" dirty="0">
                <a:solidFill>
                  <a:srgbClr val="002EA2"/>
                </a:solidFill>
                <a:latin typeface="Finlandica" panose="00000500000000000000" pitchFamily="2" charset="0"/>
                <a:cs typeface="Arial"/>
                <a:sym typeface="Arial"/>
                <a:hlinkClick r:id="rId6"/>
              </a:rPr>
              <a:t>ICT</a:t>
            </a:r>
            <a:endParaRPr lang="en-US" sz="1300" kern="0" dirty="0">
              <a:solidFill>
                <a:srgbClr val="002EA2"/>
              </a:solidFill>
              <a:latin typeface="Finlandica" panose="00000500000000000000" pitchFamily="2" charset="0"/>
              <a:cs typeface="Arial"/>
              <a:sym typeface="Arial"/>
            </a:endParaRPr>
          </a:p>
          <a:p>
            <a:pPr marL="450025" indent="-285750" defTabSz="914400">
              <a:lnSpc>
                <a:spcPct val="120000"/>
              </a:lnSpc>
              <a:spcBef>
                <a:spcPts val="0"/>
              </a:spcBef>
              <a:buClr>
                <a:srgbClr val="002EA2"/>
              </a:buClr>
              <a:buSzPts val="1013"/>
            </a:pPr>
            <a:r>
              <a:rPr lang="en-US" sz="1300" kern="0" dirty="0">
                <a:solidFill>
                  <a:srgbClr val="002EA2"/>
                </a:solidFill>
                <a:latin typeface="Finlandica" panose="00000500000000000000" pitchFamily="2" charset="0"/>
                <a:cs typeface="Arial"/>
                <a:sym typeface="Arial"/>
              </a:rPr>
              <a:t>VTT Research helps research digital solutions and bring them to market. This page has links to specific VTT services in the ICT sector.</a:t>
            </a:r>
          </a:p>
          <a:p>
            <a:pPr marL="0" indent="0" defTabSz="914400">
              <a:lnSpc>
                <a:spcPct val="100000"/>
              </a:lnSpc>
              <a:spcBef>
                <a:spcPts val="0"/>
              </a:spcBef>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13</a:t>
            </a:fld>
            <a:endParaRPr lang="en-US">
              <a:solidFill>
                <a:srgbClr val="002EA2"/>
              </a:solidFill>
            </a:endParaRPr>
          </a:p>
        </p:txBody>
      </p:sp>
    </p:spTree>
    <p:extLst>
      <p:ext uri="{BB962C8B-B14F-4D97-AF65-F5344CB8AC3E}">
        <p14:creationId xmlns:p14="http://schemas.microsoft.com/office/powerpoint/2010/main" val="1486338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a:t>
            </a:r>
            <a:r>
              <a:rPr lang="en-US" sz="4000" dirty="0" smtClean="0">
                <a:solidFill>
                  <a:srgbClr val="002EA2"/>
                </a:solidFill>
                <a:latin typeface="Finlandica" panose="00000500000000000000" pitchFamily="2" charset="0"/>
              </a:rPr>
              <a:t>II: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COUNTRY SPECIFIC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14</a:t>
            </a:fld>
            <a:endParaRPr lang="en-US"/>
          </a:p>
        </p:txBody>
      </p:sp>
    </p:spTree>
    <p:extLst>
      <p:ext uri="{BB962C8B-B14F-4D97-AF65-F5344CB8AC3E}">
        <p14:creationId xmlns:p14="http://schemas.microsoft.com/office/powerpoint/2010/main" val="2681616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are the most important things to emphasize in this specific country? </a:t>
            </a: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a:t>
            </a:r>
            <a:r>
              <a:rPr lang="en-US" sz="1300" dirty="0" smtClean="0">
                <a:solidFill>
                  <a:srgbClr val="002EA2"/>
                </a:solidFill>
                <a:latin typeface="Finlandica" panose="00000500000000000000" pitchFamily="2" charset="0"/>
              </a:rPr>
              <a:t>Finland’s </a:t>
            </a:r>
            <a:r>
              <a:rPr lang="en-US" sz="1300" dirty="0">
                <a:solidFill>
                  <a:srgbClr val="002EA2"/>
                </a:solidFill>
                <a:latin typeface="Finlandica" panose="00000500000000000000" pitchFamily="2" charset="0"/>
              </a:rPr>
              <a:t>special knowhow that makes us stand out especially in this country</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 </a:t>
            </a: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should someone from this country want to cooperate, invest or buy?</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15</a:t>
            </a:fld>
            <a:endParaRPr lang="en-US">
              <a:solidFill>
                <a:srgbClr val="002EA2"/>
              </a:solidFill>
            </a:endParaRPr>
          </a:p>
        </p:txBody>
      </p:sp>
    </p:spTree>
    <p:extLst>
      <p:ext uri="{BB962C8B-B14F-4D97-AF65-F5344CB8AC3E}">
        <p14:creationId xmlns:p14="http://schemas.microsoft.com/office/powerpoint/2010/main" val="3764876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Elevator </a:t>
            </a:r>
            <a:r>
              <a:rPr lang="en-US" sz="2800" b="1" dirty="0" smtClean="0">
                <a:solidFill>
                  <a:srgbClr val="002EA2"/>
                </a:solidFill>
                <a:latin typeface="Finlandica" panose="00000500000000000000" pitchFamily="2" charset="0"/>
              </a:rPr>
              <a:t>pitch</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Write a clear, brief message/commercial about the sector and Finland's knowhow. </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Position Finland: who are we and why people should trust us in this country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State the problem that needs to be solved in this country and globally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Present our solution and results with focus on the needs of this country: explain what we do, how we do it and what makes us unique. </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Eliminate jargon but wrap everything into a good story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Finish with a call to action: what do we want to happen next, where do we want to go?</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16</a:t>
            </a:fld>
            <a:endParaRPr lang="en-US">
              <a:solidFill>
                <a:srgbClr val="002EA2"/>
              </a:solidFill>
            </a:endParaRPr>
          </a:p>
        </p:txBody>
      </p:sp>
    </p:spTree>
    <p:extLst>
      <p:ext uri="{BB962C8B-B14F-4D97-AF65-F5344CB8AC3E}">
        <p14:creationId xmlns:p14="http://schemas.microsoft.com/office/powerpoint/2010/main" val="1462244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Background, facts and stats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This is the part where you add facts to support and explain your elevator pitch.</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Short history and development of the sector in your country.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List all essential facts and numbers that a person needs to understand the size and significance of the sector in your country.</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and how did this become a key sector for Finland?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the broader role of Finland in this sector, what is our position in comparison to other countries?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17</a:t>
            </a:fld>
            <a:endParaRPr lang="en-US">
              <a:solidFill>
                <a:srgbClr val="002EA2"/>
              </a:solidFill>
            </a:endParaRPr>
          </a:p>
        </p:txBody>
      </p:sp>
    </p:spTree>
    <p:extLst>
      <p:ext uri="{BB962C8B-B14F-4D97-AF65-F5344CB8AC3E}">
        <p14:creationId xmlns:p14="http://schemas.microsoft.com/office/powerpoint/2010/main" val="3787608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Finnish </a:t>
            </a:r>
            <a:r>
              <a:rPr lang="en-US" sz="2800" b="1" dirty="0" smtClean="0">
                <a:solidFill>
                  <a:srgbClr val="002EA2"/>
                </a:solidFill>
                <a:latin typeface="Finlandica" panose="00000500000000000000" pitchFamily="2" charset="0"/>
              </a:rPr>
              <a:t>companies in the area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79" y="1142998"/>
            <a:ext cx="5784935" cy="4776539"/>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Please list Finnish </a:t>
            </a:r>
            <a:r>
              <a:rPr lang="en-US" sz="1300" dirty="0">
                <a:solidFill>
                  <a:srgbClr val="002EA2"/>
                </a:solidFill>
                <a:latin typeface="Finlandica" panose="00000500000000000000" pitchFamily="2" charset="0"/>
              </a:rPr>
              <a:t>companies operating in this sector in your </a:t>
            </a:r>
            <a:r>
              <a:rPr lang="en-US" sz="1300" dirty="0" smtClean="0">
                <a:solidFill>
                  <a:srgbClr val="002EA2"/>
                </a:solidFill>
                <a:latin typeface="Finlandica" panose="00000500000000000000" pitchFamily="2" charset="0"/>
              </a:rPr>
              <a:t>country. Write shortly (1-2 sentences) what they </a:t>
            </a:r>
            <a:r>
              <a:rPr lang="en-US" sz="1300" dirty="0">
                <a:solidFill>
                  <a:srgbClr val="002EA2"/>
                </a:solidFill>
                <a:latin typeface="Finlandica" panose="00000500000000000000" pitchFamily="2" charset="0"/>
              </a:rPr>
              <a:t>have to </a:t>
            </a:r>
            <a:r>
              <a:rPr lang="en-US" sz="1300" dirty="0" smtClean="0">
                <a:solidFill>
                  <a:srgbClr val="002EA2"/>
                </a:solidFill>
                <a:latin typeface="Finlandica" panose="00000500000000000000" pitchFamily="2" charset="0"/>
              </a:rPr>
              <a:t>offer.</a:t>
            </a: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18</a:t>
            </a:fld>
            <a:endParaRPr lang="en-US">
              <a:solidFill>
                <a:srgbClr val="002EA2"/>
              </a:solidFill>
            </a:endParaRPr>
          </a:p>
        </p:txBody>
      </p:sp>
      <p:sp>
        <p:nvSpPr>
          <p:cNvPr id="10" name="Title 5"/>
          <p:cNvSpPr txBox="1">
            <a:spLocks/>
          </p:cNvSpPr>
          <p:nvPr/>
        </p:nvSpPr>
        <p:spPr>
          <a:xfrm>
            <a:off x="601579" y="591953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smtClean="0">
                <a:solidFill>
                  <a:srgbClr val="002EA2"/>
                </a:solidFill>
                <a:latin typeface="Finlandica" panose="00000500000000000000" pitchFamily="2" charset="0"/>
              </a:rPr>
              <a:t>Team Finland</a:t>
            </a:r>
            <a:endParaRPr lang="en-US" sz="2400" b="1" dirty="0">
              <a:solidFill>
                <a:srgbClr val="002EA2"/>
              </a:solidFill>
              <a:latin typeface="Finlandica" panose="00000500000000000000" pitchFamily="2" charset="0"/>
            </a:endParaRPr>
          </a:p>
        </p:txBody>
      </p:sp>
      <p:sp>
        <p:nvSpPr>
          <p:cNvPr id="11" name="Content Placeholder 6"/>
          <p:cNvSpPr txBox="1">
            <a:spLocks/>
          </p:cNvSpPr>
          <p:nvPr/>
        </p:nvSpPr>
        <p:spPr>
          <a:xfrm>
            <a:off x="601579" y="6701589"/>
            <a:ext cx="5792950" cy="243167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Name of persons in charge of this sector in your country: name, title, organization, email, phone </a:t>
            </a:r>
            <a:r>
              <a:rPr lang="en-US" sz="1300" dirty="0" smtClean="0">
                <a:solidFill>
                  <a:srgbClr val="002EA2"/>
                </a:solidFill>
                <a:latin typeface="Finlandica" panose="00000500000000000000" pitchFamily="2" charset="0"/>
              </a:rPr>
              <a:t>number.</a:t>
            </a: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458493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III: </a:t>
            </a:r>
            <a:br>
              <a:rPr lang="en-US" sz="4000" dirty="0">
                <a:solidFill>
                  <a:srgbClr val="002EA2"/>
                </a:solidFill>
                <a:latin typeface="Finlandica" panose="00000500000000000000" pitchFamily="2" charset="0"/>
              </a:rPr>
            </a:br>
            <a:r>
              <a:rPr lang="en-US" sz="4000" dirty="0">
                <a:solidFill>
                  <a:srgbClr val="002EA2"/>
                </a:solidFill>
                <a:latin typeface="Finlandica" panose="00000500000000000000" pitchFamily="2" charset="0"/>
              </a:rPr>
              <a:t>INSTRUCTIONS AND BACKGROUND FOR THIS INTERNAL MATERIAL PACKAGE</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19</a:t>
            </a:fld>
            <a:endParaRPr lang="en-US"/>
          </a:p>
        </p:txBody>
      </p:sp>
    </p:spTree>
    <p:extLst>
      <p:ext uri="{BB962C8B-B14F-4D97-AF65-F5344CB8AC3E}">
        <p14:creationId xmlns:p14="http://schemas.microsoft.com/office/powerpoint/2010/main" val="2694213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 </a:t>
            </a:r>
            <a:r>
              <a:rPr lang="en-US" sz="4000" dirty="0" smtClean="0">
                <a:solidFill>
                  <a:srgbClr val="002EA2"/>
                </a:solidFill>
                <a:latin typeface="Finlandica" panose="00000500000000000000" pitchFamily="2" charset="0"/>
              </a:rPr>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GENERAL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2</a:t>
            </a:fld>
            <a:endParaRPr lang="en-US"/>
          </a:p>
        </p:txBody>
      </p:sp>
    </p:spTree>
    <p:extLst>
      <p:ext uri="{BB962C8B-B14F-4D97-AF65-F5344CB8AC3E}">
        <p14:creationId xmlns:p14="http://schemas.microsoft.com/office/powerpoint/2010/main" val="81409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Material package: instructions</a:t>
            </a: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This is an internal working paper to support all Team Finland actors globally in promoting Finland and its strengths.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Unit for Public Diplomacy of the Ministry for Foreign Affairs coordinates the production of sectoral working papers in close cooperation with Business Finland and other core actors.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sectoral working papers can be found in the internal Team Finland section of the Finland Toolbox.</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Parts I-II</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 of consists of general information that can be used globally when preparing for meetings, visits, events, campaigns, etc.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II is left blank. All Team Finland teams around the world are encouraged to fill in country specific information – and use it actively!</a:t>
            </a:r>
          </a:p>
          <a:p>
            <a:pPr>
              <a:lnSpc>
                <a:spcPct val="120000"/>
              </a:lnSpc>
              <a:spcBef>
                <a:spcPts val="0"/>
              </a:spcBef>
              <a:buClr>
                <a:schemeClr val="tx1"/>
              </a:buClr>
              <a:buSzPts val="1013"/>
            </a:pPr>
            <a:endParaRPr lang="en-US" sz="1300" b="1"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Hyperlinks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When you read the content in normal view, the hyperlinks are not clickable. You can either open the hyperlinks by right-clicking on them and selecting Open Hyperlink or by switching to slide show view and clicking on them . </a:t>
            </a:r>
            <a:endParaRPr lang="fi-FI" sz="10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fi-FI" sz="10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a:solidFill>
                  <a:srgbClr val="002EA2"/>
                </a:solidFill>
                <a:latin typeface="Finlandica" panose="00000500000000000000" pitchFamily="2" charset="0"/>
              </a:rPr>
              <a:t>Questions and comments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If you have questions or suggestions concerning the format or content, please contact The Unit for Public Diplomacy at vie-50@formin.fi. </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20</a:t>
            </a:fld>
            <a:endParaRPr lang="en-US">
              <a:solidFill>
                <a:srgbClr val="002EA2"/>
              </a:solidFill>
            </a:endParaRPr>
          </a:p>
        </p:txBody>
      </p:sp>
    </p:spTree>
    <p:extLst>
      <p:ext uri="{BB962C8B-B14F-4D97-AF65-F5344CB8AC3E}">
        <p14:creationId xmlns:p14="http://schemas.microsoft.com/office/powerpoint/2010/main" val="25632062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Country branding and Team Finland work: why do we need common messages?</a:t>
            </a:r>
          </a:p>
        </p:txBody>
      </p:sp>
      <p:sp>
        <p:nvSpPr>
          <p:cNvPr id="7" name="Content Placeholder 6"/>
          <p:cNvSpPr>
            <a:spLocks noGrp="1"/>
          </p:cNvSpPr>
          <p:nvPr>
            <p:ph idx="1"/>
          </p:nvPr>
        </p:nvSpPr>
        <p:spPr>
          <a:xfrm>
            <a:off x="471488" y="1479883"/>
            <a:ext cx="5915025" cy="7808495"/>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advocacy, communications and marketing that aims to influence target groups’ knowledge, opinions and eventually decisions through owned and earned media, events and meetings, among other means</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carried out by everybody who speaks about, writes about or documents Finland.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image work is part of the normal work of our all Finnish actors abroad when they have meetings, are present in the media, give speeches, etc. It is not just about individual functions or events.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It is extremely important that all relevant actors prioritize themes together and deliver the same main messages highlighting Finland's strengths.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Sufficient cultural sensitivity is needed, always adapt Finland’s strengths to each cultural area and current discussion.</a:t>
            </a:r>
          </a:p>
          <a:p>
            <a:pPr>
              <a:lnSpc>
                <a:spcPct val="120000"/>
              </a:lnSpc>
              <a:spcBef>
                <a:spcPts val="0"/>
              </a:spcBef>
              <a:buClr>
                <a:schemeClr val="tx1"/>
              </a:buClr>
              <a:buSzPts val="1013"/>
            </a:pPr>
            <a:endParaRPr lang="en-US" sz="1300" b="1"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Finland’s </a:t>
            </a:r>
            <a:r>
              <a:rPr lang="en-US" sz="1300" b="1" dirty="0">
                <a:solidFill>
                  <a:srgbClr val="002EA2"/>
                </a:solidFill>
                <a:latin typeface="Finlandica" panose="00000500000000000000" pitchFamily="2" charset="0"/>
              </a:rPr>
              <a:t>country image work is led by the Finland Promotion Board (FPB</a:t>
            </a:r>
            <a:r>
              <a:rPr lang="en-US" sz="1300" b="1"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2019–2023, the member organizations are: Ministry for Foreign Affairs, Ministry of Economic Affairs and Employment, Ministry of Education and Culture, Finnish National Agency for Education, Business Finland, Visit Finland, City of Helsinki, House of Lapland, Finnish Cultural and Academic Institutes, the Finnish Innovation Fund Sitra, Music Finland, Wärtsilä, Finnair and </a:t>
            </a:r>
            <a:r>
              <a:rPr lang="en-US" sz="1300" dirty="0" err="1">
                <a:solidFill>
                  <a:srgbClr val="002EA2"/>
                </a:solidFill>
                <a:latin typeface="Finlandica" panose="00000500000000000000" pitchFamily="2" charset="0"/>
              </a:rPr>
              <a:t>Iceye</a:t>
            </a:r>
            <a:r>
              <a:rPr lang="en-US" sz="1300" dirty="0">
                <a:solidFill>
                  <a:srgbClr val="002EA2"/>
                </a:solidFill>
                <a:latin typeface="Finlandica" panose="00000500000000000000" pitchFamily="2" charset="0"/>
              </a:rPr>
              <a:t>.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21</a:t>
            </a:fld>
            <a:endParaRPr lang="en-US">
              <a:solidFill>
                <a:srgbClr val="002EA2"/>
              </a:solidFill>
            </a:endParaRPr>
          </a:p>
        </p:txBody>
      </p:sp>
    </p:spTree>
    <p:extLst>
      <p:ext uri="{BB962C8B-B14F-4D97-AF65-F5344CB8AC3E}">
        <p14:creationId xmlns:p14="http://schemas.microsoft.com/office/powerpoint/2010/main" val="426964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252549"/>
            <a:ext cx="5915025" cy="459416"/>
          </a:xfrm>
        </p:spPr>
        <p:txBody>
          <a:bodyPr>
            <a:noAutofit/>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endParaRPr lang="en-US" sz="2800" dirty="0">
              <a:solidFill>
                <a:srgbClr val="002EA2"/>
              </a:solidFill>
            </a:endParaRPr>
          </a:p>
        </p:txBody>
      </p:sp>
      <p:sp>
        <p:nvSpPr>
          <p:cNvPr id="7" name="Content Placeholder 6"/>
          <p:cNvSpPr>
            <a:spLocks noGrp="1"/>
          </p:cNvSpPr>
          <p:nvPr>
            <p:ph idx="1"/>
          </p:nvPr>
        </p:nvSpPr>
        <p:spPr>
          <a:xfrm>
            <a:off x="479504" y="853440"/>
            <a:ext cx="6037100" cy="6199716"/>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Digitalization is the next great industrial revolution. It can boost profits, cut costs and improve the quality of services. The end result is an improved quality of life for people. </a:t>
            </a: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Digitalization </a:t>
            </a:r>
            <a:r>
              <a:rPr lang="en-US" sz="1300" dirty="0">
                <a:solidFill>
                  <a:srgbClr val="002EA2"/>
                </a:solidFill>
                <a:latin typeface="Finlandica" panose="00000500000000000000" pitchFamily="2" charset="0"/>
              </a:rPr>
              <a:t>is also an essential enabler for green transition. Circular economy and clean technologies require advanced digital technology. </a:t>
            </a: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the most digitalized country in Europe</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a long history in digitalization, dating back to the mainframes of the 1950s, through the triumph of Nokia around the Millennium to today</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Some of the sectors in which Finland thrives includes Artificial Intelligence (AI), the Internet of Things (IoT), </a:t>
            </a:r>
            <a:r>
              <a:rPr lang="en-US" sz="1300" dirty="0" smtClean="0">
                <a:solidFill>
                  <a:srgbClr val="002EA2"/>
                </a:solidFill>
                <a:latin typeface="Finlandica" panose="00000500000000000000" pitchFamily="2" charset="0"/>
              </a:rPr>
              <a:t>big </a:t>
            </a:r>
            <a:r>
              <a:rPr lang="en-US" sz="1300" dirty="0">
                <a:solidFill>
                  <a:srgbClr val="002EA2"/>
                </a:solidFill>
                <a:latin typeface="Finlandica" panose="00000500000000000000" pitchFamily="2" charset="0"/>
              </a:rPr>
              <a:t>data, virtual reality (VR) and cyber security</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Additionally, Finland is one of the global forerunners in 5G mobile communications technology, thanks to Nokia and a thriving ecosystem supported by public authorities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embraces the philosophy of open source and open data</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a talented ICT workforce, both homegrown and immigrant</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Finnish companies, researchers and decision makers are eager to work with international partners</a:t>
            </a:r>
            <a:r>
              <a:rPr lang="en-US" sz="1300" dirty="0">
                <a:solidFill>
                  <a:srgbClr val="002EA2"/>
                </a:solidFill>
                <a:latin typeface="Finlandica" panose="00000500000000000000" pitchFamily="2" charset="0"/>
              </a:rPr>
              <a:t>. </a:t>
            </a: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3</a:t>
            </a:fld>
            <a:endParaRPr lang="en-US">
              <a:solidFill>
                <a:srgbClr val="002EA2"/>
              </a:solidFill>
            </a:endParaRPr>
          </a:p>
        </p:txBody>
      </p:sp>
      <p:sp>
        <p:nvSpPr>
          <p:cNvPr id="10" name="Title 5"/>
          <p:cNvSpPr txBox="1">
            <a:spLocks/>
          </p:cNvSpPr>
          <p:nvPr/>
        </p:nvSpPr>
        <p:spPr>
          <a:xfrm>
            <a:off x="601579" y="704269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How to portray Finland</a:t>
            </a:r>
            <a:r>
              <a:rPr lang="en-US" sz="2800" b="1" dirty="0" smtClean="0">
                <a:solidFill>
                  <a:srgbClr val="002EA2"/>
                </a:solidFill>
                <a:latin typeface="Finlandica" panose="00000500000000000000" pitchFamily="2" charset="0"/>
              </a:rPr>
              <a:t>?</a:t>
            </a:r>
            <a:endParaRPr lang="en-US" sz="2800" dirty="0">
              <a:solidFill>
                <a:srgbClr val="002EA2"/>
              </a:solidFill>
            </a:endParaRPr>
          </a:p>
        </p:txBody>
      </p:sp>
      <p:sp>
        <p:nvSpPr>
          <p:cNvPr id="11" name="Content Placeholder 6"/>
          <p:cNvSpPr txBox="1">
            <a:spLocks/>
          </p:cNvSpPr>
          <p:nvPr/>
        </p:nvSpPr>
        <p:spPr>
          <a:xfrm>
            <a:off x="532525" y="7591019"/>
            <a:ext cx="5792950" cy="134936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Position</a:t>
            </a:r>
            <a:r>
              <a:rPr lang="en-US" sz="1300" dirty="0" smtClean="0">
                <a:solidFill>
                  <a:srgbClr val="002EA2"/>
                </a:solidFill>
                <a:latin typeface="Finlandica" panose="00000500000000000000" pitchFamily="2" charset="0"/>
              </a:rPr>
              <a:t> </a:t>
            </a:r>
            <a:r>
              <a:rPr lang="en-US" sz="1300" dirty="0">
                <a:solidFill>
                  <a:srgbClr val="002EA2"/>
                </a:solidFill>
                <a:latin typeface="Finlandica" panose="00000500000000000000" pitchFamily="2" charset="0"/>
              </a:rPr>
              <a:t>Finland as a highly innovative society that ethically uses technology to solve problems. </a:t>
            </a:r>
          </a:p>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Highlight</a:t>
            </a:r>
            <a:r>
              <a:rPr lang="en-US" sz="1300" dirty="0">
                <a:solidFill>
                  <a:srgbClr val="002EA2"/>
                </a:solidFill>
                <a:latin typeface="Finlandica" panose="00000500000000000000" pitchFamily="2" charset="0"/>
              </a:rPr>
              <a:t> the fact that Finland is one of the most digitally advanced countries on Earth.</a:t>
            </a:r>
          </a:p>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Profile</a:t>
            </a:r>
            <a:r>
              <a:rPr lang="en-US" sz="1300" dirty="0">
                <a:solidFill>
                  <a:srgbClr val="002EA2"/>
                </a:solidFill>
                <a:latin typeface="Finlandica" panose="00000500000000000000" pitchFamily="2" charset="0"/>
              </a:rPr>
              <a:t> Finland as the perfect partner to develop ICT solutions and accelerate digitalization in your own country.</a:t>
            </a:r>
            <a:r>
              <a:rPr lang="en-US" sz="1300" b="1" dirty="0">
                <a:solidFill>
                  <a:srgbClr val="002EA2"/>
                </a:solidFill>
                <a:latin typeface="Finlandica" panose="00000500000000000000" pitchFamily="2" charset="0"/>
              </a:rPr>
              <a:t> </a:t>
            </a: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085091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156757"/>
            <a:ext cx="5915025" cy="818603"/>
          </a:xfrm>
        </p:spPr>
        <p:txBody>
          <a:bodyPr>
            <a:normAutofit/>
          </a:bodyPr>
          <a:lstStyle/>
          <a:p>
            <a:r>
              <a:rPr lang="en-US" sz="2800" b="1" dirty="0">
                <a:solidFill>
                  <a:srgbClr val="002EA2"/>
                </a:solidFill>
                <a:latin typeface="Finlandica" panose="00000500000000000000" pitchFamily="2" charset="0"/>
              </a:rPr>
              <a:t>Elevator pitch</a:t>
            </a:r>
            <a:r>
              <a:rPr lang="en-US" sz="2800" b="1" dirty="0" smtClean="0">
                <a:solidFill>
                  <a:srgbClr val="002EA2"/>
                </a:solidFill>
                <a:latin typeface="Finlandica" panose="00000500000000000000" pitchFamily="2" charset="0"/>
              </a:rPr>
              <a:t>: digitalization / ICT</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97616" y="922005"/>
            <a:ext cx="5888897" cy="8387457"/>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is the most digitalized country in Europe.</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Digitalization, sometimes called digital transformation, is the use of digital technologies to modify or create new organizational processes, culture, business models and experiences. </a:t>
            </a: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 </a:t>
            </a: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A simple example of digitalization is taking a library’s catalogue and putting it online. Now a library patron can search for books at home, reserve them and even have them delivered. This makes finding books simpler and faster while freeing up library staff for other tasks. Finland takes simple steps such as these, as well as more dramatic leaps.</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Digitalization can help companies be more profitable at lower costs, while it can help public institutions improve services at lower costs. Efficiency is a key benefit, but digitalization can also boost innovation and creativity.</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The history of Nokia is one reason why Finland is a global forerunner in digitalization today. In the 1990s public decision makers enacted rules to encourage digitalization, while educational institutions prioritized the skills needed for a global digital company. Nokia is still a global player today, being one of the largest providers of 5G equipment and services.</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also has strengths in other sectors, such as the IoT, cyber security, big data and AI.</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Additionally, Finland is not afraid to answer the big questions, such as how to have open data while protecting user privacy. For example, Finland has been a leader in building international technical and ethical standards.</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Finnish businesses, universities, think tanks and public entities invite international partners in a variety of </a:t>
            </a:r>
            <a:r>
              <a:rPr lang="en-US" sz="1300" dirty="0" smtClean="0">
                <a:solidFill>
                  <a:srgbClr val="002EA2"/>
                </a:solidFill>
                <a:latin typeface="Finlandica" panose="00000500000000000000" pitchFamily="2" charset="0"/>
              </a:rPr>
              <a:t>endeavors, </a:t>
            </a:r>
            <a:r>
              <a:rPr lang="en-US" sz="1300" dirty="0">
                <a:solidFill>
                  <a:srgbClr val="002EA2"/>
                </a:solidFill>
                <a:latin typeface="Finlandica" panose="00000500000000000000" pitchFamily="2" charset="0"/>
              </a:rPr>
              <a:t>ranging from very specific ICT challenges to broad questions on digitalization. </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4</a:t>
            </a:fld>
            <a:endParaRPr lang="en-US">
              <a:solidFill>
                <a:srgbClr val="002EA2"/>
              </a:solidFill>
            </a:endParaRPr>
          </a:p>
        </p:txBody>
      </p:sp>
    </p:spTree>
    <p:extLst>
      <p:ext uri="{BB962C8B-B14F-4D97-AF65-F5344CB8AC3E}">
        <p14:creationId xmlns:p14="http://schemas.microsoft.com/office/powerpoint/2010/main" val="1110613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1/2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Digitalization, sometimes called digital transformation, is using digital technologies to modify or create new business processes, culture and experiences.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benefits of digitalization can be increased efficiency, improved interactions with customers and boosted innovation and creativity. Businesses can receive more sales and profits for lower costs, while public institutions can improve service to their citizens while reducing costs.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Finns have always been fascinated with digitalization. Finland’s journey began back in the 1950s when universities and the military acquired computers. They were so popular that queues formed to use them, and in 1968 the Helsinki School of Economics recommended to have beer and sandwiches on hand to nourish those waiting.</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public sector are early adopters of new digital technologies. For example, Finland has implemented the Aurora AI program, which uses machine learning to improve public services. Finland’s public services are becoming primarily digital, although citizens are not forced to use digital channels.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Linux, the open source operating system, has deep Finnish roots. The inventor, Linus Torvalds, is a Finn living in the US.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Finland </a:t>
            </a:r>
            <a:r>
              <a:rPr lang="en-US" sz="1300" dirty="0">
                <a:solidFill>
                  <a:srgbClr val="002EA2"/>
                </a:solidFill>
                <a:latin typeface="Finlandica" panose="00000500000000000000" pitchFamily="2" charset="0"/>
              </a:rPr>
              <a:t>has embraced the idea of open source and open data. An example is </a:t>
            </a:r>
            <a:r>
              <a:rPr lang="en-US" sz="1300" i="1" dirty="0">
                <a:solidFill>
                  <a:srgbClr val="002EA2"/>
                </a:solidFill>
                <a:latin typeface="Finlandica" panose="00000500000000000000" pitchFamily="2" charset="0"/>
              </a:rPr>
              <a:t>Avoindata</a:t>
            </a:r>
            <a:r>
              <a:rPr lang="en-US" sz="1300" dirty="0">
                <a:solidFill>
                  <a:srgbClr val="002EA2"/>
                </a:solidFill>
                <a:latin typeface="Finlandica" panose="00000500000000000000" pitchFamily="2" charset="0"/>
              </a:rPr>
              <a:t>, a service for open data and interoperability standards and guidelines. The central government has opened environmental data and topographic data, while cities and municipalities have opened public transport data.</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Mobile communications have been a traditional strength in Finland, thanks to Nokia. Virtual and Augmented Reality is another sector where Finnish startups thrive.</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5</a:t>
            </a:fld>
            <a:endParaRPr lang="en-US">
              <a:solidFill>
                <a:srgbClr val="002EA2"/>
              </a:solidFill>
            </a:endParaRPr>
          </a:p>
        </p:txBody>
      </p:sp>
    </p:spTree>
    <p:extLst>
      <p:ext uri="{BB962C8B-B14F-4D97-AF65-F5344CB8AC3E}">
        <p14:creationId xmlns:p14="http://schemas.microsoft.com/office/powerpoint/2010/main" val="539487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2/2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one of the world’s cyber security leaders, with nearly 100 companies operating in the sector. Finland is also the home to The European Centre of Excellence for Countering Hybrid Threats.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Internet of Things (IoT) is also a thriving sector in Finland. Some major companies use the IoT for their own solutions, such as elevator manufacturer KONE, while others develop IoT products and services for others.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a talented ICT workforce. Not only does Finland produce excellent homegrown talent, it also attracts international talent. For example, many ICT companies use English as their company language because of the high percentage of immigrant experts.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International partners are welcomed by Finland. On the government level, Finland has ICT partnerships with the Nordic countries, Estonia, International Council for Information Technology in Government Administration, EU and OECD.</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6</a:t>
            </a:fld>
            <a:endParaRPr lang="en-US">
              <a:solidFill>
                <a:srgbClr val="002EA2"/>
              </a:solidFill>
            </a:endParaRPr>
          </a:p>
        </p:txBody>
      </p:sp>
    </p:spTree>
    <p:extLst>
      <p:ext uri="{BB962C8B-B14F-4D97-AF65-F5344CB8AC3E}">
        <p14:creationId xmlns:p14="http://schemas.microsoft.com/office/powerpoint/2010/main" val="153576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Facts and stats 1/2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the most stable country in the World (The Fund for Peace Fragile States </a:t>
            </a:r>
            <a:r>
              <a:rPr lang="en-US" sz="1300" dirty="0" smtClean="0">
                <a:solidFill>
                  <a:srgbClr val="002EA2"/>
                </a:solidFill>
                <a:latin typeface="Finlandica" panose="00000500000000000000" pitchFamily="2" charset="0"/>
              </a:rPr>
              <a:t>Index, 2013-2020).</a:t>
            </a:r>
            <a:endParaRPr lang="en-US" sz="1300" dirty="0">
              <a:solidFill>
                <a:srgbClr val="FF0000"/>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Human Capital: “Finland is among the most digital countries worldwide. It scores very well in four out of five dimensions, with a particular strength in digital skills where it is ahead of all other Member States with some distance. It is also very strong in digital public services.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Digital skills are the greatest relative strength of Finland. In particular, Finland has a very high share of ICT specialists, while also scoring well in basic skills and STEM graduation rates. (Digital Economy and Society Index).</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ranks #1 in availability of latest technologies. (WEF Global Competitiveness Report 2017–2018).</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Today Finland is the most digitalized country in Europe, according to the European Commission’s Digital Economy and Society Index (DESI). It measures connectivity, human capital, the use of the internet, integration of digital technologies and digital public services. While the EU’s average is about 52 / 100, Finland’s is about 72 / 100</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Finland’s online public services was ranked 2nd in Europe and 6th in the world in the UN E-Government </a:t>
            </a:r>
            <a:r>
              <a:rPr lang="en-US" sz="1300" dirty="0" smtClean="0">
                <a:solidFill>
                  <a:srgbClr val="002EA2"/>
                </a:solidFill>
                <a:latin typeface="Finlandica" panose="00000500000000000000" pitchFamily="2" charset="0"/>
              </a:rPr>
              <a:t>Survey (2018).</a:t>
            </a:r>
            <a:endParaRPr lang="en-US" sz="1300" dirty="0">
              <a:solidFill>
                <a:srgbClr val="FF0000"/>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Some examples of Finland’s online public services are pre-completed tax returns, tax cards, student applications, drug prescriptions and personal health records.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ranked 5th in the world in the Global Open Data </a:t>
            </a:r>
            <a:r>
              <a:rPr lang="en-US" sz="1300" dirty="0" smtClean="0">
                <a:solidFill>
                  <a:srgbClr val="002EA2"/>
                </a:solidFill>
                <a:latin typeface="Finlandica" panose="00000500000000000000" pitchFamily="2" charset="0"/>
              </a:rPr>
              <a:t>Index (2020).</a:t>
            </a:r>
            <a:endParaRPr lang="en-US" sz="1300" dirty="0">
              <a:solidFill>
                <a:srgbClr val="FF0000"/>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holds the #1 rank in university-industry collaboration, according to the EU/Impact Assessment</a:t>
            </a:r>
            <a:r>
              <a:rPr lang="en-US" sz="1300" dirty="0" smtClean="0">
                <a:solidFill>
                  <a:srgbClr val="002EA2"/>
                </a:solidFill>
                <a:latin typeface="Finlandica" panose="00000500000000000000" pitchFamily="2" charset="0"/>
              </a:rPr>
              <a:t>. </a:t>
            </a:r>
            <a:endParaRPr lang="en-US" sz="1300" dirty="0">
              <a:solidFill>
                <a:srgbClr val="FF0000"/>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7</a:t>
            </a:fld>
            <a:endParaRPr lang="en-US">
              <a:solidFill>
                <a:srgbClr val="002EA2"/>
              </a:solidFill>
            </a:endParaRPr>
          </a:p>
        </p:txBody>
      </p:sp>
    </p:spTree>
    <p:extLst>
      <p:ext uri="{BB962C8B-B14F-4D97-AF65-F5344CB8AC3E}">
        <p14:creationId xmlns:p14="http://schemas.microsoft.com/office/powerpoint/2010/main" val="1296374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Facts and stats 2/2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the #1 innovator in cyber security capabilities, according to the EU/Impact Assessment. </a:t>
            </a:r>
            <a:r>
              <a:rPr lang="en-US" sz="1300" dirty="0" smtClean="0">
                <a:solidFill>
                  <a:srgbClr val="002EA2"/>
                </a:solidFill>
                <a:latin typeface="Finlandica" panose="00000500000000000000" pitchFamily="2" charset="0"/>
              </a:rPr>
              <a:t>Finland </a:t>
            </a:r>
            <a:r>
              <a:rPr lang="en-US" sz="1300" dirty="0">
                <a:solidFill>
                  <a:srgbClr val="002EA2"/>
                </a:solidFill>
                <a:latin typeface="Finlandica" panose="00000500000000000000" pitchFamily="2" charset="0"/>
              </a:rPr>
              <a:t>is also the home to the European Centre of Excellence for Countering Hybrid Threats.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Nokia is the 3rd largest 5G network provider in the world with a 22% market share, according to </a:t>
            </a:r>
            <a:r>
              <a:rPr lang="en-US" sz="1300" dirty="0" err="1" smtClean="0">
                <a:solidFill>
                  <a:srgbClr val="002EA2"/>
                </a:solidFill>
                <a:latin typeface="Finlandica" panose="00000500000000000000" pitchFamily="2" charset="0"/>
              </a:rPr>
              <a:t>TrendForce</a:t>
            </a:r>
            <a:r>
              <a:rPr lang="en-US" sz="1300" dirty="0" smtClean="0">
                <a:solidFill>
                  <a:srgbClr val="002EA2"/>
                </a:solidFill>
                <a:latin typeface="Finlandica" panose="00000500000000000000" pitchFamily="2" charset="0"/>
              </a:rPr>
              <a:t> (2020).</a:t>
            </a: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8</a:t>
            </a:fld>
            <a:endParaRPr lang="en-US">
              <a:solidFill>
                <a:srgbClr val="002EA2"/>
              </a:solidFill>
            </a:endParaRPr>
          </a:p>
        </p:txBody>
      </p:sp>
    </p:spTree>
    <p:extLst>
      <p:ext uri="{BB962C8B-B14F-4D97-AF65-F5344CB8AC3E}">
        <p14:creationId xmlns:p14="http://schemas.microsoft.com/office/powerpoint/2010/main" val="3466781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Autofit/>
          </a:bodyPr>
          <a:lstStyle/>
          <a:p>
            <a:r>
              <a:rPr lang="en-US" sz="2700" b="1" dirty="0">
                <a:solidFill>
                  <a:srgbClr val="002EA2"/>
                </a:solidFill>
                <a:latin typeface="Finlandica" panose="00000500000000000000" pitchFamily="2" charset="0"/>
              </a:rPr>
              <a:t>Some Finnish </a:t>
            </a:r>
            <a:r>
              <a:rPr lang="en-US" sz="2700" b="1" dirty="0" smtClean="0">
                <a:solidFill>
                  <a:srgbClr val="002EA2"/>
                </a:solidFill>
                <a:latin typeface="Finlandica" panose="00000500000000000000" pitchFamily="2" charset="0"/>
              </a:rPr>
              <a:t>companies </a:t>
            </a:r>
            <a:r>
              <a:rPr lang="en-US" sz="2700" b="1" dirty="0">
                <a:solidFill>
                  <a:srgbClr val="002EA2"/>
                </a:solidFill>
                <a:latin typeface="Finlandica" panose="00000500000000000000" pitchFamily="2" charset="0"/>
              </a:rPr>
              <a:t>in the </a:t>
            </a:r>
            <a:r>
              <a:rPr lang="en-US" sz="2700" b="1" dirty="0" smtClean="0">
                <a:solidFill>
                  <a:srgbClr val="002EA2"/>
                </a:solidFill>
                <a:latin typeface="Finlandica" panose="00000500000000000000" pitchFamily="2" charset="0"/>
              </a:rPr>
              <a:t>field</a:t>
            </a:r>
            <a:endParaRPr lang="en-US" sz="27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ea typeface="Arial"/>
                <a:cs typeface="Arial"/>
                <a:sym typeface="Arial"/>
                <a:hlinkClick r:id="rId2"/>
              </a:rPr>
              <a:t>Anders</a:t>
            </a:r>
            <a:r>
              <a:rPr lang="en-GB" sz="1300" kern="0" dirty="0">
                <a:solidFill>
                  <a:srgbClr val="002EA2"/>
                </a:solidFill>
                <a:highlight>
                  <a:srgbClr val="FFFFFF"/>
                </a:highlight>
                <a:latin typeface="Finlandica" panose="00000500000000000000" pitchFamily="2" charset="0"/>
                <a:cs typeface="Arial"/>
                <a:sym typeface="Arial"/>
              </a:rPr>
              <a:t> </a:t>
            </a:r>
            <a:r>
              <a:rPr lang="en-GB" sz="1300" kern="0" dirty="0">
                <a:solidFill>
                  <a:srgbClr val="002EA2"/>
                </a:solidFill>
                <a:highlight>
                  <a:srgbClr val="FFFFFF"/>
                </a:highlight>
                <a:latin typeface="Finlandica" panose="00000500000000000000" pitchFamily="2" charset="0"/>
                <a:ea typeface="Arial"/>
                <a:cs typeface="Arial"/>
                <a:sym typeface="Arial"/>
              </a:rPr>
              <a:t>–</a:t>
            </a:r>
            <a:r>
              <a:rPr lang="en-GB" sz="1300" kern="0" dirty="0">
                <a:solidFill>
                  <a:srgbClr val="002EA2"/>
                </a:solidFill>
                <a:highlight>
                  <a:srgbClr val="FFFFFF"/>
                </a:highlight>
                <a:latin typeface="Finlandica" panose="00000500000000000000" pitchFamily="2" charset="0"/>
                <a:cs typeface="Arial"/>
                <a:sym typeface="Arial"/>
              </a:rPr>
              <a:t> software development</a:t>
            </a:r>
            <a:endParaRPr lang="en-GB" sz="1300" kern="0" dirty="0">
              <a:solidFill>
                <a:srgbClr val="002EA2"/>
              </a:solidFill>
              <a:highlight>
                <a:srgbClr val="FFFFFF"/>
              </a:highlight>
              <a:latin typeface="Finlandica" panose="00000500000000000000" pitchFamily="2" charset="0"/>
              <a:ea typeface="Arial"/>
              <a:cs typeface="Arial"/>
              <a:sym typeface="Arial"/>
              <a:hlinkClick r:id="rId3"/>
            </a:endParaRP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ea typeface="Arial"/>
                <a:cs typeface="Arial"/>
                <a:sym typeface="Arial"/>
                <a:hlinkClick r:id="rId3"/>
              </a:rPr>
              <a:t>Derigo</a:t>
            </a:r>
            <a:r>
              <a:rPr lang="en-GB" sz="1300" kern="0" dirty="0">
                <a:solidFill>
                  <a:srgbClr val="002EA2"/>
                </a:solidFill>
                <a:highlight>
                  <a:srgbClr val="FFFFFF"/>
                </a:highlight>
                <a:latin typeface="Finlandica" panose="00000500000000000000" pitchFamily="2" charset="0"/>
                <a:cs typeface="Arial"/>
                <a:sym typeface="Arial"/>
              </a:rPr>
              <a:t> </a:t>
            </a:r>
            <a:r>
              <a:rPr lang="en-GB" sz="1300" kern="0" dirty="0">
                <a:solidFill>
                  <a:srgbClr val="002EA2"/>
                </a:solidFill>
                <a:highlight>
                  <a:srgbClr val="FFFFFF"/>
                </a:highlight>
                <a:latin typeface="Finlandica" panose="00000500000000000000" pitchFamily="2" charset="0"/>
                <a:ea typeface="Arial"/>
                <a:cs typeface="Arial"/>
                <a:sym typeface="Arial"/>
              </a:rPr>
              <a:t>–</a:t>
            </a:r>
            <a:r>
              <a:rPr lang="en-GB" sz="1300" kern="0" dirty="0">
                <a:solidFill>
                  <a:srgbClr val="002EA2"/>
                </a:solidFill>
                <a:highlight>
                  <a:srgbClr val="FFFFFF"/>
                </a:highlight>
                <a:latin typeface="Finlandica" panose="00000500000000000000" pitchFamily="2" charset="0"/>
                <a:cs typeface="Arial"/>
                <a:sym typeface="Arial"/>
              </a:rPr>
              <a:t> cloud-based project management</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4"/>
              </a:rPr>
              <a:t>Digia</a:t>
            </a:r>
            <a:r>
              <a:rPr lang="en-GB" sz="1300" kern="0" dirty="0">
                <a:solidFill>
                  <a:srgbClr val="002EA2"/>
                </a:solidFill>
                <a:highlight>
                  <a:srgbClr val="FFFFFF"/>
                </a:highlight>
                <a:latin typeface="Finlandica" panose="00000500000000000000" pitchFamily="2" charset="0"/>
                <a:cs typeface="Arial"/>
                <a:sym typeface="Arial"/>
              </a:rPr>
              <a:t> – a major software and service company</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ea typeface="Arial"/>
                <a:cs typeface="Arial"/>
                <a:sym typeface="Arial"/>
                <a:hlinkClick r:id="rId5"/>
              </a:rPr>
              <a:t>DNA</a:t>
            </a:r>
            <a:r>
              <a:rPr lang="en-GB" sz="1300" kern="0" dirty="0">
                <a:solidFill>
                  <a:srgbClr val="002EA2"/>
                </a:solidFill>
                <a:highlight>
                  <a:srgbClr val="FFFFFF"/>
                </a:highlight>
                <a:latin typeface="Finlandica" panose="00000500000000000000" pitchFamily="2" charset="0"/>
                <a:cs typeface="Arial"/>
                <a:sym typeface="Arial"/>
              </a:rPr>
              <a:t> </a:t>
            </a:r>
            <a:r>
              <a:rPr lang="en-GB" sz="1300" kern="0" dirty="0">
                <a:solidFill>
                  <a:srgbClr val="002EA2"/>
                </a:solidFill>
                <a:highlight>
                  <a:srgbClr val="FFFFFF"/>
                </a:highlight>
                <a:latin typeface="Finlandica" panose="00000500000000000000" pitchFamily="2" charset="0"/>
                <a:ea typeface="Arial"/>
                <a:cs typeface="Arial"/>
                <a:sym typeface="Arial"/>
              </a:rPr>
              <a:t>–</a:t>
            </a:r>
            <a:r>
              <a:rPr lang="en-GB" sz="1300" kern="0" dirty="0">
                <a:solidFill>
                  <a:srgbClr val="002EA2"/>
                </a:solidFill>
                <a:highlight>
                  <a:srgbClr val="FFFFFF"/>
                </a:highlight>
                <a:latin typeface="Finlandica" panose="00000500000000000000" pitchFamily="2" charset="0"/>
                <a:cs typeface="Arial"/>
                <a:sym typeface="Arial"/>
              </a:rPr>
              <a:t> mobile devices, services and connections</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ea typeface="Arial"/>
                <a:cs typeface="Arial"/>
                <a:sym typeface="Arial"/>
                <a:hlinkClick r:id="rId6"/>
              </a:rPr>
              <a:t>Enfo</a:t>
            </a:r>
            <a:r>
              <a:rPr lang="en-GB" sz="1300" kern="0" dirty="0">
                <a:solidFill>
                  <a:srgbClr val="002EA2"/>
                </a:solidFill>
                <a:highlight>
                  <a:srgbClr val="FFFFFF"/>
                </a:highlight>
                <a:latin typeface="Finlandica" panose="00000500000000000000" pitchFamily="2" charset="0"/>
                <a:cs typeface="Arial"/>
                <a:sym typeface="Arial"/>
              </a:rPr>
              <a:t> </a:t>
            </a:r>
            <a:r>
              <a:rPr lang="en-GB" sz="1300" kern="0" dirty="0">
                <a:solidFill>
                  <a:srgbClr val="002EA2"/>
                </a:solidFill>
                <a:highlight>
                  <a:srgbClr val="FFFFFF"/>
                </a:highlight>
                <a:latin typeface="Finlandica" panose="00000500000000000000" pitchFamily="2" charset="0"/>
                <a:ea typeface="Arial"/>
                <a:cs typeface="Arial"/>
                <a:sym typeface="Arial"/>
              </a:rPr>
              <a:t>–</a:t>
            </a:r>
            <a:r>
              <a:rPr lang="en-GB" sz="1300" kern="0" dirty="0">
                <a:solidFill>
                  <a:srgbClr val="002EA2"/>
                </a:solidFill>
                <a:highlight>
                  <a:srgbClr val="FFFFFF"/>
                </a:highlight>
                <a:latin typeface="Finlandica" panose="00000500000000000000" pitchFamily="2" charset="0"/>
                <a:cs typeface="Arial"/>
                <a:sym typeface="Arial"/>
              </a:rPr>
              <a:t> IT services, particularly in regards to data</a:t>
            </a:r>
            <a:endParaRPr lang="en-GB" sz="1300" kern="0" dirty="0">
              <a:solidFill>
                <a:srgbClr val="002EA2"/>
              </a:solidFill>
              <a:highlight>
                <a:srgbClr val="FFFFFF"/>
              </a:highlight>
              <a:latin typeface="Finlandica" panose="00000500000000000000" pitchFamily="2" charset="0"/>
              <a:ea typeface="Arial"/>
              <a:cs typeface="Arial"/>
              <a:sym typeface="Arial"/>
              <a:hlinkClick r:id="rId7"/>
            </a:endParaRP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ea typeface="Arial"/>
                <a:cs typeface="Arial"/>
                <a:sym typeface="Arial"/>
                <a:hlinkClick r:id="rId8"/>
              </a:rPr>
              <a:t>Fiare</a:t>
            </a:r>
            <a:r>
              <a:rPr lang="en-GB" sz="1300" kern="0" dirty="0">
                <a:solidFill>
                  <a:srgbClr val="002EA2"/>
                </a:solidFill>
                <a:highlight>
                  <a:srgbClr val="FFFFFF"/>
                </a:highlight>
                <a:latin typeface="Finlandica" panose="00000500000000000000" pitchFamily="2" charset="0"/>
                <a:cs typeface="Arial"/>
                <a:sym typeface="Arial"/>
              </a:rPr>
              <a:t> </a:t>
            </a:r>
            <a:r>
              <a:rPr lang="en-GB" sz="1300" kern="0" dirty="0">
                <a:solidFill>
                  <a:srgbClr val="002EA2"/>
                </a:solidFill>
                <a:highlight>
                  <a:srgbClr val="FFFFFF"/>
                </a:highlight>
                <a:latin typeface="Finlandica" panose="00000500000000000000" pitchFamily="2" charset="0"/>
                <a:ea typeface="Arial"/>
                <a:cs typeface="Arial"/>
                <a:sym typeface="Arial"/>
              </a:rPr>
              <a:t>–</a:t>
            </a:r>
            <a:r>
              <a:rPr lang="en-GB" sz="1300" kern="0" dirty="0">
                <a:solidFill>
                  <a:srgbClr val="002EA2"/>
                </a:solidFill>
                <a:highlight>
                  <a:srgbClr val="FFFFFF"/>
                </a:highlight>
                <a:latin typeface="Finlandica" panose="00000500000000000000" pitchFamily="2" charset="0"/>
                <a:cs typeface="Arial"/>
                <a:sym typeface="Arial"/>
              </a:rPr>
              <a:t> </a:t>
            </a:r>
            <a:r>
              <a:rPr lang="en-GB" sz="1300" kern="0" dirty="0" smtClean="0">
                <a:solidFill>
                  <a:srgbClr val="002EA2"/>
                </a:solidFill>
                <a:highlight>
                  <a:srgbClr val="FFFFFF"/>
                </a:highlight>
                <a:latin typeface="Finlandica" panose="00000500000000000000" pitchFamily="2" charset="0"/>
                <a:cs typeface="Arial"/>
                <a:sym typeface="Arial"/>
              </a:rPr>
              <a:t>white label </a:t>
            </a:r>
            <a:r>
              <a:rPr lang="en-GB" sz="1300" kern="0" dirty="0">
                <a:solidFill>
                  <a:srgbClr val="002EA2"/>
                </a:solidFill>
                <a:highlight>
                  <a:srgbClr val="FFFFFF"/>
                </a:highlight>
                <a:latin typeface="Finlandica" panose="00000500000000000000" pitchFamily="2" charset="0"/>
                <a:cs typeface="Arial"/>
                <a:sym typeface="Arial"/>
              </a:rPr>
              <a:t>platform for online marketplaces and ecommerce sites</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9"/>
              </a:rPr>
              <a:t>F-Secure</a:t>
            </a:r>
            <a:r>
              <a:rPr lang="en-GB" sz="1300" kern="0" dirty="0">
                <a:solidFill>
                  <a:srgbClr val="002EA2"/>
                </a:solidFill>
                <a:highlight>
                  <a:srgbClr val="FFFFFF"/>
                </a:highlight>
                <a:latin typeface="Finlandica" panose="00000500000000000000" pitchFamily="2" charset="0"/>
                <a:cs typeface="Arial"/>
                <a:sym typeface="Arial"/>
              </a:rPr>
              <a:t> – cyber security for individuals and businesses</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10"/>
              </a:rPr>
              <a:t>Futurice</a:t>
            </a:r>
            <a:r>
              <a:rPr lang="en-GB" sz="1300" kern="0" dirty="0">
                <a:solidFill>
                  <a:srgbClr val="002EA2"/>
                </a:solidFill>
                <a:highlight>
                  <a:srgbClr val="FFFFFF"/>
                </a:highlight>
                <a:latin typeface="Finlandica" panose="00000500000000000000" pitchFamily="2" charset="0"/>
                <a:cs typeface="Arial"/>
                <a:sym typeface="Arial"/>
              </a:rPr>
              <a:t> – digital consulting, software and product development </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2"/>
              </a:rPr>
              <a:t>Gofore</a:t>
            </a:r>
            <a:r>
              <a:rPr lang="en-GB" sz="1300" kern="0" dirty="0">
                <a:solidFill>
                  <a:srgbClr val="002EA2"/>
                </a:solidFill>
                <a:highlight>
                  <a:srgbClr val="FFFFFF"/>
                </a:highlight>
                <a:latin typeface="Finlandica" panose="00000500000000000000" pitchFamily="2" charset="0"/>
                <a:cs typeface="Arial"/>
                <a:sym typeface="Arial"/>
              </a:rPr>
              <a:t> – digitalization consulting and services</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ea typeface="Arial"/>
                <a:cs typeface="Arial"/>
                <a:sym typeface="Arial"/>
                <a:hlinkClick r:id="rId11"/>
              </a:rPr>
              <a:t>IWA</a:t>
            </a:r>
            <a:r>
              <a:rPr lang="en-GB" sz="1300" kern="0" dirty="0">
                <a:solidFill>
                  <a:srgbClr val="002EA2"/>
                </a:solidFill>
                <a:highlight>
                  <a:srgbClr val="FFFFFF"/>
                </a:highlight>
                <a:latin typeface="Finlandica" panose="00000500000000000000" pitchFamily="2" charset="0"/>
                <a:cs typeface="Arial"/>
                <a:sym typeface="Arial"/>
              </a:rPr>
              <a:t> </a:t>
            </a:r>
            <a:r>
              <a:rPr lang="en-GB" sz="1300" kern="0" dirty="0">
                <a:solidFill>
                  <a:srgbClr val="002EA2"/>
                </a:solidFill>
                <a:highlight>
                  <a:srgbClr val="FFFFFF"/>
                </a:highlight>
                <a:latin typeface="Finlandica" panose="00000500000000000000" pitchFamily="2" charset="0"/>
                <a:ea typeface="Arial"/>
                <a:cs typeface="Arial"/>
                <a:sym typeface="Arial"/>
              </a:rPr>
              <a:t>–</a:t>
            </a:r>
            <a:r>
              <a:rPr lang="en-GB" sz="1300" kern="0" dirty="0">
                <a:solidFill>
                  <a:srgbClr val="002EA2"/>
                </a:solidFill>
                <a:highlight>
                  <a:srgbClr val="FFFFFF"/>
                </a:highlight>
                <a:latin typeface="Finlandica" panose="00000500000000000000" pitchFamily="2" charset="0"/>
                <a:cs typeface="Arial"/>
                <a:sym typeface="Arial"/>
              </a:rPr>
              <a:t> IT consultancy for web services and mobile apps</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12"/>
              </a:rPr>
              <a:t>Nokia</a:t>
            </a:r>
            <a:r>
              <a:rPr lang="en-GB" sz="1300" kern="0" dirty="0">
                <a:solidFill>
                  <a:srgbClr val="002EA2"/>
                </a:solidFill>
                <a:highlight>
                  <a:srgbClr val="FFFFFF"/>
                </a:highlight>
                <a:latin typeface="Finlandica" panose="00000500000000000000" pitchFamily="2" charset="0"/>
                <a:cs typeface="Arial"/>
                <a:sym typeface="Arial"/>
              </a:rPr>
              <a:t> – telecommunications, a global leader in 5G technology</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ea typeface="Arial"/>
                <a:cs typeface="Arial"/>
                <a:sym typeface="Arial"/>
                <a:hlinkClick r:id="rId13"/>
              </a:rPr>
              <a:t>Nomis</a:t>
            </a:r>
            <a:r>
              <a:rPr lang="en-GB" sz="1300" kern="0" dirty="0">
                <a:solidFill>
                  <a:srgbClr val="002EA2"/>
                </a:solidFill>
                <a:highlight>
                  <a:srgbClr val="FFFFFF"/>
                </a:highlight>
                <a:latin typeface="Finlandica" panose="00000500000000000000" pitchFamily="2" charset="0"/>
                <a:cs typeface="Arial"/>
                <a:sym typeface="Arial"/>
              </a:rPr>
              <a:t> </a:t>
            </a:r>
            <a:r>
              <a:rPr lang="en-GB" sz="1300" kern="0" dirty="0">
                <a:solidFill>
                  <a:srgbClr val="002EA2"/>
                </a:solidFill>
                <a:highlight>
                  <a:srgbClr val="FFFFFF"/>
                </a:highlight>
                <a:latin typeface="Finlandica" panose="00000500000000000000" pitchFamily="2" charset="0"/>
                <a:ea typeface="Arial"/>
                <a:cs typeface="Arial"/>
                <a:sym typeface="Arial"/>
              </a:rPr>
              <a:t>–</a:t>
            </a:r>
            <a:r>
              <a:rPr lang="en-GB" sz="1300" kern="0" dirty="0">
                <a:solidFill>
                  <a:srgbClr val="002EA2"/>
                </a:solidFill>
                <a:highlight>
                  <a:srgbClr val="FFFFFF"/>
                </a:highlight>
                <a:latin typeface="Finlandica" panose="00000500000000000000" pitchFamily="2" charset="0"/>
                <a:cs typeface="Arial"/>
                <a:sym typeface="Arial"/>
              </a:rPr>
              <a:t> software for work management</a:t>
            </a:r>
            <a:endParaRPr lang="en-GB" sz="1300" kern="0" dirty="0">
              <a:solidFill>
                <a:srgbClr val="002EA2"/>
              </a:solidFill>
              <a:highlight>
                <a:srgbClr val="FFFFFF"/>
              </a:highlight>
              <a:latin typeface="Finlandica" panose="00000500000000000000" pitchFamily="2" charset="0"/>
              <a:ea typeface="Arial"/>
              <a:cs typeface="Arial"/>
              <a:sym typeface="Arial"/>
              <a:hlinkClick r:id="rId7"/>
            </a:endParaRP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14"/>
              </a:rPr>
              <a:t>Nosto</a:t>
            </a:r>
            <a:r>
              <a:rPr lang="en-GB" sz="1300" kern="0" dirty="0">
                <a:solidFill>
                  <a:srgbClr val="002EA2"/>
                </a:solidFill>
                <a:highlight>
                  <a:srgbClr val="FFFFFF"/>
                </a:highlight>
                <a:latin typeface="Finlandica" panose="00000500000000000000" pitchFamily="2" charset="0"/>
                <a:cs typeface="Arial"/>
                <a:sym typeface="Arial"/>
              </a:rPr>
              <a:t> </a:t>
            </a:r>
            <a:r>
              <a:rPr lang="en-GB" sz="1300" kern="0" dirty="0">
                <a:solidFill>
                  <a:srgbClr val="002EA2"/>
                </a:solidFill>
                <a:highlight>
                  <a:srgbClr val="FFFFFF"/>
                </a:highlight>
                <a:latin typeface="Finlandica" panose="00000500000000000000" pitchFamily="2" charset="0"/>
                <a:ea typeface="Arial"/>
                <a:cs typeface="Arial"/>
                <a:sym typeface="Arial"/>
              </a:rPr>
              <a:t>–</a:t>
            </a:r>
            <a:r>
              <a:rPr lang="en-GB" sz="1300" kern="0" dirty="0">
                <a:solidFill>
                  <a:srgbClr val="002EA2"/>
                </a:solidFill>
                <a:highlight>
                  <a:srgbClr val="FFFFFF"/>
                </a:highlight>
                <a:latin typeface="Finlandica" panose="00000500000000000000" pitchFamily="2" charset="0"/>
                <a:cs typeface="Arial"/>
                <a:sym typeface="Arial"/>
              </a:rPr>
              <a:t> ecommerce advisor and service provider</a:t>
            </a:r>
            <a:endParaRPr lang="en-GB" sz="1300" kern="0" dirty="0">
              <a:solidFill>
                <a:srgbClr val="002EA2"/>
              </a:solidFill>
              <a:highlight>
                <a:srgbClr val="FFFFFF"/>
              </a:highlight>
              <a:latin typeface="Finlandica" panose="00000500000000000000" pitchFamily="2" charset="0"/>
              <a:ea typeface="Arial"/>
              <a:cs typeface="Arial"/>
              <a:sym typeface="Arial"/>
              <a:hlinkClick r:id="rId7"/>
            </a:endParaRP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15"/>
              </a:rPr>
              <a:t>Pexraytech</a:t>
            </a:r>
            <a:r>
              <a:rPr lang="en-GB" sz="1300" kern="0" dirty="0">
                <a:solidFill>
                  <a:srgbClr val="002EA2"/>
                </a:solidFill>
                <a:highlight>
                  <a:srgbClr val="FFFFFF"/>
                </a:highlight>
                <a:latin typeface="Finlandica" panose="00000500000000000000" pitchFamily="2" charset="0"/>
                <a:cs typeface="Arial"/>
                <a:sym typeface="Arial"/>
              </a:rPr>
              <a:t> </a:t>
            </a:r>
            <a:r>
              <a:rPr lang="en-GB" sz="1300" kern="0" dirty="0">
                <a:solidFill>
                  <a:srgbClr val="002EA2"/>
                </a:solidFill>
                <a:highlight>
                  <a:srgbClr val="FFFFFF"/>
                </a:highlight>
                <a:latin typeface="Finlandica" panose="00000500000000000000" pitchFamily="2" charset="0"/>
                <a:ea typeface="Arial"/>
                <a:cs typeface="Arial"/>
                <a:sym typeface="Arial"/>
              </a:rPr>
              <a:t>–</a:t>
            </a:r>
            <a:r>
              <a:rPr lang="en-GB" sz="1300" kern="0" dirty="0">
                <a:solidFill>
                  <a:srgbClr val="002EA2"/>
                </a:solidFill>
                <a:highlight>
                  <a:srgbClr val="FFFFFF"/>
                </a:highlight>
                <a:latin typeface="Finlandica" panose="00000500000000000000" pitchFamily="2" charset="0"/>
                <a:cs typeface="Arial"/>
                <a:sym typeface="Arial"/>
              </a:rPr>
              <a:t> portable X-ray systems</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16"/>
              </a:rPr>
              <a:t>Poimapper</a:t>
            </a:r>
            <a:r>
              <a:rPr lang="en-GB" sz="1300" kern="0" dirty="0">
                <a:solidFill>
                  <a:srgbClr val="002EA2"/>
                </a:solidFill>
                <a:highlight>
                  <a:srgbClr val="FFFFFF"/>
                </a:highlight>
                <a:latin typeface="Finlandica" panose="00000500000000000000" pitchFamily="2" charset="0"/>
                <a:ea typeface="Arial"/>
                <a:cs typeface="Arial"/>
                <a:sym typeface="Arial"/>
              </a:rPr>
              <a:t> – data collection app combined with analytics and task tracking</a:t>
            </a:r>
            <a:endParaRPr lang="en-GB" sz="1300" kern="0" dirty="0">
              <a:solidFill>
                <a:srgbClr val="002EA2"/>
              </a:solidFill>
              <a:highlight>
                <a:srgbClr val="FFFFFF"/>
              </a:highlight>
              <a:latin typeface="Finlandica" panose="00000500000000000000" pitchFamily="2" charset="0"/>
              <a:cs typeface="Arial"/>
              <a:sym typeface="Arial"/>
              <a:hlinkClick r:id="rId7"/>
            </a:endParaRP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17"/>
              </a:rPr>
              <a:t>Quuppa</a:t>
            </a:r>
            <a:r>
              <a:rPr lang="en-GB" sz="1300" kern="0" dirty="0">
                <a:solidFill>
                  <a:srgbClr val="002EA2"/>
                </a:solidFill>
                <a:highlight>
                  <a:srgbClr val="FFFFFF"/>
                </a:highlight>
                <a:latin typeface="Finlandica" panose="00000500000000000000" pitchFamily="2" charset="0"/>
                <a:cs typeface="Arial"/>
                <a:sym typeface="Arial"/>
              </a:rPr>
              <a:t> – location-based services </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ea typeface="Arial"/>
                <a:cs typeface="Arial"/>
                <a:sym typeface="Arial"/>
                <a:hlinkClick r:id="rId7"/>
              </a:rPr>
              <a:t>Rails Girls</a:t>
            </a:r>
            <a:r>
              <a:rPr lang="en-GB" sz="1300" kern="0" dirty="0">
                <a:solidFill>
                  <a:srgbClr val="002EA2"/>
                </a:solidFill>
                <a:highlight>
                  <a:srgbClr val="FFFFFF"/>
                </a:highlight>
                <a:latin typeface="Finlandica" panose="00000500000000000000" pitchFamily="2" charset="0"/>
                <a:ea typeface="Arial"/>
                <a:cs typeface="Arial"/>
                <a:sym typeface="Arial"/>
              </a:rPr>
              <a:t> – teaches programming to girls and women </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18"/>
              </a:rPr>
              <a:t>Reaktor</a:t>
            </a:r>
            <a:r>
              <a:rPr lang="en-GB" sz="1300" kern="0" dirty="0">
                <a:solidFill>
                  <a:srgbClr val="002EA2"/>
                </a:solidFill>
                <a:highlight>
                  <a:srgbClr val="FFFFFF"/>
                </a:highlight>
                <a:latin typeface="Finlandica" panose="00000500000000000000" pitchFamily="2" charset="0"/>
                <a:cs typeface="Arial"/>
                <a:sym typeface="Arial"/>
              </a:rPr>
              <a:t> –</a:t>
            </a:r>
            <a:r>
              <a:rPr lang="en-US" sz="1300" kern="0" dirty="0">
                <a:solidFill>
                  <a:srgbClr val="002EA2"/>
                </a:solidFill>
                <a:highlight>
                  <a:srgbClr val="FFFFFF"/>
                </a:highlight>
                <a:latin typeface="Finlandica" panose="00000500000000000000" pitchFamily="2" charset="0"/>
                <a:cs typeface="Arial"/>
                <a:sym typeface="Arial"/>
              </a:rPr>
              <a:t> a strategy, design, and technology company </a:t>
            </a:r>
            <a:br>
              <a:rPr lang="en-US" sz="1300" kern="0" dirty="0">
                <a:solidFill>
                  <a:srgbClr val="002EA2"/>
                </a:solidFill>
                <a:highlight>
                  <a:srgbClr val="FFFFFF"/>
                </a:highlight>
                <a:latin typeface="Finlandica" panose="00000500000000000000" pitchFamily="2" charset="0"/>
                <a:cs typeface="Arial"/>
                <a:sym typeface="Arial"/>
              </a:rPr>
            </a:br>
            <a:r>
              <a:rPr lang="en-GB" sz="1300" kern="0" dirty="0">
                <a:solidFill>
                  <a:srgbClr val="002EA2"/>
                </a:solidFill>
                <a:highlight>
                  <a:srgbClr val="FFFFFF"/>
                </a:highlight>
                <a:latin typeface="Finlandica" panose="00000500000000000000" pitchFamily="2" charset="0"/>
                <a:cs typeface="Arial"/>
                <a:sym typeface="Arial"/>
                <a:hlinkClick r:id="rId19"/>
              </a:rPr>
              <a:t>Sibesonke</a:t>
            </a:r>
            <a:r>
              <a:rPr lang="en-GB" sz="1300" kern="0" dirty="0">
                <a:solidFill>
                  <a:srgbClr val="002EA2"/>
                </a:solidFill>
                <a:highlight>
                  <a:srgbClr val="FFFFFF"/>
                </a:highlight>
                <a:latin typeface="Finlandica" panose="00000500000000000000" pitchFamily="2" charset="0"/>
                <a:cs typeface="Arial"/>
                <a:sym typeface="Arial"/>
              </a:rPr>
              <a:t> – provides mobile services to basic phones for people with low-income </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20"/>
              </a:rPr>
              <a:t>Silo AI</a:t>
            </a:r>
            <a:r>
              <a:rPr lang="en-GB" sz="1300" kern="0" dirty="0">
                <a:solidFill>
                  <a:srgbClr val="002EA2"/>
                </a:solidFill>
                <a:highlight>
                  <a:srgbClr val="FFFFFF"/>
                </a:highlight>
                <a:latin typeface="Finlandica" panose="00000500000000000000" pitchFamily="2" charset="0"/>
                <a:cs typeface="Arial"/>
                <a:sym typeface="Arial"/>
              </a:rPr>
              <a:t> – largest private AI lab in Nordics</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ea typeface="Arial"/>
                <a:cs typeface="Arial"/>
                <a:sym typeface="Arial"/>
                <a:hlinkClick r:id="rId21"/>
              </a:rPr>
              <a:t>Sofokus</a:t>
            </a:r>
            <a:r>
              <a:rPr lang="en-GB" sz="1300" kern="0" dirty="0">
                <a:solidFill>
                  <a:srgbClr val="002EA2"/>
                </a:solidFill>
                <a:highlight>
                  <a:srgbClr val="FFFFFF"/>
                </a:highlight>
                <a:latin typeface="Finlandica" panose="00000500000000000000" pitchFamily="2" charset="0"/>
                <a:ea typeface="Arial"/>
                <a:cs typeface="Arial"/>
                <a:sym typeface="Arial"/>
              </a:rPr>
              <a:t> – digitalization</a:t>
            </a:r>
            <a:r>
              <a:rPr lang="en-GB" sz="1300" kern="0" dirty="0">
                <a:solidFill>
                  <a:srgbClr val="002EA2"/>
                </a:solidFill>
                <a:highlight>
                  <a:srgbClr val="FFFFFF"/>
                </a:highlight>
                <a:latin typeface="Finlandica" panose="00000500000000000000" pitchFamily="2" charset="0"/>
                <a:cs typeface="Arial"/>
                <a:sym typeface="Arial"/>
              </a:rPr>
              <a:t> consulting and services</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22"/>
              </a:rPr>
              <a:t>Solita</a:t>
            </a:r>
            <a:r>
              <a:rPr lang="en-GB" sz="1300" kern="0" dirty="0">
                <a:solidFill>
                  <a:srgbClr val="002EA2"/>
                </a:solidFill>
                <a:highlight>
                  <a:srgbClr val="FFFFFF"/>
                </a:highlight>
                <a:latin typeface="Finlandica" panose="00000500000000000000" pitchFamily="2" charset="0"/>
                <a:cs typeface="Arial"/>
                <a:sym typeface="Arial"/>
              </a:rPr>
              <a:t> – </a:t>
            </a:r>
            <a:r>
              <a:rPr lang="en-US" sz="1300" kern="0" dirty="0">
                <a:solidFill>
                  <a:srgbClr val="002EA2"/>
                </a:solidFill>
                <a:highlight>
                  <a:srgbClr val="FFFFFF"/>
                </a:highlight>
                <a:latin typeface="Finlandica" panose="00000500000000000000" pitchFamily="2" charset="0"/>
                <a:cs typeface="Arial"/>
                <a:sym typeface="Arial"/>
              </a:rPr>
              <a:t>service design, software development, AI &amp; analytics</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ea typeface="Arial"/>
                <a:cs typeface="Arial"/>
                <a:sym typeface="Arial"/>
                <a:hlinkClick r:id="rId23"/>
              </a:rPr>
              <a:t>Teleste</a:t>
            </a:r>
            <a:r>
              <a:rPr lang="en-GB" sz="1300" kern="0" dirty="0">
                <a:solidFill>
                  <a:srgbClr val="002EA2"/>
                </a:solidFill>
                <a:highlight>
                  <a:srgbClr val="FFFFFF"/>
                </a:highlight>
                <a:latin typeface="Finlandica" panose="00000500000000000000" pitchFamily="2" charset="0"/>
                <a:ea typeface="Arial"/>
                <a:cs typeface="Arial"/>
                <a:sym typeface="Arial"/>
              </a:rPr>
              <a:t> – broadband data, video, information and security solutions</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ea typeface="Arial"/>
                <a:cs typeface="Arial"/>
                <a:sym typeface="Arial"/>
                <a:hlinkClick r:id="rId24"/>
              </a:rPr>
              <a:t>TietoEVRY</a:t>
            </a:r>
            <a:r>
              <a:rPr lang="en-GB" sz="1300" kern="0" dirty="0">
                <a:solidFill>
                  <a:srgbClr val="002EA2"/>
                </a:solidFill>
                <a:highlight>
                  <a:srgbClr val="FFFFFF"/>
                </a:highlight>
                <a:latin typeface="Finlandica" panose="00000500000000000000" pitchFamily="2" charset="0"/>
                <a:ea typeface="Arial"/>
                <a:cs typeface="Arial"/>
                <a:sym typeface="Arial"/>
              </a:rPr>
              <a:t> – one of th</a:t>
            </a:r>
            <a:r>
              <a:rPr lang="en-GB" sz="1300" kern="0" dirty="0">
                <a:solidFill>
                  <a:srgbClr val="002EA2"/>
                </a:solidFill>
                <a:highlight>
                  <a:srgbClr val="FFFFFF"/>
                </a:highlight>
                <a:latin typeface="Finlandica" panose="00000500000000000000" pitchFamily="2" charset="0"/>
                <a:cs typeface="Arial"/>
                <a:sym typeface="Arial"/>
              </a:rPr>
              <a:t>e largest ICT companies in the Nordic region, provides full digital services and advice</a:t>
            </a:r>
            <a:r>
              <a:rPr lang="en-GB" sz="1300" kern="0" dirty="0">
                <a:solidFill>
                  <a:srgbClr val="002EA2"/>
                </a:solidFill>
                <a:highlight>
                  <a:srgbClr val="FFFFFF"/>
                </a:highlight>
                <a:latin typeface="Finlandica" panose="00000500000000000000" pitchFamily="2" charset="0"/>
                <a:ea typeface="Arial"/>
                <a:cs typeface="Arial"/>
                <a:sym typeface="Arial"/>
              </a:rPr>
              <a:t> </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25"/>
              </a:rPr>
              <a:t>Tridify</a:t>
            </a:r>
            <a:r>
              <a:rPr lang="en-GB" sz="1300" kern="0" dirty="0">
                <a:solidFill>
                  <a:srgbClr val="002EA2"/>
                </a:solidFill>
                <a:highlight>
                  <a:srgbClr val="FFFFFF"/>
                </a:highlight>
                <a:latin typeface="Finlandica" panose="00000500000000000000" pitchFamily="2" charset="0"/>
                <a:cs typeface="Arial"/>
                <a:sym typeface="Arial"/>
              </a:rPr>
              <a:t> – automates workflow, particularly in construction applications</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26"/>
              </a:rPr>
              <a:t>Uros</a:t>
            </a:r>
            <a:r>
              <a:rPr lang="en-GB" sz="1300" kern="0" dirty="0">
                <a:solidFill>
                  <a:srgbClr val="002EA2"/>
                </a:solidFill>
                <a:highlight>
                  <a:srgbClr val="FFFFFF"/>
                </a:highlight>
                <a:latin typeface="Finlandica" panose="00000500000000000000" pitchFamily="2" charset="0"/>
                <a:cs typeface="Arial"/>
                <a:sym typeface="Arial"/>
              </a:rPr>
              <a:t> – IoT technologies and smart connectivity</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27"/>
              </a:rPr>
              <a:t>Valmet</a:t>
            </a:r>
            <a:r>
              <a:rPr lang="en-GB" sz="1300" kern="0" dirty="0">
                <a:solidFill>
                  <a:srgbClr val="002EA2"/>
                </a:solidFill>
                <a:highlight>
                  <a:srgbClr val="FFFFFF"/>
                </a:highlight>
                <a:latin typeface="Finlandica" panose="00000500000000000000" pitchFamily="2" charset="0"/>
                <a:cs typeface="Arial"/>
                <a:sym typeface="Arial"/>
              </a:rPr>
              <a:t> – industrial internet and automation services for heavy industry</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28"/>
              </a:rPr>
              <a:t>Vincit </a:t>
            </a:r>
            <a:r>
              <a:rPr lang="en-GB" sz="1300" kern="0" dirty="0">
                <a:solidFill>
                  <a:srgbClr val="002EA2"/>
                </a:solidFill>
                <a:highlight>
                  <a:srgbClr val="FFFFFF"/>
                </a:highlight>
                <a:latin typeface="Finlandica" panose="00000500000000000000" pitchFamily="2" charset="0"/>
                <a:cs typeface="Arial"/>
                <a:sym typeface="Arial"/>
              </a:rPr>
              <a:t>– </a:t>
            </a:r>
            <a:r>
              <a:rPr lang="en-US" sz="1300" kern="0" dirty="0">
                <a:solidFill>
                  <a:srgbClr val="002EA2"/>
                </a:solidFill>
                <a:highlight>
                  <a:srgbClr val="FFFFFF"/>
                </a:highlight>
                <a:latin typeface="Finlandica" panose="00000500000000000000" pitchFamily="2" charset="0"/>
                <a:cs typeface="Arial"/>
                <a:sym typeface="Arial"/>
              </a:rPr>
              <a:t>service design and software development</a:t>
            </a:r>
            <a:endParaRPr lang="en-GB" sz="1300" kern="0" dirty="0">
              <a:solidFill>
                <a:srgbClr val="002EA2"/>
              </a:solidFill>
              <a:highlight>
                <a:srgbClr val="FFFFFF"/>
              </a:highlight>
              <a:latin typeface="Finlandica" panose="00000500000000000000" pitchFamily="2" charset="0"/>
              <a:cs typeface="Arial"/>
              <a:sym typeface="Arial"/>
            </a:endParaRP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29" action="ppaction://hlinkfile"/>
              </a:rPr>
              <a:t>Wapice</a:t>
            </a:r>
            <a:r>
              <a:rPr lang="en-GB" sz="1300" kern="0" dirty="0">
                <a:solidFill>
                  <a:srgbClr val="002EA2"/>
                </a:solidFill>
                <a:highlight>
                  <a:srgbClr val="FFFFFF"/>
                </a:highlight>
                <a:latin typeface="Finlandica" panose="00000500000000000000" pitchFamily="2" charset="0"/>
                <a:cs typeface="Arial"/>
                <a:sym typeface="Arial"/>
              </a:rPr>
              <a:t> – software and IoT services for industry</a:t>
            </a:r>
          </a:p>
          <a:p>
            <a:pPr lvl="0" defTabSz="914400">
              <a:lnSpc>
                <a:spcPct val="115000"/>
              </a:lnSpc>
              <a:spcBef>
                <a:spcPts val="0"/>
              </a:spcBef>
              <a:buClr>
                <a:srgbClr val="000000"/>
              </a:buClr>
              <a:buSzPts val="1100"/>
            </a:pPr>
            <a:r>
              <a:rPr lang="en-GB" sz="1300" kern="0" dirty="0">
                <a:solidFill>
                  <a:srgbClr val="002EA2"/>
                </a:solidFill>
                <a:highlight>
                  <a:srgbClr val="FFFFFF"/>
                </a:highlight>
                <a:latin typeface="Finlandica" panose="00000500000000000000" pitchFamily="2" charset="0"/>
                <a:cs typeface="Arial"/>
                <a:sym typeface="Arial"/>
                <a:hlinkClick r:id="rId30"/>
              </a:rPr>
              <a:t>Wirepas</a:t>
            </a:r>
            <a:r>
              <a:rPr lang="en-GB" sz="1300" kern="0" dirty="0">
                <a:solidFill>
                  <a:srgbClr val="002EA2"/>
                </a:solidFill>
                <a:highlight>
                  <a:srgbClr val="FFFFFF"/>
                </a:highlight>
                <a:latin typeface="Finlandica" panose="00000500000000000000" pitchFamily="2" charset="0"/>
                <a:cs typeface="Arial"/>
                <a:sym typeface="Arial"/>
              </a:rPr>
              <a:t> – large-scale IoT solutions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9</a:t>
            </a:fld>
            <a:endParaRPr lang="en-US">
              <a:solidFill>
                <a:srgbClr val="002EA2"/>
              </a:solidFill>
            </a:endParaRPr>
          </a:p>
        </p:txBody>
      </p:sp>
    </p:spTree>
    <p:extLst>
      <p:ext uri="{BB962C8B-B14F-4D97-AF65-F5344CB8AC3E}">
        <p14:creationId xmlns:p14="http://schemas.microsoft.com/office/powerpoint/2010/main" val="392731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514</TotalTime>
  <Words>3007</Words>
  <Application>Microsoft Office PowerPoint</Application>
  <PresentationFormat>A4 Paper (210x297 mm)</PresentationFormat>
  <Paragraphs>297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Finlandica</vt:lpstr>
      <vt:lpstr>Office Theme</vt:lpstr>
      <vt:lpstr>Digitalization / ICT</vt:lpstr>
      <vt:lpstr>PART I:  GENERAL INFORMATION</vt:lpstr>
      <vt:lpstr>Key points and main messages</vt:lpstr>
      <vt:lpstr>Elevator pitch: digitalization / ICT</vt:lpstr>
      <vt:lpstr>Background 1/2</vt:lpstr>
      <vt:lpstr>Background 2/2</vt:lpstr>
      <vt:lpstr>Facts and stats 1/2</vt:lpstr>
      <vt:lpstr>Facts and stats 2/2</vt:lpstr>
      <vt:lpstr>Some Finnish companies in the field</vt:lpstr>
      <vt:lpstr>Programs and main markets</vt:lpstr>
      <vt:lpstr>Sites to visit in Finland</vt:lpstr>
      <vt:lpstr>For social media</vt:lpstr>
      <vt:lpstr>Tools and materials</vt:lpstr>
      <vt:lpstr>PART II:  COUNTRY SPECIFIC INFORMATION</vt:lpstr>
      <vt:lpstr>Key points and main messages </vt:lpstr>
      <vt:lpstr>Elevator pitch</vt:lpstr>
      <vt:lpstr>Background, facts and stats </vt:lpstr>
      <vt:lpstr>Finnish companies in the area</vt:lpstr>
      <vt:lpstr>PART III:  INSTRUCTIONS AND BACKGROUND FOR THIS INTERNAL MATERIAL PACKAGE</vt:lpstr>
      <vt:lpstr>Material package: instructions</vt:lpstr>
      <vt:lpstr>Country branding and Team Finland work: why do we need common messages?</vt:lpstr>
    </vt:vector>
  </TitlesOfParts>
  <Company>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Öunap Hanna</dc:creator>
  <cp:lastModifiedBy>Ahtiainen Henriikka</cp:lastModifiedBy>
  <cp:revision>30</cp:revision>
  <dcterms:created xsi:type="dcterms:W3CDTF">2020-12-16T07:14:41Z</dcterms:created>
  <dcterms:modified xsi:type="dcterms:W3CDTF">2020-12-23T06:55:21Z</dcterms:modified>
</cp:coreProperties>
</file>