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56" r:id="rId4"/>
    <p:sldId id="259" r:id="rId5"/>
    <p:sldId id="260" r:id="rId6"/>
    <p:sldId id="261" r:id="rId7"/>
    <p:sldId id="277" r:id="rId8"/>
    <p:sldId id="262" r:id="rId9"/>
    <p:sldId id="264" r:id="rId10"/>
    <p:sldId id="265" r:id="rId11"/>
    <p:sldId id="266" r:id="rId12"/>
    <p:sldId id="267" r:id="rId13"/>
    <p:sldId id="268" r:id="rId14"/>
    <p:sldId id="269" r:id="rId15"/>
    <p:sldId id="271" r:id="rId16"/>
    <p:sldId id="272" r:id="rId17"/>
    <p:sldId id="273" r:id="rId18"/>
    <p:sldId id="274" r:id="rId19"/>
    <p:sldId id="270" r:id="rId20"/>
    <p:sldId id="275" r:id="rId21"/>
    <p:sldId id="276" r:id="rId2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E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48" d="100"/>
          <a:sy n="48" d="100"/>
        </p:scale>
        <p:origin x="212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CECBC-F2B5-4177-BE07-C7CB8C5C0FFF}" type="datetimeFigureOut">
              <a:rPr lang="en-US" smtClean="0"/>
              <a:t>12/22/2020</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FC3F9B-D206-4969-8FD4-230A4ECA30B8}" type="slidenum">
              <a:rPr lang="en-US" smtClean="0"/>
              <a:t>‹#›</a:t>
            </a:fld>
            <a:endParaRPr lang="en-US"/>
          </a:p>
        </p:txBody>
      </p:sp>
    </p:spTree>
    <p:extLst>
      <p:ext uri="{BB962C8B-B14F-4D97-AF65-F5344CB8AC3E}">
        <p14:creationId xmlns:p14="http://schemas.microsoft.com/office/powerpoint/2010/main" val="1093107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92809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46682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30657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25210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64049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01934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12/22/2020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995253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12/22/2020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76840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12/22/2020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7323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48946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12/22/2020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18149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12/22/2020</a:t>
            </a:r>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85AC707-C3CF-459D-BE39-302E1C84AA64}" type="slidenum">
              <a:rPr lang="en-US" smtClean="0"/>
              <a:t>‹#›</a:t>
            </a:fld>
            <a:endParaRPr lang="en-US"/>
          </a:p>
        </p:txBody>
      </p:sp>
    </p:spTree>
    <p:extLst>
      <p:ext uri="{BB962C8B-B14F-4D97-AF65-F5344CB8AC3E}">
        <p14:creationId xmlns:p14="http://schemas.microsoft.com/office/powerpoint/2010/main" val="47065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usinessfinland.fi/492f1e/globalassets/food/saksa---elintarvikeviennin-osaaja---lle.pdf" TargetMode="External"/><Relationship Id="rId2" Type="http://schemas.openxmlformats.org/officeDocument/2006/relationships/hyperlink" Target="https://www.businessfinland.fi/en/for-finnish-customers/services/programs/food-from-finland" TargetMode="External"/><Relationship Id="rId1" Type="http://schemas.openxmlformats.org/officeDocument/2006/relationships/slideLayout" Target="../slideLayouts/slideLayout2.xml"/><Relationship Id="rId6" Type="http://schemas.openxmlformats.org/officeDocument/2006/relationships/hyperlink" Target="https://www.helsinki.fi/en/faculty-of-agriculture-and-forestry/research/agricultural-sciences" TargetMode="External"/><Relationship Id="rId5" Type="http://schemas.openxmlformats.org/officeDocument/2006/relationships/hyperlink" Target="https://www.vttresearch.com/en/ourservices/food-and-beverage-solutions" TargetMode="External"/><Relationship Id="rId4" Type="http://schemas.openxmlformats.org/officeDocument/2006/relationships/hyperlink" Target="https://www.businessfinland.fi/492ef1/globalassets/food/ranska-vientikaupan-osaaja-koulutus-mikkeli-14.2.2019-as-f.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inedu.fi/en/personnel-contacts" TargetMode="External"/><Relationship Id="rId2" Type="http://schemas.openxmlformats.org/officeDocument/2006/relationships/hyperlink" Target="https://twitter.com/Export_tea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magnetcloud1.eu/b/businessfinland/FoodFromFinland/" TargetMode="External"/><Relationship Id="rId3" Type="http://schemas.openxmlformats.org/officeDocument/2006/relationships/hyperlink" Target="https://www.ruokavirasto.fi/en/" TargetMode="External"/><Relationship Id="rId7" Type="http://schemas.openxmlformats.org/officeDocument/2006/relationships/hyperlink" Target="https://www.luke.fi/ruokafakta/en/frontpage/" TargetMode="External"/><Relationship Id="rId2" Type="http://schemas.openxmlformats.org/officeDocument/2006/relationships/hyperlink" Target="https://www.businessfinland.fi/en/do-business-with-finland/explore-key-industries/bio-circular-economy/agrotechnology" TargetMode="External"/><Relationship Id="rId1" Type="http://schemas.openxmlformats.org/officeDocument/2006/relationships/slideLayout" Target="../slideLayouts/slideLayout2.xml"/><Relationship Id="rId6" Type="http://schemas.openxmlformats.org/officeDocument/2006/relationships/hyperlink" Target="https://mmm.fi/en/frontpage" TargetMode="External"/><Relationship Id="rId11" Type="http://schemas.openxmlformats.org/officeDocument/2006/relationships/hyperlink" Target="https://www.helsinki.fi/en/faculty-of-agriculture-and-forestry/research/microbiology" TargetMode="External"/><Relationship Id="rId5" Type="http://schemas.openxmlformats.org/officeDocument/2006/relationships/hyperlink" Target="https://www.businessfinland.fi/en/do-business-with-finland/finnish-suppliers/finnish-suppliers-results?segment=299" TargetMode="External"/><Relationship Id="rId10" Type="http://schemas.openxmlformats.org/officeDocument/2006/relationships/hyperlink" Target="https://www.helsinki.fi/en/faculty-of-agriculture-and-forestry/research/agricultural-sciences" TargetMode="External"/><Relationship Id="rId4" Type="http://schemas.openxmlformats.org/officeDocument/2006/relationships/hyperlink" Target="https://www.finnish-oats.fi/en/" TargetMode="External"/><Relationship Id="rId9" Type="http://schemas.openxmlformats.org/officeDocument/2006/relationships/hyperlink" Target="https://www.helsinki.fi/en/faculty-of-agriculture-and-forestry/research/food-and-nutritio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petsmoproducts.fi/en/home/" TargetMode="External"/><Relationship Id="rId13" Type="http://schemas.openxmlformats.org/officeDocument/2006/relationships/hyperlink" Target="https://www.figen.fi/en/home" TargetMode="External"/><Relationship Id="rId18" Type="http://schemas.openxmlformats.org/officeDocument/2006/relationships/hyperlink" Target="http://www.finsect.fi/" TargetMode="External"/><Relationship Id="rId26" Type="http://schemas.openxmlformats.org/officeDocument/2006/relationships/hyperlink" Target="robbes.fi/sv/" TargetMode="External"/><Relationship Id="rId3" Type="http://schemas.openxmlformats.org/officeDocument/2006/relationships/hyperlink" Target="https://altiagroup.com/about-us" TargetMode="External"/><Relationship Id="rId21" Type="http://schemas.openxmlformats.org/officeDocument/2006/relationships/hyperlink" Target="https://kiantama.fi/en/front-page/" TargetMode="External"/><Relationship Id="rId7" Type="http://schemas.openxmlformats.org/officeDocument/2006/relationships/hyperlink" Target="https://www.novarbo.fi/en/front-page.html" TargetMode="External"/><Relationship Id="rId12" Type="http://schemas.openxmlformats.org/officeDocument/2006/relationships/hyperlink" Target="https://www.valtra.com/" TargetMode="External"/><Relationship Id="rId17" Type="http://schemas.openxmlformats.org/officeDocument/2006/relationships/hyperlink" Target="https://www.fazergroup.com/" TargetMode="External"/><Relationship Id="rId25" Type="http://schemas.openxmlformats.org/officeDocument/2006/relationships/hyperlink" Target="https://www.raisio.com/en_US/frontpage" TargetMode="External"/><Relationship Id="rId2" Type="http://schemas.openxmlformats.org/officeDocument/2006/relationships/hyperlink" Target="https://www.agronic.fi/en/" TargetMode="External"/><Relationship Id="rId16" Type="http://schemas.openxmlformats.org/officeDocument/2006/relationships/hyperlink" Target="https://www.atria.fi/en/" TargetMode="External"/><Relationship Id="rId20" Type="http://schemas.openxmlformats.org/officeDocument/2006/relationships/hyperlink" Target="https://www.hkscan.com/en/" TargetMode="External"/><Relationship Id="rId1" Type="http://schemas.openxmlformats.org/officeDocument/2006/relationships/slideLayout" Target="../slideLayouts/slideLayout2.xml"/><Relationship Id="rId6" Type="http://schemas.openxmlformats.org/officeDocument/2006/relationships/hyperlink" Target="https://www.grainsense.com/" TargetMode="External"/><Relationship Id="rId11" Type="http://schemas.openxmlformats.org/officeDocument/2006/relationships/hyperlink" Target="https://www.valmet.com/" TargetMode="External"/><Relationship Id="rId24" Type="http://schemas.openxmlformats.org/officeDocument/2006/relationships/hyperlink" Target="https://www.lumene.com/" TargetMode="External"/><Relationship Id="rId5" Type="http://schemas.openxmlformats.org/officeDocument/2006/relationships/hyperlink" Target="https://www.finnlacto.fi/en/home/" TargetMode="External"/><Relationship Id="rId15" Type="http://schemas.openxmlformats.org/officeDocument/2006/relationships/hyperlink" Target="https://wolt.com/en" TargetMode="External"/><Relationship Id="rId23" Type="http://schemas.openxmlformats.org/officeDocument/2006/relationships/hyperlink" Target="https://kyrodistillery.com/" TargetMode="External"/><Relationship Id="rId10" Type="http://schemas.openxmlformats.org/officeDocument/2006/relationships/hyperlink" Target="https://soilscout.com/" TargetMode="External"/><Relationship Id="rId19" Type="http://schemas.openxmlformats.org/officeDocument/2006/relationships/hyperlink" Target="https://goldandgreenfoods.com/" TargetMode="External"/><Relationship Id="rId4" Type="http://schemas.openxmlformats.org/officeDocument/2006/relationships/hyperlink" Target="https://demeca.fi/en/improving-wellness/" TargetMode="External"/><Relationship Id="rId9" Type="http://schemas.openxmlformats.org/officeDocument/2006/relationships/hyperlink" Target="https://quanturi.com/" TargetMode="External"/><Relationship Id="rId14" Type="http://schemas.openxmlformats.org/officeDocument/2006/relationships/hyperlink" Target="https://solarfoods.fi/" TargetMode="External"/><Relationship Id="rId22" Type="http://schemas.openxmlformats.org/officeDocument/2006/relationships/hyperlink" Target="https://www.kouvolanlakritsi.fi/en/" TargetMode="External"/><Relationship Id="rId27" Type="http://schemas.openxmlformats.org/officeDocument/2006/relationships/hyperlink" Target="https://www.vali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002EA2"/>
                </a:solidFill>
                <a:latin typeface="Finlandica" panose="00000500000000000000" pitchFamily="2" charset="0"/>
              </a:rPr>
              <a:t>Food and beverages</a:t>
            </a:r>
            <a:endParaRPr lang="en-US" b="1"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dirty="0"/>
          </a:p>
        </p:txBody>
      </p:sp>
      <p:sp>
        <p:nvSpPr>
          <p:cNvPr id="5" name="Slide Number Placeholder 4"/>
          <p:cNvSpPr>
            <a:spLocks noGrp="1"/>
          </p:cNvSpPr>
          <p:nvPr>
            <p:ph type="sldNum" sz="quarter" idx="12"/>
          </p:nvPr>
        </p:nvSpPr>
        <p:spPr/>
        <p:txBody>
          <a:bodyPr/>
          <a:lstStyle/>
          <a:p>
            <a:fld id="{785AC707-C3CF-459D-BE39-302E1C84AA64}" type="slidenum">
              <a:rPr lang="en-US" smtClean="0"/>
              <a:t>1</a:t>
            </a:fld>
            <a:endParaRPr lang="en-US"/>
          </a:p>
        </p:txBody>
      </p:sp>
    </p:spTree>
    <p:extLst>
      <p:ext uri="{BB962C8B-B14F-4D97-AF65-F5344CB8AC3E}">
        <p14:creationId xmlns:p14="http://schemas.microsoft.com/office/powerpoint/2010/main" val="886458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Programs and main markets</a:t>
            </a:r>
          </a:p>
        </p:txBody>
      </p:sp>
      <p:sp>
        <p:nvSpPr>
          <p:cNvPr id="7" name="Content Placeholder 6"/>
          <p:cNvSpPr>
            <a:spLocks noGrp="1"/>
          </p:cNvSpPr>
          <p:nvPr>
            <p:ph idx="1"/>
          </p:nvPr>
        </p:nvSpPr>
        <p:spPr>
          <a:xfrm>
            <a:off x="471488" y="1157139"/>
            <a:ext cx="5915025" cy="8131240"/>
          </a:xfrm>
        </p:spPr>
        <p:txBody>
          <a:bodyPr>
            <a:noAutofit/>
          </a:bodyPr>
          <a:lstStyle/>
          <a:p>
            <a:pPr marL="0" lvl="0" indent="0" defTabSz="914400">
              <a:lnSpc>
                <a:spcPct val="120000"/>
              </a:lnSpc>
              <a:spcBef>
                <a:spcPts val="0"/>
              </a:spcBef>
              <a:buClr>
                <a:srgbClr val="002EA2"/>
              </a:buClr>
              <a:buSzPts val="1000"/>
              <a:buNone/>
            </a:pPr>
            <a:r>
              <a:rPr lang="en-US" sz="1300" kern="0" dirty="0">
                <a:solidFill>
                  <a:srgbClr val="002EA2"/>
                </a:solidFill>
                <a:latin typeface="Finlandica" panose="00000500000000000000" pitchFamily="2" charset="0"/>
                <a:ea typeface="Arial"/>
                <a:cs typeface="Arial"/>
                <a:sym typeface="Arial"/>
                <a:hlinkClick r:id="rId2"/>
              </a:rPr>
              <a:t>Food from Finland</a:t>
            </a:r>
            <a:endParaRPr lang="en-US" sz="1300" kern="0" dirty="0">
              <a:solidFill>
                <a:srgbClr val="002EA2"/>
              </a:solidFill>
              <a:latin typeface="Finlandica" panose="00000500000000000000" pitchFamily="2" charset="0"/>
              <a:ea typeface="Arial"/>
              <a:cs typeface="Arial"/>
              <a:sym typeface="Arial"/>
            </a:endParaRPr>
          </a:p>
          <a:p>
            <a:pPr defTabSz="914400">
              <a:lnSpc>
                <a:spcPct val="120000"/>
              </a:lnSpc>
              <a:spcBef>
                <a:spcPts val="0"/>
              </a:spcBef>
              <a:buClr>
                <a:srgbClr val="002EA2"/>
              </a:buClr>
              <a:buSzPts val="1000"/>
            </a:pPr>
            <a:r>
              <a:rPr lang="en-US" sz="1300" kern="0" dirty="0" smtClean="0">
                <a:solidFill>
                  <a:srgbClr val="002EA2"/>
                </a:solidFill>
                <a:latin typeface="Finlandica" panose="00000500000000000000" pitchFamily="2" charset="0"/>
                <a:cs typeface="Arial"/>
                <a:sym typeface="Arial"/>
              </a:rPr>
              <a:t>This </a:t>
            </a:r>
            <a:r>
              <a:rPr lang="en-US" sz="1300" kern="0" dirty="0">
                <a:solidFill>
                  <a:srgbClr val="002EA2"/>
                </a:solidFill>
                <a:latin typeface="Finlandica" panose="00000500000000000000" pitchFamily="2" charset="0"/>
                <a:cs typeface="Arial"/>
                <a:sym typeface="Arial"/>
              </a:rPr>
              <a:t>long-running program from Business Finland aims to promote Finnish food companies and develop partnerships with researchers. Although the program is broad, it has special measures for alcohol, berries and oat products. The primary target markets are the Nordic countries, </a:t>
            </a:r>
            <a:r>
              <a:rPr lang="en-US" sz="1300" kern="0" dirty="0">
                <a:solidFill>
                  <a:srgbClr val="002EA2"/>
                </a:solidFill>
                <a:latin typeface="Finlandica" panose="00000500000000000000" pitchFamily="2" charset="0"/>
                <a:cs typeface="Arial"/>
                <a:sym typeface="Arial"/>
                <a:hlinkClick r:id="rId3"/>
              </a:rPr>
              <a:t>Germany</a:t>
            </a:r>
            <a:r>
              <a:rPr lang="en-US" sz="1300" kern="0" dirty="0">
                <a:solidFill>
                  <a:srgbClr val="002EA2"/>
                </a:solidFill>
                <a:latin typeface="Finlandica" panose="00000500000000000000" pitchFamily="2" charset="0"/>
                <a:cs typeface="Arial"/>
                <a:sym typeface="Arial"/>
              </a:rPr>
              <a:t>, China, Hong Kong, Japan and South Korea. Other target markets are Europe (especially </a:t>
            </a:r>
            <a:r>
              <a:rPr lang="en-US" sz="1300" kern="0" dirty="0">
                <a:solidFill>
                  <a:srgbClr val="002EA2"/>
                </a:solidFill>
                <a:latin typeface="Finlandica" panose="00000500000000000000" pitchFamily="2" charset="0"/>
                <a:cs typeface="Arial"/>
                <a:sym typeface="Arial"/>
                <a:hlinkClick r:id="rId4"/>
              </a:rPr>
              <a:t>France</a:t>
            </a:r>
            <a:r>
              <a:rPr lang="en-US" sz="1300" kern="0" dirty="0">
                <a:solidFill>
                  <a:srgbClr val="002EA2"/>
                </a:solidFill>
                <a:latin typeface="Finlandica" panose="00000500000000000000" pitchFamily="2" charset="0"/>
                <a:cs typeface="Arial"/>
                <a:sym typeface="Arial"/>
              </a:rPr>
              <a:t>), Saudi Arabia, the UAE, South Africa, Singapore, USA and Russia.</a:t>
            </a:r>
          </a:p>
          <a:p>
            <a:pPr marL="0" lvl="0" indent="0" defTabSz="914400">
              <a:lnSpc>
                <a:spcPct val="120000"/>
              </a:lnSpc>
              <a:spcBef>
                <a:spcPts val="0"/>
              </a:spcBef>
              <a:buClr>
                <a:srgbClr val="002EA2"/>
              </a:buClr>
              <a:buSzPts val="1000"/>
              <a:buNone/>
            </a:pPr>
            <a:endParaRPr lang="en-US" sz="1300" kern="0" dirty="0">
              <a:solidFill>
                <a:srgbClr val="002EA2"/>
              </a:solidFill>
              <a:latin typeface="Finlandica" panose="00000500000000000000" pitchFamily="2" charset="0"/>
              <a:cs typeface="Arial"/>
              <a:sym typeface="Arial"/>
            </a:endParaRPr>
          </a:p>
          <a:p>
            <a:pPr marL="0" lvl="0" indent="0" defTabSz="914400">
              <a:lnSpc>
                <a:spcPct val="120000"/>
              </a:lnSpc>
              <a:spcBef>
                <a:spcPts val="0"/>
              </a:spcBef>
              <a:buClr>
                <a:srgbClr val="002EA2"/>
              </a:buClr>
              <a:buSzPts val="1000"/>
              <a:buNone/>
            </a:pPr>
            <a:r>
              <a:rPr lang="en-US" sz="1300" kern="0" dirty="0">
                <a:solidFill>
                  <a:srgbClr val="002EA2"/>
                </a:solidFill>
                <a:latin typeface="Finlandica" panose="00000500000000000000" pitchFamily="2" charset="0"/>
                <a:cs typeface="Arial"/>
                <a:sym typeface="Arial"/>
                <a:hlinkClick r:id="rId5"/>
              </a:rPr>
              <a:t>Food and beverage solutions</a:t>
            </a:r>
            <a:endParaRPr lang="en-US" sz="13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00"/>
            </a:pPr>
            <a:r>
              <a:rPr lang="en-US" sz="1300" kern="0" dirty="0" smtClean="0">
                <a:solidFill>
                  <a:srgbClr val="002EA2"/>
                </a:solidFill>
                <a:latin typeface="Finlandica" panose="00000500000000000000" pitchFamily="2" charset="0"/>
                <a:cs typeface="Arial"/>
                <a:sym typeface="Arial"/>
              </a:rPr>
              <a:t>VTT </a:t>
            </a:r>
            <a:r>
              <a:rPr lang="en-US" sz="1300" kern="0" dirty="0">
                <a:solidFill>
                  <a:srgbClr val="002EA2"/>
                </a:solidFill>
                <a:latin typeface="Finlandica" panose="00000500000000000000" pitchFamily="2" charset="0"/>
                <a:cs typeface="Arial"/>
                <a:sym typeface="Arial"/>
              </a:rPr>
              <a:t>Research is not a program, per se, but food and beverages is one of their areas of expertise. In particular, they have strengths in oats, biotechnology and agile food manufacturing.</a:t>
            </a:r>
          </a:p>
          <a:p>
            <a:pPr marL="0" lvl="0" indent="0" defTabSz="914400">
              <a:lnSpc>
                <a:spcPct val="120000"/>
              </a:lnSpc>
              <a:spcBef>
                <a:spcPts val="0"/>
              </a:spcBef>
              <a:buClr>
                <a:srgbClr val="002EA2"/>
              </a:buClr>
              <a:buSzPts val="1000"/>
              <a:buNone/>
            </a:pPr>
            <a:endParaRPr lang="en-US" sz="1300" kern="0" dirty="0">
              <a:solidFill>
                <a:srgbClr val="002EA2"/>
              </a:solidFill>
              <a:latin typeface="Finlandica" panose="00000500000000000000" pitchFamily="2" charset="0"/>
              <a:cs typeface="Arial"/>
              <a:sym typeface="Arial"/>
            </a:endParaRPr>
          </a:p>
          <a:p>
            <a:pPr marL="0" lvl="0" indent="0" defTabSz="914400">
              <a:lnSpc>
                <a:spcPct val="120000"/>
              </a:lnSpc>
              <a:spcBef>
                <a:spcPts val="0"/>
              </a:spcBef>
              <a:buClr>
                <a:srgbClr val="002EA2"/>
              </a:buClr>
              <a:buSzPts val="1000"/>
              <a:buNone/>
            </a:pPr>
            <a:r>
              <a:rPr lang="en-US" sz="1300" kern="0" dirty="0">
                <a:solidFill>
                  <a:srgbClr val="002EA2"/>
                </a:solidFill>
                <a:latin typeface="Finlandica" panose="00000500000000000000" pitchFamily="2" charset="0"/>
                <a:cs typeface="Arial"/>
                <a:sym typeface="Arial"/>
                <a:hlinkClick r:id="rId6"/>
              </a:rPr>
              <a:t>Agricultural sciences</a:t>
            </a:r>
            <a:endParaRPr lang="en-US" sz="13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00"/>
            </a:pPr>
            <a:r>
              <a:rPr lang="en-US" sz="1300" kern="0" dirty="0">
                <a:solidFill>
                  <a:srgbClr val="002EA2"/>
                </a:solidFill>
                <a:latin typeface="Finlandica" panose="00000500000000000000" pitchFamily="2" charset="0"/>
                <a:cs typeface="Arial"/>
                <a:sym typeface="Arial"/>
              </a:rPr>
              <a:t>The University of Helsinki conducts significant agricultural R&amp;D. Key research fields include agrotechnology, animal science, biotechnology, environmental soil science and plant production sciences.</a:t>
            </a:r>
          </a:p>
          <a:p>
            <a:pPr marL="0" indent="0">
              <a:lnSpc>
                <a:spcPct val="120000"/>
              </a:lnSpc>
              <a:spcBef>
                <a:spcPts val="0"/>
              </a:spcBef>
              <a:buClr>
                <a:schemeClr val="tx1"/>
              </a:buClr>
              <a:buSzPts val="1013"/>
              <a:buNone/>
            </a:pPr>
            <a:endParaRPr lang="en-US" sz="1300" kern="0" dirty="0" smtClean="0">
              <a:solidFill>
                <a:srgbClr val="002EA2"/>
              </a:solidFill>
              <a:latin typeface="Finlandica" panose="00000500000000000000" pitchFamily="2" charset="0"/>
              <a:cs typeface="Arial"/>
              <a:sym typeface="Arial"/>
            </a:endParaRPr>
          </a:p>
          <a:p>
            <a:pPr marL="0" indent="0">
              <a:lnSpc>
                <a:spcPct val="120000"/>
              </a:lnSpc>
              <a:spcBef>
                <a:spcPts val="0"/>
              </a:spcBef>
              <a:buClr>
                <a:schemeClr val="tx1"/>
              </a:buClr>
              <a:buSzPts val="1013"/>
              <a:buNone/>
            </a:pPr>
            <a:endParaRPr lang="en-US" sz="1300" kern="0" dirty="0">
              <a:solidFill>
                <a:srgbClr val="002EA2"/>
              </a:solidFill>
              <a:latin typeface="Finlandica" panose="00000500000000000000" pitchFamily="2" charset="0"/>
              <a:cs typeface="Arial"/>
              <a:sym typeface="Arial"/>
            </a:endParaRPr>
          </a:p>
          <a:p>
            <a:pPr marL="0" indent="0">
              <a:lnSpc>
                <a:spcPct val="120000"/>
              </a:lnSpc>
              <a:spcBef>
                <a:spcPts val="0"/>
              </a:spcBef>
              <a:buClr>
                <a:schemeClr val="tx1"/>
              </a:buClr>
              <a:buSzPts val="1013"/>
              <a:buNone/>
            </a:pPr>
            <a:endParaRPr lang="en-US" sz="1300" kern="0" dirty="0" smtClean="0">
              <a:solidFill>
                <a:srgbClr val="002EA2"/>
              </a:solidFill>
              <a:latin typeface="Finlandica" panose="00000500000000000000" pitchFamily="2" charset="0"/>
              <a:cs typeface="Arial"/>
              <a:sym typeface="Arial"/>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10</a:t>
            </a:fld>
            <a:endParaRPr lang="en-US">
              <a:solidFill>
                <a:srgbClr val="002EA2"/>
              </a:solidFill>
            </a:endParaRPr>
          </a:p>
        </p:txBody>
      </p:sp>
    </p:spTree>
    <p:extLst>
      <p:ext uri="{BB962C8B-B14F-4D97-AF65-F5344CB8AC3E}">
        <p14:creationId xmlns:p14="http://schemas.microsoft.com/office/powerpoint/2010/main" val="3534601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Sites to visit in </a:t>
            </a:r>
            <a:r>
              <a:rPr lang="en-US" sz="2800" b="1" dirty="0" smtClean="0">
                <a:solidFill>
                  <a:srgbClr val="002EA2"/>
                </a:solidFill>
                <a:latin typeface="Finlandica" panose="00000500000000000000" pitchFamily="2" charset="0"/>
              </a:rPr>
              <a:t>Finland</a:t>
            </a:r>
            <a:endParaRPr lang="en-US" sz="2800" dirty="0">
              <a:solidFill>
                <a:srgbClr val="002EA2"/>
              </a:solidFill>
            </a:endParaRPr>
          </a:p>
        </p:txBody>
      </p:sp>
      <p:sp>
        <p:nvSpPr>
          <p:cNvPr id="7" name="Content Placeholder 6"/>
          <p:cNvSpPr>
            <a:spLocks noGrp="1"/>
          </p:cNvSpPr>
          <p:nvPr>
            <p:ph idx="1"/>
          </p:nvPr>
        </p:nvSpPr>
        <p:spPr>
          <a:xfrm>
            <a:off x="549325" y="1142998"/>
            <a:ext cx="5792950" cy="5148415"/>
          </a:xfrm>
        </p:spPr>
        <p:txBody>
          <a:bodyPr>
            <a:noAutofit/>
          </a:bodyPr>
          <a:lstStyle/>
          <a:p>
            <a:pPr marL="63500" indent="0" defTabSz="914400">
              <a:lnSpc>
                <a:spcPct val="120000"/>
              </a:lnSpc>
              <a:spcBef>
                <a:spcPts val="113"/>
              </a:spcBef>
              <a:buClr>
                <a:srgbClr val="002EA2"/>
              </a:buClr>
              <a:buSzPts val="1000"/>
              <a:buNone/>
            </a:pPr>
            <a:r>
              <a:rPr lang="en-US" sz="1300" dirty="0">
                <a:solidFill>
                  <a:srgbClr val="002EA2"/>
                </a:solidFill>
                <a:latin typeface="Finlandica" panose="00000500000000000000" pitchFamily="2" charset="0"/>
              </a:rPr>
              <a:t>Many </a:t>
            </a:r>
            <a:r>
              <a:rPr lang="en-US" sz="1300" dirty="0" smtClean="0">
                <a:solidFill>
                  <a:srgbClr val="002EA2"/>
                </a:solidFill>
                <a:latin typeface="Finlandica" panose="00000500000000000000" pitchFamily="2" charset="0"/>
              </a:rPr>
              <a:t>food </a:t>
            </a:r>
            <a:r>
              <a:rPr lang="en-US" sz="1300" dirty="0">
                <a:solidFill>
                  <a:srgbClr val="002EA2"/>
                </a:solidFill>
                <a:latin typeface="Finlandica" panose="00000500000000000000" pitchFamily="2" charset="0"/>
              </a:rPr>
              <a:t>and beverage </a:t>
            </a:r>
            <a:r>
              <a:rPr lang="en-US" sz="1300" dirty="0" smtClean="0">
                <a:solidFill>
                  <a:srgbClr val="002EA2"/>
                </a:solidFill>
                <a:latin typeface="Finlandica" panose="00000500000000000000" pitchFamily="2" charset="0"/>
              </a:rPr>
              <a:t>producers are happy </a:t>
            </a:r>
            <a:r>
              <a:rPr lang="en-US" sz="1300" dirty="0">
                <a:solidFill>
                  <a:srgbClr val="002EA2"/>
                </a:solidFill>
                <a:latin typeface="Finlandica" panose="00000500000000000000" pitchFamily="2" charset="0"/>
              </a:rPr>
              <a:t>to meet </a:t>
            </a:r>
            <a:r>
              <a:rPr lang="en-US" sz="1300" dirty="0" smtClean="0">
                <a:solidFill>
                  <a:srgbClr val="002EA2"/>
                </a:solidFill>
                <a:latin typeface="Finlandica" panose="00000500000000000000" pitchFamily="2" charset="0"/>
              </a:rPr>
              <a:t>with media </a:t>
            </a:r>
            <a:r>
              <a:rPr lang="en-US" sz="1300" dirty="0">
                <a:solidFill>
                  <a:srgbClr val="002EA2"/>
                </a:solidFill>
                <a:latin typeface="Finlandica" panose="00000500000000000000" pitchFamily="2" charset="0"/>
              </a:rPr>
              <a:t>and investors. </a:t>
            </a:r>
            <a:r>
              <a:rPr lang="en-US" sz="1300" dirty="0" err="1" smtClean="0">
                <a:solidFill>
                  <a:srgbClr val="002EA2"/>
                </a:solidFill>
                <a:latin typeface="Finlandica" panose="00000500000000000000" pitchFamily="2" charset="0"/>
              </a:rPr>
              <a:t>Finnfacts</a:t>
            </a:r>
            <a:r>
              <a:rPr lang="en-US" sz="1300" dirty="0" smtClean="0">
                <a:solidFill>
                  <a:srgbClr val="002EA2"/>
                </a:solidFill>
                <a:latin typeface="Finlandica" panose="00000500000000000000" pitchFamily="2" charset="0"/>
              </a:rPr>
              <a:t>/Business Finland and the Ministry for Foreign Affairs have visited several companies during media tours, such as:</a:t>
            </a:r>
            <a:endParaRPr lang="en-US" sz="1300" dirty="0">
              <a:solidFill>
                <a:srgbClr val="002EA2"/>
              </a:solidFill>
              <a:latin typeface="Finlandica" panose="00000500000000000000" pitchFamily="2" charset="0"/>
            </a:endParaRPr>
          </a:p>
          <a:p>
            <a:pPr marL="234950" defTabSz="914400">
              <a:lnSpc>
                <a:spcPct val="120000"/>
              </a:lnSpc>
              <a:spcBef>
                <a:spcPts val="113"/>
              </a:spcBef>
              <a:buClr>
                <a:srgbClr val="002EA2"/>
              </a:buClr>
              <a:buSzPts val="1000"/>
            </a:pPr>
            <a:r>
              <a:rPr lang="fi-FI" sz="1300" dirty="0" smtClean="0">
                <a:solidFill>
                  <a:srgbClr val="002EA2"/>
                </a:solidFill>
                <a:latin typeface="Finlandica" panose="00000500000000000000" pitchFamily="2" charset="0"/>
              </a:rPr>
              <a:t>Solar Foods</a:t>
            </a:r>
            <a:endParaRPr lang="fi-FI" sz="1300" dirty="0">
              <a:solidFill>
                <a:srgbClr val="002EA2"/>
              </a:solidFill>
              <a:latin typeface="Finlandica" panose="00000500000000000000" pitchFamily="2" charset="0"/>
            </a:endParaRPr>
          </a:p>
          <a:p>
            <a:pPr marL="234950" defTabSz="914400">
              <a:lnSpc>
                <a:spcPct val="120000"/>
              </a:lnSpc>
              <a:spcBef>
                <a:spcPts val="113"/>
              </a:spcBef>
              <a:buClr>
                <a:srgbClr val="002EA2"/>
              </a:buClr>
              <a:buSzPts val="1000"/>
            </a:pPr>
            <a:r>
              <a:rPr lang="fi-FI" sz="1300" dirty="0" smtClean="0">
                <a:solidFill>
                  <a:srgbClr val="002EA2"/>
                </a:solidFill>
                <a:latin typeface="Finlandica" panose="00000500000000000000" pitchFamily="2" charset="0"/>
              </a:rPr>
              <a:t>Atria</a:t>
            </a:r>
          </a:p>
          <a:p>
            <a:pPr marL="234950" defTabSz="914400">
              <a:lnSpc>
                <a:spcPct val="120000"/>
              </a:lnSpc>
              <a:spcBef>
                <a:spcPts val="113"/>
              </a:spcBef>
              <a:buClr>
                <a:srgbClr val="002EA2"/>
              </a:buClr>
              <a:buSzPts val="1000"/>
            </a:pPr>
            <a:r>
              <a:rPr lang="fi-FI" sz="1300" dirty="0" smtClean="0">
                <a:solidFill>
                  <a:srgbClr val="002EA2"/>
                </a:solidFill>
                <a:latin typeface="Finlandica" panose="00000500000000000000" pitchFamily="2" charset="0"/>
              </a:rPr>
              <a:t>Fazer</a:t>
            </a:r>
            <a:endParaRPr lang="fi-FI" sz="1300" dirty="0">
              <a:solidFill>
                <a:srgbClr val="002EA2"/>
              </a:solidFill>
              <a:latin typeface="Finlandica" panose="00000500000000000000" pitchFamily="2" charset="0"/>
            </a:endParaRPr>
          </a:p>
          <a:p>
            <a:pPr marL="234950" defTabSz="914400">
              <a:lnSpc>
                <a:spcPct val="120000"/>
              </a:lnSpc>
              <a:spcBef>
                <a:spcPts val="113"/>
              </a:spcBef>
              <a:buClr>
                <a:srgbClr val="002EA2"/>
              </a:buClr>
              <a:buSzPts val="1000"/>
            </a:pPr>
            <a:r>
              <a:rPr lang="fi-FI" sz="1300" dirty="0" smtClean="0">
                <a:solidFill>
                  <a:srgbClr val="002EA2"/>
                </a:solidFill>
                <a:latin typeface="Finlandica" panose="00000500000000000000" pitchFamily="2" charset="0"/>
              </a:rPr>
              <a:t>HKScan</a:t>
            </a:r>
          </a:p>
          <a:p>
            <a:pPr marL="234950" defTabSz="914400">
              <a:lnSpc>
                <a:spcPct val="120000"/>
              </a:lnSpc>
              <a:spcBef>
                <a:spcPts val="113"/>
              </a:spcBef>
              <a:buClr>
                <a:srgbClr val="002EA2"/>
              </a:buClr>
              <a:buSzPts val="1000"/>
            </a:pPr>
            <a:r>
              <a:rPr lang="fi-FI" sz="1300" dirty="0" smtClean="0">
                <a:solidFill>
                  <a:srgbClr val="002EA2"/>
                </a:solidFill>
                <a:latin typeface="Finlandica" panose="00000500000000000000" pitchFamily="2" charset="0"/>
              </a:rPr>
              <a:t>Kiantama</a:t>
            </a:r>
            <a:endParaRPr lang="fi-FI" sz="1300" dirty="0">
              <a:solidFill>
                <a:srgbClr val="002EA2"/>
              </a:solidFill>
              <a:latin typeface="Finlandica" panose="00000500000000000000" pitchFamily="2" charset="0"/>
            </a:endParaRPr>
          </a:p>
          <a:p>
            <a:pPr marL="234950" defTabSz="914400">
              <a:lnSpc>
                <a:spcPct val="120000"/>
              </a:lnSpc>
              <a:spcBef>
                <a:spcPts val="113"/>
              </a:spcBef>
              <a:buClr>
                <a:srgbClr val="002EA2"/>
              </a:buClr>
              <a:buSzPts val="1000"/>
            </a:pPr>
            <a:r>
              <a:rPr lang="fi-FI" sz="1300" dirty="0" smtClean="0">
                <a:solidFill>
                  <a:srgbClr val="002EA2"/>
                </a:solidFill>
                <a:latin typeface="Finlandica" panose="00000500000000000000" pitchFamily="2" charset="0"/>
              </a:rPr>
              <a:t>Kyrö Distillery</a:t>
            </a:r>
            <a:endParaRPr lang="fi-FI" sz="1300" dirty="0">
              <a:solidFill>
                <a:srgbClr val="002EA2"/>
              </a:solidFill>
              <a:latin typeface="Finlandica" panose="00000500000000000000" pitchFamily="2" charset="0"/>
            </a:endParaRPr>
          </a:p>
          <a:p>
            <a:pPr marL="234950" defTabSz="914400">
              <a:lnSpc>
                <a:spcPct val="120000"/>
              </a:lnSpc>
              <a:spcBef>
                <a:spcPts val="113"/>
              </a:spcBef>
              <a:buClr>
                <a:srgbClr val="002EA2"/>
              </a:buClr>
              <a:buSzPts val="1000"/>
            </a:pPr>
            <a:r>
              <a:rPr lang="fi-FI" sz="1300" dirty="0" smtClean="0">
                <a:solidFill>
                  <a:srgbClr val="002EA2"/>
                </a:solidFill>
                <a:latin typeface="Finlandica" panose="00000500000000000000" pitchFamily="2" charset="0"/>
              </a:rPr>
              <a:t>Valio.</a:t>
            </a:r>
          </a:p>
          <a:p>
            <a:pPr marL="234950" defTabSz="914400">
              <a:lnSpc>
                <a:spcPct val="120000"/>
              </a:lnSpc>
              <a:spcBef>
                <a:spcPts val="113"/>
              </a:spcBef>
              <a:buClr>
                <a:srgbClr val="002EA2"/>
              </a:buClr>
              <a:buSzPts val="1000"/>
            </a:pPr>
            <a:endParaRPr lang="fi-FI" sz="1300" kern="0" dirty="0">
              <a:solidFill>
                <a:srgbClr val="002EA2"/>
              </a:solidFill>
              <a:latin typeface="Finlandica" panose="00000500000000000000" pitchFamily="2" charset="0"/>
              <a:cs typeface="Arial"/>
              <a:sym typeface="Arial"/>
            </a:endParaRPr>
          </a:p>
          <a:p>
            <a:pPr marL="63500" indent="0" defTabSz="914400">
              <a:lnSpc>
                <a:spcPct val="120000"/>
              </a:lnSpc>
              <a:spcBef>
                <a:spcPts val="113"/>
              </a:spcBef>
              <a:buClr>
                <a:srgbClr val="002EA2"/>
              </a:buClr>
              <a:buSzPts val="1000"/>
              <a:buNone/>
            </a:pPr>
            <a:endParaRPr lang="en-GB" sz="1300" kern="0" dirty="0">
              <a:solidFill>
                <a:srgbClr val="FF0000"/>
              </a:solidFill>
              <a:latin typeface="Finlandica" panose="00000500000000000000" pitchFamily="2" charset="0"/>
              <a:cs typeface="Arial"/>
              <a:sym typeface="Arial"/>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11</a:t>
            </a:fld>
            <a:endParaRPr lang="en-US">
              <a:solidFill>
                <a:srgbClr val="002EA2"/>
              </a:solidFill>
            </a:endParaRPr>
          </a:p>
        </p:txBody>
      </p:sp>
      <p:sp>
        <p:nvSpPr>
          <p:cNvPr id="10" name="Title 5"/>
          <p:cNvSpPr txBox="1">
            <a:spLocks/>
          </p:cNvSpPr>
          <p:nvPr/>
        </p:nvSpPr>
        <p:spPr>
          <a:xfrm>
            <a:off x="601579" y="6507495"/>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Experts who can give good lectures on the topic</a:t>
            </a:r>
          </a:p>
        </p:txBody>
      </p:sp>
      <p:sp>
        <p:nvSpPr>
          <p:cNvPr id="11" name="Content Placeholder 6"/>
          <p:cNvSpPr txBox="1">
            <a:spLocks/>
          </p:cNvSpPr>
          <p:nvPr/>
        </p:nvSpPr>
        <p:spPr>
          <a:xfrm>
            <a:off x="601579" y="7401697"/>
            <a:ext cx="5792950" cy="169876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Please let </a:t>
            </a:r>
            <a:r>
              <a:rPr lang="en-US" sz="1300" dirty="0" smtClean="0">
                <a:solidFill>
                  <a:srgbClr val="002EA2"/>
                </a:solidFill>
                <a:latin typeface="Finlandica" panose="00000500000000000000" pitchFamily="2" charset="0"/>
              </a:rPr>
              <a:t>VIE-50 </a:t>
            </a:r>
            <a:r>
              <a:rPr lang="en-US" sz="1300" dirty="0">
                <a:solidFill>
                  <a:srgbClr val="002EA2"/>
                </a:solidFill>
                <a:latin typeface="Finlandica" panose="00000500000000000000" pitchFamily="2" charset="0"/>
              </a:rPr>
              <a:t>know if you have suggestions of good speakers. We will update this material.</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3947801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For social </a:t>
            </a:r>
            <a:r>
              <a:rPr lang="en-US" sz="2800" b="1" dirty="0" smtClean="0">
                <a:solidFill>
                  <a:srgbClr val="002EA2"/>
                </a:solidFill>
                <a:latin typeface="Finlandica" panose="00000500000000000000" pitchFamily="2" charset="0"/>
              </a:rPr>
              <a:t>media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601581" y="1008688"/>
            <a:ext cx="5539728" cy="4557768"/>
          </a:xfrm>
        </p:spPr>
        <p:txBody>
          <a:bodyPr>
            <a:noAutofit/>
          </a:bodyPr>
          <a:lstStyle/>
          <a:p>
            <a:pPr marL="0" lvl="0" indent="0" defTabSz="914400">
              <a:lnSpc>
                <a:spcPct val="120000"/>
              </a:lnSpc>
              <a:spcBef>
                <a:spcPts val="0"/>
              </a:spcBef>
              <a:buClr>
                <a:srgbClr val="002EA2"/>
              </a:buClr>
              <a:buSzPts val="1050"/>
              <a:buNone/>
            </a:pPr>
            <a:r>
              <a:rPr lang="en-US" sz="1300" kern="0" dirty="0" smtClean="0">
                <a:solidFill>
                  <a:srgbClr val="002EA2"/>
                </a:solidFill>
                <a:latin typeface="Finlandica" panose="00000500000000000000" pitchFamily="2" charset="0"/>
                <a:cs typeface="Arial"/>
                <a:sym typeface="Arial"/>
              </a:rPr>
              <a:t>@ </a:t>
            </a:r>
            <a:r>
              <a:rPr lang="en-US" sz="1300" u="sng" kern="0" dirty="0">
                <a:solidFill>
                  <a:srgbClr val="002EA2"/>
                </a:solidFill>
                <a:latin typeface="Finlandica" panose="00000500000000000000" pitchFamily="2" charset="0"/>
                <a:cs typeface="Arial"/>
                <a:sym typeface="Arial"/>
                <a:hlinkClick r:id="rId2"/>
              </a:rPr>
              <a:t>Ruokavienti</a:t>
            </a:r>
            <a:endParaRPr lang="en-US" sz="1300" kern="0" dirty="0">
              <a:solidFill>
                <a:srgbClr val="002EA2"/>
              </a:solidFill>
              <a:latin typeface="Finlandica" panose="00000500000000000000" pitchFamily="2" charset="0"/>
              <a:cs typeface="Arial"/>
              <a:sym typeface="Arial"/>
            </a:endParaRPr>
          </a:p>
          <a:p>
            <a:pPr marL="0" lvl="0" indent="0" defTabSz="914400">
              <a:lnSpc>
                <a:spcPct val="120000"/>
              </a:lnSpc>
              <a:spcBef>
                <a:spcPts val="113"/>
              </a:spcBef>
              <a:buClr>
                <a:srgbClr val="000000"/>
              </a:buClr>
              <a:buSzPts val="1100"/>
              <a:buNone/>
            </a:pPr>
            <a:endParaRPr lang="en-US" sz="1300" kern="0" dirty="0">
              <a:solidFill>
                <a:srgbClr val="002EA2"/>
              </a:solidFill>
              <a:latin typeface="Finlandica" panose="00000500000000000000" pitchFamily="2" charset="0"/>
              <a:cs typeface="Arial"/>
              <a:sym typeface="Arial"/>
            </a:endParaRPr>
          </a:p>
          <a:p>
            <a:pPr marL="0" lvl="0" indent="0" defTabSz="914400">
              <a:lnSpc>
                <a:spcPct val="120000"/>
              </a:lnSpc>
              <a:spcBef>
                <a:spcPts val="113"/>
              </a:spcBef>
              <a:buClr>
                <a:srgbClr val="000000"/>
              </a:buClr>
              <a:buSzPts val="1100"/>
              <a:buNone/>
            </a:pPr>
            <a:r>
              <a:rPr lang="en-US" sz="1300" kern="0" dirty="0">
                <a:solidFill>
                  <a:srgbClr val="002EA2"/>
                </a:solidFill>
                <a:latin typeface="Finlandica" panose="00000500000000000000" pitchFamily="2" charset="0"/>
                <a:cs typeface="Arial"/>
                <a:sym typeface="Arial"/>
              </a:rPr>
              <a:t>#/foodfromfinland #ruokavienti #elintarvikevienti</a:t>
            </a:r>
          </a:p>
          <a:p>
            <a:pPr marL="0" lvl="0" indent="0" defTabSz="914400">
              <a:lnSpc>
                <a:spcPct val="120000"/>
              </a:lnSpc>
              <a:spcBef>
                <a:spcPts val="113"/>
              </a:spcBef>
              <a:buClr>
                <a:srgbClr val="000000"/>
              </a:buClr>
              <a:buSzPts val="1100"/>
              <a:buNone/>
            </a:pPr>
            <a:endParaRPr lang="en-US" sz="1300" kern="0" dirty="0">
              <a:solidFill>
                <a:srgbClr val="002EA2"/>
              </a:solidFill>
              <a:latin typeface="Finlandica" panose="00000500000000000000" pitchFamily="2" charset="0"/>
              <a:cs typeface="Arial"/>
              <a:sym typeface="Arial"/>
            </a:endParaRPr>
          </a:p>
          <a:p>
            <a:pPr lvl="0" defTabSz="914400">
              <a:lnSpc>
                <a:spcPct val="120000"/>
              </a:lnSpc>
              <a:spcBef>
                <a:spcPts val="113"/>
              </a:spcBef>
              <a:buClr>
                <a:srgbClr val="000000"/>
              </a:buClr>
              <a:buSzPts val="1100"/>
            </a:pPr>
            <a:r>
              <a:rPr lang="en-US" sz="1300" kern="0" dirty="0">
                <a:solidFill>
                  <a:srgbClr val="002EA2"/>
                </a:solidFill>
                <a:latin typeface="Finlandica" panose="00000500000000000000" pitchFamily="2" charset="0"/>
                <a:cs typeface="Arial"/>
                <a:sym typeface="Arial"/>
              </a:rPr>
              <a:t>Blueberries, lingonberries and cloudberries! Try the berries which are a #superfood from #Finland.</a:t>
            </a:r>
          </a:p>
          <a:p>
            <a:pPr lvl="0" defTabSz="914400">
              <a:lnSpc>
                <a:spcPct val="120000"/>
              </a:lnSpc>
              <a:spcBef>
                <a:spcPts val="113"/>
              </a:spcBef>
              <a:buClr>
                <a:srgbClr val="000000"/>
              </a:buClr>
              <a:buSzPts val="1100"/>
            </a:pPr>
            <a:endParaRPr lang="en-US" sz="1300" kern="0" dirty="0">
              <a:solidFill>
                <a:srgbClr val="002EA2"/>
              </a:solidFill>
              <a:latin typeface="Finlandica" panose="00000500000000000000" pitchFamily="2" charset="0"/>
              <a:cs typeface="Arial"/>
              <a:sym typeface="Arial"/>
            </a:endParaRPr>
          </a:p>
          <a:p>
            <a:pPr lvl="0" defTabSz="914400">
              <a:lnSpc>
                <a:spcPct val="120000"/>
              </a:lnSpc>
              <a:spcBef>
                <a:spcPts val="113"/>
              </a:spcBef>
              <a:buClr>
                <a:srgbClr val="000000"/>
              </a:buClr>
              <a:buSzPts val="1100"/>
            </a:pPr>
            <a:r>
              <a:rPr lang="en-US" sz="1300" kern="0" dirty="0">
                <a:solidFill>
                  <a:srgbClr val="002EA2"/>
                </a:solidFill>
                <a:latin typeface="Finlandica" panose="00000500000000000000" pitchFamily="2" charset="0"/>
                <a:cs typeface="Arial"/>
                <a:sym typeface="Arial"/>
              </a:rPr>
              <a:t>#Finnish #oats can make foods for special diets, like #glutenfree.</a:t>
            </a:r>
          </a:p>
          <a:p>
            <a:pPr lvl="0" defTabSz="914400">
              <a:lnSpc>
                <a:spcPct val="120000"/>
              </a:lnSpc>
              <a:spcBef>
                <a:spcPts val="113"/>
              </a:spcBef>
              <a:buClr>
                <a:srgbClr val="000000"/>
              </a:buClr>
              <a:buSzPts val="1100"/>
            </a:pPr>
            <a:endParaRPr lang="en-US" sz="1300" kern="0" dirty="0">
              <a:solidFill>
                <a:srgbClr val="002EA2"/>
              </a:solidFill>
              <a:latin typeface="Finlandica" panose="00000500000000000000" pitchFamily="2" charset="0"/>
              <a:cs typeface="Arial"/>
              <a:sym typeface="Arial"/>
            </a:endParaRPr>
          </a:p>
          <a:p>
            <a:pPr lvl="0" defTabSz="914400">
              <a:lnSpc>
                <a:spcPct val="120000"/>
              </a:lnSpc>
              <a:spcBef>
                <a:spcPts val="113"/>
              </a:spcBef>
              <a:buClr>
                <a:srgbClr val="000000"/>
              </a:buClr>
              <a:buSzPts val="1100"/>
            </a:pPr>
            <a:r>
              <a:rPr lang="en-US" sz="1300" kern="0" dirty="0">
                <a:solidFill>
                  <a:srgbClr val="002EA2"/>
                </a:solidFill>
                <a:latin typeface="Finlandica" panose="00000500000000000000" pitchFamily="2" charset="0"/>
                <a:cs typeface="Arial"/>
                <a:sym typeface="Arial"/>
              </a:rPr>
              <a:t>#Finland takes food safety seriously, which is why countries around the world love Finnish products.</a:t>
            </a:r>
          </a:p>
          <a:p>
            <a:pPr lvl="0" defTabSz="914400">
              <a:lnSpc>
                <a:spcPct val="120000"/>
              </a:lnSpc>
              <a:spcBef>
                <a:spcPts val="113"/>
              </a:spcBef>
              <a:buClr>
                <a:srgbClr val="000000"/>
              </a:buClr>
              <a:buSzPts val="1100"/>
            </a:pPr>
            <a:endParaRPr lang="en-US" sz="1300" kern="0" dirty="0">
              <a:solidFill>
                <a:srgbClr val="002EA2"/>
              </a:solidFill>
              <a:latin typeface="Finlandica" panose="00000500000000000000" pitchFamily="2" charset="0"/>
              <a:cs typeface="Arial"/>
              <a:sym typeface="Arial"/>
            </a:endParaRPr>
          </a:p>
          <a:p>
            <a:pPr lvl="0" defTabSz="914400">
              <a:lnSpc>
                <a:spcPct val="120000"/>
              </a:lnSpc>
              <a:spcBef>
                <a:spcPts val="113"/>
              </a:spcBef>
              <a:buClr>
                <a:srgbClr val="000000"/>
              </a:buClr>
              <a:buSzPts val="1100"/>
            </a:pPr>
            <a:r>
              <a:rPr lang="en-US" sz="1300" kern="0" dirty="0">
                <a:solidFill>
                  <a:srgbClr val="002EA2"/>
                </a:solidFill>
                <a:latin typeface="Finlandica" panose="00000500000000000000" pitchFamily="2" charset="0"/>
                <a:cs typeface="Arial"/>
                <a:sym typeface="Arial"/>
              </a:rPr>
              <a:t>You can tell #Finland has the purest water in the world when you taste some of our beverages made from it.</a:t>
            </a:r>
          </a:p>
          <a:p>
            <a:pPr lvl="0" defTabSz="914400">
              <a:lnSpc>
                <a:spcPct val="120000"/>
              </a:lnSpc>
              <a:spcBef>
                <a:spcPts val="113"/>
              </a:spcBef>
              <a:buClr>
                <a:srgbClr val="000000"/>
              </a:buClr>
              <a:buSzPts val="1100"/>
            </a:pPr>
            <a:endParaRPr lang="en-US" sz="1300" kern="0" dirty="0">
              <a:solidFill>
                <a:srgbClr val="002EA2"/>
              </a:solidFill>
              <a:latin typeface="Finlandica" panose="00000500000000000000" pitchFamily="2" charset="0"/>
              <a:cs typeface="Arial"/>
              <a:sym typeface="Arial"/>
            </a:endParaRPr>
          </a:p>
          <a:p>
            <a:pPr lvl="0" defTabSz="914400">
              <a:lnSpc>
                <a:spcPct val="120000"/>
              </a:lnSpc>
              <a:spcBef>
                <a:spcPts val="113"/>
              </a:spcBef>
              <a:buClr>
                <a:srgbClr val="000000"/>
              </a:buClr>
              <a:buSzPts val="1100"/>
            </a:pPr>
            <a:r>
              <a:rPr lang="en-US" sz="1300" kern="0" dirty="0">
                <a:solidFill>
                  <a:srgbClr val="002EA2"/>
                </a:solidFill>
                <a:latin typeface="Finlandica" panose="00000500000000000000" pitchFamily="2" charset="0"/>
                <a:cs typeface="Arial"/>
                <a:sym typeface="Arial"/>
              </a:rPr>
              <a:t>Interested in scifi technology like #verticalfarming? We’re already doing it in #Finland.</a:t>
            </a: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12</a:t>
            </a:fld>
            <a:endParaRPr lang="en-US">
              <a:solidFill>
                <a:srgbClr val="002EA2"/>
              </a:solidFill>
            </a:endParaRPr>
          </a:p>
        </p:txBody>
      </p:sp>
      <p:sp>
        <p:nvSpPr>
          <p:cNvPr id="10" name="Title 5"/>
          <p:cNvSpPr txBox="1">
            <a:spLocks/>
          </p:cNvSpPr>
          <p:nvPr/>
        </p:nvSpPr>
        <p:spPr>
          <a:xfrm>
            <a:off x="601579" y="560366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For further </a:t>
            </a:r>
            <a:r>
              <a:rPr lang="en-US" sz="2800" b="1" dirty="0" smtClean="0">
                <a:solidFill>
                  <a:srgbClr val="002EA2"/>
                </a:solidFill>
                <a:latin typeface="Finlandica" panose="00000500000000000000" pitchFamily="2" charset="0"/>
              </a:rPr>
              <a:t>information</a:t>
            </a:r>
            <a:endParaRPr lang="en-US" sz="2800" b="1" dirty="0">
              <a:solidFill>
                <a:srgbClr val="002EA2"/>
              </a:solidFill>
              <a:latin typeface="Finlandica" panose="00000500000000000000" pitchFamily="2" charset="0"/>
            </a:endParaRPr>
          </a:p>
        </p:txBody>
      </p:sp>
      <p:sp>
        <p:nvSpPr>
          <p:cNvPr id="11" name="Content Placeholder 6"/>
          <p:cNvSpPr txBox="1">
            <a:spLocks/>
          </p:cNvSpPr>
          <p:nvPr/>
        </p:nvSpPr>
        <p:spPr>
          <a:xfrm>
            <a:off x="601578" y="6189201"/>
            <a:ext cx="5915025" cy="2992195"/>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defTabSz="914400">
              <a:lnSpc>
                <a:spcPct val="100000"/>
              </a:lnSpc>
              <a:spcBef>
                <a:spcPts val="0"/>
              </a:spcBef>
            </a:pPr>
            <a:r>
              <a:rPr lang="en-US" sz="1300" b="1" dirty="0" smtClean="0">
                <a:solidFill>
                  <a:srgbClr val="002EA2"/>
                </a:solidFill>
                <a:latin typeface="Finlandica"/>
              </a:rPr>
              <a:t>Esa </a:t>
            </a:r>
            <a:r>
              <a:rPr lang="en-US" sz="1300" b="1" dirty="0">
                <a:solidFill>
                  <a:srgbClr val="002EA2"/>
                </a:solidFill>
                <a:latin typeface="Finlandica"/>
              </a:rPr>
              <a:t>Wrang</a:t>
            </a:r>
            <a:r>
              <a:rPr lang="en-US" sz="1300" dirty="0">
                <a:solidFill>
                  <a:srgbClr val="002EA2"/>
                </a:solidFill>
                <a:latin typeface="Finlandica"/>
              </a:rPr>
              <a:t>, Head of Food Program, Business Finland, esa.wrang@businessfinland.fi, +358 243 076</a:t>
            </a:r>
          </a:p>
          <a:p>
            <a:pPr defTabSz="914400">
              <a:lnSpc>
                <a:spcPct val="100000"/>
              </a:lnSpc>
              <a:spcBef>
                <a:spcPts val="0"/>
              </a:spcBef>
            </a:pPr>
            <a:endParaRPr lang="en-US" sz="1300" dirty="0">
              <a:solidFill>
                <a:srgbClr val="002EA2"/>
              </a:solidFill>
              <a:latin typeface="Finlandica"/>
            </a:endParaRPr>
          </a:p>
          <a:p>
            <a:pPr defTabSz="914400">
              <a:lnSpc>
                <a:spcPct val="100000"/>
              </a:lnSpc>
              <a:spcBef>
                <a:spcPts val="0"/>
              </a:spcBef>
            </a:pPr>
            <a:r>
              <a:rPr lang="en-US" sz="1300" b="1" dirty="0">
                <a:solidFill>
                  <a:srgbClr val="002EA2"/>
                </a:solidFill>
                <a:latin typeface="Finlandica"/>
              </a:rPr>
              <a:t>Heidi Salminen</a:t>
            </a:r>
            <a:r>
              <a:rPr lang="en-US" sz="1300" dirty="0">
                <a:solidFill>
                  <a:srgbClr val="002EA2"/>
                </a:solidFill>
                <a:latin typeface="Finlandica"/>
              </a:rPr>
              <a:t>, Customer Account Lead, VTT Research, heidi.Salminen@vtt.fi, +358 50 </a:t>
            </a:r>
            <a:r>
              <a:rPr lang="en-US" sz="1300" dirty="0" smtClean="0">
                <a:solidFill>
                  <a:srgbClr val="002EA2"/>
                </a:solidFill>
                <a:latin typeface="Finlandica"/>
              </a:rPr>
              <a:t>3319848</a:t>
            </a:r>
            <a:endParaRPr lang="en-US" sz="1300" dirty="0">
              <a:solidFill>
                <a:srgbClr val="002EA2"/>
              </a:solidFill>
              <a:latin typeface="Finlandica"/>
            </a:endParaRPr>
          </a:p>
          <a:p>
            <a:pPr marL="0" indent="0" defTabSz="914400">
              <a:lnSpc>
                <a:spcPct val="100000"/>
              </a:lnSpc>
              <a:spcBef>
                <a:spcPts val="0"/>
              </a:spcBef>
              <a:buNone/>
            </a:pPr>
            <a:endParaRPr lang="en-US" sz="1300" dirty="0" smtClean="0">
              <a:solidFill>
                <a:srgbClr val="002EA2"/>
              </a:solidFill>
              <a:latin typeface="Finlandica"/>
              <a:hlinkClick r:id="rId3"/>
            </a:endParaRPr>
          </a:p>
        </p:txBody>
      </p:sp>
    </p:spTree>
    <p:extLst>
      <p:ext uri="{BB962C8B-B14F-4D97-AF65-F5344CB8AC3E}">
        <p14:creationId xmlns:p14="http://schemas.microsoft.com/office/powerpoint/2010/main" val="1030736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Tools and </a:t>
            </a:r>
            <a:r>
              <a:rPr lang="en-US" sz="2800" b="1" dirty="0" smtClean="0">
                <a:solidFill>
                  <a:srgbClr val="002EA2"/>
                </a:solidFill>
                <a:latin typeface="Finlandica" panose="00000500000000000000" pitchFamily="2" charset="0"/>
              </a:rPr>
              <a:t>materials</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defTabSz="914400">
              <a:lnSpc>
                <a:spcPct val="120000"/>
              </a:lnSpc>
              <a:spcBef>
                <a:spcPts val="0"/>
              </a:spcBef>
              <a:buClr>
                <a:srgbClr val="002EA2"/>
              </a:buClr>
              <a:buSzPts val="1013"/>
              <a:buNone/>
            </a:pPr>
            <a:r>
              <a:rPr lang="en-US" sz="1200" kern="0" dirty="0">
                <a:solidFill>
                  <a:srgbClr val="002EA2"/>
                </a:solidFill>
                <a:latin typeface="Finlandica" panose="00000500000000000000" pitchFamily="2" charset="0"/>
                <a:ea typeface="Arial"/>
                <a:cs typeface="Arial"/>
                <a:sym typeface="Arial"/>
                <a:hlinkClick r:id="rId2"/>
              </a:rPr>
              <a:t>Agrotechnology</a:t>
            </a:r>
            <a:endParaRPr lang="en-US" sz="1200" kern="0" dirty="0">
              <a:solidFill>
                <a:srgbClr val="002EA2"/>
              </a:solidFill>
              <a:latin typeface="Finlandica" panose="00000500000000000000" pitchFamily="2" charset="0"/>
              <a:ea typeface="Arial"/>
              <a:cs typeface="Arial"/>
              <a:sym typeface="Arial"/>
            </a:endParaRPr>
          </a:p>
          <a:p>
            <a:pPr defTabSz="914400">
              <a:lnSpc>
                <a:spcPct val="120000"/>
              </a:lnSpc>
              <a:spcBef>
                <a:spcPts val="0"/>
              </a:spcBef>
              <a:buClr>
                <a:srgbClr val="002EA2"/>
              </a:buClr>
              <a:buSzPts val="1013"/>
            </a:pPr>
            <a:r>
              <a:rPr lang="en-US" sz="1200" kern="0" dirty="0">
                <a:solidFill>
                  <a:srgbClr val="002EA2"/>
                </a:solidFill>
                <a:latin typeface="Finlandica" panose="00000500000000000000" pitchFamily="2" charset="0"/>
                <a:cs typeface="Arial"/>
                <a:sym typeface="Arial"/>
              </a:rPr>
              <a:t>Business Finland’s agriculture technology page details agriculture machinery, livestock solutions and machinery.</a:t>
            </a:r>
          </a:p>
          <a:p>
            <a:pPr marL="0" lvl="0" indent="0" defTabSz="914400">
              <a:lnSpc>
                <a:spcPct val="120000"/>
              </a:lnSpc>
              <a:spcBef>
                <a:spcPts val="0"/>
              </a:spcBef>
              <a:buClr>
                <a:srgbClr val="002EA2"/>
              </a:buClr>
              <a:buSzPts val="1013"/>
              <a:buNone/>
            </a:pPr>
            <a:endParaRPr lang="en-US" sz="1200" kern="0" dirty="0" smtClean="0">
              <a:solidFill>
                <a:srgbClr val="002EA2"/>
              </a:solidFill>
              <a:latin typeface="Finlandica" panose="00000500000000000000" pitchFamily="2" charset="0"/>
              <a:cs typeface="Arial"/>
              <a:sym typeface="Arial"/>
              <a:hlinkClick r:id="rId3"/>
            </a:endParaRPr>
          </a:p>
          <a:p>
            <a:pPr marL="0" lvl="0" indent="0" defTabSz="914400">
              <a:lnSpc>
                <a:spcPct val="120000"/>
              </a:lnSpc>
              <a:spcBef>
                <a:spcPts val="0"/>
              </a:spcBef>
              <a:buClr>
                <a:srgbClr val="002EA2"/>
              </a:buClr>
              <a:buSzPts val="1013"/>
              <a:buNone/>
            </a:pPr>
            <a:r>
              <a:rPr lang="en-US" sz="1200" kern="0" dirty="0" smtClean="0">
                <a:solidFill>
                  <a:srgbClr val="002EA2"/>
                </a:solidFill>
                <a:latin typeface="Finlandica" panose="00000500000000000000" pitchFamily="2" charset="0"/>
                <a:cs typeface="Arial"/>
                <a:sym typeface="Arial"/>
                <a:hlinkClick r:id="rId3"/>
              </a:rPr>
              <a:t>Finnish </a:t>
            </a:r>
            <a:r>
              <a:rPr lang="en-US" sz="1200" kern="0" dirty="0">
                <a:solidFill>
                  <a:srgbClr val="002EA2"/>
                </a:solidFill>
                <a:latin typeface="Finlandica" panose="00000500000000000000" pitchFamily="2" charset="0"/>
                <a:cs typeface="Arial"/>
                <a:sym typeface="Arial"/>
                <a:hlinkClick r:id="rId3"/>
              </a:rPr>
              <a:t>Food Authority</a:t>
            </a:r>
            <a:endParaRPr lang="en-US" sz="12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13"/>
            </a:pPr>
            <a:r>
              <a:rPr lang="en-US" sz="1200" kern="0" dirty="0">
                <a:solidFill>
                  <a:srgbClr val="002EA2"/>
                </a:solidFill>
                <a:latin typeface="Finlandica" panose="00000500000000000000" pitchFamily="2" charset="0"/>
                <a:cs typeface="Arial"/>
                <a:sym typeface="Arial"/>
              </a:rPr>
              <a:t>State entity responsible for agriculture subsidies and food safety and quality.</a:t>
            </a:r>
          </a:p>
          <a:p>
            <a:pPr marL="0" lvl="0" indent="0" defTabSz="914400">
              <a:lnSpc>
                <a:spcPct val="120000"/>
              </a:lnSpc>
              <a:spcBef>
                <a:spcPts val="0"/>
              </a:spcBef>
              <a:buClr>
                <a:srgbClr val="002EA2"/>
              </a:buClr>
              <a:buSzPts val="1013"/>
              <a:buNone/>
            </a:pPr>
            <a:endParaRPr lang="en-US" sz="1200" kern="0" dirty="0" smtClean="0">
              <a:solidFill>
                <a:srgbClr val="002EA2"/>
              </a:solidFill>
              <a:latin typeface="Finlandica" panose="00000500000000000000" pitchFamily="2" charset="0"/>
              <a:cs typeface="Arial"/>
              <a:sym typeface="Arial"/>
              <a:hlinkClick r:id="rId4"/>
            </a:endParaRPr>
          </a:p>
          <a:p>
            <a:pPr marL="0" lvl="0" indent="0" defTabSz="914400">
              <a:lnSpc>
                <a:spcPct val="120000"/>
              </a:lnSpc>
              <a:spcBef>
                <a:spcPts val="0"/>
              </a:spcBef>
              <a:buClr>
                <a:srgbClr val="002EA2"/>
              </a:buClr>
              <a:buSzPts val="1013"/>
              <a:buNone/>
            </a:pPr>
            <a:r>
              <a:rPr lang="en-US" sz="1200" kern="0" dirty="0" smtClean="0">
                <a:solidFill>
                  <a:srgbClr val="002EA2"/>
                </a:solidFill>
                <a:latin typeface="Finlandica" panose="00000500000000000000" pitchFamily="2" charset="0"/>
                <a:cs typeface="Arial"/>
                <a:sym typeface="Arial"/>
                <a:hlinkClick r:id="rId4"/>
              </a:rPr>
              <a:t>Finnish </a:t>
            </a:r>
            <a:r>
              <a:rPr lang="en-US" sz="1200" kern="0" dirty="0">
                <a:solidFill>
                  <a:srgbClr val="002EA2"/>
                </a:solidFill>
                <a:latin typeface="Finlandica" panose="00000500000000000000" pitchFamily="2" charset="0"/>
                <a:cs typeface="Arial"/>
                <a:sym typeface="Arial"/>
                <a:hlinkClick r:id="rId4"/>
              </a:rPr>
              <a:t>Oats</a:t>
            </a:r>
            <a:endParaRPr lang="en-US" sz="12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13"/>
            </a:pPr>
            <a:r>
              <a:rPr lang="en-US" sz="1200" kern="0" dirty="0">
                <a:solidFill>
                  <a:srgbClr val="002EA2"/>
                </a:solidFill>
                <a:latin typeface="Finlandica" panose="00000500000000000000" pitchFamily="2" charset="0"/>
                <a:cs typeface="Arial"/>
                <a:sym typeface="Arial"/>
              </a:rPr>
              <a:t>Maintained by an industry organization, this comprehensive website is a wealth of information on the use of Finnish oats in the food industry today.</a:t>
            </a:r>
          </a:p>
          <a:p>
            <a:pPr marL="0" lvl="0" indent="0" defTabSz="914400">
              <a:lnSpc>
                <a:spcPct val="120000"/>
              </a:lnSpc>
              <a:spcBef>
                <a:spcPts val="0"/>
              </a:spcBef>
              <a:buClr>
                <a:srgbClr val="002EA2"/>
              </a:buClr>
              <a:buSzPts val="1013"/>
              <a:buNone/>
            </a:pPr>
            <a:endParaRPr lang="en-US" sz="1200" kern="0" dirty="0" smtClean="0">
              <a:solidFill>
                <a:srgbClr val="002EA2"/>
              </a:solidFill>
              <a:latin typeface="Finlandica" panose="00000500000000000000" pitchFamily="2" charset="0"/>
              <a:cs typeface="Arial"/>
              <a:sym typeface="Arial"/>
              <a:hlinkClick r:id="rId5"/>
            </a:endParaRPr>
          </a:p>
          <a:p>
            <a:pPr marL="0" lvl="0" indent="0" defTabSz="914400">
              <a:lnSpc>
                <a:spcPct val="120000"/>
              </a:lnSpc>
              <a:spcBef>
                <a:spcPts val="0"/>
              </a:spcBef>
              <a:buClr>
                <a:srgbClr val="002EA2"/>
              </a:buClr>
              <a:buSzPts val="1013"/>
              <a:buNone/>
            </a:pPr>
            <a:r>
              <a:rPr lang="en-US" sz="1200" kern="0" dirty="0" smtClean="0">
                <a:solidFill>
                  <a:srgbClr val="002EA2"/>
                </a:solidFill>
                <a:latin typeface="Finlandica" panose="00000500000000000000" pitchFamily="2" charset="0"/>
                <a:cs typeface="Arial"/>
                <a:sym typeface="Arial"/>
                <a:hlinkClick r:id="rId5"/>
              </a:rPr>
              <a:t>Finnish </a:t>
            </a:r>
            <a:r>
              <a:rPr lang="en-US" sz="1200" kern="0" dirty="0">
                <a:solidFill>
                  <a:srgbClr val="002EA2"/>
                </a:solidFill>
                <a:latin typeface="Finlandica" panose="00000500000000000000" pitchFamily="2" charset="0"/>
                <a:cs typeface="Arial"/>
                <a:sym typeface="Arial"/>
                <a:hlinkClick r:id="rId5"/>
              </a:rPr>
              <a:t>Suppliers</a:t>
            </a:r>
            <a:endParaRPr lang="en-US" sz="12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13"/>
            </a:pPr>
            <a:r>
              <a:rPr lang="en-US" sz="1200" kern="0" dirty="0">
                <a:solidFill>
                  <a:srgbClr val="002EA2"/>
                </a:solidFill>
                <a:latin typeface="Finlandica" panose="00000500000000000000" pitchFamily="2" charset="0"/>
                <a:cs typeface="Arial"/>
                <a:sym typeface="Arial"/>
              </a:rPr>
              <a:t>This website maintained by Business Finland includes a search function to find the right company, product or solution.</a:t>
            </a:r>
          </a:p>
          <a:p>
            <a:pPr marL="0" lvl="0" indent="0" defTabSz="914400">
              <a:lnSpc>
                <a:spcPct val="120000"/>
              </a:lnSpc>
              <a:spcBef>
                <a:spcPts val="0"/>
              </a:spcBef>
              <a:buClr>
                <a:srgbClr val="002EA2"/>
              </a:buClr>
              <a:buSzPts val="1013"/>
              <a:buNone/>
            </a:pPr>
            <a:endParaRPr lang="en-US" sz="1200" kern="0" dirty="0" smtClean="0">
              <a:solidFill>
                <a:srgbClr val="002EA2"/>
              </a:solidFill>
              <a:latin typeface="Finlandica" panose="00000500000000000000" pitchFamily="2" charset="0"/>
              <a:cs typeface="Arial"/>
              <a:sym typeface="Arial"/>
              <a:hlinkClick r:id="rId6"/>
            </a:endParaRPr>
          </a:p>
          <a:p>
            <a:pPr marL="0" lvl="0" indent="0" defTabSz="914400">
              <a:lnSpc>
                <a:spcPct val="120000"/>
              </a:lnSpc>
              <a:spcBef>
                <a:spcPts val="0"/>
              </a:spcBef>
              <a:buClr>
                <a:srgbClr val="002EA2"/>
              </a:buClr>
              <a:buSzPts val="1013"/>
              <a:buNone/>
            </a:pPr>
            <a:r>
              <a:rPr lang="en-US" sz="1200" kern="0" dirty="0" smtClean="0">
                <a:solidFill>
                  <a:srgbClr val="002EA2"/>
                </a:solidFill>
                <a:latin typeface="Finlandica" panose="00000500000000000000" pitchFamily="2" charset="0"/>
                <a:cs typeface="Arial"/>
                <a:sym typeface="Arial"/>
                <a:hlinkClick r:id="rId6"/>
              </a:rPr>
              <a:t>Ministry </a:t>
            </a:r>
            <a:r>
              <a:rPr lang="en-US" sz="1200" kern="0" dirty="0">
                <a:solidFill>
                  <a:srgbClr val="002EA2"/>
                </a:solidFill>
                <a:latin typeface="Finlandica" panose="00000500000000000000" pitchFamily="2" charset="0"/>
                <a:cs typeface="Arial"/>
                <a:sym typeface="Arial"/>
                <a:hlinkClick r:id="rId6"/>
              </a:rPr>
              <a:t>of Agriculture and Forestry of Finland</a:t>
            </a:r>
            <a:endParaRPr lang="en-US" sz="12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13"/>
            </a:pPr>
            <a:r>
              <a:rPr lang="en-US" sz="1200" kern="0" dirty="0">
                <a:solidFill>
                  <a:srgbClr val="002EA2"/>
                </a:solidFill>
                <a:latin typeface="Finlandica" panose="00000500000000000000" pitchFamily="2" charset="0"/>
                <a:cs typeface="Arial"/>
                <a:sym typeface="Arial"/>
              </a:rPr>
              <a:t>The Ministry’s website primarily details agricultural policy, financial support, safety and news on regulations.</a:t>
            </a:r>
          </a:p>
          <a:p>
            <a:pPr marL="0" lvl="0" indent="0" defTabSz="914400">
              <a:lnSpc>
                <a:spcPct val="120000"/>
              </a:lnSpc>
              <a:spcBef>
                <a:spcPts val="0"/>
              </a:spcBef>
              <a:buClr>
                <a:srgbClr val="002EA2"/>
              </a:buClr>
              <a:buSzPts val="1013"/>
              <a:buNone/>
            </a:pPr>
            <a:endParaRPr lang="en-US" sz="1200" kern="0" dirty="0" smtClean="0">
              <a:solidFill>
                <a:srgbClr val="002EA2"/>
              </a:solidFill>
              <a:latin typeface="Finlandica" panose="00000500000000000000" pitchFamily="2" charset="0"/>
              <a:cs typeface="Arial"/>
              <a:sym typeface="Arial"/>
              <a:hlinkClick r:id="rId7"/>
            </a:endParaRPr>
          </a:p>
          <a:p>
            <a:pPr marL="0" lvl="0" indent="0" defTabSz="914400">
              <a:lnSpc>
                <a:spcPct val="120000"/>
              </a:lnSpc>
              <a:spcBef>
                <a:spcPts val="0"/>
              </a:spcBef>
              <a:buClr>
                <a:srgbClr val="002EA2"/>
              </a:buClr>
              <a:buSzPts val="1013"/>
              <a:buNone/>
            </a:pPr>
            <a:r>
              <a:rPr lang="en-US" sz="1200" kern="0" dirty="0" smtClean="0">
                <a:solidFill>
                  <a:srgbClr val="002EA2"/>
                </a:solidFill>
                <a:latin typeface="Finlandica" panose="00000500000000000000" pitchFamily="2" charset="0"/>
                <a:cs typeface="Arial"/>
                <a:sym typeface="Arial"/>
                <a:hlinkClick r:id="rId7"/>
              </a:rPr>
              <a:t>Natural </a:t>
            </a:r>
            <a:r>
              <a:rPr lang="en-US" sz="1200" kern="0" dirty="0">
                <a:solidFill>
                  <a:srgbClr val="002EA2"/>
                </a:solidFill>
                <a:latin typeface="Finlandica" panose="00000500000000000000" pitchFamily="2" charset="0"/>
                <a:cs typeface="Arial"/>
                <a:sym typeface="Arial"/>
                <a:hlinkClick r:id="rId7"/>
              </a:rPr>
              <a:t>Resources Institute Finland (LUKE)</a:t>
            </a:r>
            <a:endParaRPr lang="en-US" sz="12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13"/>
            </a:pPr>
            <a:r>
              <a:rPr lang="en-US" sz="1200" kern="0" dirty="0">
                <a:solidFill>
                  <a:srgbClr val="002EA2"/>
                </a:solidFill>
                <a:latin typeface="Finlandica" panose="00000500000000000000" pitchFamily="2" charset="0"/>
                <a:cs typeface="Arial"/>
                <a:sym typeface="Arial"/>
              </a:rPr>
              <a:t>The Food Facts website aims to promote Finnish food. It includes information and statistics on a wide variety of subjects, broken down in the following categories: field crops; vegetables, fruits and berries; milk and eggs; and meat and fish.</a:t>
            </a:r>
          </a:p>
          <a:p>
            <a:pPr marL="0" lvl="0" indent="0" defTabSz="914400">
              <a:lnSpc>
                <a:spcPct val="120000"/>
              </a:lnSpc>
              <a:spcBef>
                <a:spcPts val="0"/>
              </a:spcBef>
              <a:buClr>
                <a:srgbClr val="002EA2"/>
              </a:buClr>
              <a:buSzPts val="1013"/>
              <a:buNone/>
            </a:pPr>
            <a:endParaRPr lang="en-US" sz="1200" kern="0" dirty="0" smtClean="0">
              <a:solidFill>
                <a:srgbClr val="002EA2"/>
              </a:solidFill>
              <a:latin typeface="Finlandica" panose="00000500000000000000" pitchFamily="2" charset="0"/>
              <a:cs typeface="Arial"/>
              <a:sym typeface="Arial"/>
              <a:hlinkClick r:id="rId8"/>
            </a:endParaRPr>
          </a:p>
          <a:p>
            <a:pPr marL="0" lvl="0" indent="0" defTabSz="914400">
              <a:lnSpc>
                <a:spcPct val="120000"/>
              </a:lnSpc>
              <a:spcBef>
                <a:spcPts val="0"/>
              </a:spcBef>
              <a:buClr>
                <a:srgbClr val="002EA2"/>
              </a:buClr>
              <a:buSzPts val="1013"/>
              <a:buNone/>
            </a:pPr>
            <a:r>
              <a:rPr lang="en-US" sz="1200" kern="0" dirty="0" smtClean="0">
                <a:solidFill>
                  <a:srgbClr val="002EA2"/>
                </a:solidFill>
                <a:latin typeface="Finlandica" panose="00000500000000000000" pitchFamily="2" charset="0"/>
                <a:cs typeface="Arial"/>
                <a:sym typeface="Arial"/>
                <a:hlinkClick r:id="rId8"/>
              </a:rPr>
              <a:t>Food </a:t>
            </a:r>
            <a:r>
              <a:rPr lang="en-US" sz="1200" kern="0" dirty="0">
                <a:solidFill>
                  <a:srgbClr val="002EA2"/>
                </a:solidFill>
                <a:latin typeface="Finlandica" panose="00000500000000000000" pitchFamily="2" charset="0"/>
                <a:cs typeface="Arial"/>
                <a:sym typeface="Arial"/>
                <a:hlinkClick r:id="rId8"/>
              </a:rPr>
              <a:t>from Finland: Pure taste magazine</a:t>
            </a:r>
            <a:endParaRPr lang="en-US" sz="12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13"/>
            </a:pPr>
            <a:r>
              <a:rPr lang="en-US" sz="1200" kern="0" dirty="0">
                <a:solidFill>
                  <a:srgbClr val="002EA2"/>
                </a:solidFill>
                <a:latin typeface="Finlandica" panose="00000500000000000000" pitchFamily="2" charset="0"/>
                <a:cs typeface="Arial"/>
                <a:sym typeface="Arial"/>
              </a:rPr>
              <a:t>A slick, </a:t>
            </a:r>
            <a:r>
              <a:rPr lang="en-US" sz="1200" kern="0" dirty="0" smtClean="0">
                <a:solidFill>
                  <a:srgbClr val="002EA2"/>
                </a:solidFill>
                <a:latin typeface="Finlandica" panose="00000500000000000000" pitchFamily="2" charset="0"/>
                <a:cs typeface="Arial"/>
                <a:sym typeface="Arial"/>
              </a:rPr>
              <a:t>colorful </a:t>
            </a:r>
            <a:r>
              <a:rPr lang="en-US" sz="1200" kern="0" dirty="0">
                <a:solidFill>
                  <a:srgbClr val="002EA2"/>
                </a:solidFill>
                <a:latin typeface="Finlandica" panose="00000500000000000000" pitchFamily="2" charset="0"/>
                <a:cs typeface="Arial"/>
                <a:sym typeface="Arial"/>
              </a:rPr>
              <a:t>magazine from Business Finland promoting Finnish foods. The publication is in English, while Chinese, French, German, Japanese and Korean versions are in production.</a:t>
            </a:r>
          </a:p>
          <a:p>
            <a:pPr marL="0" lvl="0" indent="0" defTabSz="914400">
              <a:lnSpc>
                <a:spcPct val="120000"/>
              </a:lnSpc>
              <a:spcBef>
                <a:spcPts val="0"/>
              </a:spcBef>
              <a:buClr>
                <a:srgbClr val="002EA2"/>
              </a:buClr>
              <a:buSzPts val="1013"/>
              <a:buNone/>
            </a:pPr>
            <a:endParaRPr lang="en-US" sz="1200" kern="0" dirty="0" smtClean="0">
              <a:solidFill>
                <a:srgbClr val="002EA2"/>
              </a:solidFill>
              <a:latin typeface="Finlandica" panose="00000500000000000000" pitchFamily="2" charset="0"/>
              <a:cs typeface="Arial"/>
              <a:sym typeface="Arial"/>
              <a:hlinkClick r:id="rId9"/>
            </a:endParaRPr>
          </a:p>
          <a:p>
            <a:pPr marL="0" lvl="0" indent="0" defTabSz="914400">
              <a:lnSpc>
                <a:spcPct val="120000"/>
              </a:lnSpc>
              <a:spcBef>
                <a:spcPts val="0"/>
              </a:spcBef>
              <a:buClr>
                <a:srgbClr val="002EA2"/>
              </a:buClr>
              <a:buSzPts val="1013"/>
              <a:buNone/>
            </a:pPr>
            <a:r>
              <a:rPr lang="en-US" sz="1200" kern="0" dirty="0" smtClean="0">
                <a:solidFill>
                  <a:srgbClr val="002EA2"/>
                </a:solidFill>
                <a:latin typeface="Finlandica" panose="00000500000000000000" pitchFamily="2" charset="0"/>
                <a:cs typeface="Arial"/>
                <a:sym typeface="Arial"/>
                <a:hlinkClick r:id="rId9"/>
              </a:rPr>
              <a:t>Food </a:t>
            </a:r>
            <a:r>
              <a:rPr lang="en-US" sz="1200" kern="0" dirty="0">
                <a:solidFill>
                  <a:srgbClr val="002EA2"/>
                </a:solidFill>
                <a:latin typeface="Finlandica" panose="00000500000000000000" pitchFamily="2" charset="0"/>
                <a:cs typeface="Arial"/>
                <a:sym typeface="Arial"/>
                <a:hlinkClick r:id="rId9"/>
              </a:rPr>
              <a:t>and Nutrition</a:t>
            </a:r>
            <a:endParaRPr lang="en-US" sz="1200" kern="0" dirty="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13"/>
            </a:pPr>
            <a:r>
              <a:rPr lang="en-US" sz="1200" kern="0" dirty="0">
                <a:solidFill>
                  <a:srgbClr val="002EA2"/>
                </a:solidFill>
                <a:latin typeface="Finlandica" panose="00000500000000000000" pitchFamily="2" charset="0"/>
                <a:cs typeface="Arial"/>
                <a:sym typeface="Arial"/>
              </a:rPr>
              <a:t>The Department of Food and Nutrition is part of the Faculty of Agriculture and Forestry at the University of Helsinki. They carry out research which is of high quality and internationally acknowledged. </a:t>
            </a:r>
            <a:endParaRPr lang="en-US" sz="1200" kern="0" dirty="0" smtClean="0">
              <a:solidFill>
                <a:srgbClr val="002EA2"/>
              </a:solidFill>
              <a:latin typeface="Finlandica" panose="00000500000000000000" pitchFamily="2" charset="0"/>
              <a:cs typeface="Arial"/>
              <a:sym typeface="Arial"/>
            </a:endParaRPr>
          </a:p>
          <a:p>
            <a:pPr defTabSz="914400">
              <a:lnSpc>
                <a:spcPct val="120000"/>
              </a:lnSpc>
              <a:spcBef>
                <a:spcPts val="0"/>
              </a:spcBef>
              <a:buClr>
                <a:srgbClr val="002EA2"/>
              </a:buClr>
              <a:buSzPts val="1013"/>
            </a:pPr>
            <a:r>
              <a:rPr lang="en-US" sz="1200" kern="0" dirty="0" smtClean="0">
                <a:solidFill>
                  <a:srgbClr val="002EA2"/>
                </a:solidFill>
                <a:latin typeface="Finlandica" panose="00000500000000000000" pitchFamily="2" charset="0"/>
                <a:cs typeface="Arial"/>
                <a:sym typeface="Arial"/>
              </a:rPr>
              <a:t>The </a:t>
            </a:r>
            <a:r>
              <a:rPr lang="en-US" sz="1200" kern="0" dirty="0">
                <a:solidFill>
                  <a:srgbClr val="002EA2"/>
                </a:solidFill>
                <a:latin typeface="Finlandica" panose="00000500000000000000" pitchFamily="2" charset="0"/>
                <a:cs typeface="Arial"/>
                <a:sym typeface="Arial"/>
              </a:rPr>
              <a:t>University also has departments of </a:t>
            </a:r>
            <a:r>
              <a:rPr lang="en-US" sz="1200" kern="0" dirty="0">
                <a:solidFill>
                  <a:srgbClr val="002EA2"/>
                </a:solidFill>
                <a:latin typeface="Finlandica" panose="00000500000000000000" pitchFamily="2" charset="0"/>
                <a:cs typeface="Arial"/>
                <a:sym typeface="Arial"/>
                <a:hlinkClick r:id="rId10"/>
              </a:rPr>
              <a:t>Agricultural Sciences</a:t>
            </a:r>
            <a:r>
              <a:rPr lang="en-US" sz="1200" kern="0" dirty="0">
                <a:solidFill>
                  <a:srgbClr val="002EA2"/>
                </a:solidFill>
                <a:latin typeface="Finlandica" panose="00000500000000000000" pitchFamily="2" charset="0"/>
                <a:cs typeface="Arial"/>
                <a:sym typeface="Arial"/>
              </a:rPr>
              <a:t> and </a:t>
            </a:r>
            <a:r>
              <a:rPr lang="en-US" sz="1200" kern="0" dirty="0">
                <a:solidFill>
                  <a:srgbClr val="002EA2"/>
                </a:solidFill>
                <a:latin typeface="Finlandica" panose="00000500000000000000" pitchFamily="2" charset="0"/>
                <a:cs typeface="Arial"/>
                <a:sym typeface="Arial"/>
                <a:hlinkClick r:id="rId11"/>
              </a:rPr>
              <a:t>Microbiology</a:t>
            </a:r>
            <a:r>
              <a:rPr lang="en-US" sz="1200" kern="0" dirty="0">
                <a:solidFill>
                  <a:srgbClr val="002EA2"/>
                </a:solidFill>
                <a:latin typeface="Finlandica" panose="00000500000000000000" pitchFamily="2" charset="0"/>
                <a:cs typeface="Arial"/>
                <a:sym typeface="Arial"/>
              </a:rPr>
              <a:t>, among others.</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13</a:t>
            </a:fld>
            <a:endParaRPr lang="en-US">
              <a:solidFill>
                <a:srgbClr val="002EA2"/>
              </a:solidFill>
            </a:endParaRPr>
          </a:p>
        </p:txBody>
      </p:sp>
    </p:spTree>
    <p:extLst>
      <p:ext uri="{BB962C8B-B14F-4D97-AF65-F5344CB8AC3E}">
        <p14:creationId xmlns:p14="http://schemas.microsoft.com/office/powerpoint/2010/main" val="1486338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a:t>
            </a:r>
            <a:r>
              <a:rPr lang="en-US" sz="4000" dirty="0" smtClean="0">
                <a:solidFill>
                  <a:srgbClr val="002EA2"/>
                </a:solidFill>
                <a:latin typeface="Finlandica" panose="00000500000000000000" pitchFamily="2" charset="0"/>
              </a:rPr>
              <a:t>II: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COUNTRY SPECIFIC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14</a:t>
            </a:fld>
            <a:endParaRPr lang="en-US"/>
          </a:p>
        </p:txBody>
      </p:sp>
    </p:spTree>
    <p:extLst>
      <p:ext uri="{BB962C8B-B14F-4D97-AF65-F5344CB8AC3E}">
        <p14:creationId xmlns:p14="http://schemas.microsoft.com/office/powerpoint/2010/main" val="2681616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are the most important things to emphasize in this specific country? </a:t>
            </a: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a:t>
            </a:r>
            <a:r>
              <a:rPr lang="en-US" sz="1300" dirty="0" smtClean="0">
                <a:solidFill>
                  <a:srgbClr val="002EA2"/>
                </a:solidFill>
                <a:latin typeface="Finlandica" panose="00000500000000000000" pitchFamily="2" charset="0"/>
              </a:rPr>
              <a:t>Finland’s </a:t>
            </a:r>
            <a:r>
              <a:rPr lang="en-US" sz="1300" dirty="0">
                <a:solidFill>
                  <a:srgbClr val="002EA2"/>
                </a:solidFill>
                <a:latin typeface="Finlandica" panose="00000500000000000000" pitchFamily="2" charset="0"/>
              </a:rPr>
              <a:t>special knowhow that makes us stand out especially in this country</a:t>
            </a:r>
            <a:r>
              <a:rPr lang="en-US" sz="13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 </a:t>
            </a: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should someone from this country want to cooperate, invest or buy?</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15</a:t>
            </a:fld>
            <a:endParaRPr lang="en-US">
              <a:solidFill>
                <a:srgbClr val="002EA2"/>
              </a:solidFill>
            </a:endParaRPr>
          </a:p>
        </p:txBody>
      </p:sp>
    </p:spTree>
    <p:extLst>
      <p:ext uri="{BB962C8B-B14F-4D97-AF65-F5344CB8AC3E}">
        <p14:creationId xmlns:p14="http://schemas.microsoft.com/office/powerpoint/2010/main" val="3764876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Elevator </a:t>
            </a:r>
            <a:r>
              <a:rPr lang="en-US" sz="2800" b="1" dirty="0" smtClean="0">
                <a:solidFill>
                  <a:srgbClr val="002EA2"/>
                </a:solidFill>
                <a:latin typeface="Finlandica" panose="00000500000000000000" pitchFamily="2" charset="0"/>
              </a:rPr>
              <a:t>pitch</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Write a clear, brief message/commercial about the sector and Finland's knowhow. </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Position Finland: who are we and why people should trust us in this country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State the problem that needs to be solved in this country and globally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Present our solution and results with focus on the needs of this country: explain what we do, how we do it and what makes us unique. </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Eliminate jargon but wrap everything into a good story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Finish with a call to action: what do we want to happen next, where do we want to go?</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16</a:t>
            </a:fld>
            <a:endParaRPr lang="en-US">
              <a:solidFill>
                <a:srgbClr val="002EA2"/>
              </a:solidFill>
            </a:endParaRPr>
          </a:p>
        </p:txBody>
      </p:sp>
    </p:spTree>
    <p:extLst>
      <p:ext uri="{BB962C8B-B14F-4D97-AF65-F5344CB8AC3E}">
        <p14:creationId xmlns:p14="http://schemas.microsoft.com/office/powerpoint/2010/main" val="1462244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Background, facts and stats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This is the part where you add facts to support and explain your elevator pitch.</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Short history and development of the sector in your country.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List all essential facts and numbers that a person needs to understand the size and significance of the sector in your country.</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and how did this become a key sector for Finland?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the broader role of Finland in this sector, what is our position in comparison to other countries?</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17</a:t>
            </a:fld>
            <a:endParaRPr lang="en-US">
              <a:solidFill>
                <a:srgbClr val="002EA2"/>
              </a:solidFill>
            </a:endParaRPr>
          </a:p>
        </p:txBody>
      </p:sp>
    </p:spTree>
    <p:extLst>
      <p:ext uri="{BB962C8B-B14F-4D97-AF65-F5344CB8AC3E}">
        <p14:creationId xmlns:p14="http://schemas.microsoft.com/office/powerpoint/2010/main" val="3787608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Finnish </a:t>
            </a:r>
            <a:r>
              <a:rPr lang="en-US" sz="2800" b="1" dirty="0" smtClean="0">
                <a:solidFill>
                  <a:srgbClr val="002EA2"/>
                </a:solidFill>
                <a:latin typeface="Finlandica" panose="00000500000000000000" pitchFamily="2" charset="0"/>
              </a:rPr>
              <a:t>companies in the area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601579" y="1142998"/>
            <a:ext cx="5784935" cy="4776539"/>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Please list Finnish </a:t>
            </a:r>
            <a:r>
              <a:rPr lang="en-US" sz="1300" dirty="0">
                <a:solidFill>
                  <a:srgbClr val="002EA2"/>
                </a:solidFill>
                <a:latin typeface="Finlandica" panose="00000500000000000000" pitchFamily="2" charset="0"/>
              </a:rPr>
              <a:t>companies operating in this sector in your </a:t>
            </a:r>
            <a:r>
              <a:rPr lang="en-US" sz="1300" dirty="0" smtClean="0">
                <a:solidFill>
                  <a:srgbClr val="002EA2"/>
                </a:solidFill>
                <a:latin typeface="Finlandica" panose="00000500000000000000" pitchFamily="2" charset="0"/>
              </a:rPr>
              <a:t>country. Write shortly (1-2 sentences) what they </a:t>
            </a:r>
            <a:r>
              <a:rPr lang="en-US" sz="1300" dirty="0">
                <a:solidFill>
                  <a:srgbClr val="002EA2"/>
                </a:solidFill>
                <a:latin typeface="Finlandica" panose="00000500000000000000" pitchFamily="2" charset="0"/>
              </a:rPr>
              <a:t>have to </a:t>
            </a:r>
            <a:r>
              <a:rPr lang="en-US" sz="1300" dirty="0" smtClean="0">
                <a:solidFill>
                  <a:srgbClr val="002EA2"/>
                </a:solidFill>
                <a:latin typeface="Finlandica" panose="00000500000000000000" pitchFamily="2" charset="0"/>
              </a:rPr>
              <a:t>offer.</a:t>
            </a: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18</a:t>
            </a:fld>
            <a:endParaRPr lang="en-US">
              <a:solidFill>
                <a:srgbClr val="002EA2"/>
              </a:solidFill>
            </a:endParaRPr>
          </a:p>
        </p:txBody>
      </p:sp>
      <p:sp>
        <p:nvSpPr>
          <p:cNvPr id="10" name="Title 5"/>
          <p:cNvSpPr txBox="1">
            <a:spLocks/>
          </p:cNvSpPr>
          <p:nvPr/>
        </p:nvSpPr>
        <p:spPr>
          <a:xfrm>
            <a:off x="601579" y="591953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smtClean="0">
                <a:solidFill>
                  <a:srgbClr val="002EA2"/>
                </a:solidFill>
                <a:latin typeface="Finlandica" panose="00000500000000000000" pitchFamily="2" charset="0"/>
              </a:rPr>
              <a:t>Team Finland</a:t>
            </a:r>
            <a:endParaRPr lang="en-US" sz="2400" b="1" dirty="0">
              <a:solidFill>
                <a:srgbClr val="002EA2"/>
              </a:solidFill>
              <a:latin typeface="Finlandica" panose="00000500000000000000" pitchFamily="2" charset="0"/>
            </a:endParaRPr>
          </a:p>
        </p:txBody>
      </p:sp>
      <p:sp>
        <p:nvSpPr>
          <p:cNvPr id="11" name="Content Placeholder 6"/>
          <p:cNvSpPr txBox="1">
            <a:spLocks/>
          </p:cNvSpPr>
          <p:nvPr/>
        </p:nvSpPr>
        <p:spPr>
          <a:xfrm>
            <a:off x="601579" y="6701589"/>
            <a:ext cx="5792950" cy="243167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Name of persons in charge of this sector in your country: name, title, organization, email, phone </a:t>
            </a:r>
            <a:r>
              <a:rPr lang="en-US" sz="1300" dirty="0" smtClean="0">
                <a:solidFill>
                  <a:srgbClr val="002EA2"/>
                </a:solidFill>
                <a:latin typeface="Finlandica" panose="00000500000000000000" pitchFamily="2" charset="0"/>
              </a:rPr>
              <a:t>number.</a:t>
            </a: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458493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III: </a:t>
            </a:r>
            <a:br>
              <a:rPr lang="en-US" sz="4000" dirty="0">
                <a:solidFill>
                  <a:srgbClr val="002EA2"/>
                </a:solidFill>
                <a:latin typeface="Finlandica" panose="00000500000000000000" pitchFamily="2" charset="0"/>
              </a:rPr>
            </a:br>
            <a:r>
              <a:rPr lang="en-US" sz="4000" dirty="0">
                <a:solidFill>
                  <a:srgbClr val="002EA2"/>
                </a:solidFill>
                <a:latin typeface="Finlandica" panose="00000500000000000000" pitchFamily="2" charset="0"/>
              </a:rPr>
              <a:t>INSTRUCTIONS AND BACKGROUND FOR THIS INTERNAL MATERIAL PACKAGE</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19</a:t>
            </a:fld>
            <a:endParaRPr lang="en-US"/>
          </a:p>
        </p:txBody>
      </p:sp>
    </p:spTree>
    <p:extLst>
      <p:ext uri="{BB962C8B-B14F-4D97-AF65-F5344CB8AC3E}">
        <p14:creationId xmlns:p14="http://schemas.microsoft.com/office/powerpoint/2010/main" val="2694213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 </a:t>
            </a:r>
            <a:r>
              <a:rPr lang="en-US" sz="4000" dirty="0" smtClean="0">
                <a:solidFill>
                  <a:srgbClr val="002EA2"/>
                </a:solidFill>
                <a:latin typeface="Finlandica" panose="00000500000000000000" pitchFamily="2" charset="0"/>
              </a:rPr>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GENERAL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12/22/2020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2</a:t>
            </a:fld>
            <a:endParaRPr lang="en-US"/>
          </a:p>
        </p:txBody>
      </p:sp>
    </p:spTree>
    <p:extLst>
      <p:ext uri="{BB962C8B-B14F-4D97-AF65-F5344CB8AC3E}">
        <p14:creationId xmlns:p14="http://schemas.microsoft.com/office/powerpoint/2010/main" val="81409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Material package: instructions</a:t>
            </a: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This is an internal working paper to support all Team Finland actors globally in promoting Finland and its strengths.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Unit for Public Diplomacy of the Ministry for Foreign Affairs coordinates the production of sectoral working papers in close cooperation with Business Finland and other core actors.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sectoral working papers can be found in the internal Team Finland section of the Finland Toolbox.</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Parts I-II</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 of consists of general information that can be used globally when preparing for meetings, visits, events, campaigns, etc.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II is left blank. All Team Finland teams around the world are encouraged to fill in country specific information – and use it actively!</a:t>
            </a:r>
          </a:p>
          <a:p>
            <a:pPr>
              <a:lnSpc>
                <a:spcPct val="120000"/>
              </a:lnSpc>
              <a:spcBef>
                <a:spcPts val="0"/>
              </a:spcBef>
              <a:buClr>
                <a:schemeClr val="tx1"/>
              </a:buClr>
              <a:buSzPts val="1013"/>
            </a:pPr>
            <a:endParaRPr lang="en-US" sz="1300" b="1"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Hyperlinks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When you read the content in normal view, the hyperlinks are not clickable. You can either open the hyperlinks by right-clicking on them and selecting Open Hyperlink or by switching to slide show view and clicking on them . </a:t>
            </a:r>
            <a:endParaRPr lang="fi-FI" sz="10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fi-FI" sz="10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a:solidFill>
                  <a:srgbClr val="002EA2"/>
                </a:solidFill>
                <a:latin typeface="Finlandica" panose="00000500000000000000" pitchFamily="2" charset="0"/>
              </a:rPr>
              <a:t>Questions and comments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If you have questions or suggestions concerning the format or content, please contact The Unit for Public Diplomacy at vie-50@formin.fi. </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20</a:t>
            </a:fld>
            <a:endParaRPr lang="en-US">
              <a:solidFill>
                <a:srgbClr val="002EA2"/>
              </a:solidFill>
            </a:endParaRPr>
          </a:p>
        </p:txBody>
      </p:sp>
    </p:spTree>
    <p:extLst>
      <p:ext uri="{BB962C8B-B14F-4D97-AF65-F5344CB8AC3E}">
        <p14:creationId xmlns:p14="http://schemas.microsoft.com/office/powerpoint/2010/main" val="25632062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Country branding and Team Finland work: why do we need common messages?</a:t>
            </a:r>
          </a:p>
        </p:txBody>
      </p:sp>
      <p:sp>
        <p:nvSpPr>
          <p:cNvPr id="7" name="Content Placeholder 6"/>
          <p:cNvSpPr>
            <a:spLocks noGrp="1"/>
          </p:cNvSpPr>
          <p:nvPr>
            <p:ph idx="1"/>
          </p:nvPr>
        </p:nvSpPr>
        <p:spPr>
          <a:xfrm>
            <a:off x="471488" y="1479883"/>
            <a:ext cx="5915025" cy="7808495"/>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advocacy, communications and marketing that aims to influence target groups’ knowledge, opinions and eventually decisions through owned and earned media, events and meetings, among other means</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carried out by everybody who speaks about, writes about or documents Finland.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image work is part of the normal work of our all Finnish actors abroad when they have meetings, are present in the media, give speeches, etc. It is not just about individual functions or events.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It is extremely important that all relevant actors prioritize themes together and deliver the same main messages highlighting Finland's strengths.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Sufficient cultural sensitivity is needed, always adapt Finland’s strengths to each cultural area and current discussion.</a:t>
            </a:r>
          </a:p>
          <a:p>
            <a:pPr>
              <a:lnSpc>
                <a:spcPct val="120000"/>
              </a:lnSpc>
              <a:spcBef>
                <a:spcPts val="0"/>
              </a:spcBef>
              <a:buClr>
                <a:schemeClr val="tx1"/>
              </a:buClr>
              <a:buSzPts val="1013"/>
            </a:pPr>
            <a:endParaRPr lang="en-US" sz="1300" b="1"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Finland’s </a:t>
            </a:r>
            <a:r>
              <a:rPr lang="en-US" sz="1300" b="1" dirty="0">
                <a:solidFill>
                  <a:srgbClr val="002EA2"/>
                </a:solidFill>
                <a:latin typeface="Finlandica" panose="00000500000000000000" pitchFamily="2" charset="0"/>
              </a:rPr>
              <a:t>country image work is led by the Finland Promotion Board (FPB</a:t>
            </a:r>
            <a:r>
              <a:rPr lang="en-US" sz="1300" b="1"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2019–2023, the member organizations are: Ministry for Foreign Affairs, Ministry of Economic Affairs and Employment, Ministry of Education and Culture, Finnish National Agency for Education, Business Finland, Visit Finland, City of Helsinki, House of Lapland, Finnish Cultural and Academic Institutes, the Finnish Innovation Fund Sitra, Music Finland, Wärtsilä, Finnair and </a:t>
            </a:r>
            <a:r>
              <a:rPr lang="en-US" sz="1300" dirty="0" err="1">
                <a:solidFill>
                  <a:srgbClr val="002EA2"/>
                </a:solidFill>
                <a:latin typeface="Finlandica" panose="00000500000000000000" pitchFamily="2" charset="0"/>
              </a:rPr>
              <a:t>Iceye</a:t>
            </a:r>
            <a:r>
              <a:rPr lang="en-US" sz="1300" dirty="0">
                <a:solidFill>
                  <a:srgbClr val="002EA2"/>
                </a:solidFill>
                <a:latin typeface="Finlandica" panose="00000500000000000000" pitchFamily="2" charset="0"/>
              </a:rPr>
              <a:t>.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21</a:t>
            </a:fld>
            <a:endParaRPr lang="en-US">
              <a:solidFill>
                <a:srgbClr val="002EA2"/>
              </a:solidFill>
            </a:endParaRPr>
          </a:p>
        </p:txBody>
      </p:sp>
    </p:spTree>
    <p:extLst>
      <p:ext uri="{BB962C8B-B14F-4D97-AF65-F5344CB8AC3E}">
        <p14:creationId xmlns:p14="http://schemas.microsoft.com/office/powerpoint/2010/main" val="426964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252549"/>
            <a:ext cx="5915025" cy="459416"/>
          </a:xfrm>
        </p:spPr>
        <p:txBody>
          <a:bodyPr>
            <a:noAutofit/>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endParaRPr lang="en-US" sz="2800" dirty="0">
              <a:solidFill>
                <a:srgbClr val="002EA2"/>
              </a:solidFill>
            </a:endParaRPr>
          </a:p>
        </p:txBody>
      </p:sp>
      <p:sp>
        <p:nvSpPr>
          <p:cNvPr id="7" name="Content Placeholder 6"/>
          <p:cNvSpPr>
            <a:spLocks noGrp="1"/>
          </p:cNvSpPr>
          <p:nvPr>
            <p:ph idx="1"/>
          </p:nvPr>
        </p:nvSpPr>
        <p:spPr>
          <a:xfrm>
            <a:off x="479504" y="853440"/>
            <a:ext cx="6037100" cy="6199716"/>
          </a:xfrm>
        </p:spPr>
        <p:txBody>
          <a:bodyPr>
            <a:noAutofit/>
          </a:bodyPr>
          <a:lstStyle/>
          <a:p>
            <a:pPr mar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Importers, distributors, buyers, media: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known for thousands of lakes, green forests, northern lights and the midnight sun. Being the greenest country in the world, it is only natural that Finland is also home to naturally delicious, pure, safe and healthy food</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Environmental issues and animal welfare are our primary focus areas. As one example, pigs in Finland can keep their tails. Animal welfare is strictly controlled by the authorities in each municipality</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Finnish food is known for its purity throughout the food chain, its hygiene, traceability and accountability, which are among the best in the world</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the best reserves of groundwater and the cleanest air in the world. </a:t>
            </a: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quantity of </a:t>
            </a:r>
            <a:r>
              <a:rPr lang="en-US" sz="1300" dirty="0" smtClean="0">
                <a:solidFill>
                  <a:srgbClr val="002EA2"/>
                </a:solidFill>
                <a:latin typeface="Finlandica" panose="00000500000000000000" pitchFamily="2" charset="0"/>
              </a:rPr>
              <a:t>antibiotics </a:t>
            </a:r>
            <a:r>
              <a:rPr lang="en-US" sz="1300" dirty="0">
                <a:solidFill>
                  <a:srgbClr val="002EA2"/>
                </a:solidFill>
                <a:latin typeface="Finlandica" panose="00000500000000000000" pitchFamily="2" charset="0"/>
              </a:rPr>
              <a:t>administered to farm animals is among the lowest in Europe</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Universities and research institutes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a long and high-level research traditions about nutrition, public health, food chemistry, safety and sustainability production from field to table</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 </a:t>
            </a: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interdisciplinary research and collaboration with industry gives excellent possibility to build innovation in the food chain and renew food economy by disruptive way.</a:t>
            </a: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3</a:t>
            </a:fld>
            <a:endParaRPr lang="en-US" dirty="0">
              <a:solidFill>
                <a:srgbClr val="002EA2"/>
              </a:solidFill>
            </a:endParaRPr>
          </a:p>
        </p:txBody>
      </p:sp>
      <p:sp>
        <p:nvSpPr>
          <p:cNvPr id="10" name="Title 5"/>
          <p:cNvSpPr txBox="1">
            <a:spLocks/>
          </p:cNvSpPr>
          <p:nvPr/>
        </p:nvSpPr>
        <p:spPr>
          <a:xfrm>
            <a:off x="601579" y="7146961"/>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a:solidFill>
                  <a:srgbClr val="002EA2"/>
                </a:solidFill>
                <a:latin typeface="Finlandica" panose="00000500000000000000" pitchFamily="2" charset="0"/>
              </a:rPr>
              <a:t>How to portray Finland</a:t>
            </a:r>
            <a:r>
              <a:rPr lang="en-US" sz="2800" b="1" dirty="0" smtClean="0">
                <a:solidFill>
                  <a:srgbClr val="002EA2"/>
                </a:solidFill>
                <a:latin typeface="Finlandica" panose="00000500000000000000" pitchFamily="2" charset="0"/>
              </a:rPr>
              <a:t>?</a:t>
            </a:r>
            <a:endParaRPr lang="en-US" sz="2800" dirty="0">
              <a:solidFill>
                <a:srgbClr val="002EA2"/>
              </a:solidFill>
            </a:endParaRPr>
          </a:p>
        </p:txBody>
      </p:sp>
      <p:sp>
        <p:nvSpPr>
          <p:cNvPr id="11" name="Content Placeholder 6"/>
          <p:cNvSpPr txBox="1">
            <a:spLocks/>
          </p:cNvSpPr>
          <p:nvPr/>
        </p:nvSpPr>
        <p:spPr>
          <a:xfrm>
            <a:off x="601579" y="7797836"/>
            <a:ext cx="5792950" cy="131786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Position</a:t>
            </a:r>
            <a:r>
              <a:rPr lang="en-US" sz="1300" dirty="0">
                <a:solidFill>
                  <a:srgbClr val="002EA2"/>
                </a:solidFill>
                <a:latin typeface="Finlandica" panose="00000500000000000000" pitchFamily="2" charset="0"/>
              </a:rPr>
              <a:t> Finland as having a clean environment and high food quality</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Highlight</a:t>
            </a:r>
            <a:r>
              <a:rPr lang="en-US" sz="1300" dirty="0">
                <a:solidFill>
                  <a:srgbClr val="002EA2"/>
                </a:solidFill>
                <a:latin typeface="Finlandica" panose="00000500000000000000" pitchFamily="2" charset="0"/>
              </a:rPr>
              <a:t> Finnish superfoods, like wild berries or oats which are perfect for many gluten-free products.</a:t>
            </a: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Profile</a:t>
            </a:r>
            <a:r>
              <a:rPr lang="en-US" sz="1300" dirty="0">
                <a:solidFill>
                  <a:srgbClr val="002EA2"/>
                </a:solidFill>
                <a:latin typeface="Finlandica" panose="00000500000000000000" pitchFamily="2" charset="0"/>
              </a:rPr>
              <a:t> Finland as the perfect place to source or develop high-quality agriculture </a:t>
            </a:r>
            <a:r>
              <a:rPr lang="en-US" sz="1300" dirty="0" smtClean="0">
                <a:solidFill>
                  <a:srgbClr val="002EA2"/>
                </a:solidFill>
                <a:latin typeface="Finlandica" panose="00000500000000000000" pitchFamily="2" charset="0"/>
              </a:rPr>
              <a:t>solutions. </a:t>
            </a: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3085091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156758"/>
            <a:ext cx="5915025" cy="765248"/>
          </a:xfrm>
        </p:spPr>
        <p:txBody>
          <a:bodyPr>
            <a:noAutofit/>
          </a:bodyPr>
          <a:lstStyle/>
          <a:p>
            <a:r>
              <a:rPr lang="en-US" sz="2800" b="1" dirty="0">
                <a:solidFill>
                  <a:srgbClr val="002EA2"/>
                </a:solidFill>
                <a:latin typeface="Finlandica" panose="00000500000000000000" pitchFamily="2" charset="0"/>
              </a:rPr>
              <a:t>Elevator pitch</a:t>
            </a:r>
            <a:r>
              <a:rPr lang="en-US" sz="2800" b="1" dirty="0" smtClean="0">
                <a:solidFill>
                  <a:srgbClr val="002EA2"/>
                </a:solidFill>
                <a:latin typeface="Finlandica" panose="00000500000000000000" pitchFamily="2" charset="0"/>
              </a:rPr>
              <a:t>: </a:t>
            </a:r>
            <a:r>
              <a:rPr lang="en-US" sz="2800" b="1" dirty="0">
                <a:solidFill>
                  <a:srgbClr val="002EA2"/>
                </a:solidFill>
                <a:latin typeface="Finlandica" panose="00000500000000000000" pitchFamily="2" charset="0"/>
              </a:rPr>
              <a:t>The purest food comes from Finland</a:t>
            </a:r>
          </a:p>
        </p:txBody>
      </p:sp>
      <p:sp>
        <p:nvSpPr>
          <p:cNvPr id="7" name="Content Placeholder 6"/>
          <p:cNvSpPr>
            <a:spLocks noGrp="1"/>
          </p:cNvSpPr>
          <p:nvPr>
            <p:ph idx="1"/>
          </p:nvPr>
        </p:nvSpPr>
        <p:spPr>
          <a:xfrm>
            <a:off x="497616" y="922005"/>
            <a:ext cx="5888897" cy="8387457"/>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The world needs another agricultural revolution. We need healthier and safer food which is produced sustainably. Finland is in an excellent position to help propel this revolution because safe and sustainable food is already the national philosophy</a:t>
            </a:r>
            <a:r>
              <a:rPr lang="en-US" sz="13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has long winters, a pristine environment and a short, intense growing period. These conditions result in the dense and unique taste of Finnish food, as well as the domestic industry’s focus on quality instead of quantity</a:t>
            </a:r>
            <a:r>
              <a:rPr lang="en-US" sz="13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is an attractive place to develop energy efficient and automated vertical farming because of the long, dark and cold winters. Such solutions are economically viable in Finland before they are profitable in sunnier countries</a:t>
            </a:r>
            <a:r>
              <a:rPr lang="en-US" sz="13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takes food safety seriously. Finland has a unique salmonella control program which requires all forms of salmonella to be monitored throughout the production chain. Other countries typically only focus on a few different types.</a:t>
            </a: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Finnish poultry farms have been antibiotic-free since 2009 and the quantity of antibiotics administered to livestock is among the lowest in Europe, according to the Natural Research Institute</a:t>
            </a:r>
            <a:r>
              <a:rPr lang="en-US" sz="13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Superfoods like berries and oats are significant Finnish agricultural products and have received major research and </a:t>
            </a:r>
            <a:r>
              <a:rPr lang="en-US" sz="1300" dirty="0" smtClean="0">
                <a:solidFill>
                  <a:srgbClr val="002EA2"/>
                </a:solidFill>
                <a:latin typeface="Finlandica" panose="00000500000000000000" pitchFamily="2" charset="0"/>
              </a:rPr>
              <a:t>development. Other </a:t>
            </a:r>
            <a:r>
              <a:rPr lang="en-US" sz="1300" dirty="0">
                <a:solidFill>
                  <a:srgbClr val="002EA2"/>
                </a:solidFill>
                <a:latin typeface="Finlandica" panose="00000500000000000000" pitchFamily="2" charset="0"/>
              </a:rPr>
              <a:t>Finnish agricultural strengths include organic, vegan and special diet foods. Oats are perfect for many gluten-free foods</a:t>
            </a:r>
            <a:r>
              <a:rPr lang="en-US" sz="13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is among the highest investors to food sector R&amp;D, measured as a percentage of industry turnover. As a result of this Finnish food and beverage companies are constantly introducing new innovative products to domestic and international markets</a:t>
            </a:r>
            <a:r>
              <a:rPr lang="en-US" sz="13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Finnish agrotechnology innovations include machinery, tractors, robotics and IoT (Internet of Things) solutions</a:t>
            </a:r>
            <a:r>
              <a:rPr lang="en-US" sz="13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 is a small country and is actively searching for international food and beverage partners.</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4</a:t>
            </a:fld>
            <a:endParaRPr lang="en-US">
              <a:solidFill>
                <a:srgbClr val="002EA2"/>
              </a:solidFill>
            </a:endParaRPr>
          </a:p>
        </p:txBody>
      </p:sp>
    </p:spTree>
    <p:extLst>
      <p:ext uri="{BB962C8B-B14F-4D97-AF65-F5344CB8AC3E}">
        <p14:creationId xmlns:p14="http://schemas.microsoft.com/office/powerpoint/2010/main" val="1110613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1/3</a:t>
            </a:r>
            <a:endParaRPr lang="en-US" sz="2800" dirty="0">
              <a:solidFill>
                <a:srgbClr val="002EA2"/>
              </a:solidFill>
            </a:endParaRPr>
          </a:p>
        </p:txBody>
      </p:sp>
      <p:sp>
        <p:nvSpPr>
          <p:cNvPr id="7" name="Content Placeholder 6"/>
          <p:cNvSpPr>
            <a:spLocks noGrp="1"/>
          </p:cNvSpPr>
          <p:nvPr>
            <p:ph idx="1"/>
          </p:nvPr>
        </p:nvSpPr>
        <p:spPr>
          <a:xfrm>
            <a:off x="471488" y="1095354"/>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world needs another agricultural revolution. We need healthier and safer food which is produced sustainably</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long winters, a pristine environment and a short but intense growing period in the summer. These conditions result in the dense and unique taste of Finnish food</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soil may be frozen half the year, so Finnish farmers need less pesticides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an attractive place to develop energy efficient and automated vertical farming because of the long, dark and cold winters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also has strengths in agricultural machinery, including everything from tractors to robot milking machines. The three main segments include agricultural equipment, solutions for livestock, and forest and utility machinery</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takes food safety seriously. For instance, Finland has a unique salmonella control program which requires all forms of salmonella to be monitored throughout the production chain. Other countries only focus on a handful of types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Finnish poultry farms have been antibiotic-free since 2009 and the quantity of antibiotics administered to livestock is among the lowest in Europe, according to the Natural Research Institute</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Oats have become an area of Finnish expertise. Oats are becoming more popular, thanks to their nutrition, versatility and ability to be used in special diets such as gluten-free foods or meat substitutes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Rye and malt are two grains which grow well in Finland’s Nordic environment and are becoming more popular around the world</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5</a:t>
            </a:fld>
            <a:endParaRPr lang="en-US">
              <a:solidFill>
                <a:srgbClr val="002EA2"/>
              </a:solidFill>
            </a:endParaRPr>
          </a:p>
        </p:txBody>
      </p:sp>
    </p:spTree>
    <p:extLst>
      <p:ext uri="{BB962C8B-B14F-4D97-AF65-F5344CB8AC3E}">
        <p14:creationId xmlns:p14="http://schemas.microsoft.com/office/powerpoint/2010/main" val="539487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2/3</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Berries are another Finnish specialty. Many wild berries are exported just as they are, but Finland is also skilled at developing berry-based products such as powders, dried berries, smoothies, juices, liquors, snacks and even beauty products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Finns love collecting the bounties of nature so much the right to do so is actually enshrined in law. The Every Person’s Right says anyone can fish and pick berries and mushrooms, even on private property, as long as you don’t disturb others. </a:t>
            </a: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Pure, healthy and delicious food makes people happy, and for three years in a row Finns have been ranked the happiest people on Earth by the UN’s World Happiness Report</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Many of Finland’s beverages take advantage of the climate, clean environment and latitude. The pure spring water goes into gins and vodkas, rye goes into whiskies, and berries are popular for juices and liquors. </a:t>
            </a: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a significant innovator and producer of functional, gluten- and lactose-free foods. A relatively high proportion of Finns are lactose intolerant, so the country has a long tradition of making special food products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a forerunner in functional food research, development and product innovations, like Xylitol birch sugar, Lactobacillus GG, Benecol cholesterol lowering ingredient and plant-based protein products such as pulled oats, rapeseed proteins and products made of Nordic Fava beans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High-quality organic and vegan foods are also a Finnish specialty. The soil and climate would never allow Finnish agriculture to compete on price alone, so many farmers concentrate on special products</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fi-FI"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6</a:t>
            </a:fld>
            <a:endParaRPr lang="en-US">
              <a:solidFill>
                <a:srgbClr val="002EA2"/>
              </a:solidFill>
            </a:endParaRPr>
          </a:p>
        </p:txBody>
      </p:sp>
    </p:spTree>
    <p:extLst>
      <p:ext uri="{BB962C8B-B14F-4D97-AF65-F5344CB8AC3E}">
        <p14:creationId xmlns:p14="http://schemas.microsoft.com/office/powerpoint/2010/main" val="153576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3/3</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authorities and public in Finland are willing to innovate in surprising directions. For example, insects can be a valuable food source but are much more environmentally friendly than typical livestock. Finland was one of the first countries to approve the use of insects as food</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Finnish authorities want to promote the export of Finnish food, so the government has invested systematically in order to help our international food and beverages business. This has opened new markets and assisted food and beverage companies with the Food from Finland program, operated by Business Finland</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As a small country Finland looks abroad for their markets, both for agricultural produce as well as know-how and agrotechnology</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wants to work with international partners to develop sustainable food solutions for our world.</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7</a:t>
            </a:fld>
            <a:endParaRPr lang="en-US">
              <a:solidFill>
                <a:srgbClr val="002EA2"/>
              </a:solidFill>
            </a:endParaRPr>
          </a:p>
        </p:txBody>
      </p:sp>
    </p:spTree>
    <p:extLst>
      <p:ext uri="{BB962C8B-B14F-4D97-AF65-F5344CB8AC3E}">
        <p14:creationId xmlns:p14="http://schemas.microsoft.com/office/powerpoint/2010/main" val="1112380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Facts and stats </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the #1 country in oat research and innovations, according to Business Finland</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produces 13% of European oats and is the 2nd largest oat exporter, according to the Finnish Oat Association</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the purest water on Earth, according to Unicef</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the cleanest air in the world, according to the World Health Organisation</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Finland’s first commercial vertical farm, Robbes Lilla Trädgård, had an international collaboration with Fujitsu and was able to increase closed loop crop productivity by 40</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More than 50 varieties of berries grow naturally in Finland. 37 are edible and 12 are farmed commercially</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the world’s largest harvesting area for wild organic products, 11.6 million hectares, which represents 30% of the total area in the world where such products can be collected, according to the Natural Resources Institute Finland (LUKE</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Milk makes up 24.4% of the total output of the Finnish agricultural sector, according to Statistics Finland. Milk is followed by vegetables and horticulture products (12%), cereals (10.5%), cattle (9.5%) and pigs (6.6</a:t>
            </a:r>
            <a:r>
              <a:rPr lang="en-US" sz="1300" dirty="0" smtClean="0">
                <a:solidFill>
                  <a:srgbClr val="002EA2"/>
                </a:solidFill>
                <a:latin typeface="Finlandica" panose="00000500000000000000" pitchFamily="2" charset="0"/>
              </a:rPr>
              <a: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Food and beverage exports from Finland jumped 13% in 2019, according to Business Finland. The biggest increases were in China (+82%), Germany (+30%), South Korea (+29%) and Sweden (+16%).</a:t>
            </a:r>
          </a:p>
        </p:txBody>
      </p:sp>
      <p:sp>
        <p:nvSpPr>
          <p:cNvPr id="8" name="Date Placeholder 7"/>
          <p:cNvSpPr>
            <a:spLocks noGrp="1"/>
          </p:cNvSpPr>
          <p:nvPr>
            <p:ph type="dt" sz="half" idx="10"/>
          </p:nvPr>
        </p:nvSpPr>
        <p:spPr/>
        <p:txBody>
          <a:bodyPr/>
          <a:lstStyle/>
          <a:p>
            <a:r>
              <a:rPr lang="en-US" dirty="0" smtClean="0"/>
              <a:t>12/22/2020</a:t>
            </a:r>
            <a:endParaRPr lang="en-US" dirty="0"/>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8</a:t>
            </a:fld>
            <a:endParaRPr lang="en-US">
              <a:solidFill>
                <a:srgbClr val="002EA2"/>
              </a:solidFill>
            </a:endParaRPr>
          </a:p>
        </p:txBody>
      </p:sp>
    </p:spTree>
    <p:extLst>
      <p:ext uri="{BB962C8B-B14F-4D97-AF65-F5344CB8AC3E}">
        <p14:creationId xmlns:p14="http://schemas.microsoft.com/office/powerpoint/2010/main" val="1296374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Autofit/>
          </a:bodyPr>
          <a:lstStyle/>
          <a:p>
            <a:r>
              <a:rPr lang="en-US" sz="2700" b="1" dirty="0">
                <a:solidFill>
                  <a:srgbClr val="002EA2"/>
                </a:solidFill>
                <a:latin typeface="Finlandica" panose="00000500000000000000" pitchFamily="2" charset="0"/>
              </a:rPr>
              <a:t>Some Finnish </a:t>
            </a:r>
            <a:r>
              <a:rPr lang="en-US" sz="2700" b="1" dirty="0" smtClean="0">
                <a:solidFill>
                  <a:srgbClr val="002EA2"/>
                </a:solidFill>
                <a:latin typeface="Finlandica" panose="00000500000000000000" pitchFamily="2" charset="0"/>
              </a:rPr>
              <a:t>companies </a:t>
            </a:r>
            <a:r>
              <a:rPr lang="en-US" sz="2700" b="1" dirty="0">
                <a:solidFill>
                  <a:srgbClr val="002EA2"/>
                </a:solidFill>
                <a:latin typeface="Finlandica" panose="00000500000000000000" pitchFamily="2" charset="0"/>
              </a:rPr>
              <a:t>in the </a:t>
            </a:r>
            <a:r>
              <a:rPr lang="en-US" sz="2700" b="1" dirty="0" smtClean="0">
                <a:solidFill>
                  <a:srgbClr val="002EA2"/>
                </a:solidFill>
                <a:latin typeface="Finlandica" panose="00000500000000000000" pitchFamily="2" charset="0"/>
              </a:rPr>
              <a:t>field</a:t>
            </a:r>
            <a:endParaRPr lang="en-US" sz="27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defTabSz="914400">
              <a:lnSpc>
                <a:spcPct val="120000"/>
              </a:lnSpc>
              <a:spcBef>
                <a:spcPts val="0"/>
              </a:spcBef>
              <a:buClr>
                <a:srgbClr val="002EA2"/>
              </a:buClr>
              <a:buSzPts val="1000"/>
              <a:buNone/>
            </a:pPr>
            <a:r>
              <a:rPr lang="en-US" sz="1300" b="1" kern="0" dirty="0">
                <a:solidFill>
                  <a:srgbClr val="002EA2"/>
                </a:solidFill>
                <a:latin typeface="Finlandica" panose="00000500000000000000" pitchFamily="2" charset="0"/>
                <a:cs typeface="Arial"/>
                <a:sym typeface="Arial"/>
              </a:rPr>
              <a:t>Agritech</a:t>
            </a:r>
          </a:p>
          <a:p>
            <a:pPr lvl="0" defTabSz="914400">
              <a:lnSpc>
                <a:spcPct val="120000"/>
              </a:lnSpc>
              <a:spcBef>
                <a:spcPts val="0"/>
              </a:spcBef>
              <a:buClr>
                <a:srgbClr val="002EA2"/>
              </a:buClr>
              <a:buSzPts val="1000"/>
            </a:pPr>
            <a:r>
              <a:rPr lang="en-US" sz="1300" kern="0" dirty="0">
                <a:solidFill>
                  <a:srgbClr val="002EA2"/>
                </a:solidFill>
                <a:latin typeface="Finlandica" panose="00000500000000000000" pitchFamily="2" charset="0"/>
                <a:cs typeface="Arial"/>
                <a:sym typeface="Arial"/>
                <a:hlinkClick r:id="rId2"/>
              </a:rPr>
              <a:t>Agronic</a:t>
            </a:r>
            <a:r>
              <a:rPr lang="en-US" sz="1300" kern="0" dirty="0">
                <a:solidFill>
                  <a:srgbClr val="002EA2"/>
                </a:solidFill>
                <a:latin typeface="Finlandica" panose="00000500000000000000" pitchFamily="2" charset="0"/>
                <a:cs typeface="Arial"/>
                <a:sym typeface="Arial"/>
              </a:rPr>
              <a:t> – agriculture machinery</a:t>
            </a:r>
            <a:endParaRPr lang="en-US" sz="1300" kern="0" dirty="0">
              <a:solidFill>
                <a:srgbClr val="002EA2"/>
              </a:solidFill>
              <a:latin typeface="Finlandica" panose="00000500000000000000" pitchFamily="2" charset="0"/>
              <a:cs typeface="Arial"/>
              <a:sym typeface="Arial"/>
              <a:hlinkClick r:id="rId3"/>
            </a:endParaRPr>
          </a:p>
          <a:p>
            <a:pPr lvl="0" defTabSz="914400">
              <a:lnSpc>
                <a:spcPct val="120000"/>
              </a:lnSpc>
              <a:spcBef>
                <a:spcPts val="0"/>
              </a:spcBef>
              <a:buClr>
                <a:srgbClr val="002EA2"/>
              </a:buClr>
              <a:buSzPts val="1000"/>
            </a:pPr>
            <a:r>
              <a:rPr lang="en-US" sz="1300" kern="0" dirty="0">
                <a:solidFill>
                  <a:srgbClr val="002EA2"/>
                </a:solidFill>
                <a:latin typeface="Finlandica" panose="00000500000000000000" pitchFamily="2" charset="0"/>
                <a:cs typeface="Arial"/>
                <a:sym typeface="Arial"/>
                <a:hlinkClick r:id="rId4"/>
              </a:rPr>
              <a:t>Demeca</a:t>
            </a:r>
            <a:r>
              <a:rPr lang="en-US" sz="1300" kern="0" dirty="0">
                <a:solidFill>
                  <a:srgbClr val="002EA2"/>
                </a:solidFill>
                <a:latin typeface="Finlandica" panose="00000500000000000000" pitchFamily="2" charset="0"/>
                <a:cs typeface="Arial"/>
                <a:sym typeface="Arial"/>
              </a:rPr>
              <a:t> – products for dairy and beef farms</a:t>
            </a:r>
          </a:p>
          <a:p>
            <a:pPr lvl="0" defTabSz="914400">
              <a:lnSpc>
                <a:spcPct val="120000"/>
              </a:lnSpc>
              <a:spcBef>
                <a:spcPts val="0"/>
              </a:spcBef>
              <a:buClr>
                <a:srgbClr val="002EA2"/>
              </a:buClr>
              <a:buSzPts val="1000"/>
            </a:pPr>
            <a:r>
              <a:rPr lang="en-US" sz="1300" kern="0" dirty="0">
                <a:solidFill>
                  <a:srgbClr val="002EA2"/>
                </a:solidFill>
                <a:latin typeface="Finlandica" panose="00000500000000000000" pitchFamily="2" charset="0"/>
                <a:cs typeface="Arial"/>
                <a:sym typeface="Arial"/>
                <a:hlinkClick r:id="rId5"/>
              </a:rPr>
              <a:t>Finnlacto</a:t>
            </a:r>
            <a:r>
              <a:rPr lang="en-US" sz="1300" kern="0" dirty="0">
                <a:solidFill>
                  <a:srgbClr val="002EA2"/>
                </a:solidFill>
                <a:latin typeface="Finlandica" panose="00000500000000000000" pitchFamily="2" charset="0"/>
                <a:cs typeface="Arial"/>
                <a:sym typeface="Arial"/>
              </a:rPr>
              <a:t> – equipment for dairy farms, such as milking robots</a:t>
            </a:r>
          </a:p>
          <a:p>
            <a:pPr lvl="0" defTabSz="914400">
              <a:lnSpc>
                <a:spcPct val="120000"/>
              </a:lnSpc>
              <a:spcBef>
                <a:spcPts val="0"/>
              </a:spcBef>
              <a:buClr>
                <a:srgbClr val="002EA2"/>
              </a:buClr>
              <a:buSzPts val="1000"/>
            </a:pPr>
            <a:r>
              <a:rPr lang="en-US" sz="1300" kern="0" dirty="0">
                <a:solidFill>
                  <a:srgbClr val="002EA2"/>
                </a:solidFill>
                <a:latin typeface="Finlandica" panose="00000500000000000000" pitchFamily="2" charset="0"/>
                <a:cs typeface="Arial"/>
                <a:sym typeface="Arial"/>
                <a:hlinkClick r:id="rId6"/>
              </a:rPr>
              <a:t>Grain Sense</a:t>
            </a:r>
            <a:r>
              <a:rPr lang="en-US" sz="1300" kern="0" dirty="0">
                <a:solidFill>
                  <a:srgbClr val="002EA2"/>
                </a:solidFill>
                <a:latin typeface="Finlandica" panose="00000500000000000000" pitchFamily="2" charset="0"/>
                <a:cs typeface="Arial"/>
                <a:sym typeface="Arial"/>
              </a:rPr>
              <a:t> – instantaneous, mobile solution to measure grain quality </a:t>
            </a:r>
          </a:p>
          <a:p>
            <a:pPr lvl="0" defTabSz="914400">
              <a:lnSpc>
                <a:spcPct val="120000"/>
              </a:lnSpc>
              <a:spcBef>
                <a:spcPts val="0"/>
              </a:spcBef>
              <a:buClr>
                <a:srgbClr val="002EA2"/>
              </a:buClr>
              <a:buSzPts val="1000"/>
            </a:pPr>
            <a:r>
              <a:rPr lang="en-US" sz="1300" kern="0" dirty="0">
                <a:solidFill>
                  <a:srgbClr val="002EA2"/>
                </a:solidFill>
                <a:latin typeface="Finlandica" panose="00000500000000000000" pitchFamily="2" charset="0"/>
                <a:cs typeface="Arial"/>
                <a:sym typeface="Arial"/>
                <a:hlinkClick r:id="rId7"/>
              </a:rPr>
              <a:t>Novarbo</a:t>
            </a:r>
            <a:r>
              <a:rPr lang="en-US" sz="1300" kern="0" dirty="0">
                <a:solidFill>
                  <a:srgbClr val="002EA2"/>
                </a:solidFill>
                <a:latin typeface="Finlandica" panose="00000500000000000000" pitchFamily="2" charset="0"/>
                <a:cs typeface="Arial"/>
                <a:sym typeface="Arial"/>
              </a:rPr>
              <a:t> – greenhouse technology, substrates </a:t>
            </a:r>
            <a:r>
              <a:rPr lang="en-GB" sz="1300" kern="0" dirty="0">
                <a:solidFill>
                  <a:srgbClr val="002EA2"/>
                </a:solidFill>
                <a:latin typeface="Finlandica" panose="00000500000000000000" pitchFamily="2" charset="0"/>
                <a:cs typeface="Arial"/>
                <a:sym typeface="Arial"/>
              </a:rPr>
              <a:t>(soil)</a:t>
            </a:r>
            <a:r>
              <a:rPr lang="en-US" sz="1300" kern="0" dirty="0">
                <a:solidFill>
                  <a:srgbClr val="002EA2"/>
                </a:solidFill>
                <a:latin typeface="Finlandica" panose="00000500000000000000" pitchFamily="2" charset="0"/>
                <a:cs typeface="Arial"/>
                <a:sym typeface="Arial"/>
              </a:rPr>
              <a:t> and </a:t>
            </a:r>
            <a:r>
              <a:rPr lang="en-US" sz="1300" kern="0" dirty="0" smtClean="0">
                <a:solidFill>
                  <a:srgbClr val="002EA2"/>
                </a:solidFill>
                <a:latin typeface="Finlandica" panose="00000500000000000000" pitchFamily="2" charset="0"/>
                <a:cs typeface="Arial"/>
                <a:sym typeface="Arial"/>
              </a:rPr>
              <a:t>fertilizers</a:t>
            </a:r>
            <a:endParaRPr lang="en-US" sz="1300" kern="0" dirty="0">
              <a:solidFill>
                <a:srgbClr val="002EA2"/>
              </a:solidFill>
              <a:latin typeface="Finlandica" panose="00000500000000000000" pitchFamily="2" charset="0"/>
              <a:cs typeface="Arial"/>
              <a:sym typeface="Arial"/>
            </a:endParaRP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8"/>
              </a:rPr>
              <a:t>Petsmo</a:t>
            </a:r>
            <a:r>
              <a:rPr lang="en-US" sz="1300" kern="0" dirty="0">
                <a:solidFill>
                  <a:srgbClr val="002EA2"/>
                </a:solidFill>
                <a:latin typeface="Finlandica" panose="00000500000000000000" pitchFamily="2" charset="0"/>
                <a:cs typeface="Arial"/>
                <a:sym typeface="Arial"/>
              </a:rPr>
              <a:t> – machinery for slaughterhouses</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9"/>
              </a:rPr>
              <a:t>Quanturi</a:t>
            </a:r>
            <a:r>
              <a:rPr lang="en-US" sz="1300" kern="0" dirty="0">
                <a:solidFill>
                  <a:srgbClr val="002EA2"/>
                </a:solidFill>
                <a:latin typeface="Finlandica" panose="00000500000000000000" pitchFamily="2" charset="0"/>
                <a:cs typeface="Arial"/>
                <a:sym typeface="Arial"/>
              </a:rPr>
              <a:t> – monitoring and data analysis of fermentable materials, like hay, compost or grain</a:t>
            </a:r>
          </a:p>
          <a:p>
            <a:pPr lvl="0" defTabSz="914400">
              <a:lnSpc>
                <a:spcPct val="120000"/>
              </a:lnSpc>
              <a:spcBef>
                <a:spcPts val="0"/>
              </a:spcBef>
              <a:buClr>
                <a:srgbClr val="002EA2"/>
              </a:buClr>
              <a:buSzPts val="1000"/>
            </a:pPr>
            <a:r>
              <a:rPr lang="en-US" sz="1300" kern="0" dirty="0">
                <a:solidFill>
                  <a:srgbClr val="002EA2"/>
                </a:solidFill>
                <a:latin typeface="Finlandica" panose="00000500000000000000" pitchFamily="2" charset="0"/>
                <a:cs typeface="Arial"/>
                <a:sym typeface="Arial"/>
                <a:hlinkClick r:id="rId10"/>
              </a:rPr>
              <a:t>Soil Scout</a:t>
            </a:r>
            <a:r>
              <a:rPr lang="en-US" sz="1300" kern="0" dirty="0">
                <a:solidFill>
                  <a:srgbClr val="002EA2"/>
                </a:solidFill>
                <a:latin typeface="Finlandica" panose="00000500000000000000" pitchFamily="2" charset="0"/>
                <a:cs typeface="Arial"/>
                <a:sym typeface="Arial"/>
              </a:rPr>
              <a:t> – wireless soil moisture sensors</a:t>
            </a:r>
          </a:p>
          <a:p>
            <a:pPr marL="149130" lvl="0" indent="-149130" defTabSz="914400">
              <a:lnSpc>
                <a:spcPct val="120000"/>
              </a:lnSpc>
              <a:spcBef>
                <a:spcPts val="0"/>
              </a:spcBef>
              <a:buClr>
                <a:srgbClr val="002EA2"/>
              </a:buClr>
              <a:buSzPts val="1000"/>
              <a:buFont typeface="Arial"/>
              <a:buChar char="•"/>
            </a:pPr>
            <a:r>
              <a:rPr lang="en-GB" sz="1300" kern="0" dirty="0">
                <a:solidFill>
                  <a:srgbClr val="002EA2"/>
                </a:solidFill>
                <a:latin typeface="Finlandica" panose="00000500000000000000" pitchFamily="2" charset="0"/>
                <a:cs typeface="Arial"/>
                <a:sym typeface="Arial"/>
                <a:hlinkClick r:id="rId11"/>
              </a:rPr>
              <a:t>Valmet</a:t>
            </a:r>
            <a:r>
              <a:rPr lang="en-GB" sz="1300" kern="0" dirty="0">
                <a:solidFill>
                  <a:srgbClr val="002EA2"/>
                </a:solidFill>
                <a:latin typeface="Finlandica" panose="00000500000000000000" pitchFamily="2" charset="0"/>
                <a:cs typeface="Arial"/>
                <a:sym typeface="Arial"/>
              </a:rPr>
              <a:t> – distributed control systems, moisture analyzers, conductivity applications and automation services for the food industry</a:t>
            </a:r>
          </a:p>
          <a:p>
            <a:pPr marL="149130" lvl="0" indent="-149130" defTabSz="914400">
              <a:lnSpc>
                <a:spcPct val="120000"/>
              </a:lnSpc>
              <a:spcBef>
                <a:spcPts val="0"/>
              </a:spcBef>
              <a:buClr>
                <a:srgbClr val="002EA2"/>
              </a:buClr>
              <a:buSzPts val="1000"/>
              <a:buFont typeface="Arial"/>
              <a:buChar char="•"/>
            </a:pPr>
            <a:r>
              <a:rPr lang="en-GB" sz="1300" kern="0" dirty="0">
                <a:solidFill>
                  <a:srgbClr val="002EA2"/>
                </a:solidFill>
                <a:latin typeface="Finlandica" panose="00000500000000000000" pitchFamily="2" charset="0"/>
                <a:cs typeface="Arial"/>
                <a:sym typeface="Arial"/>
                <a:hlinkClick r:id="rId12"/>
              </a:rPr>
              <a:t>Valtra</a:t>
            </a:r>
            <a:r>
              <a:rPr lang="en-GB" sz="1300" kern="0" dirty="0">
                <a:solidFill>
                  <a:srgbClr val="002EA2"/>
                </a:solidFill>
                <a:latin typeface="Finlandica" panose="00000500000000000000" pitchFamily="2" charset="0"/>
                <a:cs typeface="Arial"/>
                <a:sym typeface="Arial"/>
              </a:rPr>
              <a:t> – tractors, farming and forestry </a:t>
            </a:r>
            <a:r>
              <a:rPr lang="en-GB" sz="1300" kern="0" dirty="0" smtClean="0">
                <a:solidFill>
                  <a:srgbClr val="002EA2"/>
                </a:solidFill>
                <a:latin typeface="Finlandica" panose="00000500000000000000" pitchFamily="2" charset="0"/>
                <a:cs typeface="Arial"/>
                <a:sym typeface="Arial"/>
              </a:rPr>
              <a:t>machines</a:t>
            </a:r>
          </a:p>
          <a:p>
            <a:pPr marL="0" lvl="0" indent="0" defTabSz="914400">
              <a:lnSpc>
                <a:spcPct val="120000"/>
              </a:lnSpc>
              <a:spcBef>
                <a:spcPts val="0"/>
              </a:spcBef>
              <a:buClr>
                <a:srgbClr val="002EA2"/>
              </a:buClr>
              <a:buSzPts val="1000"/>
              <a:buNone/>
            </a:pPr>
            <a:endParaRPr lang="en-US" sz="1300" b="1" kern="0" dirty="0">
              <a:solidFill>
                <a:srgbClr val="002EA2"/>
              </a:solidFill>
              <a:latin typeface="Finlandica" panose="00000500000000000000" pitchFamily="2" charset="0"/>
              <a:cs typeface="Arial"/>
              <a:sym typeface="Arial"/>
            </a:endParaRPr>
          </a:p>
          <a:p>
            <a:pPr marL="0" lvl="0" indent="0" defTabSz="914400">
              <a:lnSpc>
                <a:spcPct val="120000"/>
              </a:lnSpc>
              <a:spcBef>
                <a:spcPts val="0"/>
              </a:spcBef>
              <a:buClr>
                <a:srgbClr val="002EA2"/>
              </a:buClr>
              <a:buSzPts val="1000"/>
              <a:buNone/>
            </a:pPr>
            <a:r>
              <a:rPr lang="en-US" sz="1300" b="1" kern="0" dirty="0">
                <a:solidFill>
                  <a:srgbClr val="002EA2"/>
                </a:solidFill>
                <a:latin typeface="Finlandica" panose="00000500000000000000" pitchFamily="2" charset="0"/>
                <a:cs typeface="Arial"/>
                <a:sym typeface="Arial"/>
              </a:rPr>
              <a:t>Foodtech</a:t>
            </a:r>
          </a:p>
          <a:p>
            <a:pPr lvl="0" defTabSz="914400">
              <a:lnSpc>
                <a:spcPct val="120000"/>
              </a:lnSpc>
              <a:spcBef>
                <a:spcPts val="0"/>
              </a:spcBef>
              <a:buClr>
                <a:srgbClr val="002EA2"/>
              </a:buClr>
              <a:buSzPts val="1000"/>
            </a:pPr>
            <a:r>
              <a:rPr lang="en-US" sz="1300" kern="0" dirty="0">
                <a:solidFill>
                  <a:srgbClr val="002EA2"/>
                </a:solidFill>
                <a:latin typeface="Finlandica" panose="00000500000000000000" pitchFamily="2" charset="0"/>
                <a:cs typeface="Arial"/>
                <a:sym typeface="Arial"/>
                <a:hlinkClick r:id="rId13"/>
              </a:rPr>
              <a:t>Figen</a:t>
            </a:r>
            <a:r>
              <a:rPr lang="en-US" sz="1300" kern="0" dirty="0">
                <a:solidFill>
                  <a:srgbClr val="002EA2"/>
                </a:solidFill>
                <a:latin typeface="Finlandica" panose="00000500000000000000" pitchFamily="2" charset="0"/>
                <a:cs typeface="Arial"/>
                <a:sym typeface="Arial"/>
              </a:rPr>
              <a:t> – swine genetics and breeding</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14"/>
              </a:rPr>
              <a:t>Solar Foods</a:t>
            </a:r>
            <a:r>
              <a:rPr lang="en-US" sz="1300" kern="0" dirty="0">
                <a:solidFill>
                  <a:srgbClr val="002EA2"/>
                </a:solidFill>
                <a:latin typeface="Finlandica" panose="00000500000000000000" pitchFamily="2" charset="0"/>
                <a:cs typeface="Arial"/>
                <a:sym typeface="Arial"/>
              </a:rPr>
              <a:t> – creates protein using air and electricity</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15"/>
              </a:rPr>
              <a:t>Wolt</a:t>
            </a:r>
            <a:r>
              <a:rPr lang="en-US" sz="1300" kern="0" dirty="0">
                <a:solidFill>
                  <a:srgbClr val="002EA2"/>
                </a:solidFill>
                <a:latin typeface="Finlandica" panose="00000500000000000000" pitchFamily="2" charset="0"/>
                <a:cs typeface="Arial"/>
                <a:sym typeface="Arial"/>
              </a:rPr>
              <a:t> – food discovery and delivery </a:t>
            </a:r>
            <a:r>
              <a:rPr lang="en-US" sz="1300" kern="0" dirty="0" smtClean="0">
                <a:solidFill>
                  <a:srgbClr val="002EA2"/>
                </a:solidFill>
                <a:latin typeface="Finlandica" panose="00000500000000000000" pitchFamily="2" charset="0"/>
                <a:cs typeface="Arial"/>
                <a:sym typeface="Arial"/>
              </a:rPr>
              <a:t>app</a:t>
            </a:r>
          </a:p>
          <a:p>
            <a:pPr marL="0" lvl="0" indent="0" defTabSz="914400">
              <a:lnSpc>
                <a:spcPct val="120000"/>
              </a:lnSpc>
              <a:spcBef>
                <a:spcPts val="0"/>
              </a:spcBef>
              <a:buClr>
                <a:srgbClr val="002EA2"/>
              </a:buClr>
              <a:buSzPts val="1000"/>
              <a:buNone/>
            </a:pPr>
            <a:endParaRPr lang="en-US" sz="1300" b="1" kern="0" dirty="0">
              <a:solidFill>
                <a:srgbClr val="002EA2"/>
              </a:solidFill>
              <a:latin typeface="Finlandica" panose="00000500000000000000" pitchFamily="2" charset="0"/>
              <a:cs typeface="Arial"/>
              <a:sym typeface="Arial"/>
            </a:endParaRPr>
          </a:p>
          <a:p>
            <a:pPr marL="0" lvl="0" indent="0" defTabSz="914400">
              <a:lnSpc>
                <a:spcPct val="120000"/>
              </a:lnSpc>
              <a:spcBef>
                <a:spcPts val="0"/>
              </a:spcBef>
              <a:buClr>
                <a:srgbClr val="002EA2"/>
              </a:buClr>
              <a:buSzPts val="1000"/>
              <a:buNone/>
            </a:pPr>
            <a:r>
              <a:rPr lang="en-US" sz="1300" b="1" kern="0" dirty="0">
                <a:solidFill>
                  <a:srgbClr val="002EA2"/>
                </a:solidFill>
                <a:latin typeface="Finlandica" panose="00000500000000000000" pitchFamily="2" charset="0"/>
                <a:cs typeface="Arial"/>
                <a:sym typeface="Arial"/>
              </a:rPr>
              <a:t>Food and beverage producers</a:t>
            </a:r>
          </a:p>
          <a:p>
            <a:pPr lvl="0" defTabSz="914400">
              <a:lnSpc>
                <a:spcPct val="120000"/>
              </a:lnSpc>
              <a:spcBef>
                <a:spcPts val="0"/>
              </a:spcBef>
              <a:buClr>
                <a:srgbClr val="002EA2"/>
              </a:buClr>
              <a:buSzPts val="1000"/>
            </a:pPr>
            <a:r>
              <a:rPr lang="en-US" sz="1300" kern="0" dirty="0">
                <a:solidFill>
                  <a:srgbClr val="002EA2"/>
                </a:solidFill>
                <a:latin typeface="Finlandica" panose="00000500000000000000" pitchFamily="2" charset="0"/>
                <a:cs typeface="Arial"/>
                <a:sym typeface="Arial"/>
                <a:hlinkClick r:id="rId3"/>
              </a:rPr>
              <a:t>Altia</a:t>
            </a:r>
            <a:r>
              <a:rPr lang="en-US" sz="1300" kern="0" dirty="0">
                <a:solidFill>
                  <a:srgbClr val="002EA2"/>
                </a:solidFill>
                <a:latin typeface="Finlandica" panose="00000500000000000000" pitchFamily="2" charset="0"/>
                <a:cs typeface="Arial"/>
                <a:sym typeface="Arial"/>
              </a:rPr>
              <a:t> – state-owned alcoholic beverages company</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16"/>
              </a:rPr>
              <a:t>Atria</a:t>
            </a:r>
            <a:r>
              <a:rPr lang="en-US" sz="1300" kern="0" dirty="0">
                <a:solidFill>
                  <a:srgbClr val="002EA2"/>
                </a:solidFill>
                <a:latin typeface="Finlandica" panose="00000500000000000000" pitchFamily="2" charset="0"/>
                <a:cs typeface="Arial"/>
                <a:sym typeface="Arial"/>
              </a:rPr>
              <a:t> – meat</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17"/>
              </a:rPr>
              <a:t>Fazer</a:t>
            </a:r>
            <a:r>
              <a:rPr lang="en-US" sz="1300" kern="0" dirty="0">
                <a:solidFill>
                  <a:srgbClr val="002EA2"/>
                </a:solidFill>
                <a:latin typeface="Finlandica" panose="00000500000000000000" pitchFamily="2" charset="0"/>
                <a:cs typeface="Arial"/>
                <a:sym typeface="Arial"/>
              </a:rPr>
              <a:t> – plant-based lifestyle products, bakery and confectionery products</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18"/>
              </a:rPr>
              <a:t>Finsect</a:t>
            </a:r>
            <a:r>
              <a:rPr lang="en-US" sz="1300" kern="0" dirty="0">
                <a:solidFill>
                  <a:srgbClr val="002EA2"/>
                </a:solidFill>
                <a:latin typeface="Finlandica" panose="00000500000000000000" pitchFamily="2" charset="0"/>
                <a:cs typeface="Arial"/>
                <a:sym typeface="Arial"/>
              </a:rPr>
              <a:t> – insects for human consumption</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19"/>
              </a:rPr>
              <a:t>Gold and Green</a:t>
            </a:r>
            <a:r>
              <a:rPr lang="en-US" sz="1300" kern="0" dirty="0">
                <a:solidFill>
                  <a:srgbClr val="002EA2"/>
                </a:solidFill>
                <a:latin typeface="Finlandica" panose="00000500000000000000" pitchFamily="2" charset="0"/>
                <a:cs typeface="Arial"/>
                <a:sym typeface="Arial"/>
              </a:rPr>
              <a:t> – oat products</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20"/>
              </a:rPr>
              <a:t>HKScan</a:t>
            </a:r>
            <a:r>
              <a:rPr lang="en-US" sz="1300" kern="0" dirty="0">
                <a:solidFill>
                  <a:srgbClr val="002EA2"/>
                </a:solidFill>
                <a:latin typeface="Finlandica" panose="00000500000000000000" pitchFamily="2" charset="0"/>
                <a:cs typeface="Arial"/>
                <a:sym typeface="Arial"/>
              </a:rPr>
              <a:t> – meat and ready-to-eat meals</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21"/>
              </a:rPr>
              <a:t>Kiantama</a:t>
            </a:r>
            <a:r>
              <a:rPr lang="en-US" sz="1300" kern="0" dirty="0">
                <a:solidFill>
                  <a:srgbClr val="002EA2"/>
                </a:solidFill>
                <a:latin typeface="Finlandica" panose="00000500000000000000" pitchFamily="2" charset="0"/>
                <a:cs typeface="Arial"/>
                <a:sym typeface="Arial"/>
              </a:rPr>
              <a:t> – berries and berry products</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22"/>
              </a:rPr>
              <a:t>Kouvolan Lakritsi</a:t>
            </a:r>
            <a:r>
              <a:rPr lang="en-US" sz="1300" kern="0" dirty="0">
                <a:solidFill>
                  <a:srgbClr val="002EA2"/>
                </a:solidFill>
                <a:latin typeface="Finlandica" panose="00000500000000000000" pitchFamily="2" charset="0"/>
                <a:cs typeface="Arial"/>
                <a:sym typeface="Arial"/>
              </a:rPr>
              <a:t> – liquorice</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23"/>
              </a:rPr>
              <a:t>Kyrö Distillery</a:t>
            </a:r>
            <a:r>
              <a:rPr lang="en-US" sz="1300" kern="0" dirty="0">
                <a:solidFill>
                  <a:srgbClr val="002EA2"/>
                </a:solidFill>
                <a:latin typeface="Finlandica" panose="00000500000000000000" pitchFamily="2" charset="0"/>
                <a:cs typeface="Arial"/>
                <a:sym typeface="Arial"/>
              </a:rPr>
              <a:t> – rye-based spirits</a:t>
            </a:r>
            <a:endParaRPr lang="en-US" sz="1300" kern="0" dirty="0">
              <a:solidFill>
                <a:srgbClr val="002EA2"/>
              </a:solidFill>
              <a:latin typeface="Finlandica" panose="00000500000000000000" pitchFamily="2" charset="0"/>
              <a:cs typeface="Arial"/>
              <a:sym typeface="Arial"/>
              <a:hlinkClick r:id="rId24"/>
            </a:endParaRP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25"/>
              </a:rPr>
              <a:t>Raisio</a:t>
            </a:r>
            <a:r>
              <a:rPr lang="en-US" sz="1300" kern="0" dirty="0">
                <a:solidFill>
                  <a:srgbClr val="002EA2"/>
                </a:solidFill>
                <a:latin typeface="Finlandica" panose="00000500000000000000" pitchFamily="2" charset="0"/>
                <a:cs typeface="Arial"/>
                <a:sym typeface="Arial"/>
              </a:rPr>
              <a:t> – spreads, flour, porri</a:t>
            </a:r>
            <a:r>
              <a:rPr lang="en-US" sz="1300" kern="0" dirty="0">
                <a:solidFill>
                  <a:srgbClr val="002EA2"/>
                </a:solidFill>
                <a:latin typeface="Finlandica" panose="00000500000000000000" pitchFamily="2" charset="0"/>
                <a:cs typeface="Arial"/>
                <a:sym typeface="Arial"/>
                <a:hlinkClick r:id="rId26" action="ppaction://hlinkfile"/>
              </a:rPr>
              <a:t>d</a:t>
            </a:r>
            <a:r>
              <a:rPr lang="en-US" sz="1300" kern="0" dirty="0">
                <a:solidFill>
                  <a:srgbClr val="002EA2"/>
                </a:solidFill>
                <a:latin typeface="Finlandica" panose="00000500000000000000" pitchFamily="2" charset="0"/>
                <a:cs typeface="Arial"/>
                <a:sym typeface="Arial"/>
              </a:rPr>
              <a:t>ge and other foods</a:t>
            </a:r>
            <a:endParaRPr lang="en-US" sz="1300" kern="0" dirty="0">
              <a:solidFill>
                <a:srgbClr val="002EA2"/>
              </a:solidFill>
              <a:latin typeface="Finlandica" panose="00000500000000000000" pitchFamily="2" charset="0"/>
              <a:cs typeface="Arial"/>
              <a:sym typeface="Arial"/>
              <a:hlinkClick r:id="rId26" action="ppaction://hlinkfile"/>
            </a:endParaRP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26" action="ppaction://hlinkfile"/>
              </a:rPr>
              <a:t>Robbes Lilla Trädgård</a:t>
            </a:r>
            <a:r>
              <a:rPr lang="en-US" sz="1300" kern="0" dirty="0">
                <a:solidFill>
                  <a:srgbClr val="002EA2"/>
                </a:solidFill>
                <a:latin typeface="Finlandica" panose="00000500000000000000" pitchFamily="2" charset="0"/>
                <a:cs typeface="Arial"/>
                <a:sym typeface="Arial"/>
              </a:rPr>
              <a:t> – vertical farming of herbs and salads </a:t>
            </a:r>
          </a:p>
          <a:p>
            <a:pPr marL="149130" lvl="0" indent="-149130" defTabSz="914400">
              <a:lnSpc>
                <a:spcPct val="120000"/>
              </a:lnSpc>
              <a:spcBef>
                <a:spcPts val="0"/>
              </a:spcBef>
              <a:buClr>
                <a:srgbClr val="002EA2"/>
              </a:buClr>
              <a:buSzPts val="1000"/>
              <a:buFont typeface="Arial"/>
              <a:buChar char="•"/>
            </a:pPr>
            <a:r>
              <a:rPr lang="en-US" sz="1300" kern="0" dirty="0">
                <a:solidFill>
                  <a:srgbClr val="002EA2"/>
                </a:solidFill>
                <a:latin typeface="Finlandica" panose="00000500000000000000" pitchFamily="2" charset="0"/>
                <a:cs typeface="Arial"/>
                <a:sym typeface="Arial"/>
                <a:hlinkClick r:id="rId27"/>
              </a:rPr>
              <a:t>Valio</a:t>
            </a:r>
            <a:r>
              <a:rPr lang="en-US" sz="1300" kern="0" dirty="0">
                <a:solidFill>
                  <a:srgbClr val="002EA2"/>
                </a:solidFill>
                <a:latin typeface="Finlandica" panose="00000500000000000000" pitchFamily="2" charset="0"/>
                <a:cs typeface="Arial"/>
                <a:sym typeface="Arial"/>
              </a:rPr>
              <a:t> – dairy products</a:t>
            </a:r>
          </a:p>
        </p:txBody>
      </p:sp>
      <p:sp>
        <p:nvSpPr>
          <p:cNvPr id="8" name="Date Placeholder 7"/>
          <p:cNvSpPr>
            <a:spLocks noGrp="1"/>
          </p:cNvSpPr>
          <p:nvPr>
            <p:ph type="dt" sz="half" idx="10"/>
          </p:nvPr>
        </p:nvSpPr>
        <p:spPr/>
        <p:txBody>
          <a:bodyPr/>
          <a:lstStyle/>
          <a:p>
            <a:r>
              <a:rPr lang="en-US" smtClean="0"/>
              <a:t>12/22/2020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9</a:t>
            </a:fld>
            <a:endParaRPr lang="en-US">
              <a:solidFill>
                <a:srgbClr val="002EA2"/>
              </a:solidFill>
            </a:endParaRPr>
          </a:p>
        </p:txBody>
      </p:sp>
    </p:spTree>
    <p:extLst>
      <p:ext uri="{BB962C8B-B14F-4D97-AF65-F5344CB8AC3E}">
        <p14:creationId xmlns:p14="http://schemas.microsoft.com/office/powerpoint/2010/main" val="392731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366</TotalTime>
  <Words>3108</Words>
  <Application>Microsoft Office PowerPoint</Application>
  <PresentationFormat>A4 Paper (210x297 mm)</PresentationFormat>
  <Paragraphs>314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Finlandica</vt:lpstr>
      <vt:lpstr>Office Theme</vt:lpstr>
      <vt:lpstr>Food and beverages</vt:lpstr>
      <vt:lpstr>PART I:  GENERAL INFORMATION</vt:lpstr>
      <vt:lpstr>Key points and main messages</vt:lpstr>
      <vt:lpstr>Elevator pitch: The purest food comes from Finland</vt:lpstr>
      <vt:lpstr>Background 1/3</vt:lpstr>
      <vt:lpstr>Background 2/3</vt:lpstr>
      <vt:lpstr>Background 3/3</vt:lpstr>
      <vt:lpstr>Facts and stats </vt:lpstr>
      <vt:lpstr>Some Finnish companies in the field</vt:lpstr>
      <vt:lpstr>Programs and main markets</vt:lpstr>
      <vt:lpstr>Sites to visit in Finland</vt:lpstr>
      <vt:lpstr>For social media</vt:lpstr>
      <vt:lpstr>Tools and materials</vt:lpstr>
      <vt:lpstr>PART II:  COUNTRY SPECIFIC INFORMATION</vt:lpstr>
      <vt:lpstr>Key points and main messages </vt:lpstr>
      <vt:lpstr>Elevator pitch</vt:lpstr>
      <vt:lpstr>Background, facts and stats </vt:lpstr>
      <vt:lpstr>Finnish companies in the area</vt:lpstr>
      <vt:lpstr>PART III:  INSTRUCTIONS AND BACKGROUND FOR THIS INTERNAL MATERIAL PACKAGE</vt:lpstr>
      <vt:lpstr>Material package: instructions</vt:lpstr>
      <vt:lpstr>Country branding and Team Finland work: why do we need common messages?</vt:lpstr>
    </vt:vector>
  </TitlesOfParts>
  <Company>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Öunap Hanna</dc:creator>
  <cp:lastModifiedBy>Ahtiainen Henriikka</cp:lastModifiedBy>
  <cp:revision>39</cp:revision>
  <dcterms:created xsi:type="dcterms:W3CDTF">2020-12-16T07:14:41Z</dcterms:created>
  <dcterms:modified xsi:type="dcterms:W3CDTF">2020-12-22T13:21:44Z</dcterms:modified>
</cp:coreProperties>
</file>