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56" r:id="rId4"/>
    <p:sldId id="259" r:id="rId5"/>
    <p:sldId id="260" r:id="rId6"/>
    <p:sldId id="261" r:id="rId7"/>
    <p:sldId id="277" r:id="rId8"/>
    <p:sldId id="262" r:id="rId9"/>
    <p:sldId id="264" r:id="rId10"/>
    <p:sldId id="265" r:id="rId11"/>
    <p:sldId id="266" r:id="rId12"/>
    <p:sldId id="267" r:id="rId13"/>
    <p:sldId id="268" r:id="rId14"/>
    <p:sldId id="269" r:id="rId15"/>
    <p:sldId id="271" r:id="rId16"/>
    <p:sldId id="272" r:id="rId17"/>
    <p:sldId id="273" r:id="rId18"/>
    <p:sldId id="274" r:id="rId19"/>
    <p:sldId id="270" r:id="rId20"/>
    <p:sldId id="275" r:id="rId21"/>
    <p:sldId id="276" r:id="rId2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E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48" d="100"/>
          <a:sy n="48" d="100"/>
        </p:scale>
        <p:origin x="212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CECBC-F2B5-4177-BE07-C7CB8C5C0FFF}" type="datetimeFigureOut">
              <a:rPr lang="en-US" smtClean="0"/>
              <a:t>12/22/2020</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FC3F9B-D206-4969-8FD4-230A4ECA30B8}" type="slidenum">
              <a:rPr lang="en-US" smtClean="0"/>
              <a:t>‹#›</a:t>
            </a:fld>
            <a:endParaRPr lang="en-US"/>
          </a:p>
        </p:txBody>
      </p:sp>
    </p:spTree>
    <p:extLst>
      <p:ext uri="{BB962C8B-B14F-4D97-AF65-F5344CB8AC3E}">
        <p14:creationId xmlns:p14="http://schemas.microsoft.com/office/powerpoint/2010/main" val="1093107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928098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466822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30657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252108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64049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12/22/2020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019349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12/22/2020</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995253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12/22/2020</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76840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12/22/2020</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7323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12/22/2020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48946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12/22/2020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18149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12/22/2020</a:t>
            </a:r>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85AC707-C3CF-459D-BE39-302E1C84AA64}" type="slidenum">
              <a:rPr lang="en-US" smtClean="0"/>
              <a:t>‹#›</a:t>
            </a:fld>
            <a:endParaRPr lang="en-US"/>
          </a:p>
        </p:txBody>
      </p:sp>
    </p:spTree>
    <p:extLst>
      <p:ext uri="{BB962C8B-B14F-4D97-AF65-F5344CB8AC3E}">
        <p14:creationId xmlns:p14="http://schemas.microsoft.com/office/powerpoint/2010/main" val="47065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eogames.fi/services/" TargetMode="External"/><Relationship Id="rId7" Type="http://schemas.openxmlformats.org/officeDocument/2006/relationships/hyperlink" Target="https://neogames.fi/services/looking-for-a-job-from-the-finnish-game-industry/" TargetMode="External"/><Relationship Id="rId2" Type="http://schemas.openxmlformats.org/officeDocument/2006/relationships/hyperlink" Target="https://www.businessfinland.fi/en/do-business-with-finland/explore-key-industries/consumer-business/gaming" TargetMode="External"/><Relationship Id="rId1" Type="http://schemas.openxmlformats.org/officeDocument/2006/relationships/slideLayout" Target="../slideLayouts/slideLayout2.xml"/><Relationship Id="rId6" Type="http://schemas.openxmlformats.org/officeDocument/2006/relationships/hyperlink" Target="https://neogames.fi/services/services-for-public-sector-and-media/" TargetMode="External"/><Relationship Id="rId5" Type="http://schemas.openxmlformats.org/officeDocument/2006/relationships/hyperlink" Target="https://neogames.fi/services/services-for-investors-and-publishers/" TargetMode="External"/><Relationship Id="rId4" Type="http://schemas.openxmlformats.org/officeDocument/2006/relationships/hyperlink" Target="https://neogames.fi/services/services-for-game-companies-and-educational-institution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slush.org/" TargetMode="External"/><Relationship Id="rId2" Type="http://schemas.openxmlformats.org/officeDocument/2006/relationships/hyperlink" Target="https://www.igda.fi/hub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witter.com/PlayFinland" TargetMode="External"/><Relationship Id="rId3" Type="http://schemas.openxmlformats.org/officeDocument/2006/relationships/hyperlink" Target="https://twitter.com/supercell" TargetMode="External"/><Relationship Id="rId7" Type="http://schemas.openxmlformats.org/officeDocument/2006/relationships/hyperlink" Target="https://twitter.com/TurkuGameHub" TargetMode="External"/><Relationship Id="rId2" Type="http://schemas.openxmlformats.org/officeDocument/2006/relationships/hyperlink" Target="https://twitter.com/remedygames" TargetMode="External"/><Relationship Id="rId1" Type="http://schemas.openxmlformats.org/officeDocument/2006/relationships/slideLayout" Target="../slideLayouts/slideLayout2.xml"/><Relationship Id="rId6" Type="http://schemas.openxmlformats.org/officeDocument/2006/relationships/hyperlink" Target="https://twitter.com/Housemarque" TargetMode="External"/><Relationship Id="rId5" Type="http://schemas.openxmlformats.org/officeDocument/2006/relationships/hyperlink" Target="https://twitter.com/Fingersoft" TargetMode="External"/><Relationship Id="rId10" Type="http://schemas.openxmlformats.org/officeDocument/2006/relationships/hyperlink" Target="https://minedu.fi/en/personnel-contacts" TargetMode="External"/><Relationship Id="rId4" Type="http://schemas.openxmlformats.org/officeDocument/2006/relationships/hyperlink" Target="https://twitter.com/frozenbyte" TargetMode="External"/><Relationship Id="rId9" Type="http://schemas.openxmlformats.org/officeDocument/2006/relationships/hyperlink" Target="https://twitter.com/NeogamesFi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neogames.fi/" TargetMode="External"/><Relationship Id="rId2" Type="http://schemas.openxmlformats.org/officeDocument/2006/relationships/hyperlink" Target="https://toolbox.finland.fi/business-innovation/?tag%5b%5d=games" TargetMode="External"/><Relationship Id="rId1" Type="http://schemas.openxmlformats.org/officeDocument/2006/relationships/slideLayout" Target="../slideLayouts/slideLayout2.xml"/><Relationship Id="rId5" Type="http://schemas.openxmlformats.org/officeDocument/2006/relationships/hyperlink" Target="https://www.igda.fi/" TargetMode="External"/><Relationship Id="rId4" Type="http://schemas.openxmlformats.org/officeDocument/2006/relationships/hyperlink" Target="https://neogames.fi/educatio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fel.gg/in-english/" TargetMode="External"/><Relationship Id="rId13" Type="http://schemas.openxmlformats.org/officeDocument/2006/relationships/hyperlink" Target="https://lightneer.com/" TargetMode="External"/><Relationship Id="rId18" Type="http://schemas.openxmlformats.org/officeDocument/2006/relationships/hyperlink" Target="https://www.remedygames.com/" TargetMode="External"/><Relationship Id="rId3" Type="http://schemas.openxmlformats.org/officeDocument/2006/relationships/hyperlink" Target="https://www.colossalorder.fi/" TargetMode="External"/><Relationship Id="rId21" Type="http://schemas.openxmlformats.org/officeDocument/2006/relationships/hyperlink" Target="https://www.smallgiantgames.com/" TargetMode="External"/><Relationship Id="rId7" Type="http://schemas.openxmlformats.org/officeDocument/2006/relationships/hyperlink" Target="https://fingersoft.com/" TargetMode="External"/><Relationship Id="rId12" Type="http://schemas.openxmlformats.org/officeDocument/2006/relationships/hyperlink" Target="https://www.kajakgames.com/" TargetMode="External"/><Relationship Id="rId17" Type="http://schemas.openxmlformats.org/officeDocument/2006/relationships/hyperlink" Target="https://www.redlynx.com/" TargetMode="External"/><Relationship Id="rId25" Type="http://schemas.openxmlformats.org/officeDocument/2006/relationships/hyperlink" Target="https://yousician.com/" TargetMode="External"/><Relationship Id="rId2" Type="http://schemas.openxmlformats.org/officeDocument/2006/relationships/hyperlink" Target="http://bugbeargames.com/" TargetMode="External"/><Relationship Id="rId16" Type="http://schemas.openxmlformats.org/officeDocument/2006/relationships/hyperlink" Target="https://nordicedu.com/?lang=en" TargetMode="External"/><Relationship Id="rId20" Type="http://schemas.openxmlformats.org/officeDocument/2006/relationships/hyperlink" Target="https://www.seriously.com/" TargetMode="External"/><Relationship Id="rId1" Type="http://schemas.openxmlformats.org/officeDocument/2006/relationships/slideLayout" Target="../slideLayouts/slideLayout2.xml"/><Relationship Id="rId6" Type="http://schemas.openxmlformats.org/officeDocument/2006/relationships/hyperlink" Target="https://www.ea.com/ea-studios/tracktwenty" TargetMode="External"/><Relationship Id="rId11" Type="http://schemas.openxmlformats.org/officeDocument/2006/relationships/hyperlink" Target="https://housemarque.com/" TargetMode="External"/><Relationship Id="rId24" Type="http://schemas.openxmlformats.org/officeDocument/2006/relationships/hyperlink" Target="https://www.10monkeys.com/us/" TargetMode="External"/><Relationship Id="rId5" Type="http://schemas.openxmlformats.org/officeDocument/2006/relationships/hyperlink" Target="https://criticalforce.fi/" TargetMode="External"/><Relationship Id="rId15" Type="http://schemas.openxmlformats.org/officeDocument/2006/relationships/hyperlink" Target="https://www.nitrogames.com/" TargetMode="External"/><Relationship Id="rId23" Type="http://schemas.openxmlformats.org/officeDocument/2006/relationships/hyperlink" Target="https://supercell.com/en/" TargetMode="External"/><Relationship Id="rId10" Type="http://schemas.openxmlformats.org/officeDocument/2006/relationships/hyperlink" Target="https://www.hempuli.com/" TargetMode="External"/><Relationship Id="rId19" Type="http://schemas.openxmlformats.org/officeDocument/2006/relationships/hyperlink" Target="https://www.rovio.com/" TargetMode="External"/><Relationship Id="rId4" Type="http://schemas.openxmlformats.org/officeDocument/2006/relationships/hyperlink" Target="https://www.criticalcharm.com/" TargetMode="External"/><Relationship Id="rId9" Type="http://schemas.openxmlformats.org/officeDocument/2006/relationships/hyperlink" Target="https://www.frozenbyte.com/" TargetMode="External"/><Relationship Id="rId14" Type="http://schemas.openxmlformats.org/officeDocument/2006/relationships/hyperlink" Target="https://www.nextgames.com/" TargetMode="External"/><Relationship Id="rId22" Type="http://schemas.openxmlformats.org/officeDocument/2006/relationships/hyperlink" Target="https://www.sulak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solidFill>
                  <a:srgbClr val="002EA2"/>
                </a:solidFill>
                <a:latin typeface="Finlandica" panose="00000500000000000000" pitchFamily="2" charset="0"/>
              </a:rPr>
              <a:t>Game industry </a:t>
            </a:r>
            <a:r>
              <a:rPr lang="en-US" sz="4800" b="1" dirty="0" smtClean="0">
                <a:solidFill>
                  <a:srgbClr val="002EA2"/>
                </a:solidFill>
                <a:latin typeface="Finlandica" panose="00000500000000000000" pitchFamily="2" charset="0"/>
              </a:rPr>
              <a:t/>
            </a:r>
            <a:br>
              <a:rPr lang="en-US" sz="4800" b="1" dirty="0" smtClean="0">
                <a:solidFill>
                  <a:srgbClr val="002EA2"/>
                </a:solidFill>
                <a:latin typeface="Finlandica" panose="00000500000000000000" pitchFamily="2" charset="0"/>
              </a:rPr>
            </a:br>
            <a:r>
              <a:rPr lang="en-US" sz="4800" b="1" dirty="0" smtClean="0">
                <a:solidFill>
                  <a:srgbClr val="002EA2"/>
                </a:solidFill>
                <a:latin typeface="Finlandica" panose="00000500000000000000" pitchFamily="2" charset="0"/>
              </a:rPr>
              <a:t>and </a:t>
            </a:r>
            <a:r>
              <a:rPr lang="en-US" sz="4800" b="1" dirty="0">
                <a:solidFill>
                  <a:srgbClr val="002EA2"/>
                </a:solidFill>
                <a:latin typeface="Finlandica" panose="00000500000000000000" pitchFamily="2" charset="0"/>
              </a:rPr>
              <a:t>esports</a:t>
            </a:r>
            <a:endParaRPr lang="en-US" b="1"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dirty="0"/>
          </a:p>
        </p:txBody>
      </p:sp>
      <p:sp>
        <p:nvSpPr>
          <p:cNvPr id="5" name="Slide Number Placeholder 4"/>
          <p:cNvSpPr>
            <a:spLocks noGrp="1"/>
          </p:cNvSpPr>
          <p:nvPr>
            <p:ph type="sldNum" sz="quarter" idx="12"/>
          </p:nvPr>
        </p:nvSpPr>
        <p:spPr/>
        <p:txBody>
          <a:bodyPr/>
          <a:lstStyle/>
          <a:p>
            <a:fld id="{785AC707-C3CF-459D-BE39-302E1C84AA64}" type="slidenum">
              <a:rPr lang="en-US" smtClean="0"/>
              <a:t>1</a:t>
            </a:fld>
            <a:endParaRPr lang="en-US"/>
          </a:p>
        </p:txBody>
      </p:sp>
    </p:spTree>
    <p:extLst>
      <p:ext uri="{BB962C8B-B14F-4D97-AF65-F5344CB8AC3E}">
        <p14:creationId xmlns:p14="http://schemas.microsoft.com/office/powerpoint/2010/main" val="886458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Programs and main markets</a:t>
            </a:r>
          </a:p>
        </p:txBody>
      </p:sp>
      <p:sp>
        <p:nvSpPr>
          <p:cNvPr id="7" name="Content Placeholder 6"/>
          <p:cNvSpPr>
            <a:spLocks noGrp="1"/>
          </p:cNvSpPr>
          <p:nvPr>
            <p:ph idx="1"/>
          </p:nvPr>
        </p:nvSpPr>
        <p:spPr>
          <a:xfrm>
            <a:off x="471488" y="1157139"/>
            <a:ext cx="5915025" cy="8131240"/>
          </a:xfrm>
        </p:spPr>
        <p:txBody>
          <a:bodyPr>
            <a:noAutofit/>
          </a:bodyPr>
          <a:lstStyle/>
          <a:p>
            <a:pPr marL="0" lvl="0" indent="0" defTabSz="914400">
              <a:lnSpc>
                <a:spcPct val="120000"/>
              </a:lnSpc>
              <a:spcBef>
                <a:spcPts val="0"/>
              </a:spcBef>
              <a:buClr>
                <a:srgbClr val="002EA2"/>
              </a:buClr>
              <a:buSzPts val="1200"/>
              <a:buNone/>
            </a:pPr>
            <a:r>
              <a:rPr lang="en-US" sz="1300" kern="0" dirty="0">
                <a:solidFill>
                  <a:srgbClr val="002EA2"/>
                </a:solidFill>
                <a:latin typeface="Finlandica" panose="00000500000000000000" pitchFamily="2" charset="0"/>
                <a:cs typeface="Arial"/>
                <a:sym typeface="Arial"/>
                <a:hlinkClick r:id="rId2"/>
              </a:rPr>
              <a:t>Gaming</a:t>
            </a:r>
            <a:endParaRPr lang="en-US" sz="1300" kern="0" dirty="0">
              <a:solidFill>
                <a:srgbClr val="002EA2"/>
              </a:solidFill>
              <a:latin typeface="Finlandica" panose="00000500000000000000" pitchFamily="2" charset="0"/>
              <a:cs typeface="Arial"/>
              <a:sym typeface="Arial"/>
            </a:endParaRPr>
          </a:p>
          <a:p>
            <a:pPr defTabSz="914400">
              <a:lnSpc>
                <a:spcPct val="120000"/>
              </a:lnSpc>
              <a:spcBef>
                <a:spcPts val="0"/>
              </a:spcBef>
              <a:buClr>
                <a:srgbClr val="002EA2"/>
              </a:buClr>
              <a:buSzPts val="1200"/>
            </a:pPr>
            <a:r>
              <a:rPr lang="en-US" sz="1300" kern="0" dirty="0">
                <a:solidFill>
                  <a:srgbClr val="002EA2"/>
                </a:solidFill>
                <a:latin typeface="Finlandica" panose="00000500000000000000" pitchFamily="2" charset="0"/>
                <a:ea typeface="Arial"/>
                <a:cs typeface="Arial"/>
                <a:sym typeface="Arial"/>
              </a:rPr>
              <a:t>Business Finland has </a:t>
            </a:r>
            <a:r>
              <a:rPr lang="en-US" sz="1300" kern="0" dirty="0">
                <a:solidFill>
                  <a:srgbClr val="002EA2"/>
                </a:solidFill>
                <a:latin typeface="Finlandica" panose="00000500000000000000" pitchFamily="2" charset="0"/>
                <a:cs typeface="Arial"/>
                <a:sym typeface="Arial"/>
              </a:rPr>
              <a:t>significant experience helping gaming companies get started in Finland. Business Finland can help with loans or grants to develop a new game, create new business models or use gamification in new products and services, for example.</a:t>
            </a:r>
          </a:p>
          <a:p>
            <a:pPr marL="0" lvl="0" indent="0" defTabSz="914400">
              <a:lnSpc>
                <a:spcPct val="120000"/>
              </a:lnSpc>
              <a:spcBef>
                <a:spcPts val="0"/>
              </a:spcBef>
              <a:buClr>
                <a:srgbClr val="002EA2"/>
              </a:buClr>
              <a:buSzPts val="1200"/>
              <a:buNone/>
            </a:pPr>
            <a:endParaRPr lang="en-US" sz="1300" kern="0" dirty="0">
              <a:solidFill>
                <a:srgbClr val="002EA2"/>
              </a:solidFill>
              <a:latin typeface="Finlandica" panose="00000500000000000000" pitchFamily="2" charset="0"/>
              <a:ea typeface="Arial"/>
              <a:cs typeface="Arial"/>
              <a:sym typeface="Arial"/>
            </a:endParaRPr>
          </a:p>
          <a:p>
            <a:pPr marL="0" lvl="0" indent="0" defTabSz="914400">
              <a:lnSpc>
                <a:spcPct val="120000"/>
              </a:lnSpc>
              <a:spcBef>
                <a:spcPts val="0"/>
              </a:spcBef>
              <a:buClr>
                <a:srgbClr val="002EA2"/>
              </a:buClr>
              <a:buSzPts val="1200"/>
              <a:buNone/>
            </a:pPr>
            <a:r>
              <a:rPr lang="en-US" sz="1300" kern="0" dirty="0">
                <a:solidFill>
                  <a:srgbClr val="002EA2"/>
                </a:solidFill>
                <a:latin typeface="Finlandica" panose="00000500000000000000" pitchFamily="2" charset="0"/>
                <a:cs typeface="Arial"/>
                <a:sym typeface="Arial"/>
                <a:hlinkClick r:id="rId3"/>
              </a:rPr>
              <a:t>Neogames services</a:t>
            </a:r>
            <a:endParaRPr lang="en-US" sz="1300" kern="0" dirty="0">
              <a:solidFill>
                <a:srgbClr val="002EA2"/>
              </a:solidFill>
              <a:latin typeface="Finlandica" panose="00000500000000000000" pitchFamily="2" charset="0"/>
              <a:ea typeface="Arial"/>
              <a:cs typeface="Arial"/>
              <a:sym typeface="Arial"/>
            </a:endParaRPr>
          </a:p>
          <a:p>
            <a:pPr defTabSz="914400">
              <a:lnSpc>
                <a:spcPct val="120000"/>
              </a:lnSpc>
              <a:spcBef>
                <a:spcPts val="0"/>
              </a:spcBef>
              <a:buClr>
                <a:srgbClr val="002EA2"/>
              </a:buClr>
              <a:buSzPts val="1200"/>
            </a:pPr>
            <a:r>
              <a:rPr lang="en-US" sz="1300" kern="0" dirty="0">
                <a:solidFill>
                  <a:srgbClr val="002EA2"/>
                </a:solidFill>
                <a:latin typeface="Finlandica" panose="00000500000000000000" pitchFamily="2" charset="0"/>
                <a:cs typeface="Arial"/>
                <a:sym typeface="Arial"/>
              </a:rPr>
              <a:t>Neogames is not a program, but </a:t>
            </a:r>
            <a:r>
              <a:rPr lang="en-US" sz="1300" kern="0" dirty="0" smtClean="0">
                <a:solidFill>
                  <a:srgbClr val="002EA2"/>
                </a:solidFill>
                <a:latin typeface="Finlandica" panose="00000500000000000000" pitchFamily="2" charset="0"/>
                <a:cs typeface="Arial"/>
                <a:sym typeface="Arial"/>
              </a:rPr>
              <a:t>a </a:t>
            </a:r>
            <a:r>
              <a:rPr lang="en-US" sz="1300" kern="0" dirty="0">
                <a:solidFill>
                  <a:srgbClr val="002EA2"/>
                </a:solidFill>
                <a:latin typeface="Finlandica" panose="00000500000000000000" pitchFamily="2" charset="0"/>
                <a:cs typeface="Arial"/>
                <a:sym typeface="Arial"/>
              </a:rPr>
              <a:t>non-profit association for the Finnish gaming industry. </a:t>
            </a:r>
            <a:r>
              <a:rPr lang="en-US" sz="1300" kern="0" dirty="0" smtClean="0">
                <a:solidFill>
                  <a:srgbClr val="002EA2"/>
                </a:solidFill>
                <a:latin typeface="Finlandica" panose="00000500000000000000" pitchFamily="2" charset="0"/>
                <a:cs typeface="Arial"/>
                <a:sym typeface="Arial"/>
              </a:rPr>
              <a:t>They </a:t>
            </a:r>
            <a:r>
              <a:rPr lang="en-US" sz="1300" kern="0" dirty="0">
                <a:solidFill>
                  <a:srgbClr val="002EA2"/>
                </a:solidFill>
                <a:latin typeface="Finlandica" panose="00000500000000000000" pitchFamily="2" charset="0"/>
                <a:cs typeface="Arial"/>
                <a:sym typeface="Arial"/>
              </a:rPr>
              <a:t>offer services for </a:t>
            </a:r>
            <a:r>
              <a:rPr lang="en-US" sz="1300" kern="0" dirty="0">
                <a:solidFill>
                  <a:srgbClr val="002EA2"/>
                </a:solidFill>
                <a:latin typeface="Finlandica" panose="00000500000000000000" pitchFamily="2" charset="0"/>
                <a:cs typeface="Arial"/>
                <a:sym typeface="Arial"/>
                <a:hlinkClick r:id="rId4"/>
              </a:rPr>
              <a:t>game companies and educational institutions</a:t>
            </a:r>
            <a:r>
              <a:rPr lang="en-US" sz="1300" kern="0" dirty="0">
                <a:solidFill>
                  <a:srgbClr val="002EA2"/>
                </a:solidFill>
                <a:latin typeface="Finlandica" panose="00000500000000000000" pitchFamily="2" charset="0"/>
                <a:cs typeface="Arial"/>
                <a:sym typeface="Arial"/>
              </a:rPr>
              <a:t>, </a:t>
            </a:r>
            <a:r>
              <a:rPr lang="en-US" sz="1300" kern="0" dirty="0">
                <a:solidFill>
                  <a:srgbClr val="002EA2"/>
                </a:solidFill>
                <a:latin typeface="Finlandica" panose="00000500000000000000" pitchFamily="2" charset="0"/>
                <a:cs typeface="Arial"/>
                <a:sym typeface="Arial"/>
                <a:hlinkClick r:id="rId5"/>
              </a:rPr>
              <a:t>investors and publishers</a:t>
            </a:r>
            <a:r>
              <a:rPr lang="en-US" sz="1300" kern="0" dirty="0">
                <a:solidFill>
                  <a:srgbClr val="002EA2"/>
                </a:solidFill>
                <a:latin typeface="Finlandica" panose="00000500000000000000" pitchFamily="2" charset="0"/>
                <a:cs typeface="Arial"/>
                <a:sym typeface="Arial"/>
              </a:rPr>
              <a:t>, the </a:t>
            </a:r>
            <a:r>
              <a:rPr lang="en-US" sz="1300" kern="0" dirty="0">
                <a:solidFill>
                  <a:srgbClr val="002EA2"/>
                </a:solidFill>
                <a:latin typeface="Finlandica" panose="00000500000000000000" pitchFamily="2" charset="0"/>
                <a:cs typeface="Arial"/>
                <a:sym typeface="Arial"/>
                <a:hlinkClick r:id="rId6"/>
              </a:rPr>
              <a:t>public sector and media</a:t>
            </a:r>
            <a:r>
              <a:rPr lang="en-US" sz="1300" kern="0" dirty="0">
                <a:solidFill>
                  <a:srgbClr val="002EA2"/>
                </a:solidFill>
                <a:latin typeface="Finlandica" panose="00000500000000000000" pitchFamily="2" charset="0"/>
                <a:cs typeface="Arial"/>
                <a:sym typeface="Arial"/>
              </a:rPr>
              <a:t>, and </a:t>
            </a:r>
            <a:r>
              <a:rPr lang="en-US" sz="1300" kern="0" dirty="0">
                <a:solidFill>
                  <a:srgbClr val="002EA2"/>
                </a:solidFill>
                <a:latin typeface="Finlandica" panose="00000500000000000000" pitchFamily="2" charset="0"/>
                <a:cs typeface="Arial"/>
                <a:sym typeface="Arial"/>
                <a:hlinkClick r:id="rId7"/>
              </a:rPr>
              <a:t>people looking for a job</a:t>
            </a:r>
            <a:r>
              <a:rPr lang="en-US" sz="1300" kern="0" dirty="0">
                <a:solidFill>
                  <a:srgbClr val="002EA2"/>
                </a:solidFill>
                <a:latin typeface="Finlandica" panose="00000500000000000000" pitchFamily="2" charset="0"/>
                <a:cs typeface="Arial"/>
                <a:sym typeface="Arial"/>
              </a:rPr>
              <a:t>.</a:t>
            </a:r>
            <a:endParaRPr lang="en-US" sz="1300" kern="0" dirty="0">
              <a:solidFill>
                <a:srgbClr val="002EA2"/>
              </a:solidFill>
              <a:latin typeface="Finlandica" panose="00000500000000000000" pitchFamily="2" charset="0"/>
              <a:ea typeface="Arial"/>
              <a:cs typeface="Arial"/>
              <a:sym typeface="Arial"/>
            </a:endParaRPr>
          </a:p>
          <a:p>
            <a:pPr marL="0" indent="0">
              <a:lnSpc>
                <a:spcPct val="120000"/>
              </a:lnSpc>
              <a:spcBef>
                <a:spcPts val="0"/>
              </a:spcBef>
              <a:buClr>
                <a:schemeClr val="tx1"/>
              </a:buClr>
              <a:buSzPts val="1013"/>
              <a:buNone/>
            </a:pPr>
            <a:endParaRPr lang="en-US" sz="1300" kern="0" dirty="0" smtClean="0">
              <a:solidFill>
                <a:srgbClr val="002EA2"/>
              </a:solidFill>
              <a:latin typeface="Finlandica" panose="00000500000000000000" pitchFamily="2" charset="0"/>
              <a:cs typeface="Arial"/>
              <a:sym typeface="Arial"/>
            </a:endParaRPr>
          </a:p>
          <a:p>
            <a:pPr marL="0" indent="0">
              <a:lnSpc>
                <a:spcPct val="120000"/>
              </a:lnSpc>
              <a:spcBef>
                <a:spcPts val="0"/>
              </a:spcBef>
              <a:buClr>
                <a:schemeClr val="tx1"/>
              </a:buClr>
              <a:buSzPts val="1013"/>
              <a:buNone/>
            </a:pPr>
            <a:endParaRPr lang="en-US" sz="1300" kern="0" dirty="0">
              <a:solidFill>
                <a:srgbClr val="002EA2"/>
              </a:solidFill>
              <a:latin typeface="Finlandica" panose="00000500000000000000" pitchFamily="2" charset="0"/>
              <a:cs typeface="Arial"/>
              <a:sym typeface="Arial"/>
            </a:endParaRPr>
          </a:p>
          <a:p>
            <a:pPr marL="0" indent="0">
              <a:lnSpc>
                <a:spcPct val="120000"/>
              </a:lnSpc>
              <a:spcBef>
                <a:spcPts val="0"/>
              </a:spcBef>
              <a:buClr>
                <a:schemeClr val="tx1"/>
              </a:buClr>
              <a:buSzPts val="1013"/>
              <a:buNone/>
            </a:pPr>
            <a:endParaRPr lang="en-US" sz="1300" kern="0" dirty="0" smtClean="0">
              <a:solidFill>
                <a:srgbClr val="002EA2"/>
              </a:solidFill>
              <a:latin typeface="Finlandica" panose="00000500000000000000" pitchFamily="2" charset="0"/>
              <a:cs typeface="Arial"/>
              <a:sym typeface="Arial"/>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10</a:t>
            </a:fld>
            <a:endParaRPr lang="en-US">
              <a:solidFill>
                <a:srgbClr val="002EA2"/>
              </a:solidFill>
            </a:endParaRPr>
          </a:p>
        </p:txBody>
      </p:sp>
    </p:spTree>
    <p:extLst>
      <p:ext uri="{BB962C8B-B14F-4D97-AF65-F5344CB8AC3E}">
        <p14:creationId xmlns:p14="http://schemas.microsoft.com/office/powerpoint/2010/main" val="3534601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Sites to visit in </a:t>
            </a:r>
            <a:r>
              <a:rPr lang="en-US" sz="2800" b="1" dirty="0" smtClean="0">
                <a:solidFill>
                  <a:srgbClr val="002EA2"/>
                </a:solidFill>
                <a:latin typeface="Finlandica" panose="00000500000000000000" pitchFamily="2" charset="0"/>
              </a:rPr>
              <a:t>Finland</a:t>
            </a:r>
            <a:endParaRPr lang="en-US" sz="2800" dirty="0">
              <a:solidFill>
                <a:srgbClr val="002EA2"/>
              </a:solidFill>
            </a:endParaRPr>
          </a:p>
        </p:txBody>
      </p:sp>
      <p:sp>
        <p:nvSpPr>
          <p:cNvPr id="7" name="Content Placeholder 6"/>
          <p:cNvSpPr>
            <a:spLocks noGrp="1"/>
          </p:cNvSpPr>
          <p:nvPr>
            <p:ph idx="1"/>
          </p:nvPr>
        </p:nvSpPr>
        <p:spPr>
          <a:xfrm>
            <a:off x="549325" y="1142998"/>
            <a:ext cx="5792950" cy="5148415"/>
          </a:xfrm>
        </p:spPr>
        <p:txBody>
          <a:bodyPr>
            <a:noAutofit/>
          </a:bodyPr>
          <a:lstStyle/>
          <a:p>
            <a:pPr marL="63500" lvl="0" indent="0" defTabSz="914400">
              <a:lnSpc>
                <a:spcPct val="120000"/>
              </a:lnSpc>
              <a:spcBef>
                <a:spcPts val="113"/>
              </a:spcBef>
              <a:buClr>
                <a:srgbClr val="002EA2"/>
              </a:buClr>
              <a:buSzPts val="1000"/>
              <a:buNone/>
            </a:pPr>
            <a:r>
              <a:rPr lang="en-US" sz="1300" kern="0" dirty="0" smtClean="0">
                <a:solidFill>
                  <a:srgbClr val="002EA2"/>
                </a:solidFill>
                <a:latin typeface="Finlandica" panose="00000500000000000000" pitchFamily="2" charset="0"/>
                <a:ea typeface="Arial"/>
                <a:cs typeface="Arial"/>
                <a:sym typeface="Arial"/>
                <a:hlinkClick r:id="rId2"/>
              </a:rPr>
              <a:t>GDA </a:t>
            </a:r>
            <a:r>
              <a:rPr lang="en-US" sz="1300" kern="0" dirty="0">
                <a:solidFill>
                  <a:srgbClr val="002EA2"/>
                </a:solidFill>
                <a:latin typeface="Finlandica" panose="00000500000000000000" pitchFamily="2" charset="0"/>
                <a:ea typeface="Arial"/>
                <a:cs typeface="Arial"/>
                <a:sym typeface="Arial"/>
                <a:hlinkClick r:id="rId2"/>
              </a:rPr>
              <a:t>Hubs</a:t>
            </a:r>
            <a:endParaRPr lang="en-US" sz="1300" kern="0" dirty="0">
              <a:solidFill>
                <a:srgbClr val="002EA2"/>
              </a:solidFill>
              <a:latin typeface="Finlandica" panose="00000500000000000000" pitchFamily="2" charset="0"/>
              <a:ea typeface="Arial"/>
              <a:cs typeface="Arial"/>
              <a:sym typeface="Arial"/>
            </a:endParaRPr>
          </a:p>
          <a:p>
            <a:pPr marL="349250" indent="-285750" defTabSz="914400">
              <a:lnSpc>
                <a:spcPct val="120000"/>
              </a:lnSpc>
              <a:spcBef>
                <a:spcPts val="113"/>
              </a:spcBef>
              <a:buClr>
                <a:srgbClr val="002EA2"/>
              </a:buClr>
              <a:buSzPts val="1000"/>
            </a:pPr>
            <a:r>
              <a:rPr lang="en-US" sz="1300" kern="0" dirty="0">
                <a:solidFill>
                  <a:srgbClr val="002EA2"/>
                </a:solidFill>
                <a:latin typeface="Finlandica" panose="00000500000000000000" pitchFamily="2" charset="0"/>
                <a:cs typeface="Arial"/>
                <a:sym typeface="Arial"/>
              </a:rPr>
              <a:t>The Finnish branch of the International Game Developer Association has local hubs in Helsinki, Turku, Tampere, Jyväskylä, Kotka, Pori, Vaasa, Joensuu, Kajaani, Oulu, Rovaniemi, Kuopio and Lahti.</a:t>
            </a:r>
          </a:p>
          <a:p>
            <a:pPr marL="63500" lvl="0" indent="0" defTabSz="914400">
              <a:lnSpc>
                <a:spcPct val="120000"/>
              </a:lnSpc>
              <a:spcBef>
                <a:spcPts val="113"/>
              </a:spcBef>
              <a:buClr>
                <a:srgbClr val="002EA2"/>
              </a:buClr>
              <a:buSzPts val="1000"/>
              <a:buNone/>
            </a:pPr>
            <a:endParaRPr lang="en-US" sz="1300" kern="0" dirty="0" smtClean="0">
              <a:solidFill>
                <a:srgbClr val="002EA2"/>
              </a:solidFill>
              <a:latin typeface="Finlandica" panose="00000500000000000000" pitchFamily="2" charset="0"/>
              <a:cs typeface="Arial"/>
              <a:sym typeface="Arial"/>
              <a:hlinkClick r:id="rId3"/>
            </a:endParaRPr>
          </a:p>
          <a:p>
            <a:pPr marL="63500" lvl="0" indent="0" defTabSz="914400">
              <a:lnSpc>
                <a:spcPct val="120000"/>
              </a:lnSpc>
              <a:spcBef>
                <a:spcPts val="113"/>
              </a:spcBef>
              <a:buClr>
                <a:srgbClr val="002EA2"/>
              </a:buClr>
              <a:buSzPts val="1000"/>
              <a:buNone/>
            </a:pPr>
            <a:r>
              <a:rPr lang="en-US" sz="1300" kern="0" dirty="0" smtClean="0">
                <a:solidFill>
                  <a:srgbClr val="002EA2"/>
                </a:solidFill>
                <a:latin typeface="Finlandica" panose="00000500000000000000" pitchFamily="2" charset="0"/>
                <a:cs typeface="Arial"/>
                <a:sym typeface="Arial"/>
                <a:hlinkClick r:id="rId3"/>
              </a:rPr>
              <a:t>Slush </a:t>
            </a:r>
            <a:r>
              <a:rPr lang="en-US" sz="1300" kern="0" dirty="0">
                <a:solidFill>
                  <a:srgbClr val="002EA2"/>
                </a:solidFill>
                <a:latin typeface="Finlandica" panose="00000500000000000000" pitchFamily="2" charset="0"/>
                <a:cs typeface="Arial"/>
                <a:sym typeface="Arial"/>
                <a:hlinkClick r:id="rId3"/>
              </a:rPr>
              <a:t>Helsinki</a:t>
            </a:r>
            <a:endParaRPr lang="en-US" sz="1300" kern="0" dirty="0">
              <a:solidFill>
                <a:srgbClr val="002EA2"/>
              </a:solidFill>
              <a:latin typeface="Finlandica" panose="00000500000000000000" pitchFamily="2" charset="0"/>
              <a:cs typeface="Arial"/>
              <a:sym typeface="Arial"/>
            </a:endParaRPr>
          </a:p>
          <a:p>
            <a:pPr marL="349250" indent="-285750" defTabSz="914400">
              <a:lnSpc>
                <a:spcPct val="120000"/>
              </a:lnSpc>
              <a:spcBef>
                <a:spcPts val="113"/>
              </a:spcBef>
              <a:buClr>
                <a:srgbClr val="002EA2"/>
              </a:buClr>
              <a:buSzPts val="1000"/>
            </a:pPr>
            <a:r>
              <a:rPr lang="en-US" sz="1300" kern="0" dirty="0">
                <a:solidFill>
                  <a:srgbClr val="002EA2"/>
                </a:solidFill>
                <a:latin typeface="Finlandica" panose="00000500000000000000" pitchFamily="2" charset="0"/>
                <a:ea typeface="Arial"/>
                <a:cs typeface="Arial"/>
                <a:sym typeface="Arial"/>
              </a:rPr>
              <a:t>Slush is not a site, but an event. It is one of the largest </a:t>
            </a:r>
            <a:r>
              <a:rPr lang="en-US" sz="1300" kern="0" dirty="0">
                <a:solidFill>
                  <a:srgbClr val="002EA2"/>
                </a:solidFill>
                <a:latin typeface="Finlandica" panose="00000500000000000000" pitchFamily="2" charset="0"/>
                <a:cs typeface="Arial"/>
                <a:sym typeface="Arial"/>
              </a:rPr>
              <a:t>startup and technology events in Europe and is typically held in November or December. It is not a pure gaming event, but most gaming companies will be there in some capacity.</a:t>
            </a:r>
            <a:endParaRPr lang="en-US" sz="1300" kern="0" dirty="0">
              <a:solidFill>
                <a:srgbClr val="002EA2"/>
              </a:solidFill>
              <a:latin typeface="Finlandica" panose="00000500000000000000" pitchFamily="2" charset="0"/>
              <a:ea typeface="Arial"/>
              <a:cs typeface="Arial"/>
              <a:sym typeface="Arial"/>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11</a:t>
            </a:fld>
            <a:endParaRPr lang="en-US">
              <a:solidFill>
                <a:srgbClr val="002EA2"/>
              </a:solidFill>
            </a:endParaRPr>
          </a:p>
        </p:txBody>
      </p:sp>
      <p:sp>
        <p:nvSpPr>
          <p:cNvPr id="10" name="Title 5"/>
          <p:cNvSpPr txBox="1">
            <a:spLocks/>
          </p:cNvSpPr>
          <p:nvPr/>
        </p:nvSpPr>
        <p:spPr>
          <a:xfrm>
            <a:off x="601579" y="6507495"/>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Experts who can give good lectures on the topic</a:t>
            </a:r>
          </a:p>
        </p:txBody>
      </p:sp>
      <p:sp>
        <p:nvSpPr>
          <p:cNvPr id="11" name="Content Placeholder 6"/>
          <p:cNvSpPr txBox="1">
            <a:spLocks/>
          </p:cNvSpPr>
          <p:nvPr/>
        </p:nvSpPr>
        <p:spPr>
          <a:xfrm>
            <a:off x="601579" y="7401697"/>
            <a:ext cx="5792950" cy="1698764"/>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Please let </a:t>
            </a:r>
            <a:r>
              <a:rPr lang="en-US" sz="1300" dirty="0" smtClean="0">
                <a:solidFill>
                  <a:srgbClr val="002EA2"/>
                </a:solidFill>
                <a:latin typeface="Finlandica" panose="00000500000000000000" pitchFamily="2" charset="0"/>
              </a:rPr>
              <a:t>VIE-50 </a:t>
            </a:r>
            <a:r>
              <a:rPr lang="en-US" sz="1300" dirty="0">
                <a:solidFill>
                  <a:srgbClr val="002EA2"/>
                </a:solidFill>
                <a:latin typeface="Finlandica" panose="00000500000000000000" pitchFamily="2" charset="0"/>
              </a:rPr>
              <a:t>know if you have suggestions of good speakers. We will update this material.</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3947801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For social </a:t>
            </a:r>
            <a:r>
              <a:rPr lang="en-US" sz="2800" b="1" dirty="0" smtClean="0">
                <a:solidFill>
                  <a:srgbClr val="002EA2"/>
                </a:solidFill>
                <a:latin typeface="Finlandica" panose="00000500000000000000" pitchFamily="2" charset="0"/>
              </a:rPr>
              <a:t>media</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601580" y="1008687"/>
            <a:ext cx="5784933" cy="5536492"/>
          </a:xfrm>
        </p:spPr>
        <p:txBody>
          <a:bodyPr>
            <a:noAutofit/>
          </a:bodyPr>
          <a:lstStyle/>
          <a:p>
            <a:pPr marL="0" lvl="0" indent="0" defTabSz="914400">
              <a:lnSpc>
                <a:spcPct val="120000"/>
              </a:lnSpc>
              <a:spcBef>
                <a:spcPts val="113"/>
              </a:spcBef>
              <a:buClr>
                <a:srgbClr val="002EA2"/>
              </a:buClr>
              <a:buSzPts val="1050"/>
              <a:buNone/>
            </a:pPr>
            <a:r>
              <a:rPr lang="en-US" sz="1300" u="sng" kern="0" dirty="0" smtClean="0">
                <a:solidFill>
                  <a:srgbClr val="002EA2"/>
                </a:solidFill>
                <a:latin typeface="Finlandica" panose="00000500000000000000" pitchFamily="2" charset="0"/>
                <a:cs typeface="Arial"/>
                <a:sym typeface="Arial"/>
                <a:hlinkClick r:id="rId2">
                  <a:extLst>
                    <a:ext uri="{A12FA001-AC4F-418D-AE19-62706E023703}">
                      <ahyp:hlinkClr xmlns:lc="http://schemas.openxmlformats.org/drawingml/2006/lockedCanvas" xmlns:ahyp="http://schemas.microsoft.com/office/drawing/2018/hyperlinkcolor" xmlns="" val="tx"/>
                    </a:ext>
                  </a:extLst>
                </a:hlinkClick>
              </a:rPr>
              <a:t>@</a:t>
            </a:r>
            <a:r>
              <a:rPr lang="en-US" sz="1300" u="sng" kern="0" dirty="0">
                <a:solidFill>
                  <a:srgbClr val="002EA2"/>
                </a:solidFill>
                <a:latin typeface="Finlandica" panose="00000500000000000000" pitchFamily="2" charset="0"/>
                <a:cs typeface="Arial"/>
                <a:sym typeface="Arial"/>
                <a:hlinkClick r:id="rId2">
                  <a:extLst>
                    <a:ext uri="{A12FA001-AC4F-418D-AE19-62706E023703}">
                      <ahyp:hlinkClr xmlns:lc="http://schemas.openxmlformats.org/drawingml/2006/lockedCanvas" xmlns:ahyp="http://schemas.microsoft.com/office/drawing/2018/hyperlinkcolor" xmlns="" val="tx"/>
                    </a:ext>
                  </a:extLst>
                </a:hlinkClick>
              </a:rPr>
              <a:t>remedygames</a:t>
            </a:r>
            <a:r>
              <a:rPr lang="en-US" sz="1300" kern="0" dirty="0">
                <a:solidFill>
                  <a:srgbClr val="002EA2"/>
                </a:solidFill>
                <a:latin typeface="Finlandica" panose="00000500000000000000" pitchFamily="2" charset="0"/>
                <a:cs typeface="Arial"/>
                <a:sym typeface="Arial"/>
              </a:rPr>
              <a:t> </a:t>
            </a:r>
            <a:br>
              <a:rPr lang="en-US" sz="1300" kern="0" dirty="0">
                <a:solidFill>
                  <a:srgbClr val="002EA2"/>
                </a:solidFill>
                <a:latin typeface="Finlandica" panose="00000500000000000000" pitchFamily="2" charset="0"/>
                <a:cs typeface="Arial"/>
                <a:sym typeface="Arial"/>
              </a:rPr>
            </a:br>
            <a:r>
              <a:rPr lang="en-US" sz="1300" u="sng" kern="0" dirty="0" smtClean="0">
                <a:solidFill>
                  <a:srgbClr val="002EA2"/>
                </a:solidFill>
                <a:latin typeface="Finlandica" panose="00000500000000000000" pitchFamily="2" charset="0"/>
                <a:cs typeface="Arial"/>
                <a:sym typeface="Arial"/>
                <a:hlinkClick r:id="rId3">
                  <a:extLst>
                    <a:ext uri="{A12FA001-AC4F-418D-AE19-62706E023703}">
                      <ahyp:hlinkClr xmlns:lc="http://schemas.openxmlformats.org/drawingml/2006/lockedCanvas" xmlns:ahyp="http://schemas.microsoft.com/office/drawing/2018/hyperlinkcolor" xmlns="" val="tx"/>
                    </a:ext>
                  </a:extLst>
                </a:hlinkClick>
              </a:rPr>
              <a:t>@</a:t>
            </a:r>
            <a:r>
              <a:rPr lang="en-US" sz="1300" u="sng" kern="0" dirty="0">
                <a:solidFill>
                  <a:srgbClr val="002EA2"/>
                </a:solidFill>
                <a:latin typeface="Finlandica" panose="00000500000000000000" pitchFamily="2" charset="0"/>
                <a:cs typeface="Arial"/>
                <a:sym typeface="Arial"/>
                <a:hlinkClick r:id="rId3">
                  <a:extLst>
                    <a:ext uri="{A12FA001-AC4F-418D-AE19-62706E023703}">
                      <ahyp:hlinkClr xmlns:lc="http://schemas.openxmlformats.org/drawingml/2006/lockedCanvas" xmlns:ahyp="http://schemas.microsoft.com/office/drawing/2018/hyperlinkcolor" xmlns="" val="tx"/>
                    </a:ext>
                  </a:extLst>
                </a:hlinkClick>
              </a:rPr>
              <a:t>Supercell</a:t>
            </a:r>
            <a:r>
              <a:rPr lang="en-US" sz="1300" kern="0" dirty="0">
                <a:solidFill>
                  <a:srgbClr val="002EA2"/>
                </a:solidFill>
                <a:latin typeface="Finlandica" panose="00000500000000000000" pitchFamily="2" charset="0"/>
                <a:cs typeface="Arial"/>
                <a:sym typeface="Arial"/>
              </a:rPr>
              <a:t/>
            </a:r>
            <a:br>
              <a:rPr lang="en-US" sz="1300" kern="0" dirty="0">
                <a:solidFill>
                  <a:srgbClr val="002EA2"/>
                </a:solidFill>
                <a:latin typeface="Finlandica" panose="00000500000000000000" pitchFamily="2" charset="0"/>
                <a:cs typeface="Arial"/>
                <a:sym typeface="Arial"/>
              </a:rPr>
            </a:br>
            <a:r>
              <a:rPr lang="en-US" sz="1300" kern="0" dirty="0" smtClean="0">
                <a:solidFill>
                  <a:srgbClr val="002EA2"/>
                </a:solidFill>
                <a:latin typeface="Finlandica" panose="00000500000000000000" pitchFamily="2" charset="0"/>
                <a:cs typeface="Arial"/>
                <a:sym typeface="Arial"/>
              </a:rPr>
              <a:t>@</a:t>
            </a:r>
            <a:r>
              <a:rPr lang="en-US" sz="1300" u="sng" kern="0" dirty="0" smtClean="0">
                <a:solidFill>
                  <a:srgbClr val="002EA2"/>
                </a:solidFill>
                <a:latin typeface="Finlandica" panose="00000500000000000000" pitchFamily="2" charset="0"/>
                <a:cs typeface="Arial"/>
                <a:sym typeface="Arial"/>
                <a:hlinkClick r:id="rId4">
                  <a:extLst>
                    <a:ext uri="{A12FA001-AC4F-418D-AE19-62706E023703}">
                      <ahyp:hlinkClr xmlns:lc="http://schemas.openxmlformats.org/drawingml/2006/lockedCanvas" xmlns:ahyp="http://schemas.microsoft.com/office/drawing/2018/hyperlinkcolor" xmlns="" val="tx"/>
                    </a:ext>
                  </a:extLst>
                </a:hlinkClick>
              </a:rPr>
              <a:t>Frozenbyte</a:t>
            </a:r>
            <a:r>
              <a:rPr lang="en-US" sz="1300" u="sng" kern="0" dirty="0" smtClean="0">
                <a:solidFill>
                  <a:srgbClr val="002EA2"/>
                </a:solidFill>
                <a:latin typeface="Finlandica" panose="00000500000000000000" pitchFamily="2" charset="0"/>
                <a:cs typeface="Arial"/>
                <a:sym typeface="Arial"/>
                <a:hlinkClick r:id="rId4">
                  <a:extLst>
                    <a:ext uri="{A12FA001-AC4F-418D-AE19-62706E023703}">
                      <ahyp:hlinkClr xmlns:lc="http://schemas.openxmlformats.org/drawingml/2006/lockedCanvas" xmlns:ahyp="http://schemas.microsoft.com/office/drawing/2018/hyperlinkcolor" xmlns="" val="tx"/>
                    </a:ext>
                  </a:extLst>
                </a:hlinkClick>
              </a:rPr>
              <a:t> </a:t>
            </a:r>
            <a:r>
              <a:rPr lang="en-US" sz="1300" kern="0" dirty="0">
                <a:solidFill>
                  <a:srgbClr val="002EA2"/>
                </a:solidFill>
                <a:latin typeface="Finlandica" panose="00000500000000000000" pitchFamily="2" charset="0"/>
                <a:cs typeface="Arial"/>
                <a:sym typeface="Arial"/>
              </a:rPr>
              <a:t/>
            </a:r>
            <a:br>
              <a:rPr lang="en-US" sz="1300" kern="0" dirty="0">
                <a:solidFill>
                  <a:srgbClr val="002EA2"/>
                </a:solidFill>
                <a:latin typeface="Finlandica" panose="00000500000000000000" pitchFamily="2" charset="0"/>
                <a:cs typeface="Arial"/>
                <a:sym typeface="Arial"/>
              </a:rPr>
            </a:br>
            <a:r>
              <a:rPr lang="en-US" sz="1300" kern="0" dirty="0" smtClean="0">
                <a:solidFill>
                  <a:srgbClr val="002EA2"/>
                </a:solidFill>
                <a:latin typeface="Finlandica" panose="00000500000000000000" pitchFamily="2" charset="0"/>
                <a:cs typeface="Arial"/>
                <a:sym typeface="Arial"/>
              </a:rPr>
              <a:t>@</a:t>
            </a:r>
            <a:r>
              <a:rPr lang="en-US" sz="1300" u="sng" kern="0" dirty="0" smtClean="0">
                <a:solidFill>
                  <a:srgbClr val="002EA2"/>
                </a:solidFill>
                <a:latin typeface="Finlandica" panose="00000500000000000000" pitchFamily="2" charset="0"/>
                <a:cs typeface="Arial"/>
                <a:sym typeface="Arial"/>
                <a:hlinkClick r:id="rId5">
                  <a:extLst>
                    <a:ext uri="{A12FA001-AC4F-418D-AE19-62706E023703}">
                      <ahyp:hlinkClr xmlns:lc="http://schemas.openxmlformats.org/drawingml/2006/lockedCanvas" xmlns:ahyp="http://schemas.microsoft.com/office/drawing/2018/hyperlinkcolor" xmlns="" val="tx"/>
                    </a:ext>
                  </a:extLst>
                </a:hlinkClick>
              </a:rPr>
              <a:t>Fingersoft</a:t>
            </a:r>
            <a:r>
              <a:rPr lang="en-US" sz="1300" kern="0" dirty="0" smtClean="0">
                <a:solidFill>
                  <a:srgbClr val="002EA2"/>
                </a:solidFill>
                <a:latin typeface="Finlandica" panose="00000500000000000000" pitchFamily="2" charset="0"/>
                <a:cs typeface="Arial"/>
                <a:sym typeface="Arial"/>
              </a:rPr>
              <a:t> </a:t>
            </a:r>
            <a:r>
              <a:rPr lang="en-US" sz="1300" kern="0" dirty="0">
                <a:solidFill>
                  <a:srgbClr val="002EA2"/>
                </a:solidFill>
                <a:latin typeface="Finlandica" panose="00000500000000000000" pitchFamily="2" charset="0"/>
                <a:cs typeface="Arial"/>
                <a:sym typeface="Arial"/>
              </a:rPr>
              <a:t/>
            </a:r>
            <a:br>
              <a:rPr lang="en-US" sz="1300" kern="0" dirty="0">
                <a:solidFill>
                  <a:srgbClr val="002EA2"/>
                </a:solidFill>
                <a:latin typeface="Finlandica" panose="00000500000000000000" pitchFamily="2" charset="0"/>
                <a:cs typeface="Arial"/>
                <a:sym typeface="Arial"/>
              </a:rPr>
            </a:br>
            <a:r>
              <a:rPr lang="en-US" sz="1300" kern="0" dirty="0" smtClean="0">
                <a:solidFill>
                  <a:srgbClr val="002EA2"/>
                </a:solidFill>
                <a:latin typeface="Finlandica" panose="00000500000000000000" pitchFamily="2" charset="0"/>
                <a:cs typeface="Arial"/>
                <a:sym typeface="Arial"/>
              </a:rPr>
              <a:t>@</a:t>
            </a:r>
            <a:r>
              <a:rPr lang="en-US" sz="1300" u="sng" kern="0" dirty="0" smtClean="0">
                <a:solidFill>
                  <a:srgbClr val="002EA2"/>
                </a:solidFill>
                <a:latin typeface="Finlandica" panose="00000500000000000000" pitchFamily="2" charset="0"/>
                <a:cs typeface="Arial"/>
                <a:sym typeface="Arial"/>
                <a:hlinkClick r:id="rId6">
                  <a:extLst>
                    <a:ext uri="{A12FA001-AC4F-418D-AE19-62706E023703}">
                      <ahyp:hlinkClr xmlns:lc="http://schemas.openxmlformats.org/drawingml/2006/lockedCanvas" xmlns:ahyp="http://schemas.microsoft.com/office/drawing/2018/hyperlinkcolor" xmlns="" val="tx"/>
                    </a:ext>
                  </a:extLst>
                </a:hlinkClick>
              </a:rPr>
              <a:t>Housemarque</a:t>
            </a:r>
            <a:endParaRPr lang="en-US" sz="1300" kern="0" dirty="0">
              <a:solidFill>
                <a:srgbClr val="002EA2"/>
              </a:solidFill>
              <a:latin typeface="Finlandica" panose="00000500000000000000" pitchFamily="2" charset="0"/>
              <a:ea typeface="Arial"/>
              <a:cs typeface="Arial"/>
              <a:sym typeface="Arial"/>
            </a:endParaRPr>
          </a:p>
          <a:p>
            <a:pPr marL="0" lvl="0" indent="0" defTabSz="914400">
              <a:lnSpc>
                <a:spcPct val="120000"/>
              </a:lnSpc>
              <a:spcBef>
                <a:spcPts val="113"/>
              </a:spcBef>
              <a:buClr>
                <a:srgbClr val="002EA2"/>
              </a:buClr>
              <a:buSzPts val="1050"/>
              <a:buNone/>
            </a:pPr>
            <a:r>
              <a:rPr lang="en-US" sz="1300" kern="0" dirty="0" smtClean="0">
                <a:solidFill>
                  <a:srgbClr val="002EA2"/>
                </a:solidFill>
                <a:latin typeface="Finlandica" panose="00000500000000000000" pitchFamily="2" charset="0"/>
                <a:ea typeface="Arial"/>
                <a:cs typeface="Arial"/>
                <a:sym typeface="Arial"/>
              </a:rPr>
              <a:t>@</a:t>
            </a:r>
            <a:r>
              <a:rPr lang="en-US" sz="1300" u="sng" kern="0" dirty="0" smtClean="0">
                <a:solidFill>
                  <a:srgbClr val="002EA2"/>
                </a:solidFill>
                <a:latin typeface="Finlandica" panose="00000500000000000000" pitchFamily="2" charset="0"/>
                <a:cs typeface="Arial"/>
                <a:sym typeface="Arial"/>
                <a:hlinkClick r:id="rId7">
                  <a:extLst>
                    <a:ext uri="{A12FA001-AC4F-418D-AE19-62706E023703}">
                      <ahyp:hlinkClr xmlns:lc="http://schemas.openxmlformats.org/drawingml/2006/lockedCanvas" xmlns:ahyp="http://schemas.microsoft.com/office/drawing/2018/hyperlinkcolor" xmlns="" val="tx"/>
                    </a:ext>
                  </a:extLst>
                </a:hlinkClick>
              </a:rPr>
              <a:t>The </a:t>
            </a:r>
            <a:r>
              <a:rPr lang="en-US" sz="1300" u="sng" kern="0" dirty="0">
                <a:solidFill>
                  <a:srgbClr val="002EA2"/>
                </a:solidFill>
                <a:latin typeface="Finlandica" panose="00000500000000000000" pitchFamily="2" charset="0"/>
                <a:cs typeface="Arial"/>
                <a:sym typeface="Arial"/>
                <a:hlinkClick r:id="rId7">
                  <a:extLst>
                    <a:ext uri="{A12FA001-AC4F-418D-AE19-62706E023703}">
                      <ahyp:hlinkClr xmlns:lc="http://schemas.openxmlformats.org/drawingml/2006/lockedCanvas" xmlns:ahyp="http://schemas.microsoft.com/office/drawing/2018/hyperlinkcolor" xmlns="" val="tx"/>
                    </a:ext>
                  </a:extLst>
                </a:hlinkClick>
              </a:rPr>
              <a:t>Hive - a game hub of Turku!</a:t>
            </a:r>
            <a:r>
              <a:rPr lang="en-US" sz="1300" kern="0" dirty="0">
                <a:solidFill>
                  <a:srgbClr val="002EA2"/>
                </a:solidFill>
                <a:latin typeface="Finlandica" panose="00000500000000000000" pitchFamily="2" charset="0"/>
                <a:cs typeface="Arial"/>
                <a:sym typeface="Arial"/>
              </a:rPr>
              <a:t> </a:t>
            </a:r>
          </a:p>
          <a:p>
            <a:pPr marL="0" lvl="0" indent="0" defTabSz="914400">
              <a:lnSpc>
                <a:spcPct val="120000"/>
              </a:lnSpc>
              <a:spcBef>
                <a:spcPts val="113"/>
              </a:spcBef>
              <a:buClr>
                <a:srgbClr val="002EA2"/>
              </a:buClr>
              <a:buSzPts val="1050"/>
              <a:buNone/>
            </a:pPr>
            <a:r>
              <a:rPr lang="en-US" sz="1300" kern="0" dirty="0">
                <a:solidFill>
                  <a:srgbClr val="002EA2"/>
                </a:solidFill>
                <a:latin typeface="Finlandica" panose="00000500000000000000" pitchFamily="2" charset="0"/>
                <a:cs typeface="Arial"/>
                <a:sym typeface="Arial"/>
                <a:hlinkClick r:id="rId8">
                  <a:extLst>
                    <a:ext uri="{A12FA001-AC4F-418D-AE19-62706E023703}">
                      <ahyp:hlinkClr xmlns:lc="http://schemas.openxmlformats.org/drawingml/2006/lockedCanvas" xmlns:ahyp="http://schemas.microsoft.com/office/drawing/2018/hyperlinkcolor" xmlns="" val="tx"/>
                    </a:ext>
                  </a:extLst>
                </a:hlinkClick>
              </a:rPr>
              <a:t>@Play Finland</a:t>
            </a:r>
            <a:endParaRPr lang="en-US" sz="1300" kern="0" dirty="0">
              <a:solidFill>
                <a:srgbClr val="002EA2"/>
              </a:solidFill>
              <a:latin typeface="Finlandica" panose="00000500000000000000" pitchFamily="2" charset="0"/>
              <a:cs typeface="Arial"/>
              <a:sym typeface="Arial"/>
            </a:endParaRPr>
          </a:p>
          <a:p>
            <a:pPr marL="0" lvl="0" indent="0" defTabSz="914400">
              <a:lnSpc>
                <a:spcPct val="120000"/>
              </a:lnSpc>
              <a:spcBef>
                <a:spcPts val="113"/>
              </a:spcBef>
              <a:buClr>
                <a:srgbClr val="002EA2"/>
              </a:buClr>
              <a:buSzPts val="1050"/>
              <a:buNone/>
            </a:pPr>
            <a:r>
              <a:rPr lang="en-US" sz="1300" kern="0" dirty="0">
                <a:solidFill>
                  <a:srgbClr val="002EA2"/>
                </a:solidFill>
                <a:latin typeface="Finlandica" panose="00000500000000000000" pitchFamily="2" charset="0"/>
                <a:cs typeface="Arial"/>
                <a:sym typeface="Arial"/>
                <a:hlinkClick r:id="rId9"/>
              </a:rPr>
              <a:t>@Neogames</a:t>
            </a:r>
            <a:endParaRPr lang="en-US" sz="1300" kern="0" dirty="0">
              <a:solidFill>
                <a:srgbClr val="002EA2"/>
              </a:solidFill>
              <a:latin typeface="Finlandica" panose="00000500000000000000" pitchFamily="2" charset="0"/>
              <a:cs typeface="Arial"/>
              <a:sym typeface="Arial"/>
            </a:endParaRPr>
          </a:p>
          <a:p>
            <a:pPr marL="0" lvl="0" indent="0" defTabSz="914400">
              <a:lnSpc>
                <a:spcPct val="120000"/>
              </a:lnSpc>
              <a:spcBef>
                <a:spcPts val="113"/>
              </a:spcBef>
              <a:buClr>
                <a:srgbClr val="002EA2"/>
              </a:buClr>
              <a:buSzPts val="1050"/>
              <a:buNone/>
            </a:pPr>
            <a:endParaRPr lang="en-US" sz="1300" kern="0" dirty="0">
              <a:solidFill>
                <a:srgbClr val="002EA2"/>
              </a:solidFill>
              <a:latin typeface="Finlandica" panose="00000500000000000000" pitchFamily="2" charset="0"/>
              <a:ea typeface="Arial"/>
              <a:cs typeface="Arial"/>
              <a:sym typeface="Arial"/>
            </a:endParaRPr>
          </a:p>
          <a:p>
            <a:pPr marL="0" lvl="0" indent="0" defTabSz="914400">
              <a:lnSpc>
                <a:spcPct val="120000"/>
              </a:lnSpc>
              <a:spcBef>
                <a:spcPts val="113"/>
              </a:spcBef>
              <a:buClr>
                <a:srgbClr val="002EA2"/>
              </a:buClr>
              <a:buSzPts val="1050"/>
              <a:buNone/>
            </a:pPr>
            <a:r>
              <a:rPr lang="en-US" sz="1300" kern="0" dirty="0">
                <a:solidFill>
                  <a:srgbClr val="002EA2"/>
                </a:solidFill>
                <a:latin typeface="Finlandica" panose="00000500000000000000" pitchFamily="2" charset="0"/>
                <a:ea typeface="Arial"/>
                <a:cs typeface="Arial"/>
                <a:sym typeface="Arial"/>
              </a:rPr>
              <a:t>#</a:t>
            </a:r>
            <a:r>
              <a:rPr lang="en-US" sz="1300" kern="0" dirty="0">
                <a:solidFill>
                  <a:srgbClr val="002EA2"/>
                </a:solidFill>
                <a:latin typeface="Finlandica" panose="00000500000000000000" pitchFamily="2" charset="0"/>
                <a:cs typeface="Arial"/>
                <a:sym typeface="Arial"/>
              </a:rPr>
              <a:t>TeamFinland #playfinland #games #gamesindustry</a:t>
            </a:r>
            <a:endParaRPr lang="en-US" sz="1300" kern="0" dirty="0">
              <a:solidFill>
                <a:srgbClr val="002EA2"/>
              </a:solidFill>
              <a:latin typeface="Finlandica" panose="00000500000000000000" pitchFamily="2" charset="0"/>
              <a:ea typeface="Arial"/>
              <a:cs typeface="Arial"/>
              <a:sym typeface="Arial"/>
            </a:endParaRPr>
          </a:p>
          <a:p>
            <a:pPr marL="0" lvl="0" indent="0" defTabSz="914400">
              <a:lnSpc>
                <a:spcPct val="120000"/>
              </a:lnSpc>
              <a:spcBef>
                <a:spcPts val="113"/>
              </a:spcBef>
              <a:buClr>
                <a:srgbClr val="002EA2"/>
              </a:buClr>
              <a:buSzPts val="1050"/>
              <a:buNone/>
            </a:pPr>
            <a:endParaRPr lang="en-US" sz="1300" kern="0" dirty="0">
              <a:solidFill>
                <a:srgbClr val="002EA2"/>
              </a:solidFill>
              <a:latin typeface="Finlandica" panose="00000500000000000000" pitchFamily="2" charset="0"/>
              <a:ea typeface="Arial"/>
              <a:cs typeface="Arial"/>
              <a:sym typeface="Arial"/>
            </a:endParaRPr>
          </a:p>
          <a:p>
            <a:pPr defTabSz="914400">
              <a:lnSpc>
                <a:spcPct val="120000"/>
              </a:lnSpc>
              <a:spcBef>
                <a:spcPts val="113"/>
              </a:spcBef>
              <a:buClr>
                <a:srgbClr val="002EA2"/>
              </a:buClr>
              <a:buSzPts val="1050"/>
            </a:pPr>
            <a:r>
              <a:rPr lang="en-US" sz="1300" kern="0" dirty="0">
                <a:solidFill>
                  <a:srgbClr val="002EA2"/>
                </a:solidFill>
                <a:latin typeface="Finlandica" panose="00000500000000000000" pitchFamily="2" charset="0"/>
                <a:cs typeface="Arial"/>
                <a:sym typeface="Arial"/>
              </a:rPr>
              <a:t>What is there do to during #Finland’s long dark nights? Make #games, of course</a:t>
            </a:r>
            <a:r>
              <a:rPr lang="en-US" sz="1300" kern="0" dirty="0" smtClean="0">
                <a:solidFill>
                  <a:srgbClr val="002EA2"/>
                </a:solidFill>
                <a:latin typeface="Finlandica" panose="00000500000000000000" pitchFamily="2" charset="0"/>
                <a:cs typeface="Arial"/>
                <a:sym typeface="Arial"/>
              </a:rPr>
              <a:t>!</a:t>
            </a:r>
          </a:p>
          <a:p>
            <a:pPr defTabSz="914400">
              <a:lnSpc>
                <a:spcPct val="120000"/>
              </a:lnSpc>
              <a:spcBef>
                <a:spcPts val="113"/>
              </a:spcBef>
              <a:buClr>
                <a:srgbClr val="002EA2"/>
              </a:buClr>
              <a:buSzPts val="1050"/>
            </a:pPr>
            <a:endParaRPr lang="en-US" sz="1300" kern="0" dirty="0">
              <a:solidFill>
                <a:srgbClr val="002EA2"/>
              </a:solidFill>
              <a:latin typeface="Finlandica" panose="00000500000000000000" pitchFamily="2" charset="0"/>
              <a:cs typeface="Arial"/>
              <a:sym typeface="Arial"/>
            </a:endParaRPr>
          </a:p>
          <a:p>
            <a:pPr defTabSz="914400">
              <a:lnSpc>
                <a:spcPct val="120000"/>
              </a:lnSpc>
              <a:spcBef>
                <a:spcPts val="113"/>
              </a:spcBef>
              <a:buClr>
                <a:srgbClr val="002EA2"/>
              </a:buClr>
              <a:buSzPts val="1050"/>
            </a:pPr>
            <a:r>
              <a:rPr lang="en-US" sz="1300" kern="0" dirty="0">
                <a:solidFill>
                  <a:srgbClr val="002EA2"/>
                </a:solidFill>
                <a:latin typeface="Finlandica" panose="00000500000000000000" pitchFamily="2" charset="0"/>
                <a:ea typeface="Arial"/>
                <a:cs typeface="Arial"/>
                <a:sym typeface="Arial"/>
              </a:rPr>
              <a:t>#Finland is the best place in the world to develop #games. Find out why</a:t>
            </a:r>
            <a:r>
              <a:rPr lang="en-US" sz="1300" kern="0" dirty="0" smtClean="0">
                <a:solidFill>
                  <a:srgbClr val="002EA2"/>
                </a:solidFill>
                <a:latin typeface="Finlandica" panose="00000500000000000000" pitchFamily="2" charset="0"/>
                <a:ea typeface="Arial"/>
                <a:cs typeface="Arial"/>
                <a:sym typeface="Arial"/>
              </a:rPr>
              <a:t>.</a:t>
            </a:r>
          </a:p>
          <a:p>
            <a:pPr defTabSz="914400">
              <a:lnSpc>
                <a:spcPct val="120000"/>
              </a:lnSpc>
              <a:spcBef>
                <a:spcPts val="113"/>
              </a:spcBef>
              <a:buClr>
                <a:srgbClr val="002EA2"/>
              </a:buClr>
              <a:buSzPts val="1050"/>
            </a:pPr>
            <a:endParaRPr lang="en-US" sz="1300" kern="0" dirty="0">
              <a:solidFill>
                <a:srgbClr val="002EA2"/>
              </a:solidFill>
              <a:latin typeface="Finlandica" panose="00000500000000000000" pitchFamily="2" charset="0"/>
              <a:ea typeface="Arial"/>
              <a:cs typeface="Arial"/>
              <a:sym typeface="Arial"/>
            </a:endParaRPr>
          </a:p>
          <a:p>
            <a:pPr defTabSz="914400">
              <a:lnSpc>
                <a:spcPct val="120000"/>
              </a:lnSpc>
              <a:spcBef>
                <a:spcPts val="113"/>
              </a:spcBef>
              <a:buClr>
                <a:srgbClr val="002EA2"/>
              </a:buClr>
              <a:buSzPts val="1050"/>
            </a:pPr>
            <a:r>
              <a:rPr lang="en-US" sz="1300" kern="0" dirty="0">
                <a:solidFill>
                  <a:srgbClr val="002EA2"/>
                </a:solidFill>
                <a:latin typeface="Finlandica" panose="00000500000000000000" pitchFamily="2" charset="0"/>
                <a:ea typeface="Arial"/>
                <a:cs typeface="Arial"/>
                <a:sym typeface="Arial"/>
              </a:rPr>
              <a:t>#MaxPayne, #AngryBirds and #ClashofClans are all #Finnish. See why #Finland is the place to make #games</a:t>
            </a:r>
            <a:r>
              <a:rPr lang="en-US" sz="1300" kern="0" dirty="0" smtClean="0">
                <a:solidFill>
                  <a:srgbClr val="002EA2"/>
                </a:solidFill>
                <a:latin typeface="Finlandica" panose="00000500000000000000" pitchFamily="2" charset="0"/>
                <a:ea typeface="Arial"/>
                <a:cs typeface="Arial"/>
                <a:sym typeface="Arial"/>
              </a:rPr>
              <a:t>.</a:t>
            </a:r>
          </a:p>
          <a:p>
            <a:pPr defTabSz="914400">
              <a:lnSpc>
                <a:spcPct val="120000"/>
              </a:lnSpc>
              <a:spcBef>
                <a:spcPts val="113"/>
              </a:spcBef>
              <a:buClr>
                <a:srgbClr val="002EA2"/>
              </a:buClr>
              <a:buSzPts val="1050"/>
            </a:pPr>
            <a:endParaRPr lang="en-US" sz="1300" kern="0" dirty="0">
              <a:solidFill>
                <a:srgbClr val="002EA2"/>
              </a:solidFill>
              <a:latin typeface="Finlandica" panose="00000500000000000000" pitchFamily="2" charset="0"/>
              <a:ea typeface="Arial"/>
              <a:cs typeface="Arial"/>
              <a:sym typeface="Arial"/>
            </a:endParaRPr>
          </a:p>
          <a:p>
            <a:pPr defTabSz="914400">
              <a:lnSpc>
                <a:spcPct val="120000"/>
              </a:lnSpc>
              <a:spcBef>
                <a:spcPts val="113"/>
              </a:spcBef>
              <a:buClr>
                <a:srgbClr val="002EA2"/>
              </a:buClr>
              <a:buSzPts val="1050"/>
            </a:pPr>
            <a:r>
              <a:rPr lang="en-US" sz="1300" kern="0" dirty="0">
                <a:solidFill>
                  <a:srgbClr val="002EA2"/>
                </a:solidFill>
                <a:latin typeface="Finlandica" panose="00000500000000000000" pitchFamily="2" charset="0"/>
                <a:cs typeface="Arial"/>
                <a:sym typeface="Arial"/>
              </a:rPr>
              <a:t>#Finnish #game developer studios aren’t afraid to take risks. Their #innovative creations wow gamers and critics alike.</a:t>
            </a:r>
            <a:endParaRPr lang="en-US" sz="1300" kern="0" dirty="0">
              <a:solidFill>
                <a:srgbClr val="002EA2"/>
              </a:solidFill>
              <a:latin typeface="Finlandica" panose="00000500000000000000" pitchFamily="2" charset="0"/>
              <a:ea typeface="Arial"/>
              <a:cs typeface="Arial"/>
              <a:sym typeface="Arial"/>
            </a:endParaRPr>
          </a:p>
        </p:txBody>
      </p:sp>
      <p:sp>
        <p:nvSpPr>
          <p:cNvPr id="8" name="Date Placeholder 7"/>
          <p:cNvSpPr>
            <a:spLocks noGrp="1"/>
          </p:cNvSpPr>
          <p:nvPr>
            <p:ph type="dt" sz="half" idx="10"/>
          </p:nvPr>
        </p:nvSpPr>
        <p:spPr/>
        <p:txBody>
          <a:bodyPr/>
          <a:lstStyle/>
          <a:p>
            <a:r>
              <a:rPr lang="en-US" dirty="0" smtClean="0"/>
              <a:t>12/22/2020</a:t>
            </a:r>
            <a:endParaRPr lang="en-US" dirty="0"/>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12</a:t>
            </a:fld>
            <a:endParaRPr lang="en-US">
              <a:solidFill>
                <a:srgbClr val="002EA2"/>
              </a:solidFill>
            </a:endParaRPr>
          </a:p>
        </p:txBody>
      </p:sp>
      <p:sp>
        <p:nvSpPr>
          <p:cNvPr id="10" name="Title 5"/>
          <p:cNvSpPr txBox="1">
            <a:spLocks/>
          </p:cNvSpPr>
          <p:nvPr/>
        </p:nvSpPr>
        <p:spPr>
          <a:xfrm>
            <a:off x="601579" y="6650415"/>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For further </a:t>
            </a:r>
            <a:r>
              <a:rPr lang="en-US" sz="2800" b="1" dirty="0" smtClean="0">
                <a:solidFill>
                  <a:srgbClr val="002EA2"/>
                </a:solidFill>
                <a:latin typeface="Finlandica" panose="00000500000000000000" pitchFamily="2" charset="0"/>
              </a:rPr>
              <a:t>information</a:t>
            </a:r>
            <a:endParaRPr lang="en-US" sz="2800" b="1" dirty="0">
              <a:solidFill>
                <a:srgbClr val="002EA2"/>
              </a:solidFill>
              <a:latin typeface="Finlandica" panose="00000500000000000000" pitchFamily="2" charset="0"/>
            </a:endParaRPr>
          </a:p>
        </p:txBody>
      </p:sp>
      <p:sp>
        <p:nvSpPr>
          <p:cNvPr id="11" name="Content Placeholder 6"/>
          <p:cNvSpPr txBox="1">
            <a:spLocks/>
          </p:cNvSpPr>
          <p:nvPr/>
        </p:nvSpPr>
        <p:spPr>
          <a:xfrm>
            <a:off x="601579" y="7399421"/>
            <a:ext cx="5915024" cy="1781975"/>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defTabSz="914400">
              <a:lnSpc>
                <a:spcPct val="100000"/>
              </a:lnSpc>
              <a:spcBef>
                <a:spcPts val="0"/>
              </a:spcBef>
            </a:pPr>
            <a:r>
              <a:rPr lang="en-US" sz="1300" b="1" dirty="0" err="1">
                <a:solidFill>
                  <a:srgbClr val="002EA2"/>
                </a:solidFill>
                <a:latin typeface="Finlandica"/>
              </a:rPr>
              <a:t>KooPee</a:t>
            </a:r>
            <a:r>
              <a:rPr lang="en-US" sz="1300" b="1" dirty="0">
                <a:solidFill>
                  <a:srgbClr val="002EA2"/>
                </a:solidFill>
                <a:latin typeface="Finlandica"/>
              </a:rPr>
              <a:t> </a:t>
            </a:r>
            <a:r>
              <a:rPr lang="en-US" sz="1300" b="1" dirty="0" err="1">
                <a:solidFill>
                  <a:srgbClr val="002EA2"/>
                </a:solidFill>
                <a:latin typeface="Finlandica"/>
              </a:rPr>
              <a:t>Hiltunen</a:t>
            </a:r>
            <a:r>
              <a:rPr lang="en-US" sz="1300" b="1" dirty="0">
                <a:solidFill>
                  <a:srgbClr val="002EA2"/>
                </a:solidFill>
                <a:latin typeface="Finlandica"/>
              </a:rPr>
              <a:t>, </a:t>
            </a:r>
            <a:r>
              <a:rPr lang="en-US" sz="1300" dirty="0">
                <a:solidFill>
                  <a:srgbClr val="002EA2"/>
                </a:solidFill>
                <a:latin typeface="Finlandica"/>
              </a:rPr>
              <a:t>Director, Neogames, koopee@neogames.fi, +358 40 532 </a:t>
            </a:r>
            <a:r>
              <a:rPr lang="en-US" sz="1300" dirty="0" smtClean="0">
                <a:solidFill>
                  <a:srgbClr val="002EA2"/>
                </a:solidFill>
                <a:latin typeface="Finlandica"/>
              </a:rPr>
              <a:t>4176</a:t>
            </a:r>
          </a:p>
          <a:p>
            <a:pPr defTabSz="914400">
              <a:lnSpc>
                <a:spcPct val="100000"/>
              </a:lnSpc>
              <a:spcBef>
                <a:spcPts val="0"/>
              </a:spcBef>
            </a:pPr>
            <a:endParaRPr lang="en-US" sz="1300" dirty="0">
              <a:solidFill>
                <a:srgbClr val="002EA2"/>
              </a:solidFill>
              <a:latin typeface="Finlandica"/>
            </a:endParaRPr>
          </a:p>
          <a:p>
            <a:pPr defTabSz="914400">
              <a:lnSpc>
                <a:spcPct val="100000"/>
              </a:lnSpc>
              <a:spcBef>
                <a:spcPts val="0"/>
              </a:spcBef>
            </a:pPr>
            <a:r>
              <a:rPr lang="en-US" sz="1300" b="1" dirty="0">
                <a:solidFill>
                  <a:srgbClr val="002EA2"/>
                </a:solidFill>
                <a:latin typeface="Finlandica"/>
              </a:rPr>
              <a:t>Arto </a:t>
            </a:r>
            <a:r>
              <a:rPr lang="en-US" sz="1300" b="1" dirty="0" smtClean="0">
                <a:solidFill>
                  <a:srgbClr val="002EA2"/>
                </a:solidFill>
                <a:latin typeface="Finlandica"/>
              </a:rPr>
              <a:t>Pussinen</a:t>
            </a:r>
            <a:r>
              <a:rPr lang="en-US" sz="1300" dirty="0" smtClean="0">
                <a:solidFill>
                  <a:srgbClr val="002EA2"/>
                </a:solidFill>
                <a:latin typeface="Finlandica"/>
              </a:rPr>
              <a:t>, Head </a:t>
            </a:r>
            <a:r>
              <a:rPr lang="en-US" sz="1300" dirty="0">
                <a:solidFill>
                  <a:srgbClr val="002EA2"/>
                </a:solidFill>
                <a:latin typeface="Finlandica"/>
              </a:rPr>
              <a:t>of Industry, ICT &amp; Digitalization, Business Finland arto.pussinen@businessfinland.fi, +358 50 5568 </a:t>
            </a:r>
            <a:r>
              <a:rPr lang="en-US" sz="1300" dirty="0" smtClean="0">
                <a:solidFill>
                  <a:srgbClr val="002EA2"/>
                </a:solidFill>
                <a:latin typeface="Finlandica"/>
              </a:rPr>
              <a:t>320</a:t>
            </a:r>
          </a:p>
          <a:p>
            <a:pPr defTabSz="914400">
              <a:lnSpc>
                <a:spcPct val="100000"/>
              </a:lnSpc>
              <a:spcBef>
                <a:spcPts val="0"/>
              </a:spcBef>
            </a:pPr>
            <a:endParaRPr lang="en-US" sz="1300" dirty="0">
              <a:solidFill>
                <a:srgbClr val="002EA2"/>
              </a:solidFill>
              <a:latin typeface="Finlandica"/>
            </a:endParaRPr>
          </a:p>
          <a:p>
            <a:pPr defTabSz="914400">
              <a:lnSpc>
                <a:spcPct val="100000"/>
              </a:lnSpc>
              <a:spcBef>
                <a:spcPts val="0"/>
              </a:spcBef>
            </a:pPr>
            <a:r>
              <a:rPr lang="en-US" sz="1300" b="1" dirty="0">
                <a:solidFill>
                  <a:srgbClr val="002EA2"/>
                </a:solidFill>
                <a:latin typeface="Finlandica"/>
              </a:rPr>
              <a:t>Kari </a:t>
            </a:r>
            <a:r>
              <a:rPr lang="en-US" sz="1300" b="1" dirty="0" err="1">
                <a:solidFill>
                  <a:srgbClr val="002EA2"/>
                </a:solidFill>
                <a:latin typeface="Finlandica"/>
              </a:rPr>
              <a:t>Korhonen</a:t>
            </a:r>
            <a:r>
              <a:rPr lang="en-US" sz="1300" dirty="0">
                <a:solidFill>
                  <a:srgbClr val="002EA2"/>
                </a:solidFill>
                <a:latin typeface="Finlandica"/>
              </a:rPr>
              <a:t>, Senior Advisor, Business Finland, </a:t>
            </a:r>
            <a:r>
              <a:rPr lang="en-US" sz="1300" dirty="0" smtClean="0">
                <a:solidFill>
                  <a:srgbClr val="002EA2"/>
                </a:solidFill>
                <a:latin typeface="Finlandica"/>
              </a:rPr>
              <a:t>kari.korhonen@businessfinland.fi</a:t>
            </a:r>
            <a:r>
              <a:rPr lang="en-US" sz="1300" dirty="0">
                <a:solidFill>
                  <a:srgbClr val="002EA2"/>
                </a:solidFill>
                <a:latin typeface="Finlandica"/>
              </a:rPr>
              <a:t>, +358 44 2464 673</a:t>
            </a:r>
          </a:p>
          <a:p>
            <a:pPr marL="0" indent="0" defTabSz="914400">
              <a:lnSpc>
                <a:spcPct val="100000"/>
              </a:lnSpc>
              <a:spcBef>
                <a:spcPts val="0"/>
              </a:spcBef>
              <a:buNone/>
            </a:pPr>
            <a:endParaRPr lang="en-US" sz="1300" dirty="0" smtClean="0">
              <a:solidFill>
                <a:srgbClr val="002EA2"/>
              </a:solidFill>
              <a:latin typeface="Finlandica"/>
              <a:hlinkClick r:id="rId10"/>
            </a:endParaRPr>
          </a:p>
        </p:txBody>
      </p:sp>
    </p:spTree>
    <p:extLst>
      <p:ext uri="{BB962C8B-B14F-4D97-AF65-F5344CB8AC3E}">
        <p14:creationId xmlns:p14="http://schemas.microsoft.com/office/powerpoint/2010/main" val="1030736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Tools and </a:t>
            </a:r>
            <a:r>
              <a:rPr lang="en-US" sz="2800" b="1" dirty="0" smtClean="0">
                <a:solidFill>
                  <a:srgbClr val="002EA2"/>
                </a:solidFill>
                <a:latin typeface="Finlandica" panose="00000500000000000000" pitchFamily="2" charset="0"/>
              </a:rPr>
              <a:t>materials</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71488" y="1157139"/>
            <a:ext cx="5915025" cy="8131240"/>
          </a:xfrm>
        </p:spPr>
        <p:txBody>
          <a:bodyPr>
            <a:noAutofit/>
          </a:bodyPr>
          <a:lstStyle/>
          <a:p>
            <a:pPr marL="0" lvl="0" indent="0" defTabSz="914400">
              <a:lnSpc>
                <a:spcPct val="120000"/>
              </a:lnSpc>
              <a:spcBef>
                <a:spcPts val="0"/>
              </a:spcBef>
              <a:buClr>
                <a:srgbClr val="002EA2"/>
              </a:buClr>
              <a:buSzPts val="1013"/>
              <a:buNone/>
            </a:pPr>
            <a:r>
              <a:rPr lang="en-GB" sz="1300" kern="0" dirty="0">
                <a:solidFill>
                  <a:srgbClr val="002EA2"/>
                </a:solidFill>
                <a:latin typeface="Finlandica" panose="00000500000000000000" pitchFamily="2" charset="0"/>
                <a:ea typeface="Arial"/>
                <a:cs typeface="Arial"/>
                <a:sym typeface="Arial"/>
                <a:hlinkClick r:id="rId2"/>
              </a:rPr>
              <a:t>Finland Toolbox: Games</a:t>
            </a:r>
            <a:endParaRPr lang="en-GB" sz="1300" kern="0" dirty="0">
              <a:solidFill>
                <a:srgbClr val="002EA2"/>
              </a:solidFill>
              <a:latin typeface="Finlandica" panose="00000500000000000000" pitchFamily="2" charset="0"/>
              <a:ea typeface="Arial"/>
              <a:cs typeface="Arial"/>
              <a:sym typeface="Arial"/>
            </a:endParaRPr>
          </a:p>
          <a:p>
            <a:pPr defTabSz="914400">
              <a:lnSpc>
                <a:spcPct val="120000"/>
              </a:lnSpc>
              <a:spcBef>
                <a:spcPts val="0"/>
              </a:spcBef>
              <a:buClr>
                <a:srgbClr val="002EA2"/>
              </a:buClr>
              <a:buSzPts val="1013"/>
            </a:pPr>
            <a:r>
              <a:rPr lang="en-GB" sz="1300" kern="0" dirty="0">
                <a:solidFill>
                  <a:srgbClr val="002EA2"/>
                </a:solidFill>
                <a:latin typeface="Finlandica" panose="00000500000000000000" pitchFamily="2" charset="0"/>
                <a:ea typeface="Arial"/>
                <a:cs typeface="Arial"/>
                <a:sym typeface="Arial"/>
              </a:rPr>
              <a:t>Includes a few presentations on the game industry and </a:t>
            </a:r>
            <a:r>
              <a:rPr lang="en-GB" sz="1300" kern="0" dirty="0" smtClean="0">
                <a:solidFill>
                  <a:srgbClr val="002EA2"/>
                </a:solidFill>
                <a:latin typeface="Finlandica" panose="00000500000000000000" pitchFamily="2" charset="0"/>
                <a:ea typeface="Arial"/>
                <a:cs typeface="Arial"/>
                <a:sym typeface="Arial"/>
              </a:rPr>
              <a:t>start-ups.</a:t>
            </a:r>
            <a:endParaRPr lang="en-GB" sz="1300" kern="0" dirty="0">
              <a:solidFill>
                <a:srgbClr val="002EA2"/>
              </a:solidFill>
              <a:latin typeface="Finlandica" panose="00000500000000000000" pitchFamily="2" charset="0"/>
              <a:ea typeface="Arial"/>
              <a:cs typeface="Arial"/>
              <a:sym typeface="Arial"/>
            </a:endParaRPr>
          </a:p>
          <a:p>
            <a:pPr lvl="0" defTabSz="914400">
              <a:lnSpc>
                <a:spcPct val="120000"/>
              </a:lnSpc>
              <a:spcBef>
                <a:spcPts val="0"/>
              </a:spcBef>
              <a:buClr>
                <a:srgbClr val="002EA2"/>
              </a:buClr>
              <a:buSzPts val="1013"/>
            </a:pPr>
            <a:endParaRPr lang="en-GB" sz="1300" kern="0" dirty="0">
              <a:solidFill>
                <a:srgbClr val="002EA2"/>
              </a:solidFill>
              <a:latin typeface="Finlandica" panose="00000500000000000000" pitchFamily="2" charset="0"/>
              <a:ea typeface="Arial"/>
              <a:cs typeface="Arial"/>
              <a:sym typeface="Arial"/>
              <a:hlinkClick r:id="rId3"/>
            </a:endParaRPr>
          </a:p>
          <a:p>
            <a:pPr marL="0" lvl="0" indent="0" defTabSz="914400">
              <a:lnSpc>
                <a:spcPct val="120000"/>
              </a:lnSpc>
              <a:spcBef>
                <a:spcPts val="0"/>
              </a:spcBef>
              <a:buClr>
                <a:srgbClr val="002EA2"/>
              </a:buClr>
              <a:buSzPts val="1013"/>
              <a:buNone/>
            </a:pPr>
            <a:r>
              <a:rPr lang="en-GB" sz="1300" kern="0" dirty="0">
                <a:solidFill>
                  <a:srgbClr val="002EA2"/>
                </a:solidFill>
                <a:latin typeface="Finlandica" panose="00000500000000000000" pitchFamily="2" charset="0"/>
                <a:ea typeface="Arial"/>
                <a:cs typeface="Arial"/>
                <a:sym typeface="Arial"/>
                <a:hlinkClick r:id="rId3"/>
              </a:rPr>
              <a:t>Neogames</a:t>
            </a:r>
            <a:endParaRPr lang="en-GB" sz="1300" kern="0" dirty="0">
              <a:solidFill>
                <a:srgbClr val="002EA2"/>
              </a:solidFill>
              <a:latin typeface="Finlandica" panose="00000500000000000000" pitchFamily="2" charset="0"/>
              <a:ea typeface="Arial"/>
              <a:cs typeface="Arial"/>
              <a:sym typeface="Arial"/>
            </a:endParaRPr>
          </a:p>
          <a:p>
            <a:pPr defTabSz="914400">
              <a:lnSpc>
                <a:spcPct val="120000"/>
              </a:lnSpc>
              <a:spcBef>
                <a:spcPts val="0"/>
              </a:spcBef>
              <a:buClr>
                <a:srgbClr val="002EA2"/>
              </a:buClr>
              <a:buSzPts val="1013"/>
            </a:pPr>
            <a:r>
              <a:rPr lang="en-GB" sz="1300" kern="0" dirty="0">
                <a:solidFill>
                  <a:srgbClr val="002EA2"/>
                </a:solidFill>
                <a:latin typeface="Finlandica" panose="00000500000000000000" pitchFamily="2" charset="0"/>
                <a:cs typeface="Arial"/>
                <a:sym typeface="Arial"/>
              </a:rPr>
              <a:t>Neogames is a non-profit association for the Finnish gaming industry. They can help game companies and educational institutions, investors and publishers, the public sector and the media, and job-hunters. Neogames also maintains a useful page on </a:t>
            </a:r>
            <a:r>
              <a:rPr lang="en-GB" sz="1300" kern="0" dirty="0">
                <a:solidFill>
                  <a:srgbClr val="002EA2"/>
                </a:solidFill>
                <a:latin typeface="Finlandica" panose="00000500000000000000" pitchFamily="2" charset="0"/>
                <a:cs typeface="Arial"/>
                <a:sym typeface="Arial"/>
                <a:hlinkClick r:id="rId4"/>
              </a:rPr>
              <a:t>games education</a:t>
            </a:r>
            <a:r>
              <a:rPr lang="en-GB" sz="1300" kern="0" dirty="0">
                <a:solidFill>
                  <a:srgbClr val="002EA2"/>
                </a:solidFill>
                <a:latin typeface="Finlandica" panose="00000500000000000000" pitchFamily="2" charset="0"/>
                <a:cs typeface="Arial"/>
                <a:sym typeface="Arial"/>
              </a:rPr>
              <a:t>, including a comprehensive list of educational institutions.</a:t>
            </a:r>
          </a:p>
          <a:p>
            <a:pPr lvl="0" defTabSz="914400">
              <a:lnSpc>
                <a:spcPct val="120000"/>
              </a:lnSpc>
              <a:spcBef>
                <a:spcPts val="0"/>
              </a:spcBef>
              <a:buClr>
                <a:srgbClr val="002EA2"/>
              </a:buClr>
              <a:buSzPts val="1013"/>
            </a:pPr>
            <a:endParaRPr lang="en-GB" sz="1300" kern="0" dirty="0">
              <a:solidFill>
                <a:srgbClr val="002EA2"/>
              </a:solidFill>
              <a:latin typeface="Finlandica" panose="00000500000000000000" pitchFamily="2" charset="0"/>
              <a:cs typeface="Arial"/>
              <a:sym typeface="Arial"/>
              <a:hlinkClick r:id="rId5"/>
            </a:endParaRPr>
          </a:p>
          <a:p>
            <a:pPr marL="0" lvl="0" indent="0" defTabSz="914400">
              <a:lnSpc>
                <a:spcPct val="120000"/>
              </a:lnSpc>
              <a:spcBef>
                <a:spcPts val="0"/>
              </a:spcBef>
              <a:buClr>
                <a:srgbClr val="002EA2"/>
              </a:buClr>
              <a:buSzPts val="1013"/>
              <a:buNone/>
            </a:pPr>
            <a:r>
              <a:rPr lang="en-GB" sz="1300" kern="0" dirty="0">
                <a:solidFill>
                  <a:srgbClr val="002EA2"/>
                </a:solidFill>
                <a:latin typeface="Finlandica" panose="00000500000000000000" pitchFamily="2" charset="0"/>
                <a:cs typeface="Arial"/>
                <a:sym typeface="Arial"/>
                <a:hlinkClick r:id="rId5"/>
              </a:rPr>
              <a:t>IGDA Finland</a:t>
            </a:r>
            <a:endParaRPr lang="en-GB" sz="1300" kern="0" dirty="0">
              <a:solidFill>
                <a:srgbClr val="002EA2"/>
              </a:solidFill>
              <a:latin typeface="Finlandica" panose="00000500000000000000" pitchFamily="2" charset="0"/>
              <a:cs typeface="Arial"/>
              <a:sym typeface="Arial"/>
            </a:endParaRPr>
          </a:p>
          <a:p>
            <a:pPr defTabSz="914400">
              <a:lnSpc>
                <a:spcPct val="120000"/>
              </a:lnSpc>
              <a:spcBef>
                <a:spcPts val="0"/>
              </a:spcBef>
              <a:buClr>
                <a:srgbClr val="002EA2"/>
              </a:buClr>
              <a:buSzPts val="1013"/>
            </a:pPr>
            <a:r>
              <a:rPr lang="en-GB" sz="1300" kern="0" dirty="0">
                <a:solidFill>
                  <a:srgbClr val="002EA2"/>
                </a:solidFill>
                <a:latin typeface="Finlandica" panose="00000500000000000000" pitchFamily="2" charset="0"/>
                <a:cs typeface="Arial"/>
                <a:sym typeface="Arial"/>
              </a:rPr>
              <a:t>The website of the Finnish chapter of the International Game Developers Association contains a wealth of information, from lists of members to activities.</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13</a:t>
            </a:fld>
            <a:endParaRPr lang="en-US">
              <a:solidFill>
                <a:srgbClr val="002EA2"/>
              </a:solidFill>
            </a:endParaRPr>
          </a:p>
        </p:txBody>
      </p:sp>
    </p:spTree>
    <p:extLst>
      <p:ext uri="{BB962C8B-B14F-4D97-AF65-F5344CB8AC3E}">
        <p14:creationId xmlns:p14="http://schemas.microsoft.com/office/powerpoint/2010/main" val="1486338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a:t>
            </a:r>
            <a:r>
              <a:rPr lang="en-US" sz="4000" dirty="0" smtClean="0">
                <a:solidFill>
                  <a:srgbClr val="002EA2"/>
                </a:solidFill>
                <a:latin typeface="Finlandica" panose="00000500000000000000" pitchFamily="2" charset="0"/>
              </a:rPr>
              <a:t>II: </a:t>
            </a:r>
            <a:br>
              <a:rPr lang="en-US" sz="4000" dirty="0" smtClean="0">
                <a:solidFill>
                  <a:srgbClr val="002EA2"/>
                </a:solidFill>
                <a:latin typeface="Finlandica" panose="00000500000000000000" pitchFamily="2" charset="0"/>
              </a:rPr>
            </a:br>
            <a:r>
              <a:rPr lang="en-US" sz="4000" dirty="0" smtClean="0">
                <a:solidFill>
                  <a:srgbClr val="002EA2"/>
                </a:solidFill>
                <a:latin typeface="Finlandica" panose="00000500000000000000" pitchFamily="2" charset="0"/>
              </a:rPr>
              <a:t>COUNTRY SPECIFIC </a:t>
            </a:r>
            <a:r>
              <a:rPr lang="en-US" sz="4000" dirty="0">
                <a:solidFill>
                  <a:srgbClr val="002EA2"/>
                </a:solidFill>
                <a:latin typeface="Finlandica" panose="00000500000000000000" pitchFamily="2" charset="0"/>
              </a:rPr>
              <a:t>INFORMATION</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14</a:t>
            </a:fld>
            <a:endParaRPr lang="en-US"/>
          </a:p>
        </p:txBody>
      </p:sp>
    </p:spTree>
    <p:extLst>
      <p:ext uri="{BB962C8B-B14F-4D97-AF65-F5344CB8AC3E}">
        <p14:creationId xmlns:p14="http://schemas.microsoft.com/office/powerpoint/2010/main" val="2681616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Key points and main </a:t>
            </a:r>
            <a:r>
              <a:rPr lang="en-US" sz="2800" b="1" dirty="0" smtClean="0">
                <a:solidFill>
                  <a:srgbClr val="002EA2"/>
                </a:solidFill>
                <a:latin typeface="Finlandica" panose="00000500000000000000" pitchFamily="2" charset="0"/>
              </a:rPr>
              <a:t>messages</a:t>
            </a:r>
            <a:r>
              <a:rPr lang="en-US" sz="2800" dirty="0">
                <a:solidFill>
                  <a:srgbClr val="002EA2"/>
                </a:solidFill>
                <a:latin typeface="Finlandica" panose="00000500000000000000" pitchFamily="2" charset="0"/>
              </a:rPr>
              <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8325052"/>
          </a:xfrm>
        </p:spPr>
        <p:txBody>
          <a:bodyPr>
            <a:noAutofit/>
          </a:bodyPr>
          <a:lstStyle/>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are the most important things to emphasize in this specific country? </a:t>
            </a:r>
            <a:endParaRPr lang="en-US" sz="1300" dirty="0" smtClean="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is </a:t>
            </a:r>
            <a:r>
              <a:rPr lang="en-US" sz="1300" dirty="0" smtClean="0">
                <a:solidFill>
                  <a:srgbClr val="002EA2"/>
                </a:solidFill>
                <a:latin typeface="Finlandica" panose="00000500000000000000" pitchFamily="2" charset="0"/>
              </a:rPr>
              <a:t>Finland’s </a:t>
            </a:r>
            <a:r>
              <a:rPr lang="en-US" sz="1300" dirty="0">
                <a:solidFill>
                  <a:srgbClr val="002EA2"/>
                </a:solidFill>
                <a:latin typeface="Finlandica" panose="00000500000000000000" pitchFamily="2" charset="0"/>
              </a:rPr>
              <a:t>special knowhow that makes us stand out especially in this country</a:t>
            </a:r>
            <a:r>
              <a:rPr lang="en-US" sz="13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 </a:t>
            </a: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Why should someone from this country want to cooperate, invest or buy?</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15</a:t>
            </a:fld>
            <a:endParaRPr lang="en-US">
              <a:solidFill>
                <a:srgbClr val="002EA2"/>
              </a:solidFill>
            </a:endParaRPr>
          </a:p>
        </p:txBody>
      </p:sp>
    </p:spTree>
    <p:extLst>
      <p:ext uri="{BB962C8B-B14F-4D97-AF65-F5344CB8AC3E}">
        <p14:creationId xmlns:p14="http://schemas.microsoft.com/office/powerpoint/2010/main" val="3764876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Elevator </a:t>
            </a:r>
            <a:r>
              <a:rPr lang="en-US" sz="2800" b="1" dirty="0" smtClean="0">
                <a:solidFill>
                  <a:srgbClr val="002EA2"/>
                </a:solidFill>
                <a:latin typeface="Finlandica" panose="00000500000000000000" pitchFamily="2" charset="0"/>
              </a:rPr>
              <a:t>pitch</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Write a clear, brief message/commercial about the sector and Finland's knowhow. </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Position Finland: who are we and why people should trust us in this country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State the problem that needs to be solved in this country and globally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Present our solution and results with focus on the needs of this country: explain what we do, how we do it and what makes us unique. </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Eliminate jargon but wrap everything into a good story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Finish with a call to action: what do we want to happen next, where do we want to go?</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16</a:t>
            </a:fld>
            <a:endParaRPr lang="en-US">
              <a:solidFill>
                <a:srgbClr val="002EA2"/>
              </a:solidFill>
            </a:endParaRPr>
          </a:p>
        </p:txBody>
      </p:sp>
    </p:spTree>
    <p:extLst>
      <p:ext uri="{BB962C8B-B14F-4D97-AF65-F5344CB8AC3E}">
        <p14:creationId xmlns:p14="http://schemas.microsoft.com/office/powerpoint/2010/main" val="1462244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Background, facts and stats</a:t>
            </a:r>
            <a:r>
              <a:rPr lang="en-US" sz="2800" dirty="0">
                <a:solidFill>
                  <a:srgbClr val="002EA2"/>
                </a:solidFill>
                <a:latin typeface="Finlandica" panose="00000500000000000000" pitchFamily="2" charset="0"/>
              </a:rPr>
              <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8325052"/>
          </a:xfrm>
        </p:spPr>
        <p:txBody>
          <a:bodyPr>
            <a:noAutofit/>
          </a:bodyPr>
          <a:lstStyle/>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This is the part where you add facts to support and explain your elevator pitch.</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Short history and development of the sector in your country. </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List all essential facts and numbers that a person needs to understand the size and significance of the sector in your country.</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Why and how did this become a key sector for Finland? </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is the broader role of Finland in this sector, what is our position in comparison to other countries?</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17</a:t>
            </a:fld>
            <a:endParaRPr lang="en-US">
              <a:solidFill>
                <a:srgbClr val="002EA2"/>
              </a:solidFill>
            </a:endParaRPr>
          </a:p>
        </p:txBody>
      </p:sp>
    </p:spTree>
    <p:extLst>
      <p:ext uri="{BB962C8B-B14F-4D97-AF65-F5344CB8AC3E}">
        <p14:creationId xmlns:p14="http://schemas.microsoft.com/office/powerpoint/2010/main" val="3787608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Finnish </a:t>
            </a:r>
            <a:r>
              <a:rPr lang="en-US" sz="2800" b="1" dirty="0" smtClean="0">
                <a:solidFill>
                  <a:srgbClr val="002EA2"/>
                </a:solidFill>
                <a:latin typeface="Finlandica" panose="00000500000000000000" pitchFamily="2" charset="0"/>
              </a:rPr>
              <a:t>companies in the area</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601579" y="1142998"/>
            <a:ext cx="5784935" cy="4776539"/>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Please list Finnish </a:t>
            </a:r>
            <a:r>
              <a:rPr lang="en-US" sz="1300" dirty="0">
                <a:solidFill>
                  <a:srgbClr val="002EA2"/>
                </a:solidFill>
                <a:latin typeface="Finlandica" panose="00000500000000000000" pitchFamily="2" charset="0"/>
              </a:rPr>
              <a:t>companies operating in this sector in your </a:t>
            </a:r>
            <a:r>
              <a:rPr lang="en-US" sz="1300" dirty="0" smtClean="0">
                <a:solidFill>
                  <a:srgbClr val="002EA2"/>
                </a:solidFill>
                <a:latin typeface="Finlandica" panose="00000500000000000000" pitchFamily="2" charset="0"/>
              </a:rPr>
              <a:t>country. Write shortly (1-2 sentences) what they </a:t>
            </a:r>
            <a:r>
              <a:rPr lang="en-US" sz="1300" dirty="0">
                <a:solidFill>
                  <a:srgbClr val="002EA2"/>
                </a:solidFill>
                <a:latin typeface="Finlandica" panose="00000500000000000000" pitchFamily="2" charset="0"/>
              </a:rPr>
              <a:t>have to </a:t>
            </a:r>
            <a:r>
              <a:rPr lang="en-US" sz="1300" dirty="0" smtClean="0">
                <a:solidFill>
                  <a:srgbClr val="002EA2"/>
                </a:solidFill>
                <a:latin typeface="Finlandica" panose="00000500000000000000" pitchFamily="2" charset="0"/>
              </a:rPr>
              <a:t>offer.</a:t>
            </a: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18</a:t>
            </a:fld>
            <a:endParaRPr lang="en-US">
              <a:solidFill>
                <a:srgbClr val="002EA2"/>
              </a:solidFill>
            </a:endParaRPr>
          </a:p>
        </p:txBody>
      </p:sp>
      <p:sp>
        <p:nvSpPr>
          <p:cNvPr id="10" name="Title 5"/>
          <p:cNvSpPr txBox="1">
            <a:spLocks/>
          </p:cNvSpPr>
          <p:nvPr/>
        </p:nvSpPr>
        <p:spPr>
          <a:xfrm>
            <a:off x="601579" y="5919537"/>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b="1" dirty="0" smtClean="0">
                <a:solidFill>
                  <a:srgbClr val="002EA2"/>
                </a:solidFill>
                <a:latin typeface="Finlandica" panose="00000500000000000000" pitchFamily="2" charset="0"/>
              </a:rPr>
              <a:t>Team Finland</a:t>
            </a:r>
            <a:endParaRPr lang="en-US" sz="2400" b="1" dirty="0">
              <a:solidFill>
                <a:srgbClr val="002EA2"/>
              </a:solidFill>
              <a:latin typeface="Finlandica" panose="00000500000000000000" pitchFamily="2" charset="0"/>
            </a:endParaRPr>
          </a:p>
        </p:txBody>
      </p:sp>
      <p:sp>
        <p:nvSpPr>
          <p:cNvPr id="11" name="Content Placeholder 6"/>
          <p:cNvSpPr txBox="1">
            <a:spLocks/>
          </p:cNvSpPr>
          <p:nvPr/>
        </p:nvSpPr>
        <p:spPr>
          <a:xfrm>
            <a:off x="601579" y="6701589"/>
            <a:ext cx="5792950" cy="243167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Name of persons in charge of this sector in your country: name, title, organization, email, phone </a:t>
            </a:r>
            <a:r>
              <a:rPr lang="en-US" sz="1300" dirty="0" smtClean="0">
                <a:solidFill>
                  <a:srgbClr val="002EA2"/>
                </a:solidFill>
                <a:latin typeface="Finlandica" panose="00000500000000000000" pitchFamily="2" charset="0"/>
              </a:rPr>
              <a:t>number.</a:t>
            </a: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458493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III: </a:t>
            </a:r>
            <a:br>
              <a:rPr lang="en-US" sz="4000" dirty="0">
                <a:solidFill>
                  <a:srgbClr val="002EA2"/>
                </a:solidFill>
                <a:latin typeface="Finlandica" panose="00000500000000000000" pitchFamily="2" charset="0"/>
              </a:rPr>
            </a:br>
            <a:r>
              <a:rPr lang="en-US" sz="4000" dirty="0">
                <a:solidFill>
                  <a:srgbClr val="002EA2"/>
                </a:solidFill>
                <a:latin typeface="Finlandica" panose="00000500000000000000" pitchFamily="2" charset="0"/>
              </a:rPr>
              <a:t>INSTRUCTIONS AND BACKGROUND FOR THIS INTERNAL MATERIAL PACKAGE</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19</a:t>
            </a:fld>
            <a:endParaRPr lang="en-US"/>
          </a:p>
        </p:txBody>
      </p:sp>
    </p:spTree>
    <p:extLst>
      <p:ext uri="{BB962C8B-B14F-4D97-AF65-F5344CB8AC3E}">
        <p14:creationId xmlns:p14="http://schemas.microsoft.com/office/powerpoint/2010/main" val="2694213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I: </a:t>
            </a:r>
            <a:r>
              <a:rPr lang="en-US" sz="4000" dirty="0" smtClean="0">
                <a:solidFill>
                  <a:srgbClr val="002EA2"/>
                </a:solidFill>
                <a:latin typeface="Finlandica" panose="00000500000000000000" pitchFamily="2" charset="0"/>
              </a:rPr>
              <a:t/>
            </a:r>
            <a:br>
              <a:rPr lang="en-US" sz="4000" dirty="0" smtClean="0">
                <a:solidFill>
                  <a:srgbClr val="002EA2"/>
                </a:solidFill>
                <a:latin typeface="Finlandica" panose="00000500000000000000" pitchFamily="2" charset="0"/>
              </a:rPr>
            </a:br>
            <a:r>
              <a:rPr lang="en-US" sz="4000" dirty="0" smtClean="0">
                <a:solidFill>
                  <a:srgbClr val="002EA2"/>
                </a:solidFill>
                <a:latin typeface="Finlandica" panose="00000500000000000000" pitchFamily="2" charset="0"/>
              </a:rPr>
              <a:t>GENERAL </a:t>
            </a:r>
            <a:r>
              <a:rPr lang="en-US" sz="4000" dirty="0">
                <a:solidFill>
                  <a:srgbClr val="002EA2"/>
                </a:solidFill>
                <a:latin typeface="Finlandica" panose="00000500000000000000" pitchFamily="2" charset="0"/>
              </a:rPr>
              <a:t>INFORMATION</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2</a:t>
            </a:fld>
            <a:endParaRPr lang="en-US"/>
          </a:p>
        </p:txBody>
      </p:sp>
    </p:spTree>
    <p:extLst>
      <p:ext uri="{BB962C8B-B14F-4D97-AF65-F5344CB8AC3E}">
        <p14:creationId xmlns:p14="http://schemas.microsoft.com/office/powerpoint/2010/main" val="81409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Material package: instructions</a:t>
            </a: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This is an internal working paper to support all Team Finland actors globally in promoting Finland and its strengths. </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Unit for Public Diplomacy of the Ministry for Foreign Affairs coordinates the production of sectoral working papers in close cooperation with Business Finland and other core actors.</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sectoral working papers can be found in the internal Team Finland section of the Finland Toolbox.</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smtClean="0">
                <a:solidFill>
                  <a:srgbClr val="002EA2"/>
                </a:solidFill>
                <a:latin typeface="Finlandica" panose="00000500000000000000" pitchFamily="2" charset="0"/>
              </a:rPr>
              <a:t>Parts I-II</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Part I of consists of general information that can be used globally when preparing for meetings, visits, events, campaigns, etc. </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Part II is left blank. All Team Finland teams around the world are encouraged to fill in country specific information – and use it actively!</a:t>
            </a:r>
          </a:p>
          <a:p>
            <a:pPr>
              <a:lnSpc>
                <a:spcPct val="120000"/>
              </a:lnSpc>
              <a:spcBef>
                <a:spcPts val="0"/>
              </a:spcBef>
              <a:buClr>
                <a:schemeClr val="tx1"/>
              </a:buClr>
              <a:buSzPts val="1013"/>
            </a:pPr>
            <a:endParaRPr lang="en-US" sz="1300" b="1"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smtClean="0">
                <a:solidFill>
                  <a:srgbClr val="002EA2"/>
                </a:solidFill>
                <a:latin typeface="Finlandica" panose="00000500000000000000" pitchFamily="2" charset="0"/>
              </a:rPr>
              <a:t>Hyperlinks</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When you read the content in normal view, the hyperlinks are not clickable. You can either open the hyperlinks by right-clicking on them and selecting Open Hyperlink or by switching to slide show view and clicking on them . </a:t>
            </a:r>
            <a:endParaRPr lang="fi-FI" sz="10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fi-FI" sz="10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a:solidFill>
                  <a:srgbClr val="002EA2"/>
                </a:solidFill>
                <a:latin typeface="Finlandica" panose="00000500000000000000" pitchFamily="2" charset="0"/>
              </a:rPr>
              <a:t>Questions and comments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If you have questions or suggestions concerning the format or content, please contact The Unit for Public Diplomacy at vie-50@formin.fi. </a:t>
            </a: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20</a:t>
            </a:fld>
            <a:endParaRPr lang="en-US">
              <a:solidFill>
                <a:srgbClr val="002EA2"/>
              </a:solidFill>
            </a:endParaRPr>
          </a:p>
        </p:txBody>
      </p:sp>
    </p:spTree>
    <p:extLst>
      <p:ext uri="{BB962C8B-B14F-4D97-AF65-F5344CB8AC3E}">
        <p14:creationId xmlns:p14="http://schemas.microsoft.com/office/powerpoint/2010/main" val="25632062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Country branding and Team Finland work: why do we need common messages?</a:t>
            </a:r>
          </a:p>
        </p:txBody>
      </p:sp>
      <p:sp>
        <p:nvSpPr>
          <p:cNvPr id="7" name="Content Placeholder 6"/>
          <p:cNvSpPr>
            <a:spLocks noGrp="1"/>
          </p:cNvSpPr>
          <p:nvPr>
            <p:ph idx="1"/>
          </p:nvPr>
        </p:nvSpPr>
        <p:spPr>
          <a:xfrm>
            <a:off x="471488" y="1479883"/>
            <a:ext cx="5915025" cy="7808495"/>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branding is advocacy, communications and marketing that aims to influence target groups’ knowledge, opinions and eventually decisions through owned and earned media, events and meetings, among other means</a:t>
            </a:r>
            <a:r>
              <a:rPr lang="en-US" sz="1300"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branding is carried out by everybody who speaks about, writes about or documents Finland.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image work is part of the normal work of our all Finnish actors abroad when they have meetings, are present in the media, give speeches, etc. It is not just about individual functions or events.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It is extremely important that all relevant actors prioritize themes together and deliver the same main messages highlighting Finland's strengths.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Sufficient cultural sensitivity is needed, always adapt Finland’s strengths to each cultural area and current discussion.</a:t>
            </a:r>
          </a:p>
          <a:p>
            <a:pPr>
              <a:lnSpc>
                <a:spcPct val="120000"/>
              </a:lnSpc>
              <a:spcBef>
                <a:spcPts val="0"/>
              </a:spcBef>
              <a:buClr>
                <a:schemeClr val="tx1"/>
              </a:buClr>
              <a:buSzPts val="1013"/>
            </a:pPr>
            <a:endParaRPr lang="en-US" sz="1300" b="1"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b="1" dirty="0" smtClean="0">
                <a:solidFill>
                  <a:srgbClr val="002EA2"/>
                </a:solidFill>
                <a:latin typeface="Finlandica" panose="00000500000000000000" pitchFamily="2" charset="0"/>
              </a:rPr>
              <a:t>Finland’s </a:t>
            </a:r>
            <a:r>
              <a:rPr lang="en-US" sz="1300" b="1" dirty="0">
                <a:solidFill>
                  <a:srgbClr val="002EA2"/>
                </a:solidFill>
                <a:latin typeface="Finlandica" panose="00000500000000000000" pitchFamily="2" charset="0"/>
              </a:rPr>
              <a:t>country image work is led by the Finland Promotion Board (FPB</a:t>
            </a:r>
            <a:r>
              <a:rPr lang="en-US" sz="1300" b="1"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2019–2023, the member organizations are: Ministry for Foreign Affairs, Ministry of Economic Affairs and Employment, Ministry of Education and Culture, Finnish National Agency for Education, Business Finland, Visit Finland, City of Helsinki, House of Lapland, Finnish Cultural and Academic Institutes, the Finnish Innovation Fund Sitra, Music Finland, Wärtsilä, Finnair and </a:t>
            </a:r>
            <a:r>
              <a:rPr lang="en-US" sz="1300" dirty="0" err="1">
                <a:solidFill>
                  <a:srgbClr val="002EA2"/>
                </a:solidFill>
                <a:latin typeface="Finlandica" panose="00000500000000000000" pitchFamily="2" charset="0"/>
              </a:rPr>
              <a:t>Iceye</a:t>
            </a:r>
            <a:r>
              <a:rPr lang="en-US" sz="1300" dirty="0">
                <a:solidFill>
                  <a:srgbClr val="002EA2"/>
                </a:solidFill>
                <a:latin typeface="Finlandica" panose="00000500000000000000" pitchFamily="2" charset="0"/>
              </a:rPr>
              <a:t>.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21</a:t>
            </a:fld>
            <a:endParaRPr lang="en-US">
              <a:solidFill>
                <a:srgbClr val="002EA2"/>
              </a:solidFill>
            </a:endParaRPr>
          </a:p>
        </p:txBody>
      </p:sp>
    </p:spTree>
    <p:extLst>
      <p:ext uri="{BB962C8B-B14F-4D97-AF65-F5344CB8AC3E}">
        <p14:creationId xmlns:p14="http://schemas.microsoft.com/office/powerpoint/2010/main" val="426964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252549"/>
            <a:ext cx="5915025" cy="459416"/>
          </a:xfrm>
        </p:spPr>
        <p:txBody>
          <a:bodyPr>
            <a:noAutofit/>
          </a:bodyPr>
          <a:lstStyle/>
          <a:p>
            <a:r>
              <a:rPr lang="en-US" sz="2800" b="1" dirty="0">
                <a:solidFill>
                  <a:srgbClr val="002EA2"/>
                </a:solidFill>
                <a:latin typeface="Finlandica" panose="00000500000000000000" pitchFamily="2" charset="0"/>
              </a:rPr>
              <a:t>Key points and main </a:t>
            </a:r>
            <a:r>
              <a:rPr lang="en-US" sz="2800" b="1" dirty="0" smtClean="0">
                <a:solidFill>
                  <a:srgbClr val="002EA2"/>
                </a:solidFill>
                <a:latin typeface="Finlandica" panose="00000500000000000000" pitchFamily="2" charset="0"/>
              </a:rPr>
              <a:t>messages</a:t>
            </a:r>
            <a:endParaRPr lang="en-US" sz="2800" dirty="0">
              <a:solidFill>
                <a:srgbClr val="002EA2"/>
              </a:solidFill>
            </a:endParaRPr>
          </a:p>
        </p:txBody>
      </p:sp>
      <p:sp>
        <p:nvSpPr>
          <p:cNvPr id="7" name="Content Placeholder 6"/>
          <p:cNvSpPr>
            <a:spLocks noGrp="1"/>
          </p:cNvSpPr>
          <p:nvPr>
            <p:ph idx="1"/>
          </p:nvPr>
        </p:nvSpPr>
        <p:spPr>
          <a:xfrm>
            <a:off x="479504" y="781248"/>
            <a:ext cx="6101770" cy="6329415"/>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is the best place in the world to develop games</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world-class know-how which has evolved over decades</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fi-FI"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Today games education is an established and respected field in Finland. It is offered in adult education centers, vocational colleges, universities of applied sciences and universities.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Finnish games industry does not only focus on entertainment. “Serious games”, or games for a purpose other than entertainment, are also developed here. These games can be for education or training purposes, for example.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industry and gaming community has supported its own growth, such as through the Assembly and Slush events, as well as industry camaraderie</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game industry in Finland also has major institutional support from policy makers, educational institutions, trade groups and public innovation groups</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Funding is a major strength, as Finland has a public funding basis through Business Finland which enables risk sharing and private investment in gaming. Many global venture capital firms have had success participating in the Finnish funding system</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global game industry is also heavily involved in the Finnish scene, from major companies like EA setting up Finnish studios to Silicon Valley investors scouring Finland for the next billion-euro gaming company</a:t>
            </a:r>
            <a:r>
              <a:rPr lang="en-US" sz="1300" dirty="0" smtClean="0">
                <a:solidFill>
                  <a:srgbClr val="002EA2"/>
                </a:solidFill>
                <a:latin typeface="Finlandica" panose="00000500000000000000" pitchFamily="2" charset="0"/>
              </a:rPr>
              <a:t>. </a:t>
            </a: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dirty="0" smtClean="0"/>
              <a:t>12/22/2020</a:t>
            </a:r>
            <a:endParaRPr lang="en-US" dirty="0"/>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3</a:t>
            </a:fld>
            <a:endParaRPr lang="en-US" dirty="0">
              <a:solidFill>
                <a:srgbClr val="002EA2"/>
              </a:solidFill>
            </a:endParaRPr>
          </a:p>
        </p:txBody>
      </p:sp>
      <p:sp>
        <p:nvSpPr>
          <p:cNvPr id="10" name="Title 5"/>
          <p:cNvSpPr txBox="1">
            <a:spLocks/>
          </p:cNvSpPr>
          <p:nvPr/>
        </p:nvSpPr>
        <p:spPr>
          <a:xfrm>
            <a:off x="601579" y="7132698"/>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How to portray Finland</a:t>
            </a:r>
            <a:r>
              <a:rPr lang="en-US" sz="2800" b="1" dirty="0" smtClean="0">
                <a:solidFill>
                  <a:srgbClr val="002EA2"/>
                </a:solidFill>
                <a:latin typeface="Finlandica" panose="00000500000000000000" pitchFamily="2" charset="0"/>
              </a:rPr>
              <a:t>?</a:t>
            </a:r>
            <a:endParaRPr lang="en-US" sz="2800" dirty="0">
              <a:solidFill>
                <a:srgbClr val="002EA2"/>
              </a:solidFill>
            </a:endParaRPr>
          </a:p>
        </p:txBody>
      </p:sp>
      <p:sp>
        <p:nvSpPr>
          <p:cNvPr id="11" name="Content Placeholder 6"/>
          <p:cNvSpPr txBox="1">
            <a:spLocks/>
          </p:cNvSpPr>
          <p:nvPr/>
        </p:nvSpPr>
        <p:spPr>
          <a:xfrm>
            <a:off x="601579" y="7692358"/>
            <a:ext cx="5784934" cy="1633247"/>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b="1" dirty="0">
                <a:solidFill>
                  <a:srgbClr val="002EA2"/>
                </a:solidFill>
                <a:latin typeface="Finlandica" panose="00000500000000000000" pitchFamily="2" charset="0"/>
              </a:rPr>
              <a:t>Position</a:t>
            </a:r>
            <a:r>
              <a:rPr lang="en-US" sz="1300" dirty="0">
                <a:solidFill>
                  <a:srgbClr val="002EA2"/>
                </a:solidFill>
                <a:latin typeface="Finlandica" panose="00000500000000000000" pitchFamily="2" charset="0"/>
              </a:rPr>
              <a:t> Finland as having extensive experience and success in the game industry</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r>
              <a:rPr lang="en-US" sz="1300" b="1" dirty="0" smtClean="0">
                <a:solidFill>
                  <a:srgbClr val="002EA2"/>
                </a:solidFill>
                <a:latin typeface="Finlandica" panose="00000500000000000000" pitchFamily="2" charset="0"/>
              </a:rPr>
              <a:t>Highlight</a:t>
            </a:r>
            <a:r>
              <a:rPr lang="en-US" sz="1300" dirty="0">
                <a:solidFill>
                  <a:srgbClr val="002EA2"/>
                </a:solidFill>
                <a:latin typeface="Finlandica" panose="00000500000000000000" pitchFamily="2" charset="0"/>
              </a:rPr>
              <a:t> Finland’s strengths in a variety of platforms, from console to PC to mobile</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r>
              <a:rPr lang="en-US" sz="1300" b="1" dirty="0" smtClean="0">
                <a:solidFill>
                  <a:srgbClr val="002EA2"/>
                </a:solidFill>
                <a:latin typeface="Finlandica" panose="00000500000000000000" pitchFamily="2" charset="0"/>
              </a:rPr>
              <a:t>Profile</a:t>
            </a:r>
            <a:r>
              <a:rPr lang="en-US" sz="1300" dirty="0">
                <a:solidFill>
                  <a:srgbClr val="002EA2"/>
                </a:solidFill>
                <a:latin typeface="Finlandica" panose="00000500000000000000" pitchFamily="2" charset="0"/>
              </a:rPr>
              <a:t> Finland as the best place in the world to develop partnerships and create games. </a:t>
            </a:r>
          </a:p>
        </p:txBody>
      </p:sp>
    </p:spTree>
    <p:extLst>
      <p:ext uri="{BB962C8B-B14F-4D97-AF65-F5344CB8AC3E}">
        <p14:creationId xmlns:p14="http://schemas.microsoft.com/office/powerpoint/2010/main" val="3085091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97616" y="408549"/>
            <a:ext cx="5915025" cy="1070463"/>
          </a:xfrm>
        </p:spPr>
        <p:txBody>
          <a:bodyPr>
            <a:noAutofit/>
          </a:bodyPr>
          <a:lstStyle/>
          <a:p>
            <a:r>
              <a:rPr lang="en-US" sz="2800" b="1" dirty="0">
                <a:solidFill>
                  <a:srgbClr val="002EA2"/>
                </a:solidFill>
                <a:latin typeface="Finlandica" panose="00000500000000000000" pitchFamily="2" charset="0"/>
              </a:rPr>
              <a:t>Elevator pitch</a:t>
            </a:r>
            <a:r>
              <a:rPr lang="en-US" sz="2800" b="1" dirty="0" smtClean="0">
                <a:solidFill>
                  <a:srgbClr val="002EA2"/>
                </a:solidFill>
                <a:latin typeface="Finlandica" panose="00000500000000000000" pitchFamily="2" charset="0"/>
              </a:rPr>
              <a:t>: </a:t>
            </a:r>
            <a:r>
              <a:rPr lang="en-US" sz="2800" b="1" dirty="0">
                <a:solidFill>
                  <a:srgbClr val="002EA2"/>
                </a:solidFill>
                <a:latin typeface="Finlandica" panose="00000500000000000000" pitchFamily="2" charset="0"/>
              </a:rPr>
              <a:t>Game industry </a:t>
            </a:r>
            <a:br>
              <a:rPr lang="en-US" sz="2800" b="1" dirty="0">
                <a:solidFill>
                  <a:srgbClr val="002EA2"/>
                </a:solidFill>
                <a:latin typeface="Finlandica" panose="00000500000000000000" pitchFamily="2" charset="0"/>
              </a:rPr>
            </a:br>
            <a:r>
              <a:rPr lang="en-US" sz="2800" b="1" dirty="0">
                <a:solidFill>
                  <a:srgbClr val="002EA2"/>
                </a:solidFill>
                <a:latin typeface="Finlandica" panose="00000500000000000000" pitchFamily="2" charset="0"/>
              </a:rPr>
              <a:t>and </a:t>
            </a:r>
            <a:r>
              <a:rPr lang="en-US" sz="2800" b="1" dirty="0" err="1">
                <a:solidFill>
                  <a:srgbClr val="002EA2"/>
                </a:solidFill>
                <a:latin typeface="Finlandica" panose="00000500000000000000" pitchFamily="2" charset="0"/>
              </a:rPr>
              <a:t>esports</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97616" y="1734843"/>
            <a:ext cx="5888897" cy="7973957"/>
          </a:xfrm>
        </p:spPr>
        <p:txBody>
          <a:bodyPr>
            <a:noAutofit/>
          </a:bodyPr>
          <a:lstStyle/>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Finland has decades of experience developing both globally successful and ground-breaking games.</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Gaming is deeply ingrained in the Finnish culture. Playing and developing games is more of a lifestyle for many Finns than a hobby or profession.</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The Finnish games industry is both local and international. Major global companies and investors have set up </a:t>
            </a:r>
            <a:r>
              <a:rPr lang="en-US" sz="1300" dirty="0" smtClean="0">
                <a:solidFill>
                  <a:srgbClr val="002EA2"/>
                </a:solidFill>
                <a:latin typeface="Finlandica" panose="00000500000000000000" pitchFamily="2" charset="0"/>
              </a:rPr>
              <a:t>shops </a:t>
            </a:r>
            <a:r>
              <a:rPr lang="en-US" sz="1300" dirty="0">
                <a:solidFill>
                  <a:srgbClr val="002EA2"/>
                </a:solidFill>
                <a:latin typeface="Finlandica" panose="00000500000000000000" pitchFamily="2" charset="0"/>
              </a:rPr>
              <a:t>in Finland. So many </a:t>
            </a:r>
            <a:r>
              <a:rPr lang="en-US" sz="1300" dirty="0" smtClean="0">
                <a:solidFill>
                  <a:srgbClr val="002EA2"/>
                </a:solidFill>
                <a:latin typeface="Finlandica" panose="00000500000000000000" pitchFamily="2" charset="0"/>
              </a:rPr>
              <a:t>foreigners </a:t>
            </a:r>
            <a:r>
              <a:rPr lang="en-US" sz="1300" dirty="0">
                <a:solidFill>
                  <a:srgbClr val="002EA2"/>
                </a:solidFill>
                <a:latin typeface="Finlandica" panose="00000500000000000000" pitchFamily="2" charset="0"/>
              </a:rPr>
              <a:t>work in the field that English is the normal language in many firms. Still, the sector keeps a distinctly Finnish </a:t>
            </a:r>
            <a:r>
              <a:rPr lang="en-US" sz="1300" dirty="0" smtClean="0">
                <a:solidFill>
                  <a:srgbClr val="002EA2"/>
                </a:solidFill>
                <a:latin typeface="Finlandica" panose="00000500000000000000" pitchFamily="2" charset="0"/>
              </a:rPr>
              <a:t>flavor.</a:t>
            </a: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The global games industry is tough. You need experience, talent, bravery, resources and institutional support to succeed – all of which you can find in Finland.</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Finnish authorities have supported the industry for decades. Public innovation and funding groups support gaming, as do universities, trade groups and industry associations. Finland is a stable country and there is little risk of sudden policy shifts.</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The youth of Finland is the bedrock of the industry. For example, the Slush startup and technology event is actually </a:t>
            </a:r>
            <a:r>
              <a:rPr lang="en-US" sz="1300" dirty="0" smtClean="0">
                <a:solidFill>
                  <a:srgbClr val="002EA2"/>
                </a:solidFill>
                <a:latin typeface="Finlandica" panose="00000500000000000000" pitchFamily="2" charset="0"/>
              </a:rPr>
              <a:t>organized </a:t>
            </a:r>
            <a:r>
              <a:rPr lang="en-US" sz="1300" dirty="0">
                <a:solidFill>
                  <a:srgbClr val="002EA2"/>
                </a:solidFill>
                <a:latin typeface="Finlandica" panose="00000500000000000000" pitchFamily="2" charset="0"/>
              </a:rPr>
              <a:t>by university students. The universities themselves have extensive programs to train the game developers of the future. Yet education doesn’t end with graduation: Finnish educational institutions also offer lifelong learning for the necessary creative and technical skills to create games.</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The Finnish market is small so </a:t>
            </a:r>
            <a:r>
              <a:rPr lang="en-US" sz="1300" dirty="0" smtClean="0">
                <a:solidFill>
                  <a:srgbClr val="002EA2"/>
                </a:solidFill>
                <a:latin typeface="Finlandica" panose="00000500000000000000" pitchFamily="2" charset="0"/>
              </a:rPr>
              <a:t>it looks </a:t>
            </a:r>
            <a:r>
              <a:rPr lang="en-US" sz="1300" dirty="0">
                <a:solidFill>
                  <a:srgbClr val="002EA2"/>
                </a:solidFill>
                <a:latin typeface="Finlandica" panose="00000500000000000000" pitchFamily="2" charset="0"/>
              </a:rPr>
              <a:t>abroad. The games industry is eager to work with international partners to create the great games of the future.</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4</a:t>
            </a:fld>
            <a:endParaRPr lang="en-US">
              <a:solidFill>
                <a:srgbClr val="002EA2"/>
              </a:solidFill>
            </a:endParaRPr>
          </a:p>
        </p:txBody>
      </p:sp>
    </p:spTree>
    <p:extLst>
      <p:ext uri="{BB962C8B-B14F-4D97-AF65-F5344CB8AC3E}">
        <p14:creationId xmlns:p14="http://schemas.microsoft.com/office/powerpoint/2010/main" val="1110613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Background 1/3</a:t>
            </a:r>
            <a:endParaRPr lang="en-US" sz="2800" dirty="0">
              <a:solidFill>
                <a:srgbClr val="002EA2"/>
              </a:solidFill>
            </a:endParaRPr>
          </a:p>
        </p:txBody>
      </p:sp>
      <p:sp>
        <p:nvSpPr>
          <p:cNvPr id="7" name="Content Placeholder 6"/>
          <p:cNvSpPr>
            <a:spLocks noGrp="1"/>
          </p:cNvSpPr>
          <p:nvPr>
            <p:ph idx="1"/>
          </p:nvPr>
        </p:nvSpPr>
        <p:spPr>
          <a:xfrm>
            <a:off x="471488" y="1095354"/>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Finns have been interested in computer games for almost as long as there have been computer games. In the early 1950s the mathematical strategy game Nim was used by computer scientists as demonstration tools. Finnish researchers had their version in 1954.</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1966 the Finnish military started to use computer war games for training and simulation purposes.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By 1968 Finns began to </a:t>
            </a:r>
            <a:r>
              <a:rPr lang="en-US" sz="1300" dirty="0" smtClean="0">
                <a:solidFill>
                  <a:srgbClr val="002EA2"/>
                </a:solidFill>
                <a:latin typeface="Finlandica" panose="00000500000000000000" pitchFamily="2" charset="0"/>
              </a:rPr>
              <a:t>realize </a:t>
            </a:r>
            <a:r>
              <a:rPr lang="en-US" sz="1300" dirty="0">
                <a:solidFill>
                  <a:srgbClr val="002EA2"/>
                </a:solidFill>
                <a:latin typeface="Finlandica" panose="00000500000000000000" pitchFamily="2" charset="0"/>
              </a:rPr>
              <a:t>computer games were fun. So many people queued to play games on the Helsinki School of Economics’ machine that the administration recommended having food and drinks prepared in advance for them.</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first commercial computer game officially developed in Finland was chess, developed in 1979.</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first globally distributed commercial Finnish game was a space-based shoot’em-up launched in 1986.</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Assembly demoscene and gaming event began in 1992 and is still held twice a year. The community has helped several generations of Finnish games professionals. </a:t>
            </a: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Assembly </a:t>
            </a:r>
            <a:r>
              <a:rPr lang="en-US" sz="1300" dirty="0">
                <a:solidFill>
                  <a:srgbClr val="002EA2"/>
                </a:solidFill>
                <a:latin typeface="Finlandica" panose="00000500000000000000" pitchFamily="2" charset="0"/>
              </a:rPr>
              <a:t>is also one of the major Finnish esports events. Esports is a form of sport competition using video games. Not only do such events draw many competitors, they also attract many spectators.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Finland’s oldest existing game studios are Remedy Entertainment and Housemarque, both founded in 1995</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fi-FI"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5</a:t>
            </a:fld>
            <a:endParaRPr lang="en-US">
              <a:solidFill>
                <a:srgbClr val="002EA2"/>
              </a:solidFill>
            </a:endParaRPr>
          </a:p>
        </p:txBody>
      </p:sp>
    </p:spTree>
    <p:extLst>
      <p:ext uri="{BB962C8B-B14F-4D97-AF65-F5344CB8AC3E}">
        <p14:creationId xmlns:p14="http://schemas.microsoft.com/office/powerpoint/2010/main" val="539487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Background 2/3</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Nokia encouraged the development of games for their phones. In 1997 they released the now-iconic mobile game Snake. In 2003 Nokia began selling the N-Gage, a device which combined the features of a mobile phone and a handheld game system. By 2007 smartphones had improved enough that they could play advanced mobile games, so Nokia discontinued the device but continued N-Gage as a gaming platform for their phones.</a:t>
            </a:r>
          </a:p>
          <a:p>
            <a:pPr>
              <a:lnSpc>
                <a:spcPct val="120000"/>
              </a:lnSpc>
              <a:spcBef>
                <a:spcPts val="0"/>
              </a:spcBef>
              <a:buClr>
                <a:schemeClr val="tx1"/>
              </a:buClr>
              <a:buSzPts val="1013"/>
            </a:pPr>
            <a:endParaRPr lang="fi-FI"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new Millennium saw the release of two groundbreaking Finnish games: the social networking game Habbo Hotel by Sulake in 2000 and the third-person shooter Max Payne by Remedy Entertainment in 2001.</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2009 the mobile game came of age with Rovio’s release of Angry Birds, the most successful Finnish game franchise to date. Angry Birds has expanded to movies, toys, music and even drinks.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Finnish games companies are not afraid to innovate and take risks. For example, the company Grey Area released the revolutionary location-based augmented reality game Shadow Cities in 2010. It shocked critics, such as when the New York Times reviewer announced: “I have played the future of mobile gaming. It is called Shadow Cities.”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Supercell was founded in 2010 and released the mobile games Hay Day and Clash of Clans a few years later. By 2016 Supercell was valued at over 10 billion USD, making it the most valuable Finnish games company.</a:t>
            </a:r>
          </a:p>
          <a:p>
            <a:pPr>
              <a:lnSpc>
                <a:spcPct val="120000"/>
              </a:lnSpc>
              <a:spcBef>
                <a:spcPts val="0"/>
              </a:spcBef>
              <a:buClr>
                <a:schemeClr val="tx1"/>
              </a:buClr>
              <a:buSzPts val="1013"/>
            </a:pPr>
            <a:endParaRPr lang="fi-FI"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Nokia deserves credit for much of Finland’s current success in games. Nokia developed their first computer in 1971-1972. As Nokia mobile phones exploded in global popularity they encouraged mobile gaming experiments. In the late 2000s when Nokia exited the mobile device market some of their international talent moved to the games industry.</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6</a:t>
            </a:fld>
            <a:endParaRPr lang="en-US">
              <a:solidFill>
                <a:srgbClr val="002EA2"/>
              </a:solidFill>
            </a:endParaRPr>
          </a:p>
        </p:txBody>
      </p:sp>
    </p:spTree>
    <p:extLst>
      <p:ext uri="{BB962C8B-B14F-4D97-AF65-F5344CB8AC3E}">
        <p14:creationId xmlns:p14="http://schemas.microsoft.com/office/powerpoint/2010/main" val="1535766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Background 3/3</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Today games education is an established and respected field in Finland. It is offered in adult education </a:t>
            </a:r>
            <a:r>
              <a:rPr lang="en-US" sz="1300" dirty="0" smtClean="0">
                <a:solidFill>
                  <a:srgbClr val="002EA2"/>
                </a:solidFill>
                <a:latin typeface="Finlandica" panose="00000500000000000000" pitchFamily="2" charset="0"/>
              </a:rPr>
              <a:t>centers, </a:t>
            </a:r>
            <a:r>
              <a:rPr lang="en-US" sz="1300" dirty="0">
                <a:solidFill>
                  <a:srgbClr val="002EA2"/>
                </a:solidFill>
                <a:latin typeface="Finlandica" panose="00000500000000000000" pitchFamily="2" charset="0"/>
              </a:rPr>
              <a:t>vocational colleges, universities of applied sciences and universities.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Finnish games industry does not only focus on entertainment. “Serious games”, or games for a purpose other than entertainment, are also developed here. These games can be for education or training purposes, for example. </a:t>
            </a: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Some </a:t>
            </a:r>
            <a:r>
              <a:rPr lang="en-US" sz="1300" dirty="0">
                <a:solidFill>
                  <a:srgbClr val="002EA2"/>
                </a:solidFill>
                <a:latin typeface="Finlandica" panose="00000500000000000000" pitchFamily="2" charset="0"/>
              </a:rPr>
              <a:t>Finnish companies are also experts at “gamification”, or bringing game design or principals into non-game contexts.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Today the Finnish games scene is extremely international. Finnish companies and institutions are eagerly looking for international partners to continue to develop great games.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games industry in Finland receives significant public support, including advice and funding.</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Major international games giants like AMD, Nvidia, EA, Ubisoft, Unity and Zynga have a presence in Finland</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7</a:t>
            </a:fld>
            <a:endParaRPr lang="en-US">
              <a:solidFill>
                <a:srgbClr val="002EA2"/>
              </a:solidFill>
            </a:endParaRPr>
          </a:p>
        </p:txBody>
      </p:sp>
    </p:spTree>
    <p:extLst>
      <p:ext uri="{BB962C8B-B14F-4D97-AF65-F5344CB8AC3E}">
        <p14:creationId xmlns:p14="http://schemas.microsoft.com/office/powerpoint/2010/main" val="1112380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Facts and stats </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At the end of 2018 Finland had over 220 game development studios, according to Neogames.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games industry in Finland employs over 3,200 people at the end of 2018, Neogames says.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Finnish gaming industry is very international. About 27% of employees were foreign in 2018, and between 2016 and 2018 the number of foreign employees grew 75%, according to Neogames.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2019 Finnish companies published about 80 games, according to Neogames. The current trend is for studios to focus on developing current titles in the games as services model instead of bringing out entirely new games. For example, only 5 of the biggest 30 games studios published a title in 2018.</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2019 the turnover for the Finnish games industry was about 2.2 billion euros, up 4.7% from 2018.</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20 new game companies were founded in 2018 and 10 were founded in 2019.</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Rovio, the maker of the Angry Birds franchise, say they have had over 4 billion downloads of their games. </a:t>
            </a:r>
          </a:p>
        </p:txBody>
      </p:sp>
      <p:sp>
        <p:nvSpPr>
          <p:cNvPr id="8" name="Date Placeholder 7"/>
          <p:cNvSpPr>
            <a:spLocks noGrp="1"/>
          </p:cNvSpPr>
          <p:nvPr>
            <p:ph type="dt" sz="half" idx="10"/>
          </p:nvPr>
        </p:nvSpPr>
        <p:spPr/>
        <p:txBody>
          <a:bodyPr/>
          <a:lstStyle/>
          <a:p>
            <a:r>
              <a:rPr lang="en-US" dirty="0" smtClean="0"/>
              <a:t>12/22/2020</a:t>
            </a:r>
            <a:endParaRPr lang="en-US" dirty="0"/>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8</a:t>
            </a:fld>
            <a:endParaRPr lang="en-US">
              <a:solidFill>
                <a:srgbClr val="002EA2"/>
              </a:solidFill>
            </a:endParaRPr>
          </a:p>
        </p:txBody>
      </p:sp>
    </p:spTree>
    <p:extLst>
      <p:ext uri="{BB962C8B-B14F-4D97-AF65-F5344CB8AC3E}">
        <p14:creationId xmlns:p14="http://schemas.microsoft.com/office/powerpoint/2010/main" val="1296374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Autofit/>
          </a:bodyPr>
          <a:lstStyle/>
          <a:p>
            <a:r>
              <a:rPr lang="en-US" sz="2700" b="1" dirty="0">
                <a:solidFill>
                  <a:srgbClr val="002EA2"/>
                </a:solidFill>
                <a:latin typeface="Finlandica" panose="00000500000000000000" pitchFamily="2" charset="0"/>
              </a:rPr>
              <a:t>Some Finnish </a:t>
            </a:r>
            <a:r>
              <a:rPr lang="en-US" sz="2700" b="1" dirty="0" smtClean="0">
                <a:solidFill>
                  <a:srgbClr val="002EA2"/>
                </a:solidFill>
                <a:latin typeface="Finlandica" panose="00000500000000000000" pitchFamily="2" charset="0"/>
              </a:rPr>
              <a:t>companies </a:t>
            </a:r>
            <a:r>
              <a:rPr lang="en-US" sz="2700" b="1" dirty="0">
                <a:solidFill>
                  <a:srgbClr val="002EA2"/>
                </a:solidFill>
                <a:latin typeface="Finlandica" panose="00000500000000000000" pitchFamily="2" charset="0"/>
              </a:rPr>
              <a:t>in the </a:t>
            </a:r>
            <a:r>
              <a:rPr lang="en-US" sz="2700" b="1" dirty="0" smtClean="0">
                <a:solidFill>
                  <a:srgbClr val="002EA2"/>
                </a:solidFill>
                <a:latin typeface="Finlandica" panose="00000500000000000000" pitchFamily="2" charset="0"/>
              </a:rPr>
              <a:t>field</a:t>
            </a:r>
            <a:endParaRPr lang="en-US" sz="27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71488" y="1157139"/>
            <a:ext cx="5915025" cy="8131240"/>
          </a:xfrm>
        </p:spPr>
        <p:txBody>
          <a:bodyPr>
            <a:noAutofit/>
          </a:bodyPr>
          <a:lstStyle/>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2"/>
              </a:rPr>
              <a:t>Bugbear</a:t>
            </a:r>
            <a:r>
              <a:rPr lang="en-US" sz="1300" kern="0" dirty="0">
                <a:solidFill>
                  <a:srgbClr val="002EA2"/>
                </a:solidFill>
                <a:highlight>
                  <a:srgbClr val="FFFFFF"/>
                </a:highlight>
                <a:latin typeface="Finlandica" panose="00000500000000000000" pitchFamily="2" charset="0"/>
                <a:cs typeface="Arial"/>
                <a:sym typeface="Arial"/>
              </a:rPr>
              <a:t> – part of THQ Nordic, Bugbear is famous for action driving games</a:t>
            </a: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3"/>
              </a:rPr>
              <a:t>Colossal Order</a:t>
            </a:r>
            <a:r>
              <a:rPr lang="en-US" sz="1300" kern="0" dirty="0">
                <a:solidFill>
                  <a:srgbClr val="002EA2"/>
                </a:solidFill>
                <a:highlight>
                  <a:srgbClr val="FFFFFF"/>
                </a:highlight>
                <a:latin typeface="Finlandica" panose="00000500000000000000" pitchFamily="2" charset="0"/>
                <a:cs typeface="Arial"/>
                <a:sym typeface="Arial"/>
              </a:rPr>
              <a:t> – known for creating city-building games</a:t>
            </a:r>
            <a:endParaRPr lang="en-US" sz="1300" kern="0" dirty="0">
              <a:solidFill>
                <a:srgbClr val="002EA2"/>
              </a:solidFill>
              <a:highlight>
                <a:srgbClr val="FFFFFF"/>
              </a:highlight>
              <a:latin typeface="Finlandica" panose="00000500000000000000" pitchFamily="2" charset="0"/>
              <a:cs typeface="Arial"/>
              <a:sym typeface="Arial"/>
              <a:hlinkClick r:id="rId4"/>
            </a:endParaRP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4"/>
              </a:rPr>
              <a:t>Critical Charm</a:t>
            </a:r>
            <a:r>
              <a:rPr lang="en-US" sz="1300" kern="0" dirty="0">
                <a:solidFill>
                  <a:srgbClr val="002EA2"/>
                </a:solidFill>
                <a:highlight>
                  <a:srgbClr val="FFFFFF"/>
                </a:highlight>
                <a:latin typeface="Finlandica" panose="00000500000000000000" pitchFamily="2" charset="0"/>
                <a:cs typeface="Arial"/>
                <a:sym typeface="Arial"/>
              </a:rPr>
              <a:t> – Virtual Reality game studio which developed A Giant Problem</a:t>
            </a: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5"/>
              </a:rPr>
              <a:t>Critical Force</a:t>
            </a:r>
            <a:r>
              <a:rPr lang="en-US" sz="1300" kern="0" dirty="0">
                <a:solidFill>
                  <a:srgbClr val="002EA2"/>
                </a:solidFill>
                <a:highlight>
                  <a:srgbClr val="FFFFFF"/>
                </a:highlight>
                <a:latin typeface="Finlandica" panose="00000500000000000000" pitchFamily="2" charset="0"/>
                <a:cs typeface="Arial"/>
                <a:sym typeface="Arial"/>
              </a:rPr>
              <a:t> – creates mobile multiplayer games which are popular in esports</a:t>
            </a: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6"/>
              </a:rPr>
              <a:t>EA / Tracktwenty Studios</a:t>
            </a:r>
            <a:r>
              <a:rPr lang="en-US" sz="1300" kern="0" dirty="0">
                <a:solidFill>
                  <a:srgbClr val="002EA2"/>
                </a:solidFill>
                <a:highlight>
                  <a:srgbClr val="FFFFFF"/>
                </a:highlight>
                <a:latin typeface="Finlandica" panose="00000500000000000000" pitchFamily="2" charset="0"/>
                <a:cs typeface="Arial"/>
                <a:sym typeface="Arial"/>
              </a:rPr>
              <a:t> – Electronic Arts’ mobile games studio in Helsinki</a:t>
            </a: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7"/>
              </a:rPr>
              <a:t>Fingersoft</a:t>
            </a:r>
            <a:r>
              <a:rPr lang="en-US" sz="1300" kern="0" dirty="0">
                <a:solidFill>
                  <a:srgbClr val="002EA2"/>
                </a:solidFill>
                <a:highlight>
                  <a:srgbClr val="FFFFFF"/>
                </a:highlight>
                <a:latin typeface="Finlandica" panose="00000500000000000000" pitchFamily="2" charset="0"/>
                <a:cs typeface="Arial"/>
                <a:sym typeface="Arial"/>
              </a:rPr>
              <a:t> – famous for mobile hit Hill Climb Racing</a:t>
            </a:r>
            <a:endParaRPr lang="en-US" sz="1300" kern="0" dirty="0">
              <a:solidFill>
                <a:srgbClr val="002EA2"/>
              </a:solidFill>
              <a:highlight>
                <a:srgbClr val="FFFFFF"/>
              </a:highlight>
              <a:latin typeface="Finlandica" panose="00000500000000000000" pitchFamily="2" charset="0"/>
              <a:cs typeface="Arial"/>
              <a:sym typeface="Arial"/>
              <a:hlinkClick r:id="rId8"/>
            </a:endParaRP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8"/>
              </a:rPr>
              <a:t>Finnish Esports League</a:t>
            </a:r>
            <a:r>
              <a:rPr lang="en-US" sz="1300" kern="0" dirty="0">
                <a:solidFill>
                  <a:srgbClr val="002EA2"/>
                </a:solidFill>
                <a:highlight>
                  <a:srgbClr val="FFFFFF"/>
                </a:highlight>
                <a:latin typeface="Finlandica" panose="00000500000000000000" pitchFamily="2" charset="0"/>
                <a:cs typeface="Arial"/>
                <a:sym typeface="Arial"/>
              </a:rPr>
              <a:t> – </a:t>
            </a:r>
            <a:r>
              <a:rPr lang="en-US" sz="1300" kern="0" dirty="0" smtClean="0">
                <a:solidFill>
                  <a:srgbClr val="002EA2"/>
                </a:solidFill>
                <a:highlight>
                  <a:srgbClr val="FFFFFF"/>
                </a:highlight>
                <a:latin typeface="Finlandica" panose="00000500000000000000" pitchFamily="2" charset="0"/>
                <a:cs typeface="Arial"/>
                <a:sym typeface="Arial"/>
              </a:rPr>
              <a:t>organizes </a:t>
            </a:r>
            <a:r>
              <a:rPr lang="en-US" sz="1300" kern="0" dirty="0">
                <a:solidFill>
                  <a:srgbClr val="002EA2"/>
                </a:solidFill>
                <a:highlight>
                  <a:srgbClr val="FFFFFF"/>
                </a:highlight>
                <a:latin typeface="Finlandica" panose="00000500000000000000" pitchFamily="2" charset="0"/>
                <a:cs typeface="Arial"/>
                <a:sym typeface="Arial"/>
              </a:rPr>
              <a:t>game competitions in Finland </a:t>
            </a: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9"/>
              </a:rPr>
              <a:t>Frozenbyte</a:t>
            </a:r>
            <a:r>
              <a:rPr lang="en-US" sz="1300" kern="0" dirty="0">
                <a:solidFill>
                  <a:srgbClr val="002EA2"/>
                </a:solidFill>
                <a:highlight>
                  <a:srgbClr val="FFFFFF"/>
                </a:highlight>
                <a:latin typeface="Finlandica" panose="00000500000000000000" pitchFamily="2" charset="0"/>
                <a:cs typeface="Arial"/>
                <a:sym typeface="Arial"/>
              </a:rPr>
              <a:t> – independent studio who created the popular Trine series</a:t>
            </a: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10"/>
              </a:rPr>
              <a:t>Hempuli</a:t>
            </a:r>
            <a:r>
              <a:rPr lang="en-US" sz="1300" kern="0" dirty="0">
                <a:solidFill>
                  <a:srgbClr val="002EA2"/>
                </a:solidFill>
                <a:highlight>
                  <a:srgbClr val="FFFFFF"/>
                </a:highlight>
                <a:latin typeface="Finlandica" panose="00000500000000000000" pitchFamily="2" charset="0"/>
                <a:cs typeface="Arial"/>
                <a:sym typeface="Arial"/>
              </a:rPr>
              <a:t> – indie developer Arvi Teikari had a breakout hit with Baba Is You</a:t>
            </a: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11"/>
              </a:rPr>
              <a:t>Housemarque</a:t>
            </a:r>
            <a:r>
              <a:rPr lang="en-US" sz="1300" kern="0" dirty="0">
                <a:solidFill>
                  <a:srgbClr val="002EA2"/>
                </a:solidFill>
                <a:highlight>
                  <a:srgbClr val="FFFFFF"/>
                </a:highlight>
                <a:latin typeface="Finlandica" panose="00000500000000000000" pitchFamily="2" charset="0"/>
                <a:cs typeface="Arial"/>
                <a:sym typeface="Arial"/>
              </a:rPr>
              <a:t> – the oldest active game studio in Finland focuses on console and PC games</a:t>
            </a: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12"/>
              </a:rPr>
              <a:t>Kajak Games</a:t>
            </a:r>
            <a:r>
              <a:rPr lang="en-US" sz="1300" kern="0" dirty="0">
                <a:solidFill>
                  <a:srgbClr val="002EA2"/>
                </a:solidFill>
                <a:highlight>
                  <a:srgbClr val="FFFFFF"/>
                </a:highlight>
                <a:latin typeface="Finlandica" panose="00000500000000000000" pitchFamily="2" charset="0"/>
                <a:cs typeface="Arial"/>
                <a:sym typeface="Arial"/>
              </a:rPr>
              <a:t> – publishing coop for the students of Kajaani University</a:t>
            </a: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13"/>
              </a:rPr>
              <a:t>Lightneer</a:t>
            </a:r>
            <a:r>
              <a:rPr lang="en-US" sz="1300" kern="0" dirty="0">
                <a:solidFill>
                  <a:srgbClr val="002EA2"/>
                </a:solidFill>
                <a:highlight>
                  <a:srgbClr val="FFFFFF"/>
                </a:highlight>
                <a:latin typeface="Finlandica" panose="00000500000000000000" pitchFamily="2" charset="0"/>
                <a:cs typeface="Arial"/>
                <a:sym typeface="Arial"/>
              </a:rPr>
              <a:t> – mobile game studio</a:t>
            </a: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14"/>
              </a:rPr>
              <a:t>Next Games</a:t>
            </a:r>
            <a:r>
              <a:rPr lang="en-US" sz="1300" kern="0" dirty="0">
                <a:solidFill>
                  <a:srgbClr val="002EA2"/>
                </a:solidFill>
                <a:highlight>
                  <a:srgbClr val="FFFFFF"/>
                </a:highlight>
                <a:latin typeface="Finlandica" panose="00000500000000000000" pitchFamily="2" charset="0"/>
                <a:cs typeface="Arial"/>
                <a:sym typeface="Arial"/>
              </a:rPr>
              <a:t> – free-to-play studio </a:t>
            </a:r>
            <a:r>
              <a:rPr lang="en-US" sz="1300" kern="0" dirty="0" smtClean="0">
                <a:solidFill>
                  <a:srgbClr val="002EA2"/>
                </a:solidFill>
                <a:highlight>
                  <a:srgbClr val="FFFFFF"/>
                </a:highlight>
                <a:latin typeface="Finlandica" panose="00000500000000000000" pitchFamily="2" charset="0"/>
                <a:cs typeface="Arial"/>
                <a:sym typeface="Arial"/>
              </a:rPr>
              <a:t>specializing </a:t>
            </a:r>
            <a:r>
              <a:rPr lang="en-US" sz="1300" kern="0" dirty="0">
                <a:solidFill>
                  <a:srgbClr val="002EA2"/>
                </a:solidFill>
                <a:highlight>
                  <a:srgbClr val="FFFFFF"/>
                </a:highlight>
                <a:latin typeface="Finlandica" panose="00000500000000000000" pitchFamily="2" charset="0"/>
                <a:cs typeface="Arial"/>
                <a:sym typeface="Arial"/>
              </a:rPr>
              <a:t>in games for franchises like The Walking Dead</a:t>
            </a: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15"/>
              </a:rPr>
              <a:t>Nitro Games</a:t>
            </a:r>
            <a:r>
              <a:rPr lang="en-US" sz="1300" kern="0" dirty="0">
                <a:solidFill>
                  <a:srgbClr val="002EA2"/>
                </a:solidFill>
                <a:highlight>
                  <a:srgbClr val="FFFFFF"/>
                </a:highlight>
                <a:latin typeface="Finlandica" panose="00000500000000000000" pitchFamily="2" charset="0"/>
                <a:cs typeface="Arial"/>
                <a:sym typeface="Arial"/>
              </a:rPr>
              <a:t> – focuses on shooter games for mobile platforms</a:t>
            </a: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16"/>
              </a:rPr>
              <a:t>NordicEdu</a:t>
            </a:r>
            <a:r>
              <a:rPr lang="en-US" sz="1300" kern="0" dirty="0">
                <a:solidFill>
                  <a:srgbClr val="002EA2"/>
                </a:solidFill>
                <a:highlight>
                  <a:srgbClr val="FFFFFF"/>
                </a:highlight>
                <a:latin typeface="Finlandica" panose="00000500000000000000" pitchFamily="2" charset="0"/>
                <a:cs typeface="Arial"/>
                <a:sym typeface="Arial"/>
              </a:rPr>
              <a:t> – develops serious games and gamified solutions</a:t>
            </a: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17"/>
              </a:rPr>
              <a:t>RedLynx</a:t>
            </a:r>
            <a:r>
              <a:rPr lang="en-US" sz="1300" kern="0" dirty="0">
                <a:solidFill>
                  <a:srgbClr val="002EA2"/>
                </a:solidFill>
                <a:highlight>
                  <a:srgbClr val="FFFFFF"/>
                </a:highlight>
                <a:latin typeface="Finlandica" panose="00000500000000000000" pitchFamily="2" charset="0"/>
                <a:cs typeface="Arial"/>
                <a:sym typeface="Arial"/>
              </a:rPr>
              <a:t> – develops console, PC and mobile games; part of Ubisoft</a:t>
            </a: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18"/>
              </a:rPr>
              <a:t>Remedy</a:t>
            </a:r>
            <a:r>
              <a:rPr lang="en-US" sz="1300" kern="0" dirty="0">
                <a:solidFill>
                  <a:srgbClr val="002EA2"/>
                </a:solidFill>
                <a:highlight>
                  <a:srgbClr val="FFFFFF"/>
                </a:highlight>
                <a:latin typeface="Finlandica" panose="00000500000000000000" pitchFamily="2" charset="0"/>
                <a:cs typeface="Arial"/>
                <a:sym typeface="Arial"/>
              </a:rPr>
              <a:t> – known for story action games like Max Payne and Alan Wake</a:t>
            </a: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19"/>
              </a:rPr>
              <a:t>Rovio</a:t>
            </a:r>
            <a:r>
              <a:rPr lang="en-US" sz="1300" kern="0" dirty="0">
                <a:solidFill>
                  <a:srgbClr val="002EA2"/>
                </a:solidFill>
                <a:highlight>
                  <a:srgbClr val="FFFFFF"/>
                </a:highlight>
                <a:latin typeface="Finlandica" panose="00000500000000000000" pitchFamily="2" charset="0"/>
                <a:cs typeface="Arial"/>
                <a:sym typeface="Arial"/>
              </a:rPr>
              <a:t> – developer studio of the Angry Birds franchise</a:t>
            </a: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20"/>
              </a:rPr>
              <a:t>Seriously</a:t>
            </a:r>
            <a:r>
              <a:rPr lang="en-US" sz="1300" kern="0" dirty="0">
                <a:solidFill>
                  <a:srgbClr val="002EA2"/>
                </a:solidFill>
                <a:highlight>
                  <a:srgbClr val="FFFFFF"/>
                </a:highlight>
                <a:latin typeface="Finlandica" panose="00000500000000000000" pitchFamily="2" charset="0"/>
                <a:cs typeface="Arial"/>
                <a:sym typeface="Arial"/>
              </a:rPr>
              <a:t> – maker of the puzzle game Best Fiends</a:t>
            </a: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21"/>
              </a:rPr>
              <a:t>Small Giant Games</a:t>
            </a:r>
            <a:r>
              <a:rPr lang="en-US" sz="1300" kern="0" dirty="0">
                <a:solidFill>
                  <a:srgbClr val="002EA2"/>
                </a:solidFill>
                <a:highlight>
                  <a:srgbClr val="FFFFFF"/>
                </a:highlight>
                <a:latin typeface="Finlandica" panose="00000500000000000000" pitchFamily="2" charset="0"/>
                <a:cs typeface="Arial"/>
                <a:sym typeface="Arial"/>
              </a:rPr>
              <a:t> – creator of Empires &amp; Puzzles; owned by Zynga</a:t>
            </a: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22"/>
              </a:rPr>
              <a:t>Sulake</a:t>
            </a:r>
            <a:r>
              <a:rPr lang="en-US" sz="1300" kern="0" dirty="0">
                <a:solidFill>
                  <a:srgbClr val="002EA2"/>
                </a:solidFill>
                <a:highlight>
                  <a:srgbClr val="FFFFFF"/>
                </a:highlight>
                <a:latin typeface="Finlandica" panose="00000500000000000000" pitchFamily="2" charset="0"/>
                <a:cs typeface="Arial"/>
                <a:sym typeface="Arial"/>
              </a:rPr>
              <a:t> – social entertainment company most famous for Habbo</a:t>
            </a: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23"/>
              </a:rPr>
              <a:t>Supercell</a:t>
            </a:r>
            <a:r>
              <a:rPr lang="en-US" sz="1300" kern="0" dirty="0">
                <a:solidFill>
                  <a:srgbClr val="002EA2"/>
                </a:solidFill>
                <a:highlight>
                  <a:srgbClr val="FFFFFF"/>
                </a:highlight>
                <a:latin typeface="Finlandica" panose="00000500000000000000" pitchFamily="2" charset="0"/>
                <a:cs typeface="Arial"/>
                <a:sym typeface="Arial"/>
              </a:rPr>
              <a:t> – maker of mobile games like Hay Day and Clash of Clans</a:t>
            </a: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24"/>
              </a:rPr>
              <a:t>10Monkeys</a:t>
            </a:r>
            <a:r>
              <a:rPr lang="en-US" sz="1300" kern="0" dirty="0">
                <a:solidFill>
                  <a:srgbClr val="002EA2"/>
                </a:solidFill>
                <a:highlight>
                  <a:srgbClr val="FFFFFF"/>
                </a:highlight>
                <a:latin typeface="Finlandica" panose="00000500000000000000" pitchFamily="2" charset="0"/>
                <a:cs typeface="Arial"/>
                <a:sym typeface="Arial"/>
              </a:rPr>
              <a:t> – makes math learning games for children</a:t>
            </a:r>
          </a:p>
          <a:p>
            <a:pPr lvl="0" defTabSz="914400">
              <a:lnSpc>
                <a:spcPct val="115000"/>
              </a:lnSpc>
              <a:spcBef>
                <a:spcPts val="0"/>
              </a:spcBef>
              <a:buClr>
                <a:srgbClr val="000000"/>
              </a:buClr>
              <a:buSzPts val="1100"/>
            </a:pPr>
            <a:r>
              <a:rPr lang="en-US" sz="1300" kern="0" dirty="0">
                <a:solidFill>
                  <a:srgbClr val="002EA2"/>
                </a:solidFill>
                <a:highlight>
                  <a:srgbClr val="FFFFFF"/>
                </a:highlight>
                <a:latin typeface="Finlandica" panose="00000500000000000000" pitchFamily="2" charset="0"/>
                <a:cs typeface="Arial"/>
                <a:sym typeface="Arial"/>
                <a:hlinkClick r:id="rId25"/>
              </a:rPr>
              <a:t>Yousician</a:t>
            </a:r>
            <a:r>
              <a:rPr lang="en-US" sz="1300" kern="0" dirty="0">
                <a:solidFill>
                  <a:srgbClr val="002EA2"/>
                </a:solidFill>
                <a:highlight>
                  <a:srgbClr val="FFFFFF"/>
                </a:highlight>
                <a:latin typeface="Finlandica" panose="00000500000000000000" pitchFamily="2" charset="0"/>
                <a:cs typeface="Arial"/>
                <a:sym typeface="Arial"/>
              </a:rPr>
              <a:t> – gamified learning for musical instruments and singing</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9</a:t>
            </a:fld>
            <a:endParaRPr lang="en-US">
              <a:solidFill>
                <a:srgbClr val="002EA2"/>
              </a:solidFill>
            </a:endParaRPr>
          </a:p>
        </p:txBody>
      </p:sp>
    </p:spTree>
    <p:extLst>
      <p:ext uri="{BB962C8B-B14F-4D97-AF65-F5344CB8AC3E}">
        <p14:creationId xmlns:p14="http://schemas.microsoft.com/office/powerpoint/2010/main" val="392731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536</TotalTime>
  <Words>2951</Words>
  <Application>Microsoft Office PowerPoint</Application>
  <PresentationFormat>A4 Paper (210x297 mm)</PresentationFormat>
  <Paragraphs>273</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Finlandica</vt:lpstr>
      <vt:lpstr>Office Theme</vt:lpstr>
      <vt:lpstr>Game industry  and esports</vt:lpstr>
      <vt:lpstr>PART I:  GENERAL INFORMATION</vt:lpstr>
      <vt:lpstr>Key points and main messages</vt:lpstr>
      <vt:lpstr>Elevator pitch: Game industry  and esports</vt:lpstr>
      <vt:lpstr>Background 1/3</vt:lpstr>
      <vt:lpstr>Background 2/3</vt:lpstr>
      <vt:lpstr>Background 3/3</vt:lpstr>
      <vt:lpstr>Facts and stats </vt:lpstr>
      <vt:lpstr>Some Finnish companies in the field</vt:lpstr>
      <vt:lpstr>Programs and main markets</vt:lpstr>
      <vt:lpstr>Sites to visit in Finland</vt:lpstr>
      <vt:lpstr>For social media</vt:lpstr>
      <vt:lpstr>Tools and materials</vt:lpstr>
      <vt:lpstr>PART II:  COUNTRY SPECIFIC INFORMATION</vt:lpstr>
      <vt:lpstr>Key points and main messages </vt:lpstr>
      <vt:lpstr>Elevator pitch</vt:lpstr>
      <vt:lpstr>Background, facts and stats </vt:lpstr>
      <vt:lpstr>Finnish companies in the area</vt:lpstr>
      <vt:lpstr>PART III:  INSTRUCTIONS AND BACKGROUND FOR THIS INTERNAL MATERIAL PACKAGE</vt:lpstr>
      <vt:lpstr>Material package: instructions</vt:lpstr>
      <vt:lpstr>Country branding and Team Finland work: why do we need common messages?</vt:lpstr>
    </vt:vector>
  </TitlesOfParts>
  <Company>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Öunap Hanna</dc:creator>
  <cp:lastModifiedBy>Ahtiainen Henriikka</cp:lastModifiedBy>
  <cp:revision>41</cp:revision>
  <dcterms:created xsi:type="dcterms:W3CDTF">2020-12-16T07:14:41Z</dcterms:created>
  <dcterms:modified xsi:type="dcterms:W3CDTF">2020-12-22T13:53:07Z</dcterms:modified>
</cp:coreProperties>
</file>