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58" r:id="rId3"/>
    <p:sldId id="256" r:id="rId4"/>
    <p:sldId id="259" r:id="rId5"/>
    <p:sldId id="260" r:id="rId6"/>
    <p:sldId id="261" r:id="rId7"/>
    <p:sldId id="278"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0" r:id="rId21"/>
    <p:sldId id="275" r:id="rId22"/>
    <p:sldId id="276" r:id="rId2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E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24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CECBC-F2B5-4177-BE07-C7CB8C5C0FFF}" type="datetimeFigureOut">
              <a:rPr lang="en-US" smtClean="0"/>
              <a:t>1/14/2021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FC3F9B-D206-4969-8FD4-230A4ECA30B8}" type="slidenum">
              <a:rPr lang="en-US" smtClean="0"/>
              <a:t>‹#›</a:t>
            </a:fld>
            <a:endParaRPr lang="en-US"/>
          </a:p>
        </p:txBody>
      </p:sp>
    </p:spTree>
    <p:extLst>
      <p:ext uri="{BB962C8B-B14F-4D97-AF65-F5344CB8AC3E}">
        <p14:creationId xmlns:p14="http://schemas.microsoft.com/office/powerpoint/2010/main" val="1093107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92809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46682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30657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25210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64049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01934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12/22/2020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995253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12/22/2020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76840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12/22/2020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7323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48946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18149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12/22/2020</a:t>
            </a:r>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85AC707-C3CF-459D-BE39-302E1C84AA64}" type="slidenum">
              <a:rPr lang="en-US" smtClean="0"/>
              <a:t>‹#›</a:t>
            </a:fld>
            <a:endParaRPr lang="en-US"/>
          </a:p>
        </p:txBody>
      </p:sp>
    </p:spTree>
    <p:extLst>
      <p:ext uri="{BB962C8B-B14F-4D97-AF65-F5344CB8AC3E}">
        <p14:creationId xmlns:p14="http://schemas.microsoft.com/office/powerpoint/2010/main" val="47065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funacademy.fi/" TargetMode="External"/><Relationship Id="rId13" Type="http://schemas.openxmlformats.org/officeDocument/2006/relationships/hyperlink" Target="https://lessonapp.fi/" TargetMode="External"/><Relationship Id="rId18" Type="http://schemas.openxmlformats.org/officeDocument/2006/relationships/hyperlink" Target="https://www.3dbear.io/" TargetMode="External"/><Relationship Id="rId3" Type="http://schemas.openxmlformats.org/officeDocument/2006/relationships/hyperlink" Target="https://www.aaltoee.fi/" TargetMode="External"/><Relationship Id="rId21" Type="http://schemas.openxmlformats.org/officeDocument/2006/relationships/hyperlink" Target="https://yousician.com/" TargetMode="External"/><Relationship Id="rId7" Type="http://schemas.openxmlformats.org/officeDocument/2006/relationships/hyperlink" Target="https://www.funzi.fi/" TargetMode="External"/><Relationship Id="rId12" Type="http://schemas.openxmlformats.org/officeDocument/2006/relationships/hyperlink" Target="https://www.kidescience.com/en/" TargetMode="External"/><Relationship Id="rId17" Type="http://schemas.openxmlformats.org/officeDocument/2006/relationships/hyperlink" Target="https://seppo.io/" TargetMode="External"/><Relationship Id="rId2" Type="http://schemas.openxmlformats.org/officeDocument/2006/relationships/hyperlink" Target="http://www.educationfinland.fi/companies/" TargetMode="External"/><Relationship Id="rId16" Type="http://schemas.openxmlformats.org/officeDocument/2006/relationships/hyperlink" Target="https://www.reaktor.com/work/education/" TargetMode="External"/><Relationship Id="rId20" Type="http://schemas.openxmlformats.org/officeDocument/2006/relationships/hyperlink" Target="https://visitedufinn.com/" TargetMode="External"/><Relationship Id="rId1" Type="http://schemas.openxmlformats.org/officeDocument/2006/relationships/slideLayout" Target="../slideLayouts/slideLayout2.xml"/><Relationship Id="rId6" Type="http://schemas.openxmlformats.org/officeDocument/2006/relationships/hyperlink" Target="https://www.eduexcellence.fi/" TargetMode="External"/><Relationship Id="rId11" Type="http://schemas.openxmlformats.org/officeDocument/2006/relationships/hyperlink" Target="https://iris.ai/" TargetMode="External"/><Relationship Id="rId5" Type="http://schemas.openxmlformats.org/officeDocument/2006/relationships/hyperlink" Target="http://educlusterfinland.fi/" TargetMode="External"/><Relationship Id="rId15" Type="http://schemas.openxmlformats.org/officeDocument/2006/relationships/hyperlink" Target="http://www.qridi.com/" TargetMode="External"/><Relationship Id="rId10" Type="http://schemas.openxmlformats.org/officeDocument/2006/relationships/hyperlink" Target="https://hyplus.helsinki.fi/en/" TargetMode="External"/><Relationship Id="rId19" Type="http://schemas.openxmlformats.org/officeDocument/2006/relationships/hyperlink" Target="https://www.eliasrobot.com/" TargetMode="External"/><Relationship Id="rId4" Type="http://schemas.openxmlformats.org/officeDocument/2006/relationships/hyperlink" Target="https://www.codeschool.fi/" TargetMode="External"/><Relationship Id="rId9" Type="http://schemas.openxmlformats.org/officeDocument/2006/relationships/hyperlink" Target="https://www.graphogame.com/index.html" TargetMode="External"/><Relationship Id="rId14" Type="http://schemas.openxmlformats.org/officeDocument/2006/relationships/hyperlink" Target="https://www.oep.fi/"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educationfinland.fi/" TargetMode="External"/><Relationship Id="rId2" Type="http://schemas.openxmlformats.org/officeDocument/2006/relationships/hyperlink" Target="https://www.businessfinland.fi/en/for-finnish-customers/services/programs/EdTech-Platform-Economy-Campaig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oppilaitokset.kerava.fi/international/schools" TargetMode="External"/><Relationship Id="rId3" Type="http://schemas.openxmlformats.org/officeDocument/2006/relationships/hyperlink" Target="https://www.hel.fi/kasvatuksen-ja-koulutuksen-toimiala/en/feedback/" TargetMode="External"/><Relationship Id="rId7" Type="http://schemas.openxmlformats.org/officeDocument/2006/relationships/hyperlink" Target="mailto:kasvatusjasivistys@tuusula.fi" TargetMode="External"/><Relationship Id="rId2" Type="http://schemas.openxmlformats.org/officeDocument/2006/relationships/hyperlink" Target="https://www.localfinland.fi/municipalities" TargetMode="External"/><Relationship Id="rId1" Type="http://schemas.openxmlformats.org/officeDocument/2006/relationships/slideLayout" Target="../slideLayouts/slideLayout2.xml"/><Relationship Id="rId6" Type="http://schemas.openxmlformats.org/officeDocument/2006/relationships/hyperlink" Target="mailto:kirjaamo@lohja.fi" TargetMode="External"/><Relationship Id="rId5" Type="http://schemas.openxmlformats.org/officeDocument/2006/relationships/hyperlink" Target="https://www.vantaa.fi/administration_and_economy/vantaa_information/vantaa_info/advice_and_guidance" TargetMode="External"/><Relationship Id="rId4" Type="http://schemas.openxmlformats.org/officeDocument/2006/relationships/hyperlink" Target="file:///C:\Users\03074554\Downloads\Day%20care%20centers%20and%20schools%20receiving%20international%20visitors.pdf" TargetMode="External"/><Relationship Id="rId9" Type="http://schemas.openxmlformats.org/officeDocument/2006/relationships/hyperlink" Target="https://www.studyinfinland.fi/universities-list-view"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mailto:katarina.Koch@minedu.fi" TargetMode="External"/><Relationship Id="rId13" Type="http://schemas.openxmlformats.org/officeDocument/2006/relationships/hyperlink" Target="mailto:pekka.Ollikainen@businessfinland.fi" TargetMode="External"/><Relationship Id="rId3" Type="http://schemas.openxmlformats.org/officeDocument/2006/relationships/hyperlink" Target="https://twitter.com/EduClusterFin" TargetMode="External"/><Relationship Id="rId7" Type="http://schemas.openxmlformats.org/officeDocument/2006/relationships/hyperlink" Target="mailto:marjaana.sall@formin.fi" TargetMode="External"/><Relationship Id="rId12" Type="http://schemas.openxmlformats.org/officeDocument/2006/relationships/hyperlink" Target="mailto:piia.Moilanen@businessfinland.fi" TargetMode="External"/><Relationship Id="rId2" Type="http://schemas.openxmlformats.org/officeDocument/2006/relationships/hyperlink" Target="https://twitter.com/edu_EEF" TargetMode="External"/><Relationship Id="rId1" Type="http://schemas.openxmlformats.org/officeDocument/2006/relationships/slideLayout" Target="../slideLayouts/slideLayout2.xml"/><Relationship Id="rId6" Type="http://schemas.openxmlformats.org/officeDocument/2006/relationships/hyperlink" Target="https://twitter.com/Opetushallitus" TargetMode="External"/><Relationship Id="rId11" Type="http://schemas.openxmlformats.org/officeDocument/2006/relationships/hyperlink" Target="https://www.educationfinland.fi/contact-us" TargetMode="External"/><Relationship Id="rId5" Type="http://schemas.openxmlformats.org/officeDocument/2006/relationships/hyperlink" Target="https://twitter.com/okmfi" TargetMode="External"/><Relationship Id="rId10" Type="http://schemas.openxmlformats.org/officeDocument/2006/relationships/hyperlink" Target="mailto:ouni.kangasniemi@oph.fi" TargetMode="External"/><Relationship Id="rId4" Type="http://schemas.openxmlformats.org/officeDocument/2006/relationships/hyperlink" Target="https://twitter.com/BusinessFinland" TargetMode="External"/><Relationship Id="rId9" Type="http://schemas.openxmlformats.org/officeDocument/2006/relationships/hyperlink" Target="https://minedu.fi/en/personnel-contacts" TargetMode="External"/><Relationship Id="rId14" Type="http://schemas.openxmlformats.org/officeDocument/2006/relationships/hyperlink" Target="mailto:eeva.Nuutinen@businessfinland.fi"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educlusterfinland.fi/" TargetMode="External"/><Relationship Id="rId3" Type="http://schemas.openxmlformats.org/officeDocument/2006/relationships/hyperlink" Target="https://vipunen.fi/en-gb/home" TargetMode="External"/><Relationship Id="rId7" Type="http://schemas.openxmlformats.org/officeDocument/2006/relationships/hyperlink" Target="https://www.businessfinland.fi/4a9e58/globalassets/julkaisut/visit-finland/tutkimukset/2020/visit_finland_koulutusmatkailuntuotesuositukset_0910_final.pdf" TargetMode="External"/><Relationship Id="rId2" Type="http://schemas.openxmlformats.org/officeDocument/2006/relationships/hyperlink" Target="https://www.oecd.org/pisa/pisaproducts/46581035.pdf" TargetMode="External"/><Relationship Id="rId1" Type="http://schemas.openxmlformats.org/officeDocument/2006/relationships/slideLayout" Target="../slideLayouts/slideLayout2.xml"/><Relationship Id="rId6" Type="http://schemas.openxmlformats.org/officeDocument/2006/relationships/hyperlink" Target="https://www.elementsofai.com/" TargetMode="External"/><Relationship Id="rId5" Type="http://schemas.openxmlformats.org/officeDocument/2006/relationships/hyperlink" Target="https://www.educationfinland.fi/sites/default/files/2020-06/EducationFinland_LearningTogether_2020.pdf" TargetMode="External"/><Relationship Id="rId10" Type="http://schemas.openxmlformats.org/officeDocument/2006/relationships/hyperlink" Target="https://www.businessfinland.fi/48f485/globalassets/julkaisut/visit-finland/tutkimukset/2020/vf_educational-manual_english_2020.pdf" TargetMode="External"/><Relationship Id="rId4" Type="http://schemas.openxmlformats.org/officeDocument/2006/relationships/hyperlink" Target="https://www.educationfinland.fi/companies" TargetMode="External"/><Relationship Id="rId9" Type="http://schemas.openxmlformats.org/officeDocument/2006/relationships/hyperlink" Target="https://www.businessfinland.fi/4a976b/globalassets/finnish-customers/02-build-your-network/visit-finland/vf_educational_travel_148x210_eng_v2_low.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imeshighereducation.com/world-university-rankings/2020/world-ranking#!/page/0/length/25/sort_by/rank/sort_order/asc/cols/sta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002EA2"/>
                </a:solidFill>
                <a:latin typeface="Finlandica" panose="00000500000000000000" pitchFamily="2" charset="0"/>
              </a:rPr>
              <a:t>Education</a:t>
            </a:r>
            <a:endParaRPr lang="en-US" b="1"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dirty="0"/>
          </a:p>
        </p:txBody>
      </p:sp>
      <p:sp>
        <p:nvSpPr>
          <p:cNvPr id="5" name="Slide Number Placeholder 4"/>
          <p:cNvSpPr>
            <a:spLocks noGrp="1"/>
          </p:cNvSpPr>
          <p:nvPr>
            <p:ph type="sldNum" sz="quarter" idx="12"/>
          </p:nvPr>
        </p:nvSpPr>
        <p:spPr/>
        <p:txBody>
          <a:bodyPr/>
          <a:lstStyle/>
          <a:p>
            <a:fld id="{785AC707-C3CF-459D-BE39-302E1C84AA64}" type="slidenum">
              <a:rPr lang="en-US" smtClean="0"/>
              <a:t>1</a:t>
            </a:fld>
            <a:endParaRPr lang="en-US"/>
          </a:p>
        </p:txBody>
      </p:sp>
    </p:spTree>
    <p:extLst>
      <p:ext uri="{BB962C8B-B14F-4D97-AF65-F5344CB8AC3E}">
        <p14:creationId xmlns:p14="http://schemas.microsoft.com/office/powerpoint/2010/main" val="886458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Some </a:t>
            </a:r>
            <a:r>
              <a:rPr lang="en-US" sz="3100" b="1" dirty="0">
                <a:solidFill>
                  <a:srgbClr val="002EA2"/>
                </a:solidFill>
                <a:latin typeface="Finlandica" panose="00000500000000000000" pitchFamily="2" charset="0"/>
              </a:rPr>
              <a:t>Finnish</a:t>
            </a:r>
            <a:r>
              <a:rPr lang="en-US" sz="2800" b="1" dirty="0">
                <a:solidFill>
                  <a:srgbClr val="002EA2"/>
                </a:solidFill>
                <a:latin typeface="Finlandica" panose="00000500000000000000" pitchFamily="2" charset="0"/>
              </a:rPr>
              <a:t> companies in the </a:t>
            </a:r>
            <a:r>
              <a:rPr lang="en-US" sz="2800" b="1" dirty="0" smtClean="0">
                <a:solidFill>
                  <a:srgbClr val="002EA2"/>
                </a:solidFill>
                <a:latin typeface="Finlandica" panose="00000500000000000000" pitchFamily="2" charset="0"/>
              </a:rPr>
              <a:t>field</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marL="0" indent="0" defTabSz="914400">
              <a:lnSpc>
                <a:spcPct val="100000"/>
              </a:lnSpc>
              <a:spcBef>
                <a:spcPts val="0"/>
              </a:spcBef>
              <a:buNone/>
            </a:pPr>
            <a:r>
              <a:rPr lang="en-US" sz="1300" dirty="0" smtClean="0">
                <a:solidFill>
                  <a:srgbClr val="002EA2"/>
                </a:solidFill>
                <a:latin typeface="Finlandica"/>
                <a:hlinkClick r:id="rId2"/>
              </a:rPr>
              <a:t>Education Finland</a:t>
            </a:r>
            <a:r>
              <a:rPr lang="en-US" sz="1300" dirty="0" smtClean="0">
                <a:solidFill>
                  <a:srgbClr val="002EA2"/>
                </a:solidFill>
                <a:latin typeface="Finlandica"/>
              </a:rPr>
              <a:t> maintains a large list of companies which can be cross-filtered by fields of expertise and educational level.  The following alphabetical list is an example of the breadth and depth of Finnish companies available:</a:t>
            </a:r>
            <a:endParaRPr lang="en-US" sz="1300" dirty="0" smtClean="0">
              <a:solidFill>
                <a:srgbClr val="002EA2"/>
              </a:solidFill>
              <a:latin typeface="Finlandica"/>
              <a:hlinkClick r:id="rId3"/>
            </a:endParaRPr>
          </a:p>
          <a:p>
            <a:pPr marL="0" lvl="0" indent="0" defTabSz="914400">
              <a:lnSpc>
                <a:spcPct val="100000"/>
              </a:lnSpc>
              <a:spcBef>
                <a:spcPts val="0"/>
              </a:spcBef>
              <a:buNone/>
            </a:pPr>
            <a:endParaRPr lang="en-US" sz="1300" dirty="0" smtClean="0">
              <a:solidFill>
                <a:srgbClr val="002EA2"/>
              </a:solidFill>
              <a:latin typeface="Finlandica"/>
              <a:hlinkClick r:id="rId3"/>
            </a:endParaRPr>
          </a:p>
          <a:p>
            <a:pPr marL="0" lvl="0" indent="0" defTabSz="914400">
              <a:lnSpc>
                <a:spcPct val="100000"/>
              </a:lnSpc>
              <a:spcBef>
                <a:spcPts val="0"/>
              </a:spcBef>
              <a:buNone/>
            </a:pPr>
            <a:r>
              <a:rPr lang="en-US" sz="1300" dirty="0">
                <a:solidFill>
                  <a:srgbClr val="002EA2"/>
                </a:solidFill>
                <a:latin typeface="Finlandica"/>
                <a:hlinkClick r:id="rId3"/>
              </a:rPr>
              <a:t>Aalto University Executive Education</a:t>
            </a:r>
            <a:r>
              <a:rPr lang="en-US" sz="1300" dirty="0">
                <a:solidFill>
                  <a:srgbClr val="002EA2"/>
                </a:solidFill>
                <a:latin typeface="Finlandica"/>
              </a:rPr>
              <a:t> – focuses on corporate executives and their professional </a:t>
            </a:r>
            <a:r>
              <a:rPr lang="en-US" sz="1300" dirty="0" smtClean="0">
                <a:solidFill>
                  <a:srgbClr val="002EA2"/>
                </a:solidFill>
                <a:latin typeface="Finlandica"/>
              </a:rPr>
              <a:t>development</a:t>
            </a:r>
            <a:endParaRPr lang="en-US" sz="1300" dirty="0">
              <a:solidFill>
                <a:srgbClr val="002EA2"/>
              </a:solidFill>
              <a:latin typeface="Finlandica"/>
            </a:endParaRPr>
          </a:p>
          <a:p>
            <a:pPr marL="0" lvl="0" indent="0" defTabSz="914400">
              <a:lnSpc>
                <a:spcPct val="100000"/>
              </a:lnSpc>
              <a:spcBef>
                <a:spcPts val="0"/>
              </a:spcBef>
              <a:buNone/>
            </a:pPr>
            <a:r>
              <a:rPr lang="en-US" sz="1300" dirty="0">
                <a:solidFill>
                  <a:srgbClr val="002EA2"/>
                </a:solidFill>
                <a:latin typeface="Finlandica"/>
                <a:hlinkClick r:id="rId4"/>
              </a:rPr>
              <a:t>Code School Finland</a:t>
            </a:r>
            <a:r>
              <a:rPr lang="en-US" sz="1300" dirty="0">
                <a:solidFill>
                  <a:srgbClr val="002EA2"/>
                </a:solidFill>
                <a:latin typeface="Finlandica"/>
              </a:rPr>
              <a:t> – helps educators teach coding, robotics and AI </a:t>
            </a:r>
          </a:p>
          <a:p>
            <a:pPr marL="0" lvl="0" indent="0" defTabSz="914400">
              <a:lnSpc>
                <a:spcPct val="100000"/>
              </a:lnSpc>
              <a:spcBef>
                <a:spcPts val="0"/>
              </a:spcBef>
              <a:buNone/>
            </a:pPr>
            <a:r>
              <a:rPr lang="en-US" sz="1300" dirty="0">
                <a:solidFill>
                  <a:srgbClr val="002EA2"/>
                </a:solidFill>
                <a:latin typeface="Finlandica"/>
                <a:hlinkClick r:id="rId5"/>
              </a:rPr>
              <a:t>EduCluster Finland</a:t>
            </a:r>
            <a:r>
              <a:rPr lang="en-US" sz="1300" dirty="0">
                <a:solidFill>
                  <a:srgbClr val="002EA2"/>
                </a:solidFill>
                <a:latin typeface="Finlandica"/>
              </a:rPr>
              <a:t> – led by the University of </a:t>
            </a:r>
            <a:r>
              <a:rPr lang="en-US" sz="1300" dirty="0" err="1">
                <a:solidFill>
                  <a:srgbClr val="002EA2"/>
                </a:solidFill>
                <a:latin typeface="Finlandica"/>
              </a:rPr>
              <a:t>Jyväskylä</a:t>
            </a:r>
            <a:r>
              <a:rPr lang="en-US" sz="1300" dirty="0">
                <a:solidFill>
                  <a:srgbClr val="002EA2"/>
                </a:solidFill>
                <a:latin typeface="Finlandica"/>
              </a:rPr>
              <a:t>, this group shares Finnish education experience and know-how through international partnerships</a:t>
            </a:r>
          </a:p>
          <a:p>
            <a:pPr marL="0" lvl="0" indent="0" defTabSz="914400">
              <a:lnSpc>
                <a:spcPct val="100000"/>
              </a:lnSpc>
              <a:spcBef>
                <a:spcPts val="0"/>
              </a:spcBef>
              <a:buNone/>
            </a:pPr>
            <a:r>
              <a:rPr lang="en-US" sz="1300" dirty="0">
                <a:solidFill>
                  <a:srgbClr val="002EA2"/>
                </a:solidFill>
                <a:latin typeface="Finlandica"/>
                <a:hlinkClick r:id="rId6"/>
              </a:rPr>
              <a:t>EduExcellence</a:t>
            </a:r>
            <a:r>
              <a:rPr lang="en-US" sz="1300" dirty="0">
                <a:solidFill>
                  <a:srgbClr val="002EA2"/>
                </a:solidFill>
                <a:latin typeface="Finlandica"/>
              </a:rPr>
              <a:t> is a provider of Finnish educational solutions for working life needs.</a:t>
            </a:r>
          </a:p>
          <a:p>
            <a:pPr marL="0" lvl="0" indent="0" defTabSz="914400">
              <a:lnSpc>
                <a:spcPct val="100000"/>
              </a:lnSpc>
              <a:spcBef>
                <a:spcPts val="0"/>
              </a:spcBef>
              <a:buNone/>
            </a:pPr>
            <a:r>
              <a:rPr lang="en-US" sz="1300" dirty="0">
                <a:solidFill>
                  <a:srgbClr val="002EA2"/>
                </a:solidFill>
                <a:latin typeface="Finlandica"/>
                <a:hlinkClick r:id="rId7"/>
              </a:rPr>
              <a:t>Funzi</a:t>
            </a:r>
            <a:r>
              <a:rPr lang="en-US" sz="1300" dirty="0">
                <a:solidFill>
                  <a:srgbClr val="002EA2"/>
                </a:solidFill>
                <a:latin typeface="Finlandica"/>
              </a:rPr>
              <a:t> – a mobile learning service aimed at emerging markets</a:t>
            </a:r>
          </a:p>
          <a:p>
            <a:pPr marL="0" lvl="0" indent="0" defTabSz="914400">
              <a:lnSpc>
                <a:spcPct val="100000"/>
              </a:lnSpc>
              <a:spcBef>
                <a:spcPts val="0"/>
              </a:spcBef>
              <a:buNone/>
            </a:pPr>
            <a:r>
              <a:rPr lang="en-US" sz="1300" dirty="0">
                <a:solidFill>
                  <a:srgbClr val="002EA2"/>
                </a:solidFill>
                <a:latin typeface="Finlandica"/>
                <a:hlinkClick r:id="rId8"/>
              </a:rPr>
              <a:t>Fun Academy</a:t>
            </a:r>
            <a:r>
              <a:rPr lang="en-US" sz="1300" dirty="0">
                <a:solidFill>
                  <a:srgbClr val="002EA2"/>
                </a:solidFill>
                <a:latin typeface="Finlandica"/>
              </a:rPr>
              <a:t> – helps early years educators develop professionally</a:t>
            </a:r>
          </a:p>
          <a:p>
            <a:pPr marL="0" lvl="0" indent="0" defTabSz="914400">
              <a:lnSpc>
                <a:spcPct val="100000"/>
              </a:lnSpc>
              <a:spcBef>
                <a:spcPts val="0"/>
              </a:spcBef>
              <a:buNone/>
            </a:pPr>
            <a:r>
              <a:rPr lang="en-US" sz="1300" dirty="0">
                <a:solidFill>
                  <a:srgbClr val="002EA2"/>
                </a:solidFill>
                <a:latin typeface="Finlandica"/>
                <a:hlinkClick r:id="rId9"/>
              </a:rPr>
              <a:t>Grapho Game </a:t>
            </a:r>
            <a:r>
              <a:rPr lang="en-US" sz="1300" dirty="0">
                <a:solidFill>
                  <a:srgbClr val="002EA2"/>
                </a:solidFill>
                <a:latin typeface="Finlandica"/>
              </a:rPr>
              <a:t>-  A proven, simple and fun way to improve a child’s reading skills.</a:t>
            </a:r>
          </a:p>
          <a:p>
            <a:pPr marL="0" lvl="0" indent="0" defTabSz="914400">
              <a:lnSpc>
                <a:spcPct val="100000"/>
              </a:lnSpc>
              <a:spcBef>
                <a:spcPts val="0"/>
              </a:spcBef>
              <a:buNone/>
            </a:pPr>
            <a:r>
              <a:rPr lang="en-US" sz="1300" dirty="0">
                <a:solidFill>
                  <a:srgbClr val="002EA2"/>
                </a:solidFill>
                <a:latin typeface="Finlandica"/>
                <a:hlinkClick r:id="rId10"/>
              </a:rPr>
              <a:t>HY+</a:t>
            </a:r>
            <a:r>
              <a:rPr lang="en-US" sz="1300" dirty="0">
                <a:solidFill>
                  <a:srgbClr val="002EA2"/>
                </a:solidFill>
                <a:latin typeface="Finlandica"/>
              </a:rPr>
              <a:t> is a </a:t>
            </a:r>
            <a:r>
              <a:rPr lang="en-US" sz="1300" dirty="0" err="1">
                <a:solidFill>
                  <a:srgbClr val="002EA2"/>
                </a:solidFill>
                <a:latin typeface="Finlandica"/>
              </a:rPr>
              <a:t>subcompany</a:t>
            </a:r>
            <a:r>
              <a:rPr lang="en-US" sz="1300" dirty="0">
                <a:solidFill>
                  <a:srgbClr val="002EA2"/>
                </a:solidFill>
                <a:latin typeface="Finlandica"/>
              </a:rPr>
              <a:t> of the University of Helsinki providing continuing education and development services for organizations and individuals </a:t>
            </a:r>
          </a:p>
          <a:p>
            <a:pPr marL="0" lvl="0" indent="0" defTabSz="914400">
              <a:lnSpc>
                <a:spcPct val="100000"/>
              </a:lnSpc>
              <a:spcBef>
                <a:spcPts val="0"/>
              </a:spcBef>
              <a:buNone/>
            </a:pPr>
            <a:r>
              <a:rPr lang="en-US" sz="1300" dirty="0">
                <a:solidFill>
                  <a:srgbClr val="002EA2"/>
                </a:solidFill>
                <a:latin typeface="Finlandica"/>
                <a:hlinkClick r:id="rId11"/>
              </a:rPr>
              <a:t>Iris.AI</a:t>
            </a:r>
            <a:r>
              <a:rPr lang="en-US" sz="1300" dirty="0">
                <a:solidFill>
                  <a:srgbClr val="002EA2"/>
                </a:solidFill>
                <a:latin typeface="Finlandica"/>
              </a:rPr>
              <a:t> – uses big data and AI solutions to help researchers comb huge amounts of information</a:t>
            </a:r>
          </a:p>
          <a:p>
            <a:pPr marL="0" lvl="0" indent="0" defTabSz="914400">
              <a:lnSpc>
                <a:spcPct val="100000"/>
              </a:lnSpc>
              <a:spcBef>
                <a:spcPts val="0"/>
              </a:spcBef>
              <a:buNone/>
            </a:pPr>
            <a:r>
              <a:rPr lang="en-US" sz="1300" dirty="0">
                <a:solidFill>
                  <a:srgbClr val="002EA2"/>
                </a:solidFill>
                <a:latin typeface="Finlandica"/>
                <a:hlinkClick r:id="rId12"/>
              </a:rPr>
              <a:t>Kide Science </a:t>
            </a:r>
            <a:r>
              <a:rPr lang="en-US" sz="1300" dirty="0">
                <a:solidFill>
                  <a:srgbClr val="002EA2"/>
                </a:solidFill>
                <a:latin typeface="Finlandica"/>
              </a:rPr>
              <a:t>offers playful science lessons for young children with online guidance for teachers and parents</a:t>
            </a:r>
          </a:p>
          <a:p>
            <a:pPr marL="0" lvl="0" indent="0" defTabSz="914400">
              <a:lnSpc>
                <a:spcPct val="100000"/>
              </a:lnSpc>
              <a:spcBef>
                <a:spcPts val="0"/>
              </a:spcBef>
              <a:buNone/>
            </a:pPr>
            <a:r>
              <a:rPr lang="en-US" sz="1300" dirty="0">
                <a:solidFill>
                  <a:srgbClr val="002EA2"/>
                </a:solidFill>
                <a:latin typeface="Finlandica"/>
                <a:hlinkClick r:id="rId13"/>
              </a:rPr>
              <a:t>LessonApp</a:t>
            </a:r>
            <a:r>
              <a:rPr lang="en-US" sz="1300" dirty="0">
                <a:solidFill>
                  <a:srgbClr val="002EA2"/>
                </a:solidFill>
                <a:latin typeface="Finlandica"/>
              </a:rPr>
              <a:t> – mobile tool for teachers to design, store and share lessons</a:t>
            </a:r>
          </a:p>
          <a:p>
            <a:pPr marL="0" lvl="0" indent="0" defTabSz="914400">
              <a:lnSpc>
                <a:spcPct val="100000"/>
              </a:lnSpc>
              <a:spcBef>
                <a:spcPts val="0"/>
              </a:spcBef>
              <a:buNone/>
            </a:pPr>
            <a:r>
              <a:rPr lang="en-US" sz="1300" dirty="0">
                <a:solidFill>
                  <a:srgbClr val="002EA2"/>
                </a:solidFill>
                <a:latin typeface="Finlandica"/>
                <a:hlinkClick r:id="rId14"/>
              </a:rPr>
              <a:t>Omnia Education Partnerships </a:t>
            </a:r>
            <a:r>
              <a:rPr lang="en-US" sz="1300" dirty="0">
                <a:solidFill>
                  <a:srgbClr val="002EA2"/>
                </a:solidFill>
                <a:latin typeface="Finlandica"/>
              </a:rPr>
              <a:t>(OEP) offers education and training solutions</a:t>
            </a:r>
          </a:p>
          <a:p>
            <a:pPr marL="0" lvl="0" indent="0" defTabSz="914400">
              <a:lnSpc>
                <a:spcPct val="100000"/>
              </a:lnSpc>
              <a:spcBef>
                <a:spcPts val="0"/>
              </a:spcBef>
              <a:buNone/>
            </a:pPr>
            <a:r>
              <a:rPr lang="en-US" sz="1300" dirty="0">
                <a:solidFill>
                  <a:srgbClr val="002EA2"/>
                </a:solidFill>
                <a:latin typeface="Finlandica"/>
                <a:hlinkClick r:id="rId15"/>
              </a:rPr>
              <a:t>Qridi</a:t>
            </a:r>
            <a:r>
              <a:rPr lang="en-US" sz="1300" dirty="0">
                <a:solidFill>
                  <a:srgbClr val="002EA2"/>
                </a:solidFill>
                <a:latin typeface="Finlandica"/>
              </a:rPr>
              <a:t> – a comprehensive digital learning tool which includes goal-setting, implementation and evaluation</a:t>
            </a:r>
          </a:p>
          <a:p>
            <a:pPr marL="0" lvl="0" indent="0" defTabSz="914400">
              <a:lnSpc>
                <a:spcPct val="100000"/>
              </a:lnSpc>
              <a:spcBef>
                <a:spcPts val="0"/>
              </a:spcBef>
              <a:buNone/>
            </a:pPr>
            <a:r>
              <a:rPr lang="en-US" sz="1300" dirty="0">
                <a:solidFill>
                  <a:srgbClr val="002EA2"/>
                </a:solidFill>
                <a:latin typeface="Finlandica"/>
                <a:hlinkClick r:id="rId16"/>
              </a:rPr>
              <a:t>Reaktor</a:t>
            </a:r>
            <a:r>
              <a:rPr lang="en-US" sz="1300" dirty="0">
                <a:solidFill>
                  <a:srgbClr val="002EA2"/>
                </a:solidFill>
                <a:latin typeface="Finlandica"/>
              </a:rPr>
              <a:t> – focuses on technology and online education in AI</a:t>
            </a:r>
          </a:p>
          <a:p>
            <a:pPr marL="0" lvl="0" indent="0" defTabSz="914400">
              <a:lnSpc>
                <a:spcPct val="100000"/>
              </a:lnSpc>
              <a:spcBef>
                <a:spcPts val="0"/>
              </a:spcBef>
              <a:buNone/>
            </a:pPr>
            <a:r>
              <a:rPr lang="en-US" sz="1300" dirty="0">
                <a:solidFill>
                  <a:srgbClr val="002EA2"/>
                </a:solidFill>
                <a:latin typeface="Finlandica"/>
                <a:hlinkClick r:id="rId17"/>
              </a:rPr>
              <a:t>Seppo</a:t>
            </a:r>
            <a:r>
              <a:rPr lang="en-US" sz="1300" dirty="0">
                <a:solidFill>
                  <a:srgbClr val="002EA2"/>
                </a:solidFill>
                <a:latin typeface="Finlandica"/>
              </a:rPr>
              <a:t> – platform for gamified mobile learning and training</a:t>
            </a:r>
          </a:p>
          <a:p>
            <a:pPr marL="0" lvl="0" indent="0" defTabSz="914400">
              <a:lnSpc>
                <a:spcPct val="100000"/>
              </a:lnSpc>
              <a:spcBef>
                <a:spcPts val="0"/>
              </a:spcBef>
              <a:buNone/>
            </a:pPr>
            <a:r>
              <a:rPr lang="en-US" sz="1300" dirty="0">
                <a:solidFill>
                  <a:srgbClr val="002EA2"/>
                </a:solidFill>
                <a:latin typeface="Finlandica"/>
                <a:hlinkClick r:id="rId18"/>
              </a:rPr>
              <a:t>3D Bear</a:t>
            </a:r>
            <a:r>
              <a:rPr lang="en-US" sz="1300" dirty="0">
                <a:solidFill>
                  <a:srgbClr val="002EA2"/>
                </a:solidFill>
                <a:latin typeface="Finlandica"/>
              </a:rPr>
              <a:t> – develops virtual reality technologies for education</a:t>
            </a:r>
          </a:p>
          <a:p>
            <a:pPr marL="0" lvl="0" indent="0" defTabSz="914400">
              <a:lnSpc>
                <a:spcPct val="100000"/>
              </a:lnSpc>
              <a:spcBef>
                <a:spcPts val="0"/>
              </a:spcBef>
              <a:buNone/>
            </a:pPr>
            <a:r>
              <a:rPr lang="en-US" sz="1300" dirty="0" err="1">
                <a:solidFill>
                  <a:srgbClr val="002EA2"/>
                </a:solidFill>
                <a:latin typeface="Finlandica"/>
                <a:hlinkClick r:id="rId19"/>
              </a:rPr>
              <a:t>Utelias</a:t>
            </a:r>
            <a:r>
              <a:rPr lang="en-US" sz="1300" dirty="0">
                <a:solidFill>
                  <a:srgbClr val="002EA2"/>
                </a:solidFill>
                <a:latin typeface="Finlandica"/>
                <a:hlinkClick r:id="rId19"/>
              </a:rPr>
              <a:t> Technologies</a:t>
            </a:r>
            <a:r>
              <a:rPr lang="en-US" sz="1300" dirty="0">
                <a:solidFill>
                  <a:srgbClr val="002EA2"/>
                </a:solidFill>
                <a:latin typeface="Finlandica"/>
              </a:rPr>
              <a:t> – developed Elias Robot, a language learning app which uses conversations with human-like robots</a:t>
            </a:r>
          </a:p>
          <a:p>
            <a:pPr marL="0" lvl="0" indent="0" defTabSz="914400">
              <a:lnSpc>
                <a:spcPct val="100000"/>
              </a:lnSpc>
              <a:spcBef>
                <a:spcPts val="0"/>
              </a:spcBef>
              <a:buNone/>
            </a:pPr>
            <a:r>
              <a:rPr lang="en-US" sz="1300" dirty="0">
                <a:solidFill>
                  <a:srgbClr val="002EA2"/>
                </a:solidFill>
                <a:latin typeface="Finlandica"/>
                <a:hlinkClick r:id="rId20"/>
              </a:rPr>
              <a:t>VisitEDUfinn</a:t>
            </a:r>
            <a:r>
              <a:rPr lang="en-US" sz="1300" dirty="0">
                <a:solidFill>
                  <a:srgbClr val="002EA2"/>
                </a:solidFill>
                <a:latin typeface="Finlandica"/>
              </a:rPr>
              <a:t> – arranges school visits, study tours, events and training for visitors to learn about Finnish education</a:t>
            </a:r>
          </a:p>
          <a:p>
            <a:pPr marL="0" lvl="0" indent="0" defTabSz="914400">
              <a:lnSpc>
                <a:spcPct val="100000"/>
              </a:lnSpc>
              <a:spcBef>
                <a:spcPts val="0"/>
              </a:spcBef>
              <a:buNone/>
            </a:pPr>
            <a:r>
              <a:rPr lang="en-US" sz="1300" dirty="0">
                <a:solidFill>
                  <a:srgbClr val="002EA2"/>
                </a:solidFill>
                <a:latin typeface="Finlandica"/>
                <a:hlinkClick r:id="rId21"/>
              </a:rPr>
              <a:t>Yousician</a:t>
            </a:r>
            <a:r>
              <a:rPr lang="en-US" sz="1300" dirty="0">
                <a:solidFill>
                  <a:srgbClr val="002EA2"/>
                </a:solidFill>
                <a:latin typeface="Finlandica"/>
              </a:rPr>
              <a:t> – online music learning for students and teachers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10</a:t>
            </a:fld>
            <a:endParaRPr lang="en-US">
              <a:solidFill>
                <a:srgbClr val="002EA2"/>
              </a:solidFill>
            </a:endParaRPr>
          </a:p>
        </p:txBody>
      </p:sp>
    </p:spTree>
    <p:extLst>
      <p:ext uri="{BB962C8B-B14F-4D97-AF65-F5344CB8AC3E}">
        <p14:creationId xmlns:p14="http://schemas.microsoft.com/office/powerpoint/2010/main" val="392731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Programs and main markets</a:t>
            </a:r>
          </a:p>
        </p:txBody>
      </p:sp>
      <p:sp>
        <p:nvSpPr>
          <p:cNvPr id="7" name="Content Placeholder 6"/>
          <p:cNvSpPr>
            <a:spLocks noGrp="1"/>
          </p:cNvSpPr>
          <p:nvPr>
            <p:ph idx="1"/>
          </p:nvPr>
        </p:nvSpPr>
        <p:spPr>
          <a:xfrm>
            <a:off x="471488" y="1157139"/>
            <a:ext cx="5915025" cy="8131240"/>
          </a:xfrm>
        </p:spPr>
        <p:txBody>
          <a:bodyPr>
            <a:noAutofit/>
          </a:bodyPr>
          <a:lstStyle/>
          <a:p>
            <a:pPr marL="0" lvl="0" indent="0" defTabSz="914400">
              <a:lnSpc>
                <a:spcPct val="100000"/>
              </a:lnSpc>
              <a:spcBef>
                <a:spcPts val="0"/>
              </a:spcBef>
              <a:buNone/>
            </a:pPr>
            <a:r>
              <a:rPr lang="en-US" sz="1300" dirty="0" smtClean="0">
                <a:solidFill>
                  <a:srgbClr val="002EA2"/>
                </a:solidFill>
                <a:latin typeface="Finlandica"/>
                <a:hlinkClick r:id="rId2"/>
              </a:rPr>
              <a:t>EdTech </a:t>
            </a:r>
            <a:r>
              <a:rPr lang="en-US" sz="1300" dirty="0">
                <a:solidFill>
                  <a:srgbClr val="002EA2"/>
                </a:solidFill>
                <a:latin typeface="Finlandica"/>
                <a:hlinkClick r:id="rId2"/>
              </a:rPr>
              <a:t>in the Platform Economy</a:t>
            </a:r>
            <a:r>
              <a:rPr lang="en-US" sz="1300" dirty="0">
                <a:solidFill>
                  <a:srgbClr val="002EA2"/>
                </a:solidFill>
                <a:latin typeface="Finlandica"/>
              </a:rPr>
              <a:t> </a:t>
            </a:r>
          </a:p>
          <a:p>
            <a:pPr defTabSz="914400">
              <a:lnSpc>
                <a:spcPct val="100000"/>
              </a:lnSpc>
              <a:spcBef>
                <a:spcPts val="0"/>
              </a:spcBef>
            </a:pPr>
            <a:r>
              <a:rPr lang="en-US" sz="1300" dirty="0" smtClean="0">
                <a:solidFill>
                  <a:srgbClr val="002EA2"/>
                </a:solidFill>
                <a:latin typeface="Finlandica"/>
              </a:rPr>
              <a:t>This </a:t>
            </a:r>
            <a:r>
              <a:rPr lang="en-US" sz="1300" dirty="0">
                <a:solidFill>
                  <a:srgbClr val="002EA2"/>
                </a:solidFill>
                <a:latin typeface="Finlandica"/>
              </a:rPr>
              <a:t>Business Finland program aims to promote Finnish business growth in the education technology sector. It helps growth companies obtain R&amp;D funding and network internationally. The focus markets are the Nordic countries and Asia.</a:t>
            </a:r>
          </a:p>
          <a:p>
            <a:pPr marL="0" lvl="0" indent="0" defTabSz="914400">
              <a:lnSpc>
                <a:spcPct val="100000"/>
              </a:lnSpc>
              <a:spcBef>
                <a:spcPts val="0"/>
              </a:spcBef>
              <a:buNone/>
            </a:pPr>
            <a:endParaRPr lang="en-US" sz="1300" dirty="0">
              <a:solidFill>
                <a:srgbClr val="002EA2"/>
              </a:solidFill>
              <a:latin typeface="Finlandica"/>
            </a:endParaRPr>
          </a:p>
          <a:p>
            <a:pPr marL="0" lvl="0" indent="0" defTabSz="914400">
              <a:lnSpc>
                <a:spcPct val="100000"/>
              </a:lnSpc>
              <a:spcBef>
                <a:spcPts val="0"/>
              </a:spcBef>
              <a:buNone/>
            </a:pPr>
            <a:r>
              <a:rPr lang="en-US" sz="1300" dirty="0">
                <a:solidFill>
                  <a:srgbClr val="002EA2"/>
                </a:solidFill>
                <a:latin typeface="Finlandica"/>
                <a:hlinkClick r:id="rId3"/>
              </a:rPr>
              <a:t>Education Finland</a:t>
            </a:r>
            <a:r>
              <a:rPr lang="en-US" sz="1300" dirty="0">
                <a:solidFill>
                  <a:srgbClr val="002EA2"/>
                </a:solidFill>
                <a:latin typeface="Finlandica"/>
              </a:rPr>
              <a:t> </a:t>
            </a:r>
          </a:p>
          <a:p>
            <a:pPr defTabSz="914400">
              <a:lnSpc>
                <a:spcPct val="100000"/>
              </a:lnSpc>
              <a:spcBef>
                <a:spcPts val="0"/>
              </a:spcBef>
            </a:pPr>
            <a:r>
              <a:rPr lang="en-US" sz="1300" dirty="0">
                <a:solidFill>
                  <a:srgbClr val="002EA2"/>
                </a:solidFill>
                <a:latin typeface="Finlandica"/>
              </a:rPr>
              <a:t>Education Finland is a governmental cluster </a:t>
            </a:r>
            <a:r>
              <a:rPr lang="en-US" sz="1300" dirty="0" smtClean="0">
                <a:solidFill>
                  <a:srgbClr val="002EA2"/>
                </a:solidFill>
                <a:latin typeface="Finlandica"/>
              </a:rPr>
              <a:t>program </a:t>
            </a:r>
            <a:r>
              <a:rPr lang="en-US" sz="1300" dirty="0">
                <a:solidFill>
                  <a:srgbClr val="002EA2"/>
                </a:solidFill>
                <a:latin typeface="Finlandica"/>
              </a:rPr>
              <a:t>supporting the growth of education providers on the international market. These include educational institutes and private companies in all levels of formal and informal learning, as well as the development of learning environments.</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11</a:t>
            </a:fld>
            <a:endParaRPr lang="en-US">
              <a:solidFill>
                <a:srgbClr val="002EA2"/>
              </a:solidFill>
            </a:endParaRPr>
          </a:p>
        </p:txBody>
      </p:sp>
    </p:spTree>
    <p:extLst>
      <p:ext uri="{BB962C8B-B14F-4D97-AF65-F5344CB8AC3E}">
        <p14:creationId xmlns:p14="http://schemas.microsoft.com/office/powerpoint/2010/main" val="3534601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Sites to visit in </a:t>
            </a:r>
            <a:r>
              <a:rPr lang="en-US" sz="2800" b="1" dirty="0" smtClean="0">
                <a:solidFill>
                  <a:srgbClr val="002EA2"/>
                </a:solidFill>
                <a:latin typeface="Finlandica" panose="00000500000000000000" pitchFamily="2" charset="0"/>
              </a:rPr>
              <a:t>Finland</a:t>
            </a:r>
            <a:endParaRPr lang="en-US" sz="2800" dirty="0">
              <a:solidFill>
                <a:srgbClr val="002EA2"/>
              </a:solidFill>
            </a:endParaRPr>
          </a:p>
        </p:txBody>
      </p:sp>
      <p:sp>
        <p:nvSpPr>
          <p:cNvPr id="7" name="Content Placeholder 6"/>
          <p:cNvSpPr>
            <a:spLocks noGrp="1"/>
          </p:cNvSpPr>
          <p:nvPr>
            <p:ph idx="1"/>
          </p:nvPr>
        </p:nvSpPr>
        <p:spPr>
          <a:xfrm>
            <a:off x="549325" y="1142998"/>
            <a:ext cx="5792950" cy="5148415"/>
          </a:xfrm>
        </p:spPr>
        <p:txBody>
          <a:bodyPr>
            <a:noAutofit/>
          </a:bodyPr>
          <a:lstStyle/>
          <a:p>
            <a:pPr defTabSz="914400">
              <a:lnSpc>
                <a:spcPct val="100000"/>
              </a:lnSpc>
              <a:spcBef>
                <a:spcPts val="0"/>
              </a:spcBef>
            </a:pPr>
            <a:r>
              <a:rPr lang="en-GB" sz="1200" dirty="0">
                <a:solidFill>
                  <a:srgbClr val="002EA2"/>
                </a:solidFill>
                <a:latin typeface="Finlandica"/>
                <a:ea typeface="Calibri" panose="020F0502020204030204" pitchFamily="34" charset="0"/>
                <a:cs typeface="Arial" panose="020B0604020202020204" pitchFamily="34" charset="0"/>
              </a:rPr>
              <a:t>As the Finnish system is rather decentralized, you can organize school visits directly with the local </a:t>
            </a:r>
            <a:r>
              <a:rPr lang="en-US" sz="1200" dirty="0">
                <a:solidFill>
                  <a:srgbClr val="002EA2"/>
                </a:solidFill>
                <a:latin typeface="Finlandica"/>
                <a:ea typeface="Calibri" panose="020F0502020204030204" pitchFamily="34" charset="0"/>
                <a:cs typeface="Arial" panose="020B0604020202020204" pitchFamily="34" charset="0"/>
                <a:hlinkClick r:id="rId2"/>
              </a:rPr>
              <a:t>municipalities</a:t>
            </a:r>
            <a:r>
              <a:rPr lang="en-US" sz="1200" dirty="0">
                <a:solidFill>
                  <a:srgbClr val="002EA2"/>
                </a:solidFill>
                <a:latin typeface="Finlandica"/>
                <a:ea typeface="Calibri" panose="020F0502020204030204" pitchFamily="34" charset="0"/>
                <a:cs typeface="Arial" panose="020B0604020202020204" pitchFamily="34" charset="0"/>
              </a:rPr>
              <a:t> education authorities.</a:t>
            </a:r>
            <a:endParaRPr lang="en-GB" sz="1200" dirty="0">
              <a:solidFill>
                <a:srgbClr val="002EA2"/>
              </a:solidFill>
              <a:latin typeface="Finlandica"/>
              <a:ea typeface="Calibri" panose="020F0502020204030204" pitchFamily="34" charset="0"/>
              <a:cs typeface="Arial" panose="020B0604020202020204" pitchFamily="34" charset="0"/>
            </a:endParaRPr>
          </a:p>
          <a:p>
            <a:pPr defTabSz="914400">
              <a:lnSpc>
                <a:spcPct val="100000"/>
              </a:lnSpc>
              <a:spcBef>
                <a:spcPts val="0"/>
              </a:spcBef>
            </a:pPr>
            <a:endParaRPr lang="en-GB" sz="1200" dirty="0">
              <a:solidFill>
                <a:srgbClr val="002EA2"/>
              </a:solidFill>
              <a:latin typeface="Finlandica"/>
              <a:ea typeface="Calibri" panose="020F0502020204030204" pitchFamily="34" charset="0"/>
              <a:cs typeface="Arial" panose="020B0604020202020204" pitchFamily="34" charset="0"/>
            </a:endParaRPr>
          </a:p>
          <a:p>
            <a:pPr defTabSz="914400">
              <a:lnSpc>
                <a:spcPct val="100000"/>
              </a:lnSpc>
              <a:spcBef>
                <a:spcPts val="0"/>
              </a:spcBef>
            </a:pPr>
            <a:r>
              <a:rPr lang="en-GB" sz="1200" dirty="0">
                <a:solidFill>
                  <a:srgbClr val="002EA2"/>
                </a:solidFill>
                <a:latin typeface="Finlandica"/>
                <a:ea typeface="Calibri" panose="020F0502020204030204" pitchFamily="34" charset="0"/>
                <a:cs typeface="Arial" panose="020B0604020202020204" pitchFamily="34" charset="0"/>
              </a:rPr>
              <a:t>While the </a:t>
            </a:r>
            <a:r>
              <a:rPr lang="en-GB" sz="1200" dirty="0">
                <a:solidFill>
                  <a:srgbClr val="002EA2"/>
                </a:solidFill>
                <a:latin typeface="Finlandica"/>
                <a:ea typeface="Calibri" panose="020F0502020204030204" pitchFamily="34" charset="0"/>
                <a:cs typeface="Arial" panose="020B0604020202020204" pitchFamily="34" charset="0"/>
                <a:hlinkClick r:id="rId3"/>
              </a:rPr>
              <a:t>City of Helsinki</a:t>
            </a:r>
            <a:r>
              <a:rPr lang="en-GB" sz="1200" dirty="0">
                <a:solidFill>
                  <a:srgbClr val="002EA2"/>
                </a:solidFill>
                <a:latin typeface="Finlandica"/>
                <a:ea typeface="Calibri" panose="020F0502020204030204" pitchFamily="34" charset="0"/>
                <a:cs typeface="Arial" panose="020B0604020202020204" pitchFamily="34" charset="0"/>
              </a:rPr>
              <a:t> receives such a large number of visitors every year that they are forced to turn down many interested delegations, it will be much easier to arrange school visits in other cities. </a:t>
            </a:r>
            <a:endParaRPr lang="en-US" sz="1200" dirty="0">
              <a:solidFill>
                <a:srgbClr val="002EA2"/>
              </a:solidFill>
              <a:latin typeface="Finlandica"/>
              <a:ea typeface="Calibri" panose="020F0502020204030204" pitchFamily="34" charset="0"/>
              <a:cs typeface="Arial" panose="020B0604020202020204" pitchFamily="34" charset="0"/>
            </a:endParaRPr>
          </a:p>
          <a:p>
            <a:pPr marL="0" indent="0" defTabSz="914400">
              <a:lnSpc>
                <a:spcPct val="100000"/>
              </a:lnSpc>
              <a:spcBef>
                <a:spcPts val="0"/>
              </a:spcBef>
              <a:buNone/>
            </a:pPr>
            <a:endParaRPr lang="en-GB" sz="1200" dirty="0">
              <a:solidFill>
                <a:srgbClr val="002EA2"/>
              </a:solidFill>
              <a:latin typeface="Finlandica"/>
              <a:ea typeface="Calibri" panose="020F0502020204030204" pitchFamily="34" charset="0"/>
              <a:cs typeface="Arial" panose="020B0604020202020204" pitchFamily="34" charset="0"/>
            </a:endParaRPr>
          </a:p>
          <a:p>
            <a:pPr defTabSz="914400">
              <a:lnSpc>
                <a:spcPct val="100000"/>
              </a:lnSpc>
              <a:spcBef>
                <a:spcPts val="0"/>
              </a:spcBef>
            </a:pPr>
            <a:r>
              <a:rPr lang="en-US" sz="1200" dirty="0">
                <a:solidFill>
                  <a:srgbClr val="002EA2"/>
                </a:solidFill>
                <a:latin typeface="Finlandica"/>
                <a:ea typeface="Calibri" panose="020F0502020204030204" pitchFamily="34" charset="0"/>
                <a:cs typeface="Arial" panose="020B0604020202020204" pitchFamily="34" charset="0"/>
              </a:rPr>
              <a:t>Espoo is the second-largest city of the country. Please find their brochure </a:t>
            </a:r>
            <a:r>
              <a:rPr lang="en-US" sz="1200" u="sng" dirty="0">
                <a:solidFill>
                  <a:srgbClr val="0563C1"/>
                </a:solidFill>
                <a:latin typeface="Finlandica"/>
                <a:ea typeface="Calibri" panose="020F0502020204030204" pitchFamily="34" charset="0"/>
                <a:cs typeface="Arial" panose="020B0604020202020204" pitchFamily="34" charset="0"/>
                <a:hlinkClick r:id="rId4"/>
              </a:rPr>
              <a:t>here.</a:t>
            </a:r>
            <a:r>
              <a:rPr lang="fi-FI" sz="1200" dirty="0">
                <a:solidFill>
                  <a:srgbClr val="002EA2"/>
                </a:solidFill>
                <a:latin typeface="Finlandica"/>
                <a:ea typeface="Calibri" panose="020F0502020204030204" pitchFamily="34" charset="0"/>
                <a:cs typeface="Arial" panose="020B0604020202020204" pitchFamily="34" charset="0"/>
              </a:rPr>
              <a:t> </a:t>
            </a:r>
            <a:endParaRPr lang="en-GB" sz="1200" dirty="0">
              <a:solidFill>
                <a:srgbClr val="002EA2"/>
              </a:solidFill>
              <a:latin typeface="Finlandica"/>
              <a:ea typeface="Calibri" panose="020F0502020204030204" pitchFamily="34" charset="0"/>
              <a:cs typeface="Arial" panose="020B0604020202020204" pitchFamily="34" charset="0"/>
            </a:endParaRPr>
          </a:p>
          <a:p>
            <a:pPr marL="0" indent="0" defTabSz="914400">
              <a:lnSpc>
                <a:spcPct val="100000"/>
              </a:lnSpc>
              <a:spcBef>
                <a:spcPts val="0"/>
              </a:spcBef>
              <a:buNone/>
            </a:pPr>
            <a:endParaRPr lang="en-GB" sz="1200" dirty="0">
              <a:solidFill>
                <a:srgbClr val="002EA2"/>
              </a:solidFill>
              <a:latin typeface="Finlandica"/>
              <a:ea typeface="Calibri" panose="020F0502020204030204" pitchFamily="34" charset="0"/>
              <a:cs typeface="Arial" panose="020B0604020202020204" pitchFamily="34" charset="0"/>
            </a:endParaRPr>
          </a:p>
          <a:p>
            <a:pPr defTabSz="914400">
              <a:lnSpc>
                <a:spcPct val="100000"/>
              </a:lnSpc>
              <a:spcBef>
                <a:spcPts val="0"/>
              </a:spcBef>
            </a:pPr>
            <a:r>
              <a:rPr lang="en-US" sz="1200" dirty="0">
                <a:solidFill>
                  <a:srgbClr val="002EA2"/>
                </a:solidFill>
                <a:latin typeface="Finlandica"/>
                <a:ea typeface="Calibri" panose="020F0502020204030204" pitchFamily="34" charset="0"/>
                <a:cs typeface="Arial" panose="020B0604020202020204" pitchFamily="34" charset="0"/>
              </a:rPr>
              <a:t>Vantaa is a major city in the capital area and hosts the Helsinki-Vantaa Airport. You can ask for some contact information </a:t>
            </a:r>
            <a:r>
              <a:rPr lang="en-US" sz="1200" u="sng" dirty="0">
                <a:solidFill>
                  <a:srgbClr val="0563C1"/>
                </a:solidFill>
                <a:latin typeface="Finlandica"/>
                <a:ea typeface="Calibri" panose="020F0502020204030204" pitchFamily="34" charset="0"/>
                <a:cs typeface="Arial" panose="020B0604020202020204" pitchFamily="34" charset="0"/>
                <a:hlinkClick r:id="rId5"/>
              </a:rPr>
              <a:t>here</a:t>
            </a:r>
            <a:r>
              <a:rPr lang="en-US" sz="1200" dirty="0">
                <a:solidFill>
                  <a:srgbClr val="002EA2"/>
                </a:solidFill>
                <a:latin typeface="Finlandica"/>
                <a:ea typeface="Calibri" panose="020F0502020204030204" pitchFamily="34" charset="0"/>
                <a:cs typeface="Arial" panose="020B0604020202020204" pitchFamily="34" charset="0"/>
              </a:rPr>
              <a:t>.</a:t>
            </a:r>
            <a:endParaRPr lang="en-GB" sz="1200" dirty="0">
              <a:solidFill>
                <a:srgbClr val="002EA2"/>
              </a:solidFill>
              <a:latin typeface="Finlandica"/>
              <a:ea typeface="Calibri" panose="020F0502020204030204" pitchFamily="34" charset="0"/>
              <a:cs typeface="Arial" panose="020B0604020202020204" pitchFamily="34" charset="0"/>
            </a:endParaRPr>
          </a:p>
          <a:p>
            <a:pPr marL="0" indent="0" defTabSz="914400">
              <a:lnSpc>
                <a:spcPct val="100000"/>
              </a:lnSpc>
              <a:spcBef>
                <a:spcPts val="0"/>
              </a:spcBef>
              <a:buNone/>
            </a:pPr>
            <a:endParaRPr lang="en-GB" sz="1200" dirty="0">
              <a:solidFill>
                <a:srgbClr val="002EA2"/>
              </a:solidFill>
              <a:latin typeface="Finlandica"/>
              <a:ea typeface="Calibri" panose="020F0502020204030204" pitchFamily="34" charset="0"/>
              <a:cs typeface="Arial" panose="020B0604020202020204" pitchFamily="34" charset="0"/>
            </a:endParaRPr>
          </a:p>
          <a:p>
            <a:pPr defTabSz="914400">
              <a:lnSpc>
                <a:spcPct val="100000"/>
              </a:lnSpc>
              <a:spcBef>
                <a:spcPts val="0"/>
              </a:spcBef>
            </a:pPr>
            <a:r>
              <a:rPr lang="en-US" sz="1200" dirty="0">
                <a:solidFill>
                  <a:srgbClr val="002EA2"/>
                </a:solidFill>
                <a:latin typeface="Finlandica"/>
                <a:ea typeface="Calibri" panose="020F0502020204030204" pitchFamily="34" charset="0"/>
                <a:cs typeface="Arial" panose="020B0604020202020204" pitchFamily="34" charset="0"/>
              </a:rPr>
              <a:t>Lohja is a small town located to the west of Helsinki with a dozen primary schools, three upper secondary schools and one vocational school. You can get in touch with the local education officials at </a:t>
            </a:r>
            <a:r>
              <a:rPr lang="en-US" sz="1200" u="sng" dirty="0">
                <a:solidFill>
                  <a:srgbClr val="0563C1"/>
                </a:solidFill>
                <a:latin typeface="Finlandica"/>
                <a:ea typeface="Calibri" panose="020F0502020204030204" pitchFamily="34" charset="0"/>
                <a:cs typeface="Arial" panose="020B0604020202020204" pitchFamily="34" charset="0"/>
                <a:hlinkClick r:id="rId6"/>
              </a:rPr>
              <a:t>kirjaamo@lohja.fi</a:t>
            </a:r>
            <a:r>
              <a:rPr lang="en-US" sz="1200" dirty="0">
                <a:solidFill>
                  <a:srgbClr val="002EA2"/>
                </a:solidFill>
                <a:latin typeface="Finlandica"/>
                <a:ea typeface="Calibri" panose="020F0502020204030204" pitchFamily="34" charset="0"/>
                <a:cs typeface="Arial" panose="020B0604020202020204" pitchFamily="34" charset="0"/>
              </a:rPr>
              <a:t>.</a:t>
            </a:r>
            <a:endParaRPr lang="en-GB" sz="1200" dirty="0">
              <a:solidFill>
                <a:srgbClr val="002EA2"/>
              </a:solidFill>
              <a:latin typeface="Finlandica"/>
              <a:ea typeface="Calibri" panose="020F0502020204030204" pitchFamily="34" charset="0"/>
              <a:cs typeface="Arial" panose="020B0604020202020204" pitchFamily="34" charset="0"/>
            </a:endParaRPr>
          </a:p>
          <a:p>
            <a:pPr marL="0" indent="0" defTabSz="914400">
              <a:lnSpc>
                <a:spcPct val="100000"/>
              </a:lnSpc>
              <a:spcBef>
                <a:spcPts val="0"/>
              </a:spcBef>
              <a:buNone/>
            </a:pPr>
            <a:endParaRPr lang="en-GB" sz="1200" dirty="0">
              <a:solidFill>
                <a:srgbClr val="002EA2"/>
              </a:solidFill>
              <a:latin typeface="Finlandica"/>
              <a:ea typeface="Calibri" panose="020F0502020204030204" pitchFamily="34" charset="0"/>
              <a:cs typeface="Arial" panose="020B0604020202020204" pitchFamily="34" charset="0"/>
            </a:endParaRPr>
          </a:p>
          <a:p>
            <a:pPr defTabSz="914400">
              <a:lnSpc>
                <a:spcPct val="100000"/>
              </a:lnSpc>
              <a:spcBef>
                <a:spcPts val="0"/>
              </a:spcBef>
            </a:pPr>
            <a:r>
              <a:rPr lang="en-US" sz="1200" dirty="0">
                <a:solidFill>
                  <a:srgbClr val="002EA2"/>
                </a:solidFill>
                <a:latin typeface="Finlandica"/>
                <a:ea typeface="Calibri" panose="020F0502020204030204" pitchFamily="34" charset="0"/>
                <a:cs typeface="Arial" panose="020B0604020202020204" pitchFamily="34" charset="0"/>
              </a:rPr>
              <a:t>Tuusula is situated within a commuting distance from the capital city. The municipality’s Department of Education and Culture can be addressed via email at </a:t>
            </a:r>
            <a:r>
              <a:rPr lang="en-US" sz="1200" u="sng" dirty="0">
                <a:solidFill>
                  <a:srgbClr val="0563C1"/>
                </a:solidFill>
                <a:latin typeface="Finlandica"/>
                <a:ea typeface="Calibri" panose="020F0502020204030204" pitchFamily="34" charset="0"/>
                <a:cs typeface="Arial" panose="020B0604020202020204" pitchFamily="34" charset="0"/>
                <a:hlinkClick r:id="rId7"/>
              </a:rPr>
              <a:t>kasvatusjasivistys@tuusula.fi</a:t>
            </a:r>
            <a:r>
              <a:rPr lang="en-US" sz="1200" dirty="0">
                <a:solidFill>
                  <a:srgbClr val="002EA2"/>
                </a:solidFill>
                <a:latin typeface="Finlandica"/>
                <a:ea typeface="Calibri" panose="020F0502020204030204" pitchFamily="34" charset="0"/>
                <a:cs typeface="Arial" panose="020B0604020202020204" pitchFamily="34" charset="0"/>
              </a:rPr>
              <a:t>.</a:t>
            </a:r>
            <a:endParaRPr lang="en-GB" sz="1200" dirty="0">
              <a:solidFill>
                <a:srgbClr val="002EA2"/>
              </a:solidFill>
              <a:latin typeface="Finlandica"/>
              <a:ea typeface="Calibri" panose="020F0502020204030204" pitchFamily="34" charset="0"/>
              <a:cs typeface="Arial" panose="020B0604020202020204" pitchFamily="34" charset="0"/>
            </a:endParaRPr>
          </a:p>
          <a:p>
            <a:pPr marL="0" indent="0" defTabSz="914400">
              <a:lnSpc>
                <a:spcPct val="100000"/>
              </a:lnSpc>
              <a:spcBef>
                <a:spcPts val="0"/>
              </a:spcBef>
              <a:buNone/>
            </a:pPr>
            <a:endParaRPr lang="en-GB" sz="1200" dirty="0">
              <a:solidFill>
                <a:srgbClr val="002EA2"/>
              </a:solidFill>
              <a:latin typeface="Finlandica"/>
              <a:ea typeface="Calibri" panose="020F0502020204030204" pitchFamily="34" charset="0"/>
              <a:cs typeface="Arial" panose="020B0604020202020204" pitchFamily="34" charset="0"/>
            </a:endParaRPr>
          </a:p>
          <a:p>
            <a:pPr defTabSz="914400">
              <a:lnSpc>
                <a:spcPct val="100000"/>
              </a:lnSpc>
              <a:spcBef>
                <a:spcPts val="0"/>
              </a:spcBef>
            </a:pPr>
            <a:r>
              <a:rPr lang="en-US" sz="1200" dirty="0">
                <a:solidFill>
                  <a:srgbClr val="002EA2"/>
                </a:solidFill>
                <a:latin typeface="Finlandica"/>
                <a:ea typeface="Calibri" panose="020F0502020204030204" pitchFamily="34" charset="0"/>
                <a:cs typeface="Arial" panose="020B0604020202020204" pitchFamily="34" charset="0"/>
              </a:rPr>
              <a:t>Kerava is situated also within a commuting distance from Helsinki. Information about their schools can be found from </a:t>
            </a:r>
            <a:r>
              <a:rPr lang="en-US" sz="1200" u="sng" dirty="0">
                <a:solidFill>
                  <a:srgbClr val="0563C1"/>
                </a:solidFill>
                <a:latin typeface="Finlandica"/>
                <a:ea typeface="Calibri" panose="020F0502020204030204" pitchFamily="34" charset="0"/>
                <a:cs typeface="Arial" panose="020B0604020202020204" pitchFamily="34" charset="0"/>
                <a:hlinkClick r:id="rId8"/>
              </a:rPr>
              <a:t>here</a:t>
            </a:r>
            <a:r>
              <a:rPr lang="en-US" sz="1200" dirty="0">
                <a:solidFill>
                  <a:srgbClr val="002EA2"/>
                </a:solidFill>
                <a:latin typeface="Finlandica"/>
                <a:ea typeface="Calibri" panose="020F0502020204030204" pitchFamily="34" charset="0"/>
                <a:cs typeface="Arial" panose="020B0604020202020204" pitchFamily="34" charset="0"/>
              </a:rPr>
              <a:t>.</a:t>
            </a:r>
            <a:endParaRPr lang="en-GB" sz="1200" dirty="0">
              <a:solidFill>
                <a:srgbClr val="002EA2"/>
              </a:solidFill>
              <a:latin typeface="Finlandica"/>
              <a:ea typeface="Calibri" panose="020F0502020204030204" pitchFamily="34" charset="0"/>
              <a:cs typeface="Arial" panose="020B0604020202020204" pitchFamily="34" charset="0"/>
            </a:endParaRPr>
          </a:p>
          <a:p>
            <a:pPr marL="0" indent="0" defTabSz="914400">
              <a:lnSpc>
                <a:spcPct val="100000"/>
              </a:lnSpc>
              <a:spcBef>
                <a:spcPts val="0"/>
              </a:spcBef>
              <a:buNone/>
            </a:pPr>
            <a:endParaRPr lang="en-GB" sz="1200" dirty="0">
              <a:solidFill>
                <a:srgbClr val="002EA2"/>
              </a:solidFill>
              <a:latin typeface="Finlandica"/>
              <a:ea typeface="Calibri" panose="020F0502020204030204" pitchFamily="34" charset="0"/>
              <a:cs typeface="Arial" panose="020B0604020202020204" pitchFamily="34" charset="0"/>
            </a:endParaRPr>
          </a:p>
          <a:p>
            <a:pPr defTabSz="914400">
              <a:lnSpc>
                <a:spcPct val="100000"/>
              </a:lnSpc>
              <a:spcBef>
                <a:spcPts val="0"/>
              </a:spcBef>
            </a:pPr>
            <a:r>
              <a:rPr lang="en-US" sz="1200" dirty="0">
                <a:solidFill>
                  <a:srgbClr val="002EA2"/>
                </a:solidFill>
                <a:latin typeface="Finlandica"/>
                <a:ea typeface="Calibri" panose="020F0502020204030204" pitchFamily="34" charset="0"/>
                <a:cs typeface="Arial" panose="020B0604020202020204" pitchFamily="34" charset="0"/>
              </a:rPr>
              <a:t>List of Finnish Universities can be found </a:t>
            </a:r>
            <a:r>
              <a:rPr lang="en-US" sz="1200" u="sng" dirty="0">
                <a:solidFill>
                  <a:srgbClr val="0563C1"/>
                </a:solidFill>
                <a:latin typeface="Finlandica"/>
                <a:ea typeface="Calibri" panose="020F0502020204030204" pitchFamily="34" charset="0"/>
                <a:cs typeface="Arial" panose="020B0604020202020204" pitchFamily="34" charset="0"/>
                <a:hlinkClick r:id="rId9"/>
              </a:rPr>
              <a:t>here.</a:t>
            </a:r>
            <a:endParaRPr lang="en-US" sz="1200" u="sng" dirty="0">
              <a:solidFill>
                <a:srgbClr val="0563C1"/>
              </a:solidFill>
              <a:latin typeface="Finlandica"/>
              <a:ea typeface="Calibri" panose="020F0502020204030204" pitchFamily="34" charset="0"/>
              <a:cs typeface="Arial" panose="020B0604020202020204" pitchFamily="34" charset="0"/>
            </a:endParaRPr>
          </a:p>
          <a:p>
            <a:pPr defTabSz="914400">
              <a:lnSpc>
                <a:spcPct val="100000"/>
              </a:lnSpc>
              <a:spcBef>
                <a:spcPts val="0"/>
              </a:spcBef>
            </a:pPr>
            <a:endParaRPr lang="en-US" sz="1200" dirty="0">
              <a:solidFill>
                <a:srgbClr val="002EA2"/>
              </a:solidFill>
              <a:latin typeface="Finlandica"/>
              <a:ea typeface="Calibri" panose="020F0502020204030204" pitchFamily="34" charset="0"/>
              <a:cs typeface="Arial" panose="020B0604020202020204" pitchFamily="34" charset="0"/>
            </a:endParaRPr>
          </a:p>
          <a:p>
            <a:pPr defTabSz="914400">
              <a:lnSpc>
                <a:spcPct val="100000"/>
              </a:lnSpc>
              <a:spcBef>
                <a:spcPts val="0"/>
              </a:spcBef>
            </a:pPr>
            <a:r>
              <a:rPr lang="en-GB" sz="1200" dirty="0">
                <a:solidFill>
                  <a:srgbClr val="002EA2"/>
                </a:solidFill>
                <a:latin typeface="Finlandica"/>
                <a:ea typeface="Calibri" panose="020F0502020204030204" pitchFamily="34" charset="0"/>
                <a:cs typeface="Arial" panose="020B0604020202020204" pitchFamily="34" charset="0"/>
              </a:rPr>
              <a:t>Several companies specialize in organizing tailor-made educational visits (for a fee). You can find them via web.</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12</a:t>
            </a:fld>
            <a:endParaRPr lang="en-US">
              <a:solidFill>
                <a:srgbClr val="002EA2"/>
              </a:solidFill>
            </a:endParaRPr>
          </a:p>
        </p:txBody>
      </p:sp>
      <p:sp>
        <p:nvSpPr>
          <p:cNvPr id="10" name="Title 5"/>
          <p:cNvSpPr txBox="1">
            <a:spLocks/>
          </p:cNvSpPr>
          <p:nvPr/>
        </p:nvSpPr>
        <p:spPr>
          <a:xfrm>
            <a:off x="601579" y="6433353"/>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Experts who can give good lectures on the topic</a:t>
            </a:r>
          </a:p>
        </p:txBody>
      </p:sp>
      <p:sp>
        <p:nvSpPr>
          <p:cNvPr id="11" name="Content Placeholder 6"/>
          <p:cNvSpPr txBox="1">
            <a:spLocks/>
          </p:cNvSpPr>
          <p:nvPr/>
        </p:nvSpPr>
        <p:spPr>
          <a:xfrm>
            <a:off x="601579" y="7123615"/>
            <a:ext cx="5792950" cy="197684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Please let </a:t>
            </a:r>
            <a:r>
              <a:rPr lang="en-US" sz="1300" dirty="0" smtClean="0">
                <a:solidFill>
                  <a:srgbClr val="002EA2"/>
                </a:solidFill>
                <a:latin typeface="Finlandica" panose="00000500000000000000" pitchFamily="2" charset="0"/>
              </a:rPr>
              <a:t>VIE-50 </a:t>
            </a:r>
            <a:r>
              <a:rPr lang="en-US" sz="1300" dirty="0">
                <a:solidFill>
                  <a:srgbClr val="002EA2"/>
                </a:solidFill>
                <a:latin typeface="Finlandica" panose="00000500000000000000" pitchFamily="2" charset="0"/>
              </a:rPr>
              <a:t>know if you have suggestions of good speakers. We will update this material.</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3947801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For social </a:t>
            </a:r>
            <a:r>
              <a:rPr lang="en-US" sz="2800" b="1" dirty="0" smtClean="0">
                <a:solidFill>
                  <a:srgbClr val="002EA2"/>
                </a:solidFill>
                <a:latin typeface="Finlandica" panose="00000500000000000000" pitchFamily="2" charset="0"/>
              </a:rPr>
              <a:t>media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601579" y="965142"/>
            <a:ext cx="5654499" cy="3578785"/>
          </a:xfrm>
        </p:spPr>
        <p:txBody>
          <a:bodyPr>
            <a:noAutofit/>
          </a:bodyPr>
          <a:lstStyle/>
          <a:p>
            <a:pPr marL="0" lvl="0" indent="0" defTabSz="914400">
              <a:lnSpc>
                <a:spcPct val="100000"/>
              </a:lnSpc>
              <a:spcBef>
                <a:spcPts val="0"/>
              </a:spcBef>
              <a:buNone/>
            </a:pPr>
            <a:r>
              <a:rPr lang="en-GB" sz="1200" dirty="0">
                <a:solidFill>
                  <a:srgbClr val="002EA2"/>
                </a:solidFill>
                <a:latin typeface="Finlandica"/>
                <a:hlinkClick r:id="rId2"/>
              </a:rPr>
              <a:t>@Education Finland</a:t>
            </a:r>
            <a:endParaRPr lang="en-GB" sz="1200" dirty="0">
              <a:solidFill>
                <a:srgbClr val="002EA2"/>
              </a:solidFill>
              <a:latin typeface="Finlandica"/>
            </a:endParaRPr>
          </a:p>
          <a:p>
            <a:pPr marL="0" lvl="0" indent="0" defTabSz="914400">
              <a:lnSpc>
                <a:spcPct val="100000"/>
              </a:lnSpc>
              <a:spcBef>
                <a:spcPts val="0"/>
              </a:spcBef>
              <a:buNone/>
            </a:pPr>
            <a:r>
              <a:rPr lang="en-GB" sz="1200" dirty="0">
                <a:solidFill>
                  <a:srgbClr val="002EA2"/>
                </a:solidFill>
                <a:latin typeface="Finlandica"/>
                <a:hlinkClick r:id="rId3"/>
              </a:rPr>
              <a:t>@EduCluster Finland</a:t>
            </a:r>
            <a:endParaRPr lang="en-GB" sz="1200" dirty="0">
              <a:solidFill>
                <a:srgbClr val="002EA2"/>
              </a:solidFill>
              <a:latin typeface="Finlandica"/>
            </a:endParaRPr>
          </a:p>
          <a:p>
            <a:pPr marL="0" lvl="0" indent="0" defTabSz="914400">
              <a:lnSpc>
                <a:spcPct val="100000"/>
              </a:lnSpc>
              <a:spcBef>
                <a:spcPts val="0"/>
              </a:spcBef>
              <a:buNone/>
            </a:pPr>
            <a:r>
              <a:rPr lang="en-GB" sz="1200" dirty="0">
                <a:solidFill>
                  <a:srgbClr val="002EA2"/>
                </a:solidFill>
                <a:latin typeface="Finlandica"/>
                <a:hlinkClick r:id="rId4"/>
              </a:rPr>
              <a:t>@Business Finland</a:t>
            </a:r>
            <a:endParaRPr lang="en-GB" sz="1200" dirty="0">
              <a:solidFill>
                <a:srgbClr val="002EA2"/>
              </a:solidFill>
              <a:latin typeface="Finlandica"/>
            </a:endParaRPr>
          </a:p>
          <a:p>
            <a:pPr marL="0" lvl="0" indent="0" defTabSz="914400">
              <a:lnSpc>
                <a:spcPct val="100000"/>
              </a:lnSpc>
              <a:spcBef>
                <a:spcPts val="0"/>
              </a:spcBef>
              <a:buNone/>
            </a:pPr>
            <a:r>
              <a:rPr lang="en-GB" sz="1200" dirty="0">
                <a:solidFill>
                  <a:srgbClr val="002EA2"/>
                </a:solidFill>
                <a:latin typeface="Finlandica"/>
                <a:hlinkClick r:id="rId5"/>
              </a:rPr>
              <a:t>@Ministry of Education and Culture</a:t>
            </a:r>
            <a:endParaRPr lang="en-GB" sz="1200" dirty="0">
              <a:solidFill>
                <a:srgbClr val="002EA2"/>
              </a:solidFill>
              <a:latin typeface="Finlandica"/>
            </a:endParaRPr>
          </a:p>
          <a:p>
            <a:pPr marL="0" lvl="0" indent="0" defTabSz="914400">
              <a:lnSpc>
                <a:spcPct val="100000"/>
              </a:lnSpc>
              <a:spcBef>
                <a:spcPts val="0"/>
              </a:spcBef>
              <a:buNone/>
            </a:pPr>
            <a:r>
              <a:rPr lang="en-GB" sz="1200" dirty="0">
                <a:solidFill>
                  <a:srgbClr val="002EA2"/>
                </a:solidFill>
                <a:latin typeface="Finlandica"/>
                <a:hlinkClick r:id="rId6"/>
              </a:rPr>
              <a:t>@Finnish National Agency for Education</a:t>
            </a:r>
            <a:endParaRPr lang="en-GB" sz="1200" dirty="0">
              <a:solidFill>
                <a:srgbClr val="002EA2"/>
              </a:solidFill>
              <a:latin typeface="Finlandica"/>
            </a:endParaRPr>
          </a:p>
          <a:p>
            <a:pPr marL="0" lvl="0" indent="0" defTabSz="914400">
              <a:lnSpc>
                <a:spcPct val="100000"/>
              </a:lnSpc>
              <a:spcBef>
                <a:spcPts val="0"/>
              </a:spcBef>
              <a:buNone/>
            </a:pPr>
            <a:endParaRPr lang="en-GB" sz="1200" dirty="0">
              <a:solidFill>
                <a:srgbClr val="002EA2"/>
              </a:solidFill>
              <a:latin typeface="Finlandica"/>
            </a:endParaRPr>
          </a:p>
          <a:p>
            <a:pPr marL="0" lvl="0" indent="0" defTabSz="914400">
              <a:lnSpc>
                <a:spcPct val="100000"/>
              </a:lnSpc>
              <a:spcBef>
                <a:spcPts val="0"/>
              </a:spcBef>
              <a:buNone/>
            </a:pPr>
            <a:r>
              <a:rPr lang="en-GB" sz="1200" dirty="0">
                <a:solidFill>
                  <a:srgbClr val="002EA2"/>
                </a:solidFill>
                <a:latin typeface="Finlandica"/>
              </a:rPr>
              <a:t>#TeamFinland #EdTech #educationfinland #LearnersForLife</a:t>
            </a:r>
          </a:p>
          <a:p>
            <a:pPr marL="0" lvl="0" indent="0" defTabSz="914400">
              <a:lnSpc>
                <a:spcPct val="100000"/>
              </a:lnSpc>
              <a:spcBef>
                <a:spcPts val="0"/>
              </a:spcBef>
              <a:buNone/>
            </a:pPr>
            <a:endParaRPr lang="en-GB" sz="1200" dirty="0">
              <a:solidFill>
                <a:srgbClr val="002EA2"/>
              </a:solidFill>
              <a:latin typeface="Finlandica"/>
            </a:endParaRPr>
          </a:p>
          <a:p>
            <a:pPr marL="0" lvl="0" indent="0" defTabSz="914400">
              <a:lnSpc>
                <a:spcPct val="100000"/>
              </a:lnSpc>
              <a:spcBef>
                <a:spcPts val="0"/>
              </a:spcBef>
              <a:buNone/>
            </a:pPr>
            <a:r>
              <a:rPr lang="en-GB" sz="1200" dirty="0">
                <a:solidFill>
                  <a:srgbClr val="002EA2"/>
                </a:solidFill>
                <a:latin typeface="Finlandica"/>
              </a:rPr>
              <a:t>#Finland has been ranked #1 in the world for future-focused #education. Let’s build our future education system together</a:t>
            </a:r>
            <a:r>
              <a:rPr lang="en-GB" sz="1200" dirty="0" smtClean="0">
                <a:solidFill>
                  <a:srgbClr val="002EA2"/>
                </a:solidFill>
                <a:latin typeface="Finlandica"/>
              </a:rPr>
              <a:t>.</a:t>
            </a:r>
          </a:p>
          <a:p>
            <a:pPr marL="0" lvl="0" indent="0" defTabSz="914400">
              <a:lnSpc>
                <a:spcPct val="100000"/>
              </a:lnSpc>
              <a:spcBef>
                <a:spcPts val="0"/>
              </a:spcBef>
              <a:buNone/>
            </a:pPr>
            <a:endParaRPr lang="en-GB" sz="1200" dirty="0">
              <a:solidFill>
                <a:srgbClr val="002EA2"/>
              </a:solidFill>
              <a:latin typeface="Finlandica"/>
            </a:endParaRPr>
          </a:p>
          <a:p>
            <a:pPr marL="0" lvl="0" indent="0" defTabSz="914400">
              <a:lnSpc>
                <a:spcPct val="100000"/>
              </a:lnSpc>
              <a:spcBef>
                <a:spcPts val="0"/>
              </a:spcBef>
              <a:buNone/>
            </a:pPr>
            <a:r>
              <a:rPr lang="en-GB" sz="1200" dirty="0">
                <a:solidFill>
                  <a:srgbClr val="002EA2"/>
                </a:solidFill>
                <a:latin typeface="Finlandica"/>
              </a:rPr>
              <a:t>#Finland is looking for international partners to co-create future #education solutions</a:t>
            </a:r>
            <a:r>
              <a:rPr lang="en-GB" sz="1200" dirty="0" smtClean="0">
                <a:solidFill>
                  <a:srgbClr val="002EA2"/>
                </a:solidFill>
                <a:latin typeface="Finlandica"/>
              </a:rPr>
              <a:t>.</a:t>
            </a:r>
          </a:p>
          <a:p>
            <a:pPr marL="0" lvl="0" indent="0" defTabSz="914400">
              <a:lnSpc>
                <a:spcPct val="100000"/>
              </a:lnSpc>
              <a:spcBef>
                <a:spcPts val="0"/>
              </a:spcBef>
              <a:buNone/>
            </a:pPr>
            <a:endParaRPr lang="en-GB" sz="1200" dirty="0">
              <a:solidFill>
                <a:srgbClr val="002EA2"/>
              </a:solidFill>
              <a:latin typeface="Finlandica"/>
            </a:endParaRPr>
          </a:p>
          <a:p>
            <a:pPr marL="0" lvl="0" indent="0" defTabSz="914400">
              <a:lnSpc>
                <a:spcPct val="100000"/>
              </a:lnSpc>
              <a:spcBef>
                <a:spcPts val="0"/>
              </a:spcBef>
              <a:buNone/>
            </a:pPr>
            <a:r>
              <a:rPr lang="en-US" sz="1200" dirty="0">
                <a:solidFill>
                  <a:srgbClr val="002EA2"/>
                </a:solidFill>
                <a:latin typeface="Finlandica"/>
              </a:rPr>
              <a:t>#Finnish children begin school later, spend less time in the classroom and have less homework. Come see how we do it</a:t>
            </a:r>
            <a:r>
              <a:rPr lang="en-US" sz="1200" dirty="0" smtClean="0">
                <a:solidFill>
                  <a:srgbClr val="002EA2"/>
                </a:solidFill>
                <a:latin typeface="Finlandica"/>
              </a:rPr>
              <a:t>.</a:t>
            </a:r>
          </a:p>
          <a:p>
            <a:pPr marL="0" lvl="0" indent="0" defTabSz="914400">
              <a:lnSpc>
                <a:spcPct val="100000"/>
              </a:lnSpc>
              <a:spcBef>
                <a:spcPts val="0"/>
              </a:spcBef>
              <a:buNone/>
            </a:pPr>
            <a:endParaRPr lang="en-US" sz="1200" dirty="0">
              <a:solidFill>
                <a:srgbClr val="002EA2"/>
              </a:solidFill>
              <a:latin typeface="Finlandica"/>
            </a:endParaRPr>
          </a:p>
          <a:p>
            <a:pPr marL="0" lvl="0" indent="0" defTabSz="914400">
              <a:lnSpc>
                <a:spcPct val="100000"/>
              </a:lnSpc>
              <a:spcBef>
                <a:spcPts val="0"/>
              </a:spcBef>
              <a:buNone/>
            </a:pPr>
            <a:r>
              <a:rPr lang="en-US" sz="1200" dirty="0">
                <a:solidFill>
                  <a:srgbClr val="002EA2"/>
                </a:solidFill>
                <a:latin typeface="Finlandica"/>
              </a:rPr>
              <a:t>How do #Finnish students get high marks in math and science? They don’t neglect nature, sports, art and music. </a:t>
            </a: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13</a:t>
            </a:fld>
            <a:endParaRPr lang="en-US">
              <a:solidFill>
                <a:srgbClr val="002EA2"/>
              </a:solidFill>
            </a:endParaRPr>
          </a:p>
        </p:txBody>
      </p:sp>
      <p:sp>
        <p:nvSpPr>
          <p:cNvPr id="10" name="Title 5"/>
          <p:cNvSpPr txBox="1">
            <a:spLocks/>
          </p:cNvSpPr>
          <p:nvPr/>
        </p:nvSpPr>
        <p:spPr>
          <a:xfrm>
            <a:off x="601579" y="4639365"/>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For further </a:t>
            </a:r>
            <a:r>
              <a:rPr lang="en-US" sz="2800" b="1" dirty="0" smtClean="0">
                <a:solidFill>
                  <a:srgbClr val="002EA2"/>
                </a:solidFill>
                <a:latin typeface="Finlandica" panose="00000500000000000000" pitchFamily="2" charset="0"/>
              </a:rPr>
              <a:t>information</a:t>
            </a:r>
            <a:endParaRPr lang="en-US" sz="2800" b="1" dirty="0">
              <a:solidFill>
                <a:srgbClr val="002EA2"/>
              </a:solidFill>
              <a:latin typeface="Finlandica" panose="00000500000000000000" pitchFamily="2" charset="0"/>
            </a:endParaRPr>
          </a:p>
        </p:txBody>
      </p:sp>
      <p:sp>
        <p:nvSpPr>
          <p:cNvPr id="11" name="Content Placeholder 6"/>
          <p:cNvSpPr txBox="1">
            <a:spLocks/>
          </p:cNvSpPr>
          <p:nvPr/>
        </p:nvSpPr>
        <p:spPr>
          <a:xfrm>
            <a:off x="601579" y="5187687"/>
            <a:ext cx="5784934" cy="4069524"/>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defTabSz="914400">
              <a:lnSpc>
                <a:spcPct val="100000"/>
              </a:lnSpc>
              <a:spcBef>
                <a:spcPts val="0"/>
              </a:spcBef>
              <a:buNone/>
            </a:pPr>
            <a:endParaRPr lang="en-US" sz="1200" dirty="0">
              <a:solidFill>
                <a:srgbClr val="002EA2"/>
              </a:solidFill>
              <a:latin typeface="Finlandica"/>
            </a:endParaRPr>
          </a:p>
          <a:p>
            <a:pPr defTabSz="914400">
              <a:lnSpc>
                <a:spcPct val="100000"/>
              </a:lnSpc>
              <a:spcBef>
                <a:spcPts val="0"/>
              </a:spcBef>
            </a:pPr>
            <a:r>
              <a:rPr lang="en-US" sz="1200" b="1" dirty="0">
                <a:solidFill>
                  <a:srgbClr val="002EA2"/>
                </a:solidFill>
                <a:latin typeface="Finlandica"/>
              </a:rPr>
              <a:t>Marjaana Sall</a:t>
            </a:r>
            <a:r>
              <a:rPr lang="en-US" sz="1200" dirty="0">
                <a:solidFill>
                  <a:srgbClr val="002EA2"/>
                </a:solidFill>
                <a:latin typeface="Finlandica"/>
              </a:rPr>
              <a:t>, Ambassador for Education, Ministry for Foreign Affairs, </a:t>
            </a:r>
            <a:r>
              <a:rPr lang="en-US" sz="1200" dirty="0">
                <a:solidFill>
                  <a:srgbClr val="FF0000"/>
                </a:solidFill>
                <a:latin typeface="Finlandica"/>
                <a:hlinkClick r:id="rId7"/>
              </a:rPr>
              <a:t>marjaana.sall@formin.fi</a:t>
            </a:r>
            <a:r>
              <a:rPr lang="en-US" sz="1200" dirty="0">
                <a:solidFill>
                  <a:srgbClr val="002EA2"/>
                </a:solidFill>
                <a:latin typeface="Finlandica"/>
              </a:rPr>
              <a:t>, +358 295 350 266</a:t>
            </a:r>
          </a:p>
          <a:p>
            <a:pPr marL="0" lvl="0" indent="0" defTabSz="914400">
              <a:lnSpc>
                <a:spcPct val="100000"/>
              </a:lnSpc>
              <a:spcBef>
                <a:spcPts val="0"/>
              </a:spcBef>
              <a:buNone/>
            </a:pPr>
            <a:endParaRPr lang="en-US" sz="1200" b="1" dirty="0">
              <a:solidFill>
                <a:srgbClr val="002EA2"/>
              </a:solidFill>
              <a:latin typeface="Finlandica"/>
            </a:endParaRPr>
          </a:p>
          <a:p>
            <a:pPr defTabSz="914400">
              <a:lnSpc>
                <a:spcPct val="100000"/>
              </a:lnSpc>
              <a:spcBef>
                <a:spcPts val="0"/>
              </a:spcBef>
            </a:pPr>
            <a:r>
              <a:rPr lang="en-US" sz="1200" b="1" dirty="0">
                <a:solidFill>
                  <a:srgbClr val="002EA2"/>
                </a:solidFill>
                <a:latin typeface="Finlandica"/>
              </a:rPr>
              <a:t>Katarina Koch</a:t>
            </a:r>
            <a:r>
              <a:rPr lang="en-US" sz="1200" dirty="0">
                <a:solidFill>
                  <a:srgbClr val="002EA2"/>
                </a:solidFill>
                <a:latin typeface="Finlandica"/>
              </a:rPr>
              <a:t>, Communications Specialist, Ministry of Education and Culture</a:t>
            </a:r>
            <a:r>
              <a:rPr lang="en-US" sz="1200" b="1" dirty="0">
                <a:solidFill>
                  <a:srgbClr val="002EA2"/>
                </a:solidFill>
                <a:latin typeface="Finlandica"/>
              </a:rPr>
              <a:t>, </a:t>
            </a:r>
            <a:r>
              <a:rPr lang="en-US" sz="1200" dirty="0">
                <a:solidFill>
                  <a:srgbClr val="002EA2"/>
                </a:solidFill>
                <a:latin typeface="Finlandica"/>
                <a:hlinkClick r:id="rId8"/>
              </a:rPr>
              <a:t>katarina.Koch@minedu.fi</a:t>
            </a:r>
            <a:r>
              <a:rPr lang="en-US" sz="1200" dirty="0">
                <a:solidFill>
                  <a:srgbClr val="002EA2"/>
                </a:solidFill>
                <a:latin typeface="Finlandica"/>
              </a:rPr>
              <a:t> </a:t>
            </a:r>
          </a:p>
          <a:p>
            <a:pPr marL="0" indent="0" defTabSz="914400">
              <a:lnSpc>
                <a:spcPct val="100000"/>
              </a:lnSpc>
              <a:spcBef>
                <a:spcPts val="0"/>
              </a:spcBef>
              <a:buNone/>
            </a:pPr>
            <a:endParaRPr lang="fi-FI" sz="1200" dirty="0">
              <a:solidFill>
                <a:srgbClr val="002EA2"/>
              </a:solidFill>
              <a:latin typeface="Finlandica"/>
            </a:endParaRPr>
          </a:p>
          <a:p>
            <a:pPr defTabSz="914400">
              <a:lnSpc>
                <a:spcPct val="100000"/>
              </a:lnSpc>
              <a:spcBef>
                <a:spcPts val="0"/>
              </a:spcBef>
            </a:pPr>
            <a:r>
              <a:rPr lang="en-US" sz="1200" dirty="0">
                <a:solidFill>
                  <a:srgbClr val="002EA2"/>
                </a:solidFill>
                <a:latin typeface="Finlandica"/>
                <a:hlinkClick r:id="rId9"/>
              </a:rPr>
              <a:t>Contact information of the personnel </a:t>
            </a:r>
            <a:r>
              <a:rPr lang="en-US" sz="1200" dirty="0">
                <a:solidFill>
                  <a:srgbClr val="002EA2"/>
                </a:solidFill>
                <a:latin typeface="Finlandica"/>
              </a:rPr>
              <a:t>at the Ministry of Education and Culture</a:t>
            </a:r>
          </a:p>
          <a:p>
            <a:pPr marL="0" indent="0" defTabSz="914400">
              <a:lnSpc>
                <a:spcPct val="100000"/>
              </a:lnSpc>
              <a:spcBef>
                <a:spcPts val="0"/>
              </a:spcBef>
              <a:buNone/>
            </a:pPr>
            <a:endParaRPr lang="en-US" sz="1200" b="1" dirty="0">
              <a:solidFill>
                <a:srgbClr val="002EA2"/>
              </a:solidFill>
              <a:latin typeface="Finlandica"/>
            </a:endParaRPr>
          </a:p>
          <a:p>
            <a:pPr defTabSz="914400">
              <a:lnSpc>
                <a:spcPct val="100000"/>
              </a:lnSpc>
              <a:spcBef>
                <a:spcPts val="0"/>
              </a:spcBef>
            </a:pPr>
            <a:r>
              <a:rPr lang="en-US" sz="1200" b="1" dirty="0" err="1" smtClean="0">
                <a:solidFill>
                  <a:srgbClr val="002EA2"/>
                </a:solidFill>
                <a:latin typeface="Finlandica"/>
              </a:rPr>
              <a:t>Jouni</a:t>
            </a:r>
            <a:r>
              <a:rPr lang="en-US" sz="1200" b="1" dirty="0" smtClean="0">
                <a:solidFill>
                  <a:srgbClr val="002EA2"/>
                </a:solidFill>
                <a:latin typeface="Finlandica"/>
              </a:rPr>
              <a:t> </a:t>
            </a:r>
            <a:r>
              <a:rPr lang="en-US" sz="1200" b="1" dirty="0">
                <a:solidFill>
                  <a:srgbClr val="002EA2"/>
                </a:solidFill>
                <a:latin typeface="Finlandica"/>
              </a:rPr>
              <a:t>Kangasniemi, </a:t>
            </a:r>
            <a:r>
              <a:rPr lang="en-US" sz="1200" dirty="0">
                <a:solidFill>
                  <a:srgbClr val="002EA2"/>
                </a:solidFill>
                <a:latin typeface="Finlandica"/>
              </a:rPr>
              <a:t>Programme Director, Education Finland, </a:t>
            </a:r>
            <a:r>
              <a:rPr lang="en-US" sz="1200" dirty="0" smtClean="0">
                <a:solidFill>
                  <a:srgbClr val="002EA2"/>
                </a:solidFill>
                <a:latin typeface="Finlandica"/>
              </a:rPr>
              <a:t>Business Finland, </a:t>
            </a:r>
            <a:r>
              <a:rPr lang="en-US" sz="1200" dirty="0" smtClean="0">
                <a:solidFill>
                  <a:srgbClr val="002EA2"/>
                </a:solidFill>
                <a:latin typeface="Finlandica"/>
                <a:hlinkClick r:id="rId10"/>
              </a:rPr>
              <a:t>ouni.kangasniemi@oph.fi</a:t>
            </a:r>
            <a:r>
              <a:rPr lang="en-US" sz="1200" dirty="0">
                <a:solidFill>
                  <a:srgbClr val="002EA2"/>
                </a:solidFill>
                <a:latin typeface="Finlandica"/>
              </a:rPr>
              <a:t/>
            </a:r>
            <a:br>
              <a:rPr lang="en-US" sz="1200" dirty="0">
                <a:solidFill>
                  <a:srgbClr val="002EA2"/>
                </a:solidFill>
                <a:latin typeface="Finlandica"/>
              </a:rPr>
            </a:br>
            <a:r>
              <a:rPr lang="en-US" sz="1200" dirty="0" smtClean="0">
                <a:solidFill>
                  <a:srgbClr val="002EA2"/>
                </a:solidFill>
                <a:latin typeface="Finlandica"/>
              </a:rPr>
              <a:t/>
            </a:r>
            <a:br>
              <a:rPr lang="en-US" sz="1200" dirty="0" smtClean="0">
                <a:solidFill>
                  <a:srgbClr val="002EA2"/>
                </a:solidFill>
                <a:latin typeface="Finlandica"/>
              </a:rPr>
            </a:br>
            <a:r>
              <a:rPr lang="en-US" sz="1200" dirty="0" smtClean="0">
                <a:solidFill>
                  <a:srgbClr val="002EA2"/>
                </a:solidFill>
                <a:latin typeface="Finlandica"/>
                <a:hlinkClick r:id="rId11"/>
              </a:rPr>
              <a:t>Other </a:t>
            </a:r>
            <a:r>
              <a:rPr lang="en-US" sz="1200" dirty="0">
                <a:solidFill>
                  <a:srgbClr val="002EA2"/>
                </a:solidFill>
                <a:latin typeface="Finlandica"/>
                <a:hlinkClick r:id="rId11"/>
              </a:rPr>
              <a:t>contacts at Education Finland</a:t>
            </a:r>
            <a:r>
              <a:rPr lang="en-US" sz="1200" dirty="0">
                <a:solidFill>
                  <a:srgbClr val="002EA2"/>
                </a:solidFill>
                <a:latin typeface="Finlandica"/>
              </a:rPr>
              <a:t> </a:t>
            </a:r>
            <a:endParaRPr lang="en-US" sz="1200" dirty="0" smtClean="0">
              <a:solidFill>
                <a:srgbClr val="002EA2"/>
              </a:solidFill>
              <a:latin typeface="Finlandica"/>
            </a:endParaRPr>
          </a:p>
          <a:p>
            <a:pPr marL="0" indent="0" defTabSz="914400">
              <a:lnSpc>
                <a:spcPct val="100000"/>
              </a:lnSpc>
              <a:spcBef>
                <a:spcPts val="0"/>
              </a:spcBef>
              <a:buNone/>
            </a:pPr>
            <a:endParaRPr lang="en-US" sz="1200" b="1" dirty="0" smtClean="0">
              <a:solidFill>
                <a:srgbClr val="002EA2"/>
              </a:solidFill>
              <a:latin typeface="Finlandica"/>
            </a:endParaRPr>
          </a:p>
          <a:p>
            <a:pPr defTabSz="914400">
              <a:lnSpc>
                <a:spcPct val="100000"/>
              </a:lnSpc>
              <a:spcBef>
                <a:spcPts val="0"/>
              </a:spcBef>
            </a:pPr>
            <a:r>
              <a:rPr lang="en-US" sz="1200" b="1" dirty="0" smtClean="0">
                <a:solidFill>
                  <a:srgbClr val="002EA2"/>
                </a:solidFill>
                <a:latin typeface="Finlandica"/>
              </a:rPr>
              <a:t>Piia </a:t>
            </a:r>
            <a:r>
              <a:rPr lang="en-US" sz="1200" b="1" dirty="0">
                <a:solidFill>
                  <a:srgbClr val="002EA2"/>
                </a:solidFill>
                <a:latin typeface="Finlandica"/>
              </a:rPr>
              <a:t>Moilanen</a:t>
            </a:r>
            <a:r>
              <a:rPr lang="en-US" sz="1200" dirty="0">
                <a:solidFill>
                  <a:srgbClr val="002EA2"/>
                </a:solidFill>
                <a:latin typeface="Finlandica"/>
              </a:rPr>
              <a:t>, Campaign </a:t>
            </a:r>
            <a:r>
              <a:rPr lang="en-US" sz="1200" dirty="0" smtClean="0">
                <a:solidFill>
                  <a:srgbClr val="002EA2"/>
                </a:solidFill>
                <a:latin typeface="Finlandica"/>
              </a:rPr>
              <a:t>Coordinator</a:t>
            </a:r>
            <a:r>
              <a:rPr lang="en-US" sz="1200" dirty="0">
                <a:solidFill>
                  <a:srgbClr val="002EA2"/>
                </a:solidFill>
                <a:latin typeface="Finlandica"/>
              </a:rPr>
              <a:t/>
            </a:r>
            <a:br>
              <a:rPr lang="en-US" sz="1200" dirty="0">
                <a:solidFill>
                  <a:srgbClr val="002EA2"/>
                </a:solidFill>
                <a:latin typeface="Finlandica"/>
              </a:rPr>
            </a:br>
            <a:r>
              <a:rPr lang="en-US" sz="1200" dirty="0" smtClean="0">
                <a:solidFill>
                  <a:srgbClr val="002EA2"/>
                </a:solidFill>
                <a:latin typeface="Finlandica"/>
                <a:hlinkClick r:id="rId12"/>
              </a:rPr>
              <a:t>piia.Moilanen@businessfinland.fi</a:t>
            </a:r>
            <a:r>
              <a:rPr lang="en-US" sz="1200" dirty="0">
                <a:solidFill>
                  <a:srgbClr val="002EA2"/>
                </a:solidFill>
                <a:latin typeface="Finlandica"/>
              </a:rPr>
              <a:t>, +358 50 5577 </a:t>
            </a:r>
            <a:r>
              <a:rPr lang="en-US" sz="1200" dirty="0" smtClean="0">
                <a:solidFill>
                  <a:srgbClr val="002EA2"/>
                </a:solidFill>
                <a:latin typeface="Finlandica"/>
              </a:rPr>
              <a:t>748</a:t>
            </a:r>
          </a:p>
          <a:p>
            <a:pPr defTabSz="914400">
              <a:lnSpc>
                <a:spcPct val="100000"/>
              </a:lnSpc>
              <a:spcBef>
                <a:spcPts val="0"/>
              </a:spcBef>
            </a:pPr>
            <a:endParaRPr lang="en-US" sz="1200" dirty="0">
              <a:solidFill>
                <a:srgbClr val="002EA2"/>
              </a:solidFill>
              <a:latin typeface="Finlandica"/>
            </a:endParaRPr>
          </a:p>
          <a:p>
            <a:pPr defTabSz="914400">
              <a:lnSpc>
                <a:spcPct val="100000"/>
              </a:lnSpc>
              <a:spcBef>
                <a:spcPts val="0"/>
              </a:spcBef>
            </a:pPr>
            <a:r>
              <a:rPr lang="en-US" sz="1200" b="1" dirty="0" smtClean="0">
                <a:solidFill>
                  <a:srgbClr val="002EA2"/>
                </a:solidFill>
                <a:latin typeface="Finlandica"/>
              </a:rPr>
              <a:t>Pekka </a:t>
            </a:r>
            <a:r>
              <a:rPr lang="en-US" sz="1200" b="1" dirty="0">
                <a:solidFill>
                  <a:srgbClr val="002EA2"/>
                </a:solidFill>
                <a:latin typeface="Finlandica"/>
              </a:rPr>
              <a:t>Ollikainen</a:t>
            </a:r>
            <a:r>
              <a:rPr lang="en-US" sz="1200" dirty="0">
                <a:solidFill>
                  <a:srgbClr val="002EA2"/>
                </a:solidFill>
                <a:latin typeface="Finlandica"/>
              </a:rPr>
              <a:t>; Large corporations, research and co-innovation </a:t>
            </a:r>
            <a:r>
              <a:rPr lang="en-US" sz="1200" dirty="0" smtClean="0">
                <a:solidFill>
                  <a:srgbClr val="002EA2"/>
                </a:solidFill>
                <a:latin typeface="Finlandica"/>
              </a:rPr>
              <a:t>projects </a:t>
            </a:r>
            <a:r>
              <a:rPr lang="en-US" sz="1200" dirty="0">
                <a:solidFill>
                  <a:srgbClr val="002EA2"/>
                </a:solidFill>
                <a:latin typeface="Finlandica"/>
                <a:hlinkClick r:id="rId13"/>
              </a:rPr>
              <a:t>pekka.ollikainen@businessfinland.fi</a:t>
            </a:r>
            <a:r>
              <a:rPr lang="en-US" sz="1200" dirty="0">
                <a:solidFill>
                  <a:srgbClr val="002EA2"/>
                </a:solidFill>
                <a:latin typeface="Finlandica"/>
              </a:rPr>
              <a:t>, +358 50 5577 </a:t>
            </a:r>
            <a:r>
              <a:rPr lang="en-US" sz="1200" dirty="0" smtClean="0">
                <a:solidFill>
                  <a:srgbClr val="002EA2"/>
                </a:solidFill>
                <a:latin typeface="Finlandica"/>
              </a:rPr>
              <a:t>758</a:t>
            </a:r>
          </a:p>
          <a:p>
            <a:pPr defTabSz="914400">
              <a:lnSpc>
                <a:spcPct val="100000"/>
              </a:lnSpc>
              <a:spcBef>
                <a:spcPts val="0"/>
              </a:spcBef>
            </a:pPr>
            <a:endParaRPr lang="en-US" sz="1200" dirty="0" smtClean="0">
              <a:solidFill>
                <a:srgbClr val="002EA2"/>
              </a:solidFill>
              <a:latin typeface="Finlandica"/>
            </a:endParaRPr>
          </a:p>
          <a:p>
            <a:pPr defTabSz="914400">
              <a:lnSpc>
                <a:spcPct val="100000"/>
              </a:lnSpc>
              <a:spcBef>
                <a:spcPts val="0"/>
              </a:spcBef>
            </a:pPr>
            <a:r>
              <a:rPr lang="en-US" sz="1200" b="1" dirty="0" smtClean="0">
                <a:solidFill>
                  <a:srgbClr val="002EA2"/>
                </a:solidFill>
                <a:latin typeface="Finlandica"/>
              </a:rPr>
              <a:t>Eeva </a:t>
            </a:r>
            <a:r>
              <a:rPr lang="en-US" sz="1200" b="1" dirty="0">
                <a:solidFill>
                  <a:srgbClr val="002EA2"/>
                </a:solidFill>
                <a:latin typeface="Finlandica"/>
              </a:rPr>
              <a:t>Nuutinen</a:t>
            </a:r>
            <a:r>
              <a:rPr lang="en-US" sz="1200" dirty="0">
                <a:solidFill>
                  <a:srgbClr val="002EA2"/>
                </a:solidFill>
                <a:latin typeface="Finlandica"/>
              </a:rPr>
              <a:t>, Growth companies and </a:t>
            </a:r>
            <a:r>
              <a:rPr lang="en-US" sz="1200" dirty="0" smtClean="0">
                <a:solidFill>
                  <a:srgbClr val="002EA2"/>
                </a:solidFill>
                <a:latin typeface="Finlandica"/>
              </a:rPr>
              <a:t>export</a:t>
            </a:r>
            <a:br>
              <a:rPr lang="en-US" sz="1200" dirty="0" smtClean="0">
                <a:solidFill>
                  <a:srgbClr val="002EA2"/>
                </a:solidFill>
                <a:latin typeface="Finlandica"/>
              </a:rPr>
            </a:br>
            <a:r>
              <a:rPr lang="en-US" sz="1200" dirty="0" smtClean="0">
                <a:solidFill>
                  <a:srgbClr val="002EA2"/>
                </a:solidFill>
                <a:latin typeface="Finlandica"/>
                <a:hlinkClick r:id="rId14"/>
              </a:rPr>
              <a:t>eeva.nuutinen@businessfinland.fi</a:t>
            </a:r>
            <a:r>
              <a:rPr lang="en-US" sz="1200" dirty="0">
                <a:solidFill>
                  <a:srgbClr val="002EA2"/>
                </a:solidFill>
                <a:latin typeface="Finlandica"/>
              </a:rPr>
              <a:t>, +358 40 343 3317</a:t>
            </a:r>
          </a:p>
          <a:p>
            <a:pPr marL="0" indent="0" defTabSz="914400">
              <a:lnSpc>
                <a:spcPct val="100000"/>
              </a:lnSpc>
              <a:spcBef>
                <a:spcPts val="0"/>
              </a:spcBef>
              <a:buNone/>
            </a:pPr>
            <a:endParaRPr lang="en-US" sz="1200" dirty="0" smtClean="0">
              <a:solidFill>
                <a:srgbClr val="002EA2"/>
              </a:solidFill>
              <a:latin typeface="Finlandica"/>
              <a:hlinkClick r:id="rId9"/>
            </a:endParaRPr>
          </a:p>
        </p:txBody>
      </p:sp>
    </p:spTree>
    <p:extLst>
      <p:ext uri="{BB962C8B-B14F-4D97-AF65-F5344CB8AC3E}">
        <p14:creationId xmlns:p14="http://schemas.microsoft.com/office/powerpoint/2010/main" val="1030736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Tools and </a:t>
            </a:r>
            <a:r>
              <a:rPr lang="en-US" sz="2800" b="1" dirty="0" smtClean="0">
                <a:solidFill>
                  <a:srgbClr val="002EA2"/>
                </a:solidFill>
                <a:latin typeface="Finlandica" panose="00000500000000000000" pitchFamily="2" charset="0"/>
              </a:rPr>
              <a:t>materials</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defTabSz="914400">
              <a:lnSpc>
                <a:spcPct val="100000"/>
              </a:lnSpc>
              <a:spcBef>
                <a:spcPts val="0"/>
              </a:spcBef>
              <a:buNone/>
            </a:pPr>
            <a:r>
              <a:rPr lang="en-US" sz="1200" dirty="0">
                <a:solidFill>
                  <a:srgbClr val="002EA2"/>
                </a:solidFill>
                <a:latin typeface="Finlandica"/>
                <a:hlinkClick r:id="rId2"/>
              </a:rPr>
              <a:t>Finland: Slow and Steady Reform for Consistently High Results</a:t>
            </a:r>
            <a:endParaRPr lang="en-US" sz="1200" dirty="0">
              <a:solidFill>
                <a:srgbClr val="002EA2"/>
              </a:solidFill>
              <a:latin typeface="Finlandica"/>
            </a:endParaRPr>
          </a:p>
          <a:p>
            <a:pPr defTabSz="914400">
              <a:lnSpc>
                <a:spcPct val="100000"/>
              </a:lnSpc>
              <a:spcBef>
                <a:spcPts val="0"/>
              </a:spcBef>
            </a:pPr>
            <a:r>
              <a:rPr lang="en-US" sz="1200" dirty="0">
                <a:solidFill>
                  <a:srgbClr val="002EA2"/>
                </a:solidFill>
                <a:latin typeface="Finlandica"/>
              </a:rPr>
              <a:t>This 2010 OECD is dated but still has valuable information about the philosophy and history of Finnish education. It was written specifically for American educators and policy makers to learn from strong performing nations.</a:t>
            </a:r>
          </a:p>
          <a:p>
            <a:pPr marL="0" lvl="0" indent="0" defTabSz="914400">
              <a:lnSpc>
                <a:spcPct val="100000"/>
              </a:lnSpc>
              <a:spcBef>
                <a:spcPts val="0"/>
              </a:spcBef>
              <a:buNone/>
            </a:pPr>
            <a:endParaRPr lang="en-US" sz="1200" dirty="0">
              <a:solidFill>
                <a:srgbClr val="002EA2"/>
              </a:solidFill>
              <a:latin typeface="Finlandica"/>
            </a:endParaRPr>
          </a:p>
          <a:p>
            <a:pPr marL="0" lvl="0" indent="0" defTabSz="914400">
              <a:lnSpc>
                <a:spcPct val="100000"/>
              </a:lnSpc>
              <a:spcBef>
                <a:spcPts val="0"/>
              </a:spcBef>
              <a:buNone/>
            </a:pPr>
            <a:r>
              <a:rPr lang="en-US" sz="1200" dirty="0">
                <a:solidFill>
                  <a:srgbClr val="002EA2"/>
                </a:solidFill>
                <a:latin typeface="Finlandica"/>
                <a:hlinkClick r:id="rId3"/>
              </a:rPr>
              <a:t>Vipunen – Education Statistics Finland</a:t>
            </a:r>
            <a:endParaRPr lang="en-US" sz="1200" dirty="0">
              <a:solidFill>
                <a:srgbClr val="002EA2"/>
              </a:solidFill>
              <a:latin typeface="Finlandica"/>
            </a:endParaRPr>
          </a:p>
          <a:p>
            <a:pPr defTabSz="914400">
              <a:lnSpc>
                <a:spcPct val="100000"/>
              </a:lnSpc>
              <a:spcBef>
                <a:spcPts val="0"/>
              </a:spcBef>
            </a:pPr>
            <a:r>
              <a:rPr lang="en-US" sz="1200" dirty="0">
                <a:solidFill>
                  <a:srgbClr val="002EA2"/>
                </a:solidFill>
                <a:latin typeface="Finlandica"/>
              </a:rPr>
              <a:t>This detailed website gathers and presents education statistics from a number of official sources.</a:t>
            </a:r>
          </a:p>
          <a:p>
            <a:pPr marL="0" lvl="0" indent="0" defTabSz="914400">
              <a:lnSpc>
                <a:spcPct val="100000"/>
              </a:lnSpc>
              <a:spcBef>
                <a:spcPts val="0"/>
              </a:spcBef>
              <a:buNone/>
            </a:pPr>
            <a:endParaRPr lang="en-US" sz="1200" dirty="0">
              <a:solidFill>
                <a:srgbClr val="002EA2"/>
              </a:solidFill>
              <a:latin typeface="Finlandica"/>
            </a:endParaRPr>
          </a:p>
          <a:p>
            <a:pPr marL="0" lvl="0" indent="0" defTabSz="914400">
              <a:lnSpc>
                <a:spcPct val="100000"/>
              </a:lnSpc>
              <a:spcBef>
                <a:spcPts val="0"/>
              </a:spcBef>
              <a:buNone/>
            </a:pPr>
            <a:r>
              <a:rPr lang="en-US" sz="1200" dirty="0">
                <a:solidFill>
                  <a:srgbClr val="002EA2"/>
                </a:solidFill>
                <a:latin typeface="Finlandica"/>
                <a:hlinkClick r:id="rId4"/>
              </a:rPr>
              <a:t>Education Finland – Companies</a:t>
            </a:r>
            <a:endParaRPr lang="en-US" sz="1200" dirty="0">
              <a:solidFill>
                <a:srgbClr val="002EA2"/>
              </a:solidFill>
              <a:latin typeface="Finlandica"/>
            </a:endParaRPr>
          </a:p>
          <a:p>
            <a:pPr lvl="0" defTabSz="914400">
              <a:lnSpc>
                <a:spcPct val="100000"/>
              </a:lnSpc>
              <a:spcBef>
                <a:spcPts val="0"/>
              </a:spcBef>
            </a:pPr>
            <a:r>
              <a:rPr lang="en-US" sz="1200" dirty="0">
                <a:solidFill>
                  <a:srgbClr val="002EA2"/>
                </a:solidFill>
                <a:latin typeface="Finlandica"/>
              </a:rPr>
              <a:t>Education Finland offers a large, searchable list of companies and providers for a wide variety of education needs. Also, the publication </a:t>
            </a:r>
            <a:r>
              <a:rPr lang="en-US" sz="1200" dirty="0">
                <a:solidFill>
                  <a:srgbClr val="002EA2"/>
                </a:solidFill>
                <a:latin typeface="Finlandica"/>
                <a:hlinkClick r:id="rId5"/>
              </a:rPr>
              <a:t>Learning Together</a:t>
            </a:r>
            <a:r>
              <a:rPr lang="en-US" sz="1200" dirty="0">
                <a:solidFill>
                  <a:srgbClr val="002EA2"/>
                </a:solidFill>
                <a:latin typeface="Finlandica"/>
              </a:rPr>
              <a:t> lists the member </a:t>
            </a:r>
            <a:r>
              <a:rPr lang="en-US" sz="1200" dirty="0" smtClean="0">
                <a:solidFill>
                  <a:srgbClr val="002EA2"/>
                </a:solidFill>
                <a:latin typeface="Finlandica"/>
              </a:rPr>
              <a:t>organizations </a:t>
            </a:r>
            <a:r>
              <a:rPr lang="en-US" sz="1200" dirty="0">
                <a:solidFill>
                  <a:srgbClr val="002EA2"/>
                </a:solidFill>
                <a:latin typeface="Finlandica"/>
              </a:rPr>
              <a:t>and concisely explains the Finnish education system.</a:t>
            </a:r>
          </a:p>
          <a:p>
            <a:pPr marL="0" lvl="0" indent="0" defTabSz="914400">
              <a:lnSpc>
                <a:spcPct val="100000"/>
              </a:lnSpc>
              <a:spcBef>
                <a:spcPts val="0"/>
              </a:spcBef>
              <a:buNone/>
            </a:pPr>
            <a:endParaRPr lang="en-US" sz="1200" dirty="0">
              <a:solidFill>
                <a:srgbClr val="002EA2"/>
              </a:solidFill>
              <a:latin typeface="Finlandica"/>
            </a:endParaRPr>
          </a:p>
          <a:p>
            <a:pPr marL="0" lvl="0" indent="0" defTabSz="914400">
              <a:lnSpc>
                <a:spcPct val="100000"/>
              </a:lnSpc>
              <a:spcBef>
                <a:spcPts val="0"/>
              </a:spcBef>
              <a:buNone/>
            </a:pPr>
            <a:r>
              <a:rPr lang="en-US" sz="1200" dirty="0">
                <a:solidFill>
                  <a:srgbClr val="002EA2"/>
                </a:solidFill>
                <a:latin typeface="Finlandica"/>
                <a:hlinkClick r:id="rId6"/>
              </a:rPr>
              <a:t>Elements of AI</a:t>
            </a:r>
            <a:endParaRPr lang="en-US" sz="1200" dirty="0">
              <a:solidFill>
                <a:srgbClr val="002EA2"/>
              </a:solidFill>
              <a:latin typeface="Finlandica"/>
            </a:endParaRPr>
          </a:p>
          <a:p>
            <a:pPr defTabSz="914400">
              <a:lnSpc>
                <a:spcPct val="100000"/>
              </a:lnSpc>
              <a:spcBef>
                <a:spcPts val="0"/>
              </a:spcBef>
            </a:pPr>
            <a:r>
              <a:rPr lang="en-US" sz="1200" dirty="0">
                <a:solidFill>
                  <a:srgbClr val="002EA2"/>
                </a:solidFill>
                <a:latin typeface="Finlandica"/>
              </a:rPr>
              <a:t>This free online course about Artificial Intelligence was created by Aalto University and Reaktor. It received EU support and is available in over a dozen languages.</a:t>
            </a:r>
          </a:p>
          <a:p>
            <a:pPr marL="0" lvl="0" indent="0" defTabSz="914400">
              <a:lnSpc>
                <a:spcPct val="100000"/>
              </a:lnSpc>
              <a:spcBef>
                <a:spcPts val="0"/>
              </a:spcBef>
              <a:buNone/>
            </a:pPr>
            <a:endParaRPr lang="en-US" sz="1200" dirty="0">
              <a:solidFill>
                <a:srgbClr val="002EA2"/>
              </a:solidFill>
              <a:latin typeface="Finlandica"/>
            </a:endParaRPr>
          </a:p>
          <a:p>
            <a:pPr marL="0" lvl="0" indent="0" defTabSz="914400">
              <a:lnSpc>
                <a:spcPct val="100000"/>
              </a:lnSpc>
              <a:spcBef>
                <a:spcPts val="0"/>
              </a:spcBef>
              <a:buNone/>
            </a:pPr>
            <a:r>
              <a:rPr lang="en-US" sz="1200" dirty="0">
                <a:solidFill>
                  <a:srgbClr val="002EA2"/>
                </a:solidFill>
                <a:latin typeface="Finlandica"/>
                <a:hlinkClick r:id="rId7"/>
              </a:rPr>
              <a:t>Educational Travel Product Recommendations</a:t>
            </a:r>
            <a:endParaRPr lang="en-US" sz="1200" dirty="0">
              <a:solidFill>
                <a:srgbClr val="002EA2"/>
              </a:solidFill>
              <a:latin typeface="Finlandica"/>
            </a:endParaRPr>
          </a:p>
          <a:p>
            <a:pPr defTabSz="914400">
              <a:lnSpc>
                <a:spcPct val="100000"/>
              </a:lnSpc>
              <a:spcBef>
                <a:spcPts val="0"/>
              </a:spcBef>
            </a:pPr>
            <a:r>
              <a:rPr lang="en-US" sz="1200" dirty="0">
                <a:solidFill>
                  <a:srgbClr val="002EA2"/>
                </a:solidFill>
                <a:latin typeface="Finlandica"/>
              </a:rPr>
              <a:t>This useful guide to educational travel was compiled by Visit Finland and VisitEDUfinn. It is aimed at assisting travel companies put together study tours, but could be used for any group interested in coming to Finland to learn about the education system.</a:t>
            </a:r>
          </a:p>
          <a:p>
            <a:pPr marL="0" lvl="0" indent="0" defTabSz="914400">
              <a:lnSpc>
                <a:spcPct val="100000"/>
              </a:lnSpc>
              <a:spcBef>
                <a:spcPts val="0"/>
              </a:spcBef>
              <a:buNone/>
            </a:pPr>
            <a:endParaRPr lang="en-US" sz="1200" dirty="0">
              <a:solidFill>
                <a:srgbClr val="002EA2"/>
              </a:solidFill>
              <a:latin typeface="Finlandica"/>
            </a:endParaRPr>
          </a:p>
          <a:p>
            <a:pPr marL="0" lvl="0" indent="0" defTabSz="914400">
              <a:lnSpc>
                <a:spcPct val="100000"/>
              </a:lnSpc>
              <a:spcBef>
                <a:spcPts val="0"/>
              </a:spcBef>
              <a:buNone/>
            </a:pPr>
            <a:r>
              <a:rPr lang="en-US" sz="1200" dirty="0">
                <a:solidFill>
                  <a:srgbClr val="002EA2"/>
                </a:solidFill>
                <a:latin typeface="Finlandica"/>
                <a:hlinkClick r:id="rId8"/>
              </a:rPr>
              <a:t>EduCluster Finland</a:t>
            </a:r>
            <a:endParaRPr lang="en-US" sz="1200" dirty="0">
              <a:solidFill>
                <a:srgbClr val="002EA2"/>
              </a:solidFill>
              <a:latin typeface="Finlandica"/>
            </a:endParaRPr>
          </a:p>
          <a:p>
            <a:pPr defTabSz="914400">
              <a:lnSpc>
                <a:spcPct val="100000"/>
              </a:lnSpc>
              <a:spcBef>
                <a:spcPts val="0"/>
              </a:spcBef>
            </a:pPr>
            <a:r>
              <a:rPr lang="en-US" sz="1200" dirty="0">
                <a:solidFill>
                  <a:srgbClr val="002EA2"/>
                </a:solidFill>
                <a:latin typeface="Finlandica"/>
              </a:rPr>
              <a:t>From the University of Jyväskylä, this group shares Finnish education experience and know-how through dynamic partnerships around the globe</a:t>
            </a:r>
            <a:r>
              <a:rPr lang="en-US" sz="1200" dirty="0" smtClean="0">
                <a:solidFill>
                  <a:srgbClr val="002EA2"/>
                </a:solidFill>
                <a:latin typeface="Finlandica"/>
              </a:rPr>
              <a:t>.</a:t>
            </a:r>
          </a:p>
          <a:p>
            <a:pPr defTabSz="914400">
              <a:lnSpc>
                <a:spcPct val="100000"/>
              </a:lnSpc>
              <a:spcBef>
                <a:spcPts val="0"/>
              </a:spcBef>
            </a:pPr>
            <a:endParaRPr lang="fi-FI" sz="1200" dirty="0">
              <a:solidFill>
                <a:srgbClr val="002EA2"/>
              </a:solidFill>
              <a:latin typeface="Finlandica"/>
            </a:endParaRPr>
          </a:p>
          <a:p>
            <a:pPr marL="0" lvl="0" indent="0" defTabSz="914400">
              <a:lnSpc>
                <a:spcPct val="100000"/>
              </a:lnSpc>
              <a:spcBef>
                <a:spcPts val="0"/>
              </a:spcBef>
              <a:buNone/>
            </a:pPr>
            <a:r>
              <a:rPr lang="en-US" sz="1200" dirty="0">
                <a:solidFill>
                  <a:srgbClr val="002EA2"/>
                </a:solidFill>
                <a:latin typeface="Finlandica"/>
                <a:hlinkClick r:id="rId9"/>
              </a:rPr>
              <a:t>What is Educational Travel</a:t>
            </a:r>
            <a:r>
              <a:rPr lang="en-US" sz="1200" dirty="0">
                <a:solidFill>
                  <a:srgbClr val="002EA2"/>
                </a:solidFill>
                <a:latin typeface="Finlandica"/>
              </a:rPr>
              <a:t>?</a:t>
            </a:r>
          </a:p>
          <a:p>
            <a:pPr defTabSz="914400">
              <a:lnSpc>
                <a:spcPct val="100000"/>
              </a:lnSpc>
              <a:spcBef>
                <a:spcPts val="0"/>
              </a:spcBef>
            </a:pPr>
            <a:r>
              <a:rPr lang="en-US" sz="1200" dirty="0">
                <a:solidFill>
                  <a:srgbClr val="002EA2"/>
                </a:solidFill>
                <a:latin typeface="Finlandica"/>
              </a:rPr>
              <a:t>This Visit Finland publication helps companies understand and organize educational travel to Finland. It also includes valuable information about targeting educational travel from different areas, including China, South Korea, Japan, India and the Gulf region.</a:t>
            </a:r>
          </a:p>
          <a:p>
            <a:pPr marL="0" lvl="0" indent="0" defTabSz="914400">
              <a:lnSpc>
                <a:spcPct val="100000"/>
              </a:lnSpc>
              <a:spcBef>
                <a:spcPts val="0"/>
              </a:spcBef>
              <a:buNone/>
            </a:pPr>
            <a:endParaRPr lang="en-US" sz="1200" dirty="0">
              <a:solidFill>
                <a:srgbClr val="002EA2"/>
              </a:solidFill>
              <a:latin typeface="Finlandica"/>
            </a:endParaRPr>
          </a:p>
          <a:p>
            <a:pPr marL="0" lvl="0" indent="0" defTabSz="914400">
              <a:lnSpc>
                <a:spcPct val="100000"/>
              </a:lnSpc>
              <a:spcBef>
                <a:spcPts val="0"/>
              </a:spcBef>
              <a:buNone/>
            </a:pPr>
            <a:r>
              <a:rPr lang="en-US" sz="1200" dirty="0">
                <a:solidFill>
                  <a:srgbClr val="002EA2"/>
                </a:solidFill>
                <a:latin typeface="Finlandica"/>
                <a:hlinkClick r:id="rId10"/>
              </a:rPr>
              <a:t>Finland: Learn like never before</a:t>
            </a:r>
            <a:endParaRPr lang="en-US" sz="1200" dirty="0">
              <a:solidFill>
                <a:srgbClr val="002EA2"/>
              </a:solidFill>
              <a:latin typeface="Finlandica"/>
            </a:endParaRPr>
          </a:p>
          <a:p>
            <a:pPr defTabSz="914400">
              <a:lnSpc>
                <a:spcPct val="100000"/>
              </a:lnSpc>
              <a:spcBef>
                <a:spcPts val="0"/>
              </a:spcBef>
            </a:pPr>
            <a:r>
              <a:rPr lang="en-US" sz="1200" dirty="0">
                <a:solidFill>
                  <a:srgbClr val="002EA2"/>
                </a:solidFill>
                <a:latin typeface="Finlandica"/>
              </a:rPr>
              <a:t>From Visit Finland, this publication is aimed at people interested in educational travel to Finland. It includes a brief overview of the country and a comprehensive list of tour operators, camp school </a:t>
            </a:r>
            <a:r>
              <a:rPr lang="en-US" sz="1200" dirty="0" smtClean="0">
                <a:solidFill>
                  <a:srgbClr val="002EA2"/>
                </a:solidFill>
                <a:latin typeface="Finlandica"/>
              </a:rPr>
              <a:t>centers </a:t>
            </a:r>
            <a:r>
              <a:rPr lang="en-US" sz="1200" dirty="0">
                <a:solidFill>
                  <a:srgbClr val="002EA2"/>
                </a:solidFill>
                <a:latin typeface="Finlandica"/>
              </a:rPr>
              <a:t>and other useful </a:t>
            </a:r>
            <a:r>
              <a:rPr lang="en-US" sz="1200" dirty="0" smtClean="0">
                <a:solidFill>
                  <a:srgbClr val="002EA2"/>
                </a:solidFill>
                <a:latin typeface="Finlandica"/>
              </a:rPr>
              <a:t>organizations.</a:t>
            </a:r>
            <a:endParaRPr lang="en-US" sz="1200" dirty="0">
              <a:solidFill>
                <a:srgbClr val="002EA2"/>
              </a:solidFill>
              <a:latin typeface="Finlandica"/>
            </a:endParaRPr>
          </a:p>
          <a:p>
            <a:pPr marL="0" indent="0" defTabSz="914400">
              <a:lnSpc>
                <a:spcPct val="100000"/>
              </a:lnSpc>
              <a:spcBef>
                <a:spcPts val="0"/>
              </a:spcBef>
              <a:buNone/>
            </a:pPr>
            <a:endParaRPr lang="en-US" sz="1200" dirty="0">
              <a:solidFill>
                <a:srgbClr val="002EA2"/>
              </a:solidFill>
              <a:latin typeface="Finlandica"/>
            </a:endParaRPr>
          </a:p>
          <a:p>
            <a:pPr marL="0" indent="0">
              <a:lnSpc>
                <a:spcPct val="120000"/>
              </a:lnSpc>
              <a:spcBef>
                <a:spcPts val="0"/>
              </a:spcBef>
              <a:buClr>
                <a:schemeClr val="tx1"/>
              </a:buClr>
              <a:buSzPts val="1013"/>
              <a:buNone/>
            </a:pPr>
            <a:endParaRPr lang="en-US" sz="12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14</a:t>
            </a:fld>
            <a:endParaRPr lang="en-US">
              <a:solidFill>
                <a:srgbClr val="002EA2"/>
              </a:solidFill>
            </a:endParaRPr>
          </a:p>
        </p:txBody>
      </p:sp>
    </p:spTree>
    <p:extLst>
      <p:ext uri="{BB962C8B-B14F-4D97-AF65-F5344CB8AC3E}">
        <p14:creationId xmlns:p14="http://schemas.microsoft.com/office/powerpoint/2010/main" val="1486338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a:t>
            </a:r>
            <a:r>
              <a:rPr lang="en-US" sz="4000" dirty="0" smtClean="0">
                <a:solidFill>
                  <a:srgbClr val="002EA2"/>
                </a:solidFill>
                <a:latin typeface="Finlandica" panose="00000500000000000000" pitchFamily="2" charset="0"/>
              </a:rPr>
              <a:t>II: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COUNTRY SPECIFIC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15</a:t>
            </a:fld>
            <a:endParaRPr lang="en-US"/>
          </a:p>
        </p:txBody>
      </p:sp>
    </p:spTree>
    <p:extLst>
      <p:ext uri="{BB962C8B-B14F-4D97-AF65-F5344CB8AC3E}">
        <p14:creationId xmlns:p14="http://schemas.microsoft.com/office/powerpoint/2010/main" val="2681616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are the most important things to emphasize in this specific country? </a:t>
            </a: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a:t>
            </a:r>
            <a:r>
              <a:rPr lang="en-US" sz="1300" dirty="0" smtClean="0">
                <a:solidFill>
                  <a:srgbClr val="002EA2"/>
                </a:solidFill>
                <a:latin typeface="Finlandica" panose="00000500000000000000" pitchFamily="2" charset="0"/>
              </a:rPr>
              <a:t>Finland’s </a:t>
            </a:r>
            <a:r>
              <a:rPr lang="en-US" sz="1300" dirty="0">
                <a:solidFill>
                  <a:srgbClr val="002EA2"/>
                </a:solidFill>
                <a:latin typeface="Finlandica" panose="00000500000000000000" pitchFamily="2" charset="0"/>
              </a:rPr>
              <a:t>special knowhow that makes us stand out especially in this country</a:t>
            </a:r>
            <a:r>
              <a:rPr lang="en-US" sz="13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 </a:t>
            </a: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should someone from this country want to cooperate, invest or buy?</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16</a:t>
            </a:fld>
            <a:endParaRPr lang="en-US">
              <a:solidFill>
                <a:srgbClr val="002EA2"/>
              </a:solidFill>
            </a:endParaRPr>
          </a:p>
        </p:txBody>
      </p:sp>
    </p:spTree>
    <p:extLst>
      <p:ext uri="{BB962C8B-B14F-4D97-AF65-F5344CB8AC3E}">
        <p14:creationId xmlns:p14="http://schemas.microsoft.com/office/powerpoint/2010/main" val="37648763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Elevator </a:t>
            </a:r>
            <a:r>
              <a:rPr lang="en-US" sz="2800" b="1" dirty="0" smtClean="0">
                <a:solidFill>
                  <a:srgbClr val="002EA2"/>
                </a:solidFill>
                <a:latin typeface="Finlandica" panose="00000500000000000000" pitchFamily="2" charset="0"/>
              </a:rPr>
              <a:t>pitch</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Write a clear, brief message/commercial about the sector and Finland's knowhow. </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Position Finland: who are we and why people should trust us in this country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State the problem that needs to be solved in this country and globally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Present our solution and results with focus on the needs of this country: explain what we do, how we do it and what makes us unique. </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Eliminate jargon but wrap everything into a good story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Finish with a call to action: what do we want to happen next, where do we want to go?</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17</a:t>
            </a:fld>
            <a:endParaRPr lang="en-US">
              <a:solidFill>
                <a:srgbClr val="002EA2"/>
              </a:solidFill>
            </a:endParaRPr>
          </a:p>
        </p:txBody>
      </p:sp>
    </p:spTree>
    <p:extLst>
      <p:ext uri="{BB962C8B-B14F-4D97-AF65-F5344CB8AC3E}">
        <p14:creationId xmlns:p14="http://schemas.microsoft.com/office/powerpoint/2010/main" val="14622442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Background, facts and stats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This is the part where you add facts to support and explain your elevator pitch.</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Short history and development of the sector in your country.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List all essential facts and numbers that a person needs to understand the size and significance of the sector in your country.</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and how did this become a key sector for Finland?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the broader role of Finland in this sector, what is our position in comparison to other countries?</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18</a:t>
            </a:fld>
            <a:endParaRPr lang="en-US">
              <a:solidFill>
                <a:srgbClr val="002EA2"/>
              </a:solidFill>
            </a:endParaRPr>
          </a:p>
        </p:txBody>
      </p:sp>
    </p:spTree>
    <p:extLst>
      <p:ext uri="{BB962C8B-B14F-4D97-AF65-F5344CB8AC3E}">
        <p14:creationId xmlns:p14="http://schemas.microsoft.com/office/powerpoint/2010/main" val="37876089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Finnish </a:t>
            </a:r>
            <a:r>
              <a:rPr lang="en-US" sz="2800" b="1" dirty="0" smtClean="0">
                <a:solidFill>
                  <a:srgbClr val="002EA2"/>
                </a:solidFill>
                <a:latin typeface="Finlandica" panose="00000500000000000000" pitchFamily="2" charset="0"/>
              </a:rPr>
              <a:t>companies in the area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601579" y="1142998"/>
            <a:ext cx="5784935" cy="4776539"/>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Please list Finnish </a:t>
            </a:r>
            <a:r>
              <a:rPr lang="en-US" sz="1300" dirty="0">
                <a:solidFill>
                  <a:srgbClr val="002EA2"/>
                </a:solidFill>
                <a:latin typeface="Finlandica" panose="00000500000000000000" pitchFamily="2" charset="0"/>
              </a:rPr>
              <a:t>companies operating in this sector in your </a:t>
            </a:r>
            <a:r>
              <a:rPr lang="en-US" sz="1300" dirty="0" smtClean="0">
                <a:solidFill>
                  <a:srgbClr val="002EA2"/>
                </a:solidFill>
                <a:latin typeface="Finlandica" panose="00000500000000000000" pitchFamily="2" charset="0"/>
              </a:rPr>
              <a:t>country. Write shortly (1-2 sentences) what they </a:t>
            </a:r>
            <a:r>
              <a:rPr lang="en-US" sz="1300" dirty="0">
                <a:solidFill>
                  <a:srgbClr val="002EA2"/>
                </a:solidFill>
                <a:latin typeface="Finlandica" panose="00000500000000000000" pitchFamily="2" charset="0"/>
              </a:rPr>
              <a:t>have to </a:t>
            </a:r>
            <a:r>
              <a:rPr lang="en-US" sz="1300" dirty="0" smtClean="0">
                <a:solidFill>
                  <a:srgbClr val="002EA2"/>
                </a:solidFill>
                <a:latin typeface="Finlandica" panose="00000500000000000000" pitchFamily="2" charset="0"/>
              </a:rPr>
              <a:t>offer.</a:t>
            </a: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19</a:t>
            </a:fld>
            <a:endParaRPr lang="en-US">
              <a:solidFill>
                <a:srgbClr val="002EA2"/>
              </a:solidFill>
            </a:endParaRPr>
          </a:p>
        </p:txBody>
      </p:sp>
      <p:sp>
        <p:nvSpPr>
          <p:cNvPr id="10" name="Title 5"/>
          <p:cNvSpPr txBox="1">
            <a:spLocks/>
          </p:cNvSpPr>
          <p:nvPr/>
        </p:nvSpPr>
        <p:spPr>
          <a:xfrm>
            <a:off x="601579" y="591953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smtClean="0">
                <a:solidFill>
                  <a:srgbClr val="002EA2"/>
                </a:solidFill>
                <a:latin typeface="Finlandica" panose="00000500000000000000" pitchFamily="2" charset="0"/>
              </a:rPr>
              <a:t>Team Finland</a:t>
            </a:r>
            <a:endParaRPr lang="en-US" sz="2400" b="1" dirty="0">
              <a:solidFill>
                <a:srgbClr val="002EA2"/>
              </a:solidFill>
              <a:latin typeface="Finlandica" panose="00000500000000000000" pitchFamily="2" charset="0"/>
            </a:endParaRPr>
          </a:p>
        </p:txBody>
      </p:sp>
      <p:sp>
        <p:nvSpPr>
          <p:cNvPr id="11" name="Content Placeholder 6"/>
          <p:cNvSpPr txBox="1">
            <a:spLocks/>
          </p:cNvSpPr>
          <p:nvPr/>
        </p:nvSpPr>
        <p:spPr>
          <a:xfrm>
            <a:off x="601579" y="6701589"/>
            <a:ext cx="5792950" cy="243167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Name of persons in charge of this sector in your country: name, title, organization, email, phone </a:t>
            </a:r>
            <a:r>
              <a:rPr lang="en-US" sz="1300" dirty="0" smtClean="0">
                <a:solidFill>
                  <a:srgbClr val="002EA2"/>
                </a:solidFill>
                <a:latin typeface="Finlandica" panose="00000500000000000000" pitchFamily="2" charset="0"/>
              </a:rPr>
              <a:t>number.</a:t>
            </a: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458493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 </a:t>
            </a:r>
            <a:r>
              <a:rPr lang="en-US" sz="4000" dirty="0" smtClean="0">
                <a:solidFill>
                  <a:srgbClr val="002EA2"/>
                </a:solidFill>
                <a:latin typeface="Finlandica" panose="00000500000000000000" pitchFamily="2" charset="0"/>
              </a:rPr>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GENERAL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2</a:t>
            </a:fld>
            <a:endParaRPr lang="en-US"/>
          </a:p>
        </p:txBody>
      </p:sp>
    </p:spTree>
    <p:extLst>
      <p:ext uri="{BB962C8B-B14F-4D97-AF65-F5344CB8AC3E}">
        <p14:creationId xmlns:p14="http://schemas.microsoft.com/office/powerpoint/2010/main" val="81409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III: </a:t>
            </a:r>
            <a:br>
              <a:rPr lang="en-US" sz="4000" dirty="0">
                <a:solidFill>
                  <a:srgbClr val="002EA2"/>
                </a:solidFill>
                <a:latin typeface="Finlandica" panose="00000500000000000000" pitchFamily="2" charset="0"/>
              </a:rPr>
            </a:br>
            <a:r>
              <a:rPr lang="en-US" sz="4000" dirty="0">
                <a:solidFill>
                  <a:srgbClr val="002EA2"/>
                </a:solidFill>
                <a:latin typeface="Finlandica" panose="00000500000000000000" pitchFamily="2" charset="0"/>
              </a:rPr>
              <a:t>INSTRUCTIONS AND BACKGROUND FOR THIS INTERNAL MATERIAL PACKAGE</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20</a:t>
            </a:fld>
            <a:endParaRPr lang="en-US"/>
          </a:p>
        </p:txBody>
      </p:sp>
    </p:spTree>
    <p:extLst>
      <p:ext uri="{BB962C8B-B14F-4D97-AF65-F5344CB8AC3E}">
        <p14:creationId xmlns:p14="http://schemas.microsoft.com/office/powerpoint/2010/main" val="2694213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Material package: instructions</a:t>
            </a: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This is an internal working paper to support all Team Finland actors globally in promoting Finland and its strengths.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Unit for Public Diplomacy of the Ministry for Foreign Affairs coordinates the production of sectoral working papers in close cooperation with Business Finland and other core actors.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sectoral working papers can be found in the internal Team Finland section of the Finland Toolbox.</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Parts I-II</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 of consists of general information that can be used globally when preparing for meetings, visits, events, campaigns, etc.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II is left blank. All Team Finland teams around the world are encouraged to fill in country specific information – and use it actively!</a:t>
            </a:r>
          </a:p>
          <a:p>
            <a:pPr>
              <a:lnSpc>
                <a:spcPct val="120000"/>
              </a:lnSpc>
              <a:spcBef>
                <a:spcPts val="0"/>
              </a:spcBef>
              <a:buClr>
                <a:schemeClr val="tx1"/>
              </a:buClr>
              <a:buSzPts val="1013"/>
            </a:pPr>
            <a:endParaRPr lang="en-US" sz="1300" b="1"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Hyperlinks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When you read the content in normal view, the hyperlinks are not clickable. You can either open the hyperlinks by right-clicking on them and selecting Open Hyperlink or by switching to slide show view and clicking on them . </a:t>
            </a:r>
            <a:endParaRPr lang="fi-FI" sz="10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fi-FI" sz="10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a:solidFill>
                  <a:srgbClr val="002EA2"/>
                </a:solidFill>
                <a:latin typeface="Finlandica" panose="00000500000000000000" pitchFamily="2" charset="0"/>
              </a:rPr>
              <a:t>Questions and comments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If you have questions or suggestions concerning the format or content, please contact The Unit for Public Diplomacy at vie-50@formin.fi. </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21</a:t>
            </a:fld>
            <a:endParaRPr lang="en-US">
              <a:solidFill>
                <a:srgbClr val="002EA2"/>
              </a:solidFill>
            </a:endParaRPr>
          </a:p>
        </p:txBody>
      </p:sp>
    </p:spTree>
    <p:extLst>
      <p:ext uri="{BB962C8B-B14F-4D97-AF65-F5344CB8AC3E}">
        <p14:creationId xmlns:p14="http://schemas.microsoft.com/office/powerpoint/2010/main" val="2563206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Country branding and Team Finland work: why do we need common messages?</a:t>
            </a:r>
          </a:p>
        </p:txBody>
      </p:sp>
      <p:sp>
        <p:nvSpPr>
          <p:cNvPr id="7" name="Content Placeholder 6"/>
          <p:cNvSpPr>
            <a:spLocks noGrp="1"/>
          </p:cNvSpPr>
          <p:nvPr>
            <p:ph idx="1"/>
          </p:nvPr>
        </p:nvSpPr>
        <p:spPr>
          <a:xfrm>
            <a:off x="471488" y="1479883"/>
            <a:ext cx="5915025" cy="7808495"/>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advocacy, communications and marketing that aims to influence target groups’ knowledge, opinions and eventually decisions through owned and earned media, events and meetings, among other means</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carried out by everybody who speaks about, writes about or documents Finland.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image work is part of the normal work of our all Finnish actors abroad when they have meetings, are present in the media, give speeches, etc. It is not just about individual functions or events.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It is extremely important that all relevant actors prioritize themes together and deliver the same main messages highlighting Finland's strengths.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Sufficient cultural sensitivity is needed, always adapt Finland’s strengths to each cultural area and current discussion.</a:t>
            </a:r>
          </a:p>
          <a:p>
            <a:pPr>
              <a:lnSpc>
                <a:spcPct val="120000"/>
              </a:lnSpc>
              <a:spcBef>
                <a:spcPts val="0"/>
              </a:spcBef>
              <a:buClr>
                <a:schemeClr val="tx1"/>
              </a:buClr>
              <a:buSzPts val="1013"/>
            </a:pPr>
            <a:endParaRPr lang="en-US" sz="1300" b="1"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Finland’s </a:t>
            </a:r>
            <a:r>
              <a:rPr lang="en-US" sz="1300" b="1" dirty="0">
                <a:solidFill>
                  <a:srgbClr val="002EA2"/>
                </a:solidFill>
                <a:latin typeface="Finlandica" panose="00000500000000000000" pitchFamily="2" charset="0"/>
              </a:rPr>
              <a:t>country image work is led by the Finland Promotion Board (FPB</a:t>
            </a:r>
            <a:r>
              <a:rPr lang="en-US" sz="1300" b="1"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2019–2023, the member organizations are: Ministry for Foreign Affairs, Ministry of Economic Affairs and Employment, Ministry of Education and Culture, Finnish National Agency for Education, Business Finland, Visit Finland, City of Helsinki, House of Lapland, Finnish Cultural and Academic Institutes, the Finnish Innovation Fund Sitra, Music Finland, Wärtsilä, Finnair and </a:t>
            </a:r>
            <a:r>
              <a:rPr lang="en-US" sz="1300" dirty="0" err="1">
                <a:solidFill>
                  <a:srgbClr val="002EA2"/>
                </a:solidFill>
                <a:latin typeface="Finlandica" panose="00000500000000000000" pitchFamily="2" charset="0"/>
              </a:rPr>
              <a:t>Iceye</a:t>
            </a:r>
            <a:r>
              <a:rPr lang="en-US" sz="1300" dirty="0">
                <a:solidFill>
                  <a:srgbClr val="002EA2"/>
                </a:solidFill>
                <a:latin typeface="Finlandica" panose="00000500000000000000" pitchFamily="2" charset="0"/>
              </a:rPr>
              <a:t>.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22</a:t>
            </a:fld>
            <a:endParaRPr lang="en-US">
              <a:solidFill>
                <a:srgbClr val="002EA2"/>
              </a:solidFill>
            </a:endParaRPr>
          </a:p>
        </p:txBody>
      </p:sp>
    </p:spTree>
    <p:extLst>
      <p:ext uri="{BB962C8B-B14F-4D97-AF65-F5344CB8AC3E}">
        <p14:creationId xmlns:p14="http://schemas.microsoft.com/office/powerpoint/2010/main" val="426964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252549"/>
            <a:ext cx="5915025" cy="459416"/>
          </a:xfrm>
        </p:spPr>
        <p:txBody>
          <a:bodyPr>
            <a:noAutofit/>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endParaRPr lang="en-US" sz="2800" dirty="0">
              <a:solidFill>
                <a:srgbClr val="002EA2"/>
              </a:solidFill>
            </a:endParaRPr>
          </a:p>
        </p:txBody>
      </p:sp>
      <p:sp>
        <p:nvSpPr>
          <p:cNvPr id="7" name="Content Placeholder 6"/>
          <p:cNvSpPr>
            <a:spLocks noGrp="1"/>
          </p:cNvSpPr>
          <p:nvPr>
            <p:ph idx="1"/>
          </p:nvPr>
        </p:nvSpPr>
        <p:spPr>
          <a:xfrm>
            <a:off x="471488" y="725709"/>
            <a:ext cx="5915025" cy="6484987"/>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A OECD study in 2018 estimated that many jobs in developed countries could be lost during digital transformation. Our education systems need to innovate and adapt just like the rest of the world is evolving. </a:t>
            </a:r>
          </a:p>
          <a:p>
            <a:pPr lvl="0">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a:t>
            </a:r>
            <a:r>
              <a:rPr lang="en-US" sz="1300" dirty="0">
                <a:solidFill>
                  <a:srgbClr val="002EA2"/>
                </a:solidFill>
                <a:latin typeface="Finlandica" panose="00000500000000000000" pitchFamily="2" charset="0"/>
              </a:rPr>
              <a:t>modern education system needs to focus on the human, </a:t>
            </a:r>
            <a:r>
              <a:rPr lang="en-US" sz="1300" dirty="0" smtClean="0">
                <a:solidFill>
                  <a:srgbClr val="002EA2"/>
                </a:solidFill>
                <a:latin typeface="Finlandica" panose="00000500000000000000" pitchFamily="2" charset="0"/>
              </a:rPr>
              <a:t>provide her with the skills </a:t>
            </a:r>
            <a:r>
              <a:rPr lang="en-US" sz="1300" dirty="0">
                <a:solidFill>
                  <a:srgbClr val="002EA2"/>
                </a:solidFill>
                <a:latin typeface="Finlandica" panose="00000500000000000000" pitchFamily="2" charset="0"/>
              </a:rPr>
              <a:t>needed in the new knowledge-based </a:t>
            </a:r>
            <a:r>
              <a:rPr lang="en-US" sz="1300" dirty="0" smtClean="0">
                <a:solidFill>
                  <a:srgbClr val="002EA2"/>
                </a:solidFill>
                <a:latin typeface="Finlandica" panose="00000500000000000000" pitchFamily="2" charset="0"/>
              </a:rPr>
              <a:t>economy and allow for lifelong learning.</a:t>
            </a:r>
          </a:p>
          <a:p>
            <a:pPr lvl="0">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Finland </a:t>
            </a:r>
            <a:r>
              <a:rPr lang="en-US" sz="1300" dirty="0">
                <a:solidFill>
                  <a:srgbClr val="002EA2"/>
                </a:solidFill>
                <a:latin typeface="Finlandica" panose="00000500000000000000" pitchFamily="2" charset="0"/>
              </a:rPr>
              <a:t>has one of the highest-quality education system in the world, as shown by consistently high rankings in third-party international studies. </a:t>
            </a:r>
            <a:r>
              <a:rPr lang="en-US" sz="1300" dirty="0" smtClean="0">
                <a:solidFill>
                  <a:srgbClr val="002EA2"/>
                </a:solidFill>
                <a:latin typeface="Finlandica" panose="00000500000000000000" pitchFamily="2" charset="0"/>
              </a:rPr>
              <a:t>Finland </a:t>
            </a:r>
            <a:r>
              <a:rPr lang="en-US" sz="1300" dirty="0">
                <a:solidFill>
                  <a:srgbClr val="002EA2"/>
                </a:solidFill>
                <a:latin typeface="Finlandica" panose="00000500000000000000" pitchFamily="2" charset="0"/>
              </a:rPr>
              <a:t>has achieved this success despite only spending slightly more per student than the average in OECD countries.</a:t>
            </a:r>
          </a:p>
          <a:p>
            <a:pPr lvl="0">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a:t>
            </a:r>
            <a:r>
              <a:rPr lang="en-US" sz="1300" dirty="0">
                <a:solidFill>
                  <a:srgbClr val="002EA2"/>
                </a:solidFill>
                <a:latin typeface="Finlandica" panose="00000500000000000000" pitchFamily="2" charset="0"/>
              </a:rPr>
              <a:t>development of the whole education system takes time. </a:t>
            </a:r>
            <a:r>
              <a:rPr lang="en-US" sz="1300" dirty="0" smtClean="0">
                <a:solidFill>
                  <a:srgbClr val="002EA2"/>
                </a:solidFill>
                <a:latin typeface="Finlandica" panose="00000500000000000000" pitchFamily="2" charset="0"/>
              </a:rPr>
              <a:t>Finland created the modern </a:t>
            </a:r>
            <a:r>
              <a:rPr lang="en-US" sz="1300" dirty="0">
                <a:solidFill>
                  <a:srgbClr val="002EA2"/>
                </a:solidFill>
                <a:latin typeface="Finlandica" panose="00000500000000000000" pitchFamily="2" charset="0"/>
              </a:rPr>
              <a:t>compulsory education </a:t>
            </a:r>
            <a:r>
              <a:rPr lang="en-US" sz="1300" dirty="0" smtClean="0">
                <a:solidFill>
                  <a:srgbClr val="002EA2"/>
                </a:solidFill>
                <a:latin typeface="Finlandica" panose="00000500000000000000" pitchFamily="2" charset="0"/>
              </a:rPr>
              <a:t>system in 1921. </a:t>
            </a:r>
          </a:p>
          <a:p>
            <a:pPr lvl="0">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Education </a:t>
            </a:r>
            <a:r>
              <a:rPr lang="en-US" sz="1300" dirty="0">
                <a:solidFill>
                  <a:srgbClr val="002EA2"/>
                </a:solidFill>
                <a:latin typeface="Finlandica" panose="00000500000000000000" pitchFamily="2" charset="0"/>
              </a:rPr>
              <a:t>from pre-primary to higher education is free of </a:t>
            </a:r>
            <a:r>
              <a:rPr lang="en-US" sz="1300" dirty="0" smtClean="0">
                <a:solidFill>
                  <a:srgbClr val="002EA2"/>
                </a:solidFill>
                <a:latin typeface="Finlandica" panose="00000500000000000000" pitchFamily="2" charset="0"/>
              </a:rPr>
              <a:t>charge. High-quality </a:t>
            </a:r>
            <a:r>
              <a:rPr lang="en-US" sz="1300" dirty="0">
                <a:solidFill>
                  <a:srgbClr val="002EA2"/>
                </a:solidFill>
                <a:latin typeface="Finlandica" panose="00000500000000000000" pitchFamily="2" charset="0"/>
              </a:rPr>
              <a:t>free lunches have been provided to students since </a:t>
            </a:r>
            <a:r>
              <a:rPr lang="en-US" sz="1300" dirty="0" smtClean="0">
                <a:solidFill>
                  <a:srgbClr val="002EA2"/>
                </a:solidFill>
                <a:latin typeface="Finlandica" panose="00000500000000000000" pitchFamily="2" charset="0"/>
              </a:rPr>
              <a:t>1948. The </a:t>
            </a:r>
            <a:r>
              <a:rPr lang="en-US" sz="1300" dirty="0">
                <a:solidFill>
                  <a:srgbClr val="002EA2"/>
                </a:solidFill>
                <a:latin typeface="Finlandica" panose="00000500000000000000" pitchFamily="2" charset="0"/>
              </a:rPr>
              <a:t>goal is for everyone to have an equal opportunity to receive high quality education regardless of the family’s social or economic </a:t>
            </a:r>
            <a:r>
              <a:rPr lang="en-US" sz="1300" dirty="0" smtClean="0">
                <a:solidFill>
                  <a:srgbClr val="002EA2"/>
                </a:solidFill>
                <a:latin typeface="Finlandica" panose="00000500000000000000" pitchFamily="2" charset="0"/>
              </a:rPr>
              <a:t>background. </a:t>
            </a:r>
          </a:p>
          <a:p>
            <a:pPr lvl="0">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Differences </a:t>
            </a:r>
            <a:r>
              <a:rPr lang="en-US" sz="1300" dirty="0">
                <a:solidFill>
                  <a:srgbClr val="002EA2"/>
                </a:solidFill>
                <a:latin typeface="Finlandica" panose="00000500000000000000" pitchFamily="2" charset="0"/>
              </a:rPr>
              <a:t>in the learning results of different schools are small.</a:t>
            </a:r>
          </a:p>
          <a:p>
            <a:pPr lvl="0">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Early </a:t>
            </a:r>
            <a:r>
              <a:rPr lang="en-US" sz="1300" dirty="0">
                <a:solidFill>
                  <a:srgbClr val="002EA2"/>
                </a:solidFill>
                <a:latin typeface="Finlandica" panose="00000500000000000000" pitchFamily="2" charset="0"/>
              </a:rPr>
              <a:t>childhood education in Finland is about play and social interaction. </a:t>
            </a:r>
            <a:r>
              <a:rPr lang="en-US" sz="1300" dirty="0" smtClean="0">
                <a:solidFill>
                  <a:srgbClr val="002EA2"/>
                </a:solidFill>
                <a:latin typeface="Finlandica" panose="00000500000000000000" pitchFamily="2" charset="0"/>
              </a:rPr>
              <a:t>A </a:t>
            </a:r>
            <a:r>
              <a:rPr lang="en-US" sz="1300" dirty="0">
                <a:solidFill>
                  <a:srgbClr val="002EA2"/>
                </a:solidFill>
                <a:latin typeface="Finlandica" panose="00000500000000000000" pitchFamily="2" charset="0"/>
              </a:rPr>
              <a:t>strong early beginning in learning promotes the development of cognitive, social, language and numeracy skills, as well as a motivation and joy to continue learning</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Teachers </a:t>
            </a:r>
            <a:r>
              <a:rPr lang="en-US" sz="1300" dirty="0">
                <a:solidFill>
                  <a:srgbClr val="002EA2"/>
                </a:solidFill>
                <a:latin typeface="Finlandica" panose="00000500000000000000" pitchFamily="2" charset="0"/>
              </a:rPr>
              <a:t>enjoy wide autonomy and have flexibility to organize their own teaching. </a:t>
            </a:r>
            <a:r>
              <a:rPr lang="en-US" sz="1300" dirty="0" smtClean="0">
                <a:solidFill>
                  <a:srgbClr val="002EA2"/>
                </a:solidFill>
                <a:latin typeface="Finlandica" panose="00000500000000000000" pitchFamily="2" charset="0"/>
              </a:rPr>
              <a:t>Both </a:t>
            </a:r>
            <a:r>
              <a:rPr lang="en-US" sz="1300" dirty="0">
                <a:solidFill>
                  <a:srgbClr val="002EA2"/>
                </a:solidFill>
                <a:latin typeface="Finlandica" panose="00000500000000000000" pitchFamily="2" charset="0"/>
              </a:rPr>
              <a:t>class teachers and subject teachers are required to have a Master’s Degree</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Finland </a:t>
            </a:r>
            <a:r>
              <a:rPr lang="en-US" sz="1300" dirty="0">
                <a:solidFill>
                  <a:srgbClr val="002EA2"/>
                </a:solidFill>
                <a:latin typeface="Finlandica" panose="00000500000000000000" pitchFamily="2" charset="0"/>
              </a:rPr>
              <a:t>believes that international cooperation in education is essential. </a:t>
            </a:r>
            <a:r>
              <a:rPr lang="en-US" sz="1300" dirty="0" smtClean="0">
                <a:solidFill>
                  <a:srgbClr val="002EA2"/>
                </a:solidFill>
                <a:latin typeface="Finlandica" panose="00000500000000000000" pitchFamily="2" charset="0"/>
              </a:rPr>
              <a:t>Finnish </a:t>
            </a:r>
            <a:r>
              <a:rPr lang="en-US" sz="1300" dirty="0">
                <a:solidFill>
                  <a:srgbClr val="002EA2"/>
                </a:solidFill>
                <a:latin typeface="Finlandica" panose="00000500000000000000" pitchFamily="2" charset="0"/>
              </a:rPr>
              <a:t>companies and institutions are eagerly looking for international partners so we can help each other improve.</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3</a:t>
            </a:fld>
            <a:endParaRPr lang="en-US">
              <a:solidFill>
                <a:srgbClr val="002EA2"/>
              </a:solidFill>
            </a:endParaRPr>
          </a:p>
        </p:txBody>
      </p:sp>
      <p:sp>
        <p:nvSpPr>
          <p:cNvPr id="10" name="Title 5"/>
          <p:cNvSpPr txBox="1">
            <a:spLocks/>
          </p:cNvSpPr>
          <p:nvPr/>
        </p:nvSpPr>
        <p:spPr>
          <a:xfrm>
            <a:off x="601579" y="7296868"/>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How to portray Finland</a:t>
            </a:r>
            <a:r>
              <a:rPr lang="en-US" sz="2800" b="1" dirty="0" smtClean="0">
                <a:solidFill>
                  <a:srgbClr val="002EA2"/>
                </a:solidFill>
                <a:latin typeface="Finlandica" panose="00000500000000000000" pitchFamily="2" charset="0"/>
              </a:rPr>
              <a:t>?</a:t>
            </a:r>
            <a:endParaRPr lang="en-US" sz="2800" dirty="0">
              <a:solidFill>
                <a:srgbClr val="002EA2"/>
              </a:solidFill>
            </a:endParaRPr>
          </a:p>
        </p:txBody>
      </p:sp>
      <p:sp>
        <p:nvSpPr>
          <p:cNvPr id="11" name="Content Placeholder 6"/>
          <p:cNvSpPr txBox="1">
            <a:spLocks/>
          </p:cNvSpPr>
          <p:nvPr/>
        </p:nvSpPr>
        <p:spPr>
          <a:xfrm>
            <a:off x="601579" y="7815395"/>
            <a:ext cx="5792950" cy="131786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Position</a:t>
            </a:r>
            <a:r>
              <a:rPr lang="en-US" sz="1300" dirty="0">
                <a:solidFill>
                  <a:srgbClr val="002EA2"/>
                </a:solidFill>
                <a:latin typeface="Finlandica" panose="00000500000000000000" pitchFamily="2" charset="0"/>
              </a:rPr>
              <a:t> Finland as having an advanced pupil-focused education </a:t>
            </a:r>
            <a:r>
              <a:rPr lang="en-US" sz="1300" dirty="0" smtClean="0">
                <a:solidFill>
                  <a:srgbClr val="002EA2"/>
                </a:solidFill>
                <a:latin typeface="Finlandica" panose="00000500000000000000" pitchFamily="2" charset="0"/>
              </a:rPr>
              <a:t>system.</a:t>
            </a: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Highlight</a:t>
            </a:r>
            <a:r>
              <a:rPr lang="en-US" sz="1300" dirty="0">
                <a:solidFill>
                  <a:srgbClr val="002EA2"/>
                </a:solidFill>
                <a:latin typeface="Finlandica" panose="00000500000000000000" pitchFamily="2" charset="0"/>
              </a:rPr>
              <a:t> the fact that Finland’s education system achieves top results for a modest amount of investment</a:t>
            </a:r>
            <a:r>
              <a:rPr lang="en-US" sz="1300" dirty="0" smtClean="0">
                <a:solidFill>
                  <a:srgbClr val="002EA2"/>
                </a:solidFill>
                <a:latin typeface="Finlandica" panose="00000500000000000000" pitchFamily="2" charset="0"/>
              </a:rPr>
              <a:t>.</a:t>
            </a: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Profile</a:t>
            </a:r>
            <a:r>
              <a:rPr lang="en-US" sz="1300" dirty="0">
                <a:solidFill>
                  <a:srgbClr val="002EA2"/>
                </a:solidFill>
                <a:latin typeface="Finlandica" panose="00000500000000000000" pitchFamily="2" charset="0"/>
              </a:rPr>
              <a:t> Finland as the perfect partner and co-learner to develop educational solutions in your own </a:t>
            </a:r>
            <a:r>
              <a:rPr lang="en-US" sz="1300" dirty="0" smtClean="0">
                <a:solidFill>
                  <a:srgbClr val="002EA2"/>
                </a:solidFill>
                <a:latin typeface="Finlandica" panose="00000500000000000000" pitchFamily="2" charset="0"/>
              </a:rPr>
              <a:t>country.</a:t>
            </a: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3085091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156757"/>
            <a:ext cx="5915025" cy="818603"/>
          </a:xfrm>
        </p:spPr>
        <p:txBody>
          <a:bodyPr>
            <a:normAutofit/>
          </a:bodyPr>
          <a:lstStyle/>
          <a:p>
            <a:r>
              <a:rPr lang="en-US" sz="2200" b="1" dirty="0">
                <a:solidFill>
                  <a:srgbClr val="002EA2"/>
                </a:solidFill>
                <a:latin typeface="Finlandica" panose="00000500000000000000" pitchFamily="2" charset="0"/>
              </a:rPr>
              <a:t>Elevator pitch: The best parts of Finland’s education system can be adapted </a:t>
            </a:r>
          </a:p>
        </p:txBody>
      </p:sp>
      <p:sp>
        <p:nvSpPr>
          <p:cNvPr id="7" name="Content Placeholder 6"/>
          <p:cNvSpPr>
            <a:spLocks noGrp="1"/>
          </p:cNvSpPr>
          <p:nvPr>
            <p:ph idx="1"/>
          </p:nvPr>
        </p:nvSpPr>
        <p:spPr>
          <a:xfrm>
            <a:off x="497616" y="922005"/>
            <a:ext cx="5888897" cy="8387457"/>
          </a:xfrm>
        </p:spPr>
        <p:txBody>
          <a:bodyPr>
            <a:noAutofit/>
          </a:bodyPr>
          <a:lstStyle/>
          <a:p>
            <a:pPr marL="0" lvl="0" indent="0">
              <a:lnSpc>
                <a:spcPct val="120000"/>
              </a:lnSpc>
              <a:spcBef>
                <a:spcPts val="0"/>
              </a:spcBef>
              <a:buClr>
                <a:schemeClr val="tx1"/>
              </a:buClr>
              <a:buSzPts val="1013"/>
              <a:buNone/>
            </a:pPr>
            <a:r>
              <a:rPr lang="en-US" sz="1200" dirty="0">
                <a:solidFill>
                  <a:srgbClr val="002EA2"/>
                </a:solidFill>
                <a:latin typeface="Finlandica" panose="00000500000000000000" pitchFamily="2" charset="0"/>
              </a:rPr>
              <a:t>A OECD study in 2018 estimated that many jobs in developed countries could be lost during digital transformation. There exists an urgent need to educate and train people to meet the requirements of future </a:t>
            </a:r>
            <a:r>
              <a:rPr lang="en-US" sz="1200" dirty="0" smtClean="0">
                <a:solidFill>
                  <a:srgbClr val="002EA2"/>
                </a:solidFill>
                <a:latin typeface="Finlandica" panose="00000500000000000000" pitchFamily="2" charset="0"/>
              </a:rPr>
              <a:t>jobs. </a:t>
            </a:r>
          </a:p>
          <a:p>
            <a:pPr marL="0" lvl="0" indent="0">
              <a:lnSpc>
                <a:spcPct val="120000"/>
              </a:lnSpc>
              <a:spcBef>
                <a:spcPts val="0"/>
              </a:spcBef>
              <a:buClr>
                <a:schemeClr val="tx1"/>
              </a:buClr>
              <a:buSzPts val="1013"/>
              <a:buNone/>
            </a:pPr>
            <a:endParaRPr lang="en-US" sz="12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200" dirty="0" smtClean="0">
                <a:solidFill>
                  <a:srgbClr val="002EA2"/>
                </a:solidFill>
                <a:latin typeface="Finlandica" panose="00000500000000000000" pitchFamily="2" charset="0"/>
              </a:rPr>
              <a:t>Finland </a:t>
            </a:r>
            <a:r>
              <a:rPr lang="en-US" sz="1200" dirty="0">
                <a:solidFill>
                  <a:srgbClr val="002EA2"/>
                </a:solidFill>
                <a:latin typeface="Finlandica" panose="00000500000000000000" pitchFamily="2" charset="0"/>
              </a:rPr>
              <a:t>has one of the highest-quality education system in the world, as shown by consistently high rankings in third-party international studies. For example, Finland is ranked #1 by the Economist in their Educating for the future index, while the OECD says Finland is #2 in the world for the highest performing </a:t>
            </a:r>
            <a:r>
              <a:rPr lang="en-US" sz="1200" dirty="0" smtClean="0">
                <a:solidFill>
                  <a:srgbClr val="002EA2"/>
                </a:solidFill>
                <a:latin typeface="Finlandica" panose="00000500000000000000" pitchFamily="2" charset="0"/>
              </a:rPr>
              <a:t>graduates. Finland </a:t>
            </a:r>
            <a:r>
              <a:rPr lang="en-US" sz="1200" dirty="0">
                <a:solidFill>
                  <a:srgbClr val="002EA2"/>
                </a:solidFill>
                <a:latin typeface="Finlandica" panose="00000500000000000000" pitchFamily="2" charset="0"/>
              </a:rPr>
              <a:t>has achieved this success despite only spending slightly more per student than the average in OECD countries</a:t>
            </a:r>
            <a:r>
              <a:rPr lang="en-US" sz="12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endParaRPr lang="en-US" sz="12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200" dirty="0">
                <a:solidFill>
                  <a:srgbClr val="002EA2"/>
                </a:solidFill>
                <a:latin typeface="Finlandica" panose="00000500000000000000" pitchFamily="2" charset="0"/>
              </a:rPr>
              <a:t>Teachers are valued in Finnish society. They are highly educated and trusted to do what is best for every student. </a:t>
            </a:r>
            <a:r>
              <a:rPr lang="en-US" sz="1200" dirty="0" smtClean="0">
                <a:solidFill>
                  <a:srgbClr val="002EA2"/>
                </a:solidFill>
                <a:latin typeface="Finlandica" panose="00000500000000000000" pitchFamily="2" charset="0"/>
              </a:rPr>
              <a:t>Personalized </a:t>
            </a:r>
            <a:r>
              <a:rPr lang="en-US" sz="1200" dirty="0">
                <a:solidFill>
                  <a:srgbClr val="002EA2"/>
                </a:solidFill>
                <a:latin typeface="Finlandica" panose="00000500000000000000" pitchFamily="2" charset="0"/>
              </a:rPr>
              <a:t>help is common: the Smithsonian notes that nearly 30% of children receive some kind of special help during their first nine years of school</a:t>
            </a:r>
            <a:r>
              <a:rPr lang="en-US" sz="12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endParaRPr lang="en-US" sz="12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200" dirty="0">
                <a:solidFill>
                  <a:srgbClr val="002EA2"/>
                </a:solidFill>
                <a:latin typeface="Finlandica" panose="00000500000000000000" pitchFamily="2" charset="0"/>
              </a:rPr>
              <a:t>Schools are given a great deal of autonomy. They are not micromanaged nor tightly controlled from a </a:t>
            </a:r>
            <a:r>
              <a:rPr lang="en-US" sz="1200" dirty="0" smtClean="0">
                <a:solidFill>
                  <a:srgbClr val="002EA2"/>
                </a:solidFill>
                <a:latin typeface="Finlandica" panose="00000500000000000000" pitchFamily="2" charset="0"/>
              </a:rPr>
              <a:t>centralized </a:t>
            </a:r>
            <a:r>
              <a:rPr lang="en-US" sz="1200" dirty="0">
                <a:solidFill>
                  <a:srgbClr val="002EA2"/>
                </a:solidFill>
                <a:latin typeface="Finlandica" panose="00000500000000000000" pitchFamily="2" charset="0"/>
              </a:rPr>
              <a:t>authority. In fact, there is a high level of trust and division of responsibilities between the national and local authorities.</a:t>
            </a:r>
          </a:p>
          <a:p>
            <a:pPr marL="0" lvl="0" indent="0">
              <a:lnSpc>
                <a:spcPct val="120000"/>
              </a:lnSpc>
              <a:spcBef>
                <a:spcPts val="0"/>
              </a:spcBef>
              <a:buClr>
                <a:schemeClr val="tx1"/>
              </a:buClr>
              <a:buSzPts val="1013"/>
              <a:buNone/>
            </a:pPr>
            <a:r>
              <a:rPr lang="en-US" sz="1200" dirty="0">
                <a:solidFill>
                  <a:srgbClr val="002EA2"/>
                </a:solidFill>
                <a:latin typeface="Finlandica" panose="00000500000000000000" pitchFamily="2" charset="0"/>
              </a:rPr>
              <a:t>Finnish education pays attention to the entire school environment. For example, high-quality free lunches have been provided to students since 1948</a:t>
            </a:r>
            <a:r>
              <a:rPr lang="en-US" sz="12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endParaRPr lang="en-US" sz="12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200" dirty="0">
                <a:solidFill>
                  <a:srgbClr val="002EA2"/>
                </a:solidFill>
                <a:latin typeface="Finlandica" panose="00000500000000000000" pitchFamily="2" charset="0"/>
              </a:rPr>
              <a:t>Early childhood education in Finland is about play and social interaction. This promotes the joy of earning. A strong early beginning in learning promotes the development of cognitive, social, language and numeracy skills, as well as a motivation and joy to continue learning</a:t>
            </a:r>
            <a:r>
              <a:rPr lang="en-US" sz="12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endParaRPr lang="en-US" sz="12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200" dirty="0">
                <a:solidFill>
                  <a:srgbClr val="002EA2"/>
                </a:solidFill>
                <a:latin typeface="Finlandica" panose="00000500000000000000" pitchFamily="2" charset="0"/>
              </a:rPr>
              <a:t>Finnish vocational education is a dynamic part of continuous learning. It is developed in close cooperation with industries and emphasizes broad competences, flexible study paths and work-based learning</a:t>
            </a:r>
            <a:r>
              <a:rPr lang="en-US" sz="12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endParaRPr lang="en-US" sz="12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200" dirty="0">
                <a:solidFill>
                  <a:srgbClr val="002EA2"/>
                </a:solidFill>
                <a:latin typeface="Finlandica" panose="00000500000000000000" pitchFamily="2" charset="0"/>
              </a:rPr>
              <a:t>Many people around the world are fascinated about the Finnish education system and want to learn more. Finnish schools and education methods have become a popular topic in news stories</a:t>
            </a:r>
            <a:r>
              <a:rPr lang="en-US" sz="12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endParaRPr lang="en-US" sz="12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200" dirty="0">
                <a:solidFill>
                  <a:srgbClr val="002EA2"/>
                </a:solidFill>
                <a:latin typeface="Finlandica" panose="00000500000000000000" pitchFamily="2" charset="0"/>
              </a:rPr>
              <a:t>Finnish education institutions and companies are eager to work with all international partners in education, share what they know and collaborate for new innovations in learning.</a:t>
            </a:r>
          </a:p>
          <a:p>
            <a:pPr marL="0" lvl="0" indent="0">
              <a:lnSpc>
                <a:spcPct val="120000"/>
              </a:lnSpc>
              <a:spcBef>
                <a:spcPts val="0"/>
              </a:spcBef>
              <a:buClr>
                <a:schemeClr val="tx1"/>
              </a:buClr>
              <a:buSzPts val="1013"/>
              <a:buNone/>
            </a:pPr>
            <a:endParaRPr lang="en-US" sz="12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4</a:t>
            </a:fld>
            <a:endParaRPr lang="en-US">
              <a:solidFill>
                <a:srgbClr val="002EA2"/>
              </a:solidFill>
            </a:endParaRPr>
          </a:p>
        </p:txBody>
      </p:sp>
    </p:spTree>
    <p:extLst>
      <p:ext uri="{BB962C8B-B14F-4D97-AF65-F5344CB8AC3E}">
        <p14:creationId xmlns:p14="http://schemas.microsoft.com/office/powerpoint/2010/main" val="1110613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1/3</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world is changing rapidly. Advances in technology are making whole industries obsolete, but are also offering new opportunities. Education is the key to evolve and adapt. Education can give us the tools to improve our standard of living while mitigating climate change and the biodiversity crisis.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Countries can learn from each other. The best practices in one nation can be adapted to another. People, new technologies, structures, philosophies and processes can also cross borders. Finland has enormous strengths in education which can also be shared with other countries.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development of the whole education system takes time. Finland’s love affair with education began exactly 100 years ago, in 1921, with the creation of the modern compulsory education system and the philosophy of education for all. The curriculum and organization of the education system have been updated and reformed several times since. A significant reform began in 1972 with the adoption of the comprehensive school system, meaning that basically everyone has the same opportunities for good quality education in a school nearest to you.</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Finnish education system today consists of early childhood education and care, pre-primary, basic, upper secondary (general as well as vocational) and higher education. Education is free from pre-primary onward (early childhood education is subsidized) and school meals are free until the end of secondary education. Meals are subsidized in higher education. Additionally, lifelong learning is emphasized and adult education is available at all levels</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Informal education is also encouraged, particularly through library access. The first library in Finland was opened in 1794 and in the 1800s libraries appeared in practically every village. Today every municipality is required by law to provide library services while major research libraries are open to everyone. The information provided by libraries is considered part of society’s intellectual capital, which is why basic services are free.</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5</a:t>
            </a:fld>
            <a:endParaRPr lang="en-US">
              <a:solidFill>
                <a:srgbClr val="002EA2"/>
              </a:solidFill>
            </a:endParaRPr>
          </a:p>
        </p:txBody>
      </p:sp>
    </p:spTree>
    <p:extLst>
      <p:ext uri="{BB962C8B-B14F-4D97-AF65-F5344CB8AC3E}">
        <p14:creationId xmlns:p14="http://schemas.microsoft.com/office/powerpoint/2010/main" val="539487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2/3</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the late 1970s the length and rigor of teacher training was increased to meet the needs of learners. In 1979 teachers were required to earn master’s degrees.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At the end of the 20th Century Finland’s economy switched from being focused on natural resources to information and knowledge. New partnerships developed between tertiary education and industry, while primary and secondary education also evolved to promote creativity, problem-solving, teamwork and hard sciences.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the 2000s Finland’s education system began to receive worldwide attention thanks to high international rankings. Additionally, Finland achieved this result while spending only marginally more per student than the OECD average and much less than some countries. This induced many countries to want to work with Finland to develop education systems.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Finnish higher education is often praised as being safe, well-functioning, close to nature and having many high quality degree programs in English.</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recent years a thriving Education Technology (EdTech) sector has developed, merging Finnish software and education strengths. This is particularly important in the COVID-19 era, where remote and personalized learning have become more </a:t>
            </a:r>
            <a:r>
              <a:rPr lang="en-US" sz="1300" dirty="0" smtClean="0">
                <a:solidFill>
                  <a:srgbClr val="002EA2"/>
                </a:solidFill>
                <a:latin typeface="Finlandica" panose="00000500000000000000" pitchFamily="2" charset="0"/>
              </a:rPr>
              <a:t>important.</a:t>
            </a:r>
          </a:p>
          <a:p>
            <a:pPr>
              <a:lnSpc>
                <a:spcPct val="120000"/>
              </a:lnSpc>
              <a:spcBef>
                <a:spcPts val="0"/>
              </a:spcBef>
              <a:buClr>
                <a:schemeClr val="tx1"/>
              </a:buClr>
              <a:buSzPts val="1013"/>
            </a:pPr>
            <a:endParaRPr lang="fi-FI"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Educational travel to Finland are also growing in popularity. Students often combine educational content with leisure travel, while education professionals learn about the Finnish education system, including the curriculum, management, STEAM subjects, pupil-</a:t>
            </a:r>
            <a:r>
              <a:rPr lang="en-US" sz="1300" dirty="0" err="1">
                <a:solidFill>
                  <a:srgbClr val="002EA2"/>
                </a:solidFill>
                <a:latin typeface="Finlandica" panose="00000500000000000000" pitchFamily="2" charset="0"/>
              </a:rPr>
              <a:t>centred</a:t>
            </a:r>
            <a:r>
              <a:rPr lang="en-US" sz="1300" dirty="0">
                <a:solidFill>
                  <a:srgbClr val="002EA2"/>
                </a:solidFill>
                <a:latin typeface="Finlandica" panose="00000500000000000000" pitchFamily="2" charset="0"/>
              </a:rPr>
              <a:t> learning and more. Experts have helped travel companies to develop comprehensive study tours.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6</a:t>
            </a:fld>
            <a:endParaRPr lang="en-US">
              <a:solidFill>
                <a:srgbClr val="002EA2"/>
              </a:solidFill>
            </a:endParaRPr>
          </a:p>
        </p:txBody>
      </p:sp>
    </p:spTree>
    <p:extLst>
      <p:ext uri="{BB962C8B-B14F-4D97-AF65-F5344CB8AC3E}">
        <p14:creationId xmlns:p14="http://schemas.microsoft.com/office/powerpoint/2010/main" val="153576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3/3</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COVID-19 </a:t>
            </a:r>
            <a:r>
              <a:rPr lang="en-US" sz="1300" dirty="0">
                <a:solidFill>
                  <a:srgbClr val="002EA2"/>
                </a:solidFill>
                <a:latin typeface="Finlandica" panose="00000500000000000000" pitchFamily="2" charset="0"/>
              </a:rPr>
              <a:t>demonstrated the resilience and versatility of the Finnish education system. In the spring of 2020 Finland closed almost all schools and distance learning was begun with minimal interruption</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fi-FI"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During the physical school closures students were asked to attend classes online, do school tasks independently and hand them electronically to teachers.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All </a:t>
            </a:r>
            <a:r>
              <a:rPr lang="en-US" sz="1300" dirty="0">
                <a:solidFill>
                  <a:srgbClr val="002EA2"/>
                </a:solidFill>
                <a:latin typeface="Finlandica" panose="00000500000000000000" pitchFamily="2" charset="0"/>
              </a:rPr>
              <a:t>Finnish schools have tutor teachers and mentors as well as other peer support mechanisms for using digital tools, which proved very valuable during the pandemic.</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While the ability of the teachers to transfer their curriculum online proved even better than expected, it is clear that distance learning cannot currently fully replace classroom teaching. The reforming of the education system in Finland continues even today. In 2021 the age for compulsory education system is increased from 16 to 18. All young Finns are required to have access to and enter secondary level education.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7</a:t>
            </a:fld>
            <a:endParaRPr lang="en-US">
              <a:solidFill>
                <a:srgbClr val="002EA2"/>
              </a:solidFill>
            </a:endParaRPr>
          </a:p>
        </p:txBody>
      </p:sp>
    </p:spTree>
    <p:extLst>
      <p:ext uri="{BB962C8B-B14F-4D97-AF65-F5344CB8AC3E}">
        <p14:creationId xmlns:p14="http://schemas.microsoft.com/office/powerpoint/2010/main" val="4216916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Facts and stats 1/2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Economist ranked Finland #1 in their Educating for the future </a:t>
            </a:r>
            <a:r>
              <a:rPr lang="en-US" sz="1300" dirty="0" smtClean="0">
                <a:solidFill>
                  <a:srgbClr val="002EA2"/>
                </a:solidFill>
                <a:latin typeface="Finlandica" panose="00000500000000000000" pitchFamily="2" charset="0"/>
              </a:rPr>
              <a:t>index (2019).</a:t>
            </a:r>
            <a:endParaRPr lang="en-US" sz="1300" dirty="0">
              <a:solidFill>
                <a:srgbClr val="FF0000"/>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a:t>
            </a:r>
            <a:r>
              <a:rPr lang="en-US" sz="1300" dirty="0">
                <a:solidFill>
                  <a:srgbClr val="002EA2"/>
                </a:solidFill>
                <a:latin typeface="Finlandica" panose="00000500000000000000" pitchFamily="2" charset="0"/>
              </a:rPr>
              <a:t>OECD says Finland is #2 in the world for highest performing </a:t>
            </a:r>
            <a:r>
              <a:rPr lang="en-US" sz="1300" dirty="0" smtClean="0">
                <a:solidFill>
                  <a:srgbClr val="002EA2"/>
                </a:solidFill>
                <a:latin typeface="Finlandica" panose="00000500000000000000" pitchFamily="2" charset="0"/>
              </a:rPr>
              <a:t>graduates (2019). </a:t>
            </a:r>
            <a:endParaRPr lang="en-US" sz="1300" dirty="0" smtClean="0">
              <a:solidFill>
                <a:srgbClr val="FF0000"/>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Finnish </a:t>
            </a:r>
            <a:r>
              <a:rPr lang="en-US" sz="1300" dirty="0">
                <a:solidFill>
                  <a:srgbClr val="002EA2"/>
                </a:solidFill>
                <a:latin typeface="Finlandica" panose="00000500000000000000" pitchFamily="2" charset="0"/>
              </a:rPr>
              <a:t>education exports are a small </a:t>
            </a:r>
            <a:r>
              <a:rPr lang="en-US" sz="1300" dirty="0" smtClean="0">
                <a:solidFill>
                  <a:srgbClr val="002EA2"/>
                </a:solidFill>
                <a:latin typeface="Finlandica" panose="00000500000000000000" pitchFamily="2" charset="0"/>
              </a:rPr>
              <a:t>sector</a:t>
            </a:r>
            <a:r>
              <a:rPr lang="en-US" sz="1300" dirty="0" smtClean="0">
                <a:solidFill>
                  <a:srgbClr val="FF0000"/>
                </a:solidFill>
                <a:latin typeface="Finlandica" panose="00000500000000000000" pitchFamily="2" charset="0"/>
              </a:rPr>
              <a:t> </a:t>
            </a:r>
            <a:r>
              <a:rPr lang="en-US" sz="1300" dirty="0" smtClean="0">
                <a:solidFill>
                  <a:srgbClr val="002EA2"/>
                </a:solidFill>
                <a:latin typeface="Finlandica" panose="00000500000000000000" pitchFamily="2" charset="0"/>
              </a:rPr>
              <a:t>of </a:t>
            </a:r>
            <a:r>
              <a:rPr lang="en-US" sz="1300" dirty="0">
                <a:solidFill>
                  <a:srgbClr val="002EA2"/>
                </a:solidFill>
                <a:latin typeface="Finlandica" panose="00000500000000000000" pitchFamily="2" charset="0"/>
              </a:rPr>
              <a:t>the economy but have grown 49% in the last five years, according to Education Finland</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Nine Finnish universities were ranked in the </a:t>
            </a:r>
            <a:r>
              <a:rPr lang="en-US" sz="1300" dirty="0">
                <a:solidFill>
                  <a:srgbClr val="002EA2"/>
                </a:solidFill>
                <a:latin typeface="Finlandica" panose="00000500000000000000" pitchFamily="2" charset="0"/>
                <a:hlinkClick r:id="rId2"/>
              </a:rPr>
              <a:t>Times list of the world’s </a:t>
            </a:r>
            <a:r>
              <a:rPr lang="en-US" sz="1300" dirty="0" smtClean="0">
                <a:solidFill>
                  <a:srgbClr val="002EA2"/>
                </a:solidFill>
                <a:latin typeface="Finlandica" panose="00000500000000000000" pitchFamily="2" charset="0"/>
                <a:hlinkClick r:id="rId2"/>
              </a:rPr>
              <a:t>best</a:t>
            </a:r>
            <a:r>
              <a:rPr lang="en-US" sz="1300" dirty="0">
                <a:solidFill>
                  <a:srgbClr val="002EA2"/>
                </a:solidFill>
                <a:latin typeface="Finlandica" panose="00000500000000000000" pitchFamily="2" charset="0"/>
              </a:rPr>
              <a:t> </a:t>
            </a:r>
            <a:r>
              <a:rPr lang="en-US" sz="1300" dirty="0" smtClean="0">
                <a:solidFill>
                  <a:srgbClr val="002EA2"/>
                </a:solidFill>
                <a:latin typeface="Finlandica" panose="00000500000000000000" pitchFamily="2" charset="0"/>
              </a:rPr>
              <a:t>(2020). Finnish </a:t>
            </a:r>
            <a:r>
              <a:rPr lang="en-US" sz="1300" dirty="0">
                <a:solidFill>
                  <a:srgbClr val="002EA2"/>
                </a:solidFill>
                <a:latin typeface="Finlandica" panose="00000500000000000000" pitchFamily="2" charset="0"/>
              </a:rPr>
              <a:t>schools emphasize the child. For example, school days are short, students get breaks between classes, they spend time outdoors, and activities such as sports, art and music are considered very important. </a:t>
            </a: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Finnish children begin school </a:t>
            </a:r>
            <a:r>
              <a:rPr lang="en-US" sz="1300" dirty="0" smtClean="0">
                <a:solidFill>
                  <a:srgbClr val="002EA2"/>
                </a:solidFill>
                <a:latin typeface="Finlandica" panose="00000500000000000000" pitchFamily="2" charset="0"/>
              </a:rPr>
              <a:t>later in life, </a:t>
            </a:r>
            <a:r>
              <a:rPr lang="en-US" sz="1300" dirty="0">
                <a:solidFill>
                  <a:srgbClr val="002EA2"/>
                </a:solidFill>
                <a:latin typeface="Finlandica" panose="00000500000000000000" pitchFamily="2" charset="0"/>
              </a:rPr>
              <a:t>spend less time in the classroom and have less homework than kids in many other countries, but still have excellent outcomes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Finns eagerly take advantage of their education system. The percentage of the population with a Bachelor’s degree is 4th highest in Europe, while the percentage of the population with a Doctorate is 3rd, according to Eurostat</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68.7% of adult Finns participated in informal learning during the past year, compared to the EU average of 59.9%, according to Eurostat</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73% of Finns aged 15 or over have completed a post-comprehensive level qualification, while 36% have completed a tertiary level qualification, according to the Ministry of Education and Culture</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There are over 400 English-taught degree programs, including 266 master level and 62 doctor level, according to the Ministry of Education and Culture</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most popular countries for foreign exchange students to Finland are Germany and France, according to the Ministry of Education and Culture</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8</a:t>
            </a:fld>
            <a:endParaRPr lang="en-US">
              <a:solidFill>
                <a:srgbClr val="002EA2"/>
              </a:solidFill>
            </a:endParaRPr>
          </a:p>
        </p:txBody>
      </p:sp>
    </p:spTree>
    <p:extLst>
      <p:ext uri="{BB962C8B-B14F-4D97-AF65-F5344CB8AC3E}">
        <p14:creationId xmlns:p14="http://schemas.microsoft.com/office/powerpoint/2010/main" val="1296374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Facts and stats 2/2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90% of teachers in Finland are satisfied with their work, and 92% say positive aspects of their job outweigh the negative ones, according to a survey commissioned by the Ministry of Education and Culture</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been ranked the happiest country in the world for three years in a row, according to the UN Happiness Report.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9</a:t>
            </a:fld>
            <a:endParaRPr lang="en-US">
              <a:solidFill>
                <a:srgbClr val="002EA2"/>
              </a:solidFill>
            </a:endParaRPr>
          </a:p>
        </p:txBody>
      </p:sp>
    </p:spTree>
    <p:extLst>
      <p:ext uri="{BB962C8B-B14F-4D97-AF65-F5344CB8AC3E}">
        <p14:creationId xmlns:p14="http://schemas.microsoft.com/office/powerpoint/2010/main" val="3466781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TotalTime>
  <Words>3800</Words>
  <Application>Microsoft Office PowerPoint</Application>
  <PresentationFormat>A4 Paper (210x297 mm)</PresentationFormat>
  <Paragraphs>303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Finlandica</vt:lpstr>
      <vt:lpstr>Office Theme</vt:lpstr>
      <vt:lpstr>Education</vt:lpstr>
      <vt:lpstr>PART I:  GENERAL INFORMATION</vt:lpstr>
      <vt:lpstr>Key points and main messages</vt:lpstr>
      <vt:lpstr>Elevator pitch: The best parts of Finland’s education system can be adapted </vt:lpstr>
      <vt:lpstr>Background 1/3</vt:lpstr>
      <vt:lpstr>Background 2/3</vt:lpstr>
      <vt:lpstr>Background 3/3</vt:lpstr>
      <vt:lpstr>Facts and stats 1/2</vt:lpstr>
      <vt:lpstr>Facts and stats 2/2</vt:lpstr>
      <vt:lpstr>Some Finnish companies in the field</vt:lpstr>
      <vt:lpstr>Programs and main markets</vt:lpstr>
      <vt:lpstr>Sites to visit in Finland</vt:lpstr>
      <vt:lpstr>For social media</vt:lpstr>
      <vt:lpstr>Tools and materials</vt:lpstr>
      <vt:lpstr>PART II:  COUNTRY SPECIFIC INFORMATION</vt:lpstr>
      <vt:lpstr>Key points and main messages </vt:lpstr>
      <vt:lpstr>Elevator pitch</vt:lpstr>
      <vt:lpstr>Background, facts and stats </vt:lpstr>
      <vt:lpstr>Finnish companies in the area</vt:lpstr>
      <vt:lpstr>PART III:  INSTRUCTIONS AND BACKGROUND FOR THIS INTERNAL MATERIAL PACKAGE</vt:lpstr>
      <vt:lpstr>Material package: instructions</vt:lpstr>
      <vt:lpstr>Country branding and Team Finland work: why do we need common messages?</vt:lpstr>
    </vt:vector>
  </TitlesOfParts>
  <Company>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Öunap Hanna</dc:creator>
  <cp:lastModifiedBy>Kaartio Piritta</cp:lastModifiedBy>
  <cp:revision>28</cp:revision>
  <dcterms:created xsi:type="dcterms:W3CDTF">2020-12-16T07:14:41Z</dcterms:created>
  <dcterms:modified xsi:type="dcterms:W3CDTF">2021-01-14T13:53:37Z</dcterms:modified>
</cp:coreProperties>
</file>