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7" r:id="rId2"/>
    <p:sldId id="258" r:id="rId3"/>
    <p:sldId id="256" r:id="rId4"/>
    <p:sldId id="259" r:id="rId5"/>
    <p:sldId id="260" r:id="rId6"/>
    <p:sldId id="261" r:id="rId7"/>
    <p:sldId id="262" r:id="rId8"/>
    <p:sldId id="264" r:id="rId9"/>
    <p:sldId id="265" r:id="rId10"/>
    <p:sldId id="266" r:id="rId11"/>
    <p:sldId id="267" r:id="rId12"/>
    <p:sldId id="268" r:id="rId13"/>
    <p:sldId id="269" r:id="rId14"/>
    <p:sldId id="271" r:id="rId15"/>
    <p:sldId id="272" r:id="rId16"/>
    <p:sldId id="273" r:id="rId17"/>
    <p:sldId id="274" r:id="rId18"/>
    <p:sldId id="270" r:id="rId19"/>
    <p:sldId id="275" r:id="rId20"/>
    <p:sldId id="276" r:id="rId21"/>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E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306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CECBC-F2B5-4177-BE07-C7CB8C5C0FFF}" type="datetimeFigureOut">
              <a:rPr lang="en-US" smtClean="0"/>
              <a:t>1/14/2021</a:t>
            </a:fld>
            <a:endParaRPr lang="en-US"/>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FC3F9B-D206-4969-8FD4-230A4ECA30B8}" type="slidenum">
              <a:rPr lang="en-US" smtClean="0"/>
              <a:t>‹#›</a:t>
            </a:fld>
            <a:endParaRPr lang="en-US"/>
          </a:p>
        </p:txBody>
      </p:sp>
    </p:spTree>
    <p:extLst>
      <p:ext uri="{BB962C8B-B14F-4D97-AF65-F5344CB8AC3E}">
        <p14:creationId xmlns:p14="http://schemas.microsoft.com/office/powerpoint/2010/main" val="1093107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12/22/2020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2928098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12/22/2020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466822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12/22/2020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1306570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12/22/2020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3252108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r>
              <a:rPr lang="en-US" smtClean="0"/>
              <a:t>12/22/2020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3640492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12/22/2020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2019349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12/22/2020</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995253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12/22/2020</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3768405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12/22/2020</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27323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12/22/2020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1489466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12/22/2020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1181491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12/22/2020</a:t>
            </a:r>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85AC707-C3CF-459D-BE39-302E1C84AA64}" type="slidenum">
              <a:rPr lang="en-US" smtClean="0"/>
              <a:t>‹#›</a:t>
            </a:fld>
            <a:endParaRPr lang="en-US"/>
          </a:p>
        </p:txBody>
      </p:sp>
    </p:spTree>
    <p:extLst>
      <p:ext uri="{BB962C8B-B14F-4D97-AF65-F5344CB8AC3E}">
        <p14:creationId xmlns:p14="http://schemas.microsoft.com/office/powerpoint/2010/main" val="470658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metsafibre.com/en/about-us/Production-units/Bioproduct-mill/Pages/default.aspx" TargetMode="External"/><Relationship Id="rId2" Type="http://schemas.openxmlformats.org/officeDocument/2006/relationships/hyperlink" Target="https://efi.int/" TargetMode="External"/><Relationship Id="rId1" Type="http://schemas.openxmlformats.org/officeDocument/2006/relationships/slideLayout" Target="../slideLayouts/slideLayout2.xml"/><Relationship Id="rId6" Type="http://schemas.openxmlformats.org/officeDocument/2006/relationships/hyperlink" Target="https://www.bioeconomy.fi/eubioscene19/" TargetMode="External"/><Relationship Id="rId5" Type="http://schemas.openxmlformats.org/officeDocument/2006/relationships/hyperlink" Target="https://www.helsinki.fi/en/researchgroups/forest-bioeconomy-business-and-sustainability/about-us" TargetMode="External"/><Relationship Id="rId4" Type="http://schemas.openxmlformats.org/officeDocument/2006/relationships/hyperlink" Target="https://www.oodihelsinki.fi/en/what-is-oodi/architecture/"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inedu.fi/en/personnel-contacts" TargetMode="External"/><Relationship Id="rId3" Type="http://schemas.openxmlformats.org/officeDocument/2006/relationships/hyperlink" Target="https://twitter.com/BusinessFinland" TargetMode="External"/><Relationship Id="rId7" Type="http://schemas.openxmlformats.org/officeDocument/2006/relationships/hyperlink" Target="https://twitter.com/SitraFund" TargetMode="External"/><Relationship Id="rId2" Type="http://schemas.openxmlformats.org/officeDocument/2006/relationships/hyperlink" Target="https://twitter.com/BioeconomyFI" TargetMode="External"/><Relationship Id="rId1" Type="http://schemas.openxmlformats.org/officeDocument/2006/relationships/slideLayout" Target="../slideLayouts/slideLayout2.xml"/><Relationship Id="rId6" Type="http://schemas.openxmlformats.org/officeDocument/2006/relationships/hyperlink" Target="https://twitter.com/VTTFinland" TargetMode="External"/><Relationship Id="rId5" Type="http://schemas.openxmlformats.org/officeDocument/2006/relationships/hyperlink" Target="https://twitter.com/mmm_fi" TargetMode="External"/><Relationship Id="rId4" Type="http://schemas.openxmlformats.org/officeDocument/2006/relationships/hyperlink" Target="https://twitter.com/CleantechFIN"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stat.luke.fi/sites/default/files/luke-luobio_73_2020.pdf" TargetMode="External"/><Relationship Id="rId3" Type="http://schemas.openxmlformats.org/officeDocument/2006/relationships/hyperlink" Target="https://mmm.fi/en/bioeconomy/green-bioeconomy" TargetMode="External"/><Relationship Id="rId7" Type="http://schemas.openxmlformats.org/officeDocument/2006/relationships/hyperlink" Target="https://www.luke.fi/en/natural-resources/finnish-bioeconomy-in-numbers/" TargetMode="External"/><Relationship Id="rId12" Type="http://schemas.openxmlformats.org/officeDocument/2006/relationships/hyperlink" Target="https://www.sitra.fi/en/topics/bioeconomy/" TargetMode="External"/><Relationship Id="rId2" Type="http://schemas.openxmlformats.org/officeDocument/2006/relationships/hyperlink" Target="https://mmm.fi/en/bioeconomy" TargetMode="External"/><Relationship Id="rId1" Type="http://schemas.openxmlformats.org/officeDocument/2006/relationships/slideLayout" Target="../slideLayouts/slideLayout2.xml"/><Relationship Id="rId6" Type="http://schemas.openxmlformats.org/officeDocument/2006/relationships/hyperlink" Target="https://mmm.fi/en/bioeconomy/bioenergy" TargetMode="External"/><Relationship Id="rId11" Type="http://schemas.openxmlformats.org/officeDocument/2006/relationships/hyperlink" Target="https://www.bioeconomy.fi/facts-and-contacts/material-bank/" TargetMode="External"/><Relationship Id="rId5" Type="http://schemas.openxmlformats.org/officeDocument/2006/relationships/hyperlink" Target="https://mmm.fi/en/bioeconomy/blue-bioeconomy" TargetMode="External"/><Relationship Id="rId10" Type="http://schemas.openxmlformats.org/officeDocument/2006/relationships/hyperlink" Target="https://www.bioeconomy.fi/" TargetMode="External"/><Relationship Id="rId4" Type="http://schemas.openxmlformats.org/officeDocument/2006/relationships/hyperlink" Target="https://mmm.fi/en/bioeconomy/yellow-bioeconomy" TargetMode="External"/><Relationship Id="rId9" Type="http://schemas.openxmlformats.org/officeDocument/2006/relationships/hyperlink" Target="https://stat.luke.fi/en/finnish-forest-statistics-2019-2019_en"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kotkamills.com/" TargetMode="External"/><Relationship Id="rId13" Type="http://schemas.openxmlformats.org/officeDocument/2006/relationships/hyperlink" Target="https://www.raisioaqua.com/en_GB/environment#baltic-blend" TargetMode="External"/><Relationship Id="rId18" Type="http://schemas.openxmlformats.org/officeDocument/2006/relationships/hyperlink" Target="https://www.beanit.fi/en/" TargetMode="External"/><Relationship Id="rId3" Type="http://schemas.openxmlformats.org/officeDocument/2006/relationships/hyperlink" Target="https://goldandgreenfoods.com/" TargetMode="External"/><Relationship Id="rId7" Type="http://schemas.openxmlformats.org/officeDocument/2006/relationships/hyperlink" Target="https://infinitedfiber.com/" TargetMode="External"/><Relationship Id="rId12" Type="http://schemas.openxmlformats.org/officeDocument/2006/relationships/hyperlink" Target="https://www.purewaste.com/" TargetMode="External"/><Relationship Id="rId17" Type="http://schemas.openxmlformats.org/officeDocument/2006/relationships/hyperlink" Target="https://www.upm.com/about-us/this-is-biofore/bioforecase/powerhouse-of-bioeconomy/" TargetMode="External"/><Relationship Id="rId2" Type="http://schemas.openxmlformats.org/officeDocument/2006/relationships/hyperlink" Target="http://www.finsect.fi/" TargetMode="External"/><Relationship Id="rId16" Type="http://schemas.openxmlformats.org/officeDocument/2006/relationships/hyperlink" Target="https://www.sulapac.com/" TargetMode="External"/><Relationship Id="rId1" Type="http://schemas.openxmlformats.org/officeDocument/2006/relationships/slideLayout" Target="../slideLayouts/slideLayout2.xml"/><Relationship Id="rId6" Type="http://schemas.openxmlformats.org/officeDocument/2006/relationships/hyperlink" Target="https://ioncell.fi/" TargetMode="External"/><Relationship Id="rId11" Type="http://schemas.openxmlformats.org/officeDocument/2006/relationships/hyperlink" Target="https://paptic.com/" TargetMode="External"/><Relationship Id="rId5" Type="http://schemas.openxmlformats.org/officeDocument/2006/relationships/hyperlink" Target="https://www.huhtamaki.com/" TargetMode="External"/><Relationship Id="rId15" Type="http://schemas.openxmlformats.org/officeDocument/2006/relationships/hyperlink" Target="https://www.storaenso.com/en/sustainability/circular-bioeconomy#:~:text=At%20Stora%20Enso%2C%20we%20believe,warming%20and%20to%20minimise%20waste.&amp;text=In%20a%20circular%20economy%2C%20waste,maximise%20environmental%20and%20financial%20value." TargetMode="External"/><Relationship Id="rId10" Type="http://schemas.openxmlformats.org/officeDocument/2006/relationships/hyperlink" Target="https://www.neste.com/products/all-products/renewable-road-transport/neste-my-renewable-diesel" TargetMode="External"/><Relationship Id="rId19" Type="http://schemas.openxmlformats.org/officeDocument/2006/relationships/hyperlink" Target="https://woodly.com/" TargetMode="External"/><Relationship Id="rId4" Type="http://schemas.openxmlformats.org/officeDocument/2006/relationships/hyperlink" Target="https://www.honkajokioy.fi/en/" TargetMode="External"/><Relationship Id="rId9" Type="http://schemas.openxmlformats.org/officeDocument/2006/relationships/hyperlink" Target="https://www.metsagroup.com/en/Pages/default.aspx" TargetMode="External"/><Relationship Id="rId14" Type="http://schemas.openxmlformats.org/officeDocument/2006/relationships/hyperlink" Target="https://www.st1.com/about-st1/company-information/areas-operations/advanced-fuels-waste"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ym.fi/en/wood-building" TargetMode="External"/><Relationship Id="rId2" Type="http://schemas.openxmlformats.org/officeDocument/2006/relationships/hyperlink" Target="https://www.businessfinland.fi/en/for-finnish-customers/services/programs/bio-and-circular-finland"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b="1" dirty="0">
                <a:solidFill>
                  <a:srgbClr val="002EA2"/>
                </a:solidFill>
                <a:latin typeface="Finlandica" panose="00000500000000000000" pitchFamily="2" charset="0"/>
              </a:rPr>
              <a:t>Bioeconomy</a:t>
            </a:r>
            <a:endParaRPr lang="en-US" b="1" dirty="0">
              <a:solidFill>
                <a:srgbClr val="002EA2"/>
              </a:solidFill>
            </a:endParaRPr>
          </a:p>
        </p:txBody>
      </p:sp>
      <p:sp>
        <p:nvSpPr>
          <p:cNvPr id="4" name="Date Placeholder 3"/>
          <p:cNvSpPr>
            <a:spLocks noGrp="1"/>
          </p:cNvSpPr>
          <p:nvPr>
            <p:ph type="dt" sz="half" idx="10"/>
          </p:nvPr>
        </p:nvSpPr>
        <p:spPr/>
        <p:txBody>
          <a:bodyPr/>
          <a:lstStyle/>
          <a:p>
            <a:r>
              <a:rPr lang="en-US" smtClean="0"/>
              <a:t>12/22/2020</a:t>
            </a:r>
            <a:endParaRPr lang="en-US" dirty="0"/>
          </a:p>
        </p:txBody>
      </p:sp>
      <p:sp>
        <p:nvSpPr>
          <p:cNvPr id="5" name="Slide Number Placeholder 4"/>
          <p:cNvSpPr>
            <a:spLocks noGrp="1"/>
          </p:cNvSpPr>
          <p:nvPr>
            <p:ph type="sldNum" sz="quarter" idx="12"/>
          </p:nvPr>
        </p:nvSpPr>
        <p:spPr/>
        <p:txBody>
          <a:bodyPr/>
          <a:lstStyle/>
          <a:p>
            <a:fld id="{785AC707-C3CF-459D-BE39-302E1C84AA64}" type="slidenum">
              <a:rPr lang="en-US" smtClean="0"/>
              <a:t>1</a:t>
            </a:fld>
            <a:endParaRPr lang="en-US"/>
          </a:p>
        </p:txBody>
      </p:sp>
    </p:spTree>
    <p:extLst>
      <p:ext uri="{BB962C8B-B14F-4D97-AF65-F5344CB8AC3E}">
        <p14:creationId xmlns:p14="http://schemas.microsoft.com/office/powerpoint/2010/main" val="8864584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Sites to visit in </a:t>
            </a:r>
            <a:r>
              <a:rPr lang="en-US" sz="2800" b="1" dirty="0" smtClean="0">
                <a:solidFill>
                  <a:srgbClr val="002EA2"/>
                </a:solidFill>
                <a:latin typeface="Finlandica" panose="00000500000000000000" pitchFamily="2" charset="0"/>
              </a:rPr>
              <a:t>Finland</a:t>
            </a:r>
            <a:endParaRPr lang="en-US" sz="2800" dirty="0">
              <a:solidFill>
                <a:srgbClr val="002EA2"/>
              </a:solidFill>
            </a:endParaRPr>
          </a:p>
        </p:txBody>
      </p:sp>
      <p:sp>
        <p:nvSpPr>
          <p:cNvPr id="7" name="Content Placeholder 6"/>
          <p:cNvSpPr>
            <a:spLocks noGrp="1"/>
          </p:cNvSpPr>
          <p:nvPr>
            <p:ph idx="1"/>
          </p:nvPr>
        </p:nvSpPr>
        <p:spPr>
          <a:xfrm>
            <a:off x="549325" y="1142998"/>
            <a:ext cx="5792950" cy="5148415"/>
          </a:xfrm>
        </p:spPr>
        <p:txBody>
          <a:bodyPr>
            <a:noAutofit/>
          </a:bodyPr>
          <a:lstStyle/>
          <a:p>
            <a:pPr defTabSz="914400">
              <a:lnSpc>
                <a:spcPct val="100000"/>
              </a:lnSpc>
              <a:spcBef>
                <a:spcPts val="0"/>
              </a:spcBef>
            </a:pPr>
            <a:r>
              <a:rPr lang="en-US" sz="1300" dirty="0">
                <a:solidFill>
                  <a:srgbClr val="002EA2"/>
                </a:solidFill>
                <a:latin typeface="Finlandica"/>
                <a:hlinkClick r:id="rId2"/>
              </a:rPr>
              <a:t>European Forest Institute</a:t>
            </a:r>
            <a:r>
              <a:rPr lang="en-US" sz="1300" dirty="0">
                <a:solidFill>
                  <a:srgbClr val="002EA2"/>
                </a:solidFill>
                <a:latin typeface="Finlandica"/>
              </a:rPr>
              <a:t> – based in Joensuu, Finland, the EFI is an international </a:t>
            </a:r>
            <a:r>
              <a:rPr lang="en-US" sz="1300" dirty="0" smtClean="0">
                <a:solidFill>
                  <a:srgbClr val="002EA2"/>
                </a:solidFill>
                <a:latin typeface="Finlandica"/>
              </a:rPr>
              <a:t>organization </a:t>
            </a:r>
            <a:r>
              <a:rPr lang="en-US" sz="1300" dirty="0">
                <a:solidFill>
                  <a:srgbClr val="002EA2"/>
                </a:solidFill>
                <a:latin typeface="Finlandica"/>
              </a:rPr>
              <a:t>which researches and promotes the bioeconomy</a:t>
            </a:r>
            <a:br>
              <a:rPr lang="en-US" sz="1300" dirty="0">
                <a:solidFill>
                  <a:srgbClr val="002EA2"/>
                </a:solidFill>
                <a:latin typeface="Finlandica"/>
              </a:rPr>
            </a:br>
            <a:endParaRPr lang="en-US" sz="1300" dirty="0">
              <a:solidFill>
                <a:srgbClr val="002EA2"/>
              </a:solidFill>
              <a:latin typeface="Finlandica"/>
            </a:endParaRPr>
          </a:p>
          <a:p>
            <a:pPr defTabSz="914400">
              <a:lnSpc>
                <a:spcPct val="100000"/>
              </a:lnSpc>
              <a:spcBef>
                <a:spcPts val="0"/>
              </a:spcBef>
            </a:pPr>
            <a:r>
              <a:rPr lang="en-US" sz="1300" dirty="0">
                <a:solidFill>
                  <a:srgbClr val="002EA2"/>
                </a:solidFill>
                <a:latin typeface="Finlandica"/>
                <a:hlinkClick r:id="rId3"/>
              </a:rPr>
              <a:t>Metsä Fibre’s Äänekoski bioproduct mill</a:t>
            </a:r>
            <a:r>
              <a:rPr lang="en-US" sz="1300" dirty="0">
                <a:solidFill>
                  <a:srgbClr val="002EA2"/>
                </a:solidFill>
                <a:latin typeface="Finlandica"/>
              </a:rPr>
              <a:t> – the mill is the largest and most advanced in Finland and produces traditional wood pulp as well as new bioproducts</a:t>
            </a:r>
            <a:br>
              <a:rPr lang="en-US" sz="1300" dirty="0">
                <a:solidFill>
                  <a:srgbClr val="002EA2"/>
                </a:solidFill>
                <a:latin typeface="Finlandica"/>
              </a:rPr>
            </a:br>
            <a:endParaRPr lang="en-US" sz="1300" dirty="0">
              <a:solidFill>
                <a:srgbClr val="002EA2"/>
              </a:solidFill>
              <a:latin typeface="Finlandica"/>
            </a:endParaRPr>
          </a:p>
          <a:p>
            <a:pPr defTabSz="914400">
              <a:lnSpc>
                <a:spcPct val="100000"/>
              </a:lnSpc>
              <a:spcBef>
                <a:spcPts val="0"/>
              </a:spcBef>
            </a:pPr>
            <a:r>
              <a:rPr lang="en-US" sz="1300" dirty="0">
                <a:solidFill>
                  <a:srgbClr val="002EA2"/>
                </a:solidFill>
                <a:latin typeface="Finlandica"/>
                <a:hlinkClick r:id="rId4"/>
              </a:rPr>
              <a:t>Oodi</a:t>
            </a:r>
            <a:r>
              <a:rPr lang="en-US" sz="1300" dirty="0">
                <a:solidFill>
                  <a:srgbClr val="002EA2"/>
                </a:solidFill>
                <a:latin typeface="Finlandica"/>
              </a:rPr>
              <a:t> – Helsinki’s new flagship library demonstrates how wood can be used in modern, urban architecture</a:t>
            </a:r>
            <a:br>
              <a:rPr lang="en-US" sz="1300" dirty="0">
                <a:solidFill>
                  <a:srgbClr val="002EA2"/>
                </a:solidFill>
                <a:latin typeface="Finlandica"/>
              </a:rPr>
            </a:br>
            <a:endParaRPr lang="en-US" sz="1300" dirty="0">
              <a:solidFill>
                <a:srgbClr val="002EA2"/>
              </a:solidFill>
              <a:latin typeface="Finlandica"/>
            </a:endParaRPr>
          </a:p>
          <a:p>
            <a:pPr defTabSz="914400">
              <a:lnSpc>
                <a:spcPct val="100000"/>
              </a:lnSpc>
              <a:spcBef>
                <a:spcPts val="0"/>
              </a:spcBef>
            </a:pPr>
            <a:r>
              <a:rPr lang="en-US" sz="1300" dirty="0">
                <a:solidFill>
                  <a:srgbClr val="002EA2"/>
                </a:solidFill>
                <a:latin typeface="Finlandica"/>
                <a:hlinkClick r:id="rId5"/>
              </a:rPr>
              <a:t>University of Helsinki – Forest Bioeconomy, Business and Sustainability</a:t>
            </a:r>
            <a:r>
              <a:rPr lang="en-US" sz="1300" dirty="0">
                <a:solidFill>
                  <a:srgbClr val="002EA2"/>
                </a:solidFill>
                <a:latin typeface="Finlandica"/>
              </a:rPr>
              <a:t> –  Researchers at the Viikki campus seek international collaborations and partnerships with academics and companies.</a:t>
            </a:r>
            <a:br>
              <a:rPr lang="en-US" sz="1300" dirty="0">
                <a:solidFill>
                  <a:srgbClr val="002EA2"/>
                </a:solidFill>
                <a:latin typeface="Finlandica"/>
              </a:rPr>
            </a:br>
            <a:endParaRPr lang="en-US" sz="1300" dirty="0">
              <a:solidFill>
                <a:srgbClr val="002EA2"/>
              </a:solidFill>
              <a:latin typeface="Finlandica"/>
            </a:endParaRPr>
          </a:p>
          <a:p>
            <a:pPr defTabSz="914400">
              <a:lnSpc>
                <a:spcPct val="100000"/>
              </a:lnSpc>
              <a:spcBef>
                <a:spcPts val="0"/>
              </a:spcBef>
            </a:pPr>
            <a:r>
              <a:rPr lang="en-US" sz="1300" dirty="0">
                <a:solidFill>
                  <a:srgbClr val="002EA2"/>
                </a:solidFill>
                <a:latin typeface="Finlandica"/>
                <a:hlinkClick r:id="rId6"/>
              </a:rPr>
              <a:t>EU delegation visit sites</a:t>
            </a:r>
            <a:r>
              <a:rPr lang="en-US" sz="1300" dirty="0">
                <a:solidFill>
                  <a:srgbClr val="002EA2"/>
                </a:solidFill>
                <a:latin typeface="Finlandica"/>
              </a:rPr>
              <a:t> – At the bottom of this page is a list of bioeconomy excursions that an EU delegation made in 2019. They include research and commercial sites throughout Finland.</a:t>
            </a: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10</a:t>
            </a:fld>
            <a:endParaRPr lang="en-US">
              <a:solidFill>
                <a:srgbClr val="002EA2"/>
              </a:solidFill>
            </a:endParaRPr>
          </a:p>
        </p:txBody>
      </p:sp>
      <p:sp>
        <p:nvSpPr>
          <p:cNvPr id="10" name="Title 5"/>
          <p:cNvSpPr txBox="1">
            <a:spLocks/>
          </p:cNvSpPr>
          <p:nvPr/>
        </p:nvSpPr>
        <p:spPr>
          <a:xfrm>
            <a:off x="601579" y="6433353"/>
            <a:ext cx="5915025" cy="548322"/>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800" b="1" dirty="0">
                <a:solidFill>
                  <a:srgbClr val="002EA2"/>
                </a:solidFill>
                <a:latin typeface="Finlandica" panose="00000500000000000000" pitchFamily="2" charset="0"/>
              </a:rPr>
              <a:t>Experts who can give good lectures on the topic</a:t>
            </a:r>
          </a:p>
        </p:txBody>
      </p:sp>
      <p:sp>
        <p:nvSpPr>
          <p:cNvPr id="11" name="Content Placeholder 6"/>
          <p:cNvSpPr txBox="1">
            <a:spLocks/>
          </p:cNvSpPr>
          <p:nvPr/>
        </p:nvSpPr>
        <p:spPr>
          <a:xfrm>
            <a:off x="601579" y="7123615"/>
            <a:ext cx="5792950" cy="1976846"/>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Please let </a:t>
            </a:r>
            <a:r>
              <a:rPr lang="en-US" sz="1300" dirty="0" smtClean="0">
                <a:solidFill>
                  <a:srgbClr val="002EA2"/>
                </a:solidFill>
                <a:latin typeface="Finlandica" panose="00000500000000000000" pitchFamily="2" charset="0"/>
              </a:rPr>
              <a:t>VIE-50 </a:t>
            </a:r>
            <a:r>
              <a:rPr lang="en-US" sz="1300" dirty="0">
                <a:solidFill>
                  <a:srgbClr val="002EA2"/>
                </a:solidFill>
                <a:latin typeface="Finlandica" panose="00000500000000000000" pitchFamily="2" charset="0"/>
              </a:rPr>
              <a:t>know if you have suggestions of good speakers. We will update this material.</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Tree>
    <p:extLst>
      <p:ext uri="{BB962C8B-B14F-4D97-AF65-F5344CB8AC3E}">
        <p14:creationId xmlns:p14="http://schemas.microsoft.com/office/powerpoint/2010/main" val="39478012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For social </a:t>
            </a:r>
            <a:r>
              <a:rPr lang="en-US" sz="2800" b="1" dirty="0" smtClean="0">
                <a:solidFill>
                  <a:srgbClr val="002EA2"/>
                </a:solidFill>
                <a:latin typeface="Finlandica" panose="00000500000000000000" pitchFamily="2" charset="0"/>
              </a:rPr>
              <a:t>media</a:t>
            </a:r>
            <a:endParaRPr lang="en-US" sz="2800" b="1" dirty="0">
              <a:solidFill>
                <a:srgbClr val="002EA2"/>
              </a:solidFill>
              <a:latin typeface="Finlandica" panose="00000500000000000000" pitchFamily="2" charset="0"/>
            </a:endParaRPr>
          </a:p>
        </p:txBody>
      </p:sp>
      <p:sp>
        <p:nvSpPr>
          <p:cNvPr id="7" name="Content Placeholder 6"/>
          <p:cNvSpPr>
            <a:spLocks noGrp="1"/>
          </p:cNvSpPr>
          <p:nvPr>
            <p:ph idx="1"/>
          </p:nvPr>
        </p:nvSpPr>
        <p:spPr>
          <a:xfrm>
            <a:off x="601580" y="1008687"/>
            <a:ext cx="5546671" cy="5078607"/>
          </a:xfrm>
        </p:spPr>
        <p:txBody>
          <a:bodyPr>
            <a:noAutofit/>
          </a:bodyPr>
          <a:lstStyle/>
          <a:p>
            <a:pPr marL="0" lvl="0" indent="0" defTabSz="914400">
              <a:lnSpc>
                <a:spcPct val="120000"/>
              </a:lnSpc>
              <a:spcBef>
                <a:spcPts val="113"/>
              </a:spcBef>
              <a:buClr>
                <a:srgbClr val="002EA2"/>
              </a:buClr>
              <a:buSzPts val="1050"/>
              <a:buNone/>
            </a:pPr>
            <a:r>
              <a:rPr lang="en-US" sz="1300" dirty="0">
                <a:solidFill>
                  <a:srgbClr val="002EA2"/>
                </a:solidFill>
                <a:latin typeface="Finlandica"/>
              </a:rPr>
              <a:t>@</a:t>
            </a:r>
            <a:r>
              <a:rPr lang="en-US" sz="1300" dirty="0">
                <a:solidFill>
                  <a:srgbClr val="002EA2"/>
                </a:solidFill>
                <a:latin typeface="Finlandica"/>
                <a:hlinkClick r:id="rId2"/>
              </a:rPr>
              <a:t>BioeconomyFI</a:t>
            </a:r>
            <a:r>
              <a:rPr lang="en-US" sz="1300" dirty="0">
                <a:solidFill>
                  <a:srgbClr val="002EA2"/>
                </a:solidFill>
                <a:latin typeface="Finlandica"/>
              </a:rPr>
              <a:t> 	</a:t>
            </a:r>
            <a:br>
              <a:rPr lang="en-US" sz="1300" dirty="0">
                <a:solidFill>
                  <a:srgbClr val="002EA2"/>
                </a:solidFill>
                <a:latin typeface="Finlandica"/>
              </a:rPr>
            </a:br>
            <a:r>
              <a:rPr lang="en-US" sz="1300" dirty="0">
                <a:solidFill>
                  <a:srgbClr val="002EA2"/>
                </a:solidFill>
                <a:latin typeface="Finlandica"/>
              </a:rPr>
              <a:t>@</a:t>
            </a:r>
            <a:r>
              <a:rPr lang="en-US" sz="1300" dirty="0">
                <a:solidFill>
                  <a:srgbClr val="002EA2"/>
                </a:solidFill>
                <a:latin typeface="Finlandica"/>
                <a:hlinkClick r:id="rId3"/>
              </a:rPr>
              <a:t>Business Finland</a:t>
            </a:r>
            <a:r>
              <a:rPr lang="en-US" sz="1300" dirty="0">
                <a:solidFill>
                  <a:srgbClr val="002EA2"/>
                </a:solidFill>
                <a:latin typeface="Finlandica"/>
              </a:rPr>
              <a:t/>
            </a:r>
            <a:br>
              <a:rPr lang="en-US" sz="1300" dirty="0">
                <a:solidFill>
                  <a:srgbClr val="002EA2"/>
                </a:solidFill>
                <a:latin typeface="Finlandica"/>
              </a:rPr>
            </a:br>
            <a:r>
              <a:rPr lang="en-US" sz="1300" dirty="0">
                <a:solidFill>
                  <a:srgbClr val="002EA2"/>
                </a:solidFill>
                <a:latin typeface="Finlandica"/>
              </a:rPr>
              <a:t>@</a:t>
            </a:r>
            <a:r>
              <a:rPr lang="en-US" sz="1300" dirty="0">
                <a:solidFill>
                  <a:srgbClr val="002EA2"/>
                </a:solidFill>
                <a:latin typeface="Finlandica"/>
                <a:hlinkClick r:id="rId4"/>
              </a:rPr>
              <a:t>Cleantech Finland</a:t>
            </a:r>
            <a:r>
              <a:rPr lang="en-US" sz="1300" dirty="0">
                <a:solidFill>
                  <a:srgbClr val="002EA2"/>
                </a:solidFill>
                <a:latin typeface="Finlandica"/>
              </a:rPr>
              <a:t> </a:t>
            </a:r>
            <a:br>
              <a:rPr lang="en-US" sz="1300" dirty="0">
                <a:solidFill>
                  <a:srgbClr val="002EA2"/>
                </a:solidFill>
                <a:latin typeface="Finlandica"/>
              </a:rPr>
            </a:br>
            <a:r>
              <a:rPr lang="en-US" sz="1300" dirty="0">
                <a:solidFill>
                  <a:srgbClr val="002EA2"/>
                </a:solidFill>
                <a:latin typeface="Finlandica"/>
              </a:rPr>
              <a:t>@</a:t>
            </a:r>
            <a:r>
              <a:rPr lang="en-US" sz="1300" dirty="0">
                <a:solidFill>
                  <a:srgbClr val="002EA2"/>
                </a:solidFill>
                <a:latin typeface="Finlandica"/>
                <a:hlinkClick r:id="rId5"/>
              </a:rPr>
              <a:t>Ministry of Agriculture and Forestry</a:t>
            </a:r>
            <a:endParaRPr lang="en-US" sz="1300" dirty="0">
              <a:solidFill>
                <a:srgbClr val="002EA2"/>
              </a:solidFill>
              <a:latin typeface="Finlandica"/>
            </a:endParaRPr>
          </a:p>
          <a:p>
            <a:pPr marL="0" lvl="0" indent="0" defTabSz="914400">
              <a:lnSpc>
                <a:spcPct val="120000"/>
              </a:lnSpc>
              <a:spcBef>
                <a:spcPts val="113"/>
              </a:spcBef>
              <a:buClr>
                <a:srgbClr val="002EA2"/>
              </a:buClr>
              <a:buSzPts val="1050"/>
              <a:buNone/>
            </a:pPr>
            <a:r>
              <a:rPr lang="en-US" sz="1300" dirty="0">
                <a:solidFill>
                  <a:srgbClr val="002EA2"/>
                </a:solidFill>
                <a:latin typeface="Finlandica"/>
                <a:ea typeface="Arial"/>
                <a:cs typeface="Arial"/>
                <a:sym typeface="Arial"/>
              </a:rPr>
              <a:t>@</a:t>
            </a:r>
            <a:r>
              <a:rPr lang="en-US" sz="1300" dirty="0">
                <a:solidFill>
                  <a:srgbClr val="002EA2"/>
                </a:solidFill>
                <a:latin typeface="Finlandica"/>
                <a:ea typeface="Arial"/>
                <a:cs typeface="Arial"/>
                <a:sym typeface="Arial"/>
                <a:hlinkClick r:id="rId6"/>
              </a:rPr>
              <a:t>VTT Finland</a:t>
            </a:r>
            <a:r>
              <a:rPr lang="en-US" sz="1300" dirty="0">
                <a:solidFill>
                  <a:srgbClr val="002EA2"/>
                </a:solidFill>
                <a:latin typeface="Finlandica"/>
                <a:sym typeface="Arial"/>
              </a:rPr>
              <a:t> 	</a:t>
            </a:r>
            <a:br>
              <a:rPr lang="en-US" sz="1300" dirty="0">
                <a:solidFill>
                  <a:srgbClr val="002EA2"/>
                </a:solidFill>
                <a:latin typeface="Finlandica"/>
                <a:sym typeface="Arial"/>
              </a:rPr>
            </a:br>
            <a:r>
              <a:rPr lang="en-US" sz="1300" dirty="0">
                <a:solidFill>
                  <a:srgbClr val="002EA2"/>
                </a:solidFill>
                <a:latin typeface="Finlandica"/>
                <a:ea typeface="Arial"/>
                <a:cs typeface="Arial"/>
                <a:sym typeface="Arial"/>
              </a:rPr>
              <a:t>@</a:t>
            </a:r>
            <a:r>
              <a:rPr lang="en-US" sz="1300" dirty="0">
                <a:solidFill>
                  <a:srgbClr val="002EA2"/>
                </a:solidFill>
                <a:latin typeface="Finlandica"/>
                <a:ea typeface="Arial"/>
                <a:cs typeface="Arial"/>
                <a:sym typeface="Arial"/>
                <a:hlinkClick r:id="rId7"/>
              </a:rPr>
              <a:t>SitraFund</a:t>
            </a:r>
            <a:endParaRPr lang="en-US" sz="1300" dirty="0">
              <a:solidFill>
                <a:srgbClr val="000000"/>
              </a:solidFill>
              <a:latin typeface="Finlandica"/>
              <a:ea typeface="Arial"/>
              <a:cs typeface="Arial"/>
              <a:sym typeface="Arial"/>
            </a:endParaRPr>
          </a:p>
          <a:p>
            <a:pPr marL="0" lvl="0" indent="0" defTabSz="914400">
              <a:lnSpc>
                <a:spcPct val="100000"/>
              </a:lnSpc>
              <a:spcBef>
                <a:spcPts val="0"/>
              </a:spcBef>
              <a:buNone/>
            </a:pPr>
            <a:endParaRPr lang="en-GB" sz="1300" dirty="0">
              <a:solidFill>
                <a:srgbClr val="002EA2"/>
              </a:solidFill>
              <a:latin typeface="Finlandica"/>
            </a:endParaRPr>
          </a:p>
          <a:p>
            <a:pPr marL="0" lvl="0" indent="0" defTabSz="914400">
              <a:lnSpc>
                <a:spcPct val="100000"/>
              </a:lnSpc>
              <a:spcBef>
                <a:spcPts val="0"/>
              </a:spcBef>
              <a:buNone/>
            </a:pPr>
            <a:r>
              <a:rPr lang="en-GB" sz="1300" dirty="0">
                <a:solidFill>
                  <a:srgbClr val="002EA2"/>
                </a:solidFill>
                <a:latin typeface="Finlandica"/>
              </a:rPr>
              <a:t>#bioeconomy #teamfinland #sustainability #forest #bioplastic #cleantech</a:t>
            </a:r>
          </a:p>
          <a:p>
            <a:pPr marL="0" lvl="0" indent="0" defTabSz="914400">
              <a:lnSpc>
                <a:spcPct val="100000"/>
              </a:lnSpc>
              <a:spcBef>
                <a:spcPts val="0"/>
              </a:spcBef>
              <a:buNone/>
            </a:pPr>
            <a:endParaRPr lang="en-GB" sz="1300" dirty="0">
              <a:solidFill>
                <a:srgbClr val="002EA2"/>
              </a:solidFill>
              <a:latin typeface="Finlandica"/>
            </a:endParaRPr>
          </a:p>
          <a:p>
            <a:pPr defTabSz="914400">
              <a:lnSpc>
                <a:spcPct val="100000"/>
              </a:lnSpc>
              <a:spcBef>
                <a:spcPts val="0"/>
              </a:spcBef>
            </a:pPr>
            <a:r>
              <a:rPr lang="en-GB" sz="1300" dirty="0">
                <a:solidFill>
                  <a:srgbClr val="002EA2"/>
                </a:solidFill>
                <a:latin typeface="Finlandica"/>
              </a:rPr>
              <a:t>Everything that can be made out of plastic can be made out of wood. And in #Finland we already do. #</a:t>
            </a:r>
            <a:r>
              <a:rPr lang="en-GB" sz="1300" dirty="0" smtClean="0">
                <a:solidFill>
                  <a:srgbClr val="002EA2"/>
                </a:solidFill>
                <a:latin typeface="Finlandica"/>
              </a:rPr>
              <a:t>bioplastic</a:t>
            </a:r>
          </a:p>
          <a:p>
            <a:pPr defTabSz="914400">
              <a:lnSpc>
                <a:spcPct val="100000"/>
              </a:lnSpc>
              <a:spcBef>
                <a:spcPts val="0"/>
              </a:spcBef>
            </a:pPr>
            <a:endParaRPr lang="en-GB" sz="1300" dirty="0">
              <a:solidFill>
                <a:srgbClr val="002EA2"/>
              </a:solidFill>
              <a:latin typeface="Finlandica"/>
            </a:endParaRPr>
          </a:p>
          <a:p>
            <a:pPr defTabSz="914400">
              <a:lnSpc>
                <a:spcPct val="100000"/>
              </a:lnSpc>
              <a:spcBef>
                <a:spcPts val="0"/>
              </a:spcBef>
            </a:pPr>
            <a:r>
              <a:rPr lang="en-US" sz="1300" dirty="0">
                <a:solidFill>
                  <a:srgbClr val="002EA2"/>
                </a:solidFill>
                <a:latin typeface="Finlandica"/>
              </a:rPr>
              <a:t>The bioeconomy makes up 13% of #Finland’s economy</a:t>
            </a:r>
            <a:r>
              <a:rPr lang="en-US" sz="1300" dirty="0" smtClean="0">
                <a:solidFill>
                  <a:srgbClr val="002EA2"/>
                </a:solidFill>
                <a:latin typeface="Finlandica"/>
              </a:rPr>
              <a:t>.</a:t>
            </a:r>
          </a:p>
          <a:p>
            <a:pPr defTabSz="914400">
              <a:lnSpc>
                <a:spcPct val="100000"/>
              </a:lnSpc>
              <a:spcBef>
                <a:spcPts val="0"/>
              </a:spcBef>
            </a:pPr>
            <a:endParaRPr lang="en-US" sz="1300" dirty="0">
              <a:solidFill>
                <a:srgbClr val="002EA2"/>
              </a:solidFill>
              <a:latin typeface="Finlandica"/>
            </a:endParaRPr>
          </a:p>
          <a:p>
            <a:pPr defTabSz="914400">
              <a:lnSpc>
                <a:spcPct val="100000"/>
              </a:lnSpc>
              <a:spcBef>
                <a:spcPts val="0"/>
              </a:spcBef>
            </a:pPr>
            <a:r>
              <a:rPr lang="en-US" sz="1300" dirty="0">
                <a:solidFill>
                  <a:srgbClr val="002EA2"/>
                </a:solidFill>
                <a:latin typeface="Finlandica"/>
              </a:rPr>
              <a:t>#Finland has </a:t>
            </a:r>
            <a:r>
              <a:rPr lang="en-US" sz="1300" dirty="0" smtClean="0">
                <a:solidFill>
                  <a:srgbClr val="002EA2"/>
                </a:solidFill>
                <a:latin typeface="Finlandica"/>
              </a:rPr>
              <a:t>50</a:t>
            </a:r>
            <a:r>
              <a:rPr lang="en-US" sz="1300" dirty="0">
                <a:solidFill>
                  <a:srgbClr val="002EA2"/>
                </a:solidFill>
                <a:latin typeface="Finlandica"/>
              </a:rPr>
              <a:t>% more timber than 50 years ago. The #bioeconomy can be sustainable</a:t>
            </a:r>
            <a:r>
              <a:rPr lang="en-US" sz="1300" dirty="0" smtClean="0">
                <a:solidFill>
                  <a:srgbClr val="002EA2"/>
                </a:solidFill>
                <a:latin typeface="Finlandica"/>
              </a:rPr>
              <a:t>.</a:t>
            </a:r>
          </a:p>
          <a:p>
            <a:pPr defTabSz="914400">
              <a:lnSpc>
                <a:spcPct val="100000"/>
              </a:lnSpc>
              <a:spcBef>
                <a:spcPts val="0"/>
              </a:spcBef>
            </a:pPr>
            <a:endParaRPr lang="en-US" sz="1300" dirty="0">
              <a:solidFill>
                <a:srgbClr val="002EA2"/>
              </a:solidFill>
              <a:latin typeface="Finlandica"/>
            </a:endParaRPr>
          </a:p>
          <a:p>
            <a:pPr defTabSz="914400">
              <a:lnSpc>
                <a:spcPct val="100000"/>
              </a:lnSpc>
              <a:spcBef>
                <a:spcPts val="0"/>
              </a:spcBef>
            </a:pPr>
            <a:r>
              <a:rPr lang="en-US" sz="1300" dirty="0">
                <a:solidFill>
                  <a:srgbClr val="002EA2"/>
                </a:solidFill>
                <a:latin typeface="Finlandica"/>
              </a:rPr>
              <a:t>Investments in energy in the #bioeconomy are growing 13% annually in #Finland.</a:t>
            </a:r>
          </a:p>
        </p:txBody>
      </p:sp>
      <p:sp>
        <p:nvSpPr>
          <p:cNvPr id="8" name="Date Placeholder 7"/>
          <p:cNvSpPr>
            <a:spLocks noGrp="1"/>
          </p:cNvSpPr>
          <p:nvPr>
            <p:ph type="dt" sz="half" idx="10"/>
          </p:nvPr>
        </p:nvSpPr>
        <p:spPr/>
        <p:txBody>
          <a:bodyPr/>
          <a:lstStyle/>
          <a:p>
            <a:r>
              <a:rPr lang="en-US" dirty="0" smtClean="0"/>
              <a:t>12/22/2020</a:t>
            </a:r>
            <a:endParaRPr lang="en-US" dirty="0"/>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11</a:t>
            </a:fld>
            <a:endParaRPr lang="en-US">
              <a:solidFill>
                <a:srgbClr val="002EA2"/>
              </a:solidFill>
            </a:endParaRPr>
          </a:p>
        </p:txBody>
      </p:sp>
      <p:sp>
        <p:nvSpPr>
          <p:cNvPr id="10" name="Title 5"/>
          <p:cNvSpPr txBox="1">
            <a:spLocks/>
          </p:cNvSpPr>
          <p:nvPr/>
        </p:nvSpPr>
        <p:spPr>
          <a:xfrm>
            <a:off x="601579" y="5603667"/>
            <a:ext cx="5915025" cy="548322"/>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800" b="1" dirty="0">
                <a:solidFill>
                  <a:srgbClr val="002EA2"/>
                </a:solidFill>
                <a:latin typeface="Finlandica" panose="00000500000000000000" pitchFamily="2" charset="0"/>
              </a:rPr>
              <a:t>For further </a:t>
            </a:r>
            <a:r>
              <a:rPr lang="en-US" sz="2800" b="1" dirty="0" smtClean="0">
                <a:solidFill>
                  <a:srgbClr val="002EA2"/>
                </a:solidFill>
                <a:latin typeface="Finlandica" panose="00000500000000000000" pitchFamily="2" charset="0"/>
              </a:rPr>
              <a:t>information</a:t>
            </a:r>
            <a:endParaRPr lang="en-US" sz="2800" b="1" dirty="0">
              <a:solidFill>
                <a:srgbClr val="002EA2"/>
              </a:solidFill>
              <a:latin typeface="Finlandica" panose="00000500000000000000" pitchFamily="2" charset="0"/>
            </a:endParaRPr>
          </a:p>
        </p:txBody>
      </p:sp>
      <p:sp>
        <p:nvSpPr>
          <p:cNvPr id="11" name="Content Placeholder 6"/>
          <p:cNvSpPr txBox="1">
            <a:spLocks/>
          </p:cNvSpPr>
          <p:nvPr/>
        </p:nvSpPr>
        <p:spPr>
          <a:xfrm>
            <a:off x="601578" y="6189201"/>
            <a:ext cx="5915025" cy="2992195"/>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defTabSz="914400">
              <a:lnSpc>
                <a:spcPct val="100000"/>
              </a:lnSpc>
              <a:spcBef>
                <a:spcPts val="0"/>
              </a:spcBef>
            </a:pPr>
            <a:r>
              <a:rPr lang="en-US" sz="1300" b="1" dirty="0">
                <a:solidFill>
                  <a:srgbClr val="002EA2"/>
                </a:solidFill>
                <a:latin typeface="Finlandica"/>
              </a:rPr>
              <a:t>Petri Heino</a:t>
            </a:r>
            <a:r>
              <a:rPr lang="en-US" sz="1300" dirty="0">
                <a:solidFill>
                  <a:srgbClr val="002EA2"/>
                </a:solidFill>
                <a:latin typeface="Finlandica"/>
              </a:rPr>
              <a:t>, Wood building programme, Ministry of the Environment, </a:t>
            </a:r>
            <a:r>
              <a:rPr lang="en-US" sz="1300" dirty="0" smtClean="0">
                <a:solidFill>
                  <a:srgbClr val="002EA2"/>
                </a:solidFill>
                <a:latin typeface="Finlandica"/>
              </a:rPr>
              <a:t>petri.heino@ym.fi</a:t>
            </a:r>
            <a:r>
              <a:rPr lang="en-US" sz="1300" dirty="0">
                <a:solidFill>
                  <a:srgbClr val="002EA2"/>
                </a:solidFill>
                <a:latin typeface="Finlandica"/>
              </a:rPr>
              <a:t>, +358 </a:t>
            </a:r>
            <a:r>
              <a:rPr lang="en-US" sz="1300" dirty="0" smtClean="0">
                <a:solidFill>
                  <a:srgbClr val="002EA2"/>
                </a:solidFill>
                <a:latin typeface="Finlandica"/>
              </a:rPr>
              <a:t>295250203</a:t>
            </a:r>
          </a:p>
          <a:p>
            <a:pPr defTabSz="914400">
              <a:lnSpc>
                <a:spcPct val="100000"/>
              </a:lnSpc>
              <a:spcBef>
                <a:spcPts val="0"/>
              </a:spcBef>
            </a:pPr>
            <a:endParaRPr lang="en-US" sz="1300" dirty="0">
              <a:solidFill>
                <a:srgbClr val="002EA2"/>
              </a:solidFill>
              <a:latin typeface="Finlandica"/>
            </a:endParaRPr>
          </a:p>
          <a:p>
            <a:pPr defTabSz="914400">
              <a:lnSpc>
                <a:spcPct val="100000"/>
              </a:lnSpc>
              <a:spcBef>
                <a:spcPts val="0"/>
              </a:spcBef>
            </a:pPr>
            <a:r>
              <a:rPr lang="en-US" sz="1300" b="1" dirty="0">
                <a:solidFill>
                  <a:srgbClr val="002EA2"/>
                </a:solidFill>
                <a:latin typeface="Finlandica"/>
              </a:rPr>
              <a:t>Kirsi Joensuu</a:t>
            </a:r>
            <a:r>
              <a:rPr lang="en-US" sz="1300" dirty="0">
                <a:solidFill>
                  <a:srgbClr val="002EA2"/>
                </a:solidFill>
                <a:latin typeface="Finlandica"/>
              </a:rPr>
              <a:t>, Executive Director, Finnish Forest Association, kirsi.Joensuu@smy.fi, +358 40 </a:t>
            </a:r>
            <a:r>
              <a:rPr lang="en-US" sz="1300" dirty="0" smtClean="0">
                <a:solidFill>
                  <a:srgbClr val="002EA2"/>
                </a:solidFill>
                <a:latin typeface="Finlandica"/>
              </a:rPr>
              <a:t>8400642</a:t>
            </a:r>
          </a:p>
          <a:p>
            <a:pPr defTabSz="914400">
              <a:lnSpc>
                <a:spcPct val="100000"/>
              </a:lnSpc>
              <a:spcBef>
                <a:spcPts val="0"/>
              </a:spcBef>
            </a:pPr>
            <a:endParaRPr lang="en-US" sz="1300" b="1" dirty="0">
              <a:solidFill>
                <a:srgbClr val="002EA2"/>
              </a:solidFill>
              <a:latin typeface="Finlandica"/>
            </a:endParaRPr>
          </a:p>
          <a:p>
            <a:pPr defTabSz="914400">
              <a:lnSpc>
                <a:spcPct val="100000"/>
              </a:lnSpc>
              <a:spcBef>
                <a:spcPts val="0"/>
              </a:spcBef>
            </a:pPr>
            <a:r>
              <a:rPr lang="en-US" sz="1300" b="1" dirty="0" smtClean="0">
                <a:solidFill>
                  <a:srgbClr val="002EA2"/>
                </a:solidFill>
                <a:latin typeface="Finlandica"/>
              </a:rPr>
              <a:t>Marika Ollaranta, </a:t>
            </a:r>
            <a:r>
              <a:rPr lang="en-US" sz="1300" dirty="0" smtClean="0">
                <a:solidFill>
                  <a:srgbClr val="002EA2"/>
                </a:solidFill>
                <a:latin typeface="Finlandica"/>
              </a:rPr>
              <a:t>Head </a:t>
            </a:r>
            <a:r>
              <a:rPr lang="en-US" sz="1300" dirty="0">
                <a:solidFill>
                  <a:srgbClr val="002EA2"/>
                </a:solidFill>
                <a:latin typeface="Finlandica"/>
              </a:rPr>
              <a:t>of Program</a:t>
            </a:r>
            <a:r>
              <a:rPr lang="en-US" sz="1300" dirty="0" smtClean="0">
                <a:solidFill>
                  <a:srgbClr val="002EA2"/>
                </a:solidFill>
                <a:latin typeface="Finlandica"/>
              </a:rPr>
              <a:t>, Bio </a:t>
            </a:r>
            <a:r>
              <a:rPr lang="en-US" sz="1300" dirty="0">
                <a:solidFill>
                  <a:srgbClr val="002EA2"/>
                </a:solidFill>
                <a:latin typeface="Finlandica"/>
              </a:rPr>
              <a:t>and circular </a:t>
            </a:r>
            <a:r>
              <a:rPr lang="en-US" sz="1300" dirty="0" smtClean="0">
                <a:solidFill>
                  <a:srgbClr val="002EA2"/>
                </a:solidFill>
                <a:latin typeface="Finlandica"/>
              </a:rPr>
              <a:t>Finland, Business </a:t>
            </a:r>
            <a:r>
              <a:rPr lang="en-US" sz="1300" dirty="0">
                <a:solidFill>
                  <a:srgbClr val="002EA2"/>
                </a:solidFill>
                <a:latin typeface="Finlandica"/>
              </a:rPr>
              <a:t>Finland, marika.ollaranta@businessfinland.fi , +358 </a:t>
            </a:r>
            <a:r>
              <a:rPr lang="en-US" sz="1300" dirty="0" smtClean="0">
                <a:solidFill>
                  <a:srgbClr val="002EA2"/>
                </a:solidFill>
                <a:latin typeface="Finlandica"/>
              </a:rPr>
              <a:t>504 804 611</a:t>
            </a:r>
            <a:r>
              <a:rPr lang="en-US" sz="1300" dirty="0">
                <a:solidFill>
                  <a:srgbClr val="002EA2"/>
                </a:solidFill>
                <a:latin typeface="Finlandica"/>
              </a:rPr>
              <a:t/>
            </a:r>
            <a:br>
              <a:rPr lang="en-US" sz="1300" dirty="0">
                <a:solidFill>
                  <a:srgbClr val="002EA2"/>
                </a:solidFill>
                <a:latin typeface="Finlandica"/>
              </a:rPr>
            </a:br>
            <a:endParaRPr lang="en-US" sz="1300" b="1" dirty="0">
              <a:solidFill>
                <a:srgbClr val="002EA2"/>
              </a:solidFill>
              <a:latin typeface="Finlandica"/>
            </a:endParaRPr>
          </a:p>
          <a:p>
            <a:pPr defTabSz="914400">
              <a:lnSpc>
                <a:spcPct val="100000"/>
              </a:lnSpc>
              <a:spcBef>
                <a:spcPts val="0"/>
              </a:spcBef>
            </a:pPr>
            <a:r>
              <a:rPr lang="en-US" sz="1300" b="1" dirty="0" smtClean="0">
                <a:solidFill>
                  <a:srgbClr val="002EA2"/>
                </a:solidFill>
                <a:latin typeface="Finlandica"/>
              </a:rPr>
              <a:t>Jarmo </a:t>
            </a:r>
            <a:r>
              <a:rPr lang="en-US" sz="1300" b="1" dirty="0">
                <a:solidFill>
                  <a:srgbClr val="002EA2"/>
                </a:solidFill>
                <a:latin typeface="Finlandica"/>
              </a:rPr>
              <a:t>Heinonen</a:t>
            </a:r>
            <a:r>
              <a:rPr lang="en-US" sz="1300" dirty="0">
                <a:solidFill>
                  <a:srgbClr val="002EA2"/>
                </a:solidFill>
                <a:latin typeface="Finlandica"/>
              </a:rPr>
              <a:t>, Senior Director, </a:t>
            </a:r>
            <a:r>
              <a:rPr lang="en-US" sz="1300" dirty="0" smtClean="0">
                <a:solidFill>
                  <a:srgbClr val="002EA2"/>
                </a:solidFill>
                <a:latin typeface="Finlandica"/>
              </a:rPr>
              <a:t>Innovation Ecosystems, Industries, Business Finland, jarmo.e.heinonen@businessfinland.fi</a:t>
            </a:r>
            <a:r>
              <a:rPr lang="en-US" sz="1300" dirty="0">
                <a:solidFill>
                  <a:srgbClr val="002EA2"/>
                </a:solidFill>
                <a:latin typeface="Finlandica"/>
              </a:rPr>
              <a:t>, +358 50 5577 </a:t>
            </a:r>
            <a:r>
              <a:rPr lang="en-US" sz="1300" dirty="0" smtClean="0">
                <a:solidFill>
                  <a:srgbClr val="002EA2"/>
                </a:solidFill>
                <a:latin typeface="Finlandica"/>
              </a:rPr>
              <a:t>790.</a:t>
            </a:r>
            <a:endParaRPr lang="en-US" sz="1300" dirty="0">
              <a:solidFill>
                <a:srgbClr val="002EA2"/>
              </a:solidFill>
              <a:latin typeface="Finlandica"/>
            </a:endParaRPr>
          </a:p>
          <a:p>
            <a:pPr marL="0" indent="0" defTabSz="914400">
              <a:lnSpc>
                <a:spcPct val="100000"/>
              </a:lnSpc>
              <a:spcBef>
                <a:spcPts val="0"/>
              </a:spcBef>
              <a:buNone/>
            </a:pPr>
            <a:endParaRPr lang="en-US" sz="1300" dirty="0" smtClean="0">
              <a:solidFill>
                <a:srgbClr val="002EA2"/>
              </a:solidFill>
              <a:latin typeface="Finlandica"/>
              <a:hlinkClick r:id="rId8"/>
            </a:endParaRPr>
          </a:p>
        </p:txBody>
      </p:sp>
    </p:spTree>
    <p:extLst>
      <p:ext uri="{BB962C8B-B14F-4D97-AF65-F5344CB8AC3E}">
        <p14:creationId xmlns:p14="http://schemas.microsoft.com/office/powerpoint/2010/main" val="10307365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Tools and </a:t>
            </a:r>
            <a:r>
              <a:rPr lang="en-US" sz="2800" b="1" dirty="0" smtClean="0">
                <a:solidFill>
                  <a:srgbClr val="002EA2"/>
                </a:solidFill>
                <a:latin typeface="Finlandica" panose="00000500000000000000" pitchFamily="2" charset="0"/>
              </a:rPr>
              <a:t>materials</a:t>
            </a:r>
            <a:endParaRPr lang="en-US" sz="2800" b="1" dirty="0">
              <a:solidFill>
                <a:srgbClr val="002EA2"/>
              </a:solidFill>
              <a:latin typeface="Finlandica" panose="00000500000000000000" pitchFamily="2" charset="0"/>
            </a:endParaRPr>
          </a:p>
        </p:txBody>
      </p:sp>
      <p:sp>
        <p:nvSpPr>
          <p:cNvPr id="7" name="Content Placeholder 6"/>
          <p:cNvSpPr>
            <a:spLocks noGrp="1"/>
          </p:cNvSpPr>
          <p:nvPr>
            <p:ph idx="1"/>
          </p:nvPr>
        </p:nvSpPr>
        <p:spPr>
          <a:xfrm>
            <a:off x="471488" y="1157139"/>
            <a:ext cx="5915025" cy="8131240"/>
          </a:xfrm>
        </p:spPr>
        <p:txBody>
          <a:bodyPr>
            <a:noAutofit/>
          </a:bodyPr>
          <a:lstStyle/>
          <a:p>
            <a:pPr marL="0" lvl="0" indent="0" defTabSz="914400">
              <a:lnSpc>
                <a:spcPct val="100000"/>
              </a:lnSpc>
              <a:spcBef>
                <a:spcPts val="0"/>
              </a:spcBef>
              <a:buNone/>
            </a:pPr>
            <a:r>
              <a:rPr lang="en-US" sz="1300" dirty="0">
                <a:solidFill>
                  <a:srgbClr val="002EA2"/>
                </a:solidFill>
                <a:latin typeface="Finlandica"/>
                <a:hlinkClick r:id="rId2"/>
              </a:rPr>
              <a:t>Bioeconomy and circular economy</a:t>
            </a:r>
            <a:r>
              <a:rPr lang="en-US" sz="1300" dirty="0">
                <a:solidFill>
                  <a:srgbClr val="002EA2"/>
                </a:solidFill>
                <a:latin typeface="Finlandica"/>
              </a:rPr>
              <a:t/>
            </a:r>
            <a:br>
              <a:rPr lang="en-US" sz="1300" dirty="0">
                <a:solidFill>
                  <a:srgbClr val="002EA2"/>
                </a:solidFill>
                <a:latin typeface="Finlandica"/>
              </a:rPr>
            </a:br>
            <a:endParaRPr lang="en-US" sz="1300" dirty="0">
              <a:solidFill>
                <a:srgbClr val="002EA2"/>
              </a:solidFill>
              <a:latin typeface="Finlandica"/>
            </a:endParaRPr>
          </a:p>
          <a:p>
            <a:pPr defTabSz="914400">
              <a:lnSpc>
                <a:spcPct val="100000"/>
              </a:lnSpc>
              <a:spcBef>
                <a:spcPts val="0"/>
              </a:spcBef>
            </a:pPr>
            <a:r>
              <a:rPr lang="en-US" sz="1300" dirty="0">
                <a:solidFill>
                  <a:srgbClr val="002EA2"/>
                </a:solidFill>
                <a:latin typeface="Finlandica"/>
              </a:rPr>
              <a:t>The Ministry of Agriculture and Forestry of Finland has a good, comprehensive array of resources. This includes news; a list of strategies, </a:t>
            </a:r>
            <a:r>
              <a:rPr lang="en-US" sz="1300" dirty="0" smtClean="0">
                <a:solidFill>
                  <a:srgbClr val="002EA2"/>
                </a:solidFill>
                <a:latin typeface="Finlandica"/>
              </a:rPr>
              <a:t>programs </a:t>
            </a:r>
            <a:r>
              <a:rPr lang="en-US" sz="1300" dirty="0">
                <a:solidFill>
                  <a:srgbClr val="002EA2"/>
                </a:solidFill>
                <a:latin typeface="Finlandica"/>
              </a:rPr>
              <a:t>and projects; and information on particular sectors: </a:t>
            </a:r>
            <a:r>
              <a:rPr lang="en-US" sz="1300" dirty="0">
                <a:solidFill>
                  <a:srgbClr val="002EA2"/>
                </a:solidFill>
                <a:latin typeface="Finlandica"/>
                <a:hlinkClick r:id="rId3"/>
              </a:rPr>
              <a:t>forests</a:t>
            </a:r>
            <a:r>
              <a:rPr lang="en-US" sz="1300" dirty="0">
                <a:solidFill>
                  <a:srgbClr val="002EA2"/>
                </a:solidFill>
                <a:latin typeface="Finlandica"/>
              </a:rPr>
              <a:t>, </a:t>
            </a:r>
            <a:r>
              <a:rPr lang="en-US" sz="1300" dirty="0">
                <a:solidFill>
                  <a:srgbClr val="002EA2"/>
                </a:solidFill>
                <a:latin typeface="Finlandica"/>
                <a:hlinkClick r:id="rId4"/>
              </a:rPr>
              <a:t>food</a:t>
            </a:r>
            <a:r>
              <a:rPr lang="en-US" sz="1300" dirty="0">
                <a:solidFill>
                  <a:srgbClr val="002EA2"/>
                </a:solidFill>
                <a:latin typeface="Finlandica"/>
              </a:rPr>
              <a:t>, </a:t>
            </a:r>
            <a:r>
              <a:rPr lang="en-US" sz="1300" dirty="0">
                <a:solidFill>
                  <a:srgbClr val="002EA2"/>
                </a:solidFill>
                <a:latin typeface="Finlandica"/>
                <a:hlinkClick r:id="rId5"/>
              </a:rPr>
              <a:t>freshwater</a:t>
            </a:r>
            <a:r>
              <a:rPr lang="en-US" sz="1300" dirty="0">
                <a:solidFill>
                  <a:srgbClr val="002EA2"/>
                </a:solidFill>
                <a:latin typeface="Finlandica"/>
              </a:rPr>
              <a:t> and </a:t>
            </a:r>
            <a:r>
              <a:rPr lang="en-US" sz="1300" dirty="0">
                <a:solidFill>
                  <a:srgbClr val="002EA2"/>
                </a:solidFill>
                <a:latin typeface="Finlandica"/>
                <a:hlinkClick r:id="rId6"/>
              </a:rPr>
              <a:t>bioenergy</a:t>
            </a:r>
            <a:r>
              <a:rPr lang="en-US" sz="1300" dirty="0">
                <a:solidFill>
                  <a:srgbClr val="002EA2"/>
                </a:solidFill>
                <a:latin typeface="Finlandica"/>
              </a:rPr>
              <a:t>.</a:t>
            </a:r>
            <a:br>
              <a:rPr lang="en-US" sz="1300" dirty="0">
                <a:solidFill>
                  <a:srgbClr val="002EA2"/>
                </a:solidFill>
                <a:latin typeface="Finlandica"/>
              </a:rPr>
            </a:br>
            <a:endParaRPr lang="en-US" sz="1300" dirty="0">
              <a:solidFill>
                <a:srgbClr val="002EA2"/>
              </a:solidFill>
              <a:latin typeface="Finlandica"/>
            </a:endParaRPr>
          </a:p>
          <a:p>
            <a:pPr marL="0" lvl="0" indent="0" defTabSz="914400">
              <a:lnSpc>
                <a:spcPct val="100000"/>
              </a:lnSpc>
              <a:spcBef>
                <a:spcPts val="0"/>
              </a:spcBef>
              <a:buNone/>
            </a:pPr>
            <a:r>
              <a:rPr lang="en-US" sz="1300" dirty="0">
                <a:solidFill>
                  <a:srgbClr val="002EA2"/>
                </a:solidFill>
                <a:latin typeface="Finlandica"/>
                <a:hlinkClick r:id="rId7"/>
              </a:rPr>
              <a:t>Finnish bioeconomy in numbers</a:t>
            </a:r>
            <a:r>
              <a:rPr lang="en-US" sz="1300" dirty="0">
                <a:solidFill>
                  <a:srgbClr val="002EA2"/>
                </a:solidFill>
                <a:latin typeface="Finlandica"/>
              </a:rPr>
              <a:t/>
            </a:r>
            <a:br>
              <a:rPr lang="en-US" sz="1300" dirty="0">
                <a:solidFill>
                  <a:srgbClr val="002EA2"/>
                </a:solidFill>
                <a:latin typeface="Finlandica"/>
              </a:rPr>
            </a:br>
            <a:endParaRPr lang="en-US" sz="1300" dirty="0">
              <a:solidFill>
                <a:srgbClr val="002EA2"/>
              </a:solidFill>
              <a:latin typeface="Finlandica"/>
            </a:endParaRPr>
          </a:p>
          <a:p>
            <a:pPr defTabSz="914400">
              <a:lnSpc>
                <a:spcPct val="100000"/>
              </a:lnSpc>
              <a:spcBef>
                <a:spcPts val="0"/>
              </a:spcBef>
            </a:pPr>
            <a:r>
              <a:rPr lang="en-US" sz="1300" dirty="0">
                <a:solidFill>
                  <a:srgbClr val="002EA2"/>
                </a:solidFill>
                <a:latin typeface="Finlandica"/>
              </a:rPr>
              <a:t>The Natural Resources Institute Finland (Luke) and Statistics Finland keep an updated list of bioeconomy statistics. </a:t>
            </a:r>
            <a:br>
              <a:rPr lang="en-US" sz="1300" dirty="0">
                <a:solidFill>
                  <a:srgbClr val="002EA2"/>
                </a:solidFill>
                <a:latin typeface="Finlandica"/>
              </a:rPr>
            </a:br>
            <a:r>
              <a:rPr lang="en-US" sz="1300" dirty="0" smtClean="0">
                <a:solidFill>
                  <a:srgbClr val="002EA2"/>
                </a:solidFill>
                <a:latin typeface="Finlandica"/>
              </a:rPr>
              <a:t/>
            </a:r>
            <a:br>
              <a:rPr lang="en-US" sz="1300" dirty="0" smtClean="0">
                <a:solidFill>
                  <a:srgbClr val="002EA2"/>
                </a:solidFill>
                <a:latin typeface="Finlandica"/>
              </a:rPr>
            </a:br>
            <a:r>
              <a:rPr lang="en-US" sz="1300" dirty="0" smtClean="0">
                <a:solidFill>
                  <a:srgbClr val="002EA2"/>
                </a:solidFill>
                <a:latin typeface="Finlandica"/>
              </a:rPr>
              <a:t>Other </a:t>
            </a:r>
            <a:r>
              <a:rPr lang="en-US" sz="1300" dirty="0">
                <a:solidFill>
                  <a:srgbClr val="002EA2"/>
                </a:solidFill>
                <a:latin typeface="Finlandica"/>
              </a:rPr>
              <a:t>information can be found in Luke’s </a:t>
            </a:r>
            <a:r>
              <a:rPr lang="en-US" sz="1300" dirty="0">
                <a:solidFill>
                  <a:srgbClr val="002EA2"/>
                </a:solidFill>
                <a:latin typeface="Finlandica"/>
                <a:hlinkClick r:id="rId8"/>
              </a:rPr>
              <a:t>E-yearbook of Food and Natural Resource Statistics</a:t>
            </a:r>
            <a:r>
              <a:rPr lang="en-US" sz="1300" dirty="0">
                <a:solidFill>
                  <a:srgbClr val="002EA2"/>
                </a:solidFill>
                <a:latin typeface="Finlandica"/>
              </a:rPr>
              <a:t> and their page for </a:t>
            </a:r>
            <a:r>
              <a:rPr lang="en-US" sz="1300" dirty="0">
                <a:solidFill>
                  <a:srgbClr val="002EA2"/>
                </a:solidFill>
                <a:latin typeface="Finlandica"/>
                <a:hlinkClick r:id="rId9"/>
              </a:rPr>
              <a:t>Finnish forest statistics</a:t>
            </a:r>
            <a:r>
              <a:rPr lang="en-US" sz="1300" dirty="0">
                <a:solidFill>
                  <a:srgbClr val="002EA2"/>
                </a:solidFill>
                <a:latin typeface="Finlandica"/>
              </a:rPr>
              <a:t>. </a:t>
            </a:r>
            <a:br>
              <a:rPr lang="en-US" sz="1300" dirty="0">
                <a:solidFill>
                  <a:srgbClr val="002EA2"/>
                </a:solidFill>
                <a:latin typeface="Finlandica"/>
              </a:rPr>
            </a:br>
            <a:endParaRPr lang="en-US" sz="1300" dirty="0">
              <a:solidFill>
                <a:srgbClr val="002EA2"/>
              </a:solidFill>
              <a:latin typeface="Finlandica"/>
            </a:endParaRPr>
          </a:p>
          <a:p>
            <a:pPr marL="0" lvl="0" indent="0" defTabSz="914400">
              <a:lnSpc>
                <a:spcPct val="100000"/>
              </a:lnSpc>
              <a:spcBef>
                <a:spcPts val="0"/>
              </a:spcBef>
              <a:buNone/>
            </a:pPr>
            <a:r>
              <a:rPr lang="en-US" sz="1300" dirty="0">
                <a:solidFill>
                  <a:srgbClr val="002EA2"/>
                </a:solidFill>
                <a:latin typeface="Finlandica"/>
                <a:hlinkClick r:id="rId10"/>
              </a:rPr>
              <a:t>Bioeconomy.fi</a:t>
            </a:r>
            <a:r>
              <a:rPr lang="en-US" sz="1300" dirty="0">
                <a:solidFill>
                  <a:srgbClr val="002EA2"/>
                </a:solidFill>
                <a:latin typeface="Finlandica"/>
              </a:rPr>
              <a:t/>
            </a:r>
            <a:br>
              <a:rPr lang="en-US" sz="1300" dirty="0">
                <a:solidFill>
                  <a:srgbClr val="002EA2"/>
                </a:solidFill>
                <a:latin typeface="Finlandica"/>
              </a:rPr>
            </a:br>
            <a:endParaRPr lang="en-US" sz="1300" dirty="0">
              <a:solidFill>
                <a:srgbClr val="002EA2"/>
              </a:solidFill>
              <a:latin typeface="Finlandica"/>
            </a:endParaRPr>
          </a:p>
          <a:p>
            <a:pPr defTabSz="914400">
              <a:lnSpc>
                <a:spcPct val="100000"/>
              </a:lnSpc>
              <a:spcBef>
                <a:spcPts val="0"/>
              </a:spcBef>
            </a:pPr>
            <a:r>
              <a:rPr lang="en-US" sz="1300" dirty="0">
                <a:solidFill>
                  <a:srgbClr val="002EA2"/>
                </a:solidFill>
                <a:latin typeface="Finlandica"/>
              </a:rPr>
              <a:t>This public-interest and promotion website is maintained by the Finnish Ministries of Agriculture and Forestry, Economic Affairs and Employment, and Environment. It also has a </a:t>
            </a:r>
            <a:r>
              <a:rPr lang="en-US" sz="1300" dirty="0">
                <a:solidFill>
                  <a:srgbClr val="002EA2"/>
                </a:solidFill>
                <a:latin typeface="Finlandica"/>
                <a:hlinkClick r:id="rId11"/>
              </a:rPr>
              <a:t>material bank</a:t>
            </a:r>
            <a:r>
              <a:rPr lang="en-US" sz="1300" dirty="0">
                <a:solidFill>
                  <a:srgbClr val="002EA2"/>
                </a:solidFill>
                <a:latin typeface="Finlandica"/>
              </a:rPr>
              <a:t> in several languages.</a:t>
            </a:r>
            <a:br>
              <a:rPr lang="en-US" sz="1300" dirty="0">
                <a:solidFill>
                  <a:srgbClr val="002EA2"/>
                </a:solidFill>
                <a:latin typeface="Finlandica"/>
              </a:rPr>
            </a:br>
            <a:endParaRPr lang="en-US" sz="1300" dirty="0">
              <a:solidFill>
                <a:srgbClr val="002EA2"/>
              </a:solidFill>
              <a:latin typeface="Finlandica"/>
            </a:endParaRPr>
          </a:p>
          <a:p>
            <a:pPr marL="0" lvl="0" indent="0" defTabSz="914400">
              <a:lnSpc>
                <a:spcPct val="100000"/>
              </a:lnSpc>
              <a:spcBef>
                <a:spcPts val="0"/>
              </a:spcBef>
              <a:buNone/>
            </a:pPr>
            <a:r>
              <a:rPr lang="en-US" sz="1300" dirty="0">
                <a:solidFill>
                  <a:srgbClr val="002EA2"/>
                </a:solidFill>
                <a:latin typeface="Finlandica"/>
                <a:hlinkClick r:id="rId12"/>
              </a:rPr>
              <a:t>Bioeconomy</a:t>
            </a:r>
            <a:r>
              <a:rPr lang="en-US" sz="1300" dirty="0">
                <a:solidFill>
                  <a:srgbClr val="002EA2"/>
                </a:solidFill>
                <a:latin typeface="Finlandica"/>
              </a:rPr>
              <a:t/>
            </a:r>
            <a:br>
              <a:rPr lang="en-US" sz="1300" dirty="0">
                <a:solidFill>
                  <a:srgbClr val="002EA2"/>
                </a:solidFill>
                <a:latin typeface="Finlandica"/>
              </a:rPr>
            </a:br>
            <a:endParaRPr lang="en-US" sz="1300" dirty="0">
              <a:solidFill>
                <a:srgbClr val="002EA2"/>
              </a:solidFill>
              <a:latin typeface="Finlandica"/>
            </a:endParaRPr>
          </a:p>
          <a:p>
            <a:pPr defTabSz="914400">
              <a:lnSpc>
                <a:spcPct val="100000"/>
              </a:lnSpc>
              <a:spcBef>
                <a:spcPts val="0"/>
              </a:spcBef>
            </a:pPr>
            <a:r>
              <a:rPr lang="en-US" sz="1300" dirty="0">
                <a:solidFill>
                  <a:srgbClr val="002EA2"/>
                </a:solidFill>
                <a:latin typeface="Finlandica"/>
              </a:rPr>
              <a:t>The Finnish Innovation Fund Sitra has provided publications and ideas about the bioeconomy for almost ten years. It remains one important piece of their carbon-neutral circular economy theme.</a:t>
            </a:r>
            <a:endParaRPr lang="en-US" sz="1300" dirty="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12</a:t>
            </a:fld>
            <a:endParaRPr lang="en-US">
              <a:solidFill>
                <a:srgbClr val="002EA2"/>
              </a:solidFill>
            </a:endParaRPr>
          </a:p>
        </p:txBody>
      </p:sp>
    </p:spTree>
    <p:extLst>
      <p:ext uri="{BB962C8B-B14F-4D97-AF65-F5344CB8AC3E}">
        <p14:creationId xmlns:p14="http://schemas.microsoft.com/office/powerpoint/2010/main" val="14863388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solidFill>
                  <a:srgbClr val="002EA2"/>
                </a:solidFill>
                <a:latin typeface="Finlandica" panose="00000500000000000000" pitchFamily="2" charset="0"/>
              </a:rPr>
              <a:t>PART </a:t>
            </a:r>
            <a:r>
              <a:rPr lang="en-US" sz="4000" dirty="0" smtClean="0">
                <a:solidFill>
                  <a:srgbClr val="002EA2"/>
                </a:solidFill>
                <a:latin typeface="Finlandica" panose="00000500000000000000" pitchFamily="2" charset="0"/>
              </a:rPr>
              <a:t>II: </a:t>
            </a:r>
            <a:br>
              <a:rPr lang="en-US" sz="4000" dirty="0" smtClean="0">
                <a:solidFill>
                  <a:srgbClr val="002EA2"/>
                </a:solidFill>
                <a:latin typeface="Finlandica" panose="00000500000000000000" pitchFamily="2" charset="0"/>
              </a:rPr>
            </a:br>
            <a:r>
              <a:rPr lang="en-US" sz="4000" dirty="0" smtClean="0">
                <a:solidFill>
                  <a:srgbClr val="002EA2"/>
                </a:solidFill>
                <a:latin typeface="Finlandica" panose="00000500000000000000" pitchFamily="2" charset="0"/>
              </a:rPr>
              <a:t>COUNTRY SPECIFIC </a:t>
            </a:r>
            <a:r>
              <a:rPr lang="en-US" sz="4000" dirty="0">
                <a:solidFill>
                  <a:srgbClr val="002EA2"/>
                </a:solidFill>
                <a:latin typeface="Finlandica" panose="00000500000000000000" pitchFamily="2" charset="0"/>
              </a:rPr>
              <a:t>INFORMATION</a:t>
            </a:r>
            <a:endParaRPr lang="en-US" sz="4000" dirty="0">
              <a:solidFill>
                <a:srgbClr val="002EA2"/>
              </a:solidFill>
            </a:endParaRPr>
          </a:p>
        </p:txBody>
      </p:sp>
      <p:sp>
        <p:nvSpPr>
          <p:cNvPr id="4" name="Date Placeholder 3"/>
          <p:cNvSpPr>
            <a:spLocks noGrp="1"/>
          </p:cNvSpPr>
          <p:nvPr>
            <p:ph type="dt" sz="half" idx="10"/>
          </p:nvPr>
        </p:nvSpPr>
        <p:spPr/>
        <p:txBody>
          <a:bodyPr/>
          <a:lstStyle/>
          <a:p>
            <a:r>
              <a:rPr lang="en-US" smtClean="0"/>
              <a:t>12/22/2020</a:t>
            </a:r>
            <a:endParaRPr lang="en-US"/>
          </a:p>
        </p:txBody>
      </p:sp>
      <p:sp>
        <p:nvSpPr>
          <p:cNvPr id="5" name="Slide Number Placeholder 4"/>
          <p:cNvSpPr>
            <a:spLocks noGrp="1"/>
          </p:cNvSpPr>
          <p:nvPr>
            <p:ph type="sldNum" sz="quarter" idx="12"/>
          </p:nvPr>
        </p:nvSpPr>
        <p:spPr/>
        <p:txBody>
          <a:bodyPr/>
          <a:lstStyle/>
          <a:p>
            <a:fld id="{785AC707-C3CF-459D-BE39-302E1C84AA64}" type="slidenum">
              <a:rPr lang="en-US" smtClean="0"/>
              <a:t>13</a:t>
            </a:fld>
            <a:endParaRPr lang="en-US"/>
          </a:p>
        </p:txBody>
      </p:sp>
    </p:spTree>
    <p:extLst>
      <p:ext uri="{BB962C8B-B14F-4D97-AF65-F5344CB8AC3E}">
        <p14:creationId xmlns:p14="http://schemas.microsoft.com/office/powerpoint/2010/main" val="26816163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fontScale="90000"/>
          </a:bodyPr>
          <a:lstStyle/>
          <a:p>
            <a:r>
              <a:rPr lang="en-US" sz="2800" b="1" dirty="0">
                <a:solidFill>
                  <a:srgbClr val="002EA2"/>
                </a:solidFill>
                <a:latin typeface="Finlandica" panose="00000500000000000000" pitchFamily="2" charset="0"/>
              </a:rPr>
              <a:t>Key points and main </a:t>
            </a:r>
            <a:r>
              <a:rPr lang="en-US" sz="2800" b="1" dirty="0" smtClean="0">
                <a:solidFill>
                  <a:srgbClr val="002EA2"/>
                </a:solidFill>
                <a:latin typeface="Finlandica" panose="00000500000000000000" pitchFamily="2" charset="0"/>
              </a:rPr>
              <a:t>messages</a:t>
            </a:r>
            <a:r>
              <a:rPr lang="en-US" sz="2800" dirty="0">
                <a:solidFill>
                  <a:srgbClr val="002EA2"/>
                </a:solidFill>
                <a:latin typeface="Finlandica" panose="00000500000000000000" pitchFamily="2" charset="0"/>
              </a:rPr>
              <a:t/>
            </a:r>
            <a:br>
              <a:rPr lang="en-US" sz="2800" dirty="0">
                <a:solidFill>
                  <a:srgbClr val="002EA2"/>
                </a:solidFill>
                <a:latin typeface="Finlandica" panose="00000500000000000000" pitchFamily="2" charset="0"/>
              </a:rPr>
            </a:br>
            <a:endParaRPr lang="en-US" sz="2800" dirty="0">
              <a:solidFill>
                <a:srgbClr val="002EA2"/>
              </a:solidFill>
            </a:endParaRPr>
          </a:p>
        </p:txBody>
      </p:sp>
      <p:sp>
        <p:nvSpPr>
          <p:cNvPr id="7" name="Content Placeholder 6"/>
          <p:cNvSpPr>
            <a:spLocks noGrp="1"/>
          </p:cNvSpPr>
          <p:nvPr>
            <p:ph idx="1"/>
          </p:nvPr>
        </p:nvSpPr>
        <p:spPr>
          <a:xfrm>
            <a:off x="471488" y="856345"/>
            <a:ext cx="5915025" cy="8325052"/>
          </a:xfrm>
        </p:spPr>
        <p:txBody>
          <a:bodyPr>
            <a:noAutofit/>
          </a:bodyPr>
          <a:lstStyle/>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What are the most important things to emphasize in this specific country? </a:t>
            </a:r>
            <a:endParaRPr lang="en-US" sz="1300" dirty="0" smtClean="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What is </a:t>
            </a:r>
            <a:r>
              <a:rPr lang="en-US" sz="1300" dirty="0" smtClean="0">
                <a:solidFill>
                  <a:srgbClr val="002EA2"/>
                </a:solidFill>
                <a:latin typeface="Finlandica" panose="00000500000000000000" pitchFamily="2" charset="0"/>
              </a:rPr>
              <a:t>Finland’s </a:t>
            </a:r>
            <a:r>
              <a:rPr lang="en-US" sz="1300" dirty="0">
                <a:solidFill>
                  <a:srgbClr val="002EA2"/>
                </a:solidFill>
                <a:latin typeface="Finlandica" panose="00000500000000000000" pitchFamily="2" charset="0"/>
              </a:rPr>
              <a:t>special knowhow that makes us stand out especially in this country</a:t>
            </a:r>
            <a:r>
              <a:rPr lang="en-US" sz="1300" dirty="0" smtClean="0">
                <a:solidFill>
                  <a:srgbClr val="002EA2"/>
                </a:solidFill>
                <a:latin typeface="Finlandica" panose="00000500000000000000" pitchFamily="2" charset="0"/>
              </a:rPr>
              <a:t>?</a:t>
            </a:r>
          </a:p>
          <a:p>
            <a:pPr marL="0" lvl="0" indent="0">
              <a:lnSpc>
                <a:spcPct val="120000"/>
              </a:lnSpc>
              <a:spcBef>
                <a:spcPts val="0"/>
              </a:spcBef>
              <a:buClr>
                <a:schemeClr val="tx1"/>
              </a:buClr>
              <a:buSzPts val="1013"/>
              <a:buNone/>
            </a:pPr>
            <a:r>
              <a:rPr lang="en-US" sz="1300" dirty="0" smtClean="0">
                <a:solidFill>
                  <a:srgbClr val="002EA2"/>
                </a:solidFill>
                <a:latin typeface="Finlandica" panose="00000500000000000000" pitchFamily="2" charset="0"/>
              </a:rPr>
              <a:t> </a:t>
            </a: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Why should someone from this country want to cooperate, invest or buy?</a:t>
            </a: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14</a:t>
            </a:fld>
            <a:endParaRPr lang="en-US">
              <a:solidFill>
                <a:srgbClr val="002EA2"/>
              </a:solidFill>
            </a:endParaRPr>
          </a:p>
        </p:txBody>
      </p:sp>
    </p:spTree>
    <p:extLst>
      <p:ext uri="{BB962C8B-B14F-4D97-AF65-F5344CB8AC3E}">
        <p14:creationId xmlns:p14="http://schemas.microsoft.com/office/powerpoint/2010/main" val="37648763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Elevator </a:t>
            </a:r>
            <a:r>
              <a:rPr lang="en-US" sz="2800" b="1" dirty="0" smtClean="0">
                <a:solidFill>
                  <a:srgbClr val="002EA2"/>
                </a:solidFill>
                <a:latin typeface="Finlandica" panose="00000500000000000000" pitchFamily="2" charset="0"/>
              </a:rPr>
              <a:t>pitch</a:t>
            </a:r>
            <a:endParaRPr lang="en-US" sz="2800" dirty="0">
              <a:solidFill>
                <a:srgbClr val="002EA2"/>
              </a:solidFill>
            </a:endParaRPr>
          </a:p>
        </p:txBody>
      </p:sp>
      <p:sp>
        <p:nvSpPr>
          <p:cNvPr id="7" name="Content Placeholder 6"/>
          <p:cNvSpPr>
            <a:spLocks noGrp="1"/>
          </p:cNvSpPr>
          <p:nvPr>
            <p:ph idx="1"/>
          </p:nvPr>
        </p:nvSpPr>
        <p:spPr>
          <a:xfrm>
            <a:off x="471488" y="1157139"/>
            <a:ext cx="5915025" cy="8131240"/>
          </a:xfrm>
        </p:spPr>
        <p:txBody>
          <a:bodyPr>
            <a:noAutofit/>
          </a:bodyPr>
          <a:lstStyle/>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Write a clear, brief message/commercial about the sector and Finland's knowhow. </a:t>
            </a: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Position Finland: who are we and why people should trust us in this country</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State the problem that needs to be solved in this country and globally</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Present our solution and results with focus on the needs of this country: explain what we do, how we do it and what makes us unique. </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Eliminate jargon but wrap everything into a good story</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Finish with a call to action: what do we want to happen next, where do we want to go?</a:t>
            </a: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15</a:t>
            </a:fld>
            <a:endParaRPr lang="en-US">
              <a:solidFill>
                <a:srgbClr val="002EA2"/>
              </a:solidFill>
            </a:endParaRPr>
          </a:p>
        </p:txBody>
      </p:sp>
    </p:spTree>
    <p:extLst>
      <p:ext uri="{BB962C8B-B14F-4D97-AF65-F5344CB8AC3E}">
        <p14:creationId xmlns:p14="http://schemas.microsoft.com/office/powerpoint/2010/main" val="14622442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fontScale="90000"/>
          </a:bodyPr>
          <a:lstStyle/>
          <a:p>
            <a:r>
              <a:rPr lang="en-US" sz="2800" b="1" dirty="0">
                <a:solidFill>
                  <a:srgbClr val="002EA2"/>
                </a:solidFill>
                <a:latin typeface="Finlandica" panose="00000500000000000000" pitchFamily="2" charset="0"/>
              </a:rPr>
              <a:t>Background, facts and stats</a:t>
            </a:r>
            <a:r>
              <a:rPr lang="en-US" sz="2800" dirty="0">
                <a:solidFill>
                  <a:srgbClr val="002EA2"/>
                </a:solidFill>
                <a:latin typeface="Finlandica" panose="00000500000000000000" pitchFamily="2" charset="0"/>
              </a:rPr>
              <a:t/>
            </a:r>
            <a:br>
              <a:rPr lang="en-US" sz="2800" dirty="0">
                <a:solidFill>
                  <a:srgbClr val="002EA2"/>
                </a:solidFill>
                <a:latin typeface="Finlandica" panose="00000500000000000000" pitchFamily="2" charset="0"/>
              </a:rPr>
            </a:br>
            <a:endParaRPr lang="en-US" sz="2800" dirty="0">
              <a:solidFill>
                <a:srgbClr val="002EA2"/>
              </a:solidFill>
            </a:endParaRPr>
          </a:p>
        </p:txBody>
      </p:sp>
      <p:sp>
        <p:nvSpPr>
          <p:cNvPr id="7" name="Content Placeholder 6"/>
          <p:cNvSpPr>
            <a:spLocks noGrp="1"/>
          </p:cNvSpPr>
          <p:nvPr>
            <p:ph idx="1"/>
          </p:nvPr>
        </p:nvSpPr>
        <p:spPr>
          <a:xfrm>
            <a:off x="471488" y="856345"/>
            <a:ext cx="5915025" cy="8325052"/>
          </a:xfrm>
        </p:spPr>
        <p:txBody>
          <a:bodyPr>
            <a:noAutofit/>
          </a:bodyPr>
          <a:lstStyle/>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This is the part where you add facts to support and explain your elevator pitch.</a:t>
            </a:r>
          </a:p>
          <a:p>
            <a:pPr lvl="0">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Short history and development of the sector in your country. </a:t>
            </a:r>
          </a:p>
          <a:p>
            <a:pPr lvl="0">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List all essential facts and numbers that a person needs to understand the size and significance of the sector in your country.</a:t>
            </a:r>
          </a:p>
          <a:p>
            <a:pPr lvl="0">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Why and how did this become a key sector for Finland? </a:t>
            </a:r>
          </a:p>
          <a:p>
            <a:pPr lvl="0">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What is the broader role of Finland in this sector, what is our position in comparison to other countries?</a:t>
            </a: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16</a:t>
            </a:fld>
            <a:endParaRPr lang="en-US">
              <a:solidFill>
                <a:srgbClr val="002EA2"/>
              </a:solidFill>
            </a:endParaRPr>
          </a:p>
        </p:txBody>
      </p:sp>
    </p:spTree>
    <p:extLst>
      <p:ext uri="{BB962C8B-B14F-4D97-AF65-F5344CB8AC3E}">
        <p14:creationId xmlns:p14="http://schemas.microsoft.com/office/powerpoint/2010/main" val="37876089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Finnish </a:t>
            </a:r>
            <a:r>
              <a:rPr lang="en-US" sz="2800" b="1" dirty="0" smtClean="0">
                <a:solidFill>
                  <a:srgbClr val="002EA2"/>
                </a:solidFill>
                <a:latin typeface="Finlandica" panose="00000500000000000000" pitchFamily="2" charset="0"/>
              </a:rPr>
              <a:t>companies in the area</a:t>
            </a:r>
            <a:endParaRPr lang="en-US" sz="2800" b="1" dirty="0">
              <a:solidFill>
                <a:srgbClr val="002EA2"/>
              </a:solidFill>
              <a:latin typeface="Finlandica" panose="00000500000000000000" pitchFamily="2" charset="0"/>
            </a:endParaRPr>
          </a:p>
        </p:txBody>
      </p:sp>
      <p:sp>
        <p:nvSpPr>
          <p:cNvPr id="7" name="Content Placeholder 6"/>
          <p:cNvSpPr>
            <a:spLocks noGrp="1"/>
          </p:cNvSpPr>
          <p:nvPr>
            <p:ph idx="1"/>
          </p:nvPr>
        </p:nvSpPr>
        <p:spPr>
          <a:xfrm>
            <a:off x="601579" y="1142998"/>
            <a:ext cx="5784935" cy="4776539"/>
          </a:xfrm>
        </p:spPr>
        <p:txBody>
          <a:bodyPr>
            <a:noAutofit/>
          </a:bodyPr>
          <a:lstStyle/>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Please list Finnish </a:t>
            </a:r>
            <a:r>
              <a:rPr lang="en-US" sz="1300" dirty="0">
                <a:solidFill>
                  <a:srgbClr val="002EA2"/>
                </a:solidFill>
                <a:latin typeface="Finlandica" panose="00000500000000000000" pitchFamily="2" charset="0"/>
              </a:rPr>
              <a:t>companies operating in this sector in your </a:t>
            </a:r>
            <a:r>
              <a:rPr lang="en-US" sz="1300" dirty="0" smtClean="0">
                <a:solidFill>
                  <a:srgbClr val="002EA2"/>
                </a:solidFill>
                <a:latin typeface="Finlandica" panose="00000500000000000000" pitchFamily="2" charset="0"/>
              </a:rPr>
              <a:t>country. Write shortly (1-2 sentences) what they </a:t>
            </a:r>
            <a:r>
              <a:rPr lang="en-US" sz="1300" dirty="0">
                <a:solidFill>
                  <a:srgbClr val="002EA2"/>
                </a:solidFill>
                <a:latin typeface="Finlandica" panose="00000500000000000000" pitchFamily="2" charset="0"/>
              </a:rPr>
              <a:t>have to </a:t>
            </a:r>
            <a:r>
              <a:rPr lang="en-US" sz="1300" dirty="0" smtClean="0">
                <a:solidFill>
                  <a:srgbClr val="002EA2"/>
                </a:solidFill>
                <a:latin typeface="Finlandica" panose="00000500000000000000" pitchFamily="2" charset="0"/>
              </a:rPr>
              <a:t>offer.</a:t>
            </a: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17</a:t>
            </a:fld>
            <a:endParaRPr lang="en-US">
              <a:solidFill>
                <a:srgbClr val="002EA2"/>
              </a:solidFill>
            </a:endParaRPr>
          </a:p>
        </p:txBody>
      </p:sp>
      <p:sp>
        <p:nvSpPr>
          <p:cNvPr id="10" name="Title 5"/>
          <p:cNvSpPr txBox="1">
            <a:spLocks/>
          </p:cNvSpPr>
          <p:nvPr/>
        </p:nvSpPr>
        <p:spPr>
          <a:xfrm>
            <a:off x="601579" y="5919537"/>
            <a:ext cx="5915025" cy="548322"/>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400" b="1" dirty="0" smtClean="0">
                <a:solidFill>
                  <a:srgbClr val="002EA2"/>
                </a:solidFill>
                <a:latin typeface="Finlandica" panose="00000500000000000000" pitchFamily="2" charset="0"/>
              </a:rPr>
              <a:t>Team Finland</a:t>
            </a:r>
            <a:endParaRPr lang="en-US" sz="2400" b="1" dirty="0">
              <a:solidFill>
                <a:srgbClr val="002EA2"/>
              </a:solidFill>
              <a:latin typeface="Finlandica" panose="00000500000000000000" pitchFamily="2" charset="0"/>
            </a:endParaRPr>
          </a:p>
        </p:txBody>
      </p:sp>
      <p:sp>
        <p:nvSpPr>
          <p:cNvPr id="11" name="Content Placeholder 6"/>
          <p:cNvSpPr txBox="1">
            <a:spLocks/>
          </p:cNvSpPr>
          <p:nvPr/>
        </p:nvSpPr>
        <p:spPr>
          <a:xfrm>
            <a:off x="601579" y="6701589"/>
            <a:ext cx="5792950" cy="2431672"/>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Name of persons in charge of this sector in your country: name, title, organization, email, phone </a:t>
            </a:r>
            <a:r>
              <a:rPr lang="en-US" sz="1300" dirty="0" smtClean="0">
                <a:solidFill>
                  <a:srgbClr val="002EA2"/>
                </a:solidFill>
                <a:latin typeface="Finlandica" panose="00000500000000000000" pitchFamily="2" charset="0"/>
              </a:rPr>
              <a:t>number.</a:t>
            </a:r>
            <a:endParaRPr lang="en-US" sz="1300" dirty="0">
              <a:solidFill>
                <a:srgbClr val="002EA2"/>
              </a:solidFill>
              <a:latin typeface="Finlandica" panose="00000500000000000000" pitchFamily="2" charset="0"/>
            </a:endParaRPr>
          </a:p>
        </p:txBody>
      </p:sp>
    </p:spTree>
    <p:extLst>
      <p:ext uri="{BB962C8B-B14F-4D97-AF65-F5344CB8AC3E}">
        <p14:creationId xmlns:p14="http://schemas.microsoft.com/office/powerpoint/2010/main" val="4584934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solidFill>
                  <a:srgbClr val="002EA2"/>
                </a:solidFill>
                <a:latin typeface="Finlandica" panose="00000500000000000000" pitchFamily="2" charset="0"/>
              </a:rPr>
              <a:t>PART III: </a:t>
            </a:r>
            <a:br>
              <a:rPr lang="en-US" sz="4000" dirty="0">
                <a:solidFill>
                  <a:srgbClr val="002EA2"/>
                </a:solidFill>
                <a:latin typeface="Finlandica" panose="00000500000000000000" pitchFamily="2" charset="0"/>
              </a:rPr>
            </a:br>
            <a:r>
              <a:rPr lang="en-US" sz="4000" dirty="0">
                <a:solidFill>
                  <a:srgbClr val="002EA2"/>
                </a:solidFill>
                <a:latin typeface="Finlandica" panose="00000500000000000000" pitchFamily="2" charset="0"/>
              </a:rPr>
              <a:t>INSTRUCTIONS AND BACKGROUND FOR THIS INTERNAL MATERIAL PACKAGE</a:t>
            </a:r>
            <a:endParaRPr lang="en-US" sz="4000" dirty="0">
              <a:solidFill>
                <a:srgbClr val="002EA2"/>
              </a:solidFill>
            </a:endParaRPr>
          </a:p>
        </p:txBody>
      </p:sp>
      <p:sp>
        <p:nvSpPr>
          <p:cNvPr id="4" name="Date Placeholder 3"/>
          <p:cNvSpPr>
            <a:spLocks noGrp="1"/>
          </p:cNvSpPr>
          <p:nvPr>
            <p:ph type="dt" sz="half" idx="10"/>
          </p:nvPr>
        </p:nvSpPr>
        <p:spPr/>
        <p:txBody>
          <a:bodyPr/>
          <a:lstStyle/>
          <a:p>
            <a:r>
              <a:rPr lang="en-US" smtClean="0"/>
              <a:t>12/22/2020</a:t>
            </a:r>
            <a:endParaRPr lang="en-US"/>
          </a:p>
        </p:txBody>
      </p:sp>
      <p:sp>
        <p:nvSpPr>
          <p:cNvPr id="5" name="Slide Number Placeholder 4"/>
          <p:cNvSpPr>
            <a:spLocks noGrp="1"/>
          </p:cNvSpPr>
          <p:nvPr>
            <p:ph type="sldNum" sz="quarter" idx="12"/>
          </p:nvPr>
        </p:nvSpPr>
        <p:spPr/>
        <p:txBody>
          <a:bodyPr/>
          <a:lstStyle/>
          <a:p>
            <a:fld id="{785AC707-C3CF-459D-BE39-302E1C84AA64}" type="slidenum">
              <a:rPr lang="en-US" smtClean="0"/>
              <a:t>18</a:t>
            </a:fld>
            <a:endParaRPr lang="en-US"/>
          </a:p>
        </p:txBody>
      </p:sp>
    </p:spTree>
    <p:extLst>
      <p:ext uri="{BB962C8B-B14F-4D97-AF65-F5344CB8AC3E}">
        <p14:creationId xmlns:p14="http://schemas.microsoft.com/office/powerpoint/2010/main" val="26942132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Material package: instructions</a:t>
            </a:r>
          </a:p>
        </p:txBody>
      </p:sp>
      <p:sp>
        <p:nvSpPr>
          <p:cNvPr id="7" name="Content Placeholder 6"/>
          <p:cNvSpPr>
            <a:spLocks noGrp="1"/>
          </p:cNvSpPr>
          <p:nvPr>
            <p:ph idx="1"/>
          </p:nvPr>
        </p:nvSpPr>
        <p:spPr>
          <a:xfrm>
            <a:off x="471488" y="1157139"/>
            <a:ext cx="5915025" cy="8131240"/>
          </a:xfrm>
        </p:spPr>
        <p:txBody>
          <a:bodyPr>
            <a:noAutofit/>
          </a:bodyPr>
          <a:lstStyle/>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This is an internal working paper to support all Team Finland actors globally in promoting Finland and its strengths. </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The Unit for Public Diplomacy of the Ministry for Foreign Affairs coordinates the production of sectoral working papers in close cooperation with Business Finland and other core actors.</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The sectoral working papers can be found in the internal Team Finland section of the Finland Toolbox.</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r>
              <a:rPr lang="en-US" sz="1300" b="1" dirty="0" smtClean="0">
                <a:solidFill>
                  <a:srgbClr val="002EA2"/>
                </a:solidFill>
                <a:latin typeface="Finlandica" panose="00000500000000000000" pitchFamily="2" charset="0"/>
              </a:rPr>
              <a:t>Parts I-II</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Part I of consists of general information that can be used globally when preparing for meetings, visits, events, campaigns, etc. </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Part II is left blank. All Team Finland teams around the world are encouraged to fill in country specific information – and use it actively!</a:t>
            </a:r>
          </a:p>
          <a:p>
            <a:pPr>
              <a:lnSpc>
                <a:spcPct val="120000"/>
              </a:lnSpc>
              <a:spcBef>
                <a:spcPts val="0"/>
              </a:spcBef>
              <a:buClr>
                <a:schemeClr val="tx1"/>
              </a:buClr>
              <a:buSzPts val="1013"/>
            </a:pPr>
            <a:endParaRPr lang="en-US" sz="1300" b="1"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r>
              <a:rPr lang="en-US" sz="1300" b="1" dirty="0" smtClean="0">
                <a:solidFill>
                  <a:srgbClr val="002EA2"/>
                </a:solidFill>
                <a:latin typeface="Finlandica" panose="00000500000000000000" pitchFamily="2" charset="0"/>
              </a:rPr>
              <a:t>Hyperlinks</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When you read the content in normal view, the hyperlinks are not clickable. You can either open the hyperlinks by right-clicking on them and selecting Open Hyperlink or by switching to slide show view and clicking on them . </a:t>
            </a:r>
            <a:endParaRPr lang="fi-FI" sz="1000" dirty="0">
              <a:solidFill>
                <a:srgbClr val="002EA2"/>
              </a:solidFill>
              <a:latin typeface="Finlandica" panose="00000500000000000000" pitchFamily="2" charset="0"/>
            </a:endParaRPr>
          </a:p>
          <a:p>
            <a:pPr>
              <a:lnSpc>
                <a:spcPct val="120000"/>
              </a:lnSpc>
              <a:spcBef>
                <a:spcPts val="0"/>
              </a:spcBef>
              <a:buClr>
                <a:schemeClr val="tx1"/>
              </a:buClr>
              <a:buSzPts val="1013"/>
            </a:pPr>
            <a:endParaRPr lang="fi-FI" sz="10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r>
              <a:rPr lang="en-US" sz="1300" b="1" dirty="0">
                <a:solidFill>
                  <a:srgbClr val="002EA2"/>
                </a:solidFill>
                <a:latin typeface="Finlandica" panose="00000500000000000000" pitchFamily="2" charset="0"/>
              </a:rPr>
              <a:t>Questions and comments</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If you have questions or suggestions concerning the format or content, please contact The Unit for Public Diplomacy at vie-50@formin.fi. </a:t>
            </a:r>
          </a:p>
          <a:p>
            <a:pPr marL="0" indent="0">
              <a:lnSpc>
                <a:spcPct val="120000"/>
              </a:lnSpc>
              <a:spcBef>
                <a:spcPts val="0"/>
              </a:spcBef>
              <a:buClr>
                <a:schemeClr val="tx1"/>
              </a:buClr>
              <a:buSzPts val="1013"/>
              <a:buNone/>
            </a:pPr>
            <a:endParaRPr lang="en-US" sz="1300" dirty="0" smtClean="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19</a:t>
            </a:fld>
            <a:endParaRPr lang="en-US">
              <a:solidFill>
                <a:srgbClr val="002EA2"/>
              </a:solidFill>
            </a:endParaRPr>
          </a:p>
        </p:txBody>
      </p:sp>
    </p:spTree>
    <p:extLst>
      <p:ext uri="{BB962C8B-B14F-4D97-AF65-F5344CB8AC3E}">
        <p14:creationId xmlns:p14="http://schemas.microsoft.com/office/powerpoint/2010/main" val="25632062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solidFill>
                  <a:srgbClr val="002EA2"/>
                </a:solidFill>
                <a:latin typeface="Finlandica" panose="00000500000000000000" pitchFamily="2" charset="0"/>
              </a:rPr>
              <a:t>PART I: </a:t>
            </a:r>
            <a:r>
              <a:rPr lang="en-US" sz="4000" dirty="0" smtClean="0">
                <a:solidFill>
                  <a:srgbClr val="002EA2"/>
                </a:solidFill>
                <a:latin typeface="Finlandica" panose="00000500000000000000" pitchFamily="2" charset="0"/>
              </a:rPr>
              <a:t/>
            </a:r>
            <a:br>
              <a:rPr lang="en-US" sz="4000" dirty="0" smtClean="0">
                <a:solidFill>
                  <a:srgbClr val="002EA2"/>
                </a:solidFill>
                <a:latin typeface="Finlandica" panose="00000500000000000000" pitchFamily="2" charset="0"/>
              </a:rPr>
            </a:br>
            <a:r>
              <a:rPr lang="en-US" sz="4000" dirty="0" smtClean="0">
                <a:solidFill>
                  <a:srgbClr val="002EA2"/>
                </a:solidFill>
                <a:latin typeface="Finlandica" panose="00000500000000000000" pitchFamily="2" charset="0"/>
              </a:rPr>
              <a:t>GENERAL </a:t>
            </a:r>
            <a:r>
              <a:rPr lang="en-US" sz="4000" dirty="0">
                <a:solidFill>
                  <a:srgbClr val="002EA2"/>
                </a:solidFill>
                <a:latin typeface="Finlandica" panose="00000500000000000000" pitchFamily="2" charset="0"/>
              </a:rPr>
              <a:t>INFORMATION</a:t>
            </a:r>
            <a:endParaRPr lang="en-US" sz="4000" dirty="0">
              <a:solidFill>
                <a:srgbClr val="002EA2"/>
              </a:solidFill>
            </a:endParaRPr>
          </a:p>
        </p:txBody>
      </p:sp>
      <p:sp>
        <p:nvSpPr>
          <p:cNvPr id="4" name="Date Placeholder 3"/>
          <p:cNvSpPr>
            <a:spLocks noGrp="1"/>
          </p:cNvSpPr>
          <p:nvPr>
            <p:ph type="dt" sz="half" idx="10"/>
          </p:nvPr>
        </p:nvSpPr>
        <p:spPr/>
        <p:txBody>
          <a:bodyPr/>
          <a:lstStyle/>
          <a:p>
            <a:r>
              <a:rPr lang="en-US" smtClean="0"/>
              <a:t>12/22/2020</a:t>
            </a:r>
            <a:endParaRPr lang="en-US"/>
          </a:p>
        </p:txBody>
      </p:sp>
      <p:sp>
        <p:nvSpPr>
          <p:cNvPr id="5" name="Slide Number Placeholder 4"/>
          <p:cNvSpPr>
            <a:spLocks noGrp="1"/>
          </p:cNvSpPr>
          <p:nvPr>
            <p:ph type="sldNum" sz="quarter" idx="12"/>
          </p:nvPr>
        </p:nvSpPr>
        <p:spPr/>
        <p:txBody>
          <a:bodyPr/>
          <a:lstStyle/>
          <a:p>
            <a:fld id="{785AC707-C3CF-459D-BE39-302E1C84AA64}" type="slidenum">
              <a:rPr lang="en-US" smtClean="0"/>
              <a:t>2</a:t>
            </a:fld>
            <a:endParaRPr lang="en-US"/>
          </a:p>
        </p:txBody>
      </p:sp>
    </p:spTree>
    <p:extLst>
      <p:ext uri="{BB962C8B-B14F-4D97-AF65-F5344CB8AC3E}">
        <p14:creationId xmlns:p14="http://schemas.microsoft.com/office/powerpoint/2010/main" val="814094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fontScale="90000"/>
          </a:bodyPr>
          <a:lstStyle/>
          <a:p>
            <a:r>
              <a:rPr lang="en-US" sz="2800" b="1" dirty="0">
                <a:solidFill>
                  <a:srgbClr val="002EA2"/>
                </a:solidFill>
                <a:latin typeface="Finlandica" panose="00000500000000000000" pitchFamily="2" charset="0"/>
              </a:rPr>
              <a:t>Country branding and Team Finland work: why do we need common messages?</a:t>
            </a:r>
          </a:p>
        </p:txBody>
      </p:sp>
      <p:sp>
        <p:nvSpPr>
          <p:cNvPr id="7" name="Content Placeholder 6"/>
          <p:cNvSpPr>
            <a:spLocks noGrp="1"/>
          </p:cNvSpPr>
          <p:nvPr>
            <p:ph idx="1"/>
          </p:nvPr>
        </p:nvSpPr>
        <p:spPr>
          <a:xfrm>
            <a:off x="471488" y="1479883"/>
            <a:ext cx="5915025" cy="7808495"/>
          </a:xfrm>
        </p:spPr>
        <p:txBody>
          <a:bodyPr>
            <a:noAutofit/>
          </a:body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Country branding is advocacy, communications and marketing that aims to influence target groups’ knowledge, opinions and eventually decisions through owned and earned media, events and meetings, among other means</a:t>
            </a:r>
            <a:r>
              <a:rPr lang="en-US" sz="1300" dirty="0" smtClean="0">
                <a:solidFill>
                  <a:srgbClr val="002EA2"/>
                </a:solidFill>
                <a:latin typeface="Finlandica" panose="00000500000000000000" pitchFamily="2" charset="0"/>
              </a:rPr>
              <a:t>.</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Country branding is carried out by everybody who speaks about, writes about or documents Finland. </a:t>
            </a: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Country image work is part of the normal work of our all Finnish actors abroad when they have meetings, are present in the media, give speeches, etc. It is not just about individual functions or events. </a:t>
            </a: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It is extremely important that all relevant actors prioritize themes together and deliver the same main messages highlighting Finland's strengths. </a:t>
            </a: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Sufficient cultural sensitivity is needed, always adapt Finland’s strengths to each cultural area and current discussion.</a:t>
            </a:r>
          </a:p>
          <a:p>
            <a:pPr>
              <a:lnSpc>
                <a:spcPct val="120000"/>
              </a:lnSpc>
              <a:spcBef>
                <a:spcPts val="0"/>
              </a:spcBef>
              <a:buClr>
                <a:schemeClr val="tx1"/>
              </a:buClr>
              <a:buSzPts val="1013"/>
            </a:pPr>
            <a:endParaRPr lang="en-US" sz="1300" b="1"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b="1" dirty="0" smtClean="0">
                <a:solidFill>
                  <a:srgbClr val="002EA2"/>
                </a:solidFill>
                <a:latin typeface="Finlandica" panose="00000500000000000000" pitchFamily="2" charset="0"/>
              </a:rPr>
              <a:t>Finland’s </a:t>
            </a:r>
            <a:r>
              <a:rPr lang="en-US" sz="1300" b="1" dirty="0">
                <a:solidFill>
                  <a:srgbClr val="002EA2"/>
                </a:solidFill>
                <a:latin typeface="Finlandica" panose="00000500000000000000" pitchFamily="2" charset="0"/>
              </a:rPr>
              <a:t>country image work is led by the Finland Promotion Board (FPB</a:t>
            </a:r>
            <a:r>
              <a:rPr lang="en-US" sz="1300" b="1" dirty="0" smtClean="0">
                <a:solidFill>
                  <a:srgbClr val="002EA2"/>
                </a:solidFill>
                <a:latin typeface="Finlandica" panose="00000500000000000000" pitchFamily="2" charset="0"/>
              </a:rPr>
              <a:t>).</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In 2019–2023, the member organizations are: Ministry for Foreign Affairs, Ministry of Economic Affairs and Employment, Ministry of Education and Culture, Finnish National Agency for Education, Business Finland, Visit Finland, City of Helsinki, House of Lapland, Finnish Cultural and Academic Institutes, the Finnish Innovation Fund Sitra, Music Finland, Wärtsilä, Finnair and </a:t>
            </a:r>
            <a:r>
              <a:rPr lang="en-US" sz="1300" dirty="0" err="1">
                <a:solidFill>
                  <a:srgbClr val="002EA2"/>
                </a:solidFill>
                <a:latin typeface="Finlandica" panose="00000500000000000000" pitchFamily="2" charset="0"/>
              </a:rPr>
              <a:t>Iceye</a:t>
            </a:r>
            <a:r>
              <a:rPr lang="en-US" sz="1300" dirty="0">
                <a:solidFill>
                  <a:srgbClr val="002EA2"/>
                </a:solidFill>
                <a:latin typeface="Finlandica" panose="00000500000000000000" pitchFamily="2" charset="0"/>
              </a:rPr>
              <a:t>. </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20</a:t>
            </a:fld>
            <a:endParaRPr lang="en-US">
              <a:solidFill>
                <a:srgbClr val="002EA2"/>
              </a:solidFill>
            </a:endParaRPr>
          </a:p>
        </p:txBody>
      </p:sp>
    </p:spTree>
    <p:extLst>
      <p:ext uri="{BB962C8B-B14F-4D97-AF65-F5344CB8AC3E}">
        <p14:creationId xmlns:p14="http://schemas.microsoft.com/office/powerpoint/2010/main" val="4269641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252549"/>
            <a:ext cx="5915025" cy="459416"/>
          </a:xfrm>
        </p:spPr>
        <p:txBody>
          <a:bodyPr>
            <a:noAutofit/>
          </a:bodyPr>
          <a:lstStyle/>
          <a:p>
            <a:r>
              <a:rPr lang="en-US" sz="2800" b="1" dirty="0">
                <a:solidFill>
                  <a:srgbClr val="002EA2"/>
                </a:solidFill>
                <a:latin typeface="Finlandica" panose="00000500000000000000" pitchFamily="2" charset="0"/>
              </a:rPr>
              <a:t>Key points and main </a:t>
            </a:r>
            <a:r>
              <a:rPr lang="en-US" sz="2800" b="1" dirty="0" smtClean="0">
                <a:solidFill>
                  <a:srgbClr val="002EA2"/>
                </a:solidFill>
                <a:latin typeface="Finlandica" panose="00000500000000000000" pitchFamily="2" charset="0"/>
              </a:rPr>
              <a:t>messages</a:t>
            </a:r>
            <a:endParaRPr lang="en-US" sz="2800" dirty="0">
              <a:solidFill>
                <a:srgbClr val="002EA2"/>
              </a:solidFill>
            </a:endParaRPr>
          </a:p>
        </p:txBody>
      </p:sp>
      <p:sp>
        <p:nvSpPr>
          <p:cNvPr id="7" name="Content Placeholder 6"/>
          <p:cNvSpPr>
            <a:spLocks noGrp="1"/>
          </p:cNvSpPr>
          <p:nvPr>
            <p:ph idx="1"/>
          </p:nvPr>
        </p:nvSpPr>
        <p:spPr>
          <a:xfrm>
            <a:off x="479504" y="853440"/>
            <a:ext cx="6037100" cy="6199716"/>
          </a:xfrm>
        </p:spPr>
        <p:txBody>
          <a:bodyPr>
            <a:noAutofit/>
          </a:body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 believes the bioeconomy can help mitigate climate change, and, if used responsibly, help fight the biodiversity crisis. It can also encourage sustainable economic growth, particularly for less developed rural areas.</a:t>
            </a:r>
            <a:br>
              <a:rPr lang="en-US" sz="1300" dirty="0">
                <a:solidFill>
                  <a:srgbClr val="002EA2"/>
                </a:solidFill>
                <a:latin typeface="Finlandica" panose="00000500000000000000" pitchFamily="2" charset="0"/>
              </a:rPr>
            </a:b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 has been developing a sustainable bioeconomy for centuries, focusing on responsible forestry.</a:t>
            </a:r>
            <a:br>
              <a:rPr lang="en-US" sz="1300" dirty="0">
                <a:solidFill>
                  <a:srgbClr val="002EA2"/>
                </a:solidFill>
                <a:latin typeface="Finlandica" panose="00000500000000000000" pitchFamily="2" charset="0"/>
              </a:rPr>
            </a:b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A commitment to education and research has made Finland one of the best places in the world to develop bioeconomy solutions. Other Finnish strengths, such as in software and mobile communications, are also critically important to the bioeconomy.</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Long experience and cutting-edge research has made Finland a global leader in new wood-based products which can replace oil and textiles. </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Everything that is made out of plastics can be made out of wood, and we do it already. </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Finland’s forestry companies have invested heavily into wood-based packaging and there have been several promising developments to create textiles from a variety of raw materials, including wood. </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Much of the technology that has been developed to transform wood-based cellulose can also be used with other biological resources, such as straw and crop residue from agriculture. This means solutions developed to be used on Nordic forests can even be used in countries which don’t have a forest industry.</a:t>
            </a:r>
            <a:br>
              <a:rPr lang="en-US" sz="1300" dirty="0">
                <a:solidFill>
                  <a:srgbClr val="002EA2"/>
                </a:solidFill>
                <a:latin typeface="Finlandica" panose="00000500000000000000" pitchFamily="2" charset="0"/>
              </a:rPr>
            </a:b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dirty="0" smtClean="0"/>
              <a:t>12/22/2020</a:t>
            </a:r>
            <a:endParaRPr lang="en-US" dirty="0"/>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3</a:t>
            </a:fld>
            <a:endParaRPr lang="en-US">
              <a:solidFill>
                <a:srgbClr val="002EA2"/>
              </a:solidFill>
            </a:endParaRPr>
          </a:p>
        </p:txBody>
      </p:sp>
      <p:sp>
        <p:nvSpPr>
          <p:cNvPr id="10" name="Title 5"/>
          <p:cNvSpPr txBox="1">
            <a:spLocks/>
          </p:cNvSpPr>
          <p:nvPr/>
        </p:nvSpPr>
        <p:spPr>
          <a:xfrm>
            <a:off x="601579" y="7146961"/>
            <a:ext cx="5915025" cy="548322"/>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800" b="1" dirty="0">
                <a:solidFill>
                  <a:srgbClr val="002EA2"/>
                </a:solidFill>
                <a:latin typeface="Finlandica" panose="00000500000000000000" pitchFamily="2" charset="0"/>
              </a:rPr>
              <a:t>How to portray Finland</a:t>
            </a:r>
            <a:r>
              <a:rPr lang="en-US" sz="2800" b="1" dirty="0" smtClean="0">
                <a:solidFill>
                  <a:srgbClr val="002EA2"/>
                </a:solidFill>
                <a:latin typeface="Finlandica" panose="00000500000000000000" pitchFamily="2" charset="0"/>
              </a:rPr>
              <a:t>?</a:t>
            </a:r>
            <a:endParaRPr lang="en-US" sz="2800" dirty="0">
              <a:solidFill>
                <a:srgbClr val="002EA2"/>
              </a:solidFill>
            </a:endParaRPr>
          </a:p>
        </p:txBody>
      </p:sp>
      <p:sp>
        <p:nvSpPr>
          <p:cNvPr id="11" name="Content Placeholder 6"/>
          <p:cNvSpPr txBox="1">
            <a:spLocks/>
          </p:cNvSpPr>
          <p:nvPr/>
        </p:nvSpPr>
        <p:spPr>
          <a:xfrm>
            <a:off x="601579" y="7797836"/>
            <a:ext cx="5792950" cy="1317865"/>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20000"/>
              </a:lnSpc>
              <a:spcBef>
                <a:spcPts val="0"/>
              </a:spcBef>
              <a:buClr>
                <a:schemeClr val="tx1"/>
              </a:buClr>
              <a:buSzPts val="1013"/>
            </a:pPr>
            <a:r>
              <a:rPr lang="en-US" sz="1300" b="1" dirty="0">
                <a:solidFill>
                  <a:srgbClr val="002EA2"/>
                </a:solidFill>
                <a:latin typeface="Finlandica" panose="00000500000000000000" pitchFamily="2" charset="0"/>
              </a:rPr>
              <a:t>Position</a:t>
            </a:r>
            <a:r>
              <a:rPr lang="en-US" sz="1300" dirty="0">
                <a:solidFill>
                  <a:srgbClr val="002EA2"/>
                </a:solidFill>
                <a:latin typeface="Finlandica" panose="00000500000000000000" pitchFamily="2" charset="0"/>
              </a:rPr>
              <a:t> Finland a forerunner in the bioeconomy sector.</a:t>
            </a:r>
          </a:p>
          <a:p>
            <a:pPr>
              <a:lnSpc>
                <a:spcPct val="120000"/>
              </a:lnSpc>
              <a:spcBef>
                <a:spcPts val="0"/>
              </a:spcBef>
              <a:buClr>
                <a:schemeClr val="tx1"/>
              </a:buClr>
              <a:buSzPts val="1013"/>
            </a:pPr>
            <a:r>
              <a:rPr lang="en-US" sz="1300" b="1" dirty="0" smtClean="0">
                <a:solidFill>
                  <a:srgbClr val="002EA2"/>
                </a:solidFill>
                <a:latin typeface="Finlandica" panose="00000500000000000000" pitchFamily="2" charset="0"/>
              </a:rPr>
              <a:t>Highlight</a:t>
            </a:r>
            <a:r>
              <a:rPr lang="en-US" sz="1300" dirty="0">
                <a:solidFill>
                  <a:srgbClr val="002EA2"/>
                </a:solidFill>
                <a:latin typeface="Finlandica" panose="00000500000000000000" pitchFamily="2" charset="0"/>
              </a:rPr>
              <a:t> Finland’s long history and special strengths using wood as a versatile material.</a:t>
            </a:r>
          </a:p>
          <a:p>
            <a:pPr>
              <a:lnSpc>
                <a:spcPct val="120000"/>
              </a:lnSpc>
              <a:spcBef>
                <a:spcPts val="0"/>
              </a:spcBef>
              <a:buClr>
                <a:schemeClr val="tx1"/>
              </a:buClr>
              <a:buSzPts val="1013"/>
            </a:pPr>
            <a:r>
              <a:rPr lang="en-US" sz="1300" b="1" dirty="0" smtClean="0">
                <a:solidFill>
                  <a:srgbClr val="002EA2"/>
                </a:solidFill>
                <a:latin typeface="Finlandica" panose="00000500000000000000" pitchFamily="2" charset="0"/>
              </a:rPr>
              <a:t>Profile</a:t>
            </a:r>
            <a:r>
              <a:rPr lang="en-US" sz="1300" dirty="0">
                <a:solidFill>
                  <a:srgbClr val="002EA2"/>
                </a:solidFill>
                <a:latin typeface="Finlandica" panose="00000500000000000000" pitchFamily="2" charset="0"/>
              </a:rPr>
              <a:t> Finland as a place international partners come to develop bioeconomy solutions.</a:t>
            </a:r>
          </a:p>
        </p:txBody>
      </p:sp>
    </p:spTree>
    <p:extLst>
      <p:ext uri="{BB962C8B-B14F-4D97-AF65-F5344CB8AC3E}">
        <p14:creationId xmlns:p14="http://schemas.microsoft.com/office/powerpoint/2010/main" val="30850912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156757"/>
            <a:ext cx="5915025" cy="818603"/>
          </a:xfrm>
        </p:spPr>
        <p:txBody>
          <a:bodyPr>
            <a:normAutofit/>
          </a:bodyPr>
          <a:lstStyle/>
          <a:p>
            <a:r>
              <a:rPr lang="en-US" sz="2800" b="1" dirty="0">
                <a:solidFill>
                  <a:srgbClr val="002EA2"/>
                </a:solidFill>
                <a:latin typeface="Finlandica" panose="00000500000000000000" pitchFamily="2" charset="0"/>
              </a:rPr>
              <a:t>Elevator pitch</a:t>
            </a:r>
            <a:r>
              <a:rPr lang="en-US" sz="2800" b="1" dirty="0" smtClean="0">
                <a:solidFill>
                  <a:srgbClr val="002EA2"/>
                </a:solidFill>
                <a:latin typeface="Finlandica" panose="00000500000000000000" pitchFamily="2" charset="0"/>
              </a:rPr>
              <a:t>: bioeconomy</a:t>
            </a:r>
            <a:endParaRPr lang="en-US" sz="2800" b="1" dirty="0">
              <a:solidFill>
                <a:srgbClr val="002EA2"/>
              </a:solidFill>
              <a:latin typeface="Finlandica" panose="00000500000000000000" pitchFamily="2" charset="0"/>
            </a:endParaRPr>
          </a:p>
        </p:txBody>
      </p:sp>
      <p:sp>
        <p:nvSpPr>
          <p:cNvPr id="7" name="Content Placeholder 6"/>
          <p:cNvSpPr>
            <a:spLocks noGrp="1"/>
          </p:cNvSpPr>
          <p:nvPr>
            <p:ph idx="1"/>
          </p:nvPr>
        </p:nvSpPr>
        <p:spPr>
          <a:xfrm>
            <a:off x="497616" y="922005"/>
            <a:ext cx="5888897" cy="8387457"/>
          </a:xfrm>
        </p:spPr>
        <p:txBody>
          <a:bodyPr>
            <a:noAutofit/>
          </a:bodyPr>
          <a:lstStyle/>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Bioeconomy is an economy that relies on renewable resources to produce food, energy, products and services. A responsible bioeconomy will reduce our dependence on fossil-based natural resources, help prevent biodiversity loss and create new economic growth which is consistent with sustainable development.</a:t>
            </a:r>
            <a:br>
              <a:rPr lang="en-US" sz="1300" dirty="0">
                <a:solidFill>
                  <a:srgbClr val="002EA2"/>
                </a:solidFill>
                <a:latin typeface="Finlandica" panose="00000500000000000000" pitchFamily="2" charset="0"/>
              </a:rPr>
            </a:b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Finland has developed its bioeconomy for hundreds of years, in particular its forestry industry. Finland manages its forests responsibly and sustainably. In fact, there is 50% more timber in Finland’s forests than 50 years ago, according to Forest Finland. After a tree is felled, the standard procedure is to plant four new trees in its place. </a:t>
            </a:r>
            <a:br>
              <a:rPr lang="en-US" sz="1300" dirty="0">
                <a:solidFill>
                  <a:srgbClr val="002EA2"/>
                </a:solidFill>
                <a:latin typeface="Finlandica" panose="00000500000000000000" pitchFamily="2" charset="0"/>
              </a:rPr>
            </a:b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Long commercial experience and research in the entire forestry value chain has discovered how wood can replace many wasteful materials, such as oil and textiles. </a:t>
            </a: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Much of the technology that has been developed to transform wood-based cellulose can also be used with other biological resources, such as straw and crop residue from agriculture. This means solutions developed to be used on Nordic forests can even be used in countries which don’t have a forest industry.</a:t>
            </a:r>
            <a:br>
              <a:rPr lang="en-US" sz="1300" dirty="0">
                <a:solidFill>
                  <a:srgbClr val="002EA2"/>
                </a:solidFill>
                <a:latin typeface="Finlandica" panose="00000500000000000000" pitchFamily="2" charset="0"/>
              </a:rPr>
            </a:b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Other Finnish strengths are useful to the bioeconomy, such as in software, mobile communications and design.</a:t>
            </a:r>
            <a:br>
              <a:rPr lang="en-US" sz="1300" dirty="0">
                <a:solidFill>
                  <a:srgbClr val="002EA2"/>
                </a:solidFill>
                <a:latin typeface="Finlandica" panose="00000500000000000000" pitchFamily="2" charset="0"/>
              </a:rPr>
            </a:b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The Finnish state has given strong, stable, long-term policy support to ensure the stable growth and development of the bioeconomy. Finland’s 2025 vision is that sustainable solutions will form the basis of the country’s future welfare state and competitiveness.</a:t>
            </a:r>
            <a:br>
              <a:rPr lang="en-US" sz="1300" dirty="0">
                <a:solidFill>
                  <a:srgbClr val="002EA2"/>
                </a:solidFill>
                <a:latin typeface="Finlandica" panose="00000500000000000000" pitchFamily="2" charset="0"/>
              </a:rPr>
            </a:b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Finnish companies, universities and other </a:t>
            </a:r>
            <a:r>
              <a:rPr lang="en-US" sz="1300" dirty="0" smtClean="0">
                <a:solidFill>
                  <a:srgbClr val="002EA2"/>
                </a:solidFill>
                <a:latin typeface="Finlandica" panose="00000500000000000000" pitchFamily="2" charset="0"/>
              </a:rPr>
              <a:t>organizations </a:t>
            </a:r>
            <a:r>
              <a:rPr lang="en-US" sz="1300" dirty="0">
                <a:solidFill>
                  <a:srgbClr val="002EA2"/>
                </a:solidFill>
                <a:latin typeface="Finlandica" panose="00000500000000000000" pitchFamily="2" charset="0"/>
              </a:rPr>
              <a:t>are actively seeking international partners to help develop radical bioeconomy innovations.</a:t>
            </a: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4</a:t>
            </a:fld>
            <a:endParaRPr lang="en-US">
              <a:solidFill>
                <a:srgbClr val="002EA2"/>
              </a:solidFill>
            </a:endParaRPr>
          </a:p>
        </p:txBody>
      </p:sp>
    </p:spTree>
    <p:extLst>
      <p:ext uri="{BB962C8B-B14F-4D97-AF65-F5344CB8AC3E}">
        <p14:creationId xmlns:p14="http://schemas.microsoft.com/office/powerpoint/2010/main" val="11106133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smtClean="0">
                <a:solidFill>
                  <a:srgbClr val="002EA2"/>
                </a:solidFill>
                <a:latin typeface="Finlandica" panose="00000500000000000000" pitchFamily="2" charset="0"/>
              </a:rPr>
              <a:t>Background 1/2</a:t>
            </a:r>
            <a:endParaRPr lang="en-US" sz="2800" dirty="0">
              <a:solidFill>
                <a:srgbClr val="002EA2"/>
              </a:solidFill>
            </a:endParaRPr>
          </a:p>
        </p:txBody>
      </p:sp>
      <p:sp>
        <p:nvSpPr>
          <p:cNvPr id="7" name="Content Placeholder 6"/>
          <p:cNvSpPr>
            <a:spLocks noGrp="1"/>
          </p:cNvSpPr>
          <p:nvPr>
            <p:ph idx="1"/>
          </p:nvPr>
        </p:nvSpPr>
        <p:spPr>
          <a:xfrm>
            <a:off x="471488" y="1095354"/>
            <a:ext cx="5915025" cy="8131240"/>
          </a:xfrm>
        </p:spPr>
        <p:txBody>
          <a:bodyPr>
            <a:noAutofit/>
          </a:body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The climate and biodiversity crisis forces us to find new, sustainable ways of living. A key is to replace fossil fuels and materials with sustainable materials. Transitioning to a bioeconomy is a critical piece of the sustainability solution.</a:t>
            </a:r>
            <a:br>
              <a:rPr lang="en-US" sz="1300" dirty="0">
                <a:solidFill>
                  <a:srgbClr val="002EA2"/>
                </a:solidFill>
                <a:latin typeface="Finlandica" panose="00000500000000000000" pitchFamily="2" charset="0"/>
              </a:rPr>
            </a:b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The bioeconomy can shorten supply chains and boost local economies. Fossil fuels might need to be shipped halfway around the world, but many plants and trees used in the bioeconomy can be produced and processed locally. Rural communities, which are often underdeveloped compared to urban areas, gain more jobs.</a:t>
            </a:r>
            <a:br>
              <a:rPr lang="en-US" sz="1300" dirty="0">
                <a:solidFill>
                  <a:srgbClr val="002EA2"/>
                </a:solidFill>
                <a:latin typeface="Finlandica" panose="00000500000000000000" pitchFamily="2" charset="0"/>
              </a:rPr>
            </a:b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It is difficult for a country to develop a bioeconomy in isolation. It is faster and easier to nurture profitable international partnerships.</a:t>
            </a:r>
            <a:br>
              <a:rPr lang="en-US" sz="1300" dirty="0">
                <a:solidFill>
                  <a:srgbClr val="002EA2"/>
                </a:solidFill>
                <a:latin typeface="Finlandica" panose="00000500000000000000" pitchFamily="2" charset="0"/>
              </a:rPr>
            </a:b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 is superbly placed to advance the bioeconomy thanks to its historic strengths in forestry. About 78% of Finland is covered by forest. The forest industry generates about 20 billion euros in turnover and makes up 27% of Finland’s net exports.</a:t>
            </a:r>
            <a:br>
              <a:rPr lang="en-US" sz="1300" dirty="0">
                <a:solidFill>
                  <a:srgbClr val="002EA2"/>
                </a:solidFill>
                <a:latin typeface="Finlandica" panose="00000500000000000000" pitchFamily="2" charset="0"/>
              </a:rPr>
            </a:b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Wood, as a versatile raw material, has received the most interest in Finland. Oil can be replaced with wood in many products. </a:t>
            </a: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Everything </a:t>
            </a:r>
            <a:r>
              <a:rPr lang="en-US" sz="1300" dirty="0">
                <a:solidFill>
                  <a:srgbClr val="002EA2"/>
                </a:solidFill>
                <a:latin typeface="Finlandica" panose="00000500000000000000" pitchFamily="2" charset="0"/>
              </a:rPr>
              <a:t>that can be made out of plastics can be made out of wood, and we are doing it today. </a:t>
            </a: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Wood </a:t>
            </a:r>
            <a:r>
              <a:rPr lang="en-US" sz="1300" dirty="0">
                <a:solidFill>
                  <a:srgbClr val="002EA2"/>
                </a:solidFill>
                <a:latin typeface="Finlandica" panose="00000500000000000000" pitchFamily="2" charset="0"/>
              </a:rPr>
              <a:t>can be used in bioplastics, biochemicals, biofuels, textiles, pharmaceuticals, food additives and rubber. Finnish companies have even made wooden sinks and wooden casts for broken bones. In many cases these wood-based products have superior characteristics than the old fossil-based products</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endParaRPr lang="fi-FI"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Much of the technology that has been developed to transform wood-based cellulose can also be used with other biological resources, such as straw and crop residue from agriculture. This means solutions developed to be used on Nordic forests can even be used in countries which don’t have a forest industry.</a:t>
            </a:r>
            <a:br>
              <a:rPr lang="en-US" sz="1300" dirty="0">
                <a:solidFill>
                  <a:srgbClr val="002EA2"/>
                </a:solidFill>
                <a:latin typeface="Finlandica" panose="00000500000000000000" pitchFamily="2" charset="0"/>
              </a:rPr>
            </a:b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5</a:t>
            </a:fld>
            <a:endParaRPr lang="en-US">
              <a:solidFill>
                <a:srgbClr val="002EA2"/>
              </a:solidFill>
            </a:endParaRPr>
          </a:p>
        </p:txBody>
      </p:sp>
    </p:spTree>
    <p:extLst>
      <p:ext uri="{BB962C8B-B14F-4D97-AF65-F5344CB8AC3E}">
        <p14:creationId xmlns:p14="http://schemas.microsoft.com/office/powerpoint/2010/main" val="5394879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smtClean="0">
                <a:solidFill>
                  <a:srgbClr val="002EA2"/>
                </a:solidFill>
                <a:latin typeface="Finlandica" panose="00000500000000000000" pitchFamily="2" charset="0"/>
              </a:rPr>
              <a:t>Background 2/2</a:t>
            </a:r>
            <a:endParaRPr lang="en-US" sz="2800" dirty="0">
              <a:solidFill>
                <a:srgbClr val="002EA2"/>
              </a:solidFill>
            </a:endParaRPr>
          </a:p>
        </p:txBody>
      </p:sp>
      <p:sp>
        <p:nvSpPr>
          <p:cNvPr id="7" name="Content Placeholder 6"/>
          <p:cNvSpPr>
            <a:spLocks noGrp="1"/>
          </p:cNvSpPr>
          <p:nvPr>
            <p:ph idx="1"/>
          </p:nvPr>
        </p:nvSpPr>
        <p:spPr>
          <a:xfrm>
            <a:off x="471488" y="1157139"/>
            <a:ext cx="5915025" cy="8131240"/>
          </a:xfrm>
        </p:spPr>
        <p:txBody>
          <a:bodyPr>
            <a:noAutofit/>
          </a:bodyPr>
          <a:lstStyle/>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Finland </a:t>
            </a:r>
            <a:r>
              <a:rPr lang="en-US" sz="1300" dirty="0">
                <a:solidFill>
                  <a:srgbClr val="002EA2"/>
                </a:solidFill>
                <a:latin typeface="Finlandica" panose="00000500000000000000" pitchFamily="2" charset="0"/>
              </a:rPr>
              <a:t>is also a forerunner when it comes to using wood in construction. Public support and innovative private companies have used wood in surprising and intriguing places, such as urban locales and in infrastructure like bridges.</a:t>
            </a:r>
            <a:br>
              <a:rPr lang="en-US" sz="1300" dirty="0">
                <a:solidFill>
                  <a:srgbClr val="002EA2"/>
                </a:solidFill>
                <a:latin typeface="Finlandica" panose="00000500000000000000" pitchFamily="2" charset="0"/>
              </a:rPr>
            </a:b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Packaging is one of the most exciting sectors in the bioeconomy, thanks to the global awareness of plastic pollution. Finland’s forestry companies have invested heavily into wood-based packaging, including bioplastics. The sector has also received government support, such as through Business Finland.</a:t>
            </a:r>
            <a:br>
              <a:rPr lang="en-US" sz="1300" dirty="0">
                <a:solidFill>
                  <a:srgbClr val="002EA2"/>
                </a:solidFill>
                <a:latin typeface="Finlandica" panose="00000500000000000000" pitchFamily="2" charset="0"/>
              </a:rPr>
            </a:b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Textiles is another industry where Finland has shown global competitive strengths. The traditional clothing and fashion industry is detrimental to the environment. There have been several promising developments to create textiles from a variety of raw materials, including wood. Business Finland believes Finnish innovations could replace 1/3 of global cotton production.</a:t>
            </a:r>
            <a:br>
              <a:rPr lang="en-US" sz="1300" dirty="0">
                <a:solidFill>
                  <a:srgbClr val="002EA2"/>
                </a:solidFill>
                <a:latin typeface="Finlandica" panose="00000500000000000000" pitchFamily="2" charset="0"/>
              </a:rPr>
            </a:b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Many Finnish </a:t>
            </a:r>
            <a:r>
              <a:rPr lang="en-US" sz="1300" dirty="0" smtClean="0">
                <a:solidFill>
                  <a:srgbClr val="002EA2"/>
                </a:solidFill>
                <a:latin typeface="Finlandica" panose="00000500000000000000" pitchFamily="2" charset="0"/>
              </a:rPr>
              <a:t>organizations </a:t>
            </a:r>
            <a:r>
              <a:rPr lang="en-US" sz="1300" dirty="0">
                <a:solidFill>
                  <a:srgbClr val="002EA2"/>
                </a:solidFill>
                <a:latin typeface="Finlandica" panose="00000500000000000000" pitchFamily="2" charset="0"/>
              </a:rPr>
              <a:t>have experience working with international partners. For example, Metsä partnered with the Japanese company Itochu to form an industrial scale pilot plant to produce textile fibres from wood.</a:t>
            </a:r>
          </a:p>
          <a:p>
            <a:pPr marL="0" indent="0">
              <a:lnSpc>
                <a:spcPct val="120000"/>
              </a:lnSpc>
              <a:spcBef>
                <a:spcPts val="0"/>
              </a:spcBef>
              <a:buClr>
                <a:schemeClr val="tx1"/>
              </a:buClr>
              <a:buSzPts val="1013"/>
              <a:buNone/>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6</a:t>
            </a:fld>
            <a:endParaRPr lang="en-US">
              <a:solidFill>
                <a:srgbClr val="002EA2"/>
              </a:solidFill>
            </a:endParaRPr>
          </a:p>
        </p:txBody>
      </p:sp>
    </p:spTree>
    <p:extLst>
      <p:ext uri="{BB962C8B-B14F-4D97-AF65-F5344CB8AC3E}">
        <p14:creationId xmlns:p14="http://schemas.microsoft.com/office/powerpoint/2010/main" val="15357667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smtClean="0">
                <a:solidFill>
                  <a:srgbClr val="002EA2"/>
                </a:solidFill>
                <a:latin typeface="Finlandica" panose="00000500000000000000" pitchFamily="2" charset="0"/>
              </a:rPr>
              <a:t>Facts and stats </a:t>
            </a:r>
            <a:endParaRPr lang="en-US" sz="2800" dirty="0">
              <a:solidFill>
                <a:srgbClr val="002EA2"/>
              </a:solidFill>
            </a:endParaRPr>
          </a:p>
        </p:txBody>
      </p:sp>
      <p:sp>
        <p:nvSpPr>
          <p:cNvPr id="7" name="Content Placeholder 6"/>
          <p:cNvSpPr>
            <a:spLocks noGrp="1"/>
          </p:cNvSpPr>
          <p:nvPr>
            <p:ph idx="1"/>
          </p:nvPr>
        </p:nvSpPr>
        <p:spPr>
          <a:xfrm>
            <a:off x="471488" y="1157139"/>
            <a:ext cx="5915025" cy="8131240"/>
          </a:xfrm>
        </p:spPr>
        <p:txBody>
          <a:bodyPr>
            <a:noAutofit/>
          </a:body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The bioeconomy added 26 billion euros to the Finnish economy in 2019. All stats are from Statistics Finland and the Natural Resources Institute Finland (Luke), unless stated otherwise. </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The bioeconomy makes up 13% of the Finnish economy.</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Over 300,000 persons are employed in the Finnish bioeconomy.</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Forestry is the largest bioeconomy sector (9 billion euros), followed by construction (4.6) and food (4.3).</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Bioeconomy services is one of the fastest growing sectors. Output grew 5.2% in 2019 while investments leaped 9.3% and the number employed climbed 2.8%.</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Food attracted the most investments, 1.7 billion euros, in 2019. Forestry received 1.4 billion euros in investments while the energy sector received 949 million euros.</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Over the long term the energy sector is seeing investments grow the fastest, at about 13% </a:t>
            </a:r>
            <a:r>
              <a:rPr lang="en-US" sz="1300" dirty="0" smtClean="0">
                <a:solidFill>
                  <a:srgbClr val="002EA2"/>
                </a:solidFill>
                <a:latin typeface="Finlandica" panose="00000500000000000000" pitchFamily="2" charset="0"/>
              </a:rPr>
              <a:t>annually.</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Metsä’s </a:t>
            </a:r>
            <a:r>
              <a:rPr lang="en-US" sz="1300" dirty="0">
                <a:solidFill>
                  <a:srgbClr val="002EA2"/>
                </a:solidFill>
                <a:latin typeface="Finlandica" panose="00000500000000000000" pitchFamily="2" charset="0"/>
              </a:rPr>
              <a:t>bioproduct mill in Äänekoski is the largest wood-processing plant in the Northern Hemisphere. The company says it has a capacity of 1.3 million </a:t>
            </a:r>
            <a:r>
              <a:rPr lang="en-US" sz="1300" dirty="0" smtClean="0">
                <a:solidFill>
                  <a:srgbClr val="002EA2"/>
                </a:solidFill>
                <a:latin typeface="Finlandica" panose="00000500000000000000" pitchFamily="2" charset="0"/>
              </a:rPr>
              <a:t>tonnes </a:t>
            </a:r>
            <a:r>
              <a:rPr lang="en-US" sz="1300" dirty="0">
                <a:solidFill>
                  <a:srgbClr val="002EA2"/>
                </a:solidFill>
                <a:latin typeface="Finlandica" panose="00000500000000000000" pitchFamily="2" charset="0"/>
              </a:rPr>
              <a:t>of pulp annually and creates more than twice the amount of electricity it needs. In addition to traditional pulp products, the mill creates bioproducts like tall oil and </a:t>
            </a:r>
            <a:r>
              <a:rPr lang="en-US" sz="1300" dirty="0" smtClean="0">
                <a:solidFill>
                  <a:srgbClr val="002EA2"/>
                </a:solidFill>
                <a:latin typeface="Finlandica" panose="00000500000000000000" pitchFamily="2" charset="0"/>
              </a:rPr>
              <a:t>biogas.</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Finland’s </a:t>
            </a:r>
            <a:r>
              <a:rPr lang="en-US" sz="1300" dirty="0">
                <a:solidFill>
                  <a:srgbClr val="002EA2"/>
                </a:solidFill>
                <a:latin typeface="Finlandica" panose="00000500000000000000" pitchFamily="2" charset="0"/>
              </a:rPr>
              <a:t>national target is to have 30% of biofuels in road transport by 2030. This is more ambitious than the EU’s targets of 14% for renewable fuels and 3.5% for advanced </a:t>
            </a:r>
            <a:r>
              <a:rPr lang="en-US" sz="1300" dirty="0" smtClean="0">
                <a:solidFill>
                  <a:srgbClr val="002EA2"/>
                </a:solidFill>
                <a:latin typeface="Finlandica" panose="00000500000000000000" pitchFamily="2" charset="0"/>
              </a:rPr>
              <a:t>biofuels.</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Finland </a:t>
            </a:r>
            <a:r>
              <a:rPr lang="en-US" sz="1300" dirty="0">
                <a:solidFill>
                  <a:srgbClr val="002EA2"/>
                </a:solidFill>
                <a:latin typeface="Finlandica" panose="00000500000000000000" pitchFamily="2" charset="0"/>
              </a:rPr>
              <a:t>is an expert at sustainable and responsible bioeconomy solutions. There is over 50% more timber than 50 years ago in Finland’s forests. For every tree felled four new trees are planted, according to Forest Finland.</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dirty="0" smtClean="0"/>
              <a:t>12/22/2020</a:t>
            </a:r>
            <a:endParaRPr lang="en-US" dirty="0"/>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7</a:t>
            </a:fld>
            <a:endParaRPr lang="en-US">
              <a:solidFill>
                <a:srgbClr val="002EA2"/>
              </a:solidFill>
            </a:endParaRPr>
          </a:p>
        </p:txBody>
      </p:sp>
    </p:spTree>
    <p:extLst>
      <p:ext uri="{BB962C8B-B14F-4D97-AF65-F5344CB8AC3E}">
        <p14:creationId xmlns:p14="http://schemas.microsoft.com/office/powerpoint/2010/main" val="12963749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Autofit/>
          </a:bodyPr>
          <a:lstStyle/>
          <a:p>
            <a:r>
              <a:rPr lang="en-US" sz="2700" b="1" dirty="0">
                <a:solidFill>
                  <a:srgbClr val="002EA2"/>
                </a:solidFill>
                <a:latin typeface="Finlandica" panose="00000500000000000000" pitchFamily="2" charset="0"/>
              </a:rPr>
              <a:t>Some Finnish </a:t>
            </a:r>
            <a:r>
              <a:rPr lang="en-US" sz="2700" b="1" dirty="0" smtClean="0">
                <a:solidFill>
                  <a:srgbClr val="002EA2"/>
                </a:solidFill>
                <a:latin typeface="Finlandica" panose="00000500000000000000" pitchFamily="2" charset="0"/>
              </a:rPr>
              <a:t>companies </a:t>
            </a:r>
            <a:r>
              <a:rPr lang="en-US" sz="2700" b="1" dirty="0">
                <a:solidFill>
                  <a:srgbClr val="002EA2"/>
                </a:solidFill>
                <a:latin typeface="Finlandica" panose="00000500000000000000" pitchFamily="2" charset="0"/>
              </a:rPr>
              <a:t>in the </a:t>
            </a:r>
            <a:r>
              <a:rPr lang="en-US" sz="2700" b="1" dirty="0" smtClean="0">
                <a:solidFill>
                  <a:srgbClr val="002EA2"/>
                </a:solidFill>
                <a:latin typeface="Finlandica" panose="00000500000000000000" pitchFamily="2" charset="0"/>
              </a:rPr>
              <a:t>field</a:t>
            </a:r>
            <a:endParaRPr lang="en-US" sz="2700" b="1" dirty="0">
              <a:solidFill>
                <a:srgbClr val="002EA2"/>
              </a:solidFill>
              <a:latin typeface="Finlandica" panose="00000500000000000000" pitchFamily="2" charset="0"/>
            </a:endParaRPr>
          </a:p>
        </p:txBody>
      </p:sp>
      <p:sp>
        <p:nvSpPr>
          <p:cNvPr id="7" name="Content Placeholder 6"/>
          <p:cNvSpPr>
            <a:spLocks noGrp="1"/>
          </p:cNvSpPr>
          <p:nvPr>
            <p:ph idx="1"/>
          </p:nvPr>
        </p:nvSpPr>
        <p:spPr>
          <a:xfrm>
            <a:off x="471488" y="1157139"/>
            <a:ext cx="5915025" cy="8131240"/>
          </a:xfrm>
        </p:spPr>
        <p:txBody>
          <a:bodyPr>
            <a:noAutofit/>
          </a:bodyPr>
          <a:lstStyle/>
          <a:p>
            <a:pPr defTabSz="914400">
              <a:lnSpc>
                <a:spcPct val="100000"/>
              </a:lnSpc>
              <a:spcBef>
                <a:spcPts val="0"/>
              </a:spcBef>
            </a:pPr>
            <a:r>
              <a:rPr lang="en-US" sz="1300" dirty="0">
                <a:solidFill>
                  <a:srgbClr val="002EA2"/>
                </a:solidFill>
                <a:latin typeface="Finlandica"/>
                <a:hlinkClick r:id="rId2"/>
              </a:rPr>
              <a:t>Finsect</a:t>
            </a:r>
            <a:r>
              <a:rPr lang="en-US" sz="1300" dirty="0">
                <a:solidFill>
                  <a:srgbClr val="002EA2"/>
                </a:solidFill>
                <a:latin typeface="Finlandica"/>
              </a:rPr>
              <a:t> – farms insects and makes insect-based foods for human consumption</a:t>
            </a:r>
            <a:endParaRPr lang="en-US" sz="1300" dirty="0">
              <a:solidFill>
                <a:srgbClr val="002EA2"/>
              </a:solidFill>
              <a:latin typeface="Finlandica"/>
              <a:hlinkClick r:id="rId3"/>
            </a:endParaRPr>
          </a:p>
          <a:p>
            <a:pPr defTabSz="914400">
              <a:lnSpc>
                <a:spcPct val="100000"/>
              </a:lnSpc>
              <a:spcBef>
                <a:spcPts val="0"/>
              </a:spcBef>
            </a:pPr>
            <a:r>
              <a:rPr lang="en-US" sz="1300" dirty="0">
                <a:solidFill>
                  <a:srgbClr val="002EA2"/>
                </a:solidFill>
                <a:latin typeface="Finlandica"/>
                <a:hlinkClick r:id="rId3"/>
              </a:rPr>
              <a:t>Gold and Green Foods</a:t>
            </a:r>
            <a:r>
              <a:rPr lang="en-US" sz="1300" dirty="0">
                <a:solidFill>
                  <a:srgbClr val="002EA2"/>
                </a:solidFill>
                <a:latin typeface="Finlandica"/>
              </a:rPr>
              <a:t> – makes pulled oats, a plant protein</a:t>
            </a:r>
            <a:endParaRPr lang="en-US" sz="1300" dirty="0">
              <a:solidFill>
                <a:srgbClr val="002EA2"/>
              </a:solidFill>
              <a:latin typeface="Finlandica"/>
              <a:hlinkClick r:id="rId4"/>
            </a:endParaRPr>
          </a:p>
          <a:p>
            <a:pPr defTabSz="914400">
              <a:lnSpc>
                <a:spcPct val="100000"/>
              </a:lnSpc>
              <a:spcBef>
                <a:spcPts val="0"/>
              </a:spcBef>
            </a:pPr>
            <a:r>
              <a:rPr lang="en-US" sz="1300" dirty="0">
                <a:solidFill>
                  <a:srgbClr val="002EA2"/>
                </a:solidFill>
                <a:latin typeface="Finlandica"/>
                <a:hlinkClick r:id="rId4"/>
              </a:rPr>
              <a:t>Honkajoki</a:t>
            </a:r>
            <a:r>
              <a:rPr lang="en-US" sz="1300" dirty="0">
                <a:solidFill>
                  <a:srgbClr val="002EA2"/>
                </a:solidFill>
                <a:latin typeface="Finlandica"/>
              </a:rPr>
              <a:t> – processes animal by-products into raw materials for animal food, </a:t>
            </a:r>
            <a:r>
              <a:rPr lang="en-US" sz="1300" dirty="0" smtClean="0">
                <a:solidFill>
                  <a:srgbClr val="002EA2"/>
                </a:solidFill>
                <a:latin typeface="Finlandica"/>
              </a:rPr>
              <a:t>fertilizers, </a:t>
            </a:r>
            <a:r>
              <a:rPr lang="en-US" sz="1300" dirty="0">
                <a:solidFill>
                  <a:srgbClr val="002EA2"/>
                </a:solidFill>
                <a:latin typeface="Finlandica"/>
              </a:rPr>
              <a:t>cosmetics and fuels</a:t>
            </a:r>
          </a:p>
          <a:p>
            <a:pPr defTabSz="914400">
              <a:lnSpc>
                <a:spcPct val="100000"/>
              </a:lnSpc>
              <a:spcBef>
                <a:spcPts val="0"/>
              </a:spcBef>
            </a:pPr>
            <a:r>
              <a:rPr lang="en-US" sz="1300" dirty="0">
                <a:solidFill>
                  <a:srgbClr val="002EA2"/>
                </a:solidFill>
                <a:latin typeface="Finlandica"/>
                <a:hlinkClick r:id="rId5"/>
              </a:rPr>
              <a:t>Huhtamaki</a:t>
            </a:r>
            <a:r>
              <a:rPr lang="en-US" sz="1300" dirty="0">
                <a:solidFill>
                  <a:srgbClr val="002EA2"/>
                </a:solidFill>
                <a:latin typeface="Finlandica"/>
              </a:rPr>
              <a:t> – specialist in sustainable food and drink packaging</a:t>
            </a:r>
            <a:endParaRPr lang="en-US" sz="1300" dirty="0">
              <a:solidFill>
                <a:srgbClr val="002EA2"/>
              </a:solidFill>
              <a:latin typeface="Finlandica"/>
              <a:hlinkClick r:id="rId6"/>
            </a:endParaRPr>
          </a:p>
          <a:p>
            <a:pPr defTabSz="914400">
              <a:lnSpc>
                <a:spcPct val="100000"/>
              </a:lnSpc>
              <a:spcBef>
                <a:spcPts val="0"/>
              </a:spcBef>
            </a:pPr>
            <a:r>
              <a:rPr lang="en-US" sz="1300" dirty="0">
                <a:solidFill>
                  <a:srgbClr val="002EA2"/>
                </a:solidFill>
                <a:latin typeface="Finlandica"/>
                <a:hlinkClick r:id="rId7"/>
              </a:rPr>
              <a:t>Infinited Fiber</a:t>
            </a:r>
            <a:r>
              <a:rPr lang="en-US" sz="1300" dirty="0">
                <a:solidFill>
                  <a:srgbClr val="002EA2"/>
                </a:solidFill>
                <a:latin typeface="Finlandica"/>
              </a:rPr>
              <a:t> – uses waste paper and other materials to make a cotton-like fibre using technology developed at VTT Technical Research Centre</a:t>
            </a:r>
            <a:endParaRPr lang="en-US" sz="1300" dirty="0">
              <a:solidFill>
                <a:srgbClr val="002EA2"/>
              </a:solidFill>
              <a:latin typeface="Finlandica"/>
              <a:hlinkClick r:id="rId6"/>
            </a:endParaRPr>
          </a:p>
          <a:p>
            <a:pPr defTabSz="914400">
              <a:lnSpc>
                <a:spcPct val="100000"/>
              </a:lnSpc>
              <a:spcBef>
                <a:spcPts val="0"/>
              </a:spcBef>
            </a:pPr>
            <a:r>
              <a:rPr lang="en-US" sz="1300" dirty="0">
                <a:solidFill>
                  <a:srgbClr val="002EA2"/>
                </a:solidFill>
                <a:latin typeface="Finlandica"/>
                <a:hlinkClick r:id="rId6"/>
              </a:rPr>
              <a:t>Ioncell</a:t>
            </a:r>
            <a:r>
              <a:rPr lang="en-US" sz="1300" dirty="0">
                <a:solidFill>
                  <a:srgbClr val="002EA2"/>
                </a:solidFill>
                <a:latin typeface="Finlandica"/>
              </a:rPr>
              <a:t> – creates textiles from old biomaterials in a process developed at Aalto University</a:t>
            </a:r>
          </a:p>
          <a:p>
            <a:pPr defTabSz="914400">
              <a:lnSpc>
                <a:spcPct val="100000"/>
              </a:lnSpc>
              <a:spcBef>
                <a:spcPts val="0"/>
              </a:spcBef>
            </a:pPr>
            <a:r>
              <a:rPr lang="en-US" sz="1300" dirty="0">
                <a:solidFill>
                  <a:srgbClr val="002EA2"/>
                </a:solidFill>
                <a:latin typeface="Finlandica"/>
                <a:hlinkClick r:id="rId8"/>
              </a:rPr>
              <a:t>Kotka Mills</a:t>
            </a:r>
            <a:r>
              <a:rPr lang="en-US" sz="1300" dirty="0">
                <a:solidFill>
                  <a:srgbClr val="002EA2"/>
                </a:solidFill>
                <a:latin typeface="Finlandica"/>
              </a:rPr>
              <a:t> – supplies wood, paper for laminates and recyclable board products, such as for convenience foods</a:t>
            </a:r>
          </a:p>
          <a:p>
            <a:pPr defTabSz="914400">
              <a:lnSpc>
                <a:spcPct val="100000"/>
              </a:lnSpc>
              <a:spcBef>
                <a:spcPts val="0"/>
              </a:spcBef>
            </a:pPr>
            <a:r>
              <a:rPr lang="en-US" sz="1300" dirty="0">
                <a:solidFill>
                  <a:srgbClr val="002EA2"/>
                </a:solidFill>
                <a:latin typeface="Finlandica"/>
                <a:hlinkClick r:id="rId9"/>
              </a:rPr>
              <a:t>Metsä Group</a:t>
            </a:r>
            <a:r>
              <a:rPr lang="en-US" sz="1300" dirty="0">
                <a:solidFill>
                  <a:srgbClr val="002EA2"/>
                </a:solidFill>
                <a:latin typeface="Finlandica"/>
              </a:rPr>
              <a:t> – a large forestry group which focuses on tissue papers, paperboard, pulp, timber and forestry services</a:t>
            </a:r>
          </a:p>
          <a:p>
            <a:pPr defTabSz="914400">
              <a:lnSpc>
                <a:spcPct val="100000"/>
              </a:lnSpc>
              <a:spcBef>
                <a:spcPts val="0"/>
              </a:spcBef>
            </a:pPr>
            <a:r>
              <a:rPr lang="en-US" sz="1300" dirty="0">
                <a:solidFill>
                  <a:srgbClr val="002EA2"/>
                </a:solidFill>
                <a:latin typeface="Finlandica"/>
                <a:hlinkClick r:id="rId10"/>
              </a:rPr>
              <a:t>Neste</a:t>
            </a:r>
            <a:r>
              <a:rPr lang="en-US" sz="1300" dirty="0">
                <a:solidFill>
                  <a:srgbClr val="002EA2"/>
                </a:solidFill>
                <a:latin typeface="Finlandica"/>
              </a:rPr>
              <a:t> – develops renewable diesel from materials such as used cooking oil and animal fat waste from the food industry</a:t>
            </a:r>
          </a:p>
          <a:p>
            <a:pPr defTabSz="914400">
              <a:lnSpc>
                <a:spcPct val="100000"/>
              </a:lnSpc>
              <a:spcBef>
                <a:spcPts val="0"/>
              </a:spcBef>
            </a:pPr>
            <a:r>
              <a:rPr lang="en-US" sz="1300" dirty="0">
                <a:solidFill>
                  <a:srgbClr val="002EA2"/>
                </a:solidFill>
                <a:latin typeface="Finlandica"/>
                <a:hlinkClick r:id="rId11"/>
              </a:rPr>
              <a:t>Paptic</a:t>
            </a:r>
            <a:r>
              <a:rPr lang="en-US" sz="1300" dirty="0">
                <a:solidFill>
                  <a:srgbClr val="002EA2"/>
                </a:solidFill>
                <a:latin typeface="Finlandica"/>
              </a:rPr>
              <a:t> – startup which developed a sustainable material as an alternative to plastic</a:t>
            </a:r>
          </a:p>
          <a:p>
            <a:pPr defTabSz="914400">
              <a:lnSpc>
                <a:spcPct val="100000"/>
              </a:lnSpc>
              <a:spcBef>
                <a:spcPts val="0"/>
              </a:spcBef>
            </a:pPr>
            <a:r>
              <a:rPr lang="en-US" sz="1300" dirty="0">
                <a:solidFill>
                  <a:srgbClr val="002EA2"/>
                </a:solidFill>
                <a:latin typeface="Finlandica"/>
                <a:hlinkClick r:id="rId12"/>
              </a:rPr>
              <a:t>Pure Waste</a:t>
            </a:r>
            <a:r>
              <a:rPr lang="en-US" sz="1300" dirty="0">
                <a:solidFill>
                  <a:srgbClr val="002EA2"/>
                </a:solidFill>
                <a:latin typeface="Finlandica"/>
              </a:rPr>
              <a:t> – uses cotton cutting waste and recycled polyester fibres to create new textiles</a:t>
            </a:r>
          </a:p>
          <a:p>
            <a:pPr defTabSz="914400">
              <a:lnSpc>
                <a:spcPct val="100000"/>
              </a:lnSpc>
              <a:spcBef>
                <a:spcPts val="0"/>
              </a:spcBef>
            </a:pPr>
            <a:r>
              <a:rPr lang="en-US" sz="1300" dirty="0">
                <a:solidFill>
                  <a:srgbClr val="002EA2"/>
                </a:solidFill>
                <a:latin typeface="Finlandica"/>
                <a:hlinkClick r:id="rId13"/>
              </a:rPr>
              <a:t>Raisio</a:t>
            </a:r>
            <a:r>
              <a:rPr lang="en-US" sz="1300" dirty="0">
                <a:solidFill>
                  <a:srgbClr val="002EA2"/>
                </a:solidFill>
                <a:latin typeface="Finlandica"/>
              </a:rPr>
              <a:t> – supplies fish farms with fishmeal made from local ingredients</a:t>
            </a:r>
          </a:p>
          <a:p>
            <a:pPr defTabSz="914400">
              <a:lnSpc>
                <a:spcPct val="100000"/>
              </a:lnSpc>
              <a:spcBef>
                <a:spcPts val="0"/>
              </a:spcBef>
            </a:pPr>
            <a:r>
              <a:rPr lang="en-US" sz="1300" dirty="0">
                <a:solidFill>
                  <a:srgbClr val="002EA2"/>
                </a:solidFill>
                <a:latin typeface="Finlandica"/>
                <a:hlinkClick r:id="rId14"/>
              </a:rPr>
              <a:t>St1</a:t>
            </a:r>
            <a:r>
              <a:rPr lang="en-US" sz="1300" dirty="0">
                <a:solidFill>
                  <a:srgbClr val="002EA2"/>
                </a:solidFill>
                <a:latin typeface="Finlandica"/>
              </a:rPr>
              <a:t> – creates ethanol from biowaste and residues</a:t>
            </a:r>
          </a:p>
          <a:p>
            <a:pPr defTabSz="914400">
              <a:lnSpc>
                <a:spcPct val="100000"/>
              </a:lnSpc>
              <a:spcBef>
                <a:spcPts val="0"/>
              </a:spcBef>
            </a:pPr>
            <a:r>
              <a:rPr lang="en-US" sz="1300" dirty="0">
                <a:solidFill>
                  <a:srgbClr val="002EA2"/>
                </a:solidFill>
                <a:latin typeface="Finlandica"/>
                <a:hlinkClick r:id="rId15"/>
              </a:rPr>
              <a:t>Stora Enso</a:t>
            </a:r>
            <a:r>
              <a:rPr lang="en-US" sz="1300" dirty="0">
                <a:solidFill>
                  <a:srgbClr val="002EA2"/>
                </a:solidFill>
                <a:latin typeface="Finlandica"/>
              </a:rPr>
              <a:t> – a multinational forestry company which focuses on wood in the bioeconomy</a:t>
            </a:r>
          </a:p>
          <a:p>
            <a:pPr defTabSz="914400">
              <a:lnSpc>
                <a:spcPct val="100000"/>
              </a:lnSpc>
              <a:spcBef>
                <a:spcPts val="0"/>
              </a:spcBef>
            </a:pPr>
            <a:r>
              <a:rPr lang="en-US" sz="1300" dirty="0">
                <a:solidFill>
                  <a:srgbClr val="002EA2"/>
                </a:solidFill>
                <a:latin typeface="Finlandica"/>
                <a:hlinkClick r:id="rId16"/>
              </a:rPr>
              <a:t>Sulapac</a:t>
            </a:r>
            <a:r>
              <a:rPr lang="en-US" sz="1300" dirty="0">
                <a:solidFill>
                  <a:srgbClr val="002EA2"/>
                </a:solidFill>
                <a:latin typeface="Finlandica"/>
              </a:rPr>
              <a:t> – uses sustainable materials to replace single-use plastics and other plastics</a:t>
            </a:r>
          </a:p>
          <a:p>
            <a:pPr defTabSz="914400">
              <a:lnSpc>
                <a:spcPct val="100000"/>
              </a:lnSpc>
              <a:spcBef>
                <a:spcPts val="0"/>
              </a:spcBef>
            </a:pPr>
            <a:r>
              <a:rPr lang="en-US" sz="1300" dirty="0">
                <a:solidFill>
                  <a:srgbClr val="002EA2"/>
                </a:solidFill>
                <a:latin typeface="Finlandica"/>
                <a:hlinkClick r:id="rId17"/>
              </a:rPr>
              <a:t>UPM</a:t>
            </a:r>
            <a:r>
              <a:rPr lang="en-US" sz="1300" dirty="0">
                <a:solidFill>
                  <a:srgbClr val="002EA2"/>
                </a:solidFill>
                <a:latin typeface="Finlandica"/>
              </a:rPr>
              <a:t> – a major global forestry corporation which develops wood-based products</a:t>
            </a:r>
          </a:p>
          <a:p>
            <a:pPr defTabSz="914400">
              <a:lnSpc>
                <a:spcPct val="100000"/>
              </a:lnSpc>
              <a:spcBef>
                <a:spcPts val="0"/>
              </a:spcBef>
            </a:pPr>
            <a:r>
              <a:rPr lang="en-US" sz="1300" dirty="0">
                <a:solidFill>
                  <a:srgbClr val="002EA2"/>
                </a:solidFill>
                <a:latin typeface="Finlandica"/>
                <a:hlinkClick r:id="rId18"/>
              </a:rPr>
              <a:t>Verso Food</a:t>
            </a:r>
            <a:r>
              <a:rPr lang="en-US" sz="1300" dirty="0">
                <a:solidFill>
                  <a:srgbClr val="002EA2"/>
                </a:solidFill>
                <a:latin typeface="Finlandica"/>
              </a:rPr>
              <a:t> – developed a meat substitute from fava beans</a:t>
            </a:r>
          </a:p>
          <a:p>
            <a:pPr defTabSz="914400">
              <a:lnSpc>
                <a:spcPct val="100000"/>
              </a:lnSpc>
              <a:spcBef>
                <a:spcPts val="0"/>
              </a:spcBef>
            </a:pPr>
            <a:r>
              <a:rPr lang="en-US" sz="1300" dirty="0">
                <a:solidFill>
                  <a:srgbClr val="002EA2"/>
                </a:solidFill>
                <a:latin typeface="Finlandica"/>
                <a:hlinkClick r:id="rId19"/>
              </a:rPr>
              <a:t>Woodly</a:t>
            </a:r>
            <a:r>
              <a:rPr lang="en-US" sz="1300" dirty="0">
                <a:solidFill>
                  <a:srgbClr val="002EA2"/>
                </a:solidFill>
                <a:latin typeface="Finlandica"/>
              </a:rPr>
              <a:t> – nine-year-old startup which created a new type of plastic based on </a:t>
            </a:r>
            <a:r>
              <a:rPr lang="en-US" sz="1300" dirty="0" smtClean="0">
                <a:solidFill>
                  <a:srgbClr val="002EA2"/>
                </a:solidFill>
                <a:latin typeface="Finlandica"/>
              </a:rPr>
              <a:t>wood.</a:t>
            </a: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8</a:t>
            </a:fld>
            <a:endParaRPr lang="en-US">
              <a:solidFill>
                <a:srgbClr val="002EA2"/>
              </a:solidFill>
            </a:endParaRPr>
          </a:p>
        </p:txBody>
      </p:sp>
    </p:spTree>
    <p:extLst>
      <p:ext uri="{BB962C8B-B14F-4D97-AF65-F5344CB8AC3E}">
        <p14:creationId xmlns:p14="http://schemas.microsoft.com/office/powerpoint/2010/main" val="3927317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Programs and main markets</a:t>
            </a:r>
          </a:p>
        </p:txBody>
      </p:sp>
      <p:sp>
        <p:nvSpPr>
          <p:cNvPr id="7" name="Content Placeholder 6"/>
          <p:cNvSpPr>
            <a:spLocks noGrp="1"/>
          </p:cNvSpPr>
          <p:nvPr>
            <p:ph idx="1"/>
          </p:nvPr>
        </p:nvSpPr>
        <p:spPr>
          <a:xfrm>
            <a:off x="471488" y="1157139"/>
            <a:ext cx="5915025" cy="8131240"/>
          </a:xfrm>
        </p:spPr>
        <p:txBody>
          <a:bodyPr>
            <a:noAutofit/>
          </a:bodyPr>
          <a:lstStyle/>
          <a:p>
            <a:pPr marL="0" lvl="0" indent="0" defTabSz="914400">
              <a:lnSpc>
                <a:spcPct val="100000"/>
              </a:lnSpc>
              <a:spcBef>
                <a:spcPts val="0"/>
              </a:spcBef>
              <a:buNone/>
            </a:pPr>
            <a:r>
              <a:rPr lang="en-US" sz="1300" dirty="0">
                <a:solidFill>
                  <a:srgbClr val="002EA2"/>
                </a:solidFill>
                <a:latin typeface="Finlandica"/>
                <a:hlinkClick r:id="rId2"/>
              </a:rPr>
              <a:t>Bio and circular </a:t>
            </a:r>
            <a:r>
              <a:rPr lang="en-US" sz="1300" dirty="0" smtClean="0">
                <a:solidFill>
                  <a:srgbClr val="002EA2"/>
                </a:solidFill>
                <a:latin typeface="Finlandica"/>
                <a:hlinkClick r:id="rId2"/>
              </a:rPr>
              <a:t>Finland</a:t>
            </a:r>
            <a:endParaRPr lang="en-US" sz="1300" dirty="0">
              <a:solidFill>
                <a:srgbClr val="002EA2"/>
              </a:solidFill>
              <a:latin typeface="Finlandica"/>
            </a:endParaRPr>
          </a:p>
          <a:p>
            <a:pPr marL="0" lvl="0" indent="0" defTabSz="914400">
              <a:lnSpc>
                <a:spcPct val="100000"/>
              </a:lnSpc>
              <a:spcBef>
                <a:spcPts val="0"/>
              </a:spcBef>
              <a:buNone/>
            </a:pPr>
            <a:endParaRPr lang="en-US" sz="1300" dirty="0" smtClean="0">
              <a:solidFill>
                <a:srgbClr val="002EA2"/>
              </a:solidFill>
              <a:latin typeface="Finlandica"/>
            </a:endParaRPr>
          </a:p>
          <a:p>
            <a:pPr defTabSz="914400">
              <a:lnSpc>
                <a:spcPct val="100000"/>
              </a:lnSpc>
              <a:spcBef>
                <a:spcPts val="0"/>
              </a:spcBef>
            </a:pPr>
            <a:r>
              <a:rPr lang="en-US" sz="1300" dirty="0">
                <a:solidFill>
                  <a:srgbClr val="002EA2"/>
                </a:solidFill>
                <a:latin typeface="Finlandica"/>
              </a:rPr>
              <a:t>The four-year program is aimed at innovation, internationalization services and renewable ecosystems. It helps Finnish companies to expand into international markets and find international partners. It also attracts foreign talent, companies and investors to Finland. The main themes are packages, waste-to-value, textiles, circular solutions, building sector and bio-based solutions.</a:t>
            </a:r>
          </a:p>
          <a:p>
            <a:pPr marL="0" lvl="0" indent="0" defTabSz="914400">
              <a:lnSpc>
                <a:spcPct val="100000"/>
              </a:lnSpc>
              <a:spcBef>
                <a:spcPts val="0"/>
              </a:spcBef>
              <a:buNone/>
            </a:pPr>
            <a:endParaRPr lang="en-US" sz="1300" dirty="0" smtClean="0">
              <a:solidFill>
                <a:srgbClr val="002EA2"/>
              </a:solidFill>
              <a:latin typeface="Finlandica"/>
            </a:endParaRPr>
          </a:p>
          <a:p>
            <a:pPr marL="0" lvl="0" indent="0" defTabSz="914400">
              <a:lnSpc>
                <a:spcPct val="100000"/>
              </a:lnSpc>
              <a:spcBef>
                <a:spcPts val="0"/>
              </a:spcBef>
              <a:buNone/>
            </a:pPr>
            <a:r>
              <a:rPr lang="en-US" sz="1300" dirty="0" smtClean="0">
                <a:solidFill>
                  <a:srgbClr val="002EA2"/>
                </a:solidFill>
                <a:latin typeface="Finlandica"/>
                <a:hlinkClick r:id="rId3"/>
              </a:rPr>
              <a:t>Wood </a:t>
            </a:r>
            <a:r>
              <a:rPr lang="en-US" sz="1300" dirty="0">
                <a:solidFill>
                  <a:srgbClr val="002EA2"/>
                </a:solidFill>
                <a:latin typeface="Finlandica"/>
                <a:hlinkClick r:id="rId3"/>
              </a:rPr>
              <a:t>building </a:t>
            </a:r>
            <a:r>
              <a:rPr lang="en-US" sz="1300" dirty="0" smtClean="0">
                <a:solidFill>
                  <a:srgbClr val="002EA2"/>
                </a:solidFill>
                <a:latin typeface="Finlandica"/>
                <a:hlinkClick r:id="rId3"/>
              </a:rPr>
              <a:t>programme</a:t>
            </a:r>
            <a:endParaRPr lang="en-US" sz="1300" dirty="0" smtClean="0">
              <a:solidFill>
                <a:srgbClr val="002EA2"/>
              </a:solidFill>
              <a:latin typeface="Finlandica"/>
            </a:endParaRPr>
          </a:p>
          <a:p>
            <a:pPr marL="0" lvl="0" indent="0" defTabSz="914400">
              <a:lnSpc>
                <a:spcPct val="100000"/>
              </a:lnSpc>
              <a:spcBef>
                <a:spcPts val="0"/>
              </a:spcBef>
              <a:buNone/>
            </a:pPr>
            <a:endParaRPr lang="en-US" sz="1300" dirty="0" smtClean="0">
              <a:solidFill>
                <a:srgbClr val="002EA2"/>
              </a:solidFill>
              <a:latin typeface="Finlandica"/>
            </a:endParaRPr>
          </a:p>
          <a:p>
            <a:pPr defTabSz="914400">
              <a:lnSpc>
                <a:spcPct val="100000"/>
              </a:lnSpc>
              <a:spcBef>
                <a:spcPts val="0"/>
              </a:spcBef>
            </a:pPr>
            <a:r>
              <a:rPr lang="en-US" sz="1300" dirty="0" smtClean="0">
                <a:solidFill>
                  <a:srgbClr val="002EA2"/>
                </a:solidFill>
                <a:latin typeface="Finlandica"/>
              </a:rPr>
              <a:t>The program aims to promote the use of wood in construction. Note the current program ends in 2021, but other resources might be available from the Ministry.</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9</a:t>
            </a:fld>
            <a:endParaRPr lang="en-US">
              <a:solidFill>
                <a:srgbClr val="002EA2"/>
              </a:solidFill>
            </a:endParaRPr>
          </a:p>
        </p:txBody>
      </p:sp>
    </p:spTree>
    <p:extLst>
      <p:ext uri="{BB962C8B-B14F-4D97-AF65-F5344CB8AC3E}">
        <p14:creationId xmlns:p14="http://schemas.microsoft.com/office/powerpoint/2010/main" val="35346016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275</TotalTime>
  <Words>3010</Words>
  <Application>Microsoft Office PowerPoint</Application>
  <PresentationFormat>A4 Paper (210x297 mm)</PresentationFormat>
  <Paragraphs>240</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Finlandica</vt:lpstr>
      <vt:lpstr>Office Theme</vt:lpstr>
      <vt:lpstr>Bioeconomy</vt:lpstr>
      <vt:lpstr>PART I:  GENERAL INFORMATION</vt:lpstr>
      <vt:lpstr>Key points and main messages</vt:lpstr>
      <vt:lpstr>Elevator pitch: bioeconomy</vt:lpstr>
      <vt:lpstr>Background 1/2</vt:lpstr>
      <vt:lpstr>Background 2/2</vt:lpstr>
      <vt:lpstr>Facts and stats </vt:lpstr>
      <vt:lpstr>Some Finnish companies in the field</vt:lpstr>
      <vt:lpstr>Programs and main markets</vt:lpstr>
      <vt:lpstr>Sites to visit in Finland</vt:lpstr>
      <vt:lpstr>For social media</vt:lpstr>
      <vt:lpstr>Tools and materials</vt:lpstr>
      <vt:lpstr>PART II:  COUNTRY SPECIFIC INFORMATION</vt:lpstr>
      <vt:lpstr>Key points and main messages </vt:lpstr>
      <vt:lpstr>Elevator pitch</vt:lpstr>
      <vt:lpstr>Background, facts and stats </vt:lpstr>
      <vt:lpstr>Finnish companies in the area</vt:lpstr>
      <vt:lpstr>PART III:  INSTRUCTIONS AND BACKGROUND FOR THIS INTERNAL MATERIAL PACKAGE</vt:lpstr>
      <vt:lpstr>Material package: instructions</vt:lpstr>
      <vt:lpstr>Country branding and Team Finland work: why do we need common messages?</vt:lpstr>
    </vt:vector>
  </TitlesOfParts>
  <Company>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Öunap Hanna</dc:creator>
  <cp:lastModifiedBy>Öunap Hanna</cp:lastModifiedBy>
  <cp:revision>33</cp:revision>
  <dcterms:created xsi:type="dcterms:W3CDTF">2020-12-16T07:14:41Z</dcterms:created>
  <dcterms:modified xsi:type="dcterms:W3CDTF">2021-01-14T11:18:41Z</dcterms:modified>
</cp:coreProperties>
</file>