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6"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0" r:id="rId19"/>
    <p:sldId id="275" r:id="rId20"/>
    <p:sldId id="276" r:id="rId2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21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12/22/2020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sjh.fi/en/nordic-countries-first-large-scale-end-of-life-textile-refinement-plant-to-open-in-paimio-in-2021/" TargetMode="External"/><Relationship Id="rId2" Type="http://schemas.openxmlformats.org/officeDocument/2006/relationships/hyperlink" Target="https://www.sitra.fi/en/" TargetMode="External"/><Relationship Id="rId1" Type="http://schemas.openxmlformats.org/officeDocument/2006/relationships/slideLayout" Target="../slideLayouts/slideLayout2.xml"/><Relationship Id="rId6" Type="http://schemas.openxmlformats.org/officeDocument/2006/relationships/hyperlink" Target="https://yandex.com/blog/yacompany-com/earth-day-2019" TargetMode="External"/><Relationship Id="rId5" Type="http://schemas.openxmlformats.org/officeDocument/2006/relationships/hyperlink" Target="https://www.hsy.fi/" TargetMode="External"/><Relationship Id="rId4" Type="http://schemas.openxmlformats.org/officeDocument/2006/relationships/hyperlink" Target="https://www.kierratyskeskus.fi/in_englis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witter.com/BusinessFinland" TargetMode="External"/><Relationship Id="rId2" Type="http://schemas.openxmlformats.org/officeDocument/2006/relationships/hyperlink" Target="https://twitter.com/SitraFund" TargetMode="External"/><Relationship Id="rId1" Type="http://schemas.openxmlformats.org/officeDocument/2006/relationships/slideLayout" Target="../slideLayouts/slideLayout2.xml"/><Relationship Id="rId5" Type="http://schemas.openxmlformats.org/officeDocument/2006/relationships/hyperlink" Target="https://minedu.fi/en/personnel-contacts" TargetMode="External"/><Relationship Id="rId4" Type="http://schemas.openxmlformats.org/officeDocument/2006/relationships/hyperlink" Target="https://twitter.com/VTTFinl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itra.fi/en/publications/how-to-create-a-national-circular-economy-road-map-summary/" TargetMode="External"/><Relationship Id="rId2" Type="http://schemas.openxmlformats.org/officeDocument/2006/relationships/hyperlink" Target="https://www.sitra.fi/en/topics/a-circular-economy/" TargetMode="External"/><Relationship Id="rId1" Type="http://schemas.openxmlformats.org/officeDocument/2006/relationships/slideLayout" Target="../slideLayouts/slideLayout2.xml"/><Relationship Id="rId6" Type="http://schemas.openxmlformats.org/officeDocument/2006/relationships/hyperlink" Target="https://www.businessfinland.fi/49bf23/globalassets/finnish-customers/02-build-your-network/bioeconomy--cleantech/biocircular-finland/standiesite_sahkoinen_final.pdf" TargetMode="External"/><Relationship Id="rId5" Type="http://schemas.openxmlformats.org/officeDocument/2006/relationships/hyperlink" Target="https://www.vttresearch.com/en/topics/circular-economy" TargetMode="External"/><Relationship Id="rId4" Type="http://schemas.openxmlformats.org/officeDocument/2006/relationships/hyperlink" Target="https://www.businessfinland.fi/en/for-finnish-customers/services/programs/bio-and-circular-finlan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convion.fi/" TargetMode="External"/><Relationship Id="rId13" Type="http://schemas.openxmlformats.org/officeDocument/2006/relationships/hyperlink" Target="https://www.purewaste.com/" TargetMode="External"/><Relationship Id="rId3" Type="http://schemas.openxmlformats.org/officeDocument/2006/relationships/hyperlink" Target="https://www.upmraflatac.com/" TargetMode="External"/><Relationship Id="rId7" Type="http://schemas.openxmlformats.org/officeDocument/2006/relationships/hyperlink" Target="https://www.combiworks.com/" TargetMode="External"/><Relationship Id="rId12" Type="http://schemas.openxmlformats.org/officeDocument/2006/relationships/hyperlink" Target="https://www.neste.com/" TargetMode="External"/><Relationship Id="rId17" Type="http://schemas.openxmlformats.org/officeDocument/2006/relationships/hyperlink" Target="https://zenrobotics.com/" TargetMode="External"/><Relationship Id="rId2" Type="http://schemas.openxmlformats.org/officeDocument/2006/relationships/hyperlink" Target="https://www.bamomas.com/" TargetMode="External"/><Relationship Id="rId16" Type="http://schemas.openxmlformats.org/officeDocument/2006/relationships/hyperlink" Target="https://valtavalo.fi/en/" TargetMode="External"/><Relationship Id="rId1" Type="http://schemas.openxmlformats.org/officeDocument/2006/relationships/slideLayout" Target="../slideLayouts/slideLayout2.xml"/><Relationship Id="rId6" Type="http://schemas.openxmlformats.org/officeDocument/2006/relationships/hyperlink" Target="http://www.calefa.fi/en" TargetMode="External"/><Relationship Id="rId11" Type="http://schemas.openxmlformats.org/officeDocument/2006/relationships/hyperlink" Target="https://lindstromgroup.com/" TargetMode="External"/><Relationship Id="rId5" Type="http://schemas.openxmlformats.org/officeDocument/2006/relationships/hyperlink" Target="https://www.oneclicklca.com/" TargetMode="External"/><Relationship Id="rId15" Type="http://schemas.openxmlformats.org/officeDocument/2006/relationships/hyperlink" Target="https://www.3stepit.com/" TargetMode="External"/><Relationship Id="rId10" Type="http://schemas.openxmlformats.org/officeDocument/2006/relationships/hyperlink" Target="https://www.erent.fi/en/" TargetMode="External"/><Relationship Id="rId4" Type="http://schemas.openxmlformats.org/officeDocument/2006/relationships/hyperlink" Target="https://betolar.com/" TargetMode="External"/><Relationship Id="rId9" Type="http://schemas.openxmlformats.org/officeDocument/2006/relationships/hyperlink" Target="https://ekorent.fi/en/front-page/" TargetMode="External"/><Relationship Id="rId14" Type="http://schemas.openxmlformats.org/officeDocument/2006/relationships/hyperlink" Target="https://www.storaenso.com/en/sustainability/circular-bioeconom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sitra.fi/en/projects/wcef/" TargetMode="External"/><Relationship Id="rId7" Type="http://schemas.openxmlformats.org/officeDocument/2006/relationships/hyperlink" Target="https://tem.fi/en/-/rahoitushaku-kiertotaloushankkeille-avattu-tavoitteena-luoda-uutta-liiketoimintaa-ja-kasvua" TargetMode="External"/><Relationship Id="rId2" Type="http://schemas.openxmlformats.org/officeDocument/2006/relationships/hyperlink" Target="https://www.sitra.fi/en/topics/a-circular-economy/" TargetMode="External"/><Relationship Id="rId1" Type="http://schemas.openxmlformats.org/officeDocument/2006/relationships/slideLayout" Target="../slideLayouts/slideLayout2.xml"/><Relationship Id="rId6" Type="http://schemas.openxmlformats.org/officeDocument/2006/relationships/hyperlink" Target="https://www.businessfinland.fi/en/for-finnish-customers/services/programs/sustainable-manufacturing-finland" TargetMode="External"/><Relationship Id="rId5" Type="http://schemas.openxmlformats.org/officeDocument/2006/relationships/hyperlink" Target="https://www.businessfinland.fi/en/do-business-with-finland/explore-key-industries/bio-circular-economy" TargetMode="External"/><Relationship Id="rId4" Type="http://schemas.openxmlformats.org/officeDocument/2006/relationships/hyperlink" Target="https://ym.fi/en/circular-econom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Circular economy</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marL="0" indent="0" defTabSz="914400">
              <a:lnSpc>
                <a:spcPct val="100000"/>
              </a:lnSpc>
              <a:spcBef>
                <a:spcPts val="0"/>
              </a:spcBef>
              <a:buNone/>
            </a:pPr>
            <a:r>
              <a:rPr lang="en-US" sz="1300" dirty="0" smtClean="0">
                <a:solidFill>
                  <a:srgbClr val="002EA2"/>
                </a:solidFill>
                <a:latin typeface="Finlandica"/>
                <a:hlinkClick r:id="rId2"/>
              </a:rPr>
              <a:t>Sitra</a:t>
            </a:r>
            <a:endParaRPr lang="en-US" sz="1300" dirty="0" smtClean="0">
              <a:solidFill>
                <a:srgbClr val="002EA2"/>
              </a:solidFill>
              <a:latin typeface="Finlandica"/>
            </a:endParaRPr>
          </a:p>
          <a:p>
            <a:pPr defTabSz="914400">
              <a:lnSpc>
                <a:spcPct val="100000"/>
              </a:lnSpc>
              <a:spcBef>
                <a:spcPts val="0"/>
              </a:spcBef>
            </a:pPr>
            <a:r>
              <a:rPr lang="en-US" sz="1300" dirty="0" smtClean="0">
                <a:solidFill>
                  <a:srgbClr val="002EA2"/>
                </a:solidFill>
                <a:latin typeface="Finlandica"/>
              </a:rPr>
              <a:t>The Finnish Innovation Fund Sitra is one of the premier global experts on circular solutions.</a:t>
            </a:r>
            <a:br>
              <a:rPr lang="en-US" sz="1300" dirty="0" smtClean="0">
                <a:solidFill>
                  <a:srgbClr val="002EA2"/>
                </a:solidFill>
                <a:latin typeface="Finlandica"/>
              </a:rPr>
            </a:br>
            <a:endParaRPr lang="en-US" sz="1300" dirty="0" smtClean="0">
              <a:solidFill>
                <a:srgbClr val="002EA2"/>
              </a:solidFill>
              <a:latin typeface="Finlandica"/>
            </a:endParaRPr>
          </a:p>
          <a:p>
            <a:pPr marL="0" indent="0" defTabSz="914400">
              <a:lnSpc>
                <a:spcPct val="100000"/>
              </a:lnSpc>
              <a:spcBef>
                <a:spcPts val="0"/>
              </a:spcBef>
              <a:buNone/>
            </a:pPr>
            <a:r>
              <a:rPr lang="en-US" sz="1300" dirty="0" smtClean="0">
                <a:solidFill>
                  <a:srgbClr val="002EA2"/>
                </a:solidFill>
                <a:latin typeface="Finlandica"/>
                <a:hlinkClick r:id="rId3"/>
              </a:rPr>
              <a:t>Textile refinement plant in Paimio</a:t>
            </a:r>
            <a:endParaRPr lang="en-US" sz="1300" dirty="0" smtClean="0">
              <a:solidFill>
                <a:srgbClr val="002EA2"/>
              </a:solidFill>
              <a:latin typeface="Finlandica"/>
            </a:endParaRPr>
          </a:p>
          <a:p>
            <a:pPr defTabSz="914400">
              <a:lnSpc>
                <a:spcPct val="100000"/>
              </a:lnSpc>
              <a:spcBef>
                <a:spcPts val="0"/>
              </a:spcBef>
            </a:pPr>
            <a:r>
              <a:rPr lang="en-US" sz="1300" dirty="0" smtClean="0">
                <a:solidFill>
                  <a:srgbClr val="002EA2"/>
                </a:solidFill>
                <a:latin typeface="Finlandica"/>
              </a:rPr>
              <a:t>Opening in 2021, this plant will process 12,000 tonnes of textiles and be the largest such plant in the Nordic region.</a:t>
            </a:r>
            <a:br>
              <a:rPr lang="en-US" sz="1300" dirty="0" smtClean="0">
                <a:solidFill>
                  <a:srgbClr val="002EA2"/>
                </a:solidFill>
                <a:latin typeface="Finlandica"/>
              </a:rPr>
            </a:br>
            <a:endParaRPr lang="en-US" sz="1300" dirty="0" smtClean="0">
              <a:solidFill>
                <a:srgbClr val="002EA2"/>
              </a:solidFill>
              <a:latin typeface="Finlandica"/>
            </a:endParaRPr>
          </a:p>
          <a:p>
            <a:pPr marL="0" indent="0" defTabSz="914400">
              <a:lnSpc>
                <a:spcPct val="100000"/>
              </a:lnSpc>
              <a:spcBef>
                <a:spcPts val="0"/>
              </a:spcBef>
              <a:buNone/>
            </a:pPr>
            <a:r>
              <a:rPr lang="en-US" sz="1300" dirty="0" smtClean="0">
                <a:solidFill>
                  <a:srgbClr val="002EA2"/>
                </a:solidFill>
                <a:latin typeface="Finlandica"/>
                <a:hlinkClick r:id="rId4"/>
              </a:rPr>
              <a:t>Helsinki Metropolitan Area Reuse Centre</a:t>
            </a:r>
            <a:endParaRPr lang="en-US" sz="1300" dirty="0" smtClean="0">
              <a:solidFill>
                <a:srgbClr val="002EA2"/>
              </a:solidFill>
              <a:latin typeface="Finlandica"/>
            </a:endParaRPr>
          </a:p>
          <a:p>
            <a:pPr defTabSz="914400">
              <a:lnSpc>
                <a:spcPct val="100000"/>
              </a:lnSpc>
              <a:spcBef>
                <a:spcPts val="0"/>
              </a:spcBef>
            </a:pPr>
            <a:r>
              <a:rPr lang="en-US" sz="1300" dirty="0" smtClean="0">
                <a:solidFill>
                  <a:srgbClr val="002EA2"/>
                </a:solidFill>
                <a:latin typeface="Finlandica"/>
              </a:rPr>
              <a:t>A social enterprise aimed at finding new life for old items.</a:t>
            </a:r>
          </a:p>
          <a:p>
            <a:pPr defTabSz="914400">
              <a:lnSpc>
                <a:spcPct val="100000"/>
              </a:lnSpc>
              <a:spcBef>
                <a:spcPts val="0"/>
              </a:spcBef>
            </a:pPr>
            <a:endParaRPr lang="en-US" sz="1300" dirty="0" smtClean="0">
              <a:solidFill>
                <a:srgbClr val="002EA2"/>
              </a:solidFill>
              <a:latin typeface="Finlandica"/>
            </a:endParaRPr>
          </a:p>
          <a:p>
            <a:pPr marL="0" indent="0" defTabSz="914400">
              <a:lnSpc>
                <a:spcPct val="100000"/>
              </a:lnSpc>
              <a:spcBef>
                <a:spcPts val="0"/>
              </a:spcBef>
              <a:buNone/>
            </a:pPr>
            <a:r>
              <a:rPr lang="en-US" sz="1300" dirty="0" smtClean="0">
                <a:solidFill>
                  <a:srgbClr val="002EA2"/>
                </a:solidFill>
                <a:latin typeface="Finlandica"/>
              </a:rPr>
              <a:t>Ämmässuo landfill</a:t>
            </a:r>
          </a:p>
          <a:p>
            <a:pPr defTabSz="914400">
              <a:lnSpc>
                <a:spcPct val="100000"/>
              </a:lnSpc>
              <a:spcBef>
                <a:spcPts val="0"/>
              </a:spcBef>
            </a:pPr>
            <a:r>
              <a:rPr lang="en-US" sz="1300" dirty="0" smtClean="0">
                <a:solidFill>
                  <a:srgbClr val="002EA2"/>
                </a:solidFill>
                <a:latin typeface="Finlandica"/>
              </a:rPr>
              <a:t>The </a:t>
            </a:r>
            <a:r>
              <a:rPr lang="en-US" sz="1300" dirty="0" smtClean="0">
                <a:solidFill>
                  <a:srgbClr val="002EA2"/>
                </a:solidFill>
                <a:latin typeface="Finlandica"/>
                <a:hlinkClick r:id="rId5"/>
              </a:rPr>
              <a:t>HSY</a:t>
            </a:r>
            <a:r>
              <a:rPr lang="en-US" sz="1300" dirty="0" smtClean="0">
                <a:solidFill>
                  <a:srgbClr val="002EA2"/>
                </a:solidFill>
                <a:latin typeface="Finlandica"/>
              </a:rPr>
              <a:t> landfill in Espoo uses landfill gas to create energy.</a:t>
            </a:r>
          </a:p>
          <a:p>
            <a:pPr defTabSz="914400">
              <a:lnSpc>
                <a:spcPct val="100000"/>
              </a:lnSpc>
              <a:spcBef>
                <a:spcPts val="0"/>
              </a:spcBef>
            </a:pPr>
            <a:endParaRPr lang="en-US" sz="1300" dirty="0" smtClean="0">
              <a:solidFill>
                <a:srgbClr val="002EA2"/>
              </a:solidFill>
              <a:latin typeface="Finlandica"/>
            </a:endParaRPr>
          </a:p>
          <a:p>
            <a:pPr marL="0" indent="0" defTabSz="914400">
              <a:lnSpc>
                <a:spcPct val="100000"/>
              </a:lnSpc>
              <a:spcBef>
                <a:spcPts val="0"/>
              </a:spcBef>
              <a:buNone/>
            </a:pPr>
            <a:r>
              <a:rPr lang="en-US" sz="1300" dirty="0" smtClean="0">
                <a:solidFill>
                  <a:srgbClr val="002EA2"/>
                </a:solidFill>
                <a:latin typeface="Finlandica"/>
                <a:hlinkClick r:id="rId6"/>
              </a:rPr>
              <a:t>Yandex datacentre in Mäntsälä</a:t>
            </a:r>
            <a:endParaRPr lang="en-US" sz="1300" dirty="0" smtClean="0">
              <a:solidFill>
                <a:srgbClr val="002EA2"/>
              </a:solidFill>
              <a:latin typeface="Finlandica"/>
            </a:endParaRPr>
          </a:p>
          <a:p>
            <a:pPr defTabSz="914400">
              <a:lnSpc>
                <a:spcPct val="100000"/>
              </a:lnSpc>
              <a:spcBef>
                <a:spcPts val="0"/>
              </a:spcBef>
            </a:pPr>
            <a:r>
              <a:rPr lang="en-US" sz="1300" dirty="0" smtClean="0">
                <a:solidFill>
                  <a:srgbClr val="002EA2"/>
                </a:solidFill>
                <a:latin typeface="Finlandica"/>
              </a:rPr>
              <a:t>This major datacentre captures heat from servers and uses it to heat homes in the city using a solution developed by a local energy company Nivos Energia in close collaboration with Yandex.</a:t>
            </a:r>
            <a:endParaRPr lang="en-US" sz="1300" dirty="0">
              <a:solidFill>
                <a:srgbClr val="002EA2"/>
              </a:solidFill>
              <a:latin typeface="Finlandica"/>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
        <p:nvSpPr>
          <p:cNvPr id="10" name="Title 5"/>
          <p:cNvSpPr txBox="1">
            <a:spLocks/>
          </p:cNvSpPr>
          <p:nvPr/>
        </p:nvSpPr>
        <p:spPr>
          <a:xfrm>
            <a:off x="601579" y="643335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123615"/>
            <a:ext cx="5792950" cy="19768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1" y="1008688"/>
            <a:ext cx="5539728" cy="4557768"/>
          </a:xfrm>
        </p:spPr>
        <p:txBody>
          <a:bodyPr>
            <a:noAutofit/>
          </a:bodyPr>
          <a:lstStyle/>
          <a:p>
            <a:pPr marL="0" lvl="0" indent="0" defTabSz="914400">
              <a:lnSpc>
                <a:spcPct val="100000"/>
              </a:lnSpc>
              <a:spcBef>
                <a:spcPts val="0"/>
              </a:spcBef>
              <a:buNone/>
            </a:pPr>
            <a:r>
              <a:rPr lang="en-GB" sz="1300" dirty="0">
                <a:solidFill>
                  <a:srgbClr val="002EA2"/>
                </a:solidFill>
                <a:latin typeface="Finlandica"/>
                <a:hlinkClick r:id="rId2"/>
              </a:rPr>
              <a:t>@SitraFund</a:t>
            </a:r>
            <a:endParaRPr lang="en-GB" sz="1300" dirty="0">
              <a:solidFill>
                <a:srgbClr val="002EA2"/>
              </a:solidFill>
              <a:latin typeface="Finlandica"/>
            </a:endParaRPr>
          </a:p>
          <a:p>
            <a:pPr marL="0" lvl="0" indent="0" defTabSz="914400">
              <a:lnSpc>
                <a:spcPct val="100000"/>
              </a:lnSpc>
              <a:spcBef>
                <a:spcPts val="0"/>
              </a:spcBef>
              <a:buNone/>
            </a:pPr>
            <a:r>
              <a:rPr lang="en-GB" sz="1300" dirty="0">
                <a:solidFill>
                  <a:srgbClr val="002EA2"/>
                </a:solidFill>
                <a:latin typeface="Finlandica"/>
                <a:hlinkClick r:id="rId3"/>
              </a:rPr>
              <a:t>@BusinessFinland</a:t>
            </a:r>
            <a:endParaRPr lang="en-GB" sz="1300" dirty="0">
              <a:solidFill>
                <a:srgbClr val="002EA2"/>
              </a:solidFill>
              <a:latin typeface="Finlandica"/>
            </a:endParaRPr>
          </a:p>
          <a:p>
            <a:pPr marL="0" lvl="0" indent="0" defTabSz="914400">
              <a:lnSpc>
                <a:spcPct val="100000"/>
              </a:lnSpc>
              <a:spcBef>
                <a:spcPts val="0"/>
              </a:spcBef>
              <a:buNone/>
            </a:pPr>
            <a:r>
              <a:rPr lang="en-GB" sz="1300" dirty="0">
                <a:solidFill>
                  <a:srgbClr val="002EA2"/>
                </a:solidFill>
                <a:latin typeface="Finlandica"/>
                <a:hlinkClick r:id="rId4"/>
              </a:rPr>
              <a:t>@VTTFinland</a:t>
            </a:r>
            <a:endParaRPr lang="en-GB" sz="1300" dirty="0">
              <a:solidFill>
                <a:srgbClr val="002EA2"/>
              </a:solidFill>
              <a:latin typeface="Finlandica"/>
            </a:endParaRPr>
          </a:p>
          <a:p>
            <a:pPr marL="0" lvl="0" indent="0" defTabSz="914400">
              <a:lnSpc>
                <a:spcPct val="100000"/>
              </a:lnSpc>
              <a:spcBef>
                <a:spcPts val="0"/>
              </a:spcBef>
              <a:buNone/>
            </a:pPr>
            <a:endParaRPr lang="en-GB" sz="1300" dirty="0">
              <a:solidFill>
                <a:srgbClr val="002EA2"/>
              </a:solidFill>
              <a:latin typeface="Finlandica"/>
            </a:endParaRPr>
          </a:p>
          <a:p>
            <a:pPr marL="0" lvl="0" indent="0" defTabSz="914400">
              <a:lnSpc>
                <a:spcPct val="100000"/>
              </a:lnSpc>
              <a:spcBef>
                <a:spcPts val="0"/>
              </a:spcBef>
              <a:buNone/>
            </a:pPr>
            <a:r>
              <a:rPr lang="en-GB" sz="1300" dirty="0">
                <a:solidFill>
                  <a:srgbClr val="002EA2"/>
                </a:solidFill>
                <a:latin typeface="Finlandica"/>
              </a:rPr>
              <a:t>#teamfinland #circulareconomy #sustainability #wcef #circinnovation</a:t>
            </a:r>
          </a:p>
          <a:p>
            <a:pPr marL="0" lv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#Finland is working to build a more resilient, more fair and more sustainable society through the #circulareconomy</a:t>
            </a:r>
            <a:r>
              <a:rPr lang="en-GB" sz="1300" dirty="0" smtClean="0">
                <a:solidFill>
                  <a:srgbClr val="002EA2"/>
                </a:solidFill>
                <a:latin typeface="Finlandica"/>
              </a:rPr>
              <a:t>.</a:t>
            </a:r>
          </a:p>
          <a:p>
            <a:pPr mar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Companies and organisations in #Finland want international partners to build innovative #circularsolutions</a:t>
            </a:r>
            <a:r>
              <a:rPr lang="en-GB" sz="1300" dirty="0" smtClean="0">
                <a:solidFill>
                  <a:srgbClr val="002EA2"/>
                </a:solidFill>
                <a:latin typeface="Finlandica"/>
              </a:rPr>
              <a:t>.</a:t>
            </a:r>
          </a:p>
          <a:p>
            <a:pPr mar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Abolish waste! #Finland believes we can turn waste into a valuable resource powering our economy. #</a:t>
            </a:r>
            <a:r>
              <a:rPr lang="en-GB" sz="1300" dirty="0" smtClean="0">
                <a:solidFill>
                  <a:srgbClr val="002EA2"/>
                </a:solidFill>
                <a:latin typeface="Finlandica"/>
              </a:rPr>
              <a:t>circulareconomy</a:t>
            </a:r>
          </a:p>
          <a:p>
            <a:pPr mar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#greengrowth is possible by building a sustainable #circulareconomy. Companies in #Finland are ready to join international partnerships</a:t>
            </a:r>
            <a:r>
              <a:rPr lang="en-GB" sz="1300" dirty="0" smtClean="0">
                <a:solidFill>
                  <a:srgbClr val="002EA2"/>
                </a:solidFill>
                <a:latin typeface="Finlandica"/>
              </a:rPr>
              <a:t>.</a:t>
            </a:r>
          </a:p>
          <a:p>
            <a:pPr marL="0" indent="0" defTabSz="914400">
              <a:lnSpc>
                <a:spcPct val="100000"/>
              </a:lnSpc>
              <a:spcBef>
                <a:spcPts val="0"/>
              </a:spcBef>
              <a:buNone/>
            </a:pPr>
            <a:endParaRPr lang="en-GB" sz="1300" dirty="0">
              <a:solidFill>
                <a:srgbClr val="002EA2"/>
              </a:solidFill>
              <a:latin typeface="Finlandica"/>
            </a:endParaRPr>
          </a:p>
          <a:p>
            <a:pPr defTabSz="914400">
              <a:lnSpc>
                <a:spcPct val="100000"/>
              </a:lnSpc>
              <a:spcBef>
                <a:spcPts val="0"/>
              </a:spcBef>
            </a:pPr>
            <a:r>
              <a:rPr lang="en-GB" sz="1300" dirty="0">
                <a:solidFill>
                  <a:srgbClr val="002EA2"/>
                </a:solidFill>
                <a:latin typeface="Finlandica"/>
              </a:rPr>
              <a:t>Going around in circles is no longer a bad thing. Team up with #Finland companies and their #circularsolutions to fight climate change and promote #green and #sustainable growth.</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560366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8" y="6189201"/>
            <a:ext cx="5915025" cy="299219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err="1">
                <a:solidFill>
                  <a:srgbClr val="002EA2"/>
                </a:solidFill>
                <a:latin typeface="Finlandica"/>
              </a:rPr>
              <a:t>Tuula</a:t>
            </a:r>
            <a:r>
              <a:rPr lang="en-US" sz="1300" b="1" dirty="0">
                <a:solidFill>
                  <a:srgbClr val="002EA2"/>
                </a:solidFill>
                <a:latin typeface="Finlandica"/>
              </a:rPr>
              <a:t> </a:t>
            </a:r>
            <a:r>
              <a:rPr lang="en-US" sz="1300" b="1" dirty="0" err="1" smtClean="0">
                <a:solidFill>
                  <a:srgbClr val="002EA2"/>
                </a:solidFill>
                <a:latin typeface="Finlandica"/>
              </a:rPr>
              <a:t>Sjöstedt</a:t>
            </a:r>
            <a:r>
              <a:rPr lang="en-US" sz="1300" dirty="0" smtClean="0">
                <a:solidFill>
                  <a:srgbClr val="002EA2"/>
                </a:solidFill>
                <a:latin typeface="Finlandica"/>
              </a:rPr>
              <a:t>, Lead</a:t>
            </a:r>
            <a:r>
              <a:rPr lang="en-US" sz="1300" dirty="0">
                <a:solidFill>
                  <a:srgbClr val="002EA2"/>
                </a:solidFill>
                <a:latin typeface="Finlandica"/>
              </a:rPr>
              <a:t>, Communications and Public Affairs, Sitra, tuula.sjostedt@sitra.fi, +358 </a:t>
            </a:r>
            <a:r>
              <a:rPr lang="en-US" sz="1300" dirty="0" smtClean="0">
                <a:solidFill>
                  <a:srgbClr val="002EA2"/>
                </a:solidFill>
                <a:latin typeface="Finlandica"/>
              </a:rPr>
              <a:t>294 </a:t>
            </a:r>
            <a:r>
              <a:rPr lang="en-US" sz="1300" dirty="0">
                <a:solidFill>
                  <a:srgbClr val="002EA2"/>
                </a:solidFill>
                <a:latin typeface="Finlandica"/>
              </a:rPr>
              <a:t>618 429</a:t>
            </a:r>
            <a:r>
              <a:rPr lang="en-US" sz="1300" b="1" dirty="0">
                <a:solidFill>
                  <a:srgbClr val="002EA2"/>
                </a:solidFill>
                <a:latin typeface="Finlandica"/>
              </a:rPr>
              <a:t/>
            </a:r>
            <a:br>
              <a:rPr lang="en-US" sz="1300" b="1" dirty="0">
                <a:solidFill>
                  <a:srgbClr val="002EA2"/>
                </a:solidFill>
                <a:latin typeface="Finlandica"/>
              </a:rPr>
            </a:br>
            <a:endParaRPr lang="en-US" sz="1300"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Marika </a:t>
            </a:r>
            <a:r>
              <a:rPr lang="en-US" sz="1300" b="1" dirty="0" smtClean="0">
                <a:solidFill>
                  <a:srgbClr val="002EA2"/>
                </a:solidFill>
                <a:latin typeface="Finlandica"/>
              </a:rPr>
              <a:t>Ollaranta, </a:t>
            </a:r>
            <a:r>
              <a:rPr lang="en-US" sz="1300" dirty="0" smtClean="0">
                <a:solidFill>
                  <a:srgbClr val="002EA2"/>
                </a:solidFill>
                <a:latin typeface="Finlandica"/>
              </a:rPr>
              <a:t>Head </a:t>
            </a:r>
            <a:r>
              <a:rPr lang="en-US" sz="1300" dirty="0">
                <a:solidFill>
                  <a:srgbClr val="002EA2"/>
                </a:solidFill>
                <a:latin typeface="Finlandica"/>
              </a:rPr>
              <a:t>of Program</a:t>
            </a:r>
            <a:r>
              <a:rPr lang="en-US" sz="1300" dirty="0" smtClean="0">
                <a:solidFill>
                  <a:srgbClr val="002EA2"/>
                </a:solidFill>
                <a:latin typeface="Finlandica"/>
              </a:rPr>
              <a:t>, Bio </a:t>
            </a:r>
            <a:r>
              <a:rPr lang="en-US" sz="1300" dirty="0">
                <a:solidFill>
                  <a:srgbClr val="002EA2"/>
                </a:solidFill>
                <a:latin typeface="Finlandica"/>
              </a:rPr>
              <a:t>and circular </a:t>
            </a:r>
            <a:r>
              <a:rPr lang="en-US" sz="1300" dirty="0" smtClean="0">
                <a:solidFill>
                  <a:srgbClr val="002EA2"/>
                </a:solidFill>
                <a:latin typeface="Finlandica"/>
              </a:rPr>
              <a:t>Finland, Business </a:t>
            </a:r>
            <a:r>
              <a:rPr lang="en-US" sz="1300" dirty="0">
                <a:solidFill>
                  <a:srgbClr val="002EA2"/>
                </a:solidFill>
                <a:latin typeface="Finlandica"/>
              </a:rPr>
              <a:t>Finland, marika.ollaranta@businessfinland.fi , +358 </a:t>
            </a:r>
            <a:r>
              <a:rPr lang="en-US" sz="1300" dirty="0" smtClean="0">
                <a:solidFill>
                  <a:srgbClr val="002EA2"/>
                </a:solidFill>
                <a:latin typeface="Finlandica"/>
              </a:rPr>
              <a:t>50 480 4611</a:t>
            </a:r>
            <a:r>
              <a:rPr lang="en-US" sz="1300" dirty="0">
                <a:solidFill>
                  <a:srgbClr val="002EA2"/>
                </a:solidFill>
                <a:latin typeface="Finlandica"/>
              </a:rPr>
              <a:t/>
            </a:r>
            <a:br>
              <a:rPr lang="en-US" sz="1300" dirty="0">
                <a:solidFill>
                  <a:srgbClr val="002EA2"/>
                </a:solidFill>
                <a:latin typeface="Finlandica"/>
              </a:rPr>
            </a:br>
            <a:endParaRPr lang="en-US" sz="1300" b="1" dirty="0">
              <a:solidFill>
                <a:srgbClr val="002EA2"/>
              </a:solidFill>
              <a:latin typeface="Finlandica"/>
            </a:endParaRPr>
          </a:p>
          <a:p>
            <a:pPr marL="0" indent="0" defTabSz="914400">
              <a:lnSpc>
                <a:spcPct val="100000"/>
              </a:lnSpc>
              <a:spcBef>
                <a:spcPts val="0"/>
              </a:spcBef>
              <a:buNone/>
            </a:pPr>
            <a:endParaRPr lang="en-US" sz="1300" dirty="0" smtClean="0">
              <a:solidFill>
                <a:srgbClr val="002EA2"/>
              </a:solidFill>
              <a:latin typeface="Finlandica"/>
              <a:hlinkClick r:id="rId5"/>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300" dirty="0">
                <a:solidFill>
                  <a:srgbClr val="002EA2"/>
                </a:solidFill>
                <a:latin typeface="Finlandica"/>
                <a:hlinkClick r:id="rId2"/>
              </a:rPr>
              <a:t>Sitra – a circular economy</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Finnish Innovation Fund Sitra has an enormous amount of materials related to the circular economy. One highlight for other countries might be </a:t>
            </a:r>
            <a:r>
              <a:rPr lang="en-US" sz="1300" dirty="0">
                <a:solidFill>
                  <a:srgbClr val="002EA2"/>
                </a:solidFill>
                <a:latin typeface="Finlandica"/>
                <a:hlinkClick r:id="rId3"/>
              </a:rPr>
              <a:t>How to create a national circular economy road map?</a:t>
            </a:r>
            <a:r>
              <a:rPr lang="en-US" sz="1300" dirty="0">
                <a:solidFill>
                  <a:srgbClr val="002EA2"/>
                </a:solidFill>
                <a:latin typeface="Finlandica"/>
              </a:rPr>
              <a:t>.</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4"/>
              </a:rPr>
              <a:t>Business Finland – Bio and circular Finland</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Business Finland is particularly interested in supporting the plastic and packaging industries develop circular solutions, but will assist any idea they deem valuable.</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5"/>
              </a:rPr>
              <a:t>VTT – Circular economy</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VTT helps industrial partners to develop technologies, processes and business models to transition from a linear economy to a circular one.</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6"/>
              </a:rPr>
              <a:t>Finland – leading the way to sustainable circular economy</a:t>
            </a:r>
            <a:r>
              <a:rPr lang="en-US" sz="1300" dirty="0">
                <a:solidFill>
                  <a:srgbClr val="002EA2"/>
                </a:solidFill>
                <a:latin typeface="Finlandica"/>
              </a:rPr>
              <a:t> </a:t>
            </a:r>
          </a:p>
          <a:p>
            <a:pPr defTabSz="914400">
              <a:lnSpc>
                <a:spcPct val="100000"/>
              </a:lnSpc>
              <a:spcBef>
                <a:spcPts val="0"/>
              </a:spcBef>
            </a:pPr>
            <a:r>
              <a:rPr lang="en-US" sz="1300" dirty="0">
                <a:solidFill>
                  <a:srgbClr val="002EA2"/>
                </a:solidFill>
                <a:latin typeface="Finlandica"/>
              </a:rPr>
              <a:t>A short publication from Business Finland and several ministries which concisely explains the importance of the circular economy and Finland’s relevant strengths.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13</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14</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18</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19</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key to solving the climate and biodiversity crises is to abandon the old, unsustainable “take-make-waste” linear economy. The alternative is circular: an economic system which continually reuses resources and where consumption is based on services.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excels at international thought leadership when it comes to circularity. In 2016 it was the first country in the world to have a roadmap to circularity. Many practical circular economy solutions have also been developed in Finland, making the country a global forerunner in circularity. </a:t>
            </a:r>
            <a:br>
              <a:rPr lang="en-US" sz="1300" dirty="0">
                <a:solidFill>
                  <a:srgbClr val="002EA2"/>
                </a:solidFill>
                <a:latin typeface="Finlandica" panose="00000500000000000000" pitchFamily="2" charset="0"/>
              </a:rPr>
            </a:b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Within two years Finland had more circular economy courses in higher education than anywhere in the world. Over 70,000 Finns studied the circular economy in 2019.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possesses circular strengths in materials, such as using waste streams from the forest industry or creating an ecosystem to recycle batteries.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technical know-how in circular solutions and is one of the world leaders in being awarded relevant patents.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actively seeks international partners to co-create circular solutions.</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dirty="0">
              <a:solidFill>
                <a:srgbClr val="002EA2"/>
              </a:solidFill>
            </a:endParaRPr>
          </a:p>
        </p:txBody>
      </p:sp>
      <p:sp>
        <p:nvSpPr>
          <p:cNvPr id="10" name="Title 5"/>
          <p:cNvSpPr txBox="1">
            <a:spLocks/>
          </p:cNvSpPr>
          <p:nvPr/>
        </p:nvSpPr>
        <p:spPr>
          <a:xfrm>
            <a:off x="601579" y="7146961"/>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797836"/>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an international forerunner in the circular economy</a:t>
            </a:r>
            <a:r>
              <a:rPr lang="en-US" sz="1300" dirty="0" smtClean="0">
                <a:solidFill>
                  <a:srgbClr val="002EA2"/>
                </a:solidFill>
                <a:latin typeface="Finlandica" panose="00000500000000000000" pitchFamily="2" charset="0"/>
              </a:rPr>
              <a:t>..</a:t>
            </a: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technical know-how in circular solutions.</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Finland’s companies, researchers and decision makers as the perfect partners to develop circular solutions.</a:t>
            </a: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8"/>
            <a:ext cx="5915025" cy="765248"/>
          </a:xfrm>
        </p:spPr>
        <p:txBody>
          <a:bodyPr>
            <a:norm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circular economy</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Circular economy is much more than just recycling. It includes new business models, such as furniture as a service, and new products, like bioplastic. It involves new ways to consider an item’s life cycle, like building a product that is long-lasting and repairable.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a history of developing circular solutions, even before the phrase “circular economy” was common. On the consumer side, a deposit scheme helped push the recycling of beverage containers to near 100%. On the industrial side, companies strove to increase efficiency to succeed in global competition.</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lack of fossil fuel deposits in Finland has also pushed society towards circular solutions, including developing renewable energy production and </a:t>
            </a:r>
            <a:r>
              <a:rPr lang="en-US" sz="1300" dirty="0" smtClean="0">
                <a:solidFill>
                  <a:srgbClr val="002EA2"/>
                </a:solidFill>
                <a:latin typeface="Finlandica" panose="00000500000000000000" pitchFamily="2" charset="0"/>
              </a:rPr>
              <a:t>utilizing </a:t>
            </a:r>
            <a:r>
              <a:rPr lang="en-US" sz="1300" dirty="0">
                <a:solidFill>
                  <a:srgbClr val="002EA2"/>
                </a:solidFill>
                <a:latin typeface="Finlandica" panose="00000500000000000000" pitchFamily="2" charset="0"/>
              </a:rPr>
              <a:t>waste streams as sources of energy.</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Both public and private venture capitalists fund good ideas, and foreign investors also look to Finland for inspiring circular startups. Finland’s practical solutions are rapidly expanding. The circular economy is expected to add about 3 billion euros to Finland’s national economy in added value potential by 2030, according to The Finnish Innovation Fund Sitra. </a:t>
            </a:r>
            <a:br>
              <a:rPr lang="en-US" sz="1300" dirty="0">
                <a:solidFill>
                  <a:srgbClr val="002EA2"/>
                </a:solidFill>
                <a:latin typeface="Finlandica" panose="00000500000000000000" pitchFamily="2" charset="0"/>
              </a:rPr>
            </a:br>
            <a:r>
              <a:rPr lang="en-US" sz="1300" dirty="0">
                <a:solidFill>
                  <a:srgbClr val="002EA2"/>
                </a:solidFill>
                <a:latin typeface="Finlandica" panose="00000500000000000000" pitchFamily="2" charset="0"/>
              </a:rPr>
              <a:t> </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Within two years Finland had more circular economy courses in higher education than anywhere in the world. Over 70,000 Finns studied the circular economy in 2019.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technical know-how in circular solutions and is one of the world leaders in being awarded relevant patents.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All levels of Finnish society, from startups to government ministries, are working with international partners to test, develop and deploy circular solutions. We invite everyone to join us to develop solutions that lead to a more sustainable future.</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095354"/>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Our pre-industrial society was mostly circular. Goods and materials were used for a long time and at the end of their useful life were repurposed into new items. The Industrial Revolution changed this and introduced a linear economic model: take something from nature, use it and throw it away. Now “planned obsolescence” is an accepted business strategy.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climate and biodiversity crisis has made it clear that the old linear model is destroying our planet. The alternative is to evolve to an economic model built on optimizing the system as a whole and tackling the root cause of biodiversity loss, climate change and the overconsumption of natural resources.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Instead of producing more and more goods, in a circular economy we receive more value from what we have, and we keep that value in the economy as long as possible through smarter design, digital solutions and a shift from owning products to using services.</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history of developing circular solutions, even before the phrase “circular economy” was common. On the consumer side, a deposit scheme helped push the recycling of beverage containers to near 100%. On the industrial side, companies strove to increase efficiency to succeed in global competition.</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lack of fossil fuel deposits in Finland has also pushed society towards circular solutions, including developing renewable energy production and </a:t>
            </a:r>
            <a:r>
              <a:rPr lang="en-US" sz="1300" dirty="0" smtClean="0">
                <a:solidFill>
                  <a:srgbClr val="002EA2"/>
                </a:solidFill>
                <a:latin typeface="Finlandica" panose="00000500000000000000" pitchFamily="2" charset="0"/>
              </a:rPr>
              <a:t>utilizing </a:t>
            </a:r>
            <a:r>
              <a:rPr lang="en-US" sz="1300" dirty="0">
                <a:solidFill>
                  <a:srgbClr val="002EA2"/>
                </a:solidFill>
                <a:latin typeface="Finlandica" panose="00000500000000000000" pitchFamily="2" charset="0"/>
              </a:rPr>
              <a:t>waste streams as sources of energy.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big forestry companies have become so efficient using “waste” as a source of energy they actually produce more power than they consume. They have also found novel ways to create biofuels and biomaterials out of wood.</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the 21st Century Finland seized the global momentum for sustainable solutions by championing the circular economy on the world stage. This includes creating the World Circular Economy Forum and promoting the circular economy in the EU. When the COVID-19 crisis hit, Finland helped push circularity into the European Green Deal plan.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Ministry of the Environment aims to help transform the Finnish economy into one based upon circular economic principles by 2035.</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circular economy is expected to add about 3 billion euros to Finland’s national economy in added value potential by 2030, according to Sitra. The main improvements are in machinery and equipment, forestry, food waste reduction, alternative real estate uses, nutrient recycling, private consumption and second hand trade.</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ranked 14th in the world for the number of patents issued related to recycling and secondary raw materials, one of the key circular economy indicators tracked by the EU. Finland has more patents than countries such as Sweden, Australia and Denmark, according to Eurostat, and was just barely eclipsed by the United Kingdom.</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people are conscientious about </a:t>
            </a:r>
            <a:r>
              <a:rPr lang="en-US" sz="1300" dirty="0" smtClean="0">
                <a:solidFill>
                  <a:srgbClr val="002EA2"/>
                </a:solidFill>
                <a:latin typeface="Finlandica" panose="00000500000000000000" pitchFamily="2" charset="0"/>
              </a:rPr>
              <a:t>minimizing </a:t>
            </a:r>
            <a:r>
              <a:rPr lang="en-US" sz="1300" dirty="0">
                <a:solidFill>
                  <a:srgbClr val="002EA2"/>
                </a:solidFill>
                <a:latin typeface="Finlandica" panose="00000500000000000000" pitchFamily="2" charset="0"/>
              </a:rPr>
              <a:t>waste. Eurostat says Finns waste 7.4% of their domestic material consumption, excluding major mineral waste. The EU average is 12.8%.</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recycles 49.2% of its electronic waste, compared to an EU average of 34.8%, according to Eurostat.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Private investments, jobs and gross value added related to the circular economy in Finland </a:t>
            </a:r>
            <a:r>
              <a:rPr lang="en-US" sz="1300" dirty="0" smtClean="0">
                <a:solidFill>
                  <a:srgbClr val="002EA2"/>
                </a:solidFill>
                <a:latin typeface="Finlandica" panose="00000500000000000000" pitchFamily="2" charset="0"/>
              </a:rPr>
              <a:t>totaled </a:t>
            </a:r>
            <a:r>
              <a:rPr lang="en-US" sz="1300" dirty="0">
                <a:solidFill>
                  <a:srgbClr val="002EA2"/>
                </a:solidFill>
                <a:latin typeface="Finlandica" panose="00000500000000000000" pitchFamily="2" charset="0"/>
              </a:rPr>
              <a:t>almost 2 billion euros, according to Eurostat.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Thanks in part to a deposit system, Finland recycles 95% of cans, 90% of plastic beverage bottles and 87% of glass bottles, according to industry group Palpa. These are some of the best rates in the world. For example, the Aluminum Association says the worldwide recycling rate for cans is only 49.8%.</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83% of Finns believe that Finland should take action to promote the circular economy, even if other countries are not doing so, according to a survey commissioned by Sitra.</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Circular economy education has been embedded in all areas of society. In 2019 70,000 Finns studied the circular economy at all levels of education.</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defTabSz="914400">
              <a:lnSpc>
                <a:spcPct val="100000"/>
              </a:lnSpc>
              <a:spcBef>
                <a:spcPts val="0"/>
              </a:spcBef>
            </a:pPr>
            <a:r>
              <a:rPr lang="en-US" sz="1300" dirty="0">
                <a:solidFill>
                  <a:srgbClr val="002EA2"/>
                </a:solidFill>
                <a:latin typeface="Finlandica"/>
                <a:hlinkClick r:id="rId2"/>
              </a:rPr>
              <a:t>Bamomas</a:t>
            </a:r>
            <a:r>
              <a:rPr lang="en-US" sz="1300" dirty="0">
                <a:solidFill>
                  <a:srgbClr val="002EA2"/>
                </a:solidFill>
                <a:latin typeface="Finlandica"/>
              </a:rPr>
              <a:t> – optimi</a:t>
            </a:r>
            <a:r>
              <a:rPr lang="en-US" sz="1300" dirty="0">
                <a:solidFill>
                  <a:srgbClr val="002EA2"/>
                </a:solidFill>
                <a:latin typeface="Finlandica"/>
                <a:hlinkClick r:id="rId3"/>
              </a:rPr>
              <a:t>z</a:t>
            </a:r>
            <a:r>
              <a:rPr lang="en-US" sz="1300" dirty="0">
                <a:solidFill>
                  <a:srgbClr val="002EA2"/>
                </a:solidFill>
                <a:latin typeface="Finlandica"/>
              </a:rPr>
              <a:t>es industrial batteries to extend lifetime</a:t>
            </a:r>
          </a:p>
          <a:p>
            <a:pPr defTabSz="914400">
              <a:lnSpc>
                <a:spcPct val="100000"/>
              </a:lnSpc>
              <a:spcBef>
                <a:spcPts val="0"/>
              </a:spcBef>
            </a:pPr>
            <a:r>
              <a:rPr lang="en-US" sz="1300" dirty="0">
                <a:solidFill>
                  <a:srgbClr val="002EA2"/>
                </a:solidFill>
                <a:latin typeface="Finlandica"/>
                <a:hlinkClick r:id="rId4"/>
              </a:rPr>
              <a:t>Betolar</a:t>
            </a:r>
            <a:r>
              <a:rPr lang="en-US" sz="1300" dirty="0">
                <a:solidFill>
                  <a:srgbClr val="002EA2"/>
                </a:solidFill>
                <a:latin typeface="Finlandica"/>
              </a:rPr>
              <a:t> – turns industrial waste streams into low carbon construction materials</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5"/>
              </a:rPr>
              <a:t>Bionova</a:t>
            </a:r>
            <a:r>
              <a:rPr lang="en-US" sz="1300" dirty="0">
                <a:solidFill>
                  <a:srgbClr val="002EA2"/>
                </a:solidFill>
                <a:latin typeface="Finlandica"/>
              </a:rPr>
              <a:t> – developed a tool to calculate the environmental impact of buildings </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6"/>
              </a:rPr>
              <a:t>Calefa</a:t>
            </a:r>
            <a:r>
              <a:rPr lang="en-US" sz="1300" dirty="0">
                <a:solidFill>
                  <a:srgbClr val="002EA2"/>
                </a:solidFill>
                <a:latin typeface="Finlandica"/>
              </a:rPr>
              <a:t> – reuses industrial waste heat in factories or district heating</a:t>
            </a:r>
          </a:p>
          <a:p>
            <a:pPr defTabSz="914400">
              <a:lnSpc>
                <a:spcPct val="100000"/>
              </a:lnSpc>
              <a:spcBef>
                <a:spcPts val="0"/>
              </a:spcBef>
            </a:pPr>
            <a:r>
              <a:rPr lang="en-US" sz="1300" dirty="0">
                <a:solidFill>
                  <a:srgbClr val="002EA2"/>
                </a:solidFill>
                <a:latin typeface="Finlandica"/>
                <a:hlinkClick r:id="rId7"/>
              </a:rPr>
              <a:t>Combi Works</a:t>
            </a:r>
            <a:r>
              <a:rPr lang="en-US" sz="1300" dirty="0">
                <a:solidFill>
                  <a:srgbClr val="002EA2"/>
                </a:solidFill>
                <a:latin typeface="Finlandica"/>
              </a:rPr>
              <a:t> – provides “factory as a service,” the leasing of production equipment</a:t>
            </a:r>
          </a:p>
          <a:p>
            <a:pPr defTabSz="914400">
              <a:lnSpc>
                <a:spcPct val="100000"/>
              </a:lnSpc>
              <a:spcBef>
                <a:spcPts val="0"/>
              </a:spcBef>
            </a:pPr>
            <a:r>
              <a:rPr lang="en-US" sz="1300" dirty="0">
                <a:solidFill>
                  <a:srgbClr val="002EA2"/>
                </a:solidFill>
                <a:latin typeface="Finlandica"/>
                <a:hlinkClick r:id="rId8"/>
              </a:rPr>
              <a:t>Convion</a:t>
            </a:r>
            <a:r>
              <a:rPr lang="en-US" sz="1300" dirty="0">
                <a:solidFill>
                  <a:srgbClr val="002EA2"/>
                </a:solidFill>
                <a:latin typeface="Finlandica"/>
              </a:rPr>
              <a:t> – distributed fuel cell systems for combined heat and power</a:t>
            </a:r>
          </a:p>
          <a:p>
            <a:pPr defTabSz="914400">
              <a:lnSpc>
                <a:spcPct val="100000"/>
              </a:lnSpc>
              <a:spcBef>
                <a:spcPts val="0"/>
              </a:spcBef>
            </a:pPr>
            <a:r>
              <a:rPr lang="en-US" sz="1300" dirty="0">
                <a:solidFill>
                  <a:srgbClr val="002EA2"/>
                </a:solidFill>
                <a:latin typeface="Finlandica"/>
                <a:hlinkClick r:id="rId9"/>
              </a:rPr>
              <a:t>Ekorent</a:t>
            </a:r>
            <a:r>
              <a:rPr lang="en-US" sz="1300" dirty="0">
                <a:solidFill>
                  <a:srgbClr val="002EA2"/>
                </a:solidFill>
                <a:latin typeface="Finlandica"/>
              </a:rPr>
              <a:t> – shared electric vehicles for companies and housing communities</a:t>
            </a:r>
          </a:p>
          <a:p>
            <a:pPr defTabSz="914400">
              <a:lnSpc>
                <a:spcPct val="100000"/>
              </a:lnSpc>
              <a:spcBef>
                <a:spcPts val="0"/>
              </a:spcBef>
            </a:pPr>
            <a:r>
              <a:rPr lang="en-US" sz="1300" dirty="0">
                <a:solidFill>
                  <a:srgbClr val="002EA2"/>
                </a:solidFill>
                <a:latin typeface="Finlandica"/>
                <a:hlinkClick r:id="rId10"/>
              </a:rPr>
              <a:t>eRENT</a:t>
            </a:r>
            <a:r>
              <a:rPr lang="en-US" sz="1300" dirty="0">
                <a:solidFill>
                  <a:srgbClr val="002EA2"/>
                </a:solidFill>
                <a:latin typeface="Finlandica"/>
              </a:rPr>
              <a:t> – runs an equipment sharing platform for businesses</a:t>
            </a:r>
            <a:endParaRPr lang="en-US" sz="1300" dirty="0">
              <a:solidFill>
                <a:srgbClr val="002EA2"/>
              </a:solidFill>
              <a:latin typeface="Finlandica"/>
              <a:hlinkClick r:id="rId11"/>
            </a:endParaRPr>
          </a:p>
          <a:p>
            <a:pPr defTabSz="914400">
              <a:lnSpc>
                <a:spcPct val="100000"/>
              </a:lnSpc>
              <a:spcBef>
                <a:spcPts val="0"/>
              </a:spcBef>
            </a:pPr>
            <a:r>
              <a:rPr lang="en-US" sz="1300" dirty="0">
                <a:solidFill>
                  <a:srgbClr val="002EA2"/>
                </a:solidFill>
                <a:latin typeface="Finlandica"/>
                <a:hlinkClick r:id="rId11"/>
              </a:rPr>
              <a:t>Lindström</a:t>
            </a:r>
            <a:r>
              <a:rPr lang="en-US" sz="1300" dirty="0">
                <a:solidFill>
                  <a:srgbClr val="002EA2"/>
                </a:solidFill>
                <a:latin typeface="Finlandica"/>
              </a:rPr>
              <a:t> – offers uniforms as a service</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12"/>
              </a:rPr>
              <a:t>Neste</a:t>
            </a:r>
            <a:r>
              <a:rPr lang="en-US" sz="1300" dirty="0">
                <a:solidFill>
                  <a:srgbClr val="002EA2"/>
                </a:solidFill>
                <a:latin typeface="Finlandica"/>
              </a:rPr>
              <a:t> – creates renewable fuels from waste, like residue oils from restaurants</a:t>
            </a:r>
          </a:p>
          <a:p>
            <a:pPr defTabSz="914400">
              <a:lnSpc>
                <a:spcPct val="100000"/>
              </a:lnSpc>
              <a:spcBef>
                <a:spcPts val="0"/>
              </a:spcBef>
            </a:pPr>
            <a:r>
              <a:rPr lang="en-US" sz="1300" dirty="0">
                <a:solidFill>
                  <a:srgbClr val="002EA2"/>
                </a:solidFill>
                <a:latin typeface="Finlandica"/>
                <a:hlinkClick r:id="rId13"/>
              </a:rPr>
              <a:t>Pure Waste</a:t>
            </a:r>
            <a:r>
              <a:rPr lang="en-US" sz="1300" dirty="0">
                <a:solidFill>
                  <a:srgbClr val="002EA2"/>
                </a:solidFill>
                <a:latin typeface="Finlandica"/>
              </a:rPr>
              <a:t> – upcycles textile waste into new garments </a:t>
            </a:r>
          </a:p>
          <a:p>
            <a:pPr defTabSz="914400">
              <a:lnSpc>
                <a:spcPct val="100000"/>
              </a:lnSpc>
              <a:spcBef>
                <a:spcPts val="0"/>
              </a:spcBef>
            </a:pPr>
            <a:r>
              <a:rPr lang="en-US" sz="1300" dirty="0">
                <a:solidFill>
                  <a:srgbClr val="002EA2"/>
                </a:solidFill>
                <a:latin typeface="Finlandica"/>
                <a:hlinkClick r:id="rId14"/>
              </a:rPr>
              <a:t>Stora Enso</a:t>
            </a:r>
            <a:r>
              <a:rPr lang="en-US" sz="1300" dirty="0">
                <a:solidFill>
                  <a:srgbClr val="002EA2"/>
                </a:solidFill>
                <a:latin typeface="Finlandica"/>
              </a:rPr>
              <a:t> – uses circular concepts in operations and in product development </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15"/>
              </a:rPr>
              <a:t>3stepIT</a:t>
            </a:r>
            <a:r>
              <a:rPr lang="en-US" sz="1300" dirty="0">
                <a:solidFill>
                  <a:srgbClr val="002EA2"/>
                </a:solidFill>
                <a:latin typeface="Finlandica"/>
              </a:rPr>
              <a:t> – </a:t>
            </a:r>
            <a:r>
              <a:rPr lang="en-US" sz="1300" dirty="0" smtClean="0">
                <a:solidFill>
                  <a:srgbClr val="002EA2"/>
                </a:solidFill>
                <a:latin typeface="Finlandica"/>
              </a:rPr>
              <a:t>refurbishes </a:t>
            </a:r>
            <a:r>
              <a:rPr lang="en-US" sz="1300" dirty="0">
                <a:solidFill>
                  <a:srgbClr val="002EA2"/>
                </a:solidFill>
                <a:latin typeface="Finlandica"/>
              </a:rPr>
              <a:t>and finds new uses for office IT equipment </a:t>
            </a:r>
            <a:endParaRPr lang="en-US" sz="1300" dirty="0">
              <a:solidFill>
                <a:srgbClr val="002EA2"/>
              </a:solidFill>
              <a:latin typeface="Finlandica"/>
              <a:hlinkClick r:id="rId3"/>
            </a:endParaRPr>
          </a:p>
          <a:p>
            <a:pPr defTabSz="914400">
              <a:lnSpc>
                <a:spcPct val="100000"/>
              </a:lnSpc>
              <a:spcBef>
                <a:spcPts val="0"/>
              </a:spcBef>
            </a:pPr>
            <a:r>
              <a:rPr lang="en-US" sz="1300" dirty="0">
                <a:solidFill>
                  <a:srgbClr val="002EA2"/>
                </a:solidFill>
                <a:latin typeface="Finlandica"/>
                <a:hlinkClick r:id="rId3"/>
              </a:rPr>
              <a:t>UPM Raflatac</a:t>
            </a:r>
            <a:r>
              <a:rPr lang="en-US" sz="1300" dirty="0">
                <a:solidFill>
                  <a:srgbClr val="002EA2"/>
                </a:solidFill>
                <a:latin typeface="Finlandica"/>
              </a:rPr>
              <a:t> – develops circular labels and adhesives</a:t>
            </a:r>
          </a:p>
          <a:p>
            <a:pPr defTabSz="914400">
              <a:lnSpc>
                <a:spcPct val="100000"/>
              </a:lnSpc>
              <a:spcBef>
                <a:spcPts val="0"/>
              </a:spcBef>
            </a:pPr>
            <a:r>
              <a:rPr lang="en-US" sz="1300" dirty="0">
                <a:solidFill>
                  <a:srgbClr val="002EA2"/>
                </a:solidFill>
                <a:latin typeface="Finlandica"/>
                <a:hlinkClick r:id="rId16"/>
              </a:rPr>
              <a:t>Valtavalo</a:t>
            </a:r>
            <a:r>
              <a:rPr lang="en-US" sz="1300" dirty="0">
                <a:solidFill>
                  <a:srgbClr val="002EA2"/>
                </a:solidFill>
                <a:latin typeface="Finlandica"/>
              </a:rPr>
              <a:t> – provides light as a service instead of selling light fixtures</a:t>
            </a:r>
          </a:p>
          <a:p>
            <a:pPr defTabSz="914400">
              <a:lnSpc>
                <a:spcPct val="100000"/>
              </a:lnSpc>
              <a:spcBef>
                <a:spcPts val="0"/>
              </a:spcBef>
            </a:pPr>
            <a:r>
              <a:rPr lang="en-US" sz="1300" dirty="0">
                <a:solidFill>
                  <a:srgbClr val="002EA2"/>
                </a:solidFill>
                <a:latin typeface="Finlandica"/>
                <a:hlinkClick r:id="rId17"/>
              </a:rPr>
              <a:t>Zen Robotics</a:t>
            </a:r>
            <a:r>
              <a:rPr lang="en-US" sz="1300" dirty="0">
                <a:solidFill>
                  <a:srgbClr val="002EA2"/>
                </a:solidFill>
                <a:latin typeface="Finlandica"/>
              </a:rPr>
              <a:t> </a:t>
            </a:r>
            <a:r>
              <a:rPr lang="en-GB" sz="1300" dirty="0">
                <a:solidFill>
                  <a:srgbClr val="002EA2"/>
                </a:solidFill>
                <a:latin typeface="Finlandica"/>
              </a:rPr>
              <a:t>– creates robots which </a:t>
            </a:r>
            <a:r>
              <a:rPr lang="en-GB" sz="1300" dirty="0" smtClean="0">
                <a:solidFill>
                  <a:srgbClr val="002EA2"/>
                </a:solidFill>
                <a:latin typeface="Finlandica"/>
              </a:rPr>
              <a:t>sort </a:t>
            </a:r>
            <a:r>
              <a:rPr lang="en-GB" sz="1300" dirty="0">
                <a:solidFill>
                  <a:srgbClr val="002EA2"/>
                </a:solidFill>
                <a:latin typeface="Finlandica"/>
              </a:rPr>
              <a:t>construction waste for </a:t>
            </a:r>
            <a:r>
              <a:rPr lang="en-GB" sz="1300" dirty="0" smtClean="0">
                <a:solidFill>
                  <a:srgbClr val="002EA2"/>
                </a:solidFill>
                <a:latin typeface="Finlandica"/>
              </a:rPr>
              <a:t>recycling.</a:t>
            </a:r>
            <a:endParaRPr lang="en-US" sz="1300" dirty="0">
              <a:solidFill>
                <a:srgbClr val="002EA2"/>
              </a:solidFill>
              <a:latin typeface="Finlandica"/>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300" dirty="0">
                <a:solidFill>
                  <a:srgbClr val="002EA2"/>
                </a:solidFill>
                <a:latin typeface="Finlandica"/>
                <a:hlinkClick r:id="rId2"/>
              </a:rPr>
              <a:t>The Finnish Innovation Fund Sitra – A circular economy</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Finland’s public fund Sitra is a “think and do tank” which has championed the transition to a circular economy.</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3"/>
              </a:rPr>
              <a:t>The World Circular Economy Forum</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Initiated by Sitra, the WCEF is the landmark global event for experts in the circular economy. In 2021 the Netherlands will host a preliminary event before the WCEF opens in Canada.</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4"/>
              </a:rPr>
              <a:t>Ministry of the Environment – Circular Economy</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Finnish Ministry has ambitious plans to help the Finnish economy go circular by 2035.</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5"/>
              </a:rPr>
              <a:t>Business Finland – Bio and Circular Economy</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Business Finland offers support and funding to businesses.</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6"/>
              </a:rPr>
              <a:t>Business Finland – Sustainable Manufacturing in Finland</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The program focuses on renewing business models and increasing productivity, while actively seeking solutions to the challenges of climate change. It is aimed at machine tool industries, electronics and photonics, and companies in industrial digital transformation. The target countries are Germany, France, Poland and Japan.</a:t>
            </a:r>
            <a:br>
              <a:rPr lang="en-US" sz="1300" dirty="0">
                <a:solidFill>
                  <a:srgbClr val="002EA2"/>
                </a:solidFill>
                <a:latin typeface="Finlandica"/>
              </a:rPr>
            </a:b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7"/>
              </a:rPr>
              <a:t>Call for applications for grants</a:t>
            </a:r>
            <a:endParaRPr lang="en-US" sz="1300" dirty="0">
              <a:solidFill>
                <a:srgbClr val="002EA2"/>
              </a:solidFill>
              <a:latin typeface="Finlandica"/>
            </a:endParaRPr>
          </a:p>
          <a:p>
            <a:pPr defTabSz="914400">
              <a:lnSpc>
                <a:spcPct val="100000"/>
              </a:lnSpc>
              <a:spcBef>
                <a:spcPts val="0"/>
              </a:spcBef>
            </a:pPr>
            <a:r>
              <a:rPr lang="en-US" sz="1300" dirty="0">
                <a:solidFill>
                  <a:srgbClr val="002EA2"/>
                </a:solidFill>
                <a:latin typeface="Finlandica"/>
              </a:rPr>
              <a:t>A program from the Ministry of Economic Affairs and Employment to fund circular economy cooperation between the public and private sectors.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TotalTime>
  <Words>2845</Words>
  <Application>Microsoft Office PowerPoint</Application>
  <PresentationFormat>A4 Paper (210x297 mm)</PresentationFormat>
  <Paragraphs>236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Finlandica</vt:lpstr>
      <vt:lpstr>Office Theme</vt:lpstr>
      <vt:lpstr>Circular economy</vt:lpstr>
      <vt:lpstr>PART I:  GENERAL INFORMATION</vt:lpstr>
      <vt:lpstr>Key points and main messages</vt:lpstr>
      <vt:lpstr>Elevator pitch: circular economy</vt:lpstr>
      <vt:lpstr>Background 1/2</vt:lpstr>
      <vt:lpstr>Background 2/2</vt:lpstr>
      <vt:lpstr>Facts and stats </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Ahtiainen Henriikka</cp:lastModifiedBy>
  <cp:revision>32</cp:revision>
  <dcterms:created xsi:type="dcterms:W3CDTF">2020-12-16T07:14:41Z</dcterms:created>
  <dcterms:modified xsi:type="dcterms:W3CDTF">2020-12-22T13:09:37Z</dcterms:modified>
</cp:coreProperties>
</file>