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6"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4" r:id="rId18"/>
    <p:sldId id="270" r:id="rId19"/>
    <p:sldId id="275" r:id="rId20"/>
    <p:sldId id="276" r:id="rId2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24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1/14/2021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laplandpg.fi/?gclid=CjwKCAiAiML-BRAAEiwAuWVggiH4SHtG1iWjD9NqDTnbG4oS5YffcIv-B0CQSmtMSFX4vh1yLgUTqRoCUaUQAvD_BwE" TargetMode="External"/><Relationship Id="rId3" Type="http://schemas.openxmlformats.org/officeDocument/2006/relationships/hyperlink" Target="https://forumvirium.fi/en/pilot-and-develop-smart-mobility-in-helsinki/" TargetMode="External"/><Relationship Id="rId7" Type="http://schemas.openxmlformats.org/officeDocument/2006/relationships/hyperlink" Target="https://www.snowbox.fi/" TargetMode="External"/><Relationship Id="rId2" Type="http://schemas.openxmlformats.org/officeDocument/2006/relationships/hyperlink" Target="https://forumvirium.fi/en/" TargetMode="External"/><Relationship Id="rId1" Type="http://schemas.openxmlformats.org/officeDocument/2006/relationships/slideLayout" Target="../slideLayouts/slideLayout2.xml"/><Relationship Id="rId6" Type="http://schemas.openxmlformats.org/officeDocument/2006/relationships/hyperlink" Target="https://www.lapland.fi/business/facts-figures/winter-testing-lapland/" TargetMode="External"/><Relationship Id="rId11" Type="http://schemas.openxmlformats.org/officeDocument/2006/relationships/hyperlink" Target="https://www.smarttechnologyhub.com/" TargetMode="External"/><Relationship Id="rId5" Type="http://schemas.openxmlformats.org/officeDocument/2006/relationships/hyperlink" Target="https://www.oneseaecosystem.net/" TargetMode="External"/><Relationship Id="rId10" Type="http://schemas.openxmlformats.org/officeDocument/2006/relationships/hyperlink" Target="https://www.vttresearch.com/en/ourservices/smart-mobility-services-and-automated-driving" TargetMode="External"/><Relationship Id="rId4" Type="http://schemas.openxmlformats.org/officeDocument/2006/relationships/hyperlink" Target="https://www.businessfinland.fi/" TargetMode="External"/><Relationship Id="rId9" Type="http://schemas.openxmlformats.org/officeDocument/2006/relationships/hyperlink" Target="https://www.arcticcentre.org/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witter.com/BusinessFinland" TargetMode="External"/><Relationship Id="rId2" Type="http://schemas.openxmlformats.org/officeDocument/2006/relationships/hyperlink" Target="https://twitter.com/Arctic_Centre" TargetMode="External"/><Relationship Id="rId1" Type="http://schemas.openxmlformats.org/officeDocument/2006/relationships/slideLayout" Target="../slideLayouts/slideLayout2.xml"/><Relationship Id="rId5" Type="http://schemas.openxmlformats.org/officeDocument/2006/relationships/hyperlink" Target="https://minedu.fi/en/personnel-contacts" TargetMode="External"/><Relationship Id="rId4" Type="http://schemas.openxmlformats.org/officeDocument/2006/relationships/hyperlink" Target="https://twitter.com/VTTFinland"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arcticcentre.org/EN/About/publications" TargetMode="External"/><Relationship Id="rId3" Type="http://schemas.openxmlformats.org/officeDocument/2006/relationships/hyperlink" Target="https://www.businessfinland.fi/en/do-business-with-finland/explore-key-industries/maritime/in-brief" TargetMode="External"/><Relationship Id="rId7" Type="http://schemas.openxmlformats.org/officeDocument/2006/relationships/hyperlink" Target="https://meriteollisuus.teknologiateollisuus.fi/en/marine-industry-finland" TargetMode="External"/><Relationship Id="rId2" Type="http://schemas.openxmlformats.org/officeDocument/2006/relationships/hyperlink" Target="https://www.droneinfo.fi/en" TargetMode="External"/><Relationship Id="rId1" Type="http://schemas.openxmlformats.org/officeDocument/2006/relationships/slideLayout" Target="../slideLayouts/slideLayout2.xml"/><Relationship Id="rId6" Type="http://schemas.openxmlformats.org/officeDocument/2006/relationships/hyperlink" Target="https://toolbox.finland.fi/browse/?find=maritime" TargetMode="External"/><Relationship Id="rId5" Type="http://schemas.openxmlformats.org/officeDocument/2006/relationships/hyperlink" Target="https://www.youtube.com/watch?v=otzrDMBIyUA&amp;feature=youtu.be&amp;ab_channel=KauppapolitiikkaUM-TeamFinland" TargetMode="External"/><Relationship Id="rId4" Type="http://schemas.openxmlformats.org/officeDocument/2006/relationships/hyperlink" Target="https://www.businessfinland.fi/en/do-business-with-finland/explore-key-industries/ict-digitalization/smart-mobilit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kyyti.com/" TargetMode="External"/><Relationship Id="rId13" Type="http://schemas.openxmlformats.org/officeDocument/2006/relationships/hyperlink" Target="https://www.proxion.fi/en/" TargetMode="External"/><Relationship Id="rId18" Type="http://schemas.openxmlformats.org/officeDocument/2006/relationships/hyperlink" Target="https://www.unikie.com/en/" TargetMode="External"/><Relationship Id="rId3" Type="http://schemas.openxmlformats.org/officeDocument/2006/relationships/hyperlink" Target="https://www.awake.ai/" TargetMode="External"/><Relationship Id="rId21" Type="http://schemas.openxmlformats.org/officeDocument/2006/relationships/hyperlink" Target="https://www.wartsila.com/" TargetMode="External"/><Relationship Id="rId7" Type="http://schemas.openxmlformats.org/officeDocument/2006/relationships/hyperlink" Target="https://www.iceye.com/" TargetMode="External"/><Relationship Id="rId12" Type="http://schemas.openxmlformats.org/officeDocument/2006/relationships/hyperlink" Target="https://www.naviadesign.fi/" TargetMode="External"/><Relationship Id="rId17" Type="http://schemas.openxmlformats.org/officeDocument/2006/relationships/hyperlink" Target="https://www.tyovene.com/en/" TargetMode="External"/><Relationship Id="rId2" Type="http://schemas.openxmlformats.org/officeDocument/2006/relationships/hyperlink" Target="https://www.arctia.fi/en/home.html" TargetMode="External"/><Relationship Id="rId16" Type="http://schemas.openxmlformats.org/officeDocument/2006/relationships/hyperlink" Target="https://www.thirdspaceauto.com/" TargetMode="External"/><Relationship Id="rId20" Type="http://schemas.openxmlformats.org/officeDocument/2006/relationships/hyperlink" Target="https://whimapp.com/" TargetMode="External"/><Relationship Id="rId1" Type="http://schemas.openxmlformats.org/officeDocument/2006/relationships/slideLayout" Target="../slideLayouts/slideLayout2.xml"/><Relationship Id="rId6" Type="http://schemas.openxmlformats.org/officeDocument/2006/relationships/hyperlink" Target="https://www.eke-electronics.com/" TargetMode="External"/><Relationship Id="rId11" Type="http://schemas.openxmlformats.org/officeDocument/2006/relationships/hyperlink" Target="http://www.mosaicmill.com/" TargetMode="External"/><Relationship Id="rId5" Type="http://schemas.openxmlformats.org/officeDocument/2006/relationships/hyperlink" Target="https://deltamarin.com/" TargetMode="External"/><Relationship Id="rId15" Type="http://schemas.openxmlformats.org/officeDocument/2006/relationships/hyperlink" Target="https://steerprop.com/" TargetMode="External"/><Relationship Id="rId10" Type="http://schemas.openxmlformats.org/officeDocument/2006/relationships/hyperlink" Target="https://www.meyerturku.fi/en/meyerturku_com/index.jsp" TargetMode="External"/><Relationship Id="rId19" Type="http://schemas.openxmlformats.org/officeDocument/2006/relationships/hyperlink" Target="https://videodrone.fi/en/about-us/" TargetMode="External"/><Relationship Id="rId4" Type="http://schemas.openxmlformats.org/officeDocument/2006/relationships/hyperlink" Target="https://www.basemark.com/" TargetMode="External"/><Relationship Id="rId9" Type="http://schemas.openxmlformats.org/officeDocument/2006/relationships/hyperlink" Target="https://www.lamor.com/" TargetMode="External"/><Relationship Id="rId14" Type="http://schemas.openxmlformats.org/officeDocument/2006/relationships/hyperlink" Target="https://rmcfinland.f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helsinkibusinesshub.fi/smart-mobility/" TargetMode="External"/><Relationship Id="rId2" Type="http://schemas.openxmlformats.org/officeDocument/2006/relationships/hyperlink" Target="https://www.businessfinland.fi/en/for-finnish-customers/services/programs/smart-mobility-finland" TargetMode="External"/><Relationship Id="rId1" Type="http://schemas.openxmlformats.org/officeDocument/2006/relationships/slideLayout" Target="../slideLayouts/slideLayout2.xml"/><Relationship Id="rId5" Type="http://schemas.openxmlformats.org/officeDocument/2006/relationships/hyperlink" Target="https://www.oneseaecosystem.net/" TargetMode="External"/><Relationship Id="rId4" Type="http://schemas.openxmlformats.org/officeDocument/2006/relationships/hyperlink" Target="https://mobilitylab.hel.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Smart mobility </a:t>
            </a:r>
            <a:r>
              <a:rPr lang="en-US" sz="4800" b="1" dirty="0" smtClean="0">
                <a:solidFill>
                  <a:srgbClr val="002EA2"/>
                </a:solidFill>
                <a:latin typeface="Finlandica" panose="00000500000000000000" pitchFamily="2" charset="0"/>
              </a:rPr>
              <a:t/>
            </a:r>
            <a:br>
              <a:rPr lang="en-US" sz="4800" b="1" dirty="0" smtClean="0">
                <a:solidFill>
                  <a:srgbClr val="002EA2"/>
                </a:solidFill>
                <a:latin typeface="Finlandica" panose="00000500000000000000" pitchFamily="2" charset="0"/>
              </a:rPr>
            </a:br>
            <a:r>
              <a:rPr lang="en-US" sz="4800" b="1" dirty="0" smtClean="0">
                <a:solidFill>
                  <a:srgbClr val="002EA2"/>
                </a:solidFill>
                <a:latin typeface="Finlandica" panose="00000500000000000000" pitchFamily="2" charset="0"/>
              </a:rPr>
              <a:t>and Arctic</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hlinkClick r:id="rId2"/>
              </a:rPr>
              <a:t>Forum Virium</a:t>
            </a:r>
            <a:r>
              <a:rPr lang="en-GB" sz="1300" kern="0" dirty="0">
                <a:solidFill>
                  <a:srgbClr val="002EA2"/>
                </a:solidFill>
                <a:latin typeface="Finlandica" panose="00000500000000000000" pitchFamily="2" charset="0"/>
                <a:cs typeface="Arial"/>
                <a:sym typeface="Arial"/>
              </a:rPr>
              <a:t> – the City of Helsinki’s innovation company which focuses on </a:t>
            </a:r>
            <a:r>
              <a:rPr lang="en-GB" sz="1300" kern="0" dirty="0">
                <a:solidFill>
                  <a:srgbClr val="002EA2"/>
                </a:solidFill>
                <a:latin typeface="Finlandica" panose="00000500000000000000" pitchFamily="2" charset="0"/>
                <a:cs typeface="Arial"/>
                <a:sym typeface="Arial"/>
                <a:hlinkClick r:id="rId3"/>
              </a:rPr>
              <a:t>smart mobility</a:t>
            </a:r>
            <a:r>
              <a:rPr lang="en-GB" sz="1300" kern="0" dirty="0">
                <a:solidFill>
                  <a:srgbClr val="002EA2"/>
                </a:solidFill>
                <a:latin typeface="Finlandica" panose="00000500000000000000" pitchFamily="2" charset="0"/>
                <a:cs typeface="Arial"/>
                <a:sym typeface="Arial"/>
              </a:rPr>
              <a:t> and other urban </a:t>
            </a:r>
            <a:r>
              <a:rPr lang="en-GB" sz="1300" kern="0" dirty="0" smtClean="0">
                <a:solidFill>
                  <a:srgbClr val="002EA2"/>
                </a:solidFill>
                <a:latin typeface="Finlandica" panose="00000500000000000000" pitchFamily="2" charset="0"/>
                <a:cs typeface="Arial"/>
                <a:sym typeface="Arial"/>
              </a:rPr>
              <a:t>solutions.</a:t>
            </a:r>
          </a:p>
          <a:p>
            <a:pPr marL="63500" lvl="0" indent="0" defTabSz="914400">
              <a:lnSpc>
                <a:spcPct val="120000"/>
              </a:lnSpc>
              <a:spcBef>
                <a:spcPts val="113"/>
              </a:spcBef>
              <a:buClr>
                <a:srgbClr val="002EA2"/>
              </a:buClr>
              <a:buSzPts val="1000"/>
              <a:buNone/>
            </a:pPr>
            <a:endParaRPr lang="en-GB" sz="1300" kern="0" dirty="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r>
              <a:rPr lang="en-GB" sz="1300" u="sng" kern="0" dirty="0">
                <a:solidFill>
                  <a:srgbClr val="002EA2"/>
                </a:solidFill>
                <a:latin typeface="Finlandica" panose="00000500000000000000" pitchFamily="2" charset="0"/>
                <a:cs typeface="Arial"/>
                <a:sym typeface="Arial"/>
                <a:hlinkClick r:id="rId4"/>
              </a:rPr>
              <a:t>Business Finland</a:t>
            </a:r>
            <a:r>
              <a:rPr lang="en-GB" sz="1300" kern="0" dirty="0">
                <a:solidFill>
                  <a:srgbClr val="002EA2"/>
                </a:solidFill>
                <a:latin typeface="Finlandica" panose="00000500000000000000" pitchFamily="2" charset="0"/>
                <a:cs typeface="Arial"/>
                <a:sym typeface="Arial"/>
              </a:rPr>
              <a:t> </a:t>
            </a:r>
            <a:endParaRPr lang="en-GB" sz="1300" kern="0" dirty="0" smtClean="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endParaRPr lang="en-GB" sz="1300" kern="0" dirty="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r>
              <a:rPr lang="en-GB" sz="1300" u="sng" kern="0" dirty="0">
                <a:solidFill>
                  <a:srgbClr val="002EA2"/>
                </a:solidFill>
                <a:latin typeface="Finlandica" panose="00000500000000000000" pitchFamily="2" charset="0"/>
                <a:cs typeface="Arial"/>
                <a:sym typeface="Arial"/>
                <a:hlinkClick r:id="rId5"/>
              </a:rPr>
              <a:t>One Sea Autonomous Marine Ecosystem</a:t>
            </a:r>
            <a:r>
              <a:rPr lang="en-GB" sz="1300" kern="0" dirty="0">
                <a:solidFill>
                  <a:srgbClr val="002EA2"/>
                </a:solidFill>
                <a:latin typeface="Finlandica" panose="00000500000000000000" pitchFamily="2" charset="0"/>
                <a:cs typeface="Arial"/>
                <a:sym typeface="Arial"/>
              </a:rPr>
              <a:t> – an ecosystem aimed to create autonomous maritime </a:t>
            </a:r>
            <a:r>
              <a:rPr lang="en-GB" sz="1300" kern="0" dirty="0" smtClean="0">
                <a:solidFill>
                  <a:srgbClr val="002EA2"/>
                </a:solidFill>
                <a:latin typeface="Finlandica" panose="00000500000000000000" pitchFamily="2" charset="0"/>
                <a:cs typeface="Arial"/>
                <a:sym typeface="Arial"/>
              </a:rPr>
              <a:t>solutions.</a:t>
            </a:r>
          </a:p>
          <a:p>
            <a:pPr marL="234950" lvl="0" defTabSz="914400">
              <a:lnSpc>
                <a:spcPct val="120000"/>
              </a:lnSpc>
              <a:spcBef>
                <a:spcPts val="113"/>
              </a:spcBef>
              <a:buClr>
                <a:srgbClr val="002EA2"/>
              </a:buClr>
              <a:buSzPts val="1000"/>
            </a:pPr>
            <a:endParaRPr lang="en-GB" sz="1300" kern="0" dirty="0" smtClean="0">
              <a:solidFill>
                <a:srgbClr val="002EA2"/>
              </a:solidFill>
              <a:latin typeface="Finlandica" panose="00000500000000000000" pitchFamily="2" charset="0"/>
              <a:cs typeface="Arial"/>
              <a:sym typeface="Arial"/>
              <a:hlinkClick r:id="rId6"/>
            </a:endParaRPr>
          </a:p>
          <a:p>
            <a:pPr marL="234950" lvl="0"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hlinkClick r:id="rId6"/>
              </a:rPr>
              <a:t>Lapland</a:t>
            </a:r>
            <a:r>
              <a:rPr lang="en-GB" sz="1300" kern="0" dirty="0" smtClean="0">
                <a:solidFill>
                  <a:srgbClr val="002EA2"/>
                </a:solidFill>
                <a:latin typeface="Finlandica" panose="00000500000000000000" pitchFamily="2" charset="0"/>
                <a:cs typeface="Arial"/>
                <a:sym typeface="Arial"/>
              </a:rPr>
              <a:t> </a:t>
            </a:r>
            <a:r>
              <a:rPr lang="en-GB" sz="1300" kern="0" dirty="0">
                <a:solidFill>
                  <a:srgbClr val="002EA2"/>
                </a:solidFill>
                <a:latin typeface="Finlandica" panose="00000500000000000000" pitchFamily="2" charset="0"/>
                <a:cs typeface="Arial"/>
                <a:sym typeface="Arial"/>
              </a:rPr>
              <a:t>for winter testing – all types of vehicles, including electric and autonomous vehicles, are tested in cold weather environments. </a:t>
            </a:r>
            <a:endParaRPr lang="en-GB" sz="1300" kern="0" dirty="0" smtClean="0">
              <a:solidFill>
                <a:srgbClr val="002EA2"/>
              </a:solidFill>
              <a:latin typeface="Finlandica" panose="00000500000000000000" pitchFamily="2" charset="0"/>
              <a:cs typeface="Arial"/>
              <a:sym typeface="Arial"/>
            </a:endParaRPr>
          </a:p>
          <a:p>
            <a:pPr marL="577850" lvl="1"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hlinkClick r:id="rId7"/>
              </a:rPr>
              <a:t>Snowbox</a:t>
            </a:r>
            <a:r>
              <a:rPr lang="en-GB" sz="1300" kern="0" dirty="0" smtClean="0">
                <a:solidFill>
                  <a:srgbClr val="002EA2"/>
                </a:solidFill>
                <a:latin typeface="Finlandica" panose="00000500000000000000" pitchFamily="2" charset="0"/>
                <a:cs typeface="Arial"/>
                <a:sym typeface="Arial"/>
              </a:rPr>
              <a:t> </a:t>
            </a:r>
            <a:r>
              <a:rPr lang="en-GB" sz="1300" kern="0" dirty="0">
                <a:solidFill>
                  <a:srgbClr val="002EA2"/>
                </a:solidFill>
                <a:latin typeface="Finlandica" panose="00000500000000000000" pitchFamily="2" charset="0"/>
                <a:cs typeface="Arial"/>
                <a:sym typeface="Arial"/>
              </a:rPr>
              <a:t>and </a:t>
            </a:r>
            <a:r>
              <a:rPr lang="en-GB" sz="1300" kern="0" dirty="0">
                <a:solidFill>
                  <a:srgbClr val="002EA2"/>
                </a:solidFill>
                <a:latin typeface="Finlandica" panose="00000500000000000000" pitchFamily="2" charset="0"/>
                <a:cs typeface="Arial"/>
                <a:sym typeface="Arial"/>
                <a:hlinkClick r:id="rId8"/>
              </a:rPr>
              <a:t>Lapland Proving Ground</a:t>
            </a:r>
            <a:r>
              <a:rPr lang="en-GB" sz="1300" kern="0" dirty="0">
                <a:solidFill>
                  <a:srgbClr val="002EA2"/>
                </a:solidFill>
                <a:latin typeface="Finlandica" panose="00000500000000000000" pitchFamily="2" charset="0"/>
                <a:cs typeface="Arial"/>
                <a:sym typeface="Arial"/>
              </a:rPr>
              <a:t> are two major </a:t>
            </a:r>
            <a:r>
              <a:rPr lang="en-GB" sz="1300" kern="0" dirty="0" smtClean="0">
                <a:solidFill>
                  <a:srgbClr val="002EA2"/>
                </a:solidFill>
                <a:latin typeface="Finlandica" panose="00000500000000000000" pitchFamily="2" charset="0"/>
                <a:cs typeface="Arial"/>
                <a:sym typeface="Arial"/>
              </a:rPr>
              <a:t>providers.</a:t>
            </a:r>
          </a:p>
          <a:p>
            <a:pPr marL="577850" lvl="1" defTabSz="914400">
              <a:lnSpc>
                <a:spcPct val="120000"/>
              </a:lnSpc>
              <a:spcBef>
                <a:spcPts val="113"/>
              </a:spcBef>
              <a:buClr>
                <a:srgbClr val="002EA2"/>
              </a:buClr>
              <a:buSzPts val="1000"/>
            </a:pPr>
            <a:endParaRPr lang="en-GB" sz="1300" kern="0" dirty="0">
              <a:solidFill>
                <a:srgbClr val="002EA2"/>
              </a:solidFill>
              <a:latin typeface="Finlandica" panose="00000500000000000000" pitchFamily="2" charset="0"/>
              <a:cs typeface="Arial"/>
              <a:sym typeface="Arial"/>
              <a:hlinkClick r:id="rId9"/>
            </a:endParaRPr>
          </a:p>
          <a:p>
            <a:pPr marL="234950"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hlinkClick r:id="rId9"/>
              </a:rPr>
              <a:t>Arctic </a:t>
            </a:r>
            <a:r>
              <a:rPr lang="en-GB" sz="1300" kern="0" dirty="0">
                <a:solidFill>
                  <a:srgbClr val="002EA2"/>
                </a:solidFill>
                <a:latin typeface="Finlandica" panose="00000500000000000000" pitchFamily="2" charset="0"/>
                <a:cs typeface="Arial"/>
                <a:sym typeface="Arial"/>
                <a:hlinkClick r:id="rId9"/>
              </a:rPr>
              <a:t>Centre</a:t>
            </a:r>
            <a:r>
              <a:rPr lang="en-GB" sz="1300" kern="0" dirty="0">
                <a:solidFill>
                  <a:srgbClr val="002EA2"/>
                </a:solidFill>
                <a:latin typeface="Finlandica" panose="00000500000000000000" pitchFamily="2" charset="0"/>
                <a:cs typeface="Arial"/>
                <a:sym typeface="Arial"/>
              </a:rPr>
              <a:t> – of the University of </a:t>
            </a:r>
            <a:r>
              <a:rPr lang="en-GB" sz="1300" kern="0" dirty="0" smtClean="0">
                <a:solidFill>
                  <a:srgbClr val="002EA2"/>
                </a:solidFill>
                <a:latin typeface="Finlandica" panose="00000500000000000000" pitchFamily="2" charset="0"/>
                <a:cs typeface="Arial"/>
                <a:sym typeface="Arial"/>
              </a:rPr>
              <a:t>Lapland.</a:t>
            </a:r>
          </a:p>
          <a:p>
            <a:pPr marL="234950" defTabSz="914400">
              <a:lnSpc>
                <a:spcPct val="120000"/>
              </a:lnSpc>
              <a:spcBef>
                <a:spcPts val="113"/>
              </a:spcBef>
              <a:buClr>
                <a:srgbClr val="002EA2"/>
              </a:buClr>
              <a:buSzPts val="1000"/>
            </a:pPr>
            <a:endParaRPr lang="en-GB" sz="1300" kern="0" dirty="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hlinkClick r:id="rId10"/>
              </a:rPr>
              <a:t>VTT</a:t>
            </a:r>
            <a:r>
              <a:rPr lang="en-GB" sz="1300" kern="0" dirty="0">
                <a:solidFill>
                  <a:srgbClr val="002EA2"/>
                </a:solidFill>
                <a:latin typeface="Finlandica" panose="00000500000000000000" pitchFamily="2" charset="0"/>
                <a:cs typeface="Arial"/>
                <a:sym typeface="Arial"/>
              </a:rPr>
              <a:t> – helps companies and other organisations develop smart mobility services from automated vehicles to efficient logistics and sustainable transport </a:t>
            </a:r>
            <a:r>
              <a:rPr lang="en-GB" sz="1300" kern="0" dirty="0" smtClean="0">
                <a:solidFill>
                  <a:srgbClr val="002EA2"/>
                </a:solidFill>
                <a:latin typeface="Finlandica" panose="00000500000000000000" pitchFamily="2" charset="0"/>
                <a:cs typeface="Arial"/>
                <a:sym typeface="Arial"/>
              </a:rPr>
              <a:t>systems.</a:t>
            </a:r>
          </a:p>
          <a:p>
            <a:pPr marL="234950" lvl="0" defTabSz="914400">
              <a:lnSpc>
                <a:spcPct val="120000"/>
              </a:lnSpc>
              <a:spcBef>
                <a:spcPts val="113"/>
              </a:spcBef>
              <a:buClr>
                <a:srgbClr val="002EA2"/>
              </a:buClr>
              <a:buSzPts val="1000"/>
            </a:pPr>
            <a:endParaRPr lang="en-GB" sz="1300" kern="0" dirty="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hlinkClick r:id="rId11"/>
              </a:rPr>
              <a:t>Smart Technology Hub</a:t>
            </a:r>
            <a:r>
              <a:rPr lang="en-GB" sz="1300" kern="0" dirty="0">
                <a:solidFill>
                  <a:srgbClr val="002EA2"/>
                </a:solidFill>
                <a:latin typeface="Finlandica" panose="00000500000000000000" pitchFamily="2" charset="0"/>
                <a:cs typeface="Arial"/>
                <a:sym typeface="Arial"/>
              </a:rPr>
              <a:t> – led by the company Wärtsilä, this Vaasa-based ecosystem focuses on maritime and energy </a:t>
            </a:r>
            <a:r>
              <a:rPr lang="en-GB" sz="1300" kern="0" dirty="0" smtClean="0">
                <a:solidFill>
                  <a:srgbClr val="002EA2"/>
                </a:solidFill>
                <a:latin typeface="Finlandica" panose="00000500000000000000" pitchFamily="2" charset="0"/>
                <a:cs typeface="Arial"/>
                <a:sym typeface="Arial"/>
              </a:rPr>
              <a:t>solutions.</a:t>
            </a:r>
            <a:endParaRPr lang="en-GB" sz="1300" kern="0" dirty="0">
              <a:solidFill>
                <a:srgbClr val="002EA2"/>
              </a:solidFill>
              <a:latin typeface="Finlandica" panose="00000500000000000000" pitchFamily="2" charset="0"/>
              <a:cs typeface="Arial"/>
              <a:sym typeface="Arial"/>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
        <p:nvSpPr>
          <p:cNvPr id="10" name="Title 5"/>
          <p:cNvSpPr txBox="1">
            <a:spLocks/>
          </p:cNvSpPr>
          <p:nvPr/>
        </p:nvSpPr>
        <p:spPr>
          <a:xfrm>
            <a:off x="601579" y="6507495"/>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401697"/>
            <a:ext cx="5792950" cy="169876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81" y="1008688"/>
            <a:ext cx="5539728" cy="4557768"/>
          </a:xfrm>
        </p:spPr>
        <p:txBody>
          <a:bodyPr>
            <a:noAutofit/>
          </a:bodyPr>
          <a:lstStyle/>
          <a:p>
            <a:pPr marL="0" lvl="0" indent="0" defTabSz="914400">
              <a:lnSpc>
                <a:spcPct val="120000"/>
              </a:lnSpc>
              <a:spcBef>
                <a:spcPts val="0"/>
              </a:spcBef>
              <a:buClr>
                <a:srgbClr val="002EA2"/>
              </a:buClr>
              <a:buSzPts val="1050"/>
              <a:buNone/>
            </a:pPr>
            <a:r>
              <a:rPr lang="en-US" sz="1300" kern="0" dirty="0">
                <a:solidFill>
                  <a:srgbClr val="002EA2"/>
                </a:solidFill>
                <a:latin typeface="Finlandica" panose="00000500000000000000" pitchFamily="2" charset="0"/>
                <a:ea typeface="Arial"/>
                <a:cs typeface="Arial"/>
                <a:sym typeface="Arial"/>
                <a:hlinkClick r:id="rId2"/>
              </a:rPr>
              <a:t>@ Arctic Centre</a:t>
            </a: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r>
              <a:rPr lang="en-US" sz="1300" u="sng" kern="0" dirty="0">
                <a:solidFill>
                  <a:srgbClr val="002EA2"/>
                </a:solidFill>
                <a:latin typeface="Finlandica" panose="00000500000000000000" pitchFamily="2" charset="0"/>
                <a:ea typeface="Arial"/>
                <a:cs typeface="Arial"/>
                <a:sym typeface="Arial"/>
              </a:rPr>
              <a:t>@ </a:t>
            </a:r>
            <a:r>
              <a:rPr lang="en-US" sz="1300" u="sng" kern="0" dirty="0">
                <a:solidFill>
                  <a:srgbClr val="002EA2"/>
                </a:solidFill>
                <a:latin typeface="Finlandica" panose="00000500000000000000" pitchFamily="2" charset="0"/>
                <a:cs typeface="Arial"/>
                <a:sym typeface="Arial"/>
                <a:hlinkClick r:id="rId3"/>
              </a:rPr>
              <a:t>BusinessFinland</a:t>
            </a:r>
            <a:endParaRPr lang="en-US" sz="1300" u="sng"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0000"/>
                </a:solidFill>
                <a:latin typeface="Finlandica" panose="00000500000000000000" pitchFamily="2" charset="0"/>
                <a:cs typeface="Arial"/>
                <a:sym typeface="Arial"/>
                <a:hlinkClick r:id="rId4"/>
              </a:rPr>
              <a:t>@VTTFinland</a:t>
            </a:r>
            <a:endParaRPr lang="en-US" sz="13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2EA2"/>
                </a:solidFill>
                <a:latin typeface="Finlandica" panose="00000500000000000000" pitchFamily="2" charset="0"/>
                <a:ea typeface="Arial"/>
                <a:cs typeface="Arial"/>
                <a:sym typeface="Arial"/>
              </a:rPr>
              <a:t>#TeamFinland #Arctic #smartmobility</a:t>
            </a:r>
            <a:endParaRPr lang="en-US" sz="13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endParaRPr lang="en-US" sz="1300" kern="0" dirty="0">
              <a:solidFill>
                <a:srgbClr val="002EA2"/>
              </a:solidFill>
              <a:latin typeface="Finlandica" panose="00000500000000000000" pitchFamily="2" charset="0"/>
              <a:ea typeface="Arial"/>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Mobility as a Service was born in #Finland. Come partner with us so we can take #MaaS to the next level.</a:t>
            </a:r>
          </a:p>
          <a:p>
            <a:pPr lvl="0"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The weather outside might be frightful, but #Finland is helping self-driving cars learn how to handle ice and snow.</a:t>
            </a:r>
          </a:p>
          <a:p>
            <a:pPr lvl="0"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Global trade is critical for our economy. #Finnish smart maritime solutions are helping ships be faster, greener and safer.</a:t>
            </a:r>
          </a:p>
          <a:p>
            <a:pPr lvl="0"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#Finland knows winter, from icebreakers to cleaning oil spills to autonomous vehicles. Put your winter coat on and come talk to us about #Arctic solutions.</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560366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8" y="6189201"/>
            <a:ext cx="5915025" cy="299219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300" b="1" dirty="0">
                <a:solidFill>
                  <a:srgbClr val="002EA2"/>
                </a:solidFill>
                <a:latin typeface="Finlandica"/>
              </a:rPr>
              <a:t>Hanna Rantala, </a:t>
            </a:r>
            <a:r>
              <a:rPr lang="en-US" sz="1300" dirty="0">
                <a:solidFill>
                  <a:srgbClr val="002EA2"/>
                </a:solidFill>
                <a:latin typeface="Finlandica"/>
              </a:rPr>
              <a:t>Senior Director, Programs, Business Finland</a:t>
            </a:r>
            <a:br>
              <a:rPr lang="en-US" sz="1300" dirty="0">
                <a:solidFill>
                  <a:srgbClr val="002EA2"/>
                </a:solidFill>
                <a:latin typeface="Finlandica"/>
              </a:rPr>
            </a:br>
            <a:r>
              <a:rPr lang="en-US" sz="1300" dirty="0">
                <a:solidFill>
                  <a:srgbClr val="002EA2"/>
                </a:solidFill>
                <a:latin typeface="Finlandica"/>
              </a:rPr>
              <a:t>hanna.rantala@businessfinland.fi, +358 50 55 77 797</a:t>
            </a:r>
          </a:p>
          <a:p>
            <a:pPr defTabSz="914400">
              <a:lnSpc>
                <a:spcPct val="100000"/>
              </a:lnSpc>
              <a:spcBef>
                <a:spcPts val="0"/>
              </a:spcBef>
            </a:pPr>
            <a:endParaRPr lang="en-US" sz="1300" b="1" dirty="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Heikki Rajasalo, </a:t>
            </a:r>
            <a:r>
              <a:rPr lang="en-US" sz="1300" dirty="0">
                <a:solidFill>
                  <a:srgbClr val="002EA2"/>
                </a:solidFill>
                <a:latin typeface="Finlandica"/>
              </a:rPr>
              <a:t>Solution Sales Lead, VTT Research </a:t>
            </a:r>
            <a:br>
              <a:rPr lang="en-US" sz="1300" dirty="0">
                <a:solidFill>
                  <a:srgbClr val="002EA2"/>
                </a:solidFill>
                <a:latin typeface="Finlandica"/>
              </a:rPr>
            </a:br>
            <a:r>
              <a:rPr lang="en-US" sz="1300" dirty="0">
                <a:solidFill>
                  <a:srgbClr val="002EA2"/>
                </a:solidFill>
                <a:latin typeface="Finlandica"/>
              </a:rPr>
              <a:t>heikki.rajasalo@vtt.fi, +358 50 </a:t>
            </a:r>
            <a:r>
              <a:rPr lang="en-US" sz="1300" dirty="0" smtClean="0">
                <a:solidFill>
                  <a:srgbClr val="002EA2"/>
                </a:solidFill>
                <a:latin typeface="Finlandica"/>
              </a:rPr>
              <a:t>5830609</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b="1" dirty="0" smtClean="0">
                <a:solidFill>
                  <a:srgbClr val="002EA2"/>
                </a:solidFill>
                <a:latin typeface="Finlandica"/>
              </a:rPr>
              <a:t>Marko </a:t>
            </a:r>
            <a:r>
              <a:rPr lang="en-US" sz="1300" b="1" dirty="0">
                <a:solidFill>
                  <a:srgbClr val="002EA2"/>
                </a:solidFill>
                <a:latin typeface="Finlandica"/>
              </a:rPr>
              <a:t>Tamminen, </a:t>
            </a:r>
            <a:r>
              <a:rPr lang="en-US" sz="1300" dirty="0">
                <a:solidFill>
                  <a:srgbClr val="002EA2"/>
                </a:solidFill>
                <a:latin typeface="Finlandica"/>
              </a:rPr>
              <a:t>Senior business advisor, Helsinki Business Hub, marko.Tamminen@hbh.fi, +358 40 484 7046</a:t>
            </a:r>
          </a:p>
          <a:p>
            <a:pPr defTabSz="914400">
              <a:lnSpc>
                <a:spcPct val="100000"/>
              </a:lnSpc>
              <a:spcBef>
                <a:spcPts val="0"/>
              </a:spcBef>
            </a:pPr>
            <a:endParaRPr lang="fi-FI" sz="1300" dirty="0" smtClean="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Juho Kostiainen</a:t>
            </a:r>
            <a:r>
              <a:rPr lang="en-US" sz="1300" dirty="0">
                <a:solidFill>
                  <a:srgbClr val="002EA2"/>
                </a:solidFill>
                <a:latin typeface="Finlandica"/>
              </a:rPr>
              <a:t>, Coordinator, City of Helsinki, juho.kostiainen@hel.fi </a:t>
            </a:r>
            <a:br>
              <a:rPr lang="en-US" sz="1300" dirty="0">
                <a:solidFill>
                  <a:srgbClr val="002EA2"/>
                </a:solidFill>
                <a:latin typeface="Finlandica"/>
              </a:rPr>
            </a:br>
            <a:endParaRPr lang="en-US" sz="1300" dirty="0">
              <a:solidFill>
                <a:srgbClr val="002EA2"/>
              </a:solidFill>
              <a:latin typeface="Finlandica"/>
            </a:endParaRPr>
          </a:p>
          <a:p>
            <a:pPr marL="0" indent="0" defTabSz="914400">
              <a:lnSpc>
                <a:spcPct val="100000"/>
              </a:lnSpc>
              <a:spcBef>
                <a:spcPts val="0"/>
              </a:spcBef>
              <a:buNone/>
            </a:pPr>
            <a:endParaRPr lang="en-US" sz="1300" dirty="0" smtClean="0">
              <a:solidFill>
                <a:srgbClr val="002EA2"/>
              </a:solidFill>
              <a:latin typeface="Finlandica"/>
              <a:hlinkClick r:id="rId5"/>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2"/>
              </a:rPr>
              <a:t>Droneinfo.fi</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Finland has made it easy to develop unmanned flying vehicle solutions, including this handy information site maintained by the Transport and Communications Agency.</a:t>
            </a:r>
          </a:p>
          <a:p>
            <a:pPr marL="0" lvl="0" indent="0" defTabSz="914400">
              <a:lnSpc>
                <a:spcPct val="120000"/>
              </a:lnSpc>
              <a:spcBef>
                <a:spcPts val="0"/>
              </a:spcBef>
              <a:buClr>
                <a:srgbClr val="002EA2"/>
              </a:buClr>
              <a:buSzPts val="1013"/>
              <a:buNone/>
            </a:pP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3"/>
              </a:rPr>
              <a:t>Maritime: The future at sea is intelligent</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Business Finland’s maritime landing page contains information about ports and ships, including some native Finnish strengths like icebreakers.</a:t>
            </a:r>
          </a:p>
          <a:p>
            <a:pPr lvl="0" defTabSz="914400">
              <a:lnSpc>
                <a:spcPct val="120000"/>
              </a:lnSpc>
              <a:spcBef>
                <a:spcPts val="0"/>
              </a:spcBef>
              <a:buClr>
                <a:srgbClr val="002EA2"/>
              </a:buClr>
              <a:buSzPts val="1013"/>
            </a:pPr>
            <a:endParaRPr lang="en-US" sz="1300" kern="0" dirty="0">
              <a:solidFill>
                <a:srgbClr val="002EA2"/>
              </a:solidFill>
              <a:latin typeface="Finlandica" panose="00000500000000000000" pitchFamily="2" charset="0"/>
              <a:cs typeface="Arial"/>
              <a:sym typeface="Arial"/>
              <a:hlinkClick r:id="rId4"/>
            </a:endParaRPr>
          </a:p>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4"/>
              </a:rPr>
              <a:t>Smart mobility</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Business Finland’s smart mobility landing page includes new technologies and business models.</a:t>
            </a:r>
          </a:p>
          <a:p>
            <a:pPr lvl="0" defTabSz="914400">
              <a:lnSpc>
                <a:spcPct val="120000"/>
              </a:lnSpc>
              <a:spcBef>
                <a:spcPts val="0"/>
              </a:spcBef>
              <a:buClr>
                <a:srgbClr val="002EA2"/>
              </a:buClr>
              <a:buSzPts val="1013"/>
            </a:pPr>
            <a:endParaRPr lang="en-US" sz="1300" kern="0" dirty="0">
              <a:solidFill>
                <a:srgbClr val="002EA2"/>
              </a:solidFill>
              <a:latin typeface="Finlandica" panose="00000500000000000000" pitchFamily="2" charset="0"/>
              <a:cs typeface="Arial"/>
              <a:sym typeface="Arial"/>
              <a:hlinkClick r:id="rId5"/>
            </a:endParaRPr>
          </a:p>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5"/>
              </a:rPr>
              <a:t>This vessel is brimming with innovations</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A short video from the Foreign Ministry shows how Finnish solutions reduce the harmful environmental impact of ships.</a:t>
            </a:r>
          </a:p>
          <a:p>
            <a:pPr marL="149129" lvl="0" indent="-149129" defTabSz="914400">
              <a:lnSpc>
                <a:spcPct val="120000"/>
              </a:lnSpc>
              <a:spcBef>
                <a:spcPts val="0"/>
              </a:spcBef>
              <a:buClr>
                <a:srgbClr val="002EA2"/>
              </a:buClr>
              <a:buSzPts val="1013"/>
              <a:buFont typeface="Arial"/>
              <a:buChar char="•"/>
            </a:pPr>
            <a:endParaRPr lang="en-US" sz="1300" kern="0" dirty="0">
              <a:solidFill>
                <a:srgbClr val="002EA2"/>
              </a:solidFill>
              <a:latin typeface="Finlandica" panose="00000500000000000000" pitchFamily="2" charset="0"/>
              <a:cs typeface="Arial"/>
              <a:sym typeface="Arial"/>
              <a:hlinkClick r:id="rId6"/>
            </a:endParaRPr>
          </a:p>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6"/>
              </a:rPr>
              <a:t>Finland Toolbox: Maritime</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A variety of presentations compiled by the Foreign Ministry.</a:t>
            </a:r>
          </a:p>
          <a:p>
            <a:pPr marL="149129" lvl="0" indent="-149129" defTabSz="914400">
              <a:lnSpc>
                <a:spcPct val="120000"/>
              </a:lnSpc>
              <a:spcBef>
                <a:spcPts val="0"/>
              </a:spcBef>
              <a:buClr>
                <a:srgbClr val="002EA2"/>
              </a:buClr>
              <a:buSzPts val="1013"/>
              <a:buFont typeface="Arial"/>
              <a:buChar char="•"/>
            </a:pPr>
            <a:endParaRPr lang="en-US" sz="1300" kern="0" dirty="0">
              <a:solidFill>
                <a:srgbClr val="002EA2"/>
              </a:solidFill>
              <a:latin typeface="Finlandica" panose="00000500000000000000" pitchFamily="2" charset="0"/>
              <a:cs typeface="Arial"/>
              <a:sym typeface="Arial"/>
              <a:hlinkClick r:id="rId7"/>
            </a:endParaRPr>
          </a:p>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7"/>
              </a:rPr>
              <a:t>Finnish Marine Industries</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The website for the maritime industry includes news, publications and a list of member companies.</a:t>
            </a:r>
          </a:p>
          <a:p>
            <a:pPr lvl="0" defTabSz="914400">
              <a:lnSpc>
                <a:spcPct val="120000"/>
              </a:lnSpc>
              <a:spcBef>
                <a:spcPts val="0"/>
              </a:spcBef>
              <a:buClr>
                <a:srgbClr val="002EA2"/>
              </a:buClr>
              <a:buSzPts val="1013"/>
            </a:pPr>
            <a:endParaRPr lang="en-US" sz="1300" kern="0" dirty="0">
              <a:solidFill>
                <a:srgbClr val="002EA2"/>
              </a:solidFill>
              <a:latin typeface="Finlandica" panose="00000500000000000000" pitchFamily="2" charset="0"/>
              <a:cs typeface="Arial"/>
              <a:sym typeface="Arial"/>
              <a:hlinkClick r:id="rId8"/>
            </a:endParaRPr>
          </a:p>
          <a:p>
            <a:pPr marL="0"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hlinkClick r:id="rId8"/>
              </a:rPr>
              <a:t>Publications</a:t>
            </a:r>
            <a:r>
              <a:rPr lang="en-US" sz="1300" kern="0" dirty="0">
                <a:solidFill>
                  <a:srgbClr val="002EA2"/>
                </a:solidFill>
                <a:latin typeface="Finlandica" panose="00000500000000000000" pitchFamily="2" charset="0"/>
                <a:cs typeface="Arial"/>
                <a:sym typeface="Arial"/>
              </a:rPr>
              <a:t> from the Arctic Centre of the University of Lapland</a:t>
            </a:r>
          </a:p>
          <a:p>
            <a:pPr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Mostly academic, these materials cover a wide variety of Arctic topics.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13</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14</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18</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19</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9504" y="853440"/>
            <a:ext cx="6037100" cy="6199716"/>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long history and thorough understanding of delivering smart and environmentally friendly high-tech maritime solutions.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developing the world’s first autonomous maritime ecosystem One Sea in collaboration with both Finnish and international companies The ecosystem should be operational by 2025.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a global leader in icebreaker design, polar shipbuilding, ice technology and fleet operation</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With everything in a car becoming digitalized and connected, automotive industry is looking for new innovative solutions and technologies, providing the needed edge for tomorrow's vehicles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For decades now, global car manufacturers have pushed their vehicles to the limit in Finnish Lapland. Now many self-driving car companies come to Finland because of the good facilities and cold climate</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introduced many solutions to mobility, including using the Internet of Things (IoT), Artificial Intelligence (AI) and 5G</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can bring valuable know-how to partnerships in the mobility sectors and wants to work with international co-creators.</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dirty="0">
              <a:solidFill>
                <a:srgbClr val="002EA2"/>
              </a:solidFill>
            </a:endParaRPr>
          </a:p>
        </p:txBody>
      </p:sp>
      <p:sp>
        <p:nvSpPr>
          <p:cNvPr id="10" name="Title 5"/>
          <p:cNvSpPr txBox="1">
            <a:spLocks/>
          </p:cNvSpPr>
          <p:nvPr/>
        </p:nvSpPr>
        <p:spPr>
          <a:xfrm>
            <a:off x="601579" y="7146961"/>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601579" y="7797836"/>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having extensive technical know-how in mobility solutions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Finland’s long experience with cold weather mobility.</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perfect place to develop cold weather mobility solutions for land, sea or air vehicles. </a:t>
            </a: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8"/>
            <a:ext cx="5915025" cy="765248"/>
          </a:xfrm>
        </p:spPr>
        <p:txBody>
          <a:bodyPr>
            <a:noAutofit/>
          </a:bodyPr>
          <a:lstStyle/>
          <a:p>
            <a:r>
              <a:rPr lang="en-US" sz="2800" b="1" dirty="0">
                <a:solidFill>
                  <a:srgbClr val="002EA2"/>
                </a:solidFill>
                <a:latin typeface="Finlandica" panose="00000500000000000000" pitchFamily="2" charset="0"/>
              </a:rPr>
              <a:t>Elevator pitch</a:t>
            </a:r>
            <a:r>
              <a:rPr lang="en-US" sz="2800" b="1" dirty="0" smtClean="0">
                <a:solidFill>
                  <a:srgbClr val="002EA2"/>
                </a:solidFill>
                <a:latin typeface="Finlandica" panose="00000500000000000000" pitchFamily="2" charset="0"/>
              </a:rPr>
              <a:t>: </a:t>
            </a:r>
            <a:r>
              <a:rPr lang="en-US" sz="2800" b="1" dirty="0">
                <a:solidFill>
                  <a:srgbClr val="002EA2"/>
                </a:solidFill>
                <a:latin typeface="Finlandica" panose="00000500000000000000" pitchFamily="2" charset="0"/>
              </a:rPr>
              <a:t>Smart mobility and </a:t>
            </a:r>
            <a:r>
              <a:rPr lang="en-US" sz="2800" b="1" dirty="0" smtClean="0">
                <a:solidFill>
                  <a:srgbClr val="002EA2"/>
                </a:solidFill>
                <a:latin typeface="Finlandica" panose="00000500000000000000" pitchFamily="2" charset="0"/>
              </a:rPr>
              <a:t>Arctic</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97616" y="922005"/>
            <a:ext cx="5888897" cy="8387457"/>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transportation of goods and people is critical to how our modern society functions, yet our old methods are unsustainable. We need new, cleaner and smarter transportation solutions. Smart mobility can be the answer. One definition of smart mobility cited by the EU is using digital technologies to make transport and mobility smarter, safer and greener.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a long history of developing maritime solutions. Today seaborn trade and transport is becoming more important for our interconnected </a:t>
            </a:r>
            <a:r>
              <a:rPr lang="en-US" sz="1300" dirty="0" smtClean="0">
                <a:solidFill>
                  <a:srgbClr val="002EA2"/>
                </a:solidFill>
                <a:latin typeface="Finlandica" panose="00000500000000000000" pitchFamily="2" charset="0"/>
              </a:rPr>
              <a:t>world.</a:t>
            </a: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also has strengths in enabling technology, such as mobile communications, sensors, data analytics and AI. These help to enable smart mobility solutions. Smart mobility can reduce emissions, save time and improve safety.</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is a Nordic country with cold-weather expertise. This includes developing icebreakers, oil spill cleaning in ice, and autonomous vehicles in </a:t>
            </a:r>
            <a:r>
              <a:rPr lang="en-US" sz="1300" dirty="0" smtClean="0">
                <a:solidFill>
                  <a:srgbClr val="002EA2"/>
                </a:solidFill>
                <a:latin typeface="Finlandica" panose="00000500000000000000" pitchFamily="2" charset="0"/>
              </a:rPr>
              <a:t>snow. The </a:t>
            </a:r>
            <a:r>
              <a:rPr lang="en-US" sz="1300" dirty="0">
                <a:solidFill>
                  <a:srgbClr val="002EA2"/>
                </a:solidFill>
                <a:latin typeface="Finlandica" panose="00000500000000000000" pitchFamily="2" charset="0"/>
              </a:rPr>
              <a:t>combination of maritime experience, enabling technology and Arctic know-how has made Finland one of the most innovative places for smart mobility solutions in the world.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also taken pole position in Europe for autonomous vehicle and winter testing. Many global companies have chosen Finland as the place to test self-driving cars in ice and snow and develop solutions for their cold weather use.</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Finland’s expertise in autonomous vehicles also extends to the air and sea: Finnish companies provide innovative solutions to autonomous unmanned aerial vehicles and ships.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also has been a global forerunner in new mobility ideas, such as Mobility-as-a-Service (MaaS). With MaaS the customer pays for mobility, not for a bus ticket or car, for example. MaaS allows a </a:t>
            </a:r>
            <a:r>
              <a:rPr lang="en-US" sz="1300" dirty="0" smtClean="0">
                <a:solidFill>
                  <a:srgbClr val="002EA2"/>
                </a:solidFill>
                <a:latin typeface="Finlandica" panose="00000500000000000000" pitchFamily="2" charset="0"/>
              </a:rPr>
              <a:t>traveler </a:t>
            </a:r>
            <a:r>
              <a:rPr lang="en-US" sz="1300" dirty="0">
                <a:solidFill>
                  <a:srgbClr val="002EA2"/>
                </a:solidFill>
                <a:latin typeface="Finlandica" panose="00000500000000000000" pitchFamily="2" charset="0"/>
              </a:rPr>
              <a:t>to plan, book and pay for multiple types of mobility services at once.</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is searching for international partners in the maritime, autonomous vehicle and smart mobility sectors.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1/2</a:t>
            </a:r>
            <a:endParaRPr lang="en-US" sz="2800" dirty="0">
              <a:solidFill>
                <a:srgbClr val="002EA2"/>
              </a:solidFill>
            </a:endParaRPr>
          </a:p>
        </p:txBody>
      </p:sp>
      <p:sp>
        <p:nvSpPr>
          <p:cNvPr id="7" name="Content Placeholder 6"/>
          <p:cNvSpPr>
            <a:spLocks noGrp="1"/>
          </p:cNvSpPr>
          <p:nvPr>
            <p:ph idx="1"/>
          </p:nvPr>
        </p:nvSpPr>
        <p:spPr>
          <a:xfrm>
            <a:off x="471488" y="1095354"/>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2018 Finland introduced new transport rules to encourage the development of a smart mobility ecosystem. This included deregulation, tax incentives and data-sharing mandates for public entities.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One of the first </a:t>
            </a:r>
            <a:r>
              <a:rPr lang="en-US" sz="1300" dirty="0" smtClean="0">
                <a:solidFill>
                  <a:srgbClr val="002EA2"/>
                </a:solidFill>
                <a:latin typeface="Finlandica" panose="00000500000000000000" pitchFamily="2" charset="0"/>
              </a:rPr>
              <a:t>wide scale </a:t>
            </a:r>
            <a:r>
              <a:rPr lang="en-US" sz="1300" dirty="0">
                <a:solidFill>
                  <a:srgbClr val="002EA2"/>
                </a:solidFill>
                <a:latin typeface="Finlandica" panose="00000500000000000000" pitchFamily="2" charset="0"/>
              </a:rPr>
              <a:t>applications of the Mobility-as-a-Service (MaaS) concept happened in Helsinki. MaaS is a service which allows a </a:t>
            </a:r>
            <a:r>
              <a:rPr lang="en-US" sz="1300" dirty="0" smtClean="0">
                <a:solidFill>
                  <a:srgbClr val="002EA2"/>
                </a:solidFill>
                <a:latin typeface="Finlandica" panose="00000500000000000000" pitchFamily="2" charset="0"/>
              </a:rPr>
              <a:t>traveler </a:t>
            </a:r>
            <a:r>
              <a:rPr lang="en-US" sz="1300" dirty="0">
                <a:solidFill>
                  <a:srgbClr val="002EA2"/>
                </a:solidFill>
                <a:latin typeface="Finlandica" panose="00000500000000000000" pitchFamily="2" charset="0"/>
              </a:rPr>
              <a:t>to plan, book and pay for multiple types of mobility services at once. For example, it could include a bike to the metro station, a metro ride and a taxi to your final destination.</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Many smart mobility solutions involve sharing, such as vehicle or ride sharing. Finland changed rules to allow innovation in these areas. Now there are city bike, electric scooter, car and ride sharing companies in the country.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Connectivity and the Internet of Things (IoT) is required for most smart mobility applications. Finland has many experts in necessary infrastructure, such as communications technology, sensors and data analysis.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isn’t an island – it is a peninsula – but the sea has always been the prime way Finland traded with its </a:t>
            </a:r>
            <a:r>
              <a:rPr lang="en-US" sz="1300" dirty="0" smtClean="0">
                <a:solidFill>
                  <a:srgbClr val="002EA2"/>
                </a:solidFill>
                <a:latin typeface="Finlandica" panose="00000500000000000000" pitchFamily="2" charset="0"/>
              </a:rPr>
              <a:t>neighbors </a:t>
            </a:r>
            <a:r>
              <a:rPr lang="en-US" sz="1300" dirty="0">
                <a:solidFill>
                  <a:srgbClr val="002EA2"/>
                </a:solidFill>
                <a:latin typeface="Finlandica" panose="00000500000000000000" pitchFamily="2" charset="0"/>
              </a:rPr>
              <a:t>and the wider world. This has given it decades of developing maritime solutions. In recent years Finland has been applying smart mobility concepts and technologies to the maritime industry.</a:t>
            </a:r>
          </a:p>
          <a:p>
            <a:pPr>
              <a:lnSpc>
                <a:spcPct val="120000"/>
              </a:lnSpc>
              <a:spcBef>
                <a:spcPts val="0"/>
              </a:spcBef>
              <a:buClr>
                <a:schemeClr val="tx1"/>
              </a:buClr>
              <a:buSzPts val="1013"/>
            </a:pPr>
            <a:endParaRPr lang="fi-FI"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Increasing efficiency is one way smart solutions increase sustainability. As an example, the Finnish maritime company Wärtsilä has developed route optimization technology which helps ships use the prevailing weather to assist their journey. This reduces fuel usage and emissions.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Wärtsilä has also developed innovative zero-emission maritime solutions. The company has designed and equipped two battery-powered ferries for Norway.</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Today Finland has some of the world’s top ship designers, builders and outfitters. For example, the Oasis of the Seas, which was the largest cruise ship in the world when launched, was built in Finland and is powered by engines from the Finnish company Wärtsilä</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Due to Finland’s geography it has strengths in cold-weather mobility. This includes developing icebreakers, oil spill cleaning in ice, and autonomous vehicles in snow.</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Many companies developing self-driving cars come to Finland to test how they operate in snow and ice.</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environmental services company Lamor partnered with public </a:t>
            </a:r>
            <a:r>
              <a:rPr lang="en-US" sz="1300" dirty="0" smtClean="0">
                <a:solidFill>
                  <a:srgbClr val="002EA2"/>
                </a:solidFill>
                <a:latin typeface="Finlandica" panose="00000500000000000000" pitchFamily="2" charset="0"/>
              </a:rPr>
              <a:t>organizations </a:t>
            </a:r>
            <a:r>
              <a:rPr lang="en-US" sz="1300" dirty="0">
                <a:solidFill>
                  <a:srgbClr val="002EA2"/>
                </a:solidFill>
                <a:latin typeface="Finlandica" panose="00000500000000000000" pitchFamily="2" charset="0"/>
              </a:rPr>
              <a:t>to develop equipment and procedures to clean oil spills in icy conditions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Arctic maritime know-how is becoming increasingly important as northern shipping routes become feasible.</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works bilaterally and multilaterally on achieving a sustainable future for the Arctic. Finland is a member of the Arctic Council, the Barents Euro-Arctic Council and many related UN </a:t>
            </a:r>
            <a:r>
              <a:rPr lang="en-US" sz="1300" dirty="0" smtClean="0">
                <a:solidFill>
                  <a:srgbClr val="002EA2"/>
                </a:solidFill>
                <a:latin typeface="Finlandica" panose="00000500000000000000" pitchFamily="2" charset="0"/>
              </a:rPr>
              <a:t>sub-organizations</a:t>
            </a:r>
            <a:r>
              <a:rPr lang="en-US" sz="1300" dirty="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fi-FI"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Helsinki was ranked Europe’s best city for urban mobility by the American political journalism group Politico in 2017.</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There are 1,142 automotive and transport technology companies in Finland, according to Helsinki Business Hub and 3,000 maritime companies, according to the Ministry of Economic Affairs and Employment.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ranked the #1 country in building the most energy-efficient cruise vessels and is the #1 country in polar shipbuilding, design and fleet operation, according to the Ministry of Economic Affairs and </a:t>
            </a:r>
            <a:r>
              <a:rPr lang="en-US" sz="1300" dirty="0" smtClean="0">
                <a:solidFill>
                  <a:srgbClr val="002EA2"/>
                </a:solidFill>
                <a:latin typeface="Finlandica" panose="00000500000000000000" pitchFamily="2" charset="0"/>
              </a:rPr>
              <a:t>Employment (2019). </a:t>
            </a:r>
            <a:r>
              <a:rPr lang="en-US" sz="1300" dirty="0" smtClean="0">
                <a:solidFill>
                  <a:srgbClr val="FF0000"/>
                </a:solidFill>
                <a:latin typeface="Finlandica" panose="00000500000000000000" pitchFamily="2" charset="0"/>
              </a:rPr>
              <a:t> </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Helsinki is one of the best prepared cities for new mobility, according to the Future Mobility Competitiveness </a:t>
            </a:r>
            <a:r>
              <a:rPr lang="en-US" sz="1300" dirty="0" smtClean="0">
                <a:solidFill>
                  <a:srgbClr val="002EA2"/>
                </a:solidFill>
                <a:latin typeface="Finlandica" panose="00000500000000000000" pitchFamily="2" charset="0"/>
              </a:rPr>
              <a:t>Index (2019).</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Over 130,000 maritime trips are made annually in the Arctic, according to a study by Silber and Adams which was published in Frontiers in Marine </a:t>
            </a:r>
            <a:r>
              <a:rPr lang="en-US" sz="1300" dirty="0" smtClean="0">
                <a:solidFill>
                  <a:srgbClr val="002EA2"/>
                </a:solidFill>
                <a:latin typeface="Finlandica" panose="00000500000000000000" pitchFamily="2" charset="0"/>
              </a:rPr>
              <a:t>Science (2017). </a:t>
            </a: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Arctic shipping is estimated to increase 50% between 2012 and 2050, according to Transport &amp; Environment.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built more polar class icebreakers than any other country, according to Business Finland.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Finnish company Wärtsilä says it is one of the three largest marine power companies in the world, particularly for gas carriers, cruise ships, ferries and the offshore industry.</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a:t>
            </a:r>
            <a:r>
              <a:rPr lang="en-US" sz="2700" b="1" dirty="0" smtClean="0">
                <a:solidFill>
                  <a:srgbClr val="002EA2"/>
                </a:solidFill>
                <a:latin typeface="Finlandica" panose="00000500000000000000" pitchFamily="2" charset="0"/>
              </a:rPr>
              <a:t>companies </a:t>
            </a:r>
            <a:r>
              <a:rPr lang="en-US" sz="2700" b="1" dirty="0">
                <a:solidFill>
                  <a:srgbClr val="002EA2"/>
                </a:solidFill>
                <a:latin typeface="Finlandica" panose="00000500000000000000" pitchFamily="2" charset="0"/>
              </a:rPr>
              <a:t>in the </a:t>
            </a:r>
            <a:r>
              <a:rPr lang="en-US" sz="2700" b="1" dirty="0" smtClean="0">
                <a:solidFill>
                  <a:srgbClr val="002EA2"/>
                </a:solidFill>
                <a:latin typeface="Finlandica" panose="00000500000000000000" pitchFamily="2" charset="0"/>
              </a:rPr>
              <a:t>field</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
              </a:rPr>
              <a:t>Arctia</a:t>
            </a:r>
            <a:r>
              <a:rPr lang="en-US" sz="1300" kern="0" dirty="0">
                <a:solidFill>
                  <a:srgbClr val="002EA2"/>
                </a:solidFill>
                <a:latin typeface="Finlandica" panose="00000500000000000000" pitchFamily="2" charset="0"/>
                <a:cs typeface="Arial"/>
                <a:sym typeface="Arial"/>
              </a:rPr>
              <a:t> – icebreaking, surveying, port design, waterway maintenance, navigational aids and hydraulic engineering</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3"/>
              </a:rPr>
              <a:t>AwakeAI</a:t>
            </a:r>
            <a:r>
              <a:rPr lang="en-US" sz="1300" kern="0" dirty="0">
                <a:solidFill>
                  <a:srgbClr val="002EA2"/>
                </a:solidFill>
                <a:latin typeface="Finlandica" panose="00000500000000000000" pitchFamily="2" charset="0"/>
                <a:cs typeface="Arial"/>
                <a:sym typeface="Arial"/>
              </a:rPr>
              <a:t> – maritime logistics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4"/>
              </a:rPr>
              <a:t>Basemark</a:t>
            </a:r>
            <a:r>
              <a:rPr lang="en-US" sz="1300" kern="0" dirty="0">
                <a:solidFill>
                  <a:srgbClr val="002EA2"/>
                </a:solidFill>
                <a:latin typeface="Finlandica" panose="00000500000000000000" pitchFamily="2" charset="0"/>
                <a:cs typeface="Arial"/>
                <a:sym typeface="Arial"/>
              </a:rPr>
              <a:t> – software for the automotive industry, particularly autonomous driving and electric power train solutions</a:t>
            </a:r>
            <a:endParaRPr lang="en-US" sz="1300" kern="0" dirty="0">
              <a:solidFill>
                <a:srgbClr val="002EA2"/>
              </a:solidFill>
              <a:latin typeface="Finlandica" panose="00000500000000000000" pitchFamily="2" charset="0"/>
              <a:cs typeface="Arial"/>
              <a:sym typeface="Arial"/>
              <a:hlinkClick r:id="rId5"/>
            </a:endParaRP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5"/>
              </a:rPr>
              <a:t>Deltamarin</a:t>
            </a:r>
            <a:r>
              <a:rPr lang="en-US" sz="1300" kern="0" dirty="0">
                <a:solidFill>
                  <a:srgbClr val="002EA2"/>
                </a:solidFill>
                <a:latin typeface="Finlandica" panose="00000500000000000000" pitchFamily="2" charset="0"/>
                <a:cs typeface="Arial"/>
                <a:sym typeface="Arial"/>
              </a:rPr>
              <a:t> – ship design, offshore engineering and construction services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6"/>
              </a:rPr>
              <a:t>EKE</a:t>
            </a:r>
            <a:r>
              <a:rPr lang="en-US" sz="1300" kern="0" dirty="0">
                <a:solidFill>
                  <a:srgbClr val="002EA2"/>
                </a:solidFill>
                <a:latin typeface="Finlandica" panose="00000500000000000000" pitchFamily="2" charset="0"/>
                <a:cs typeface="Arial"/>
                <a:sym typeface="Arial"/>
              </a:rPr>
              <a:t> – train automation, communication, integration and remote monitoring</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7"/>
              </a:rPr>
              <a:t>Iceye</a:t>
            </a:r>
            <a:r>
              <a:rPr lang="en-US" sz="1300" kern="0" dirty="0">
                <a:solidFill>
                  <a:srgbClr val="002EA2"/>
                </a:solidFill>
                <a:latin typeface="Finlandica" panose="00000500000000000000" pitchFamily="2" charset="0"/>
                <a:cs typeface="Arial"/>
                <a:sym typeface="Arial"/>
              </a:rPr>
              <a:t> – satellite imagery</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8"/>
              </a:rPr>
              <a:t>Kyyti</a:t>
            </a:r>
            <a:r>
              <a:rPr lang="en-US" sz="1300" kern="0" dirty="0">
                <a:solidFill>
                  <a:srgbClr val="002EA2"/>
                </a:solidFill>
                <a:latin typeface="Finlandica" panose="00000500000000000000" pitchFamily="2" charset="0"/>
                <a:cs typeface="Arial"/>
                <a:sym typeface="Arial"/>
              </a:rPr>
              <a:t> – software, mobility as a service platforms</a:t>
            </a:r>
            <a:endParaRPr lang="en-US" sz="1300" kern="0" dirty="0">
              <a:solidFill>
                <a:srgbClr val="002EA2"/>
              </a:solidFill>
              <a:latin typeface="Finlandica" panose="00000500000000000000" pitchFamily="2" charset="0"/>
              <a:cs typeface="Arial"/>
              <a:sym typeface="Arial"/>
              <a:hlinkClick r:id="rId9"/>
            </a:endParaRP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9"/>
              </a:rPr>
              <a:t>Lamor</a:t>
            </a:r>
            <a:r>
              <a:rPr lang="en-US" sz="1300" kern="0" dirty="0">
                <a:solidFill>
                  <a:srgbClr val="002EA2"/>
                </a:solidFill>
                <a:latin typeface="Finlandica" panose="00000500000000000000" pitchFamily="2" charset="0"/>
                <a:cs typeface="Arial"/>
                <a:sym typeface="Arial"/>
              </a:rPr>
              <a:t> – oil spill response in marine and Arctic conditions</a:t>
            </a:r>
            <a:endParaRPr lang="en-US" sz="1300" kern="0" dirty="0">
              <a:solidFill>
                <a:srgbClr val="002EA2"/>
              </a:solidFill>
              <a:latin typeface="Finlandica" panose="00000500000000000000" pitchFamily="2" charset="0"/>
              <a:cs typeface="Arial"/>
              <a:sym typeface="Arial"/>
              <a:hlinkClick r:id="rId10"/>
            </a:endParaRP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0"/>
              </a:rPr>
              <a:t>Meyer Turku</a:t>
            </a:r>
            <a:r>
              <a:rPr lang="en-US" sz="1300" kern="0" dirty="0">
                <a:solidFill>
                  <a:srgbClr val="002EA2"/>
                </a:solidFill>
                <a:latin typeface="Finlandica" panose="00000500000000000000" pitchFamily="2" charset="0"/>
                <a:cs typeface="Arial"/>
                <a:sym typeface="Arial"/>
              </a:rPr>
              <a:t> – shipbuilder who has done huge projects, like cruise ships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1"/>
              </a:rPr>
              <a:t>Mosaic Mill</a:t>
            </a:r>
            <a:r>
              <a:rPr lang="en-US" sz="1300" kern="0" dirty="0">
                <a:solidFill>
                  <a:srgbClr val="002EA2"/>
                </a:solidFill>
                <a:latin typeface="Finlandica" panose="00000500000000000000" pitchFamily="2" charset="0"/>
                <a:cs typeface="Arial"/>
                <a:sym typeface="Arial"/>
              </a:rPr>
              <a:t> – conducts aerial surveys using drones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2"/>
              </a:rPr>
              <a:t>Navia</a:t>
            </a:r>
            <a:r>
              <a:rPr lang="en-US" sz="1300" kern="0" dirty="0">
                <a:solidFill>
                  <a:srgbClr val="002EA2"/>
                </a:solidFill>
                <a:latin typeface="Finlandica" panose="00000500000000000000" pitchFamily="2" charset="0"/>
                <a:cs typeface="Arial"/>
                <a:sym typeface="Arial"/>
              </a:rPr>
              <a:t> – ship design, including superyachts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3"/>
              </a:rPr>
              <a:t>Proxion</a:t>
            </a:r>
            <a:r>
              <a:rPr lang="en-US" sz="1300" kern="0" dirty="0">
                <a:solidFill>
                  <a:srgbClr val="002EA2"/>
                </a:solidFill>
                <a:latin typeface="Finlandica" panose="00000500000000000000" pitchFamily="2" charset="0"/>
                <a:cs typeface="Arial"/>
                <a:sym typeface="Arial"/>
              </a:rPr>
              <a:t> – railway infrastructure</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4"/>
              </a:rPr>
              <a:t>Rauma Marine Constructions</a:t>
            </a:r>
            <a:r>
              <a:rPr lang="en-US" sz="1300" kern="0" dirty="0">
                <a:solidFill>
                  <a:srgbClr val="002EA2"/>
                </a:solidFill>
                <a:latin typeface="Finlandica" panose="00000500000000000000" pitchFamily="2" charset="0"/>
                <a:cs typeface="Arial"/>
                <a:sym typeface="Arial"/>
              </a:rPr>
              <a:t> – shipbuilder which specializes in icebreakers, ferries and military vessels </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5"/>
              </a:rPr>
              <a:t>Steerprop</a:t>
            </a:r>
            <a:r>
              <a:rPr lang="en-US" sz="1300" kern="0" dirty="0">
                <a:solidFill>
                  <a:srgbClr val="002EA2"/>
                </a:solidFill>
                <a:latin typeface="Finlandica" panose="00000500000000000000" pitchFamily="2" charset="0"/>
                <a:cs typeface="Arial"/>
                <a:sym typeface="Arial"/>
              </a:rPr>
              <a:t> – propulsors for offshore and cruise industries, with special strengths for icebreakers and ice-class ships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6"/>
              </a:rPr>
              <a:t>Third Space Auto</a:t>
            </a:r>
            <a:r>
              <a:rPr lang="en-US" sz="1300" kern="0" dirty="0">
                <a:solidFill>
                  <a:srgbClr val="002EA2"/>
                </a:solidFill>
                <a:latin typeface="Finlandica" panose="00000500000000000000" pitchFamily="2" charset="0"/>
                <a:cs typeface="Arial"/>
                <a:sym typeface="Arial"/>
              </a:rPr>
              <a:t> – software for autonomous flight</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7"/>
              </a:rPr>
              <a:t>Uki Workboat</a:t>
            </a:r>
            <a:r>
              <a:rPr lang="en-US" sz="1300" kern="0" dirty="0">
                <a:solidFill>
                  <a:srgbClr val="002EA2"/>
                </a:solidFill>
                <a:latin typeface="Finlandica" panose="00000500000000000000" pitchFamily="2" charset="0"/>
                <a:cs typeface="Arial"/>
                <a:sym typeface="Arial"/>
              </a:rPr>
              <a:t> – shipbuilder for medium-sized and bespoke projects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8"/>
              </a:rPr>
              <a:t>Unikie</a:t>
            </a:r>
            <a:r>
              <a:rPr lang="en-US" sz="1300" kern="0" dirty="0">
                <a:solidFill>
                  <a:srgbClr val="002EA2"/>
                </a:solidFill>
                <a:latin typeface="Finlandica" panose="00000500000000000000" pitchFamily="2" charset="0"/>
                <a:cs typeface="Arial"/>
                <a:sym typeface="Arial"/>
              </a:rPr>
              <a:t> – software for vehicles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9"/>
              </a:rPr>
              <a:t>VideoDrone</a:t>
            </a:r>
            <a:r>
              <a:rPr lang="en-US" sz="1300" kern="0" dirty="0">
                <a:solidFill>
                  <a:srgbClr val="002EA2"/>
                </a:solidFill>
                <a:latin typeface="Finlandica" panose="00000500000000000000" pitchFamily="2" charset="0"/>
                <a:cs typeface="Arial"/>
                <a:sym typeface="Arial"/>
              </a:rPr>
              <a:t> – manufactures drones for professional use</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0"/>
              </a:rPr>
              <a:t>Whim</a:t>
            </a:r>
            <a:r>
              <a:rPr lang="en-US" sz="1300" kern="0" dirty="0">
                <a:solidFill>
                  <a:srgbClr val="002EA2"/>
                </a:solidFill>
                <a:latin typeface="Finlandica" panose="00000500000000000000" pitchFamily="2" charset="0"/>
                <a:cs typeface="Arial"/>
                <a:sym typeface="Arial"/>
              </a:rPr>
              <a:t> – a mobility app which includes all transport options, such as busses, bicycles and autos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1"/>
              </a:rPr>
              <a:t>Wärtsilä</a:t>
            </a:r>
            <a:r>
              <a:rPr lang="en-US" sz="1300" kern="0" dirty="0">
                <a:solidFill>
                  <a:srgbClr val="002EA2"/>
                </a:solidFill>
                <a:latin typeface="Finlandica" panose="00000500000000000000" pitchFamily="2" charset="0"/>
                <a:cs typeface="Arial"/>
                <a:sym typeface="Arial"/>
              </a:rPr>
              <a:t> – one of the largest maritime engine manufacturers in the world, also does ship design, navigation, exhaust treatment and </a:t>
            </a:r>
            <a:r>
              <a:rPr lang="en-US" sz="1300" kern="0" dirty="0" smtClean="0">
                <a:solidFill>
                  <a:srgbClr val="002EA2"/>
                </a:solidFill>
                <a:latin typeface="Finlandica" panose="00000500000000000000" pitchFamily="2" charset="0"/>
                <a:cs typeface="Arial"/>
                <a:sym typeface="Arial"/>
              </a:rPr>
              <a:t>more. </a:t>
            </a:r>
            <a:endParaRPr lang="en-US" sz="1300" kern="0" dirty="0">
              <a:solidFill>
                <a:srgbClr val="000000"/>
              </a:solidFill>
              <a:latin typeface="Finlandica" panose="00000500000000000000" pitchFamily="2" charset="0"/>
              <a:cs typeface="Arial"/>
              <a:sym typeface="Arial"/>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Clr>
                <a:srgbClr val="000000"/>
              </a:buClr>
              <a:buNone/>
            </a:pPr>
            <a:r>
              <a:rPr lang="en-GB" sz="1300" u="sng" kern="0" dirty="0">
                <a:solidFill>
                  <a:srgbClr val="002EA2"/>
                </a:solidFill>
                <a:latin typeface="Finlandica" panose="00000500000000000000" pitchFamily="2" charset="0"/>
                <a:cs typeface="Arial"/>
                <a:sym typeface="Arial"/>
                <a:hlinkClick r:id="rId2">
                  <a:extLst>
                    <a:ext uri="{A12FA001-AC4F-418D-AE19-62706E023703}">
                      <ahyp:hlinkClr xmlns="" xmlns:ahyp="http://schemas.microsoft.com/office/drawing/2018/hyperlinkcolor" xmlns:lc="http://schemas.openxmlformats.org/drawingml/2006/lockedCanvas" val="tx"/>
                    </a:ext>
                  </a:extLst>
                </a:hlinkClick>
              </a:rPr>
              <a:t>Smart Mobility Finland</a:t>
            </a:r>
            <a:r>
              <a:rPr lang="en-GB" sz="1300" u="sng" kern="0" dirty="0">
                <a:solidFill>
                  <a:srgbClr val="002EA2"/>
                </a:solidFill>
                <a:latin typeface="Finlandica" panose="00000500000000000000" pitchFamily="2" charset="0"/>
                <a:cs typeface="Arial"/>
                <a:sym typeface="Arial"/>
              </a:rPr>
              <a:t> </a:t>
            </a:r>
            <a:endParaRPr lang="en-GB" sz="1300" kern="0" dirty="0">
              <a:solidFill>
                <a:srgbClr val="002EA2"/>
              </a:solidFill>
              <a:latin typeface="Finlandica" panose="00000500000000000000" pitchFamily="2" charset="0"/>
              <a:cs typeface="Arial"/>
              <a:sym typeface="Arial"/>
            </a:endParaRPr>
          </a:p>
          <a:p>
            <a:pPr defTabSz="914400" fontAlgn="base">
              <a:lnSpc>
                <a:spcPct val="100000"/>
              </a:lnSpc>
              <a:spcBef>
                <a:spcPts val="0"/>
              </a:spcBef>
              <a:buClr>
                <a:srgbClr val="000000"/>
              </a:buClr>
            </a:pPr>
            <a:r>
              <a:rPr lang="en-GB" sz="1300" kern="0" dirty="0">
                <a:solidFill>
                  <a:srgbClr val="002EA2"/>
                </a:solidFill>
                <a:latin typeface="Finlandica" panose="00000500000000000000" pitchFamily="2" charset="0"/>
                <a:cs typeface="Arial"/>
                <a:sym typeface="Arial"/>
              </a:rPr>
              <a:t>Business Finland’s program supports Finnish companies and attracts international organisations to Finland If focuses on seamless transport chains, emission reduction and big data.</a:t>
            </a:r>
          </a:p>
          <a:p>
            <a:pPr marL="0" lvl="0" indent="0" defTabSz="914400" fontAlgn="base">
              <a:lnSpc>
                <a:spcPct val="100000"/>
              </a:lnSpc>
              <a:spcBef>
                <a:spcPts val="0"/>
              </a:spcBef>
              <a:buClr>
                <a:srgbClr val="000000"/>
              </a:buClr>
              <a:buNone/>
            </a:pPr>
            <a:endParaRPr lang="en-GB" sz="1300" kern="0" dirty="0">
              <a:solidFill>
                <a:srgbClr val="002EA2"/>
              </a:solidFill>
              <a:latin typeface="Finlandica" panose="00000500000000000000" pitchFamily="2" charset="0"/>
              <a:cs typeface="Arial"/>
              <a:sym typeface="Arial"/>
            </a:endParaRPr>
          </a:p>
          <a:p>
            <a:pPr marL="0" lvl="0" indent="0" defTabSz="914400" fontAlgn="base">
              <a:lnSpc>
                <a:spcPct val="100000"/>
              </a:lnSpc>
              <a:spcBef>
                <a:spcPts val="0"/>
              </a:spcBef>
              <a:buClr>
                <a:srgbClr val="000000"/>
              </a:buClr>
              <a:buNone/>
            </a:pPr>
            <a:r>
              <a:rPr lang="en-GB" sz="1300" kern="0" dirty="0">
                <a:solidFill>
                  <a:srgbClr val="002EA2"/>
                </a:solidFill>
                <a:latin typeface="Finlandica" panose="00000500000000000000" pitchFamily="2" charset="0"/>
                <a:cs typeface="Arial"/>
                <a:sym typeface="Arial"/>
                <a:hlinkClick r:id="rId3"/>
              </a:rPr>
              <a:t>Smart Mobility</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rPr>
              <a:t>Helsinki Business Hub helps international companies set up operations or find partners in the Greater Helsinki area. In particular, they are interested in autonomous driving, integrated mobility / MaaS and shared mobility. </a:t>
            </a:r>
          </a:p>
          <a:p>
            <a:pPr marL="0" lvl="0" indent="0" defTabSz="914400">
              <a:lnSpc>
                <a:spcPct val="120000"/>
              </a:lnSpc>
              <a:spcBef>
                <a:spcPts val="0"/>
              </a:spcBef>
              <a:buClr>
                <a:srgbClr val="002EA2"/>
              </a:buClr>
              <a:buSzPts val="1000"/>
              <a:buNone/>
            </a:pP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0"/>
              </a:spcBef>
              <a:buClr>
                <a:srgbClr val="002EA2"/>
              </a:buClr>
              <a:buSzPts val="1000"/>
              <a:buNone/>
            </a:pPr>
            <a:r>
              <a:rPr lang="en-US" sz="1300" kern="0" dirty="0">
                <a:solidFill>
                  <a:srgbClr val="002EA2"/>
                </a:solidFill>
                <a:latin typeface="Finlandica" panose="00000500000000000000" pitchFamily="2" charset="0"/>
                <a:cs typeface="Arial"/>
                <a:sym typeface="Arial"/>
                <a:hlinkClick r:id="rId4"/>
              </a:rPr>
              <a:t>Mobility Lab</a:t>
            </a: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rPr>
              <a:t>Helsinki testbed for smart mobility.</a:t>
            </a:r>
          </a:p>
          <a:p>
            <a:pPr marL="0" lvl="0" indent="0" defTabSz="914400">
              <a:lnSpc>
                <a:spcPct val="120000"/>
              </a:lnSpc>
              <a:spcBef>
                <a:spcPts val="0"/>
              </a:spcBef>
              <a:buClr>
                <a:srgbClr val="002EA2"/>
              </a:buClr>
              <a:buSzPts val="1000"/>
              <a:buNone/>
            </a:pP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0"/>
              </a:spcBef>
              <a:buClr>
                <a:srgbClr val="002EA2"/>
              </a:buClr>
              <a:buSzPts val="1000"/>
              <a:buNone/>
            </a:pPr>
            <a:r>
              <a:rPr lang="en-US" sz="1300" kern="0" dirty="0">
                <a:solidFill>
                  <a:srgbClr val="002EA2"/>
                </a:solidFill>
                <a:latin typeface="Finlandica" panose="00000500000000000000" pitchFamily="2" charset="0"/>
                <a:ea typeface="Arial"/>
                <a:cs typeface="Arial"/>
                <a:sym typeface="Arial"/>
                <a:hlinkClick r:id="rId5"/>
              </a:rPr>
              <a:t>One Sea</a:t>
            </a: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rPr>
              <a:t>One Sea is a high-profile collaboration project which aims to create an autonomous maritime ecosystem by 2025. Partner </a:t>
            </a:r>
            <a:r>
              <a:rPr lang="en-US" sz="1300" kern="0" dirty="0" smtClean="0">
                <a:solidFill>
                  <a:srgbClr val="002EA2"/>
                </a:solidFill>
                <a:latin typeface="Finlandica" panose="00000500000000000000" pitchFamily="2" charset="0"/>
                <a:cs typeface="Arial"/>
                <a:sym typeface="Arial"/>
              </a:rPr>
              <a:t>organizations </a:t>
            </a:r>
            <a:r>
              <a:rPr lang="en-US" sz="1300" kern="0" dirty="0">
                <a:solidFill>
                  <a:srgbClr val="002EA2"/>
                </a:solidFill>
                <a:latin typeface="Finlandica" panose="00000500000000000000" pitchFamily="2" charset="0"/>
                <a:cs typeface="Arial"/>
                <a:sym typeface="Arial"/>
              </a:rPr>
              <a:t>include both Finnish and international companies. The test area is located off the southwest coast of Finland and is used to test and validate autonomy related maritime technology for surface vessels in authentic sea conditions, including Arctic conditions.</a:t>
            </a:r>
            <a:endParaRPr lang="en-US" sz="1300" kern="0" dirty="0">
              <a:solidFill>
                <a:srgbClr val="002EA2"/>
              </a:solidFill>
              <a:latin typeface="Finlandica" panose="00000500000000000000" pitchFamily="2" charset="0"/>
              <a:ea typeface="Arial"/>
              <a:cs typeface="Arial"/>
              <a:sym typeface="Arial"/>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TotalTime>
  <Words>2864</Words>
  <Application>Microsoft Office PowerPoint</Application>
  <PresentationFormat>A4 Paper (210x297 mm)</PresentationFormat>
  <Paragraphs>282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Finlandica</vt:lpstr>
      <vt:lpstr>Office Theme</vt:lpstr>
      <vt:lpstr>Smart mobility  and Arctic</vt:lpstr>
      <vt:lpstr>PART I:  GENERAL INFORMATION</vt:lpstr>
      <vt:lpstr>Key points and main messages</vt:lpstr>
      <vt:lpstr>Elevator pitch: Smart mobility and Arctic</vt:lpstr>
      <vt:lpstr>Background 1/2</vt:lpstr>
      <vt:lpstr>Background 2/2</vt:lpstr>
      <vt:lpstr>Facts and stats </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Kaartio Piritta</cp:lastModifiedBy>
  <cp:revision>36</cp:revision>
  <dcterms:created xsi:type="dcterms:W3CDTF">2020-12-16T07:14:41Z</dcterms:created>
  <dcterms:modified xsi:type="dcterms:W3CDTF">2021-01-14T14:08:58Z</dcterms:modified>
</cp:coreProperties>
</file>