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19"/>
  </p:notesMasterIdLst>
  <p:handoutMasterIdLst>
    <p:handoutMasterId r:id="rId20"/>
  </p:handoutMasterIdLst>
  <p:sldIdLst>
    <p:sldId id="257" r:id="rId3"/>
    <p:sldId id="260" r:id="rId4"/>
    <p:sldId id="262" r:id="rId5"/>
    <p:sldId id="279" r:id="rId6"/>
    <p:sldId id="273" r:id="rId7"/>
    <p:sldId id="278" r:id="rId8"/>
    <p:sldId id="284" r:id="rId9"/>
    <p:sldId id="287" r:id="rId10"/>
    <p:sldId id="275" r:id="rId11"/>
    <p:sldId id="286" r:id="rId12"/>
    <p:sldId id="288" r:id="rId13"/>
    <p:sldId id="282" r:id="rId14"/>
    <p:sldId id="283" r:id="rId15"/>
    <p:sldId id="276" r:id="rId16"/>
    <p:sldId id="267" r:id="rId17"/>
    <p:sldId id="289" r:id="rId1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837" autoAdjust="0"/>
  </p:normalViewPr>
  <p:slideViewPr>
    <p:cSldViewPr showGuides="1">
      <p:cViewPr varScale="1">
        <p:scale>
          <a:sx n="71" d="100"/>
          <a:sy n="71" d="100"/>
        </p:scale>
        <p:origin x="480" y="52"/>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17.2.2021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17.2.2021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bg1"/>
                </a:solidFill>
              </a:rPr>
              <a:t>Photo: Business Finland</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114864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dirty="0"/>
              <a:t>Photo: Sakari Piippo/Finland Image Bank</a:t>
            </a:r>
          </a:p>
        </p:txBody>
      </p:sp>
      <p:sp>
        <p:nvSpPr>
          <p:cNvPr id="4" name="Slide Number Placeholder 3"/>
          <p:cNvSpPr>
            <a:spLocks noGrp="1"/>
          </p:cNvSpPr>
          <p:nvPr>
            <p:ph type="sldNum" sz="quarter" idx="5"/>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49167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800" dirty="0">
                <a:solidFill>
                  <a:srgbClr val="002EA2"/>
                </a:solidFill>
                <a:latin typeface="Finlandica" panose="00000500000000000000" pitchFamily="2" charset="0"/>
              </a:rPr>
              <a:t>Today Finland is the most digitalized country in Europe, according to the European Commission’s Digital Economy and Society Index (DESI). </a:t>
            </a:r>
            <a:r>
              <a:rPr lang="en-US" dirty="0">
                <a:solidFill>
                  <a:srgbClr val="002EA2"/>
                </a:solidFill>
                <a:latin typeface="Finlandica" panose="00000500000000000000" pitchFamily="2" charset="0"/>
              </a:rPr>
              <a:t>It measures connectivity, human capital, the use of the internet, integration of digital technologies and digital public services. While the EU’s average is about 52 / 100, Finland’s is about 72 / 100.</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221994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b="0" i="0" dirty="0">
                <a:solidFill>
                  <a:srgbClr val="000000"/>
                </a:solidFill>
                <a:effectLst/>
                <a:latin typeface="arial" panose="020B0604020202020204" pitchFamily="34" charset="0"/>
              </a:rPr>
              <a:t>Photo: Riitta </a:t>
            </a:r>
            <a:r>
              <a:rPr lang="fi-FI" b="0" i="0" dirty="0" err="1">
                <a:solidFill>
                  <a:srgbClr val="000000"/>
                </a:solidFill>
                <a:effectLst/>
                <a:latin typeface="arial" panose="020B0604020202020204" pitchFamily="34" charset="0"/>
              </a:rPr>
              <a:t>Supperi</a:t>
            </a:r>
            <a:r>
              <a:rPr lang="fi-FI" b="0" i="0" dirty="0">
                <a:solidFill>
                  <a:srgbClr val="000000"/>
                </a:solidFill>
                <a:effectLst/>
                <a:latin typeface="arial" panose="020B0604020202020204" pitchFamily="34" charset="0"/>
              </a:rPr>
              <a:t>/Keksi/Team Finland</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03129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EA2"/>
                </a:solidFill>
                <a:latin typeface="Finlandica" panose="00000500000000000000" pitchFamily="2" charset="0"/>
              </a:rPr>
              <a:t>Linux, the open source operating system, has deep Finnish roots. The inventor, Linus Torvalds, is a Finn living in the US.</a:t>
            </a:r>
          </a:p>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78248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605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central government has opened environmental data and topographic data, while cities and municipalities have opened public transport data.</a:t>
            </a:r>
          </a:p>
          <a:p>
            <a:endParaRPr lang="fi-FI" dirty="0"/>
          </a:p>
          <a:p>
            <a:r>
              <a:rPr lang="fi-FI" dirty="0"/>
              <a:t>Photo: Emilia </a:t>
            </a:r>
            <a:r>
              <a:rPr lang="fi-FI" dirty="0" err="1"/>
              <a:t>Hoisko</a:t>
            </a:r>
            <a:r>
              <a:rPr lang="fi-FI" dirty="0"/>
              <a:t>/</a:t>
            </a:r>
            <a:r>
              <a:rPr lang="fi-FI" dirty="0" err="1"/>
              <a:t>Visit</a:t>
            </a:r>
            <a:r>
              <a:rPr lang="fi-FI" dirty="0"/>
              <a:t> Finland</a:t>
            </a:r>
          </a:p>
        </p:txBody>
      </p:sp>
      <p:sp>
        <p:nvSpPr>
          <p:cNvPr id="4" name="Slide Number Placeholder 3"/>
          <p:cNvSpPr>
            <a:spLocks noGrp="1"/>
          </p:cNvSpPr>
          <p:nvPr>
            <p:ph type="sldNum" sz="quarter" idx="5"/>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181779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000000"/>
                </a:solidFill>
                <a:effectLst/>
                <a:latin typeface="arial" panose="020B0604020202020204" pitchFamily="34" charset="0"/>
              </a:rPr>
              <a:t>Photo: Mikael Ahlfors</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263315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17.2.2021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17.2.2021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17.2.2021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17.2.2021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516A5A40-F9D2-9F41-9B67-6B25AE089B08}"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17.2.2021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17.2.2021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17.2.2021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24882" cy="863427"/>
          </a:xfrm>
        </p:spPr>
        <p:txBody>
          <a:bodyPr/>
          <a:lstStyle/>
          <a:p>
            <a:r>
              <a:rPr lang="en-US" dirty="0"/>
              <a:t>Embracing open data</a:t>
            </a:r>
            <a:endParaRPr lang="fi-FI" dirty="0"/>
          </a:p>
        </p:txBody>
      </p:sp>
      <p:sp>
        <p:nvSpPr>
          <p:cNvPr id="3" name="Content Placeholder 2"/>
          <p:cNvSpPr>
            <a:spLocks noGrp="1"/>
          </p:cNvSpPr>
          <p:nvPr>
            <p:ph idx="1"/>
          </p:nvPr>
        </p:nvSpPr>
        <p:spPr>
          <a:xfrm>
            <a:off x="611560" y="1492249"/>
            <a:ext cx="3960440" cy="2879701"/>
          </a:xfrm>
        </p:spPr>
        <p:txBody>
          <a:bodyPr/>
          <a:lstStyle/>
          <a:p>
            <a:r>
              <a:rPr lang="en-US" sz="1800" dirty="0">
                <a:solidFill>
                  <a:srgbClr val="002EA2"/>
                </a:solidFill>
                <a:latin typeface="Finlandica" panose="00000500000000000000" pitchFamily="2" charset="0"/>
              </a:rPr>
              <a:t>Finland is ranked 5th in the world in the Global Open Data Index (2020).</a:t>
            </a:r>
            <a:endParaRPr lang="en-US" sz="1800" dirty="0">
              <a:solidFill>
                <a:srgbClr val="FF0000"/>
              </a:solidFill>
              <a:latin typeface="Finlandica" panose="00000500000000000000" pitchFamily="2" charset="0"/>
            </a:endParaRPr>
          </a:p>
          <a:p>
            <a:endParaRPr lang="en-US" dirty="0"/>
          </a:p>
          <a:p>
            <a:r>
              <a:rPr lang="en-US" dirty="0"/>
              <a:t>Finland has embraced the idea of </a:t>
            </a:r>
            <a:r>
              <a:rPr lang="en-US" b="1" dirty="0"/>
              <a:t>open source </a:t>
            </a:r>
            <a:r>
              <a:rPr lang="en-US" dirty="0"/>
              <a:t>and </a:t>
            </a:r>
            <a:r>
              <a:rPr lang="en-US" b="1" dirty="0"/>
              <a:t>open data</a:t>
            </a:r>
            <a:r>
              <a:rPr lang="en-US" dirty="0"/>
              <a:t>. An example is </a:t>
            </a:r>
            <a:r>
              <a:rPr lang="en-US" i="1" dirty="0" err="1"/>
              <a:t>Avoindata</a:t>
            </a:r>
            <a:r>
              <a:rPr lang="en-US" dirty="0"/>
              <a:t>, a service for open data and interoperability standards and guidelines. </a:t>
            </a:r>
          </a:p>
        </p:txBody>
      </p:sp>
      <p:pic>
        <p:nvPicPr>
          <p:cNvPr id="5" name="Picture Placeholder 4" descr="A person holding a cup while sitting outdoors on a rock with a computer.">
            <a:extLst>
              <a:ext uri="{FF2B5EF4-FFF2-40B4-BE49-F238E27FC236}">
                <a16:creationId xmlns:a16="http://schemas.microsoft.com/office/drawing/2014/main" id="{F3A9C508-88DF-4A59-8FD9-E0B9094EE28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60" b="5460"/>
          <a:stretch>
            <a:fillRect/>
          </a:stretch>
        </p:blipFill>
        <p:spPr/>
      </p:pic>
      <p:sp>
        <p:nvSpPr>
          <p:cNvPr id="6" name="TextBox 5">
            <a:extLst>
              <a:ext uri="{FF2B5EF4-FFF2-40B4-BE49-F238E27FC236}">
                <a16:creationId xmlns:a16="http://schemas.microsoft.com/office/drawing/2014/main" id="{80692246-E73D-460E-AB44-0E18E861A776}"/>
              </a:ext>
            </a:extLst>
          </p:cNvPr>
          <p:cNvSpPr txBox="1"/>
          <p:nvPr/>
        </p:nvSpPr>
        <p:spPr>
          <a:xfrm>
            <a:off x="6608440" y="4731990"/>
            <a:ext cx="2520280" cy="288032"/>
          </a:xfrm>
          <a:prstGeom prst="rect">
            <a:avLst/>
          </a:prstGeom>
          <a:noFill/>
        </p:spPr>
        <p:txBody>
          <a:bodyPr wrap="square">
            <a:spAutoFit/>
          </a:bodyPr>
          <a:lstStyle/>
          <a:p>
            <a:r>
              <a:rPr lang="fi-FI" sz="1200" dirty="0">
                <a:solidFill>
                  <a:schemeClr val="bg1"/>
                </a:solidFill>
              </a:rPr>
              <a:t>Photo: Emilia </a:t>
            </a:r>
            <a:r>
              <a:rPr lang="fi-FI" sz="1200" dirty="0" err="1">
                <a:solidFill>
                  <a:schemeClr val="bg1"/>
                </a:solidFill>
              </a:rPr>
              <a:t>Hoisko</a:t>
            </a:r>
            <a:r>
              <a:rPr lang="fi-FI" sz="1200" dirty="0">
                <a:solidFill>
                  <a:schemeClr val="bg1"/>
                </a:solidFill>
              </a:rPr>
              <a:t>/</a:t>
            </a:r>
            <a:r>
              <a:rPr lang="fi-FI" sz="1200" dirty="0" err="1">
                <a:solidFill>
                  <a:schemeClr val="bg1"/>
                </a:solidFill>
              </a:rPr>
              <a:t>Visit</a:t>
            </a:r>
            <a:r>
              <a:rPr lang="fi-FI" sz="1200" dirty="0">
                <a:solidFill>
                  <a:schemeClr val="bg1"/>
                </a:solidFill>
              </a:rPr>
              <a:t> Finland</a:t>
            </a:r>
          </a:p>
        </p:txBody>
      </p:sp>
    </p:spTree>
    <p:extLst>
      <p:ext uri="{BB962C8B-B14F-4D97-AF65-F5344CB8AC3E}">
        <p14:creationId xmlns:p14="http://schemas.microsoft.com/office/powerpoint/2010/main" val="190731394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t>Cyber security</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131590"/>
            <a:ext cx="7848872" cy="2879701"/>
          </a:xfrm>
        </p:spPr>
        <p:txBody>
          <a:bodyPr/>
          <a:lstStyle/>
          <a:p>
            <a:r>
              <a:rPr lang="en-US" sz="1800" dirty="0">
                <a:solidFill>
                  <a:srgbClr val="002EA2"/>
                </a:solidFill>
                <a:latin typeface="Finlandica" panose="00000500000000000000" pitchFamily="2" charset="0"/>
              </a:rPr>
              <a:t>Finland is the #1 innovator in </a:t>
            </a:r>
            <a:r>
              <a:rPr lang="en-US" sz="1800" b="1" dirty="0">
                <a:solidFill>
                  <a:srgbClr val="002EA2"/>
                </a:solidFill>
                <a:latin typeface="Finlandica" panose="00000500000000000000" pitchFamily="2" charset="0"/>
              </a:rPr>
              <a:t>cyber security capabilities</a:t>
            </a:r>
            <a:r>
              <a:rPr lang="en-US" sz="1800" dirty="0">
                <a:solidFill>
                  <a:srgbClr val="002EA2"/>
                </a:solidFill>
                <a:latin typeface="Finlandica" panose="00000500000000000000" pitchFamily="2" charset="0"/>
              </a:rPr>
              <a:t>, according to the EU/Impact Assessment. </a:t>
            </a:r>
          </a:p>
          <a:p>
            <a:endParaRPr lang="en-US" sz="1800" dirty="0">
              <a:solidFill>
                <a:srgbClr val="002EA2"/>
              </a:solidFill>
              <a:latin typeface="Finlandica" panose="00000500000000000000" pitchFamily="2" charset="0"/>
            </a:endParaRPr>
          </a:p>
          <a:p>
            <a:r>
              <a:rPr lang="en-US" dirty="0"/>
              <a:t>Finland is not afraid to answer the big questions, such as how to have open data while protecting user privacy. For example, Finland has been a leader in building international technical and ethical standards.</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Finland is also the home to the </a:t>
            </a:r>
            <a:r>
              <a:rPr lang="en-US" sz="1800" b="1" dirty="0">
                <a:solidFill>
                  <a:srgbClr val="002EA2"/>
                </a:solidFill>
                <a:latin typeface="Finlandica" panose="00000500000000000000" pitchFamily="2" charset="0"/>
              </a:rPr>
              <a:t>European Centre of Excellence for Countering Hybrid Threats</a:t>
            </a:r>
            <a:r>
              <a:rPr lang="en-US" sz="1800" dirty="0">
                <a:solidFill>
                  <a:srgbClr val="002EA2"/>
                </a:solidFill>
                <a:latin typeface="Finlandica" panose="00000500000000000000" pitchFamily="2" charset="0"/>
              </a:rPr>
              <a:t>.</a:t>
            </a:r>
          </a:p>
          <a:p>
            <a:endParaRPr lang="en-US"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188040673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2EA2"/>
                </a:solidFill>
                <a:latin typeface="Finlandica" panose="00000500000000000000" pitchFamily="2" charset="0"/>
              </a:rPr>
              <a:t>Internet of Things</a:t>
            </a:r>
            <a:endParaRPr lang="fi-FI" dirty="0"/>
          </a:p>
        </p:txBody>
      </p:sp>
      <p:sp>
        <p:nvSpPr>
          <p:cNvPr id="3" name="Content Placeholder 2"/>
          <p:cNvSpPr>
            <a:spLocks noGrp="1"/>
          </p:cNvSpPr>
          <p:nvPr>
            <p:ph idx="1"/>
          </p:nvPr>
        </p:nvSpPr>
        <p:spPr>
          <a:xfrm>
            <a:off x="611560" y="1492249"/>
            <a:ext cx="3960440" cy="2879701"/>
          </a:xfrm>
        </p:spPr>
        <p:txBody>
          <a:bodyPr/>
          <a:lstStyle/>
          <a:p>
            <a:r>
              <a:rPr lang="en-US" sz="1800" b="1" dirty="0">
                <a:solidFill>
                  <a:srgbClr val="002EA2"/>
                </a:solidFill>
                <a:latin typeface="Finlandica" panose="00000500000000000000" pitchFamily="2" charset="0"/>
              </a:rPr>
              <a:t>The Internet of Things </a:t>
            </a:r>
            <a:r>
              <a:rPr lang="en-US" sz="1800" dirty="0">
                <a:solidFill>
                  <a:srgbClr val="002EA2"/>
                </a:solidFill>
                <a:latin typeface="Finlandica" panose="00000500000000000000" pitchFamily="2" charset="0"/>
              </a:rPr>
              <a:t>(IoT) is also a thriving sector in Finland. </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Some major companies use the IoT for their own solutions, such as elevator manufacturer KONE, while others develop IoT products and services for others.</a:t>
            </a:r>
          </a:p>
        </p:txBody>
      </p:sp>
      <p:pic>
        <p:nvPicPr>
          <p:cNvPr id="10" name="Picture Placeholder 9" descr="Two persons walking in a server room while holding a laptop and a tablet.">
            <a:extLst>
              <a:ext uri="{FF2B5EF4-FFF2-40B4-BE49-F238E27FC236}">
                <a16:creationId xmlns:a16="http://schemas.microsoft.com/office/drawing/2014/main" id="{8DA199E0-2F6C-4825-AB63-B6CAF2814F9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939" r="28939"/>
          <a:stretch>
            <a:fillRect/>
          </a:stretch>
        </p:blipFill>
        <p:spPr/>
      </p:pic>
      <p:sp>
        <p:nvSpPr>
          <p:cNvPr id="9" name="TextBox 8">
            <a:extLst>
              <a:ext uri="{FF2B5EF4-FFF2-40B4-BE49-F238E27FC236}">
                <a16:creationId xmlns:a16="http://schemas.microsoft.com/office/drawing/2014/main" id="{BD5D2FBC-50DB-4AEA-B5C5-BEB23C85637B}"/>
              </a:ext>
            </a:extLst>
          </p:cNvPr>
          <p:cNvSpPr txBox="1"/>
          <p:nvPr/>
        </p:nvSpPr>
        <p:spPr>
          <a:xfrm>
            <a:off x="6608440" y="4731990"/>
            <a:ext cx="2356048" cy="288032"/>
          </a:xfrm>
          <a:prstGeom prst="rect">
            <a:avLst/>
          </a:prstGeom>
          <a:noFill/>
        </p:spPr>
        <p:txBody>
          <a:bodyPr wrap="square">
            <a:spAutoFit/>
          </a:bodyPr>
          <a:lstStyle/>
          <a:p>
            <a:pPr lvl="1" algn="r"/>
            <a:r>
              <a:rPr lang="fi-FI" sz="1200" dirty="0">
                <a:solidFill>
                  <a:schemeClr val="bg1"/>
                </a:solidFill>
              </a:rPr>
              <a:t>Photo: Business Finland</a:t>
            </a:r>
          </a:p>
        </p:txBody>
      </p:sp>
    </p:spTree>
    <p:extLst>
      <p:ext uri="{BB962C8B-B14F-4D97-AF65-F5344CB8AC3E}">
        <p14:creationId xmlns:p14="http://schemas.microsoft.com/office/powerpoint/2010/main" val="349801029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person standing in front of a group of people working on computers.">
            <a:extLst>
              <a:ext uri="{FF2B5EF4-FFF2-40B4-BE49-F238E27FC236}">
                <a16:creationId xmlns:a16="http://schemas.microsoft.com/office/drawing/2014/main" id="{EA1C6553-CA17-48B7-A4D6-9768AD85CCF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 b="6"/>
          <a:stretch>
            <a:fillRect/>
          </a:stretch>
        </p:blipFill>
        <p:spPr/>
      </p:pic>
      <p:sp>
        <p:nvSpPr>
          <p:cNvPr id="12" name="Rectangle 11">
            <a:extLst>
              <a:ext uri="{FF2B5EF4-FFF2-40B4-BE49-F238E27FC236}">
                <a16:creationId xmlns:a16="http://schemas.microsoft.com/office/drawing/2014/main" id="{2F22C43E-2F9D-4156-8642-4A1AA95934F7}"/>
              </a:ext>
            </a:extLst>
          </p:cNvPr>
          <p:cNvSpPr/>
          <p:nvPr/>
        </p:nvSpPr>
        <p:spPr>
          <a:xfrm>
            <a:off x="5004048" y="1059582"/>
            <a:ext cx="3960440" cy="36004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Content Placeholder 2">
            <a:extLst>
              <a:ext uri="{FF2B5EF4-FFF2-40B4-BE49-F238E27FC236}">
                <a16:creationId xmlns:a16="http://schemas.microsoft.com/office/drawing/2014/main" id="{5B90FC48-7001-45BB-9EC0-206B903AB3A6}"/>
              </a:ext>
            </a:extLst>
          </p:cNvPr>
          <p:cNvSpPr txBox="1">
            <a:spLocks/>
          </p:cNvSpPr>
          <p:nvPr/>
        </p:nvSpPr>
        <p:spPr>
          <a:xfrm>
            <a:off x="5220072" y="1203598"/>
            <a:ext cx="3557683" cy="310023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800" b="1" dirty="0">
                <a:solidFill>
                  <a:srgbClr val="002EA2"/>
                </a:solidFill>
                <a:latin typeface="Finlandica" panose="00000500000000000000" pitchFamily="2" charset="0"/>
              </a:rPr>
              <a:t>Finland has a very high share of ICT specialists, while also scoring well in basic skills and STEM graduation rates. </a:t>
            </a:r>
          </a:p>
          <a:p>
            <a:pPr algn="r">
              <a:lnSpc>
                <a:spcPct val="120000"/>
              </a:lnSpc>
              <a:spcBef>
                <a:spcPts val="0"/>
              </a:spcBef>
              <a:buClr>
                <a:schemeClr val="tx1"/>
              </a:buClr>
              <a:buSzPts val="1013"/>
            </a:pPr>
            <a:r>
              <a:rPr lang="en-US" sz="1200" dirty="0">
                <a:solidFill>
                  <a:srgbClr val="002EA2"/>
                </a:solidFill>
                <a:latin typeface="Finlandica" panose="00000500000000000000" pitchFamily="2" charset="0"/>
              </a:rPr>
              <a:t>(Digital Economy and Society Index)</a:t>
            </a:r>
            <a:endParaRPr lang="en-US" sz="1200" dirty="0">
              <a:solidFill>
                <a:srgbClr val="FF0000"/>
              </a:solidFill>
              <a:latin typeface="Finlandica" panose="00000500000000000000" pitchFamily="2" charset="0"/>
            </a:endParaRPr>
          </a:p>
        </p:txBody>
      </p:sp>
      <p:sp>
        <p:nvSpPr>
          <p:cNvPr id="22" name="TextBox 21">
            <a:extLst>
              <a:ext uri="{FF2B5EF4-FFF2-40B4-BE49-F238E27FC236}">
                <a16:creationId xmlns:a16="http://schemas.microsoft.com/office/drawing/2014/main" id="{B2B623A9-B4FB-4BCD-B690-EB96419BF419}"/>
              </a:ext>
            </a:extLst>
          </p:cNvPr>
          <p:cNvSpPr txBox="1"/>
          <p:nvPr/>
        </p:nvSpPr>
        <p:spPr>
          <a:xfrm>
            <a:off x="251520" y="4731990"/>
            <a:ext cx="2356048" cy="288032"/>
          </a:xfrm>
          <a:prstGeom prst="rect">
            <a:avLst/>
          </a:prstGeom>
          <a:noFill/>
        </p:spPr>
        <p:txBody>
          <a:bodyPr wrap="square">
            <a:spAutoFit/>
          </a:bodyPr>
          <a:lstStyle/>
          <a:p>
            <a:r>
              <a:rPr lang="fi-FI" sz="1200" dirty="0">
                <a:solidFill>
                  <a:schemeClr val="bg1"/>
                </a:solidFill>
              </a:rPr>
              <a:t>Photo: Business Finland</a:t>
            </a:r>
          </a:p>
        </p:txBody>
      </p:sp>
      <p:sp>
        <p:nvSpPr>
          <p:cNvPr id="23" name="Freeform 7">
            <a:extLst>
              <a:ext uri="{FF2B5EF4-FFF2-40B4-BE49-F238E27FC236}">
                <a16:creationId xmlns:a16="http://schemas.microsoft.com/office/drawing/2014/main" id="{6408FC28-07F3-4036-9124-D48322DFDEC2}"/>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4A4F58A2-3BB1-4349-A331-452E6BC6318D}"/>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663623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solidFill>
                  <a:srgbClr val="002EA2"/>
                </a:solidFill>
                <a:latin typeface="Finlandica" panose="00000500000000000000" pitchFamily="2" charset="0"/>
              </a:rPr>
              <a:t>International co-operation</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492249"/>
            <a:ext cx="7848872" cy="2879701"/>
          </a:xfrm>
        </p:spPr>
        <p:txBody>
          <a:bodyPr/>
          <a:lstStyle/>
          <a:p>
            <a:r>
              <a:rPr lang="en-US" sz="1800" dirty="0">
                <a:solidFill>
                  <a:srgbClr val="002EA2"/>
                </a:solidFill>
                <a:latin typeface="Finlandica" panose="00000500000000000000" pitchFamily="2" charset="0"/>
              </a:rPr>
              <a:t>Finland has a </a:t>
            </a:r>
            <a:r>
              <a:rPr lang="en-US" sz="1800" b="1" dirty="0">
                <a:solidFill>
                  <a:srgbClr val="002EA2"/>
                </a:solidFill>
                <a:latin typeface="Finlandica" panose="00000500000000000000" pitchFamily="2" charset="0"/>
              </a:rPr>
              <a:t>talented ICT workforce</a:t>
            </a:r>
            <a:r>
              <a:rPr lang="en-US" sz="1800" dirty="0">
                <a:solidFill>
                  <a:srgbClr val="002EA2"/>
                </a:solidFill>
                <a:latin typeface="Finlandica" panose="00000500000000000000" pitchFamily="2" charset="0"/>
              </a:rPr>
              <a:t>. Not only does Finland produce excellent homegrown talent, it also attracts international talent. For example, many ICT companies use English as their company language because of the high percentage of immigrant experts.</a:t>
            </a:r>
          </a:p>
          <a:p>
            <a:endParaRPr lang="en-US" dirty="0"/>
          </a:p>
          <a:p>
            <a:r>
              <a:rPr lang="en-US" sz="1800" b="1" dirty="0">
                <a:solidFill>
                  <a:srgbClr val="002EA2"/>
                </a:solidFill>
                <a:latin typeface="Finlandica" panose="00000500000000000000" pitchFamily="2" charset="0"/>
              </a:rPr>
              <a:t>International partners</a:t>
            </a:r>
            <a:r>
              <a:rPr lang="en-US" sz="1800" dirty="0">
                <a:solidFill>
                  <a:srgbClr val="002EA2"/>
                </a:solidFill>
                <a:latin typeface="Finlandica" panose="00000500000000000000" pitchFamily="2" charset="0"/>
              </a:rPr>
              <a:t> are welcomed by Finland. On the government level, Finland has ICT partnerships with the Nordic countries, Estonia, International Council for Information Technology in Government Administration, EU and OECD.</a:t>
            </a:r>
          </a:p>
          <a:p>
            <a:endParaRPr lang="en-US" dirty="0"/>
          </a:p>
        </p:txBody>
      </p:sp>
    </p:spTree>
    <p:extLst>
      <p:ext uri="{BB962C8B-B14F-4D97-AF65-F5344CB8AC3E}">
        <p14:creationId xmlns:p14="http://schemas.microsoft.com/office/powerpoint/2010/main" val="208035838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B344D181-FD82-442E-8B57-B0C27371FD4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6" b="15744"/>
          <a:stretch/>
        </p:blipFill>
        <p:spPr>
          <a:xfrm>
            <a:off x="0" y="0"/>
            <a:ext cx="9144000" cy="5143500"/>
          </a:xfrm>
          <a:prstGeom prst="rect">
            <a:avLst/>
          </a:prstGeom>
        </p:spPr>
      </p:pic>
      <p:sp>
        <p:nvSpPr>
          <p:cNvPr id="2" name="Title 1"/>
          <p:cNvSpPr>
            <a:spLocks noGrp="1"/>
          </p:cNvSpPr>
          <p:nvPr>
            <p:ph type="title"/>
          </p:nvPr>
        </p:nvSpPr>
        <p:spPr>
          <a:xfrm>
            <a:off x="4788024" y="1995686"/>
            <a:ext cx="5473701" cy="1295524"/>
          </a:xfrm>
        </p:spPr>
        <p:txBody>
          <a:bodyPr/>
          <a:lstStyle/>
          <a:p>
            <a:r>
              <a:rPr lang="fi-FI" sz="5400" dirty="0" err="1"/>
              <a:t>Thank</a:t>
            </a:r>
            <a:r>
              <a:rPr lang="fi-FI" sz="5400" dirty="0"/>
              <a:t> </a:t>
            </a:r>
            <a:r>
              <a:rPr lang="fi-FI" sz="5400" dirty="0" err="1"/>
              <a:t>you</a:t>
            </a:r>
            <a:r>
              <a:rPr lang="fi-FI" sz="5400" dirty="0"/>
              <a:t>!</a:t>
            </a:r>
          </a:p>
        </p:txBody>
      </p:sp>
      <p:sp>
        <p:nvSpPr>
          <p:cNvPr id="4" name="Freeform 7">
            <a:extLst>
              <a:ext uri="{FF2B5EF4-FFF2-40B4-BE49-F238E27FC236}">
                <a16:creationId xmlns:a16="http://schemas.microsoft.com/office/drawing/2014/main" id="{8054A37D-0FE8-48CA-8F3B-3A4E538542D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659C7032-5C21-4023-B899-44972595D169}"/>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669D5B57-76CF-4596-82F1-7357BDA99CC9}"/>
              </a:ext>
            </a:extLst>
          </p:cNvPr>
          <p:cNvSpPr txBox="1"/>
          <p:nvPr/>
        </p:nvSpPr>
        <p:spPr>
          <a:xfrm>
            <a:off x="107504" y="4731990"/>
            <a:ext cx="2356048" cy="288032"/>
          </a:xfrm>
          <a:prstGeom prst="rect">
            <a:avLst/>
          </a:prstGeom>
          <a:noFill/>
        </p:spPr>
        <p:txBody>
          <a:bodyPr wrap="square">
            <a:spAutoFit/>
          </a:bodyPr>
          <a:lstStyle/>
          <a:p>
            <a:r>
              <a:rPr lang="fi-FI" sz="1200" dirty="0">
                <a:solidFill>
                  <a:schemeClr val="bg1"/>
                </a:solidFill>
              </a:rPr>
              <a:t>Photo: Mikael Ahlfors</a:t>
            </a:r>
          </a:p>
        </p:txBody>
      </p:sp>
    </p:spTree>
    <p:extLst>
      <p:ext uri="{BB962C8B-B14F-4D97-AF65-F5344CB8AC3E}">
        <p14:creationId xmlns:p14="http://schemas.microsoft.com/office/powerpoint/2010/main" val="9032713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5667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F2208D7D-84D7-40E1-A508-09B677C830F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0387" b="10387"/>
          <a:stretch>
            <a:fillRect/>
          </a:stretch>
        </p:blipFill>
        <p:spPr/>
      </p:pic>
      <p:sp>
        <p:nvSpPr>
          <p:cNvPr id="2" name="Title 1"/>
          <p:cNvSpPr>
            <a:spLocks noGrp="1"/>
          </p:cNvSpPr>
          <p:nvPr>
            <p:ph type="ctrTitle"/>
          </p:nvPr>
        </p:nvSpPr>
        <p:spPr>
          <a:xfrm>
            <a:off x="1835696" y="2211710"/>
            <a:ext cx="5976664" cy="1439862"/>
          </a:xfrm>
        </p:spPr>
        <p:txBody>
          <a:bodyPr/>
          <a:lstStyle/>
          <a:p>
            <a:r>
              <a:rPr lang="fi-FI" b="0" dirty="0"/>
              <a:t>Finland as a </a:t>
            </a:r>
            <a:r>
              <a:rPr lang="fi-FI" b="0" dirty="0" err="1"/>
              <a:t>global</a:t>
            </a:r>
            <a:r>
              <a:rPr lang="fi-FI" b="0" dirty="0"/>
              <a:t> </a:t>
            </a:r>
            <a:r>
              <a:rPr lang="fi-FI" b="0" dirty="0" err="1"/>
              <a:t>leader</a:t>
            </a:r>
            <a:r>
              <a:rPr lang="fi-FI" b="0" dirty="0"/>
              <a:t> of </a:t>
            </a:r>
            <a:r>
              <a:rPr lang="fi-FI" dirty="0" err="1"/>
              <a:t>digitaliZation</a:t>
            </a:r>
            <a:r>
              <a:rPr lang="fi-FI" dirty="0"/>
              <a:t> </a:t>
            </a:r>
          </a:p>
        </p:txBody>
      </p:sp>
      <p:sp>
        <p:nvSpPr>
          <p:cNvPr id="14" name="Freeform 7">
            <a:extLst>
              <a:ext uri="{FF2B5EF4-FFF2-40B4-BE49-F238E27FC236}">
                <a16:creationId xmlns:a16="http://schemas.microsoft.com/office/drawing/2014/main" id="{34264D35-3548-468A-8593-C8BCC0601142}"/>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4246A47A-17AC-4389-A8DD-9E7CBAD5B585}"/>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234906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Digitalization - the next great industrial revolution</a:t>
            </a:r>
          </a:p>
        </p:txBody>
      </p:sp>
      <p:sp>
        <p:nvSpPr>
          <p:cNvPr id="3" name="Content Placeholder 2"/>
          <p:cNvSpPr>
            <a:spLocks noGrp="1"/>
          </p:cNvSpPr>
          <p:nvPr>
            <p:ph idx="1"/>
          </p:nvPr>
        </p:nvSpPr>
        <p:spPr>
          <a:xfrm>
            <a:off x="683568" y="1492249"/>
            <a:ext cx="7848872" cy="2879701"/>
          </a:xfrm>
        </p:spPr>
        <p:txBody>
          <a:bodyPr/>
          <a:lstStyle/>
          <a:p>
            <a:r>
              <a:rPr lang="en-US" dirty="0"/>
              <a:t>Digitalization, sometimes called </a:t>
            </a:r>
            <a:r>
              <a:rPr lang="en-US" b="1" dirty="0"/>
              <a:t>digital transformation</a:t>
            </a:r>
            <a:r>
              <a:rPr lang="en-US" dirty="0"/>
              <a:t>, is the use of digital technologies to modify or create new organizational processes, culture, business models and experiences.</a:t>
            </a:r>
          </a:p>
          <a:p>
            <a:endParaRPr lang="en-US" dirty="0"/>
          </a:p>
          <a:p>
            <a:r>
              <a:rPr lang="en-US" sz="1800" dirty="0">
                <a:solidFill>
                  <a:srgbClr val="002EA2"/>
                </a:solidFill>
                <a:latin typeface="Finlandica" panose="00000500000000000000" pitchFamily="2" charset="0"/>
              </a:rPr>
              <a:t>Digitalization can help companies be more </a:t>
            </a:r>
            <a:r>
              <a:rPr lang="en-US" sz="1800" b="1" dirty="0">
                <a:solidFill>
                  <a:srgbClr val="002EA2"/>
                </a:solidFill>
                <a:latin typeface="Finlandica" panose="00000500000000000000" pitchFamily="2" charset="0"/>
              </a:rPr>
              <a:t>profitable</a:t>
            </a:r>
            <a:r>
              <a:rPr lang="en-US" sz="1800" dirty="0">
                <a:solidFill>
                  <a:srgbClr val="002EA2"/>
                </a:solidFill>
                <a:latin typeface="Finlandica" panose="00000500000000000000" pitchFamily="2" charset="0"/>
              </a:rPr>
              <a:t> at lower costs, while it can help public institutions improve services at lower costs. </a:t>
            </a:r>
            <a:endParaRPr lang="en-US" dirty="0">
              <a:solidFill>
                <a:srgbClr val="002EA2"/>
              </a:solidFill>
              <a:latin typeface="Finlandica" panose="00000500000000000000" pitchFamily="2" charset="0"/>
            </a:endParaRPr>
          </a:p>
          <a:p>
            <a:endParaRPr lang="en-US" b="1" dirty="0">
              <a:solidFill>
                <a:srgbClr val="002EA2"/>
              </a:solidFill>
              <a:latin typeface="Finlandica" panose="00000500000000000000" pitchFamily="2" charset="0"/>
            </a:endParaRPr>
          </a:p>
          <a:p>
            <a:r>
              <a:rPr lang="en-US" b="1" dirty="0">
                <a:solidFill>
                  <a:srgbClr val="002EA2"/>
                </a:solidFill>
                <a:latin typeface="Finlandica" panose="00000500000000000000" pitchFamily="2" charset="0"/>
              </a:rPr>
              <a:t>Efficiency</a:t>
            </a:r>
            <a:r>
              <a:rPr lang="en-US" dirty="0">
                <a:solidFill>
                  <a:srgbClr val="002EA2"/>
                </a:solidFill>
                <a:latin typeface="Finlandica" panose="00000500000000000000" pitchFamily="2" charset="0"/>
              </a:rPr>
              <a:t> is a key benefit, but digitalization can also boost </a:t>
            </a:r>
            <a:r>
              <a:rPr lang="en-US" b="1" dirty="0">
                <a:solidFill>
                  <a:srgbClr val="002EA2"/>
                </a:solidFill>
                <a:latin typeface="Finlandica" panose="00000500000000000000" pitchFamily="2" charset="0"/>
              </a:rPr>
              <a:t>innovation</a:t>
            </a:r>
            <a:r>
              <a:rPr lang="en-US" dirty="0">
                <a:solidFill>
                  <a:srgbClr val="002EA2"/>
                </a:solidFill>
                <a:latin typeface="Finlandica" panose="00000500000000000000" pitchFamily="2" charset="0"/>
              </a:rPr>
              <a:t> and </a:t>
            </a:r>
            <a:r>
              <a:rPr lang="en-US" b="1" dirty="0">
                <a:solidFill>
                  <a:srgbClr val="002EA2"/>
                </a:solidFill>
                <a:latin typeface="Finlandica" panose="00000500000000000000" pitchFamily="2" charset="0"/>
              </a:rPr>
              <a:t>creativity</a:t>
            </a:r>
            <a:r>
              <a:rPr lang="en-US" dirty="0">
                <a:solidFill>
                  <a:srgbClr val="002EA2"/>
                </a:solidFill>
                <a:latin typeface="Finlandica" panose="00000500000000000000" pitchFamily="2" charset="0"/>
              </a:rPr>
              <a:t>.</a:t>
            </a:r>
          </a:p>
        </p:txBody>
      </p:sp>
    </p:spTree>
    <p:extLst>
      <p:ext uri="{BB962C8B-B14F-4D97-AF65-F5344CB8AC3E}">
        <p14:creationId xmlns:p14="http://schemas.microsoft.com/office/powerpoint/2010/main" val="88397554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wo persons sitting on a rock in front of a tent looking at a laptop.&#10;">
            <a:extLst>
              <a:ext uri="{FF2B5EF4-FFF2-40B4-BE49-F238E27FC236}">
                <a16:creationId xmlns:a16="http://schemas.microsoft.com/office/drawing/2014/main" id="{8AD5B98D-7BE1-429F-95B0-E796B713AD9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5" name="Rectangle 4">
            <a:extLst>
              <a:ext uri="{FF2B5EF4-FFF2-40B4-BE49-F238E27FC236}">
                <a16:creationId xmlns:a16="http://schemas.microsoft.com/office/drawing/2014/main" id="{673A991F-115E-4A2C-A0F9-0B9405BED167}"/>
              </a:ext>
            </a:extLst>
          </p:cNvPr>
          <p:cNvSpPr/>
          <p:nvPr/>
        </p:nvSpPr>
        <p:spPr>
          <a:xfrm>
            <a:off x="1043608" y="1343488"/>
            <a:ext cx="4176464" cy="216024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1331640" y="1491630"/>
            <a:ext cx="3888432" cy="266429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Finland ranks #1 in availability of latest technologies. </a:t>
            </a:r>
          </a:p>
          <a:p>
            <a:r>
              <a:rPr lang="en-US" sz="1200" dirty="0">
                <a:solidFill>
                  <a:schemeClr val="accent1"/>
                </a:solidFill>
                <a:latin typeface="+mn-lt"/>
              </a:rPr>
              <a:t>(WEF Global Competitiveness Report 2017–2018)</a:t>
            </a: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Sakari Piippo/Finland Image Bank</a:t>
            </a:r>
          </a:p>
        </p:txBody>
      </p:sp>
    </p:spTree>
    <p:extLst>
      <p:ext uri="{BB962C8B-B14F-4D97-AF65-F5344CB8AC3E}">
        <p14:creationId xmlns:p14="http://schemas.microsoft.com/office/powerpoint/2010/main" val="38270039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Finland - the most digitalized </a:t>
            </a:r>
            <a:br>
              <a:rPr lang="en-US" sz="2400" dirty="0">
                <a:solidFill>
                  <a:srgbClr val="002EA2"/>
                </a:solidFill>
                <a:latin typeface="Finlandica" panose="00000500000000000000" pitchFamily="2" charset="0"/>
              </a:rPr>
            </a:br>
            <a:r>
              <a:rPr lang="en-US" sz="2400" dirty="0">
                <a:solidFill>
                  <a:srgbClr val="002EA2"/>
                </a:solidFill>
                <a:latin typeface="Finlandica" panose="00000500000000000000" pitchFamily="2" charset="0"/>
              </a:rPr>
              <a:t>country in Europe</a:t>
            </a:r>
          </a:p>
        </p:txBody>
      </p:sp>
      <p:sp>
        <p:nvSpPr>
          <p:cNvPr id="3" name="Content Placeholder 2"/>
          <p:cNvSpPr>
            <a:spLocks noGrp="1"/>
          </p:cNvSpPr>
          <p:nvPr>
            <p:ph idx="1"/>
          </p:nvPr>
        </p:nvSpPr>
        <p:spPr>
          <a:xfrm>
            <a:off x="683568" y="1492249"/>
            <a:ext cx="7776864" cy="3095725"/>
          </a:xfrm>
        </p:spPr>
        <p:txBody>
          <a:bodyPr/>
          <a:lstStyle/>
          <a:p>
            <a:r>
              <a:rPr lang="en-US" sz="1800" dirty="0">
                <a:solidFill>
                  <a:srgbClr val="002EA2"/>
                </a:solidFill>
                <a:latin typeface="Finlandica" panose="00000500000000000000" pitchFamily="2" charset="0"/>
              </a:rPr>
              <a:t>Digital skills are the greatest relative strength of Finland. In particular, Finland has a </a:t>
            </a:r>
            <a:r>
              <a:rPr lang="en-US" sz="1800" b="1" dirty="0">
                <a:solidFill>
                  <a:srgbClr val="002EA2"/>
                </a:solidFill>
                <a:latin typeface="Finlandica" panose="00000500000000000000" pitchFamily="2" charset="0"/>
              </a:rPr>
              <a:t>very high share of ICT specialists</a:t>
            </a:r>
            <a:r>
              <a:rPr lang="en-US" sz="1800" dirty="0">
                <a:solidFill>
                  <a:srgbClr val="002EA2"/>
                </a:solidFill>
                <a:latin typeface="Finlandica" panose="00000500000000000000" pitchFamily="2" charset="0"/>
              </a:rPr>
              <a:t>, while also scoring well in basic skills and STEM graduation rates. (Digital Economy and Society Index).</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Today Finland is the </a:t>
            </a:r>
            <a:r>
              <a:rPr lang="en-US" sz="1800" b="1" dirty="0">
                <a:solidFill>
                  <a:srgbClr val="002EA2"/>
                </a:solidFill>
                <a:latin typeface="Finlandica" panose="00000500000000000000" pitchFamily="2" charset="0"/>
              </a:rPr>
              <a:t>most digitalized </a:t>
            </a:r>
            <a:r>
              <a:rPr lang="en-US" sz="1800" dirty="0">
                <a:solidFill>
                  <a:srgbClr val="002EA2"/>
                </a:solidFill>
                <a:latin typeface="Finlandica" panose="00000500000000000000" pitchFamily="2" charset="0"/>
              </a:rPr>
              <a:t>country in Europe, according to the European Commission’s Digital Economy and Society Index (DESI).</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Finland has strengths also in other sectors, such as the </a:t>
            </a:r>
            <a:r>
              <a:rPr lang="en-US" b="1" dirty="0">
                <a:solidFill>
                  <a:srgbClr val="002EA2"/>
                </a:solidFill>
                <a:latin typeface="Finlandica" panose="00000500000000000000" pitchFamily="2" charset="0"/>
              </a:rPr>
              <a:t>IoT</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cyber security</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big data </a:t>
            </a:r>
            <a:r>
              <a:rPr lang="en-US" dirty="0">
                <a:solidFill>
                  <a:srgbClr val="002EA2"/>
                </a:solidFill>
                <a:latin typeface="Finlandica" panose="00000500000000000000" pitchFamily="2" charset="0"/>
              </a:rPr>
              <a:t>and </a:t>
            </a:r>
            <a:r>
              <a:rPr lang="en-US" b="1" dirty="0">
                <a:solidFill>
                  <a:srgbClr val="002EA2"/>
                </a:solidFill>
                <a:latin typeface="Finlandica" panose="00000500000000000000" pitchFamily="2" charset="0"/>
              </a:rPr>
              <a:t>AI</a:t>
            </a:r>
            <a:r>
              <a:rPr lang="en-US" dirty="0">
                <a:solidFill>
                  <a:srgbClr val="002EA2"/>
                </a:solidFill>
                <a:latin typeface="Finlandica" panose="00000500000000000000" pitchFamily="2" charset="0"/>
              </a:rPr>
              <a:t>.</a:t>
            </a:r>
          </a:p>
          <a:p>
            <a:pPr lvl="1">
              <a:spcBef>
                <a:spcPts val="0"/>
              </a:spcBef>
              <a:buClr>
                <a:schemeClr val="tx1"/>
              </a:buClr>
              <a:buSzPts val="1013"/>
            </a:pPr>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31443416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studying and using computers in school library.">
            <a:extLst>
              <a:ext uri="{FF2B5EF4-FFF2-40B4-BE49-F238E27FC236}">
                <a16:creationId xmlns:a16="http://schemas.microsoft.com/office/drawing/2014/main" id="{D4972178-BBAF-4FA3-941F-1ED9236A504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 r="3"/>
          <a:stretch>
            <a:fillRect/>
          </a:stretch>
        </p:blipFill>
        <p:spPr/>
      </p:pic>
      <p:sp>
        <p:nvSpPr>
          <p:cNvPr id="9" name="Rectangle 8">
            <a:extLst>
              <a:ext uri="{FF2B5EF4-FFF2-40B4-BE49-F238E27FC236}">
                <a16:creationId xmlns:a16="http://schemas.microsoft.com/office/drawing/2014/main" id="{C69EE919-FE98-46E0-A440-3B3FF4E50E8E}"/>
              </a:ext>
            </a:extLst>
          </p:cNvPr>
          <p:cNvSpPr/>
          <p:nvPr/>
        </p:nvSpPr>
        <p:spPr>
          <a:xfrm>
            <a:off x="539552" y="1347614"/>
            <a:ext cx="4248472" cy="22322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1E5B54F4-A96B-4E76-B690-42C5B8A7F003}"/>
              </a:ext>
            </a:extLst>
          </p:cNvPr>
          <p:cNvSpPr txBox="1">
            <a:spLocks/>
          </p:cNvSpPr>
          <p:nvPr/>
        </p:nvSpPr>
        <p:spPr>
          <a:xfrm>
            <a:off x="755576" y="1563638"/>
            <a:ext cx="3816424" cy="180020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Finland holds the #1 rank in university-industry collaboration.</a:t>
            </a:r>
          </a:p>
          <a:p>
            <a:pPr algn="r"/>
            <a:r>
              <a:rPr lang="en-US" sz="1200" dirty="0">
                <a:solidFill>
                  <a:schemeClr val="accent1"/>
                </a:solidFill>
              </a:rPr>
              <a:t>(EU/Impact Assessment)</a:t>
            </a:r>
            <a:endParaRPr lang="en-US" sz="1200" dirty="0">
              <a:solidFill>
                <a:schemeClr val="accent1"/>
              </a:solidFill>
              <a:latin typeface="+mn-lt"/>
            </a:endParaRPr>
          </a:p>
        </p:txBody>
      </p:sp>
      <p:sp>
        <p:nvSpPr>
          <p:cNvPr id="11" name="Freeform 7">
            <a:extLst>
              <a:ext uri="{FF2B5EF4-FFF2-40B4-BE49-F238E27FC236}">
                <a16:creationId xmlns:a16="http://schemas.microsoft.com/office/drawing/2014/main" id="{53974E85-820C-48ED-8E75-46EA3E29FC6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3F40C9A7-08B3-4F17-A58F-BD19B982F83F}"/>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A1AE842E-6915-4AD2-8DB3-82BBFBDFCC04}"/>
              </a:ext>
            </a:extLst>
          </p:cNvPr>
          <p:cNvSpPr txBox="1"/>
          <p:nvPr/>
        </p:nvSpPr>
        <p:spPr>
          <a:xfrm>
            <a:off x="5652120" y="4731990"/>
            <a:ext cx="3476600" cy="461665"/>
          </a:xfrm>
          <a:prstGeom prst="rect">
            <a:avLst/>
          </a:prstGeom>
          <a:noFill/>
        </p:spPr>
        <p:txBody>
          <a:bodyPr wrap="square">
            <a:spAutoFit/>
          </a:bodyPr>
          <a:lstStyle/>
          <a:p>
            <a:r>
              <a:rPr lang="fi-FI" sz="1200" dirty="0">
                <a:solidFill>
                  <a:schemeClr val="bg1"/>
                </a:solidFill>
              </a:rPr>
              <a:t>Photo: Emilia Riitta </a:t>
            </a:r>
            <a:r>
              <a:rPr lang="fi-FI" sz="1200" dirty="0" err="1">
                <a:solidFill>
                  <a:schemeClr val="bg1"/>
                </a:solidFill>
              </a:rPr>
              <a:t>Supperi</a:t>
            </a:r>
            <a:r>
              <a:rPr lang="fi-FI" sz="1200" dirty="0">
                <a:solidFill>
                  <a:schemeClr val="bg1"/>
                </a:solidFill>
              </a:rPr>
              <a:t>/Keksi/Team Finland</a:t>
            </a:r>
          </a:p>
          <a:p>
            <a:endParaRPr lang="fi-FI" sz="1200" dirty="0">
              <a:solidFill>
                <a:schemeClr val="bg1"/>
              </a:solidFill>
            </a:endParaRPr>
          </a:p>
        </p:txBody>
      </p:sp>
    </p:spTree>
    <p:extLst>
      <p:ext uri="{BB962C8B-B14F-4D97-AF65-F5344CB8AC3E}">
        <p14:creationId xmlns:p14="http://schemas.microsoft.com/office/powerpoint/2010/main" val="20017511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History about digitalization in Finland</a:t>
            </a:r>
          </a:p>
        </p:txBody>
      </p:sp>
      <p:sp>
        <p:nvSpPr>
          <p:cNvPr id="3" name="Content Placeholder 2"/>
          <p:cNvSpPr>
            <a:spLocks noGrp="1"/>
          </p:cNvSpPr>
          <p:nvPr>
            <p:ph idx="1"/>
          </p:nvPr>
        </p:nvSpPr>
        <p:spPr>
          <a:xfrm>
            <a:off x="683568" y="1131590"/>
            <a:ext cx="7848872" cy="3167064"/>
          </a:xfrm>
        </p:spPr>
        <p:txBody>
          <a:bodyPr/>
          <a:lstStyle/>
          <a:p>
            <a:r>
              <a:rPr lang="en-US" sz="1800" dirty="0">
                <a:solidFill>
                  <a:srgbClr val="002EA2"/>
                </a:solidFill>
                <a:latin typeface="Finlandica" panose="00000500000000000000" pitchFamily="2" charset="0"/>
              </a:rPr>
              <a:t>Finland’s journey began back in the 1950s when universities and the military acquired computers. </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The history of </a:t>
            </a:r>
            <a:r>
              <a:rPr lang="en-US" sz="1800" b="1" dirty="0">
                <a:solidFill>
                  <a:srgbClr val="002EA2"/>
                </a:solidFill>
                <a:latin typeface="Finlandica" panose="00000500000000000000" pitchFamily="2" charset="0"/>
              </a:rPr>
              <a:t>Nokia</a:t>
            </a:r>
            <a:r>
              <a:rPr lang="en-US" sz="1800" dirty="0">
                <a:solidFill>
                  <a:srgbClr val="002EA2"/>
                </a:solidFill>
                <a:latin typeface="Finlandica" panose="00000500000000000000" pitchFamily="2" charset="0"/>
              </a:rPr>
              <a:t> is one reason why Finland is a </a:t>
            </a:r>
            <a:r>
              <a:rPr lang="en-US" sz="1800" b="1" dirty="0">
                <a:solidFill>
                  <a:srgbClr val="002EA2"/>
                </a:solidFill>
                <a:latin typeface="Finlandica" panose="00000500000000000000" pitchFamily="2" charset="0"/>
              </a:rPr>
              <a:t>global forerunner </a:t>
            </a:r>
            <a:r>
              <a:rPr lang="en-US" sz="1800" dirty="0">
                <a:solidFill>
                  <a:srgbClr val="002EA2"/>
                </a:solidFill>
                <a:latin typeface="Finlandica" panose="00000500000000000000" pitchFamily="2" charset="0"/>
              </a:rPr>
              <a:t>in digitalization today. </a:t>
            </a:r>
            <a:r>
              <a:rPr lang="en-US" dirty="0">
                <a:solidFill>
                  <a:srgbClr val="002EA2"/>
                </a:solidFill>
                <a:latin typeface="Finlandica" panose="00000500000000000000" pitchFamily="2" charset="0"/>
              </a:rPr>
              <a:t>In the 1990s public decision makers enacted rules to encourage digitalization, while educational institutions prioritized the skills needed for a global digital company.</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Nokia is the 3rd largest </a:t>
            </a:r>
            <a:r>
              <a:rPr lang="en-US" sz="1800" b="1" dirty="0">
                <a:solidFill>
                  <a:srgbClr val="002EA2"/>
                </a:solidFill>
                <a:latin typeface="Finlandica" panose="00000500000000000000" pitchFamily="2" charset="0"/>
              </a:rPr>
              <a:t>5G network </a:t>
            </a:r>
            <a:r>
              <a:rPr lang="en-US" sz="1800" dirty="0">
                <a:solidFill>
                  <a:srgbClr val="002EA2"/>
                </a:solidFill>
                <a:latin typeface="Finlandica" panose="00000500000000000000" pitchFamily="2" charset="0"/>
              </a:rPr>
              <a:t>provider in the world with a 22% market share, according to </a:t>
            </a:r>
            <a:r>
              <a:rPr lang="en-US" sz="1800" dirty="0" err="1">
                <a:solidFill>
                  <a:srgbClr val="002EA2"/>
                </a:solidFill>
                <a:latin typeface="Finlandica" panose="00000500000000000000" pitchFamily="2" charset="0"/>
              </a:rPr>
              <a:t>TrendForce</a:t>
            </a:r>
            <a:r>
              <a:rPr lang="en-US" sz="1800" dirty="0">
                <a:solidFill>
                  <a:srgbClr val="002EA2"/>
                </a:solidFill>
                <a:latin typeface="Finlandica" panose="00000500000000000000" pitchFamily="2" charset="0"/>
              </a:rPr>
              <a:t> (2020).</a:t>
            </a:r>
          </a:p>
          <a:p>
            <a:endParaRPr lang="en-US" dirty="0"/>
          </a:p>
        </p:txBody>
      </p:sp>
    </p:spTree>
    <p:extLst>
      <p:ext uri="{BB962C8B-B14F-4D97-AF65-F5344CB8AC3E}">
        <p14:creationId xmlns:p14="http://schemas.microsoft.com/office/powerpoint/2010/main" val="7747224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man looking at his phone while sitting.">
            <a:extLst>
              <a:ext uri="{FF2B5EF4-FFF2-40B4-BE49-F238E27FC236}">
                <a16:creationId xmlns:a16="http://schemas.microsoft.com/office/drawing/2014/main" id="{2AC6C9CC-9650-4B6A-87B6-8A4F9D01C5D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2256" r="15620" b="6637"/>
          <a:stretch/>
        </p:blipFill>
        <p:spPr>
          <a:xfrm>
            <a:off x="0" y="0"/>
            <a:ext cx="9144000" cy="5143500"/>
          </a:xfrm>
        </p:spPr>
      </p:pic>
      <p:sp>
        <p:nvSpPr>
          <p:cNvPr id="9" name="Rectangle 8">
            <a:extLst>
              <a:ext uri="{FF2B5EF4-FFF2-40B4-BE49-F238E27FC236}">
                <a16:creationId xmlns:a16="http://schemas.microsoft.com/office/drawing/2014/main" id="{C69EE919-FE98-46E0-A440-3B3FF4E50E8E}"/>
              </a:ext>
            </a:extLst>
          </p:cNvPr>
          <p:cNvSpPr/>
          <p:nvPr/>
        </p:nvSpPr>
        <p:spPr>
          <a:xfrm>
            <a:off x="4559742" y="2139702"/>
            <a:ext cx="4104456" cy="266429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1E5B54F4-A96B-4E76-B690-42C5B8A7F003}"/>
              </a:ext>
            </a:extLst>
          </p:cNvPr>
          <p:cNvSpPr txBox="1">
            <a:spLocks/>
          </p:cNvSpPr>
          <p:nvPr/>
        </p:nvSpPr>
        <p:spPr>
          <a:xfrm>
            <a:off x="4775766" y="2355726"/>
            <a:ext cx="3687054" cy="194421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800" b="1" dirty="0">
                <a:solidFill>
                  <a:srgbClr val="002EA2"/>
                </a:solidFill>
                <a:latin typeface="Finlandica" panose="00000500000000000000" pitchFamily="2" charset="0"/>
              </a:rPr>
              <a:t>Finland’s online public services was ranked 2nd in Europe and 6th in the world.</a:t>
            </a:r>
          </a:p>
          <a:p>
            <a:pPr algn="r">
              <a:lnSpc>
                <a:spcPct val="120000"/>
              </a:lnSpc>
              <a:spcBef>
                <a:spcPts val="0"/>
              </a:spcBef>
              <a:buClr>
                <a:schemeClr val="tx1"/>
              </a:buClr>
              <a:buSzPts val="1013"/>
            </a:pPr>
            <a:r>
              <a:rPr lang="en-US" sz="1200" dirty="0">
                <a:solidFill>
                  <a:srgbClr val="002EA2"/>
                </a:solidFill>
                <a:latin typeface="Finlandica" panose="00000500000000000000" pitchFamily="2" charset="0"/>
              </a:rPr>
              <a:t>UN E-Government Survey (2018)</a:t>
            </a:r>
            <a:endParaRPr lang="en-US" sz="1200" dirty="0">
              <a:solidFill>
                <a:srgbClr val="FF0000"/>
              </a:solidFill>
              <a:latin typeface="Finlandica" panose="00000500000000000000" pitchFamily="2" charset="0"/>
            </a:endParaRPr>
          </a:p>
        </p:txBody>
      </p:sp>
      <p:sp>
        <p:nvSpPr>
          <p:cNvPr id="11" name="Freeform 7">
            <a:extLst>
              <a:ext uri="{FF2B5EF4-FFF2-40B4-BE49-F238E27FC236}">
                <a16:creationId xmlns:a16="http://schemas.microsoft.com/office/drawing/2014/main" id="{53974E85-820C-48ED-8E75-46EA3E29FC6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3F40C9A7-08B3-4F17-A58F-BD19B982F83F}"/>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E6563D5-50EF-4B71-A057-8CC322B7C736}"/>
              </a:ext>
            </a:extLst>
          </p:cNvPr>
          <p:cNvSpPr txBox="1"/>
          <p:nvPr/>
        </p:nvSpPr>
        <p:spPr>
          <a:xfrm>
            <a:off x="107504" y="4731990"/>
            <a:ext cx="2356048" cy="288032"/>
          </a:xfrm>
          <a:prstGeom prst="rect">
            <a:avLst/>
          </a:prstGeom>
          <a:noFill/>
        </p:spPr>
        <p:txBody>
          <a:bodyPr wrap="square">
            <a:spAutoFit/>
          </a:bodyPr>
          <a:lstStyle/>
          <a:p>
            <a:r>
              <a:rPr lang="fi-FI" sz="1200" dirty="0">
                <a:solidFill>
                  <a:schemeClr val="bg1"/>
                </a:solidFill>
              </a:rPr>
              <a:t>Photo: Mikael Ahlfors</a:t>
            </a:r>
          </a:p>
        </p:txBody>
      </p:sp>
    </p:spTree>
    <p:extLst>
      <p:ext uri="{BB962C8B-B14F-4D97-AF65-F5344CB8AC3E}">
        <p14:creationId xmlns:p14="http://schemas.microsoft.com/office/powerpoint/2010/main" val="235624020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t>Digital public sector</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131590"/>
            <a:ext cx="7848872" cy="2879701"/>
          </a:xfrm>
        </p:spPr>
        <p:txBody>
          <a:bodyPr/>
          <a:lstStyle/>
          <a:p>
            <a:r>
              <a:rPr lang="en-US" sz="1800" dirty="0">
                <a:solidFill>
                  <a:srgbClr val="002EA2"/>
                </a:solidFill>
                <a:latin typeface="Finlandica" panose="00000500000000000000" pitchFamily="2" charset="0"/>
              </a:rPr>
              <a:t>Finland’s online public services was ranked </a:t>
            </a:r>
            <a:r>
              <a:rPr lang="en-US" sz="1800" b="1" dirty="0">
                <a:solidFill>
                  <a:srgbClr val="002EA2"/>
                </a:solidFill>
                <a:latin typeface="Finlandica" panose="00000500000000000000" pitchFamily="2" charset="0"/>
              </a:rPr>
              <a:t>2nd</a:t>
            </a:r>
            <a:r>
              <a:rPr lang="en-US" sz="1800" dirty="0">
                <a:solidFill>
                  <a:srgbClr val="002EA2"/>
                </a:solidFill>
                <a:latin typeface="Finlandica" panose="00000500000000000000" pitchFamily="2" charset="0"/>
              </a:rPr>
              <a:t> in Europe and </a:t>
            </a:r>
            <a:r>
              <a:rPr lang="en-US" sz="1800" b="1" dirty="0">
                <a:solidFill>
                  <a:srgbClr val="002EA2"/>
                </a:solidFill>
                <a:latin typeface="Finlandica" panose="00000500000000000000" pitchFamily="2" charset="0"/>
              </a:rPr>
              <a:t>6th</a:t>
            </a:r>
            <a:r>
              <a:rPr lang="en-US" sz="1800" dirty="0">
                <a:solidFill>
                  <a:srgbClr val="002EA2"/>
                </a:solidFill>
                <a:latin typeface="Finlandica" panose="00000500000000000000" pitchFamily="2" charset="0"/>
              </a:rPr>
              <a:t> in the world in the UN E-Government Survey (2018).</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The public sector are early adopters of new digital technologies. For example, Finland has implemented the </a:t>
            </a:r>
            <a:r>
              <a:rPr lang="en-US" sz="1800" b="1" dirty="0">
                <a:solidFill>
                  <a:srgbClr val="002EA2"/>
                </a:solidFill>
                <a:latin typeface="Finlandica" panose="00000500000000000000" pitchFamily="2" charset="0"/>
              </a:rPr>
              <a:t>Aurora AI program</a:t>
            </a:r>
            <a:r>
              <a:rPr lang="en-US" sz="1800" dirty="0">
                <a:solidFill>
                  <a:srgbClr val="002EA2"/>
                </a:solidFill>
                <a:latin typeface="Finlandica" panose="00000500000000000000" pitchFamily="2" charset="0"/>
              </a:rPr>
              <a:t>, which uses machine learning to improve public services. Finland’s public services are becoming primarily digital, although citizens are not forced to use digital channels.</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Some examples of Finland’s online public services are pre-completed tax returns, tax cards, student applications, drug prescriptions and personal health records.</a:t>
            </a:r>
          </a:p>
          <a:p>
            <a:endParaRPr lang="en-US"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1569384020"/>
      </p:ext>
    </p:extLst>
  </p:cSld>
  <p:clrMapOvr>
    <a:masterClrMapping/>
  </p:clrMapOvr>
  <p:transition spd="med">
    <p:fade/>
  </p:transition>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246</TotalTime>
  <Words>885</Words>
  <Application>Microsoft Office PowerPoint</Application>
  <PresentationFormat>On-screen Show (16:9)</PresentationFormat>
  <Paragraphs>76</Paragraphs>
  <Slides>16</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vt:lpstr>
      <vt:lpstr>Finlandica</vt:lpstr>
      <vt:lpstr>1_Suomi Finland</vt:lpstr>
      <vt:lpstr>1_Suomi Finland Blanco</vt:lpstr>
      <vt:lpstr>PowerPoint Presentation</vt:lpstr>
      <vt:lpstr>Finland as a global leader of digitaliZation </vt:lpstr>
      <vt:lpstr>Digitalization - the next great industrial revolution</vt:lpstr>
      <vt:lpstr>PowerPoint Presentation</vt:lpstr>
      <vt:lpstr>Finland - the most digitalized  country in Europe</vt:lpstr>
      <vt:lpstr>PowerPoint Presentation</vt:lpstr>
      <vt:lpstr>History about digitalization in Finland</vt:lpstr>
      <vt:lpstr>PowerPoint Presentation</vt:lpstr>
      <vt:lpstr>Digital public sector</vt:lpstr>
      <vt:lpstr>Embracing open data</vt:lpstr>
      <vt:lpstr>Cyber security</vt:lpstr>
      <vt:lpstr>Internet of Things</vt:lpstr>
      <vt:lpstr>PowerPoint Presentation</vt:lpstr>
      <vt:lpstr>International co-operation</vt:lpstr>
      <vt:lpstr>Thank you!</vt:lpstr>
      <vt:lpstr>PowerPoint Presentation</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 Tuovinen</dc:creator>
  <cp:lastModifiedBy>Evita Tuovinen</cp:lastModifiedBy>
  <cp:revision>17</cp:revision>
  <dcterms:created xsi:type="dcterms:W3CDTF">2021-02-02T17:28:45Z</dcterms:created>
  <dcterms:modified xsi:type="dcterms:W3CDTF">2021-02-17T17:33:30Z</dcterms:modified>
</cp:coreProperties>
</file>