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8"/>
  </p:notesMasterIdLst>
  <p:handoutMasterIdLst>
    <p:handoutMasterId r:id="rId19"/>
  </p:handoutMasterIdLst>
  <p:sldIdLst>
    <p:sldId id="257" r:id="rId3"/>
    <p:sldId id="260" r:id="rId4"/>
    <p:sldId id="272" r:id="rId5"/>
    <p:sldId id="287" r:id="rId6"/>
    <p:sldId id="288" r:id="rId7"/>
    <p:sldId id="289" r:id="rId8"/>
    <p:sldId id="299" r:id="rId9"/>
    <p:sldId id="290" r:id="rId10"/>
    <p:sldId id="292" r:id="rId11"/>
    <p:sldId id="300" r:id="rId12"/>
    <p:sldId id="298" r:id="rId13"/>
    <p:sldId id="286" r:id="rId14"/>
    <p:sldId id="291" r:id="rId15"/>
    <p:sldId id="267" r:id="rId16"/>
    <p:sldId id="301" r:id="rId1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777" autoAdjust="0"/>
  </p:normalViewPr>
  <p:slideViewPr>
    <p:cSldViewPr showGuides="1">
      <p:cViewPr varScale="1">
        <p:scale>
          <a:sx n="76" d="100"/>
          <a:sy n="76" d="100"/>
        </p:scale>
        <p:origin x="96" y="228"/>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17.2.2021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17.2.2021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dirty="0"/>
              <a:t>Photo: </a:t>
            </a:r>
            <a:r>
              <a:rPr lang="fi-FI" b="0" i="0" dirty="0">
                <a:solidFill>
                  <a:srgbClr val="000000"/>
                </a:solidFill>
                <a:effectLst/>
                <a:latin typeface="arial" panose="020B0604020202020204" pitchFamily="34" charset="0"/>
              </a:rPr>
              <a:t>Eeva </a:t>
            </a:r>
            <a:r>
              <a:rPr lang="fi-FI" b="0" i="0" dirty="0" err="1">
                <a:solidFill>
                  <a:srgbClr val="000000"/>
                </a:solidFill>
                <a:effectLst/>
                <a:latin typeface="arial" panose="020B0604020202020204" pitchFamily="34" charset="0"/>
              </a:rPr>
              <a:t>Anundi</a:t>
            </a:r>
            <a:r>
              <a:rPr lang="fi-FI" b="0" i="0" dirty="0">
                <a:solidFill>
                  <a:srgbClr val="000000"/>
                </a:solidFill>
                <a:effectLst/>
                <a:latin typeface="arial" panose="020B0604020202020204" pitchFamily="34" charset="0"/>
              </a:rPr>
              <a:t>/Business Finland</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22759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41156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solidFill>
                  <a:srgbClr val="002EA2"/>
                </a:solidFill>
                <a:latin typeface="Finlandica" panose="00000500000000000000" pitchFamily="2" charset="0"/>
              </a:rPr>
              <a:t>The benefits of smart health solutions are to </a:t>
            </a:r>
            <a:r>
              <a:rPr lang="en-US" b="1" dirty="0">
                <a:solidFill>
                  <a:srgbClr val="002EA2"/>
                </a:solidFill>
                <a:latin typeface="Finlandica" panose="00000500000000000000" pitchFamily="2" charset="0"/>
              </a:rPr>
              <a:t>cure afflictions more effectively</a:t>
            </a:r>
            <a:r>
              <a:rPr lang="en-US" dirty="0">
                <a:solidFill>
                  <a:srgbClr val="002EA2"/>
                </a:solidFill>
                <a:latin typeface="Finlandica" panose="00000500000000000000" pitchFamily="2" charset="0"/>
              </a:rPr>
              <a:t>, </a:t>
            </a:r>
            <a:r>
              <a:rPr lang="en-US" b="1" dirty="0">
                <a:solidFill>
                  <a:srgbClr val="002EA2"/>
                </a:solidFill>
                <a:latin typeface="Finlandica" panose="00000500000000000000" pitchFamily="2" charset="0"/>
              </a:rPr>
              <a:t>to care for patients more efficiently </a:t>
            </a:r>
            <a:r>
              <a:rPr lang="en-US" dirty="0">
                <a:solidFill>
                  <a:srgbClr val="002EA2"/>
                </a:solidFill>
                <a:latin typeface="Finlandica" panose="00000500000000000000" pitchFamily="2" charset="0"/>
              </a:rPr>
              <a:t>and </a:t>
            </a:r>
            <a:r>
              <a:rPr lang="en-US" b="1" dirty="0">
                <a:solidFill>
                  <a:srgbClr val="002EA2"/>
                </a:solidFill>
                <a:latin typeface="Finlandica" panose="00000500000000000000" pitchFamily="2" charset="0"/>
              </a:rPr>
              <a:t>to prevent illnesses more frequently</a:t>
            </a:r>
            <a:r>
              <a:rPr lang="en-US" dirty="0">
                <a:solidFill>
                  <a:srgbClr val="002EA2"/>
                </a:solidFill>
                <a:latin typeface="Finlandica" panose="00000500000000000000" pitchFamily="2" charset="0"/>
              </a:rPr>
              <a:t>. </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01423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605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62325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dirty="0"/>
              <a:t>Photo: Business Finland </a:t>
            </a:r>
            <a:r>
              <a:rPr lang="fi-FI" dirty="0" err="1"/>
              <a:t>Mediabank</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275669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EA2"/>
                </a:solidFill>
                <a:latin typeface="Finlandica" panose="00000500000000000000" pitchFamily="2" charset="0"/>
              </a:rPr>
              <a:t>Finland spends 9.2% of GDP on health expenditures, slightly more than the OECD average of 8.8%, according to the OECD. </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Approximately 99% of Finns say they would take part in medical research, according to Business Finland.</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64531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04306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71016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EA2"/>
                </a:solidFill>
                <a:latin typeface="Finlandica" panose="00000500000000000000" pitchFamily="2" charset="0"/>
              </a:rPr>
              <a:t>Finland has proactively addressed these legal and ethical issues to spur responsible development. The Biobank law enables a faster drug discovery and clinical trails by granting access to data and specimens. The Act on the Secondary Use of Health and Social Data grants improved access to data while protecting patients’ personal information.</a:t>
            </a:r>
            <a:endParaRPr lang="fi-FI" dirty="0"/>
          </a:p>
        </p:txBody>
      </p:sp>
      <p:sp>
        <p:nvSpPr>
          <p:cNvPr id="4" name="Slide Number Placeholder 3"/>
          <p:cNvSpPr>
            <a:spLocks noGrp="1"/>
          </p:cNvSpPr>
          <p:nvPr>
            <p:ph type="sldNum" sz="quarter" idx="5"/>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181779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17.2.2021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17.2.2021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17.2.2021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F63E03-6B74-054C-8C1B-76808F4A963F}" type="datetime1">
              <a:rPr lang="fi-FI" smtClean="0"/>
              <a:t>17.2.2021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516A5A40-F9D2-9F41-9B67-6B25AE089B08}"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17.2.2021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61757-E20E-604B-9756-4A12243286F2}"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E2011-BF93-9647-A265-1814C6D8624D}"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17.2.2021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17.2.2021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17.2.2021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17.2.2021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dirty="0"/>
              <a:t>Easily accessible medical records</a:t>
            </a:r>
            <a:endParaRPr lang="en-US" sz="2400" dirty="0">
              <a:solidFill>
                <a:srgbClr val="002EA2"/>
              </a:solidFill>
              <a:latin typeface="Finlandica" panose="00000500000000000000" pitchFamily="2" charset="0"/>
            </a:endParaRPr>
          </a:p>
        </p:txBody>
      </p:sp>
      <p:sp>
        <p:nvSpPr>
          <p:cNvPr id="3" name="Content Placeholder 2"/>
          <p:cNvSpPr>
            <a:spLocks noGrp="1"/>
          </p:cNvSpPr>
          <p:nvPr>
            <p:ph idx="1"/>
          </p:nvPr>
        </p:nvSpPr>
        <p:spPr>
          <a:xfrm>
            <a:off x="683568" y="1260000"/>
            <a:ext cx="7848872" cy="2879701"/>
          </a:xfrm>
        </p:spPr>
        <p:txBody>
          <a:bodyPr/>
          <a:lstStyle/>
          <a:p>
            <a:r>
              <a:rPr lang="en-US" sz="1800" b="1" dirty="0" err="1">
                <a:solidFill>
                  <a:srgbClr val="002EA2"/>
                </a:solidFill>
                <a:latin typeface="Finlandica" panose="00000500000000000000" pitchFamily="2" charset="0"/>
              </a:rPr>
              <a:t>FinBioBank</a:t>
            </a:r>
            <a:r>
              <a:rPr lang="en-US" sz="1800" dirty="0">
                <a:solidFill>
                  <a:srgbClr val="002EA2"/>
                </a:solidFill>
                <a:latin typeface="Finlandica" panose="00000500000000000000" pitchFamily="2" charset="0"/>
              </a:rPr>
              <a:t> connects all six university hospital biobanks and two national biobanks. It is available for public and corporate R&amp;D if the application receives ethical approval.</a:t>
            </a:r>
          </a:p>
          <a:p>
            <a:endParaRPr lang="en-US" dirty="0">
              <a:solidFill>
                <a:srgbClr val="002EA2"/>
              </a:solidFill>
              <a:latin typeface="Finlandica" panose="00000500000000000000" pitchFamily="2" charset="0"/>
            </a:endParaRPr>
          </a:p>
          <a:p>
            <a:r>
              <a:rPr lang="en-US" sz="1800" b="1" dirty="0" err="1">
                <a:solidFill>
                  <a:srgbClr val="002EA2"/>
                </a:solidFill>
                <a:latin typeface="Finlandica" panose="00000500000000000000" pitchFamily="2" charset="0"/>
              </a:rPr>
              <a:t>Findata</a:t>
            </a:r>
            <a:r>
              <a:rPr lang="en-US" sz="1800" dirty="0">
                <a:solidFill>
                  <a:srgbClr val="002EA2"/>
                </a:solidFill>
                <a:latin typeface="Finlandica" panose="00000500000000000000" pitchFamily="2" charset="0"/>
              </a:rPr>
              <a:t> is the national “one stop shop” for health and social data. It is a single point of contact as a data permit authority and service operator.</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All medical records in Finland are in </a:t>
            </a:r>
            <a:r>
              <a:rPr lang="en-US" sz="1800" b="1" dirty="0">
                <a:solidFill>
                  <a:srgbClr val="002EA2"/>
                </a:solidFill>
                <a:latin typeface="Finlandica" panose="00000500000000000000" pitchFamily="2" charset="0"/>
              </a:rPr>
              <a:t>electronic format </a:t>
            </a:r>
            <a:r>
              <a:rPr lang="en-US" sz="1800" dirty="0">
                <a:solidFill>
                  <a:srgbClr val="002EA2"/>
                </a:solidFill>
                <a:latin typeface="Finlandica" panose="00000500000000000000" pitchFamily="2" charset="0"/>
              </a:rPr>
              <a:t>and </a:t>
            </a:r>
            <a:r>
              <a:rPr lang="en-US" sz="1800" b="1" dirty="0">
                <a:solidFill>
                  <a:srgbClr val="002EA2"/>
                </a:solidFill>
                <a:latin typeface="Finlandica" panose="00000500000000000000" pitchFamily="2" charset="0"/>
              </a:rPr>
              <a:t>digitally accessible</a:t>
            </a:r>
            <a:r>
              <a:rPr lang="en-US" sz="1800" dirty="0">
                <a:solidFill>
                  <a:srgbClr val="002EA2"/>
                </a:solidFill>
                <a:latin typeface="Finlandica" panose="00000500000000000000" pitchFamily="2" charset="0"/>
              </a:rPr>
              <a:t>, providing real-world data that allows ideas to be turned into concrete solutions.</a:t>
            </a:r>
          </a:p>
        </p:txBody>
      </p:sp>
    </p:spTree>
    <p:extLst>
      <p:ext uri="{BB962C8B-B14F-4D97-AF65-F5344CB8AC3E}">
        <p14:creationId xmlns:p14="http://schemas.microsoft.com/office/powerpoint/2010/main" val="185663813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39A11A4-43F7-4C98-8182-A1F16313E41D}"/>
              </a:ext>
            </a:extLst>
          </p:cNvPr>
          <p:cNvSpPr txBox="1">
            <a:spLocks/>
          </p:cNvSpPr>
          <p:nvPr/>
        </p:nvSpPr>
        <p:spPr>
          <a:xfrm>
            <a:off x="827584" y="2103698"/>
            <a:ext cx="7560840" cy="936104"/>
          </a:xfrm>
          <a:prstGeom prst="rect">
            <a:avLst/>
          </a:prstGeom>
        </p:spPr>
        <p:txBody>
          <a:bodyPr vert="horz" lIns="0" tIns="0" rIns="0" bIns="0" numCol="1" spcCol="288000" rtlCol="0" anchor="t" anchorCtr="0">
            <a:noAutofit/>
          </a:bodyPr>
          <a:lstStyle>
            <a:lvl1pPr marL="265113" indent="-265113" algn="l" defTabSz="914400" rtl="0" eaLnBrk="1" latinLnBrk="0" hangingPunct="1">
              <a:lnSpc>
                <a:spcPct val="120000"/>
              </a:lnSpc>
              <a:spcBef>
                <a:spcPts val="200"/>
              </a:spcBef>
              <a:buFont typeface="+mj-lt"/>
              <a:buAutoNum type="arabicPeriod"/>
              <a:defRPr sz="1800" b="1" kern="1200">
                <a:solidFill>
                  <a:schemeClr val="bg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bg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3200" dirty="0">
                <a:latin typeface="Finlandica" panose="00000500000000000000" pitchFamily="2" charset="0"/>
              </a:rPr>
              <a:t>THERE ARE 260 HEALTH IT </a:t>
            </a:r>
          </a:p>
          <a:p>
            <a:pPr marL="0" indent="0">
              <a:buNone/>
            </a:pPr>
            <a:r>
              <a:rPr lang="en-US" sz="3200" dirty="0">
                <a:latin typeface="Finlandica" panose="00000500000000000000" pitchFamily="2" charset="0"/>
              </a:rPr>
              <a:t>COMPANIES IN FINLAND</a:t>
            </a:r>
          </a:p>
          <a:p>
            <a:pPr marL="0" indent="0">
              <a:buNone/>
            </a:pPr>
            <a:r>
              <a:rPr lang="en-US" sz="2800" b="0" dirty="0">
                <a:latin typeface="Finlandica" panose="00000500000000000000" pitchFamily="2" charset="0"/>
              </a:rPr>
              <a:t>They have a combined revenue of </a:t>
            </a:r>
            <a:r>
              <a:rPr lang="en-US" sz="2800" dirty="0">
                <a:latin typeface="Finlandica" panose="00000500000000000000" pitchFamily="2" charset="0"/>
              </a:rPr>
              <a:t>5</a:t>
            </a:r>
            <a:r>
              <a:rPr lang="en-US" sz="2800" b="0" dirty="0">
                <a:latin typeface="Finlandica" panose="00000500000000000000" pitchFamily="2" charset="0"/>
              </a:rPr>
              <a:t> billion euros.</a:t>
            </a:r>
          </a:p>
          <a:p>
            <a:pPr marL="285750" indent="-285750">
              <a:buFont typeface="Arial" panose="020B0604020202020204" pitchFamily="34" charset="0"/>
              <a:buChar char="•"/>
            </a:pPr>
            <a:endParaRPr lang="en-US" b="0" dirty="0">
              <a:latin typeface="Finlandica" panose="00000500000000000000" pitchFamily="2" charset="0"/>
            </a:endParaRPr>
          </a:p>
        </p:txBody>
      </p:sp>
      <p:sp>
        <p:nvSpPr>
          <p:cNvPr id="6" name="TextBox 5">
            <a:extLst>
              <a:ext uri="{FF2B5EF4-FFF2-40B4-BE49-F238E27FC236}">
                <a16:creationId xmlns:a16="http://schemas.microsoft.com/office/drawing/2014/main" id="{58F9D665-2898-4693-BDBB-07E70F976DF2}"/>
              </a:ext>
            </a:extLst>
          </p:cNvPr>
          <p:cNvSpPr txBox="1"/>
          <p:nvPr/>
        </p:nvSpPr>
        <p:spPr>
          <a:xfrm>
            <a:off x="7236296" y="4731991"/>
            <a:ext cx="1892424" cy="276999"/>
          </a:xfrm>
          <a:prstGeom prst="rect">
            <a:avLst/>
          </a:prstGeom>
          <a:noFill/>
        </p:spPr>
        <p:txBody>
          <a:bodyPr wrap="square">
            <a:spAutoFit/>
          </a:bodyPr>
          <a:lstStyle/>
          <a:p>
            <a:r>
              <a:rPr lang="fi-FI" sz="1200" dirty="0" err="1">
                <a:solidFill>
                  <a:schemeClr val="bg1"/>
                </a:solidFill>
              </a:rPr>
              <a:t>Source</a:t>
            </a:r>
            <a:r>
              <a:rPr lang="fi-FI" sz="1200" dirty="0">
                <a:solidFill>
                  <a:schemeClr val="bg1"/>
                </a:solidFill>
              </a:rPr>
              <a:t>: Business Finland</a:t>
            </a:r>
          </a:p>
        </p:txBody>
      </p:sp>
    </p:spTree>
    <p:extLst>
      <p:ext uri="{BB962C8B-B14F-4D97-AF65-F5344CB8AC3E}">
        <p14:creationId xmlns:p14="http://schemas.microsoft.com/office/powerpoint/2010/main" val="119201586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woman in laboratory doing research.">
            <a:extLst>
              <a:ext uri="{FF2B5EF4-FFF2-40B4-BE49-F238E27FC236}">
                <a16:creationId xmlns:a16="http://schemas.microsoft.com/office/drawing/2014/main" id="{96E3E329-EF89-4671-9708-34704AC9F1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594" b="5594"/>
          <a:stretch>
            <a:fillRect/>
          </a:stretch>
        </p:blipFill>
        <p:spPr/>
      </p:pic>
      <p:sp>
        <p:nvSpPr>
          <p:cNvPr id="2" name="Title 1"/>
          <p:cNvSpPr>
            <a:spLocks noGrp="1"/>
          </p:cNvSpPr>
          <p:nvPr>
            <p:ph type="title"/>
          </p:nvPr>
        </p:nvSpPr>
        <p:spPr>
          <a:xfrm>
            <a:off x="1440000" y="484187"/>
            <a:ext cx="3564048" cy="863427"/>
          </a:xfrm>
        </p:spPr>
        <p:txBody>
          <a:bodyPr/>
          <a:lstStyle/>
          <a:p>
            <a:r>
              <a:rPr lang="en-US" dirty="0"/>
              <a:t>Using patient data safely</a:t>
            </a:r>
            <a:endParaRPr lang="fi-FI" dirty="0"/>
          </a:p>
        </p:txBody>
      </p:sp>
      <p:sp>
        <p:nvSpPr>
          <p:cNvPr id="3" name="Content Placeholder 2"/>
          <p:cNvSpPr>
            <a:spLocks noGrp="1"/>
          </p:cNvSpPr>
          <p:nvPr>
            <p:ph idx="1"/>
          </p:nvPr>
        </p:nvSpPr>
        <p:spPr>
          <a:xfrm>
            <a:off x="611560" y="1260000"/>
            <a:ext cx="4320480" cy="2879701"/>
          </a:xfrm>
        </p:spPr>
        <p:txBody>
          <a:bodyPr/>
          <a:lstStyle/>
          <a:p>
            <a:r>
              <a:rPr lang="en-US" sz="1800" dirty="0">
                <a:solidFill>
                  <a:srgbClr val="002EA2"/>
                </a:solidFill>
                <a:latin typeface="Finlandica" panose="00000500000000000000" pitchFamily="2" charset="0"/>
              </a:rPr>
              <a:t>A unique Finnish strength is how it safely uses patient data. It has developed an </a:t>
            </a:r>
            <a:r>
              <a:rPr lang="en-US" sz="1800" b="1" dirty="0">
                <a:solidFill>
                  <a:srgbClr val="002EA2"/>
                </a:solidFill>
                <a:latin typeface="Finlandica" panose="00000500000000000000" pitchFamily="2" charset="0"/>
              </a:rPr>
              <a:t>innovative system </a:t>
            </a:r>
            <a:r>
              <a:rPr lang="en-US" sz="1800" dirty="0">
                <a:solidFill>
                  <a:srgbClr val="002EA2"/>
                </a:solidFill>
                <a:latin typeface="Finlandica" panose="00000500000000000000" pitchFamily="2" charset="0"/>
              </a:rPr>
              <a:t>to meet strict data </a:t>
            </a:r>
            <a:r>
              <a:rPr lang="en-US" sz="1800" b="1" dirty="0">
                <a:solidFill>
                  <a:srgbClr val="002EA2"/>
                </a:solidFill>
                <a:latin typeface="Finlandica" panose="00000500000000000000" pitchFamily="2" charset="0"/>
              </a:rPr>
              <a:t>protection requirements </a:t>
            </a:r>
            <a:r>
              <a:rPr lang="en-US" sz="1800" dirty="0">
                <a:solidFill>
                  <a:srgbClr val="002EA2"/>
                </a:solidFill>
                <a:latin typeface="Finlandica" panose="00000500000000000000" pitchFamily="2" charset="0"/>
              </a:rPr>
              <a:t>while allowing </a:t>
            </a:r>
            <a:r>
              <a:rPr lang="en-US" sz="1800" b="1" dirty="0">
                <a:solidFill>
                  <a:srgbClr val="002EA2"/>
                </a:solidFill>
                <a:latin typeface="Finlandica" panose="00000500000000000000" pitchFamily="2" charset="0"/>
              </a:rPr>
              <a:t>data to be used for research</a:t>
            </a:r>
            <a:r>
              <a:rPr lang="en-US" sz="1800" dirty="0">
                <a:solidFill>
                  <a:srgbClr val="002EA2"/>
                </a:solidFill>
                <a:latin typeface="Finlandica" panose="00000500000000000000" pitchFamily="2" charset="0"/>
              </a:rPr>
              <a:t>, </a:t>
            </a:r>
            <a:r>
              <a:rPr lang="en-US" sz="1800" b="1" dirty="0">
                <a:solidFill>
                  <a:srgbClr val="002EA2"/>
                </a:solidFill>
                <a:latin typeface="Finlandica" panose="00000500000000000000" pitchFamily="2" charset="0"/>
              </a:rPr>
              <a:t>statistics</a:t>
            </a:r>
            <a:r>
              <a:rPr lang="en-US" sz="1800" dirty="0">
                <a:solidFill>
                  <a:srgbClr val="002EA2"/>
                </a:solidFill>
                <a:latin typeface="Finlandica" panose="00000500000000000000" pitchFamily="2" charset="0"/>
              </a:rPr>
              <a:t> and </a:t>
            </a:r>
            <a:r>
              <a:rPr lang="en-US" sz="1800" b="1" dirty="0">
                <a:solidFill>
                  <a:srgbClr val="002EA2"/>
                </a:solidFill>
                <a:latin typeface="Finlandica" panose="00000500000000000000" pitchFamily="2" charset="0"/>
              </a:rPr>
              <a:t>healthcare development</a:t>
            </a:r>
            <a:r>
              <a:rPr lang="en-US" sz="1800" dirty="0">
                <a:solidFill>
                  <a:srgbClr val="002EA2"/>
                </a:solidFill>
                <a:latin typeface="Finlandica" panose="00000500000000000000" pitchFamily="2" charset="0"/>
              </a:rPr>
              <a:t>.</a:t>
            </a:r>
          </a:p>
          <a:p>
            <a:endParaRPr lang="en-US" dirty="0">
              <a:solidFill>
                <a:srgbClr val="002EA2"/>
              </a:solidFill>
              <a:latin typeface="Finlandica" panose="00000500000000000000" pitchFamily="2" charset="0"/>
            </a:endParaRPr>
          </a:p>
          <a:p>
            <a:r>
              <a:rPr lang="en-US" b="1" dirty="0">
                <a:solidFill>
                  <a:srgbClr val="002EA2"/>
                </a:solidFill>
                <a:latin typeface="Finlandica" panose="00000500000000000000" pitchFamily="2" charset="0"/>
              </a:rPr>
              <a:t>The Biobank law </a:t>
            </a:r>
            <a:r>
              <a:rPr lang="en-US" dirty="0">
                <a:solidFill>
                  <a:srgbClr val="002EA2"/>
                </a:solidFill>
                <a:latin typeface="Finlandica" panose="00000500000000000000" pitchFamily="2" charset="0"/>
              </a:rPr>
              <a:t>enables a faster drug discovery and clinical trails by granting access to data and specimens. </a:t>
            </a:r>
          </a:p>
        </p:txBody>
      </p:sp>
      <p:sp>
        <p:nvSpPr>
          <p:cNvPr id="14" name="TextBox 13">
            <a:extLst>
              <a:ext uri="{FF2B5EF4-FFF2-40B4-BE49-F238E27FC236}">
                <a16:creationId xmlns:a16="http://schemas.microsoft.com/office/drawing/2014/main" id="{0A5920C3-025E-47FA-80F2-985135B65831}"/>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bg1"/>
                </a:solidFill>
              </a:rPr>
              <a:t>Photo: Business Finland</a:t>
            </a:r>
          </a:p>
        </p:txBody>
      </p:sp>
    </p:spTree>
    <p:extLst>
      <p:ext uri="{BB962C8B-B14F-4D97-AF65-F5344CB8AC3E}">
        <p14:creationId xmlns:p14="http://schemas.microsoft.com/office/powerpoint/2010/main" val="190731394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International environment</a:t>
            </a:r>
          </a:p>
        </p:txBody>
      </p:sp>
      <p:sp>
        <p:nvSpPr>
          <p:cNvPr id="3" name="Content Placeholder 2"/>
          <p:cNvSpPr>
            <a:spLocks noGrp="1"/>
          </p:cNvSpPr>
          <p:nvPr>
            <p:ph idx="1"/>
          </p:nvPr>
        </p:nvSpPr>
        <p:spPr>
          <a:xfrm>
            <a:off x="683568" y="1260000"/>
            <a:ext cx="7848872" cy="2879701"/>
          </a:xfrm>
        </p:spPr>
        <p:txBody>
          <a:bodyPr/>
          <a:lstStyle/>
          <a:p>
            <a:r>
              <a:rPr lang="en-US" sz="1800" dirty="0">
                <a:solidFill>
                  <a:srgbClr val="002EA2"/>
                </a:solidFill>
                <a:latin typeface="Finlandica" panose="00000500000000000000" pitchFamily="2" charset="0"/>
              </a:rPr>
              <a:t>The Finnish healthcare system is not isolated; it is </a:t>
            </a:r>
            <a:r>
              <a:rPr lang="en-US" sz="1800" b="1" dirty="0">
                <a:solidFill>
                  <a:srgbClr val="002EA2"/>
                </a:solidFill>
                <a:latin typeface="Finlandica" panose="00000500000000000000" pitchFamily="2" charset="0"/>
              </a:rPr>
              <a:t>international</a:t>
            </a:r>
            <a:r>
              <a:rPr lang="en-US" sz="1800" dirty="0">
                <a:solidFill>
                  <a:srgbClr val="002EA2"/>
                </a:solidFill>
                <a:latin typeface="Finlandica" panose="00000500000000000000" pitchFamily="2" charset="0"/>
              </a:rPr>
              <a:t>. Healthcare institutions and companies are eager to work with international partners to jointly develop new smart health solutions. </a:t>
            </a:r>
          </a:p>
          <a:p>
            <a:endParaRPr lang="en-US" sz="1800" dirty="0">
              <a:solidFill>
                <a:srgbClr val="002EA2"/>
              </a:solidFill>
              <a:latin typeface="Finlandica" panose="00000500000000000000" pitchFamily="2" charset="0"/>
            </a:endParaRPr>
          </a:p>
          <a:p>
            <a:r>
              <a:rPr lang="en-US" b="1" dirty="0">
                <a:solidFill>
                  <a:srgbClr val="002EA2"/>
                </a:solidFill>
                <a:latin typeface="Finlandica" panose="00000500000000000000" pitchFamily="2" charset="0"/>
              </a:rPr>
              <a:t>Major global healthcare </a:t>
            </a:r>
            <a:r>
              <a:rPr lang="en-US" dirty="0">
                <a:solidFill>
                  <a:srgbClr val="002EA2"/>
                </a:solidFill>
                <a:latin typeface="Finlandica" panose="00000500000000000000" pitchFamily="2" charset="0"/>
              </a:rPr>
              <a:t>companies have chosen to work in Finland, including Bayer, Santen, Perkin Elmer, GE Healthcare, Philips Healthcare and Thermo Fischer Scientific. </a:t>
            </a:r>
          </a:p>
          <a:p>
            <a:pPr lvl="1"/>
            <a:r>
              <a:rPr lang="en-US" dirty="0">
                <a:solidFill>
                  <a:srgbClr val="002EA2"/>
                </a:solidFill>
                <a:latin typeface="Finlandica" panose="00000500000000000000" pitchFamily="2" charset="0"/>
              </a:rPr>
              <a:t>For example, Bayer has an R&amp;D and manufacturing unit in Turku. GE Healthcare uses Finland as their base for wearable technology development and have developed a connected health ecosystem.</a:t>
            </a:r>
          </a:p>
          <a:p>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25063871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5AE3D11A-F7E4-4D23-935A-1D56DD39D64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7558" b="7558"/>
          <a:stretch>
            <a:fillRect/>
          </a:stretch>
        </p:blipFill>
        <p:spPr>
          <a:xfrm>
            <a:off x="0" y="0"/>
            <a:ext cx="9144000" cy="5143500"/>
          </a:xfrm>
          <a:prstGeom prst="rect">
            <a:avLst/>
          </a:prstGeom>
        </p:spPr>
      </p:pic>
      <p:sp>
        <p:nvSpPr>
          <p:cNvPr id="2" name="Title 1"/>
          <p:cNvSpPr>
            <a:spLocks noGrp="1"/>
          </p:cNvSpPr>
          <p:nvPr>
            <p:ph type="title"/>
          </p:nvPr>
        </p:nvSpPr>
        <p:spPr>
          <a:xfrm>
            <a:off x="899592" y="3075806"/>
            <a:ext cx="5473701" cy="1295524"/>
          </a:xfrm>
        </p:spPr>
        <p:txBody>
          <a:bodyPr/>
          <a:lstStyle/>
          <a:p>
            <a:r>
              <a:rPr lang="fi-FI" sz="6000" dirty="0" err="1">
                <a:solidFill>
                  <a:schemeClr val="accent1"/>
                </a:solidFill>
              </a:rPr>
              <a:t>Thank</a:t>
            </a:r>
            <a:r>
              <a:rPr lang="fi-FI" sz="6000" dirty="0">
                <a:solidFill>
                  <a:schemeClr val="accent1"/>
                </a:solidFill>
              </a:rPr>
              <a:t> </a:t>
            </a:r>
            <a:r>
              <a:rPr lang="fi-FI" sz="6000" dirty="0" err="1">
                <a:solidFill>
                  <a:schemeClr val="accent1"/>
                </a:solidFill>
              </a:rPr>
              <a:t>you</a:t>
            </a:r>
            <a:r>
              <a:rPr lang="fi-FI" sz="6000" dirty="0">
                <a:solidFill>
                  <a:schemeClr val="accent1"/>
                </a:solidFill>
              </a:rPr>
              <a:t>!</a:t>
            </a:r>
          </a:p>
        </p:txBody>
      </p:sp>
      <p:sp>
        <p:nvSpPr>
          <p:cNvPr id="3" name="Freeform 7">
            <a:extLst>
              <a:ext uri="{FF2B5EF4-FFF2-40B4-BE49-F238E27FC236}">
                <a16:creationId xmlns:a16="http://schemas.microsoft.com/office/drawing/2014/main" id="{C7A791A5-D8E5-4553-BAF6-7E6D8CDC75F3}"/>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a:extLst>
              <a:ext uri="{FF2B5EF4-FFF2-40B4-BE49-F238E27FC236}">
                <a16:creationId xmlns:a16="http://schemas.microsoft.com/office/drawing/2014/main" id="{0A1B621B-86DC-4533-B6AC-37E9359AF26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C2DB100-75BA-4620-86C3-BF425090D132}"/>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bg1"/>
                </a:solidFill>
              </a:rPr>
              <a:t>Photo: Business Finland</a:t>
            </a:r>
          </a:p>
        </p:txBody>
      </p:sp>
    </p:spTree>
    <p:extLst>
      <p:ext uri="{BB962C8B-B14F-4D97-AF65-F5344CB8AC3E}">
        <p14:creationId xmlns:p14="http://schemas.microsoft.com/office/powerpoint/2010/main" val="9032713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40283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5528241-EB47-4C0F-8CB4-5834933F4E6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34" b="7834"/>
          <a:stretch>
            <a:fillRect/>
          </a:stretch>
        </p:blipFill>
        <p:spPr/>
      </p:pic>
      <p:sp>
        <p:nvSpPr>
          <p:cNvPr id="3" name="Rectangle 2">
            <a:extLst>
              <a:ext uri="{FF2B5EF4-FFF2-40B4-BE49-F238E27FC236}">
                <a16:creationId xmlns:a16="http://schemas.microsoft.com/office/drawing/2014/main" id="{0083B189-D23D-466E-AF39-7B31597C5421}"/>
              </a:ext>
              <a:ext uri="{C183D7F6-B498-43B3-948B-1728B52AA6E4}">
                <adec:decorative xmlns:adec="http://schemas.microsoft.com/office/drawing/2017/decorative" val="1"/>
              </a:ext>
            </a:extLst>
          </p:cNvPr>
          <p:cNvSpPr/>
          <p:nvPr/>
        </p:nvSpPr>
        <p:spPr>
          <a:xfrm>
            <a:off x="0" y="0"/>
            <a:ext cx="9144000" cy="5143500"/>
          </a:xfrm>
          <a:prstGeom prst="rect">
            <a:avLst/>
          </a:prstGeom>
          <a:solidFill>
            <a:srgbClr val="00000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1439379" y="1491717"/>
            <a:ext cx="6265242" cy="2160066"/>
          </a:xfrm>
        </p:spPr>
        <p:txBody>
          <a:bodyPr/>
          <a:lstStyle/>
          <a:p>
            <a:r>
              <a:rPr lang="en-US" b="0" dirty="0"/>
              <a:t>Finland as a global pioneer of </a:t>
            </a:r>
            <a:r>
              <a:rPr lang="en-US" dirty="0"/>
              <a:t>smart health</a:t>
            </a:r>
            <a:endParaRPr lang="fi-FI" dirty="0"/>
          </a:p>
        </p:txBody>
      </p:sp>
      <p:sp>
        <p:nvSpPr>
          <p:cNvPr id="9" name="Freeform 7">
            <a:extLst>
              <a:ext uri="{FF2B5EF4-FFF2-40B4-BE49-F238E27FC236}">
                <a16:creationId xmlns:a16="http://schemas.microsoft.com/office/drawing/2014/main" id="{7E7C32C8-8B50-4172-9118-53122BB32689}"/>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63F73F7F-DC18-4359-86ED-EE52F839A1D5}"/>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3743F851-7EDC-4AE2-943B-A74B3E3B72E9}"/>
              </a:ext>
            </a:extLst>
          </p:cNvPr>
          <p:cNvSpPr txBox="1"/>
          <p:nvPr/>
        </p:nvSpPr>
        <p:spPr>
          <a:xfrm>
            <a:off x="107504" y="4731990"/>
            <a:ext cx="2664296" cy="276999"/>
          </a:xfrm>
          <a:prstGeom prst="rect">
            <a:avLst/>
          </a:prstGeom>
          <a:noFill/>
        </p:spPr>
        <p:txBody>
          <a:bodyPr wrap="square">
            <a:spAutoFit/>
          </a:bodyPr>
          <a:lstStyle/>
          <a:p>
            <a:r>
              <a:rPr lang="fi-FI" sz="1200" dirty="0">
                <a:solidFill>
                  <a:schemeClr val="bg1"/>
                </a:solidFill>
              </a:rPr>
              <a:t>Photo: Eeva </a:t>
            </a:r>
            <a:r>
              <a:rPr lang="fi-FI" sz="1200" dirty="0" err="1">
                <a:solidFill>
                  <a:schemeClr val="bg1"/>
                </a:solidFill>
              </a:rPr>
              <a:t>Anundi</a:t>
            </a:r>
            <a:r>
              <a:rPr lang="fi-FI" sz="1200" dirty="0">
                <a:solidFill>
                  <a:schemeClr val="bg1"/>
                </a:solidFill>
              </a:rPr>
              <a:t>/Business Finland</a:t>
            </a:r>
          </a:p>
        </p:txBody>
      </p:sp>
    </p:spTree>
    <p:extLst>
      <p:ext uri="{BB962C8B-B14F-4D97-AF65-F5344CB8AC3E}">
        <p14:creationId xmlns:p14="http://schemas.microsoft.com/office/powerpoint/2010/main" val="37234906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Smart health</a:t>
            </a:r>
          </a:p>
        </p:txBody>
      </p:sp>
      <p:sp>
        <p:nvSpPr>
          <p:cNvPr id="3" name="Content Placeholder 2"/>
          <p:cNvSpPr>
            <a:spLocks noGrp="1"/>
          </p:cNvSpPr>
          <p:nvPr>
            <p:ph idx="1"/>
          </p:nvPr>
        </p:nvSpPr>
        <p:spPr>
          <a:xfrm>
            <a:off x="683568" y="1260000"/>
            <a:ext cx="7848872" cy="3327974"/>
          </a:xfrm>
        </p:spPr>
        <p:txBody>
          <a:bodyPr/>
          <a:lstStyle/>
          <a:p>
            <a:r>
              <a:rPr lang="en-US" dirty="0">
                <a:solidFill>
                  <a:srgbClr val="002EA2"/>
                </a:solidFill>
                <a:latin typeface="Finlandica" panose="00000500000000000000" pitchFamily="2" charset="0"/>
              </a:rPr>
              <a:t>The developed world has a significant demographic challenge. People are living longer and need more healthcare services. However, the population is aging and the proportion of workers is falling, putting stress on budgets.</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Smart health is the solution. It is </a:t>
            </a:r>
            <a:r>
              <a:rPr lang="en-US" b="1" dirty="0">
                <a:solidFill>
                  <a:srgbClr val="002EA2"/>
                </a:solidFill>
                <a:latin typeface="Finlandica" panose="00000500000000000000" pitchFamily="2" charset="0"/>
              </a:rPr>
              <a:t>tools</a:t>
            </a:r>
            <a:r>
              <a:rPr lang="en-US" dirty="0">
                <a:solidFill>
                  <a:srgbClr val="002EA2"/>
                </a:solidFill>
                <a:latin typeface="Finlandica" panose="00000500000000000000" pitchFamily="2" charset="0"/>
              </a:rPr>
              <a:t> and </a:t>
            </a:r>
            <a:r>
              <a:rPr lang="en-US" b="1" dirty="0">
                <a:solidFill>
                  <a:srgbClr val="002EA2"/>
                </a:solidFill>
                <a:latin typeface="Finlandica" panose="00000500000000000000" pitchFamily="2" charset="0"/>
              </a:rPr>
              <a:t>services</a:t>
            </a:r>
            <a:r>
              <a:rPr lang="en-US" dirty="0">
                <a:solidFill>
                  <a:srgbClr val="002EA2"/>
                </a:solidFill>
                <a:latin typeface="Finlandica" panose="00000500000000000000" pitchFamily="2" charset="0"/>
              </a:rPr>
              <a:t> which use technology to efficiently provide better healthcare services to more people at a more reasonable cost.</a:t>
            </a:r>
          </a:p>
          <a:p>
            <a:endParaRPr lang="fi-FI" dirty="0">
              <a:solidFill>
                <a:srgbClr val="FF0000"/>
              </a:solidFill>
              <a:latin typeface="Finlandica" panose="00000500000000000000" pitchFamily="2" charset="0"/>
            </a:endParaRPr>
          </a:p>
          <a:p>
            <a:pPr marL="0" indent="0">
              <a:buNone/>
            </a:pPr>
            <a:endParaRPr lang="en-US" dirty="0">
              <a:solidFill>
                <a:srgbClr val="FF0000"/>
              </a:solidFill>
              <a:latin typeface="Finlandica" panose="00000500000000000000" pitchFamily="2" charset="0"/>
            </a:endParaRPr>
          </a:p>
        </p:txBody>
      </p:sp>
    </p:spTree>
    <p:extLst>
      <p:ext uri="{BB962C8B-B14F-4D97-AF65-F5344CB8AC3E}">
        <p14:creationId xmlns:p14="http://schemas.microsoft.com/office/powerpoint/2010/main" val="316027216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 up of a gloved hand.">
            <a:extLst>
              <a:ext uri="{FF2B5EF4-FFF2-40B4-BE49-F238E27FC236}">
                <a16:creationId xmlns:a16="http://schemas.microsoft.com/office/drawing/2014/main" id="{48A5CECF-E835-4B90-A880-8BA04BA6EFF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9" name="Rectangle 8">
            <a:extLst>
              <a:ext uri="{FF2B5EF4-FFF2-40B4-BE49-F238E27FC236}">
                <a16:creationId xmlns:a16="http://schemas.microsoft.com/office/drawing/2014/main" id="{C69EE919-FE98-46E0-A440-3B3FF4E50E8E}"/>
              </a:ext>
            </a:extLst>
          </p:cNvPr>
          <p:cNvSpPr/>
          <p:nvPr/>
        </p:nvSpPr>
        <p:spPr>
          <a:xfrm>
            <a:off x="4499992" y="1327151"/>
            <a:ext cx="4167288" cy="333215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4778848" y="1543176"/>
            <a:ext cx="3687054" cy="1944216"/>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 is the most prepared European country for the digital, </a:t>
            </a:r>
            <a:r>
              <a:rPr lang="en-US" sz="2800" b="1" dirty="0" err="1">
                <a:solidFill>
                  <a:srgbClr val="002EA2"/>
                </a:solidFill>
                <a:latin typeface="Finlandica" panose="00000500000000000000" pitchFamily="2" charset="0"/>
              </a:rPr>
              <a:t>personalised</a:t>
            </a:r>
            <a:r>
              <a:rPr lang="en-US" sz="2800" b="1" dirty="0">
                <a:solidFill>
                  <a:srgbClr val="002EA2"/>
                </a:solidFill>
                <a:latin typeface="Finlandica" panose="00000500000000000000" pitchFamily="2" charset="0"/>
              </a:rPr>
              <a:t> future of health. </a:t>
            </a:r>
          </a:p>
          <a:p>
            <a:pPr>
              <a:lnSpc>
                <a:spcPct val="120000"/>
              </a:lnSpc>
              <a:spcBef>
                <a:spcPts val="0"/>
              </a:spcBef>
              <a:buClr>
                <a:schemeClr val="tx1"/>
              </a:buClr>
              <a:buSzPts val="1013"/>
            </a:pPr>
            <a:r>
              <a:rPr lang="en-US" sz="1200" dirty="0">
                <a:solidFill>
                  <a:srgbClr val="002EA2"/>
                </a:solidFill>
                <a:latin typeface="Finlandica" panose="00000500000000000000" pitchFamily="2" charset="0"/>
              </a:rPr>
              <a:t>(European </a:t>
            </a:r>
            <a:r>
              <a:rPr lang="en-US" sz="1200" dirty="0" err="1">
                <a:solidFill>
                  <a:srgbClr val="002EA2"/>
                </a:solidFill>
                <a:latin typeface="Finlandica" panose="00000500000000000000" pitchFamily="2" charset="0"/>
              </a:rPr>
              <a:t>Personalised</a:t>
            </a:r>
            <a:r>
              <a:rPr lang="en-US" sz="1200" dirty="0">
                <a:solidFill>
                  <a:srgbClr val="002EA2"/>
                </a:solidFill>
                <a:latin typeface="Finlandica" panose="00000500000000000000" pitchFamily="2" charset="0"/>
              </a:rPr>
              <a:t> Healthcare Index 2020)</a:t>
            </a: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563D5-50EF-4B71-A057-8CC322B7C736}"/>
              </a:ext>
            </a:extLst>
          </p:cNvPr>
          <p:cNvSpPr txBox="1"/>
          <p:nvPr/>
        </p:nvSpPr>
        <p:spPr>
          <a:xfrm>
            <a:off x="107504" y="4731990"/>
            <a:ext cx="2356048" cy="288032"/>
          </a:xfrm>
          <a:prstGeom prst="rect">
            <a:avLst/>
          </a:prstGeom>
          <a:noFill/>
        </p:spPr>
        <p:txBody>
          <a:bodyPr wrap="square">
            <a:spAutoFit/>
          </a:bodyPr>
          <a:lstStyle/>
          <a:p>
            <a:r>
              <a:rPr lang="fi-FI" sz="1200" dirty="0">
                <a:solidFill>
                  <a:schemeClr val="bg1"/>
                </a:solidFill>
              </a:rPr>
              <a:t>Photo: Sakari Piippo</a:t>
            </a:r>
          </a:p>
        </p:txBody>
      </p:sp>
    </p:spTree>
    <p:extLst>
      <p:ext uri="{BB962C8B-B14F-4D97-AF65-F5344CB8AC3E}">
        <p14:creationId xmlns:p14="http://schemas.microsoft.com/office/powerpoint/2010/main" val="23562402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399" y="483518"/>
            <a:ext cx="5977210" cy="863427"/>
          </a:xfrm>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Finland as a global pioneer of smart health</a:t>
            </a:r>
          </a:p>
        </p:txBody>
      </p:sp>
      <p:sp>
        <p:nvSpPr>
          <p:cNvPr id="3" name="Content Placeholder 2"/>
          <p:cNvSpPr>
            <a:spLocks noGrp="1"/>
          </p:cNvSpPr>
          <p:nvPr>
            <p:ph idx="1"/>
          </p:nvPr>
        </p:nvSpPr>
        <p:spPr>
          <a:xfrm>
            <a:off x="683568" y="1260000"/>
            <a:ext cx="7848872" cy="3616006"/>
          </a:xfrm>
        </p:spPr>
        <p:txBody>
          <a:bodyPr/>
          <a:lstStyle/>
          <a:p>
            <a:r>
              <a:rPr lang="en-US" dirty="0">
                <a:solidFill>
                  <a:srgbClr val="002EA2"/>
                </a:solidFill>
                <a:latin typeface="Finlandica" panose="00000500000000000000" pitchFamily="2" charset="0"/>
              </a:rPr>
              <a:t>Finland is a </a:t>
            </a:r>
            <a:r>
              <a:rPr lang="en-US" b="1" dirty="0">
                <a:solidFill>
                  <a:srgbClr val="002EA2"/>
                </a:solidFill>
                <a:latin typeface="Finlandica" panose="00000500000000000000" pitchFamily="2" charset="0"/>
              </a:rPr>
              <a:t>global pioneer </a:t>
            </a:r>
            <a:r>
              <a:rPr lang="en-US" dirty="0">
                <a:solidFill>
                  <a:srgbClr val="002EA2"/>
                </a:solidFill>
                <a:latin typeface="Finlandica" panose="00000500000000000000" pitchFamily="2" charset="0"/>
              </a:rPr>
              <a:t>in smart health. Finland has an extremely </a:t>
            </a:r>
            <a:r>
              <a:rPr lang="en-US" b="1" dirty="0">
                <a:solidFill>
                  <a:srgbClr val="002EA2"/>
                </a:solidFill>
                <a:latin typeface="Finlandica" panose="00000500000000000000" pitchFamily="2" charset="0"/>
              </a:rPr>
              <a:t>efficient healthcare system </a:t>
            </a:r>
            <a:r>
              <a:rPr lang="en-US" dirty="0">
                <a:solidFill>
                  <a:srgbClr val="002EA2"/>
                </a:solidFill>
                <a:latin typeface="Finlandica" panose="00000500000000000000" pitchFamily="2" charset="0"/>
              </a:rPr>
              <a:t>and </a:t>
            </a:r>
            <a:r>
              <a:rPr lang="en-US" b="1" dirty="0">
                <a:solidFill>
                  <a:srgbClr val="002EA2"/>
                </a:solidFill>
                <a:latin typeface="Finlandica" panose="00000500000000000000" pitchFamily="2" charset="0"/>
              </a:rPr>
              <a:t>invests in new solutions </a:t>
            </a:r>
            <a:r>
              <a:rPr lang="en-US" dirty="0">
                <a:solidFill>
                  <a:srgbClr val="002EA2"/>
                </a:solidFill>
                <a:latin typeface="Finlandica" panose="00000500000000000000" pitchFamily="2" charset="0"/>
              </a:rPr>
              <a:t>that solve current and future healthcare needs. </a:t>
            </a:r>
          </a:p>
          <a:p>
            <a:endParaRPr lang="en-US"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Finnish strengths are diverse, ranging from AI and sensors to mobile communications and new business models.</a:t>
            </a:r>
          </a:p>
          <a:p>
            <a:endParaRPr lang="fi-FI"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An added benefit of smart health solutions is that it typically </a:t>
            </a:r>
            <a:r>
              <a:rPr lang="en-US" b="1" dirty="0">
                <a:solidFill>
                  <a:srgbClr val="002EA2"/>
                </a:solidFill>
                <a:latin typeface="Finlandica" panose="00000500000000000000" pitchFamily="2" charset="0"/>
              </a:rPr>
              <a:t>generates highly skilled jobs.</a:t>
            </a:r>
            <a:endParaRPr lang="en-US" dirty="0">
              <a:solidFill>
                <a:srgbClr val="002EA2"/>
              </a:solidFill>
              <a:latin typeface="Finlandica" panose="00000500000000000000" pitchFamily="2" charset="0"/>
            </a:endParaRPr>
          </a:p>
        </p:txBody>
      </p:sp>
    </p:spTree>
    <p:extLst>
      <p:ext uri="{BB962C8B-B14F-4D97-AF65-F5344CB8AC3E}">
        <p14:creationId xmlns:p14="http://schemas.microsoft.com/office/powerpoint/2010/main" val="312414515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Two doctors in a hospital room looking at an tablet.">
            <a:extLst>
              <a:ext uri="{FF2B5EF4-FFF2-40B4-BE49-F238E27FC236}">
                <a16:creationId xmlns:a16="http://schemas.microsoft.com/office/drawing/2014/main" id="{D615579A-BA49-447C-807F-A19BFB88971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9" name="Rectangle 8">
            <a:extLst>
              <a:ext uri="{FF2B5EF4-FFF2-40B4-BE49-F238E27FC236}">
                <a16:creationId xmlns:a16="http://schemas.microsoft.com/office/drawing/2014/main" id="{C69EE919-FE98-46E0-A440-3B3FF4E50E8E}"/>
              </a:ext>
            </a:extLst>
          </p:cNvPr>
          <p:cNvSpPr/>
          <p:nvPr/>
        </p:nvSpPr>
        <p:spPr>
          <a:xfrm>
            <a:off x="611560" y="1297983"/>
            <a:ext cx="4671344" cy="311680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1E5B54F4-A96B-4E76-B690-42C5B8A7F003}"/>
              </a:ext>
            </a:extLst>
          </p:cNvPr>
          <p:cNvSpPr txBox="1">
            <a:spLocks/>
          </p:cNvSpPr>
          <p:nvPr/>
        </p:nvSpPr>
        <p:spPr>
          <a:xfrm>
            <a:off x="899592" y="1514008"/>
            <a:ext cx="4181934" cy="2900782"/>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20000"/>
              </a:lnSpc>
              <a:spcBef>
                <a:spcPts val="0"/>
              </a:spcBef>
              <a:buClr>
                <a:schemeClr val="tx1"/>
              </a:buClr>
              <a:buSzPts val="1013"/>
            </a:pPr>
            <a:r>
              <a:rPr lang="en-US" sz="2800" b="1" dirty="0">
                <a:solidFill>
                  <a:srgbClr val="002EA2"/>
                </a:solidFill>
                <a:latin typeface="Finlandica" panose="00000500000000000000" pitchFamily="2" charset="0"/>
              </a:rPr>
              <a:t>Finland has the #1 availability of scientists, engineers and latest technologies. </a:t>
            </a:r>
          </a:p>
          <a:p>
            <a:pPr>
              <a:lnSpc>
                <a:spcPct val="120000"/>
              </a:lnSpc>
              <a:spcBef>
                <a:spcPts val="0"/>
              </a:spcBef>
              <a:buClr>
                <a:schemeClr val="tx1"/>
              </a:buClr>
              <a:buSzPts val="1013"/>
            </a:pPr>
            <a:r>
              <a:rPr lang="en-US" sz="1600" dirty="0">
                <a:solidFill>
                  <a:srgbClr val="002EA2"/>
                </a:solidFill>
                <a:latin typeface="Finlandica" panose="00000500000000000000" pitchFamily="2" charset="0"/>
              </a:rPr>
              <a:t>(World Economic Forum’s global competitiveness report 2017-2020)</a:t>
            </a:r>
            <a:endParaRPr lang="en-US" sz="1200" dirty="0">
              <a:solidFill>
                <a:srgbClr val="FF0000"/>
              </a:solidFill>
              <a:latin typeface="Finlandica" panose="00000500000000000000" pitchFamily="2" charset="0"/>
            </a:endParaRPr>
          </a:p>
        </p:txBody>
      </p:sp>
      <p:sp>
        <p:nvSpPr>
          <p:cNvPr id="11" name="Freeform 7">
            <a:extLst>
              <a:ext uri="{FF2B5EF4-FFF2-40B4-BE49-F238E27FC236}">
                <a16:creationId xmlns:a16="http://schemas.microsoft.com/office/drawing/2014/main" id="{53974E85-820C-48ED-8E75-46EA3E29FC6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a:extLst>
              <a:ext uri="{FF2B5EF4-FFF2-40B4-BE49-F238E27FC236}">
                <a16:creationId xmlns:a16="http://schemas.microsoft.com/office/drawing/2014/main" id="{3F40C9A7-08B3-4F17-A58F-BD19B982F83F}"/>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563D5-50EF-4B71-A057-8CC322B7C736}"/>
              </a:ext>
            </a:extLst>
          </p:cNvPr>
          <p:cNvSpPr txBox="1"/>
          <p:nvPr/>
        </p:nvSpPr>
        <p:spPr>
          <a:xfrm>
            <a:off x="107504" y="4731990"/>
            <a:ext cx="2664296" cy="276999"/>
          </a:xfrm>
          <a:prstGeom prst="rect">
            <a:avLst/>
          </a:prstGeom>
          <a:noFill/>
        </p:spPr>
        <p:txBody>
          <a:bodyPr wrap="square">
            <a:spAutoFit/>
          </a:bodyPr>
          <a:lstStyle/>
          <a:p>
            <a:r>
              <a:rPr lang="fi-FI" sz="1200" dirty="0">
                <a:solidFill>
                  <a:schemeClr val="bg1"/>
                </a:solidFill>
              </a:rPr>
              <a:t>Photo: Business Finland </a:t>
            </a:r>
            <a:r>
              <a:rPr lang="fi-FI" sz="1200" dirty="0" err="1">
                <a:solidFill>
                  <a:schemeClr val="bg1"/>
                </a:solidFill>
              </a:rPr>
              <a:t>Mediabank</a:t>
            </a:r>
            <a:endParaRPr lang="fi-FI" sz="1200" dirty="0">
              <a:solidFill>
                <a:schemeClr val="bg1"/>
              </a:solidFill>
            </a:endParaRPr>
          </a:p>
        </p:txBody>
      </p:sp>
    </p:spTree>
    <p:extLst>
      <p:ext uri="{BB962C8B-B14F-4D97-AF65-F5344CB8AC3E}">
        <p14:creationId xmlns:p14="http://schemas.microsoft.com/office/powerpoint/2010/main" val="33633711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39A11A4-43F7-4C98-8182-A1F16313E41D}"/>
              </a:ext>
            </a:extLst>
          </p:cNvPr>
          <p:cNvSpPr txBox="1">
            <a:spLocks/>
          </p:cNvSpPr>
          <p:nvPr/>
        </p:nvSpPr>
        <p:spPr>
          <a:xfrm>
            <a:off x="827584" y="2103698"/>
            <a:ext cx="6840760" cy="936104"/>
          </a:xfrm>
          <a:prstGeom prst="rect">
            <a:avLst/>
          </a:prstGeom>
        </p:spPr>
        <p:txBody>
          <a:bodyPr vert="horz" lIns="0" tIns="0" rIns="0" bIns="0" numCol="1" spcCol="288000" rtlCol="0" anchor="t" anchorCtr="0">
            <a:noAutofit/>
          </a:bodyPr>
          <a:lstStyle>
            <a:lvl1pPr marL="265113" indent="-265113" algn="l" defTabSz="914400" rtl="0" eaLnBrk="1" latinLnBrk="0" hangingPunct="1">
              <a:lnSpc>
                <a:spcPct val="120000"/>
              </a:lnSpc>
              <a:spcBef>
                <a:spcPts val="200"/>
              </a:spcBef>
              <a:buFont typeface="+mj-lt"/>
              <a:buAutoNum type="arabicPeriod"/>
              <a:defRPr sz="1800" b="1" kern="1200">
                <a:solidFill>
                  <a:schemeClr val="bg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bg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en-US" sz="3200" dirty="0">
                <a:latin typeface="Finlandica" panose="00000500000000000000" pitchFamily="2" charset="0"/>
              </a:rPr>
              <a:t>THERE ARE 400 HEALTH TECHNOLOGY COMPANIES IN FINLAND </a:t>
            </a:r>
          </a:p>
          <a:p>
            <a:pPr marL="0" indent="0">
              <a:buNone/>
            </a:pPr>
            <a:r>
              <a:rPr lang="en-US" sz="2800" b="0" dirty="0">
                <a:latin typeface="Finlandica" panose="00000500000000000000" pitchFamily="2" charset="0"/>
              </a:rPr>
              <a:t>They employ 10,000 professionals and have a revenue of 3 billion euros.</a:t>
            </a:r>
          </a:p>
          <a:p>
            <a:pPr marL="285750" indent="-285750">
              <a:buFont typeface="Arial" panose="020B0604020202020204" pitchFamily="34" charset="0"/>
              <a:buChar char="•"/>
            </a:pPr>
            <a:endParaRPr lang="en-US" b="0" dirty="0">
              <a:latin typeface="Finlandica" panose="00000500000000000000" pitchFamily="2" charset="0"/>
            </a:endParaRPr>
          </a:p>
        </p:txBody>
      </p:sp>
      <p:sp>
        <p:nvSpPr>
          <p:cNvPr id="6" name="TextBox 5">
            <a:extLst>
              <a:ext uri="{FF2B5EF4-FFF2-40B4-BE49-F238E27FC236}">
                <a16:creationId xmlns:a16="http://schemas.microsoft.com/office/drawing/2014/main" id="{58F9D665-2898-4693-BDBB-07E70F976DF2}"/>
              </a:ext>
            </a:extLst>
          </p:cNvPr>
          <p:cNvSpPr txBox="1"/>
          <p:nvPr/>
        </p:nvSpPr>
        <p:spPr>
          <a:xfrm>
            <a:off x="7236296" y="4731991"/>
            <a:ext cx="1892424" cy="276999"/>
          </a:xfrm>
          <a:prstGeom prst="rect">
            <a:avLst/>
          </a:prstGeom>
          <a:noFill/>
        </p:spPr>
        <p:txBody>
          <a:bodyPr wrap="square">
            <a:spAutoFit/>
          </a:bodyPr>
          <a:lstStyle/>
          <a:p>
            <a:r>
              <a:rPr lang="fi-FI" sz="1200" dirty="0" err="1">
                <a:solidFill>
                  <a:schemeClr val="bg1"/>
                </a:solidFill>
              </a:rPr>
              <a:t>Source</a:t>
            </a:r>
            <a:r>
              <a:rPr lang="fi-FI" sz="1200" dirty="0">
                <a:solidFill>
                  <a:schemeClr val="bg1"/>
                </a:solidFill>
              </a:rPr>
              <a:t>: Business Finland</a:t>
            </a:r>
          </a:p>
        </p:txBody>
      </p:sp>
    </p:spTree>
    <p:extLst>
      <p:ext uri="{BB962C8B-B14F-4D97-AF65-F5344CB8AC3E}">
        <p14:creationId xmlns:p14="http://schemas.microsoft.com/office/powerpoint/2010/main" val="232529446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lnSpc>
                <a:spcPct val="120000"/>
              </a:lnSpc>
              <a:spcBef>
                <a:spcPts val="0"/>
              </a:spcBef>
              <a:buClr>
                <a:schemeClr val="tx1"/>
              </a:buClr>
              <a:buSzPts val="1013"/>
              <a:buNone/>
            </a:pPr>
            <a:r>
              <a:rPr lang="en-US" sz="2400" dirty="0">
                <a:solidFill>
                  <a:srgbClr val="002EA2"/>
                </a:solidFill>
                <a:latin typeface="Finlandica" panose="00000500000000000000" pitchFamily="2" charset="0"/>
              </a:rPr>
              <a:t>Cost effective healthcare system</a:t>
            </a:r>
          </a:p>
        </p:txBody>
      </p:sp>
      <p:sp>
        <p:nvSpPr>
          <p:cNvPr id="3" name="Content Placeholder 2"/>
          <p:cNvSpPr>
            <a:spLocks noGrp="1"/>
          </p:cNvSpPr>
          <p:nvPr>
            <p:ph idx="1"/>
          </p:nvPr>
        </p:nvSpPr>
        <p:spPr>
          <a:xfrm>
            <a:off x="683568" y="1260000"/>
            <a:ext cx="7848872" cy="2879701"/>
          </a:xfrm>
        </p:spPr>
        <p:txBody>
          <a:bodyPr/>
          <a:lstStyle/>
          <a:p>
            <a:r>
              <a:rPr lang="en-US" b="0" dirty="0">
                <a:latin typeface="Finlandica" panose="00000500000000000000" pitchFamily="2" charset="0"/>
              </a:rPr>
              <a:t>The healthcare and welfare service sector in Finland includes </a:t>
            </a:r>
            <a:r>
              <a:rPr lang="en-US" b="1" dirty="0">
                <a:latin typeface="Finlandica" panose="00000500000000000000" pitchFamily="2" charset="0"/>
              </a:rPr>
              <a:t>19,000</a:t>
            </a:r>
            <a:r>
              <a:rPr lang="en-US" b="0" dirty="0">
                <a:latin typeface="Finlandica" panose="00000500000000000000" pitchFamily="2" charset="0"/>
              </a:rPr>
              <a:t> companies, </a:t>
            </a:r>
            <a:r>
              <a:rPr lang="en-US" b="1" dirty="0">
                <a:latin typeface="Finlandica" panose="00000500000000000000" pitchFamily="2" charset="0"/>
              </a:rPr>
              <a:t>67,000</a:t>
            </a:r>
            <a:r>
              <a:rPr lang="en-US" b="0" dirty="0">
                <a:latin typeface="Finlandica" panose="00000500000000000000" pitchFamily="2" charset="0"/>
              </a:rPr>
              <a:t> workers and </a:t>
            </a:r>
            <a:r>
              <a:rPr lang="en-US" b="1" dirty="0">
                <a:latin typeface="Finlandica" panose="00000500000000000000" pitchFamily="2" charset="0"/>
              </a:rPr>
              <a:t>5.5</a:t>
            </a:r>
            <a:r>
              <a:rPr lang="en-US" b="0" dirty="0">
                <a:latin typeface="Finlandica" panose="00000500000000000000" pitchFamily="2" charset="0"/>
              </a:rPr>
              <a:t> billion euros in revenue.</a:t>
            </a:r>
          </a:p>
          <a:p>
            <a:endParaRPr lang="en-US" sz="1800" dirty="0">
              <a:solidFill>
                <a:srgbClr val="002EA2"/>
              </a:solidFill>
              <a:latin typeface="Finlandica" panose="00000500000000000000" pitchFamily="2" charset="0"/>
            </a:endParaRPr>
          </a:p>
          <a:p>
            <a:r>
              <a:rPr lang="en-US" sz="1800" dirty="0">
                <a:solidFill>
                  <a:srgbClr val="002EA2"/>
                </a:solidFill>
                <a:latin typeface="Finlandica" panose="00000500000000000000" pitchFamily="2" charset="0"/>
              </a:rPr>
              <a:t>The Health Care Index 2020 ranks the Finnish healthcare system as 10th best in the world. </a:t>
            </a:r>
            <a:r>
              <a:rPr lang="en-US" b="1" dirty="0">
                <a:solidFill>
                  <a:srgbClr val="002EA2"/>
                </a:solidFill>
                <a:latin typeface="Finlandica" panose="00000500000000000000" pitchFamily="2" charset="0"/>
              </a:rPr>
              <a:t>Good results </a:t>
            </a:r>
            <a:r>
              <a:rPr lang="en-US" dirty="0">
                <a:solidFill>
                  <a:srgbClr val="002EA2"/>
                </a:solidFill>
                <a:latin typeface="Finlandica" panose="00000500000000000000" pitchFamily="2" charset="0"/>
              </a:rPr>
              <a:t>with </a:t>
            </a:r>
            <a:r>
              <a:rPr lang="en-US" b="1" dirty="0">
                <a:solidFill>
                  <a:srgbClr val="002EA2"/>
                </a:solidFill>
                <a:latin typeface="Finlandica" panose="00000500000000000000" pitchFamily="2" charset="0"/>
              </a:rPr>
              <a:t>modest investments </a:t>
            </a:r>
            <a:r>
              <a:rPr lang="en-US" dirty="0">
                <a:solidFill>
                  <a:srgbClr val="002EA2"/>
                </a:solidFill>
                <a:latin typeface="Finlandica" panose="00000500000000000000" pitchFamily="2" charset="0"/>
              </a:rPr>
              <a:t>means Finland’s system is cost-effective.</a:t>
            </a:r>
          </a:p>
          <a:p>
            <a:endParaRPr lang="en-US" sz="1800" dirty="0">
              <a:solidFill>
                <a:srgbClr val="002EA2"/>
              </a:solidFill>
              <a:latin typeface="Finlandica" panose="00000500000000000000" pitchFamily="2" charset="0"/>
            </a:endParaRPr>
          </a:p>
          <a:p>
            <a:r>
              <a:rPr lang="en-US" dirty="0">
                <a:solidFill>
                  <a:srgbClr val="002EA2"/>
                </a:solidFill>
                <a:latin typeface="Finlandica" panose="00000500000000000000" pitchFamily="2" charset="0"/>
              </a:rPr>
              <a:t>Finns are </a:t>
            </a:r>
            <a:r>
              <a:rPr lang="en-US" b="1" dirty="0">
                <a:solidFill>
                  <a:srgbClr val="002EA2"/>
                </a:solidFill>
                <a:latin typeface="Finlandica" panose="00000500000000000000" pitchFamily="2" charset="0"/>
              </a:rPr>
              <a:t>very satisfied </a:t>
            </a:r>
            <a:r>
              <a:rPr lang="en-US" dirty="0">
                <a:solidFill>
                  <a:srgbClr val="002EA2"/>
                </a:solidFill>
                <a:latin typeface="Finlandica" panose="00000500000000000000" pitchFamily="2" charset="0"/>
              </a:rPr>
              <a:t>with their healthcare system. Surveys from the European Commission and Alma Media over the past two decades have found satisfaction rates around </a:t>
            </a:r>
            <a:r>
              <a:rPr lang="en-US" b="1" dirty="0">
                <a:solidFill>
                  <a:srgbClr val="002EA2"/>
                </a:solidFill>
                <a:latin typeface="Finlandica" panose="00000500000000000000" pitchFamily="2" charset="0"/>
              </a:rPr>
              <a:t>80-90%</a:t>
            </a:r>
            <a:r>
              <a:rPr lang="en-US" dirty="0">
                <a:solidFill>
                  <a:srgbClr val="002EA2"/>
                </a:solidFill>
                <a:latin typeface="Finlandica" panose="00000500000000000000" pitchFamily="2" charset="0"/>
              </a:rPr>
              <a:t>. The EU average is about 71%. </a:t>
            </a:r>
          </a:p>
        </p:txBody>
      </p:sp>
    </p:spTree>
    <p:extLst>
      <p:ext uri="{BB962C8B-B14F-4D97-AF65-F5344CB8AC3E}">
        <p14:creationId xmlns:p14="http://schemas.microsoft.com/office/powerpoint/2010/main" val="246075069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doctor with VR-glasses on.">
            <a:extLst>
              <a:ext uri="{FF2B5EF4-FFF2-40B4-BE49-F238E27FC236}">
                <a16:creationId xmlns:a16="http://schemas.microsoft.com/office/drawing/2014/main" id="{C1557757-F3EA-4006-8A8D-F86FA9A0FA1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460" b="5460"/>
          <a:stretch>
            <a:fillRect/>
          </a:stretch>
        </p:blipFill>
        <p:spPr/>
      </p:pic>
      <p:sp>
        <p:nvSpPr>
          <p:cNvPr id="2" name="Title 1"/>
          <p:cNvSpPr>
            <a:spLocks noGrp="1"/>
          </p:cNvSpPr>
          <p:nvPr>
            <p:ph type="title"/>
          </p:nvPr>
        </p:nvSpPr>
        <p:spPr>
          <a:xfrm>
            <a:off x="1440000" y="484187"/>
            <a:ext cx="3492040" cy="863427"/>
          </a:xfrm>
        </p:spPr>
        <p:txBody>
          <a:bodyPr/>
          <a:lstStyle/>
          <a:p>
            <a:r>
              <a:rPr lang="en-US" dirty="0"/>
              <a:t>Government support</a:t>
            </a:r>
            <a:endParaRPr lang="fi-FI" dirty="0"/>
          </a:p>
        </p:txBody>
      </p:sp>
      <p:sp>
        <p:nvSpPr>
          <p:cNvPr id="3" name="Content Placeholder 2"/>
          <p:cNvSpPr>
            <a:spLocks noGrp="1"/>
          </p:cNvSpPr>
          <p:nvPr>
            <p:ph idx="1"/>
          </p:nvPr>
        </p:nvSpPr>
        <p:spPr>
          <a:xfrm>
            <a:off x="611560" y="1260000"/>
            <a:ext cx="4320480" cy="3760022"/>
          </a:xfrm>
        </p:spPr>
        <p:txBody>
          <a:bodyPr/>
          <a:lstStyle/>
          <a:p>
            <a:r>
              <a:rPr lang="en-US" sz="1600" dirty="0">
                <a:solidFill>
                  <a:srgbClr val="002EA2"/>
                </a:solidFill>
                <a:latin typeface="Finlandica" panose="00000500000000000000" pitchFamily="2" charset="0"/>
              </a:rPr>
              <a:t>The Finnish government fully supports the development of the smart health sector, providing </a:t>
            </a:r>
            <a:r>
              <a:rPr lang="en-US" sz="1600" b="1" dirty="0">
                <a:solidFill>
                  <a:srgbClr val="002EA2"/>
                </a:solidFill>
                <a:latin typeface="Finlandica" panose="00000500000000000000" pitchFamily="2" charset="0"/>
              </a:rPr>
              <a:t>funds</a:t>
            </a:r>
            <a:r>
              <a:rPr lang="en-US" sz="1600" dirty="0">
                <a:solidFill>
                  <a:srgbClr val="002EA2"/>
                </a:solidFill>
                <a:latin typeface="Finlandica" panose="00000500000000000000" pitchFamily="2" charset="0"/>
              </a:rPr>
              <a:t>, </a:t>
            </a:r>
            <a:r>
              <a:rPr lang="en-US" sz="1600" b="1" dirty="0">
                <a:solidFill>
                  <a:srgbClr val="002EA2"/>
                </a:solidFill>
                <a:latin typeface="Finlandica" panose="00000500000000000000" pitchFamily="2" charset="0"/>
              </a:rPr>
              <a:t>favorable rules</a:t>
            </a:r>
            <a:r>
              <a:rPr lang="en-US" sz="1600" dirty="0">
                <a:solidFill>
                  <a:srgbClr val="002EA2"/>
                </a:solidFill>
                <a:latin typeface="Finlandica" panose="00000500000000000000" pitchFamily="2" charset="0"/>
              </a:rPr>
              <a:t>, </a:t>
            </a:r>
            <a:r>
              <a:rPr lang="en-US" sz="1600" b="1" dirty="0">
                <a:solidFill>
                  <a:srgbClr val="002EA2"/>
                </a:solidFill>
                <a:latin typeface="Finlandica" panose="00000500000000000000" pitchFamily="2" charset="0"/>
              </a:rPr>
              <a:t>advice</a:t>
            </a:r>
            <a:r>
              <a:rPr lang="en-US" sz="1600" dirty="0">
                <a:solidFill>
                  <a:srgbClr val="002EA2"/>
                </a:solidFill>
                <a:latin typeface="Finlandica" panose="00000500000000000000" pitchFamily="2" charset="0"/>
              </a:rPr>
              <a:t> and </a:t>
            </a:r>
            <a:r>
              <a:rPr lang="en-US" sz="1600" b="1" dirty="0">
                <a:solidFill>
                  <a:srgbClr val="002EA2"/>
                </a:solidFill>
                <a:latin typeface="Finlandica" panose="00000500000000000000" pitchFamily="2" charset="0"/>
              </a:rPr>
              <a:t>encouragement</a:t>
            </a:r>
            <a:r>
              <a:rPr lang="en-US" sz="1600" dirty="0">
                <a:solidFill>
                  <a:srgbClr val="002EA2"/>
                </a:solidFill>
                <a:latin typeface="Finlandica" panose="00000500000000000000" pitchFamily="2" charset="0"/>
              </a:rPr>
              <a:t>.</a:t>
            </a:r>
          </a:p>
          <a:p>
            <a:endParaRPr lang="en-US" sz="1600" dirty="0">
              <a:solidFill>
                <a:srgbClr val="002EA2"/>
              </a:solidFill>
              <a:latin typeface="Finlandica" panose="00000500000000000000" pitchFamily="2" charset="0"/>
            </a:endParaRPr>
          </a:p>
          <a:p>
            <a:r>
              <a:rPr lang="en-US" sz="1600" dirty="0">
                <a:solidFill>
                  <a:srgbClr val="002EA2"/>
                </a:solidFill>
                <a:latin typeface="Finlandica" panose="00000500000000000000" pitchFamily="2" charset="0"/>
              </a:rPr>
              <a:t>The Finnish government is investing in centers of excellence, including cancer treatment, drug development, neuroscience and genome research.</a:t>
            </a:r>
          </a:p>
          <a:p>
            <a:endParaRPr lang="fi-FI" sz="1600" dirty="0">
              <a:solidFill>
                <a:srgbClr val="002EA2"/>
              </a:solidFill>
              <a:latin typeface="Finlandica" panose="00000500000000000000" pitchFamily="2" charset="0"/>
            </a:endParaRPr>
          </a:p>
          <a:p>
            <a:r>
              <a:rPr lang="en-US" sz="1600" dirty="0">
                <a:solidFill>
                  <a:srgbClr val="002EA2"/>
                </a:solidFill>
                <a:latin typeface="Finlandica" panose="00000500000000000000" pitchFamily="2" charset="0"/>
              </a:rPr>
              <a:t>Finland has a corporate tax rate of only </a:t>
            </a:r>
            <a:r>
              <a:rPr lang="en-US" sz="1600" b="1" dirty="0">
                <a:solidFill>
                  <a:srgbClr val="002EA2"/>
                </a:solidFill>
                <a:latin typeface="Finlandica" panose="00000500000000000000" pitchFamily="2" charset="0"/>
              </a:rPr>
              <a:t>20%</a:t>
            </a:r>
            <a:r>
              <a:rPr lang="en-US" sz="1600" dirty="0">
                <a:solidFill>
                  <a:srgbClr val="002EA2"/>
                </a:solidFill>
                <a:latin typeface="Finlandica" panose="00000500000000000000" pitchFamily="2" charset="0"/>
              </a:rPr>
              <a:t>, one of the lowest rates in Europe.</a:t>
            </a:r>
          </a:p>
          <a:p>
            <a:endParaRPr lang="en-US" sz="1600" dirty="0">
              <a:solidFill>
                <a:srgbClr val="002EA2"/>
              </a:solidFill>
              <a:latin typeface="Finlandica" panose="00000500000000000000" pitchFamily="2" charset="0"/>
            </a:endParaRPr>
          </a:p>
        </p:txBody>
      </p:sp>
      <p:sp>
        <p:nvSpPr>
          <p:cNvPr id="6" name="TextBox 5">
            <a:extLst>
              <a:ext uri="{FF2B5EF4-FFF2-40B4-BE49-F238E27FC236}">
                <a16:creationId xmlns:a16="http://schemas.microsoft.com/office/drawing/2014/main" id="{80692246-E73D-460E-AB44-0E18E861A776}"/>
              </a:ext>
            </a:extLst>
          </p:cNvPr>
          <p:cNvSpPr txBox="1"/>
          <p:nvPr/>
        </p:nvSpPr>
        <p:spPr>
          <a:xfrm>
            <a:off x="6608440" y="4731990"/>
            <a:ext cx="2356048" cy="288032"/>
          </a:xfrm>
          <a:prstGeom prst="rect">
            <a:avLst/>
          </a:prstGeom>
          <a:noFill/>
        </p:spPr>
        <p:txBody>
          <a:bodyPr wrap="square">
            <a:spAutoFit/>
          </a:bodyPr>
          <a:lstStyle/>
          <a:p>
            <a:pPr algn="r"/>
            <a:r>
              <a:rPr lang="fi-FI" sz="1200" dirty="0">
                <a:solidFill>
                  <a:schemeClr val="accent1"/>
                </a:solidFill>
              </a:rPr>
              <a:t>Photo: Business Finland</a:t>
            </a:r>
          </a:p>
        </p:txBody>
      </p:sp>
    </p:spTree>
    <p:extLst>
      <p:ext uri="{BB962C8B-B14F-4D97-AF65-F5344CB8AC3E}">
        <p14:creationId xmlns:p14="http://schemas.microsoft.com/office/powerpoint/2010/main" val="3044236115"/>
      </p:ext>
    </p:extLst>
  </p:cSld>
  <p:clrMapOvr>
    <a:masterClrMapping/>
  </p:clrMapOvr>
  <p:transition spd="med">
    <p:fade/>
  </p:transition>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553</TotalTime>
  <Words>820</Words>
  <Application>Microsoft Office PowerPoint</Application>
  <PresentationFormat>On-screen Show (16:9)</PresentationFormat>
  <Paragraphs>73</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vt:lpstr>
      <vt:lpstr>Finlandica</vt:lpstr>
      <vt:lpstr>1_Suomi Finland</vt:lpstr>
      <vt:lpstr>1_Suomi Finland Blanco</vt:lpstr>
      <vt:lpstr>PowerPoint Presentation</vt:lpstr>
      <vt:lpstr>Finland as a global pioneer of smart health</vt:lpstr>
      <vt:lpstr>Smart health</vt:lpstr>
      <vt:lpstr>PowerPoint Presentation</vt:lpstr>
      <vt:lpstr>Finland as a global pioneer of smart health</vt:lpstr>
      <vt:lpstr>PowerPoint Presentation</vt:lpstr>
      <vt:lpstr>PowerPoint Presentation</vt:lpstr>
      <vt:lpstr>Cost effective healthcare system</vt:lpstr>
      <vt:lpstr>Government support</vt:lpstr>
      <vt:lpstr>Easily accessible medical records</vt:lpstr>
      <vt:lpstr>PowerPoint Presentation</vt:lpstr>
      <vt:lpstr>Using patient data safely</vt:lpstr>
      <vt:lpstr>International environment</vt:lpstr>
      <vt:lpstr>Thank you!</vt:lpstr>
      <vt:lpstr>PowerPoint Presentation</vt:lpstr>
    </vt:vector>
  </TitlesOfParts>
  <Manager>Hasan &amp; Partners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Evita Tuovinen</dc:creator>
  <cp:lastModifiedBy>Evita Tuovinen</cp:lastModifiedBy>
  <cp:revision>20</cp:revision>
  <dcterms:created xsi:type="dcterms:W3CDTF">2021-02-05T16:55:56Z</dcterms:created>
  <dcterms:modified xsi:type="dcterms:W3CDTF">2021-02-17T18:02:37Z</dcterms:modified>
</cp:coreProperties>
</file>