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 id="2147483682" r:id="rId2"/>
    <p:sldMasterId id="2147483687" r:id="rId3"/>
  </p:sldMasterIdLst>
  <p:notesMasterIdLst>
    <p:notesMasterId r:id="rId93"/>
  </p:notesMasterIdLst>
  <p:handoutMasterIdLst>
    <p:handoutMasterId r:id="rId94"/>
  </p:handoutMasterIdLst>
  <p:sldIdLst>
    <p:sldId id="260" r:id="rId4"/>
    <p:sldId id="398" r:id="rId5"/>
    <p:sldId id="399" r:id="rId6"/>
    <p:sldId id="400" r:id="rId7"/>
    <p:sldId id="310" r:id="rId8"/>
    <p:sldId id="316" r:id="rId9"/>
    <p:sldId id="322" r:id="rId10"/>
    <p:sldId id="323" r:id="rId11"/>
    <p:sldId id="324" r:id="rId12"/>
    <p:sldId id="325" r:id="rId13"/>
    <p:sldId id="326" r:id="rId14"/>
    <p:sldId id="327" r:id="rId15"/>
    <p:sldId id="328" r:id="rId16"/>
    <p:sldId id="329" r:id="rId17"/>
    <p:sldId id="330" r:id="rId18"/>
    <p:sldId id="331" r:id="rId19"/>
    <p:sldId id="317" r:id="rId20"/>
    <p:sldId id="332" r:id="rId21"/>
    <p:sldId id="333" r:id="rId22"/>
    <p:sldId id="334" r:id="rId23"/>
    <p:sldId id="335" r:id="rId24"/>
    <p:sldId id="336" r:id="rId25"/>
    <p:sldId id="337" r:id="rId26"/>
    <p:sldId id="338" r:id="rId27"/>
    <p:sldId id="339" r:id="rId28"/>
    <p:sldId id="340" r:id="rId29"/>
    <p:sldId id="341" r:id="rId30"/>
    <p:sldId id="342" r:id="rId31"/>
    <p:sldId id="343" r:id="rId32"/>
    <p:sldId id="344" r:id="rId33"/>
    <p:sldId id="345" r:id="rId34"/>
    <p:sldId id="401" r:id="rId35"/>
    <p:sldId id="402" r:id="rId36"/>
    <p:sldId id="318" r:id="rId37"/>
    <p:sldId id="346" r:id="rId38"/>
    <p:sldId id="347" r:id="rId39"/>
    <p:sldId id="348" r:id="rId40"/>
    <p:sldId id="349" r:id="rId41"/>
    <p:sldId id="350" r:id="rId42"/>
    <p:sldId id="351" r:id="rId43"/>
    <p:sldId id="352" r:id="rId44"/>
    <p:sldId id="353" r:id="rId45"/>
    <p:sldId id="354" r:id="rId46"/>
    <p:sldId id="355" r:id="rId47"/>
    <p:sldId id="356" r:id="rId48"/>
    <p:sldId id="357" r:id="rId49"/>
    <p:sldId id="358" r:id="rId50"/>
    <p:sldId id="359" r:id="rId51"/>
    <p:sldId id="319" r:id="rId52"/>
    <p:sldId id="360" r:id="rId53"/>
    <p:sldId id="361" r:id="rId54"/>
    <p:sldId id="362" r:id="rId55"/>
    <p:sldId id="363" r:id="rId56"/>
    <p:sldId id="364" r:id="rId57"/>
    <p:sldId id="365" r:id="rId58"/>
    <p:sldId id="366" r:id="rId59"/>
    <p:sldId id="367" r:id="rId60"/>
    <p:sldId id="368" r:id="rId61"/>
    <p:sldId id="369" r:id="rId62"/>
    <p:sldId id="370" r:id="rId63"/>
    <p:sldId id="371" r:id="rId64"/>
    <p:sldId id="320" r:id="rId65"/>
    <p:sldId id="372" r:id="rId66"/>
    <p:sldId id="373" r:id="rId67"/>
    <p:sldId id="374" r:id="rId68"/>
    <p:sldId id="375" r:id="rId69"/>
    <p:sldId id="376" r:id="rId70"/>
    <p:sldId id="377" r:id="rId71"/>
    <p:sldId id="378" r:id="rId72"/>
    <p:sldId id="379" r:id="rId73"/>
    <p:sldId id="380" r:id="rId74"/>
    <p:sldId id="381" r:id="rId75"/>
    <p:sldId id="382" r:id="rId76"/>
    <p:sldId id="383" r:id="rId77"/>
    <p:sldId id="384" r:id="rId78"/>
    <p:sldId id="385" r:id="rId79"/>
    <p:sldId id="386" r:id="rId80"/>
    <p:sldId id="387" r:id="rId81"/>
    <p:sldId id="321" r:id="rId82"/>
    <p:sldId id="388" r:id="rId83"/>
    <p:sldId id="389" r:id="rId84"/>
    <p:sldId id="390" r:id="rId85"/>
    <p:sldId id="391" r:id="rId86"/>
    <p:sldId id="392" r:id="rId87"/>
    <p:sldId id="393" r:id="rId88"/>
    <p:sldId id="394" r:id="rId89"/>
    <p:sldId id="395" r:id="rId90"/>
    <p:sldId id="396" r:id="rId91"/>
    <p:sldId id="397" r:id="rId92"/>
  </p:sldIdLst>
  <p:sldSz cx="9144000" cy="5143500" type="screen16x9"/>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Climate matters" id="{4C675E5E-9D19-49AD-B0F0-8EE365D353BA}">
          <p14:sldIdLst>
            <p14:sldId id="260"/>
            <p14:sldId id="398"/>
            <p14:sldId id="399"/>
            <p14:sldId id="400"/>
            <p14:sldId id="310"/>
          </p14:sldIdLst>
        </p14:section>
        <p14:section name="Bringing science and decision-making together" id="{CFA3656A-BE52-4A8B-8886-3657447EF353}">
          <p14:sldIdLst>
            <p14:sldId id="316"/>
            <p14:sldId id="322"/>
            <p14:sldId id="323"/>
            <p14:sldId id="324"/>
            <p14:sldId id="325"/>
            <p14:sldId id="326"/>
            <p14:sldId id="327"/>
            <p14:sldId id="328"/>
            <p14:sldId id="329"/>
            <p14:sldId id="330"/>
            <p14:sldId id="331"/>
          </p14:sldIdLst>
        </p14:section>
        <p14:section name="Education and a strong nature relationship" id="{F3CBA446-3B2F-4CE1-9A9C-A1742BB8C1F4}">
          <p14:sldIdLst>
            <p14:sldId id="317"/>
            <p14:sldId id="332"/>
            <p14:sldId id="333"/>
            <p14:sldId id="334"/>
            <p14:sldId id="335"/>
            <p14:sldId id="336"/>
            <p14:sldId id="337"/>
            <p14:sldId id="338"/>
            <p14:sldId id="339"/>
            <p14:sldId id="340"/>
            <p14:sldId id="341"/>
            <p14:sldId id="342"/>
            <p14:sldId id="343"/>
            <p14:sldId id="344"/>
            <p14:sldId id="345"/>
            <p14:sldId id="401"/>
            <p14:sldId id="402"/>
          </p14:sldIdLst>
        </p14:section>
        <p14:section name="In Finland, everyone does their share for climate" id="{694F1C86-B836-4ADD-A6B3-2A6EF44BBB16}">
          <p14:sldIdLst>
            <p14:sldId id="318"/>
            <p14:sldId id="346"/>
            <p14:sldId id="347"/>
            <p14:sldId id="348"/>
            <p14:sldId id="349"/>
            <p14:sldId id="350"/>
            <p14:sldId id="351"/>
            <p14:sldId id="352"/>
            <p14:sldId id="353"/>
            <p14:sldId id="354"/>
            <p14:sldId id="355"/>
            <p14:sldId id="356"/>
            <p14:sldId id="357"/>
            <p14:sldId id="358"/>
            <p14:sldId id="359"/>
          </p14:sldIdLst>
        </p14:section>
        <p14:section name="Adaptable solutions for tackling climate change" id="{56A1090B-16CA-4C12-9A43-D150A0AF208D}">
          <p14:sldIdLst>
            <p14:sldId id="319"/>
            <p14:sldId id="360"/>
            <p14:sldId id="361"/>
            <p14:sldId id="362"/>
            <p14:sldId id="363"/>
            <p14:sldId id="364"/>
            <p14:sldId id="365"/>
            <p14:sldId id="366"/>
            <p14:sldId id="367"/>
            <p14:sldId id="368"/>
            <p14:sldId id="369"/>
            <p14:sldId id="370"/>
            <p14:sldId id="371"/>
          </p14:sldIdLst>
        </p14:section>
        <p14:section name="Global co-creation and collaboration" id="{381C9B4B-F42A-4D36-83AB-2FC63482E5AA}">
          <p14:sldIdLst>
            <p14:sldId id="320"/>
            <p14:sldId id="372"/>
            <p14:sldId id="373"/>
            <p14:sldId id="374"/>
            <p14:sldId id="375"/>
            <p14:sldId id="376"/>
            <p14:sldId id="377"/>
            <p14:sldId id="378"/>
            <p14:sldId id="379"/>
            <p14:sldId id="380"/>
            <p14:sldId id="381"/>
            <p14:sldId id="382"/>
            <p14:sldId id="383"/>
            <p14:sldId id="384"/>
            <p14:sldId id="385"/>
            <p14:sldId id="386"/>
            <p14:sldId id="387"/>
          </p14:sldIdLst>
        </p14:section>
        <p14:section name="The common path towards a more sustainable world" id="{A2E69E03-7440-4678-9F71-34689B855752}">
          <p14:sldIdLst>
            <p14:sldId id="321"/>
            <p14:sldId id="388"/>
            <p14:sldId id="389"/>
            <p14:sldId id="390"/>
            <p14:sldId id="391"/>
            <p14:sldId id="392"/>
            <p14:sldId id="393"/>
            <p14:sldId id="394"/>
            <p14:sldId id="395"/>
            <p14:sldId id="396"/>
            <p14:sldId id="397"/>
          </p14:sldIdLst>
        </p14:section>
      </p14:sectionLst>
    </p:ext>
    <p:ext uri="{EFAFB233-063F-42B5-8137-9DF3F51BA10A}">
      <p15:sldGuideLst xmlns:p15="http://schemas.microsoft.com/office/powerpoint/2012/main">
        <p15:guide id="1" orient="horz" pos="1620">
          <p15:clr>
            <a:srgbClr val="A4A3A4"/>
          </p15:clr>
        </p15:guide>
        <p15:guide id="2" orient="horz" pos="305">
          <p15:clr>
            <a:srgbClr val="A4A3A4"/>
          </p15:clr>
        </p15:guide>
        <p15:guide id="3" orient="horz" pos="2754">
          <p15:clr>
            <a:srgbClr val="A4A3A4"/>
          </p15:clr>
        </p15:guide>
        <p15:guide id="4" orient="horz" pos="531">
          <p15:clr>
            <a:srgbClr val="A4A3A4"/>
          </p15:clr>
        </p15:guide>
        <p15:guide id="5" orient="horz" pos="940">
          <p15:clr>
            <a:srgbClr val="A4A3A4"/>
          </p15:clr>
        </p15:guide>
        <p15:guide id="6" orient="horz" pos="849">
          <p15:clr>
            <a:srgbClr val="A4A3A4"/>
          </p15:clr>
        </p15:guide>
        <p15:guide id="7" orient="horz" pos="1756">
          <p15:clr>
            <a:srgbClr val="A4A3A4"/>
          </p15:clr>
        </p15:guide>
        <p15:guide id="8" pos="2880">
          <p15:clr>
            <a:srgbClr val="A4A3A4"/>
          </p15:clr>
        </p15:guide>
        <p15:guide id="9" pos="295">
          <p15:clr>
            <a:srgbClr val="A4A3A4"/>
          </p15:clr>
        </p15:guide>
        <p15:guide id="10" pos="5465">
          <p15:clr>
            <a:srgbClr val="A4A3A4"/>
          </p15:clr>
        </p15:guide>
        <p15:guide id="11" pos="1156">
          <p15:clr>
            <a:srgbClr val="A4A3A4"/>
          </p15:clr>
        </p15:guide>
        <p15:guide id="12" pos="1973">
          <p15:clr>
            <a:srgbClr val="A4A3A4"/>
          </p15:clr>
        </p15:guide>
        <p15:guide id="13" pos="3787">
          <p15:clr>
            <a:srgbClr val="A4A3A4"/>
          </p15:clr>
        </p15:guide>
        <p15:guide id="14" pos="4604">
          <p15:clr>
            <a:srgbClr val="A4A3A4"/>
          </p15:clr>
        </p15:guide>
        <p15:guide id="15" pos="793"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5" name="David" initials="D" lastIdx="20" clrIdx="0">
    <p:extLst>
      <p:ext uri="{19B8F6BF-5375-455C-9EA6-DF929625EA0E}">
        <p15:presenceInfo xmlns:p15="http://schemas.microsoft.com/office/powerpoint/2012/main" userId="Davi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E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840" autoAdjust="0"/>
    <p:restoredTop sz="77094" autoAdjust="0"/>
  </p:normalViewPr>
  <p:slideViewPr>
    <p:cSldViewPr showGuides="1">
      <p:cViewPr varScale="1">
        <p:scale>
          <a:sx n="70" d="100"/>
          <a:sy n="70" d="100"/>
        </p:scale>
        <p:origin x="672" y="52"/>
      </p:cViewPr>
      <p:guideLst>
        <p:guide orient="horz" pos="1620"/>
        <p:guide orient="horz" pos="305"/>
        <p:guide orient="horz" pos="2754"/>
        <p:guide orient="horz" pos="531"/>
        <p:guide orient="horz" pos="940"/>
        <p:guide orient="horz" pos="849"/>
        <p:guide orient="horz" pos="1756"/>
        <p:guide pos="2880"/>
        <p:guide pos="295"/>
        <p:guide pos="5465"/>
        <p:guide pos="1156"/>
        <p:guide pos="1973"/>
        <p:guide pos="3787"/>
        <p:guide pos="4604"/>
        <p:guide pos="793"/>
      </p:guideLst>
    </p:cSldViewPr>
  </p:slideViewPr>
  <p:notesTextViewPr>
    <p:cViewPr>
      <p:scale>
        <a:sx n="1" d="1"/>
        <a:sy n="1" d="1"/>
      </p:scale>
      <p:origin x="0" y="0"/>
    </p:cViewPr>
  </p:notesTextViewPr>
  <p:sorterViewPr>
    <p:cViewPr varScale="1">
      <p:scale>
        <a:sx n="1" d="1"/>
        <a:sy n="1" d="1"/>
      </p:scale>
      <p:origin x="0" y="0"/>
    </p:cViewPr>
  </p:sorterViewPr>
  <p:notesViewPr>
    <p:cSldViewPr showGuides="1">
      <p:cViewPr varScale="1">
        <p:scale>
          <a:sx n="86" d="100"/>
          <a:sy n="86" d="100"/>
        </p:scale>
        <p:origin x="-3810"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slide" Target="slides/slide86.xml"/><Relationship Id="rId97"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commentAuthors" Target="commentAuthor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notesMaster" Target="notesMasters/notesMaster1.xml"/><Relationship Id="rId98"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handoutMaster" Target="handoutMasters/handoutMaster1.xml"/><Relationship Id="rId9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sz="80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90968A-C5CD-48D6-8084-81464DC378B1}" type="datetimeFigureOut">
              <a:rPr lang="fi-FI" sz="800" smtClean="0"/>
              <a:t>15.3.2021</a:t>
            </a:fld>
            <a:endParaRPr lang="fi-FI" sz="80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sz="80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5022C6F-5F5C-45CE-A66E-8D600E059F7A}" type="slidenum">
              <a:rPr lang="fi-FI" sz="800" smtClean="0"/>
              <a:t>‹#›</a:t>
            </a:fld>
            <a:endParaRPr lang="fi-FI" sz="800"/>
          </a:p>
        </p:txBody>
      </p:sp>
    </p:spTree>
    <p:extLst>
      <p:ext uri="{BB962C8B-B14F-4D97-AF65-F5344CB8AC3E}">
        <p14:creationId xmlns:p14="http://schemas.microsoft.com/office/powerpoint/2010/main" val="36316499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800"/>
            </a:lvl1pPr>
          </a:lstStyle>
          <a:p>
            <a:endParaRPr lang="fi-FI"/>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800"/>
            </a:lvl1pPr>
          </a:lstStyle>
          <a:p>
            <a:fld id="{F012230E-46B9-4165-8898-A333A13AD8A2}" type="datetimeFigureOut">
              <a:rPr lang="fi-FI" smtClean="0"/>
              <a:pPr/>
              <a:t>15.3.2021</a:t>
            </a:fld>
            <a:endParaRPr lang="fi-FI"/>
          </a:p>
        </p:txBody>
      </p:sp>
      <p:sp>
        <p:nvSpPr>
          <p:cNvPr id="4" name="Slide Image Placeholder 3"/>
          <p:cNvSpPr>
            <a:spLocks noGrp="1" noRot="1" noChangeAspect="1"/>
          </p:cNvSpPr>
          <p:nvPr>
            <p:ph type="sldImg" idx="2"/>
          </p:nvPr>
        </p:nvSpPr>
        <p:spPr>
          <a:xfrm>
            <a:off x="692696" y="861129"/>
            <a:ext cx="5472608" cy="3078342"/>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800"/>
            </a:lvl1pPr>
          </a:lstStyle>
          <a:p>
            <a:endParaRPr lang="fi-FI"/>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800"/>
            </a:lvl1pPr>
          </a:lstStyle>
          <a:p>
            <a:fld id="{94EC3156-D817-4798-A24F-2085AE082267}" type="slidenum">
              <a:rPr lang="fi-FI" smtClean="0"/>
              <a:pPr/>
              <a:t>‹#›</a:t>
            </a:fld>
            <a:endParaRPr lang="fi-FI"/>
          </a:p>
        </p:txBody>
      </p:sp>
    </p:spTree>
    <p:extLst>
      <p:ext uri="{BB962C8B-B14F-4D97-AF65-F5344CB8AC3E}">
        <p14:creationId xmlns:p14="http://schemas.microsoft.com/office/powerpoint/2010/main" val="2613335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mailto:outi.honkatukia@ym.fi"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mailto:orivuori@martat.fi"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mailto:orivuori@martat.fi"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mailto:riikka.lamminmaki@ym.fi"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mailto:riikka.lamminmaki@ym.fi"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tel:+358294618411"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mailto:emma.hietaniemi@sitra.fi"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tel:+358294618411"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mailto:emma.hietaniemi@sitra.fi"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mailto:riina.pursiainen@vnk"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mailto:riina.pursiainen@vnk"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mailto:anne.liimatainen@oph.fi"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mailto:hanna.pohjonen@oph.fi" TargetMode="External"/><Relationship Id="rId4" Type="http://schemas.openxmlformats.org/officeDocument/2006/relationships/hyperlink" Target="tel:0295331801"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mailto:anne.liimatainen@oph.fi"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mailto:hanna.pohjonen@oph.fi" TargetMode="External"/><Relationship Id="rId4" Type="http://schemas.openxmlformats.org/officeDocument/2006/relationships/hyperlink" Target="tel:0295331801"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mailto:riitta.ronn@ym.fi"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mailto:ulla.ala-ketola@syke.fi"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mailto:ulla.ala-ketola@syke.fi"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mailto:Leena.vuotovesi@micropolis.fi"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mailto:Leena.vuotovesi@micropolis.fi"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mailto:Anna.Huttunen@lahti.fi"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mailto:Anna.Huttunen@lahti.fi"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mailto:Liisa.Kemppainen@ym.fi"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mailto:pekka.kalliomaki@ym.fi"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mailto:Liisa.Kemppainen@ym.fi"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mailto:pekka.kalliomaki@ym.fi" TargetMode="External"/></Relationships>
</file>

<file path=ppt/notesSlides/_rels/notesSlide41.xml.rels><?xml version="1.0" encoding="UTF-8" standalone="yes"?>
<Relationships xmlns="http://schemas.openxmlformats.org/package/2006/relationships"><Relationship Id="rId3" Type="http://schemas.openxmlformats.org/officeDocument/2006/relationships/hyperlink" Target="mailto:harri.hakaste@ym.fi"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mailto:harri.hakaste@ym.fi"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mailto:katja.keckman@tem.fi"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mailto:katja.keckman@tem.fi"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mailto:katja.keckman@tem.fi"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mailto:katja.keckman@tem.fi"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mailto:laura.uuttu-deschryvere@hel.fi"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mailto:laura.uuttu-deschryvere@hel.fi"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mailto:outi.honkatukia@ym.fi"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mailto:seija.uusitalo@helen.fi"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mailto:seija.uusitalo@helen.fi"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mailto:paivi.tikka@aka.fi"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mailto:paivi.tikka@aka.fi"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mailto:pieta.jarva@bsag.fi"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mailto:pieta.jarva@bsag.fi"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mailto:outi.honkatukia@ym.fi"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tel:+358294618411"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tel:+358294618411"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mailto:eija.palosuo@formin.fi"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mailto:eija.palosuo@formin.fi"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mailto:eija.limnell@formin.fi" TargetMode="External"/><Relationship Id="rId2" Type="http://schemas.openxmlformats.org/officeDocument/2006/relationships/slide" Target="../slides/slide67.xml"/><Relationship Id="rId1" Type="http://schemas.openxmlformats.org/officeDocument/2006/relationships/notesMaster" Target="../notesMasters/notesMaster1.xml"/><Relationship Id="rId5" Type="http://schemas.openxmlformats.org/officeDocument/2006/relationships/hyperlink" Target="mailto:Eeva-Maria.Mikkonen-Jeanneret@formin.fi" TargetMode="External"/><Relationship Id="rId4" Type="http://schemas.openxmlformats.org/officeDocument/2006/relationships/hyperlink" Target="mailto:iina.alli@formin.fi" TargetMode="External"/></Relationships>
</file>

<file path=ppt/notesSlides/_rels/notesSlide66.xml.rels><?xml version="1.0" encoding="UTF-8" standalone="yes"?>
<Relationships xmlns="http://schemas.openxmlformats.org/package/2006/relationships"><Relationship Id="rId3" Type="http://schemas.openxmlformats.org/officeDocument/2006/relationships/hyperlink" Target="mailto:eija.limnell@formin.fi" TargetMode="External"/><Relationship Id="rId2" Type="http://schemas.openxmlformats.org/officeDocument/2006/relationships/slide" Target="../slides/slide68.xml"/><Relationship Id="rId1" Type="http://schemas.openxmlformats.org/officeDocument/2006/relationships/notesMaster" Target="../notesMasters/notesMaster1.xml"/><Relationship Id="rId5" Type="http://schemas.openxmlformats.org/officeDocument/2006/relationships/hyperlink" Target="mailto:Eeva-Maria.Mikkonen-Jeanneret@formin.fi" TargetMode="External"/><Relationship Id="rId4" Type="http://schemas.openxmlformats.org/officeDocument/2006/relationships/hyperlink" Target="mailto:iina.alli@formin.fi" TargetMode="Externa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mailto:outi.honkatukia@ym.fi"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tel:+358294618411"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mailto:outi.honkatukia@ym.fi"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tel:+358294618411"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tel:+358294618411" TargetMode="External"/><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mailto:outi.honkatukia@ym.fi" TargetMode="External"/><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mailto:outi.honkatukia@ym.fi"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mailto:atte.palomaki@wartsila.com"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mailto:atte.palomaki@wartsila.com"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mailto:Immonen@lsjh.fi"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3" Type="http://schemas.openxmlformats.org/officeDocument/2006/relationships/hyperlink" Target="mailto:Immonen@lsjh.fi"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tel:+358294618411"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mailto:outi.honkatukia@ym.fi"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mailto:outi.honkatukia@ym.fi"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mailto:paivi.tikka@aka.fi" TargetMode="External"/><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mailto:paivi.tikka@aka.fi" TargetMode="External"/><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hyperlink" Target="mailto:katja.keckman@tem.fi" TargetMode="External"/><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3" Type="http://schemas.openxmlformats.org/officeDocument/2006/relationships/hyperlink" Target="mailto:katja.keckman@tem.fi" TargetMode="External"/><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hyperlink" Target="mailto:riitta.ronn@ym.fi" TargetMode="External"/><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3" Type="http://schemas.openxmlformats.org/officeDocument/2006/relationships/hyperlink" Target="mailto:riitta.ronn@ym.fi" TargetMode="External"/><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mailto:outi.honkatukia@ym.fi"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fi-FI" b="1" dirty="0" smtClean="0"/>
              <a:t>NB! Read </a:t>
            </a:r>
            <a:r>
              <a:rPr lang="fi-FI" b="1" dirty="0" err="1" smtClean="0"/>
              <a:t>this</a:t>
            </a:r>
            <a:r>
              <a:rPr lang="fi-FI" b="1" dirty="0" smtClean="0"/>
              <a:t> </a:t>
            </a:r>
            <a:r>
              <a:rPr lang="fi-FI" b="1" dirty="0" err="1" smtClean="0"/>
              <a:t>slide</a:t>
            </a:r>
            <a:r>
              <a:rPr lang="fi-FI" b="1" dirty="0" smtClean="0"/>
              <a:t> </a:t>
            </a:r>
            <a:r>
              <a:rPr lang="fi-FI" b="1" dirty="0" err="1" smtClean="0"/>
              <a:t>before</a:t>
            </a:r>
            <a:r>
              <a:rPr lang="fi-FI" b="1" dirty="0" smtClean="0"/>
              <a:t> </a:t>
            </a:r>
            <a:r>
              <a:rPr lang="fi-FI" b="1" dirty="0" err="1" smtClean="0"/>
              <a:t>using</a:t>
            </a:r>
            <a:r>
              <a:rPr lang="fi-FI" b="1" dirty="0" smtClean="0"/>
              <a:t> </a:t>
            </a:r>
            <a:r>
              <a:rPr lang="fi-FI" b="1" dirty="0" err="1" smtClean="0"/>
              <a:t>the</a:t>
            </a:r>
            <a:r>
              <a:rPr lang="fi-FI" b="1" dirty="0" smtClean="0"/>
              <a:t> </a:t>
            </a:r>
            <a:r>
              <a:rPr lang="fi-FI" b="1" dirty="0" err="1" smtClean="0"/>
              <a:t>presentation</a:t>
            </a:r>
            <a:r>
              <a:rPr lang="fi-FI" b="1" dirty="0" smtClean="0"/>
              <a:t>.</a:t>
            </a:r>
            <a:endParaRPr lang="en-US" b="1"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2</a:t>
            </a:fld>
            <a:endParaRPr lang="fi-FI"/>
          </a:p>
        </p:txBody>
      </p:sp>
    </p:spTree>
    <p:extLst>
      <p:ext uri="{BB962C8B-B14F-4D97-AF65-F5344CB8AC3E}">
        <p14:creationId xmlns:p14="http://schemas.microsoft.com/office/powerpoint/2010/main" val="33074177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2035 tavoite:</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Outi Honkatukia, </a:t>
            </a:r>
            <a:r>
              <a:rPr lang="en-US" sz="1200" i="1" kern="1200">
                <a:solidFill>
                  <a:schemeClr val="tx1"/>
                </a:solidFill>
                <a:effectLst/>
                <a:latin typeface="+mn-lt"/>
                <a:ea typeface="+mn-ea"/>
                <a:cs typeface="+mn-cs"/>
              </a:rPr>
              <a:t>Senior Environmental Adviser at </a:t>
            </a:r>
            <a:r>
              <a:rPr lang="en-US" sz="1200" kern="1200">
                <a:solidFill>
                  <a:schemeClr val="tx1"/>
                </a:solidFill>
                <a:effectLst/>
                <a:latin typeface="+mn-lt"/>
                <a:ea typeface="+mn-ea"/>
                <a:cs typeface="+mn-cs"/>
              </a:rPr>
              <a:t>Ministry of the Environment</a:t>
            </a:r>
            <a:br>
              <a:rPr lang="en-US" sz="1200" kern="1200">
                <a:solidFill>
                  <a:schemeClr val="tx1"/>
                </a:solidFill>
                <a:effectLst/>
                <a:latin typeface="+mn-lt"/>
                <a:ea typeface="+mn-ea"/>
                <a:cs typeface="+mn-cs"/>
              </a:rPr>
            </a:br>
            <a:r>
              <a:rPr lang="en-US" sz="1200" u="sng" kern="1200">
                <a:solidFill>
                  <a:schemeClr val="tx1"/>
                </a:solidFill>
                <a:effectLst/>
                <a:latin typeface="+mn-lt"/>
                <a:ea typeface="+mn-ea"/>
                <a:cs typeface="+mn-cs"/>
                <a:hlinkClick r:id="rId3"/>
              </a:rPr>
              <a:t>outi.honkatukia@ym.fi</a:t>
            </a:r>
            <a:r>
              <a:rPr lang="en-US" sz="1200" kern="1200">
                <a:solidFill>
                  <a:schemeClr val="tx1"/>
                </a:solidFill>
                <a:effectLst/>
                <a:latin typeface="+mn-lt"/>
                <a:ea typeface="+mn-ea"/>
                <a:cs typeface="+mn-cs"/>
              </a:rPr>
              <a:t>, +358 29 525 0272</a:t>
            </a:r>
            <a:r>
              <a:rPr lang="en-FI">
                <a:effectLst/>
              </a:rPr>
              <a:t> </a:t>
            </a:r>
            <a:endParaRPr lang="en-FI"/>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EC3156-D817-4798-A24F-2085AE082267}" type="slidenum">
              <a:rPr kumimoji="0" lang="fi-FI" sz="800" b="0" i="0" u="none" strike="noStrike" kern="1200" cap="none" spc="0" normalizeH="0" baseline="0" noProof="0" smtClean="0">
                <a:ln>
                  <a:noFill/>
                </a:ln>
                <a:solidFill>
                  <a:srgbClr val="002EA2"/>
                </a:solidFill>
                <a:effectLst/>
                <a:uLnTx/>
                <a:uFillTx/>
                <a:latin typeface="Finlandic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i-FI" sz="800" b="0" i="0" u="none" strike="noStrike" kern="1200" cap="none" spc="0" normalizeH="0" baseline="0" noProof="0">
              <a:ln>
                <a:noFill/>
              </a:ln>
              <a:solidFill>
                <a:srgbClr val="002EA2"/>
              </a:solidFill>
              <a:effectLst/>
              <a:uLnTx/>
              <a:uFillTx/>
              <a:latin typeface="Finlandica"/>
              <a:ea typeface="+mn-ea"/>
              <a:cs typeface="+mn-cs"/>
            </a:endParaRPr>
          </a:p>
        </p:txBody>
      </p:sp>
    </p:spTree>
    <p:extLst>
      <p:ext uri="{BB962C8B-B14F-4D97-AF65-F5344CB8AC3E}">
        <p14:creationId xmlns:p14="http://schemas.microsoft.com/office/powerpoint/2010/main" val="3889766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Finnish Climate Change Panel:</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Yhteyshenkilö</a:t>
            </a:r>
            <a:r>
              <a:rPr lang="en-US" sz="1200" kern="1200" dirty="0">
                <a:solidFill>
                  <a:schemeClr val="tx1"/>
                </a:solidFill>
                <a:effectLst/>
                <a:latin typeface="+mn-lt"/>
                <a:ea typeface="+mn-ea"/>
                <a:cs typeface="+mn-cs"/>
              </a:rPr>
              <a:t>: Heta-Elena Heiskanen, Senior specialist at the Ministry of Environment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heta-elena.heiskanen@ym.fi  +358 295 250 380 </a:t>
            </a:r>
            <a:endParaRPr lang="en-F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EC3156-D817-4798-A24F-2085AE082267}" type="slidenum">
              <a:rPr kumimoji="0" lang="fi-FI" sz="800" b="0" i="0" u="none" strike="noStrike" kern="1200" cap="none" spc="0" normalizeH="0" baseline="0" noProof="0" smtClean="0">
                <a:ln>
                  <a:noFill/>
                </a:ln>
                <a:solidFill>
                  <a:srgbClr val="002EA2"/>
                </a:solidFill>
                <a:effectLst/>
                <a:uLnTx/>
                <a:uFillTx/>
                <a:latin typeface="Finlandic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i-FI" sz="800" b="0" i="0" u="none" strike="noStrike" kern="1200" cap="none" spc="0" normalizeH="0" baseline="0" noProof="0">
              <a:ln>
                <a:noFill/>
              </a:ln>
              <a:solidFill>
                <a:srgbClr val="002EA2"/>
              </a:solidFill>
              <a:effectLst/>
              <a:uLnTx/>
              <a:uFillTx/>
              <a:latin typeface="Finlandica"/>
              <a:ea typeface="+mn-ea"/>
              <a:cs typeface="+mn-cs"/>
            </a:endParaRPr>
          </a:p>
        </p:txBody>
      </p:sp>
    </p:spTree>
    <p:extLst>
      <p:ext uri="{BB962C8B-B14F-4D97-AF65-F5344CB8AC3E}">
        <p14:creationId xmlns:p14="http://schemas.microsoft.com/office/powerpoint/2010/main" val="10973383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Finnish Climate Change Panel:</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Yhteyshenkilö</a:t>
            </a:r>
            <a:r>
              <a:rPr lang="en-US" sz="1200" kern="1200" dirty="0">
                <a:solidFill>
                  <a:schemeClr val="tx1"/>
                </a:solidFill>
                <a:effectLst/>
                <a:latin typeface="+mn-lt"/>
                <a:ea typeface="+mn-ea"/>
                <a:cs typeface="+mn-cs"/>
              </a:rPr>
              <a:t>: Heta-Elena Heiskanen, Senior specialist at the Ministry of Environment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heta-elena.heiskanen@ym.fi  +358 295 250 380 </a:t>
            </a:r>
            <a:r>
              <a:rPr lang="en-FI" dirty="0" smtClean="0">
                <a:effectLst/>
              </a:rPr>
              <a:t> </a:t>
            </a:r>
            <a:endParaRPr lang="en-F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EC3156-D817-4798-A24F-2085AE082267}" type="slidenum">
              <a:rPr kumimoji="0" lang="fi-FI" sz="800" b="0" i="0" u="none" strike="noStrike" kern="1200" cap="none" spc="0" normalizeH="0" baseline="0" noProof="0" smtClean="0">
                <a:ln>
                  <a:noFill/>
                </a:ln>
                <a:solidFill>
                  <a:srgbClr val="002EA2"/>
                </a:solidFill>
                <a:effectLst/>
                <a:uLnTx/>
                <a:uFillTx/>
                <a:latin typeface="Finlandic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i-FI" sz="800" b="0" i="0" u="none" strike="noStrike" kern="1200" cap="none" spc="0" normalizeH="0" baseline="0" noProof="0">
              <a:ln>
                <a:noFill/>
              </a:ln>
              <a:solidFill>
                <a:srgbClr val="002EA2"/>
              </a:solidFill>
              <a:effectLst/>
              <a:uLnTx/>
              <a:uFillTx/>
              <a:latin typeface="Finlandica"/>
              <a:ea typeface="+mn-ea"/>
              <a:cs typeface="+mn-cs"/>
            </a:endParaRPr>
          </a:p>
        </p:txBody>
      </p:sp>
    </p:spTree>
    <p:extLst>
      <p:ext uri="{BB962C8B-B14F-4D97-AF65-F5344CB8AC3E}">
        <p14:creationId xmlns:p14="http://schemas.microsoft.com/office/powerpoint/2010/main" val="36348070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Tiede</a:t>
            </a:r>
            <a:r>
              <a:rPr lang="en-US" sz="1200" kern="1200" dirty="0">
                <a:solidFill>
                  <a:schemeClr val="tx1"/>
                </a:solidFill>
                <a:effectLst/>
                <a:latin typeface="+mn-lt"/>
                <a:ea typeface="+mn-ea"/>
                <a:cs typeface="+mn-cs"/>
              </a:rPr>
              <a:t> &amp; </a:t>
            </a:r>
            <a:r>
              <a:rPr lang="en-US" sz="1200" kern="1200" dirty="0" err="1">
                <a:solidFill>
                  <a:schemeClr val="tx1"/>
                </a:solidFill>
                <a:effectLst/>
                <a:latin typeface="+mn-lt"/>
                <a:ea typeface="+mn-ea"/>
                <a:cs typeface="+mn-cs"/>
              </a:rPr>
              <a:t>päätöksenteko</a:t>
            </a: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Heta</a:t>
            </a:r>
            <a:r>
              <a:rPr lang="en-US" sz="1200" kern="1200" dirty="0">
                <a:solidFill>
                  <a:schemeClr val="tx1"/>
                </a:solidFill>
                <a:effectLst/>
                <a:latin typeface="+mn-lt"/>
                <a:ea typeface="+mn-ea"/>
                <a:cs typeface="+mn-cs"/>
              </a:rPr>
              <a:t>-Elena </a:t>
            </a:r>
            <a:r>
              <a:rPr lang="en-US" sz="1200" kern="1200" dirty="0" err="1">
                <a:solidFill>
                  <a:schemeClr val="tx1"/>
                </a:solidFill>
                <a:effectLst/>
                <a:latin typeface="+mn-lt"/>
                <a:ea typeface="+mn-ea"/>
                <a:cs typeface="+mn-cs"/>
              </a:rPr>
              <a:t>Heiskanen</a:t>
            </a:r>
            <a:r>
              <a:rPr lang="en-US" sz="1200" kern="1200" dirty="0">
                <a:solidFill>
                  <a:schemeClr val="tx1"/>
                </a:solidFill>
                <a:effectLst/>
                <a:latin typeface="+mn-lt"/>
                <a:ea typeface="+mn-ea"/>
                <a:cs typeface="+mn-cs"/>
              </a:rPr>
              <a:t>, Senior specialist at the Ministry of Environment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heta-elena.heiskanen@ym.fi  +358 295 250 380</a:t>
            </a:r>
            <a:r>
              <a:rPr lang="en-FI" dirty="0">
                <a:effectLst/>
              </a:rPr>
              <a:t> </a:t>
            </a:r>
            <a:endParaRPr lang="en-F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EC3156-D817-4798-A24F-2085AE082267}" type="slidenum">
              <a:rPr kumimoji="0" lang="fi-FI" sz="800" b="0" i="0" u="none" strike="noStrike" kern="1200" cap="none" spc="0" normalizeH="0" baseline="0" noProof="0" smtClean="0">
                <a:ln>
                  <a:noFill/>
                </a:ln>
                <a:solidFill>
                  <a:srgbClr val="002EA2"/>
                </a:solidFill>
                <a:effectLst/>
                <a:uLnTx/>
                <a:uFillTx/>
                <a:latin typeface="Finlandic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i-FI" sz="800" b="0" i="0" u="none" strike="noStrike" kern="1200" cap="none" spc="0" normalizeH="0" baseline="0" noProof="0">
              <a:ln>
                <a:noFill/>
              </a:ln>
              <a:solidFill>
                <a:srgbClr val="002EA2"/>
              </a:solidFill>
              <a:effectLst/>
              <a:uLnTx/>
              <a:uFillTx/>
              <a:latin typeface="Finlandica"/>
              <a:ea typeface="+mn-ea"/>
              <a:cs typeface="+mn-cs"/>
            </a:endParaRPr>
          </a:p>
        </p:txBody>
      </p:sp>
    </p:spTree>
    <p:extLst>
      <p:ext uri="{BB962C8B-B14F-4D97-AF65-F5344CB8AC3E}">
        <p14:creationId xmlns:p14="http://schemas.microsoft.com/office/powerpoint/2010/main" val="4117176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Tiede</a:t>
            </a:r>
            <a:r>
              <a:rPr lang="en-US" sz="1200" kern="1200" dirty="0">
                <a:solidFill>
                  <a:schemeClr val="tx1"/>
                </a:solidFill>
                <a:effectLst/>
                <a:latin typeface="+mn-lt"/>
                <a:ea typeface="+mn-ea"/>
                <a:cs typeface="+mn-cs"/>
              </a:rPr>
              <a:t> &amp; </a:t>
            </a:r>
            <a:r>
              <a:rPr lang="en-US" sz="1200" kern="1200" dirty="0" err="1">
                <a:solidFill>
                  <a:schemeClr val="tx1"/>
                </a:solidFill>
                <a:effectLst/>
                <a:latin typeface="+mn-lt"/>
                <a:ea typeface="+mn-ea"/>
                <a:cs typeface="+mn-cs"/>
              </a:rPr>
              <a:t>päätöksenteko</a:t>
            </a: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Heta</a:t>
            </a:r>
            <a:r>
              <a:rPr lang="en-US" sz="1200" kern="1200" dirty="0">
                <a:solidFill>
                  <a:schemeClr val="tx1"/>
                </a:solidFill>
                <a:effectLst/>
                <a:latin typeface="+mn-lt"/>
                <a:ea typeface="+mn-ea"/>
                <a:cs typeface="+mn-cs"/>
              </a:rPr>
              <a:t>-Elena </a:t>
            </a:r>
            <a:r>
              <a:rPr lang="en-US" sz="1200" kern="1200" dirty="0" err="1">
                <a:solidFill>
                  <a:schemeClr val="tx1"/>
                </a:solidFill>
                <a:effectLst/>
                <a:latin typeface="+mn-lt"/>
                <a:ea typeface="+mn-ea"/>
                <a:cs typeface="+mn-cs"/>
              </a:rPr>
              <a:t>Heiskanen</a:t>
            </a:r>
            <a:r>
              <a:rPr lang="en-US" sz="1200" kern="1200" dirty="0">
                <a:solidFill>
                  <a:schemeClr val="tx1"/>
                </a:solidFill>
                <a:effectLst/>
                <a:latin typeface="+mn-lt"/>
                <a:ea typeface="+mn-ea"/>
                <a:cs typeface="+mn-cs"/>
              </a:rPr>
              <a:t>, Senior specialist at the Ministry of Environment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heta-elena.heiskanen@ym.fi  +358 295 250 380</a:t>
            </a:r>
            <a:r>
              <a:rPr lang="en-FI" dirty="0">
                <a:effectLst/>
              </a:rPr>
              <a:t> </a:t>
            </a:r>
            <a:endParaRPr lang="en-F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EC3156-D817-4798-A24F-2085AE082267}" type="slidenum">
              <a:rPr kumimoji="0" lang="fi-FI" sz="800" b="0" i="0" u="none" strike="noStrike" kern="1200" cap="none" spc="0" normalizeH="0" baseline="0" noProof="0" smtClean="0">
                <a:ln>
                  <a:noFill/>
                </a:ln>
                <a:solidFill>
                  <a:srgbClr val="002EA2"/>
                </a:solidFill>
                <a:effectLst/>
                <a:uLnTx/>
                <a:uFillTx/>
                <a:latin typeface="Finlandic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i-FI" sz="800" b="0" i="0" u="none" strike="noStrike" kern="1200" cap="none" spc="0" normalizeH="0" baseline="0" noProof="0">
              <a:ln>
                <a:noFill/>
              </a:ln>
              <a:solidFill>
                <a:srgbClr val="002EA2"/>
              </a:solidFill>
              <a:effectLst/>
              <a:uLnTx/>
              <a:uFillTx/>
              <a:latin typeface="Finlandica"/>
              <a:ea typeface="+mn-ea"/>
              <a:cs typeface="+mn-cs"/>
            </a:endParaRPr>
          </a:p>
        </p:txBody>
      </p:sp>
    </p:spTree>
    <p:extLst>
      <p:ext uri="{BB962C8B-B14F-4D97-AF65-F5344CB8AC3E}">
        <p14:creationId xmlns:p14="http://schemas.microsoft.com/office/powerpoint/2010/main" val="12048783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17</a:t>
            </a:fld>
            <a:endParaRPr lang="fi-FI"/>
          </a:p>
        </p:txBody>
      </p:sp>
    </p:spTree>
    <p:extLst>
      <p:ext uri="{BB962C8B-B14F-4D97-AF65-F5344CB8AC3E}">
        <p14:creationId xmlns:p14="http://schemas.microsoft.com/office/powerpoint/2010/main" val="20587526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Martat:</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Yhteyshenkilö: Salka Orivuori, development director at the Martat Organization</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salka.</a:t>
            </a:r>
            <a:r>
              <a:rPr lang="fi-FI" sz="1200" u="sng" kern="1200">
                <a:solidFill>
                  <a:schemeClr val="tx1"/>
                </a:solidFill>
                <a:effectLst/>
                <a:latin typeface="+mn-lt"/>
                <a:ea typeface="+mn-ea"/>
                <a:cs typeface="+mn-cs"/>
                <a:hlinkClick r:id="rId3"/>
              </a:rPr>
              <a:t>orivuori@martat.fi</a:t>
            </a:r>
            <a:r>
              <a:rPr lang="fi-FI" sz="1200" kern="1200">
                <a:solidFill>
                  <a:schemeClr val="tx1"/>
                </a:solidFill>
                <a:effectLst/>
                <a:latin typeface="+mn-lt"/>
                <a:ea typeface="+mn-ea"/>
                <a:cs typeface="+mn-cs"/>
              </a:rPr>
              <a:t>, 050 5474751</a:t>
            </a:r>
            <a:r>
              <a:rPr lang="en-FI">
                <a:effectLst/>
              </a:rPr>
              <a:t> </a:t>
            </a:r>
            <a:endParaRPr lang="en-FI"/>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EC3156-D817-4798-A24F-2085AE082267}" type="slidenum">
              <a:rPr kumimoji="0" lang="fi-FI" sz="800" b="0" i="0" u="none" strike="noStrike" kern="1200" cap="none" spc="0" normalizeH="0" baseline="0" noProof="0" smtClean="0">
                <a:ln>
                  <a:noFill/>
                </a:ln>
                <a:solidFill>
                  <a:srgbClr val="002EA2"/>
                </a:solidFill>
                <a:effectLst/>
                <a:uLnTx/>
                <a:uFillTx/>
                <a:latin typeface="Finlandic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i-FI" sz="800" b="0" i="0" u="none" strike="noStrike" kern="1200" cap="none" spc="0" normalizeH="0" baseline="0" noProof="0">
              <a:ln>
                <a:noFill/>
              </a:ln>
              <a:solidFill>
                <a:srgbClr val="002EA2"/>
              </a:solidFill>
              <a:effectLst/>
              <a:uLnTx/>
              <a:uFillTx/>
              <a:latin typeface="Finlandica"/>
              <a:ea typeface="+mn-ea"/>
              <a:cs typeface="+mn-cs"/>
            </a:endParaRPr>
          </a:p>
        </p:txBody>
      </p:sp>
    </p:spTree>
    <p:extLst>
      <p:ext uri="{BB962C8B-B14F-4D97-AF65-F5344CB8AC3E}">
        <p14:creationId xmlns:p14="http://schemas.microsoft.com/office/powerpoint/2010/main" val="8702726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Martat</a:t>
            </a: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Yhteyshenkilö</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Salka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Orivuori</a:t>
            </a:r>
            <a:r>
              <a:rPr lang="en-US" sz="1200" kern="1200" dirty="0">
                <a:solidFill>
                  <a:schemeClr val="tx1"/>
                </a:solidFill>
                <a:effectLst/>
                <a:latin typeface="+mn-lt"/>
                <a:ea typeface="+mn-ea"/>
                <a:cs typeface="+mn-cs"/>
              </a:rPr>
              <a:t>, development director at the </a:t>
            </a:r>
            <a:r>
              <a:rPr lang="en-US" sz="1200" kern="1200" dirty="0" err="1">
                <a:solidFill>
                  <a:schemeClr val="tx1"/>
                </a:solidFill>
                <a:effectLst/>
                <a:latin typeface="+mn-lt"/>
                <a:ea typeface="+mn-ea"/>
                <a:cs typeface="+mn-cs"/>
              </a:rPr>
              <a:t>Martat</a:t>
            </a:r>
            <a:r>
              <a:rPr lang="en-US" sz="1200" kern="1200" dirty="0">
                <a:solidFill>
                  <a:schemeClr val="tx1"/>
                </a:solidFill>
                <a:effectLst/>
                <a:latin typeface="+mn-lt"/>
                <a:ea typeface="+mn-ea"/>
                <a:cs typeface="+mn-cs"/>
              </a:rPr>
              <a:t> Organization</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salka</a:t>
            </a:r>
            <a:r>
              <a:rPr lang="en-US" sz="1200" kern="1200" dirty="0">
                <a:solidFill>
                  <a:schemeClr val="tx1"/>
                </a:solidFill>
                <a:effectLst/>
                <a:latin typeface="+mn-lt"/>
                <a:ea typeface="+mn-ea"/>
                <a:cs typeface="+mn-cs"/>
              </a:rPr>
              <a:t>.</a:t>
            </a:r>
            <a:r>
              <a:rPr lang="fi-FI" sz="1200" u="sng" kern="1200" dirty="0">
                <a:solidFill>
                  <a:schemeClr val="tx1"/>
                </a:solidFill>
                <a:effectLst/>
                <a:latin typeface="+mn-lt"/>
                <a:ea typeface="+mn-ea"/>
                <a:cs typeface="+mn-cs"/>
                <a:hlinkClick r:id="rId3"/>
              </a:rPr>
              <a:t>orivuori@martat.fi</a:t>
            </a:r>
            <a:r>
              <a:rPr lang="fi-FI" sz="1200" kern="1200" dirty="0">
                <a:solidFill>
                  <a:schemeClr val="tx1"/>
                </a:solidFill>
                <a:effectLst/>
                <a:latin typeface="+mn-lt"/>
                <a:ea typeface="+mn-ea"/>
                <a:cs typeface="+mn-cs"/>
              </a:rPr>
              <a:t>, 050 5474751</a:t>
            </a:r>
            <a:r>
              <a:rPr lang="en-FI" dirty="0">
                <a:effectLst/>
              </a:rPr>
              <a:t> </a:t>
            </a:r>
            <a:endParaRPr lang="en-F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EC3156-D817-4798-A24F-2085AE082267}" type="slidenum">
              <a:rPr kumimoji="0" lang="fi-FI" sz="800" b="0" i="0" u="none" strike="noStrike" kern="1200" cap="none" spc="0" normalizeH="0" baseline="0" noProof="0" smtClean="0">
                <a:ln>
                  <a:noFill/>
                </a:ln>
                <a:solidFill>
                  <a:srgbClr val="002EA2"/>
                </a:solidFill>
                <a:effectLst/>
                <a:uLnTx/>
                <a:uFillTx/>
                <a:latin typeface="Finlandic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i-FI" sz="800" b="0" i="0" u="none" strike="noStrike" kern="1200" cap="none" spc="0" normalizeH="0" baseline="0" noProof="0">
              <a:ln>
                <a:noFill/>
              </a:ln>
              <a:solidFill>
                <a:srgbClr val="002EA2"/>
              </a:solidFill>
              <a:effectLst/>
              <a:uLnTx/>
              <a:uFillTx/>
              <a:latin typeface="Finlandica"/>
              <a:ea typeface="+mn-ea"/>
              <a:cs typeface="+mn-cs"/>
            </a:endParaRPr>
          </a:p>
        </p:txBody>
      </p:sp>
    </p:spTree>
    <p:extLst>
      <p:ext uri="{BB962C8B-B14F-4D97-AF65-F5344CB8AC3E}">
        <p14:creationId xmlns:p14="http://schemas.microsoft.com/office/powerpoint/2010/main" val="18421350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Climate Barometer 2019:</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Yhteyshenkilö</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Riikka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Lamminmäki</a:t>
            </a:r>
            <a:r>
              <a:rPr lang="en-US" sz="1200" kern="1200" dirty="0">
                <a:solidFill>
                  <a:schemeClr val="tx1"/>
                </a:solidFill>
                <a:effectLst/>
                <a:latin typeface="+mn-lt"/>
                <a:ea typeface="+mn-ea"/>
                <a:cs typeface="+mn-cs"/>
              </a:rPr>
              <a:t>, communication manager at the ministry of </a:t>
            </a:r>
            <a:r>
              <a:rPr lang="en-US" sz="1200" kern="1200" dirty="0" err="1">
                <a:solidFill>
                  <a:schemeClr val="tx1"/>
                </a:solidFill>
                <a:effectLst/>
                <a:latin typeface="+mn-lt"/>
                <a:ea typeface="+mn-ea"/>
                <a:cs typeface="+mn-cs"/>
              </a:rPr>
              <a:t>enviroment</a:t>
            </a:r>
            <a:r>
              <a:rPr lang="en-US" sz="1200" kern="1200" dirty="0">
                <a:solidFill>
                  <a:schemeClr val="tx1"/>
                </a:solidFill>
                <a:effectLst/>
                <a:latin typeface="+mn-lt"/>
                <a:ea typeface="+mn-ea"/>
                <a:cs typeface="+mn-cs"/>
              </a:rPr>
              <a:t> </a:t>
            </a:r>
            <a:br>
              <a:rPr lang="en-US" sz="1200" kern="1200" dirty="0">
                <a:solidFill>
                  <a:schemeClr val="tx1"/>
                </a:solidFill>
                <a:effectLst/>
                <a:latin typeface="+mn-lt"/>
                <a:ea typeface="+mn-ea"/>
                <a:cs typeface="+mn-cs"/>
              </a:rPr>
            </a:br>
            <a:r>
              <a:rPr lang="en-US" sz="1200" u="sng" kern="1200" dirty="0">
                <a:solidFill>
                  <a:schemeClr val="tx1"/>
                </a:solidFill>
                <a:effectLst/>
                <a:latin typeface="+mn-lt"/>
                <a:ea typeface="+mn-ea"/>
                <a:cs typeface="+mn-cs"/>
                <a:hlinkClick r:id="rId3"/>
              </a:rPr>
              <a:t>riikka.lamminmaki@ym.fi</a:t>
            </a:r>
            <a:r>
              <a:rPr lang="en-US" sz="1200" kern="1200" dirty="0">
                <a:solidFill>
                  <a:schemeClr val="tx1"/>
                </a:solidFill>
                <a:effectLst/>
                <a:latin typeface="+mn-lt"/>
                <a:ea typeface="+mn-ea"/>
                <a:cs typeface="+mn-cs"/>
              </a:rPr>
              <a:t>, 0295250343</a:t>
            </a:r>
            <a:endParaRPr lang="en-FI" sz="1200" kern="1200" dirty="0">
              <a:solidFill>
                <a:schemeClr val="tx1"/>
              </a:solidFill>
              <a:effectLst/>
              <a:latin typeface="+mn-lt"/>
              <a:ea typeface="+mn-ea"/>
              <a:cs typeface="+mn-cs"/>
            </a:endParaRPr>
          </a:p>
          <a:p>
            <a:endParaRPr lang="en-FI" dirty="0"/>
          </a:p>
        </p:txBody>
      </p:sp>
      <p:sp>
        <p:nvSpPr>
          <p:cNvPr id="4" name="Slide Number Placeholder 3"/>
          <p:cNvSpPr>
            <a:spLocks noGrp="1"/>
          </p:cNvSpPr>
          <p:nvPr>
            <p:ph type="sldNum" sz="quarter" idx="5"/>
          </p:nvPr>
        </p:nvSpPr>
        <p:spPr/>
        <p:txBody>
          <a:bodyPr/>
          <a:lstStyle/>
          <a:p>
            <a:fld id="{94EC3156-D817-4798-A24F-2085AE082267}" type="slidenum">
              <a:rPr lang="fi-FI" smtClean="0"/>
              <a:pPr/>
              <a:t>20</a:t>
            </a:fld>
            <a:endParaRPr lang="fi-FI"/>
          </a:p>
        </p:txBody>
      </p:sp>
    </p:spTree>
    <p:extLst>
      <p:ext uri="{BB962C8B-B14F-4D97-AF65-F5344CB8AC3E}">
        <p14:creationId xmlns:p14="http://schemas.microsoft.com/office/powerpoint/2010/main" val="24938694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Climate Barometer 2019:</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Yhteyshenkilö</a:t>
            </a:r>
            <a:r>
              <a:rPr lang="en-US" sz="1200" kern="1200" dirty="0">
                <a:solidFill>
                  <a:schemeClr val="tx1"/>
                </a:solidFill>
                <a:effectLst/>
                <a:latin typeface="+mn-lt"/>
                <a:ea typeface="+mn-ea"/>
                <a:cs typeface="+mn-cs"/>
              </a:rPr>
              <a:t>: Riikka Lamminmäki, communication manager at the ministry of </a:t>
            </a:r>
            <a:r>
              <a:rPr lang="en-US" sz="1200" kern="1200" dirty="0" err="1">
                <a:solidFill>
                  <a:schemeClr val="tx1"/>
                </a:solidFill>
                <a:effectLst/>
                <a:latin typeface="+mn-lt"/>
                <a:ea typeface="+mn-ea"/>
                <a:cs typeface="+mn-cs"/>
              </a:rPr>
              <a:t>enviroment</a:t>
            </a:r>
            <a:r>
              <a:rPr lang="en-US" sz="1200" kern="1200" dirty="0">
                <a:solidFill>
                  <a:schemeClr val="tx1"/>
                </a:solidFill>
                <a:effectLst/>
                <a:latin typeface="+mn-lt"/>
                <a:ea typeface="+mn-ea"/>
                <a:cs typeface="+mn-cs"/>
              </a:rPr>
              <a:t> </a:t>
            </a:r>
            <a:br>
              <a:rPr lang="en-US" sz="1200" kern="1200" dirty="0">
                <a:solidFill>
                  <a:schemeClr val="tx1"/>
                </a:solidFill>
                <a:effectLst/>
                <a:latin typeface="+mn-lt"/>
                <a:ea typeface="+mn-ea"/>
                <a:cs typeface="+mn-cs"/>
              </a:rPr>
            </a:br>
            <a:r>
              <a:rPr lang="en-US" sz="1200" u="sng" kern="1200" dirty="0">
                <a:solidFill>
                  <a:schemeClr val="tx1"/>
                </a:solidFill>
                <a:effectLst/>
                <a:latin typeface="+mn-lt"/>
                <a:ea typeface="+mn-ea"/>
                <a:cs typeface="+mn-cs"/>
                <a:hlinkClick r:id="rId3"/>
              </a:rPr>
              <a:t>riikka.lamminmaki@ym.fi</a:t>
            </a:r>
            <a:r>
              <a:rPr lang="en-US" sz="1200" kern="1200" dirty="0">
                <a:solidFill>
                  <a:schemeClr val="tx1"/>
                </a:solidFill>
                <a:effectLst/>
                <a:latin typeface="+mn-lt"/>
                <a:ea typeface="+mn-ea"/>
                <a:cs typeface="+mn-cs"/>
              </a:rPr>
              <a:t>, 0295250343</a:t>
            </a:r>
            <a:endParaRPr lang="en-FI" sz="1200" kern="1200" dirty="0">
              <a:solidFill>
                <a:schemeClr val="tx1"/>
              </a:solidFill>
              <a:effectLst/>
              <a:latin typeface="+mn-lt"/>
              <a:ea typeface="+mn-ea"/>
              <a:cs typeface="+mn-cs"/>
            </a:endParaRPr>
          </a:p>
          <a:p>
            <a:endParaRPr lang="en-FI" dirty="0"/>
          </a:p>
        </p:txBody>
      </p:sp>
      <p:sp>
        <p:nvSpPr>
          <p:cNvPr id="4" name="Slide Number Placeholder 3"/>
          <p:cNvSpPr>
            <a:spLocks noGrp="1"/>
          </p:cNvSpPr>
          <p:nvPr>
            <p:ph type="sldNum" sz="quarter" idx="5"/>
          </p:nvPr>
        </p:nvSpPr>
        <p:spPr/>
        <p:txBody>
          <a:bodyPr/>
          <a:lstStyle/>
          <a:p>
            <a:fld id="{94EC3156-D817-4798-A24F-2085AE082267}" type="slidenum">
              <a:rPr lang="fi-FI" smtClean="0"/>
              <a:pPr/>
              <a:t>21</a:t>
            </a:fld>
            <a:endParaRPr lang="fi-FI"/>
          </a:p>
        </p:txBody>
      </p:sp>
    </p:spTree>
    <p:extLst>
      <p:ext uri="{BB962C8B-B14F-4D97-AF65-F5344CB8AC3E}">
        <p14:creationId xmlns:p14="http://schemas.microsoft.com/office/powerpoint/2010/main" val="67518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3</a:t>
            </a:fld>
            <a:endParaRPr lang="fi-FI"/>
          </a:p>
        </p:txBody>
      </p:sp>
    </p:spTree>
    <p:extLst>
      <p:ext uri="{BB962C8B-B14F-4D97-AF65-F5344CB8AC3E}">
        <p14:creationId xmlns:p14="http://schemas.microsoft.com/office/powerpoint/2010/main" val="12092183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Sitra sustainable lifestyle service:</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Tuuli Hietaniemi specialist, climate solutions at Sitra, tuuli.hietaniemi@sitra.fi </a:t>
            </a:r>
            <a:r>
              <a:rPr lang="en-US" sz="1200" u="none" strike="noStrike" kern="1200">
                <a:solidFill>
                  <a:schemeClr val="tx1"/>
                </a:solidFill>
                <a:effectLst/>
                <a:latin typeface="+mn-lt"/>
                <a:ea typeface="+mn-ea"/>
                <a:cs typeface="+mn-cs"/>
                <a:hlinkClick r:id="rId3"/>
              </a:rPr>
              <a:t>+358 (294) 618 411</a:t>
            </a:r>
            <a:r>
              <a:rPr lang="en-US" sz="1200" kern="1200">
                <a:solidFill>
                  <a:schemeClr val="tx1"/>
                </a:solidFill>
                <a:effectLst/>
                <a:latin typeface="+mn-lt"/>
                <a:ea typeface="+mn-ea"/>
                <a:cs typeface="+mn-cs"/>
              </a:rPr>
              <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&amp; Emma Hietaniemi, specialist at Sitra</a:t>
            </a:r>
            <a:br>
              <a:rPr lang="en-US" sz="1200" kern="1200">
                <a:solidFill>
                  <a:schemeClr val="tx1"/>
                </a:solidFill>
                <a:effectLst/>
                <a:latin typeface="+mn-lt"/>
                <a:ea typeface="+mn-ea"/>
                <a:cs typeface="+mn-cs"/>
              </a:rPr>
            </a:br>
            <a:r>
              <a:rPr lang="en-US" sz="1200" u="sng" kern="1200">
                <a:solidFill>
                  <a:schemeClr val="tx1"/>
                </a:solidFill>
                <a:effectLst/>
                <a:latin typeface="+mn-lt"/>
                <a:ea typeface="+mn-ea"/>
                <a:cs typeface="+mn-cs"/>
                <a:hlinkClick r:id="rId4"/>
              </a:rPr>
              <a:t>emma.hietaniemi@sitra.fi</a:t>
            </a:r>
            <a:r>
              <a:rPr lang="en-US" sz="1200" kern="1200">
                <a:solidFill>
                  <a:schemeClr val="tx1"/>
                </a:solidFill>
                <a:effectLst/>
                <a:latin typeface="+mn-lt"/>
                <a:ea typeface="+mn-ea"/>
                <a:cs typeface="+mn-cs"/>
              </a:rPr>
              <a:t>, +358 (294) 618 483</a:t>
            </a:r>
            <a:r>
              <a:rPr lang="en-FI">
                <a:effectLst/>
              </a:rPr>
              <a:t> </a:t>
            </a:r>
            <a:endParaRPr lang="en-FI"/>
          </a:p>
        </p:txBody>
      </p:sp>
      <p:sp>
        <p:nvSpPr>
          <p:cNvPr id="4" name="Slide Number Placeholder 3"/>
          <p:cNvSpPr>
            <a:spLocks noGrp="1"/>
          </p:cNvSpPr>
          <p:nvPr>
            <p:ph type="sldNum" sz="quarter" idx="5"/>
          </p:nvPr>
        </p:nvSpPr>
        <p:spPr/>
        <p:txBody>
          <a:bodyPr/>
          <a:lstStyle/>
          <a:p>
            <a:fld id="{94EC3156-D817-4798-A24F-2085AE082267}" type="slidenum">
              <a:rPr lang="fi-FI" smtClean="0"/>
              <a:pPr/>
              <a:t>22</a:t>
            </a:fld>
            <a:endParaRPr lang="fi-FI"/>
          </a:p>
        </p:txBody>
      </p:sp>
    </p:spTree>
    <p:extLst>
      <p:ext uri="{BB962C8B-B14F-4D97-AF65-F5344CB8AC3E}">
        <p14:creationId xmlns:p14="http://schemas.microsoft.com/office/powerpoint/2010/main" val="19493854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Sitra sustainable lifestyle service:</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Tuuli Hietaniemi specialist, climate solutions at Sitra, tuuli.hietaniemi@sitra.fi </a:t>
            </a:r>
            <a:r>
              <a:rPr lang="en-US" sz="1200" u="none" strike="noStrike" kern="1200">
                <a:solidFill>
                  <a:schemeClr val="tx1"/>
                </a:solidFill>
                <a:effectLst/>
                <a:latin typeface="+mn-lt"/>
                <a:ea typeface="+mn-ea"/>
                <a:cs typeface="+mn-cs"/>
                <a:hlinkClick r:id="rId3"/>
              </a:rPr>
              <a:t>+358 (294) 618 411</a:t>
            </a:r>
            <a:r>
              <a:rPr lang="en-US" sz="1200" kern="1200">
                <a:solidFill>
                  <a:schemeClr val="tx1"/>
                </a:solidFill>
                <a:effectLst/>
                <a:latin typeface="+mn-lt"/>
                <a:ea typeface="+mn-ea"/>
                <a:cs typeface="+mn-cs"/>
              </a:rPr>
              <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&amp; Emma Hietaniemi, specialist at Sitra</a:t>
            </a:r>
            <a:br>
              <a:rPr lang="en-US" sz="1200" kern="1200">
                <a:solidFill>
                  <a:schemeClr val="tx1"/>
                </a:solidFill>
                <a:effectLst/>
                <a:latin typeface="+mn-lt"/>
                <a:ea typeface="+mn-ea"/>
                <a:cs typeface="+mn-cs"/>
              </a:rPr>
            </a:br>
            <a:r>
              <a:rPr lang="en-US" sz="1200" u="sng" kern="1200">
                <a:solidFill>
                  <a:schemeClr val="tx1"/>
                </a:solidFill>
                <a:effectLst/>
                <a:latin typeface="+mn-lt"/>
                <a:ea typeface="+mn-ea"/>
                <a:cs typeface="+mn-cs"/>
                <a:hlinkClick r:id="rId4"/>
              </a:rPr>
              <a:t>emma.hietaniemi@sitra.fi</a:t>
            </a:r>
            <a:r>
              <a:rPr lang="en-US" sz="1200" kern="1200">
                <a:solidFill>
                  <a:schemeClr val="tx1"/>
                </a:solidFill>
                <a:effectLst/>
                <a:latin typeface="+mn-lt"/>
                <a:ea typeface="+mn-ea"/>
                <a:cs typeface="+mn-cs"/>
              </a:rPr>
              <a:t>, +358 (294) 618 483</a:t>
            </a:r>
            <a:r>
              <a:rPr lang="en-FI">
                <a:effectLst/>
              </a:rPr>
              <a:t> </a:t>
            </a:r>
            <a:endParaRPr lang="en-FI"/>
          </a:p>
        </p:txBody>
      </p:sp>
      <p:sp>
        <p:nvSpPr>
          <p:cNvPr id="4" name="Slide Number Placeholder 3"/>
          <p:cNvSpPr>
            <a:spLocks noGrp="1"/>
          </p:cNvSpPr>
          <p:nvPr>
            <p:ph type="sldNum" sz="quarter" idx="5"/>
          </p:nvPr>
        </p:nvSpPr>
        <p:spPr/>
        <p:txBody>
          <a:bodyPr/>
          <a:lstStyle/>
          <a:p>
            <a:fld id="{94EC3156-D817-4798-A24F-2085AE082267}" type="slidenum">
              <a:rPr lang="fi-FI" smtClean="0"/>
              <a:pPr/>
              <a:t>23</a:t>
            </a:fld>
            <a:endParaRPr lang="fi-FI"/>
          </a:p>
        </p:txBody>
      </p:sp>
    </p:spTree>
    <p:extLst>
      <p:ext uri="{BB962C8B-B14F-4D97-AF65-F5344CB8AC3E}">
        <p14:creationId xmlns:p14="http://schemas.microsoft.com/office/powerpoint/2010/main" val="16873453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Nuorten Agenda2030:</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Heta-Elena Heiskanen, Senior specialist at the Ministry of Environment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heta-elena.heiskanen@ym.fi  +358 295 250 380</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&amp; Riina </a:t>
            </a:r>
            <a:r>
              <a:rPr lang="en-US" sz="1200" kern="1200" dirty="0" err="1">
                <a:solidFill>
                  <a:schemeClr val="tx1"/>
                </a:solidFill>
                <a:effectLst/>
                <a:latin typeface="+mn-lt"/>
                <a:ea typeface="+mn-ea"/>
                <a:cs typeface="+mn-cs"/>
              </a:rPr>
              <a:t>Pursiainen</a:t>
            </a:r>
            <a:r>
              <a:rPr lang="en-US" sz="1200" kern="1200" dirty="0">
                <a:solidFill>
                  <a:schemeClr val="tx1"/>
                </a:solidFill>
                <a:effectLst/>
                <a:latin typeface="+mn-lt"/>
                <a:ea typeface="+mn-ea"/>
                <a:cs typeface="+mn-cs"/>
              </a:rPr>
              <a:t> project coordinator at prime minister’s office</a:t>
            </a:r>
            <a:br>
              <a:rPr lang="en-US" sz="1200" kern="1200" dirty="0">
                <a:solidFill>
                  <a:schemeClr val="tx1"/>
                </a:solidFill>
                <a:effectLst/>
                <a:latin typeface="+mn-lt"/>
                <a:ea typeface="+mn-ea"/>
                <a:cs typeface="+mn-cs"/>
              </a:rPr>
            </a:br>
            <a:r>
              <a:rPr lang="en-US" sz="1200" u="sng" kern="1200" dirty="0" smtClean="0">
                <a:solidFill>
                  <a:schemeClr val="tx1"/>
                </a:solidFill>
                <a:effectLst/>
                <a:latin typeface="+mn-lt"/>
                <a:ea typeface="+mn-ea"/>
                <a:cs typeface="+mn-cs"/>
                <a:hlinkClick r:id="rId3"/>
              </a:rPr>
              <a:t>riina.pursiainen@vnk</a:t>
            </a:r>
            <a:r>
              <a:rPr lang="en-US" sz="1200" u="sng" kern="1200" dirty="0" smtClean="0">
                <a:solidFill>
                  <a:schemeClr val="tx1"/>
                </a:solidFill>
                <a:effectLst/>
                <a:latin typeface="+mn-lt"/>
                <a:ea typeface="+mn-ea"/>
                <a:cs typeface="+mn-cs"/>
              </a:rPr>
              <a:t>.fi</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0295160577</a:t>
            </a:r>
            <a:r>
              <a:rPr lang="en-FI" dirty="0">
                <a:effectLst/>
              </a:rPr>
              <a:t> </a:t>
            </a:r>
            <a:endParaRPr lang="en-FI" dirty="0"/>
          </a:p>
        </p:txBody>
      </p:sp>
      <p:sp>
        <p:nvSpPr>
          <p:cNvPr id="4" name="Slide Number Placeholder 3"/>
          <p:cNvSpPr>
            <a:spLocks noGrp="1"/>
          </p:cNvSpPr>
          <p:nvPr>
            <p:ph type="sldNum" sz="quarter" idx="5"/>
          </p:nvPr>
        </p:nvSpPr>
        <p:spPr/>
        <p:txBody>
          <a:bodyPr/>
          <a:lstStyle/>
          <a:p>
            <a:fld id="{94EC3156-D817-4798-A24F-2085AE082267}" type="slidenum">
              <a:rPr lang="fi-FI" smtClean="0"/>
              <a:pPr/>
              <a:t>24</a:t>
            </a:fld>
            <a:endParaRPr lang="fi-FI"/>
          </a:p>
        </p:txBody>
      </p:sp>
    </p:spTree>
    <p:extLst>
      <p:ext uri="{BB962C8B-B14F-4D97-AF65-F5344CB8AC3E}">
        <p14:creationId xmlns:p14="http://schemas.microsoft.com/office/powerpoint/2010/main" val="28693188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Nuorten Agenda2030:</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Heta</a:t>
            </a:r>
            <a:r>
              <a:rPr lang="en-US" sz="1200" kern="1200" dirty="0">
                <a:solidFill>
                  <a:schemeClr val="tx1"/>
                </a:solidFill>
                <a:effectLst/>
                <a:latin typeface="+mn-lt"/>
                <a:ea typeface="+mn-ea"/>
                <a:cs typeface="+mn-cs"/>
              </a:rPr>
              <a:t>-Elena </a:t>
            </a:r>
            <a:r>
              <a:rPr lang="en-US" sz="1200" kern="1200" dirty="0" err="1">
                <a:solidFill>
                  <a:schemeClr val="tx1"/>
                </a:solidFill>
                <a:effectLst/>
                <a:latin typeface="+mn-lt"/>
                <a:ea typeface="+mn-ea"/>
                <a:cs typeface="+mn-cs"/>
              </a:rPr>
              <a:t>Heiskanen</a:t>
            </a:r>
            <a:r>
              <a:rPr lang="en-US" sz="1200" kern="1200" dirty="0">
                <a:solidFill>
                  <a:schemeClr val="tx1"/>
                </a:solidFill>
                <a:effectLst/>
                <a:latin typeface="+mn-lt"/>
                <a:ea typeface="+mn-ea"/>
                <a:cs typeface="+mn-cs"/>
              </a:rPr>
              <a:t>, Senior specialist at the Ministry of Environment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heta-elena.heiskanen@ym.fi  +358 295 250 380</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&amp; Riina </a:t>
            </a:r>
            <a:r>
              <a:rPr lang="en-US" sz="1200" kern="1200" dirty="0" err="1">
                <a:solidFill>
                  <a:schemeClr val="tx1"/>
                </a:solidFill>
                <a:effectLst/>
                <a:latin typeface="+mn-lt"/>
                <a:ea typeface="+mn-ea"/>
                <a:cs typeface="+mn-cs"/>
              </a:rPr>
              <a:t>Pursiainen</a:t>
            </a:r>
            <a:r>
              <a:rPr lang="en-US" sz="1200" kern="1200" dirty="0">
                <a:solidFill>
                  <a:schemeClr val="tx1"/>
                </a:solidFill>
                <a:effectLst/>
                <a:latin typeface="+mn-lt"/>
                <a:ea typeface="+mn-ea"/>
                <a:cs typeface="+mn-cs"/>
              </a:rPr>
              <a:t> project coordinator at prime minister’s office</a:t>
            </a:r>
            <a:br>
              <a:rPr lang="en-US" sz="1200" kern="1200" dirty="0">
                <a:solidFill>
                  <a:schemeClr val="tx1"/>
                </a:solidFill>
                <a:effectLst/>
                <a:latin typeface="+mn-lt"/>
                <a:ea typeface="+mn-ea"/>
                <a:cs typeface="+mn-cs"/>
              </a:rPr>
            </a:br>
            <a:r>
              <a:rPr lang="en-US" sz="1200" u="sng" kern="1200" dirty="0" err="1">
                <a:solidFill>
                  <a:schemeClr val="tx1"/>
                </a:solidFill>
                <a:effectLst/>
                <a:latin typeface="+mn-lt"/>
                <a:ea typeface="+mn-ea"/>
                <a:cs typeface="+mn-cs"/>
                <a:hlinkClick r:id="rId3"/>
              </a:rPr>
              <a:t>riina.pursiainen@vnk</a:t>
            </a:r>
            <a:r>
              <a:rPr lang="en-US" sz="1200" kern="1200" dirty="0">
                <a:solidFill>
                  <a:schemeClr val="tx1"/>
                </a:solidFill>
                <a:effectLst/>
                <a:latin typeface="+mn-lt"/>
                <a:ea typeface="+mn-ea"/>
                <a:cs typeface="+mn-cs"/>
              </a:rPr>
              <a:t>, 0295160577</a:t>
            </a:r>
            <a:r>
              <a:rPr lang="en-FI" dirty="0">
                <a:effectLst/>
              </a:rPr>
              <a:t> </a:t>
            </a:r>
            <a:endParaRPr lang="en-FI" dirty="0"/>
          </a:p>
        </p:txBody>
      </p:sp>
      <p:sp>
        <p:nvSpPr>
          <p:cNvPr id="4" name="Slide Number Placeholder 3"/>
          <p:cNvSpPr>
            <a:spLocks noGrp="1"/>
          </p:cNvSpPr>
          <p:nvPr>
            <p:ph type="sldNum" sz="quarter" idx="5"/>
          </p:nvPr>
        </p:nvSpPr>
        <p:spPr/>
        <p:txBody>
          <a:bodyPr/>
          <a:lstStyle/>
          <a:p>
            <a:fld id="{94EC3156-D817-4798-A24F-2085AE082267}" type="slidenum">
              <a:rPr lang="fi-FI" smtClean="0"/>
              <a:pPr/>
              <a:t>25</a:t>
            </a:fld>
            <a:endParaRPr lang="fi-FI"/>
          </a:p>
        </p:txBody>
      </p:sp>
    </p:spTree>
    <p:extLst>
      <p:ext uri="{BB962C8B-B14F-4D97-AF65-F5344CB8AC3E}">
        <p14:creationId xmlns:p14="http://schemas.microsoft.com/office/powerpoint/2010/main" val="756835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Climate University:</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Yhteyshenkilö</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Heta</a:t>
            </a:r>
            <a:r>
              <a:rPr lang="en-US" sz="1200" kern="1200" dirty="0">
                <a:solidFill>
                  <a:schemeClr val="tx1"/>
                </a:solidFill>
                <a:effectLst/>
                <a:latin typeface="+mn-lt"/>
                <a:ea typeface="+mn-ea"/>
                <a:cs typeface="+mn-cs"/>
              </a:rPr>
              <a:t>-Elena </a:t>
            </a:r>
            <a:r>
              <a:rPr lang="en-US" sz="1200" kern="1200" dirty="0" err="1">
                <a:solidFill>
                  <a:schemeClr val="tx1"/>
                </a:solidFill>
                <a:effectLst/>
                <a:latin typeface="+mn-lt"/>
                <a:ea typeface="+mn-ea"/>
                <a:cs typeface="+mn-cs"/>
              </a:rPr>
              <a:t>Heiskanen</a:t>
            </a:r>
            <a:r>
              <a:rPr lang="en-US" sz="1200" kern="1200" dirty="0">
                <a:solidFill>
                  <a:schemeClr val="tx1"/>
                </a:solidFill>
                <a:effectLst/>
                <a:latin typeface="+mn-lt"/>
                <a:ea typeface="+mn-ea"/>
                <a:cs typeface="+mn-cs"/>
              </a:rPr>
              <a:t>, Senior specialist at the Ministry of Environment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heta-elena.heiskanen@ym.fi  +358 295 250 380</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&amp; Laura </a:t>
            </a:r>
            <a:r>
              <a:rPr lang="en-US" sz="1200" kern="1200" dirty="0" err="1">
                <a:solidFill>
                  <a:schemeClr val="tx1"/>
                </a:solidFill>
                <a:effectLst/>
                <a:latin typeface="+mn-lt"/>
                <a:ea typeface="+mn-ea"/>
                <a:cs typeface="+mn-cs"/>
              </a:rPr>
              <a:t>Riuttunen</a:t>
            </a:r>
            <a:r>
              <a:rPr lang="en-US" sz="1200" kern="1200" dirty="0">
                <a:solidFill>
                  <a:schemeClr val="tx1"/>
                </a:solidFill>
                <a:effectLst/>
                <a:latin typeface="+mn-lt"/>
                <a:ea typeface="+mn-ea"/>
                <a:cs typeface="+mn-cs"/>
              </a:rPr>
              <a:t>, postdoctoral researcher at University of </a:t>
            </a:r>
            <a:r>
              <a:rPr lang="en-US" sz="1200" kern="1200" dirty="0" err="1">
                <a:solidFill>
                  <a:schemeClr val="tx1"/>
                </a:solidFill>
                <a:effectLst/>
                <a:latin typeface="+mn-lt"/>
                <a:ea typeface="+mn-ea"/>
                <a:cs typeface="+mn-cs"/>
              </a:rPr>
              <a:t>helsinki</a:t>
            </a:r>
            <a:r>
              <a:rPr lang="en-US" sz="1200" kern="1200" dirty="0">
                <a:solidFill>
                  <a:schemeClr val="tx1"/>
                </a:solidFill>
                <a:effectLst/>
                <a:latin typeface="+mn-lt"/>
                <a:ea typeface="+mn-ea"/>
                <a:cs typeface="+mn-cs"/>
              </a:rPr>
              <a:t> laura.riuttunen@helsinki.fi, 0294151663</a:t>
            </a:r>
            <a:r>
              <a:rPr lang="en-FI" dirty="0">
                <a:effectLst/>
              </a:rPr>
              <a:t> </a:t>
            </a:r>
            <a:endParaRPr lang="en-FI" dirty="0"/>
          </a:p>
        </p:txBody>
      </p:sp>
      <p:sp>
        <p:nvSpPr>
          <p:cNvPr id="4" name="Slide Number Placeholder 3"/>
          <p:cNvSpPr>
            <a:spLocks noGrp="1"/>
          </p:cNvSpPr>
          <p:nvPr>
            <p:ph type="sldNum" sz="quarter" idx="5"/>
          </p:nvPr>
        </p:nvSpPr>
        <p:spPr/>
        <p:txBody>
          <a:bodyPr/>
          <a:lstStyle/>
          <a:p>
            <a:fld id="{94EC3156-D817-4798-A24F-2085AE082267}" type="slidenum">
              <a:rPr lang="fi-FI" smtClean="0"/>
              <a:pPr/>
              <a:t>26</a:t>
            </a:fld>
            <a:endParaRPr lang="fi-FI"/>
          </a:p>
        </p:txBody>
      </p:sp>
    </p:spTree>
    <p:extLst>
      <p:ext uri="{BB962C8B-B14F-4D97-AF65-F5344CB8AC3E}">
        <p14:creationId xmlns:p14="http://schemas.microsoft.com/office/powerpoint/2010/main" val="21221254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Climate University:</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Yhteyshenkilö</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Heta</a:t>
            </a:r>
            <a:r>
              <a:rPr lang="en-US" sz="1200" kern="1200" dirty="0">
                <a:solidFill>
                  <a:schemeClr val="tx1"/>
                </a:solidFill>
                <a:effectLst/>
                <a:latin typeface="+mn-lt"/>
                <a:ea typeface="+mn-ea"/>
                <a:cs typeface="+mn-cs"/>
              </a:rPr>
              <a:t>-Elena </a:t>
            </a:r>
            <a:r>
              <a:rPr lang="en-US" sz="1200" kern="1200" dirty="0" err="1">
                <a:solidFill>
                  <a:schemeClr val="tx1"/>
                </a:solidFill>
                <a:effectLst/>
                <a:latin typeface="+mn-lt"/>
                <a:ea typeface="+mn-ea"/>
                <a:cs typeface="+mn-cs"/>
              </a:rPr>
              <a:t>Heiskanen</a:t>
            </a:r>
            <a:r>
              <a:rPr lang="en-US" sz="1200" kern="1200" dirty="0">
                <a:solidFill>
                  <a:schemeClr val="tx1"/>
                </a:solidFill>
                <a:effectLst/>
                <a:latin typeface="+mn-lt"/>
                <a:ea typeface="+mn-ea"/>
                <a:cs typeface="+mn-cs"/>
              </a:rPr>
              <a:t>, Senior specialist at the Ministry of Environment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heta-elena.heiskanen@ym.fi  +358 295 250 380</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&amp; Laura </a:t>
            </a:r>
            <a:r>
              <a:rPr lang="en-US" sz="1200" kern="1200" dirty="0" err="1">
                <a:solidFill>
                  <a:schemeClr val="tx1"/>
                </a:solidFill>
                <a:effectLst/>
                <a:latin typeface="+mn-lt"/>
                <a:ea typeface="+mn-ea"/>
                <a:cs typeface="+mn-cs"/>
              </a:rPr>
              <a:t>Riuttunen</a:t>
            </a:r>
            <a:r>
              <a:rPr lang="en-US" sz="1200" kern="1200" dirty="0">
                <a:solidFill>
                  <a:schemeClr val="tx1"/>
                </a:solidFill>
                <a:effectLst/>
                <a:latin typeface="+mn-lt"/>
                <a:ea typeface="+mn-ea"/>
                <a:cs typeface="+mn-cs"/>
              </a:rPr>
              <a:t>, postdoctoral researcher at University of </a:t>
            </a:r>
            <a:r>
              <a:rPr lang="en-US" sz="1200" kern="1200" dirty="0" err="1">
                <a:solidFill>
                  <a:schemeClr val="tx1"/>
                </a:solidFill>
                <a:effectLst/>
                <a:latin typeface="+mn-lt"/>
                <a:ea typeface="+mn-ea"/>
                <a:cs typeface="+mn-cs"/>
              </a:rPr>
              <a:t>helsinki</a:t>
            </a:r>
            <a:r>
              <a:rPr lang="en-US" sz="1200" kern="1200" dirty="0">
                <a:solidFill>
                  <a:schemeClr val="tx1"/>
                </a:solidFill>
                <a:effectLst/>
                <a:latin typeface="+mn-lt"/>
                <a:ea typeface="+mn-ea"/>
                <a:cs typeface="+mn-cs"/>
              </a:rPr>
              <a:t> laura.riuttunen@helsinki.fi, 0294151663</a:t>
            </a:r>
            <a:r>
              <a:rPr lang="en-FI" dirty="0">
                <a:effectLst/>
              </a:rPr>
              <a:t> </a:t>
            </a:r>
            <a:endParaRPr lang="en-FI" dirty="0"/>
          </a:p>
        </p:txBody>
      </p:sp>
      <p:sp>
        <p:nvSpPr>
          <p:cNvPr id="4" name="Slide Number Placeholder 3"/>
          <p:cNvSpPr>
            <a:spLocks noGrp="1"/>
          </p:cNvSpPr>
          <p:nvPr>
            <p:ph type="sldNum" sz="quarter" idx="5"/>
          </p:nvPr>
        </p:nvSpPr>
        <p:spPr/>
        <p:txBody>
          <a:bodyPr/>
          <a:lstStyle/>
          <a:p>
            <a:fld id="{94EC3156-D817-4798-A24F-2085AE082267}" type="slidenum">
              <a:rPr lang="fi-FI" smtClean="0"/>
              <a:pPr/>
              <a:t>27</a:t>
            </a:fld>
            <a:endParaRPr lang="fi-FI"/>
          </a:p>
        </p:txBody>
      </p:sp>
    </p:spTree>
    <p:extLst>
      <p:ext uri="{BB962C8B-B14F-4D97-AF65-F5344CB8AC3E}">
        <p14:creationId xmlns:p14="http://schemas.microsoft.com/office/powerpoint/2010/main" val="25165528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Finland’s Climate Change Act:</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Heta</a:t>
            </a:r>
            <a:r>
              <a:rPr lang="en-US" sz="1200" kern="1200" dirty="0">
                <a:solidFill>
                  <a:schemeClr val="tx1"/>
                </a:solidFill>
                <a:effectLst/>
                <a:latin typeface="+mn-lt"/>
                <a:ea typeface="+mn-ea"/>
                <a:cs typeface="+mn-cs"/>
              </a:rPr>
              <a:t>-Elena </a:t>
            </a:r>
            <a:r>
              <a:rPr lang="en-US" sz="1200" kern="1200" dirty="0" err="1">
                <a:solidFill>
                  <a:schemeClr val="tx1"/>
                </a:solidFill>
                <a:effectLst/>
                <a:latin typeface="+mn-lt"/>
                <a:ea typeface="+mn-ea"/>
                <a:cs typeface="+mn-cs"/>
              </a:rPr>
              <a:t>Heiskanen</a:t>
            </a:r>
            <a:r>
              <a:rPr lang="en-US" sz="1200" kern="1200" dirty="0">
                <a:solidFill>
                  <a:schemeClr val="tx1"/>
                </a:solidFill>
                <a:effectLst/>
                <a:latin typeface="+mn-lt"/>
                <a:ea typeface="+mn-ea"/>
                <a:cs typeface="+mn-cs"/>
              </a:rPr>
              <a:t>, Senior specialist at the Ministry of Environment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heta-elena.heiskanen@ym.fi  +358 295 250 380</a:t>
            </a:r>
            <a:r>
              <a:rPr lang="en-FI" dirty="0">
                <a:effectLst/>
              </a:rPr>
              <a:t> </a:t>
            </a:r>
            <a:endParaRPr lang="en-FI" dirty="0"/>
          </a:p>
        </p:txBody>
      </p:sp>
      <p:sp>
        <p:nvSpPr>
          <p:cNvPr id="4" name="Slide Number Placeholder 3"/>
          <p:cNvSpPr>
            <a:spLocks noGrp="1"/>
          </p:cNvSpPr>
          <p:nvPr>
            <p:ph type="sldNum" sz="quarter" idx="5"/>
          </p:nvPr>
        </p:nvSpPr>
        <p:spPr/>
        <p:txBody>
          <a:bodyPr/>
          <a:lstStyle/>
          <a:p>
            <a:fld id="{94EC3156-D817-4798-A24F-2085AE082267}" type="slidenum">
              <a:rPr lang="fi-FI" smtClean="0"/>
              <a:pPr/>
              <a:t>28</a:t>
            </a:fld>
            <a:endParaRPr lang="fi-FI"/>
          </a:p>
        </p:txBody>
      </p:sp>
    </p:spTree>
    <p:extLst>
      <p:ext uri="{BB962C8B-B14F-4D97-AF65-F5344CB8AC3E}">
        <p14:creationId xmlns:p14="http://schemas.microsoft.com/office/powerpoint/2010/main" val="24724524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Finland’s Climate Change Act:</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Heta</a:t>
            </a:r>
            <a:r>
              <a:rPr lang="en-US" sz="1200" kern="1200" dirty="0">
                <a:solidFill>
                  <a:schemeClr val="tx1"/>
                </a:solidFill>
                <a:effectLst/>
                <a:latin typeface="+mn-lt"/>
                <a:ea typeface="+mn-ea"/>
                <a:cs typeface="+mn-cs"/>
              </a:rPr>
              <a:t>-Elena </a:t>
            </a:r>
            <a:r>
              <a:rPr lang="en-US" sz="1200" kern="1200" dirty="0" err="1">
                <a:solidFill>
                  <a:schemeClr val="tx1"/>
                </a:solidFill>
                <a:effectLst/>
                <a:latin typeface="+mn-lt"/>
                <a:ea typeface="+mn-ea"/>
                <a:cs typeface="+mn-cs"/>
              </a:rPr>
              <a:t>Heiskanen</a:t>
            </a:r>
            <a:r>
              <a:rPr lang="en-US" sz="1200" kern="1200" dirty="0">
                <a:solidFill>
                  <a:schemeClr val="tx1"/>
                </a:solidFill>
                <a:effectLst/>
                <a:latin typeface="+mn-lt"/>
                <a:ea typeface="+mn-ea"/>
                <a:cs typeface="+mn-cs"/>
              </a:rPr>
              <a:t>, Senior specialist at the Ministry of Environment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heta-elena.heiskanen@ym.fi  +358 295 250 380</a:t>
            </a:r>
            <a:r>
              <a:rPr lang="en-FI" dirty="0">
                <a:effectLst/>
              </a:rPr>
              <a:t> </a:t>
            </a:r>
            <a:endParaRPr lang="en-FI" dirty="0"/>
          </a:p>
        </p:txBody>
      </p:sp>
      <p:sp>
        <p:nvSpPr>
          <p:cNvPr id="4" name="Slide Number Placeholder 3"/>
          <p:cNvSpPr>
            <a:spLocks noGrp="1"/>
          </p:cNvSpPr>
          <p:nvPr>
            <p:ph type="sldNum" sz="quarter" idx="5"/>
          </p:nvPr>
        </p:nvSpPr>
        <p:spPr/>
        <p:txBody>
          <a:bodyPr/>
          <a:lstStyle/>
          <a:p>
            <a:fld id="{94EC3156-D817-4798-A24F-2085AE082267}" type="slidenum">
              <a:rPr lang="fi-FI" smtClean="0"/>
              <a:pPr/>
              <a:t>29</a:t>
            </a:fld>
            <a:endParaRPr lang="fi-FI"/>
          </a:p>
        </p:txBody>
      </p:sp>
    </p:spTree>
    <p:extLst>
      <p:ext uri="{BB962C8B-B14F-4D97-AF65-F5344CB8AC3E}">
        <p14:creationId xmlns:p14="http://schemas.microsoft.com/office/powerpoint/2010/main" val="33081603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 OPH (opetussunnitelma laaja-alainen osaaminen/ilmastokoulutus):</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Anne Liimatainen counsellor of education, </a:t>
            </a:r>
            <a:r>
              <a:rPr lang="en-US" sz="1200" u="sng" kern="1200">
                <a:solidFill>
                  <a:schemeClr val="tx1"/>
                </a:solidFill>
                <a:effectLst/>
                <a:latin typeface="+mn-lt"/>
                <a:ea typeface="+mn-ea"/>
                <a:cs typeface="+mn-cs"/>
                <a:hlinkClick r:id="rId3"/>
              </a:rPr>
              <a:t>anne.liimatainen@oph.fi</a:t>
            </a:r>
            <a:r>
              <a:rPr lang="en-US" sz="1200" kern="1200">
                <a:solidFill>
                  <a:schemeClr val="tx1"/>
                </a:solidFill>
                <a:effectLst/>
                <a:latin typeface="+mn-lt"/>
                <a:ea typeface="+mn-ea"/>
                <a:cs typeface="+mn-cs"/>
              </a:rPr>
              <a:t> &amp;</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Hanna Pohjonen</a:t>
            </a:r>
            <a:r>
              <a:rPr lang="en-US" sz="1200" i="1" kern="1200">
                <a:solidFill>
                  <a:schemeClr val="tx1"/>
                </a:solidFill>
                <a:effectLst/>
                <a:latin typeface="+mn-lt"/>
                <a:ea typeface="+mn-ea"/>
                <a:cs typeface="+mn-cs"/>
              </a:rPr>
              <a:t> Senior Ministerial Adviser, Department for Higher Education </a:t>
            </a:r>
            <a:r>
              <a:rPr lang="en-US" sz="1200" kern="1200">
                <a:solidFill>
                  <a:schemeClr val="tx1"/>
                </a:solidFill>
                <a:effectLst/>
                <a:latin typeface="+mn-lt"/>
                <a:ea typeface="+mn-ea"/>
                <a:cs typeface="+mn-cs"/>
              </a:rPr>
              <a:t>puh. </a:t>
            </a:r>
            <a:r>
              <a:rPr lang="en-US" sz="1200" u="sng" kern="1200">
                <a:solidFill>
                  <a:schemeClr val="tx1"/>
                </a:solidFill>
                <a:effectLst/>
                <a:latin typeface="+mn-lt"/>
                <a:ea typeface="+mn-ea"/>
                <a:cs typeface="+mn-cs"/>
                <a:hlinkClick r:id="rId4"/>
              </a:rPr>
              <a:t>029 533 1801</a:t>
            </a:r>
            <a:r>
              <a:rPr lang="en-US" sz="1200" kern="1200">
                <a:solidFill>
                  <a:schemeClr val="tx1"/>
                </a:solidFill>
                <a:effectLst/>
                <a:latin typeface="+mn-lt"/>
                <a:ea typeface="+mn-ea"/>
                <a:cs typeface="+mn-cs"/>
              </a:rPr>
              <a:t>, </a:t>
            </a:r>
            <a:r>
              <a:rPr lang="en-US" sz="1200" u="sng" kern="1200">
                <a:solidFill>
                  <a:schemeClr val="tx1"/>
                </a:solidFill>
                <a:effectLst/>
                <a:latin typeface="+mn-lt"/>
                <a:ea typeface="+mn-ea"/>
                <a:cs typeface="+mn-cs"/>
                <a:hlinkClick r:id="rId5"/>
              </a:rPr>
              <a:t>hanna.pohjonen@oph.fi</a:t>
            </a:r>
            <a:r>
              <a:rPr lang="en-FI">
                <a:effectLst/>
              </a:rPr>
              <a:t> </a:t>
            </a:r>
            <a:endParaRPr lang="en-FI"/>
          </a:p>
        </p:txBody>
      </p:sp>
      <p:sp>
        <p:nvSpPr>
          <p:cNvPr id="4" name="Slide Number Placeholder 3"/>
          <p:cNvSpPr>
            <a:spLocks noGrp="1"/>
          </p:cNvSpPr>
          <p:nvPr>
            <p:ph type="sldNum" sz="quarter" idx="5"/>
          </p:nvPr>
        </p:nvSpPr>
        <p:spPr/>
        <p:txBody>
          <a:bodyPr/>
          <a:lstStyle/>
          <a:p>
            <a:fld id="{94EC3156-D817-4798-A24F-2085AE082267}" type="slidenum">
              <a:rPr lang="fi-FI" smtClean="0"/>
              <a:pPr/>
              <a:t>30</a:t>
            </a:fld>
            <a:endParaRPr lang="fi-FI"/>
          </a:p>
        </p:txBody>
      </p:sp>
    </p:spTree>
    <p:extLst>
      <p:ext uri="{BB962C8B-B14F-4D97-AF65-F5344CB8AC3E}">
        <p14:creationId xmlns:p14="http://schemas.microsoft.com/office/powerpoint/2010/main" val="21020619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OPH (</a:t>
            </a:r>
            <a:r>
              <a:rPr lang="en-US" sz="1200" kern="1200" dirty="0" err="1">
                <a:solidFill>
                  <a:schemeClr val="tx1"/>
                </a:solidFill>
                <a:effectLst/>
                <a:latin typeface="+mn-lt"/>
                <a:ea typeface="+mn-ea"/>
                <a:cs typeface="+mn-cs"/>
              </a:rPr>
              <a:t>opetussunnitelma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laaja-alainen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osaaminen</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ilmastokoulutus</a:t>
            </a: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Anne </a:t>
            </a:r>
            <a:r>
              <a:rPr lang="en-US" sz="1200" kern="1200" dirty="0" err="1">
                <a:solidFill>
                  <a:schemeClr val="tx1"/>
                </a:solidFill>
                <a:effectLst/>
                <a:latin typeface="+mn-lt"/>
                <a:ea typeface="+mn-ea"/>
                <a:cs typeface="+mn-cs"/>
              </a:rPr>
              <a:t>Liimatainen</a:t>
            </a:r>
            <a:r>
              <a:rPr lang="en-US" sz="1200" kern="1200" dirty="0">
                <a:solidFill>
                  <a:schemeClr val="tx1"/>
                </a:solidFill>
                <a:effectLst/>
                <a:latin typeface="+mn-lt"/>
                <a:ea typeface="+mn-ea"/>
                <a:cs typeface="+mn-cs"/>
              </a:rPr>
              <a:t> counsellor of education, </a:t>
            </a:r>
            <a:r>
              <a:rPr lang="en-US" sz="1200" u="sng" kern="1200" dirty="0">
                <a:solidFill>
                  <a:schemeClr val="tx1"/>
                </a:solidFill>
                <a:effectLst/>
                <a:latin typeface="+mn-lt"/>
                <a:ea typeface="+mn-ea"/>
                <a:cs typeface="+mn-cs"/>
                <a:hlinkClick r:id="rId3"/>
              </a:rPr>
              <a:t>anne.liimatainen@oph.fi</a:t>
            </a:r>
            <a:r>
              <a:rPr lang="en-US" sz="1200" kern="1200" dirty="0">
                <a:solidFill>
                  <a:schemeClr val="tx1"/>
                </a:solidFill>
                <a:effectLst/>
                <a:latin typeface="+mn-lt"/>
                <a:ea typeface="+mn-ea"/>
                <a:cs typeface="+mn-cs"/>
              </a:rPr>
              <a:t> &amp;</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Hanna </a:t>
            </a:r>
            <a:r>
              <a:rPr lang="en-US" sz="1200" kern="1200" dirty="0" err="1">
                <a:solidFill>
                  <a:schemeClr val="tx1"/>
                </a:solidFill>
                <a:effectLst/>
                <a:latin typeface="+mn-lt"/>
                <a:ea typeface="+mn-ea"/>
                <a:cs typeface="+mn-cs"/>
              </a:rPr>
              <a:t>Pohjonen</a:t>
            </a:r>
            <a:r>
              <a:rPr lang="en-US" sz="1200" i="1" kern="1200" dirty="0">
                <a:solidFill>
                  <a:schemeClr val="tx1"/>
                </a:solidFill>
                <a:effectLst/>
                <a:latin typeface="+mn-lt"/>
                <a:ea typeface="+mn-ea"/>
                <a:cs typeface="+mn-cs"/>
              </a:rPr>
              <a:t> Senior Ministerial Adviser, Department for Higher Education </a:t>
            </a:r>
            <a:r>
              <a:rPr lang="en-US" sz="1200" kern="1200" dirty="0" err="1">
                <a:solidFill>
                  <a:schemeClr val="tx1"/>
                </a:solidFill>
                <a:effectLst/>
                <a:latin typeface="+mn-lt"/>
                <a:ea typeface="+mn-ea"/>
                <a:cs typeface="+mn-cs"/>
              </a:rPr>
              <a:t>puh</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4"/>
              </a:rPr>
              <a:t>029 533 1801</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5"/>
              </a:rPr>
              <a:t>hanna.pohjonen@oph.fi</a:t>
            </a:r>
            <a:r>
              <a:rPr lang="en-FI" dirty="0">
                <a:effectLst/>
              </a:rPr>
              <a:t> </a:t>
            </a:r>
            <a:endParaRPr lang="en-FI" dirty="0"/>
          </a:p>
        </p:txBody>
      </p:sp>
      <p:sp>
        <p:nvSpPr>
          <p:cNvPr id="4" name="Slide Number Placeholder 3"/>
          <p:cNvSpPr>
            <a:spLocks noGrp="1"/>
          </p:cNvSpPr>
          <p:nvPr>
            <p:ph type="sldNum" sz="quarter" idx="5"/>
          </p:nvPr>
        </p:nvSpPr>
        <p:spPr/>
        <p:txBody>
          <a:bodyPr/>
          <a:lstStyle/>
          <a:p>
            <a:fld id="{94EC3156-D817-4798-A24F-2085AE082267}" type="slidenum">
              <a:rPr lang="fi-FI" smtClean="0"/>
              <a:pPr/>
              <a:t>31</a:t>
            </a:fld>
            <a:endParaRPr lang="fi-FI"/>
          </a:p>
        </p:txBody>
      </p:sp>
    </p:spTree>
    <p:extLst>
      <p:ext uri="{BB962C8B-B14F-4D97-AF65-F5344CB8AC3E}">
        <p14:creationId xmlns:p14="http://schemas.microsoft.com/office/powerpoint/2010/main" val="3024676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5</a:t>
            </a:fld>
            <a:endParaRPr lang="fi-FI"/>
          </a:p>
        </p:txBody>
      </p:sp>
    </p:spTree>
    <p:extLst>
      <p:ext uri="{BB962C8B-B14F-4D97-AF65-F5344CB8AC3E}">
        <p14:creationId xmlns:p14="http://schemas.microsoft.com/office/powerpoint/2010/main" val="12094286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Nature Conservation act:</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Riitta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Rönn</a:t>
            </a:r>
            <a:r>
              <a:rPr lang="en-US" sz="1200" kern="1200" dirty="0">
                <a:solidFill>
                  <a:schemeClr val="tx1"/>
                </a:solidFill>
                <a:effectLst/>
                <a:latin typeface="+mn-lt"/>
                <a:ea typeface="+mn-ea"/>
                <a:cs typeface="+mn-cs"/>
              </a:rPr>
              <a:t>, legislation at the Ministry of </a:t>
            </a:r>
            <a:r>
              <a:rPr lang="en-US" sz="1200" kern="1200" dirty="0" err="1">
                <a:solidFill>
                  <a:schemeClr val="tx1"/>
                </a:solidFill>
                <a:effectLst/>
                <a:latin typeface="+mn-lt"/>
                <a:ea typeface="+mn-ea"/>
                <a:cs typeface="+mn-cs"/>
              </a:rPr>
              <a:t>Enviroment</a:t>
            </a: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u="sng" kern="1200" dirty="0">
                <a:solidFill>
                  <a:schemeClr val="tx1"/>
                </a:solidFill>
                <a:effectLst/>
                <a:latin typeface="+mn-lt"/>
                <a:ea typeface="+mn-ea"/>
                <a:cs typeface="+mn-cs"/>
                <a:hlinkClick r:id="rId3"/>
              </a:rPr>
              <a:t>riitta.ronn@ym.fi</a:t>
            </a:r>
            <a:r>
              <a:rPr lang="en-US" sz="1200" kern="1200" dirty="0">
                <a:solidFill>
                  <a:schemeClr val="tx1"/>
                </a:solidFill>
                <a:effectLst/>
                <a:latin typeface="+mn-lt"/>
                <a:ea typeface="+mn-ea"/>
                <a:cs typeface="+mn-cs"/>
              </a:rPr>
              <a:t> +358 295250255</a:t>
            </a:r>
            <a:endParaRPr lang="en-FI" sz="1200" kern="1200" dirty="0">
              <a:solidFill>
                <a:schemeClr val="tx1"/>
              </a:solidFill>
              <a:effectLst/>
              <a:latin typeface="+mn-lt"/>
              <a:ea typeface="+mn-ea"/>
              <a:cs typeface="+mn-cs"/>
            </a:endParaRPr>
          </a:p>
          <a:p>
            <a:endParaRPr lang="en-FI" dirty="0"/>
          </a:p>
        </p:txBody>
      </p:sp>
      <p:sp>
        <p:nvSpPr>
          <p:cNvPr id="4" name="Slide Number Placeholder 3"/>
          <p:cNvSpPr>
            <a:spLocks noGrp="1"/>
          </p:cNvSpPr>
          <p:nvPr>
            <p:ph type="sldNum" sz="quarter" idx="5"/>
          </p:nvPr>
        </p:nvSpPr>
        <p:spPr/>
        <p:txBody>
          <a:bodyPr/>
          <a:lstStyle/>
          <a:p>
            <a:fld id="{94EC3156-D817-4798-A24F-2085AE082267}" type="slidenum">
              <a:rPr lang="fi-FI" smtClean="0"/>
              <a:pPr/>
              <a:t>32</a:t>
            </a:fld>
            <a:endParaRPr lang="fi-FI"/>
          </a:p>
        </p:txBody>
      </p:sp>
    </p:spTree>
    <p:extLst>
      <p:ext uri="{BB962C8B-B14F-4D97-AF65-F5344CB8AC3E}">
        <p14:creationId xmlns:p14="http://schemas.microsoft.com/office/powerpoint/2010/main" val="36901473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94EC3156-D817-4798-A24F-2085AE082267}" type="slidenum">
              <a:rPr lang="fi-FI" smtClean="0"/>
              <a:pPr/>
              <a:t>33</a:t>
            </a:fld>
            <a:endParaRPr lang="fi-FI"/>
          </a:p>
        </p:txBody>
      </p:sp>
    </p:spTree>
    <p:extLst>
      <p:ext uri="{BB962C8B-B14F-4D97-AF65-F5344CB8AC3E}">
        <p14:creationId xmlns:p14="http://schemas.microsoft.com/office/powerpoint/2010/main" val="27584898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34</a:t>
            </a:fld>
            <a:endParaRPr lang="fi-FI"/>
          </a:p>
        </p:txBody>
      </p:sp>
    </p:spTree>
    <p:extLst>
      <p:ext uri="{BB962C8B-B14F-4D97-AF65-F5344CB8AC3E}">
        <p14:creationId xmlns:p14="http://schemas.microsoft.com/office/powerpoint/2010/main" val="40280202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Hinku</a:t>
            </a: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Yhteyshenkilö</a:t>
            </a:r>
            <a:r>
              <a:rPr lang="en-US" sz="1200" kern="1200" dirty="0">
                <a:solidFill>
                  <a:schemeClr val="tx1"/>
                </a:solidFill>
                <a:effectLst/>
                <a:latin typeface="+mn-lt"/>
                <a:ea typeface="+mn-ea"/>
                <a:cs typeface="+mn-cs"/>
              </a:rPr>
              <a:t>: Ulla Ala-Ketola, Communications </a:t>
            </a:r>
            <a:r>
              <a:rPr lang="en-US" sz="1200" kern="1200" dirty="0" err="1">
                <a:solidFill>
                  <a:schemeClr val="tx1"/>
                </a:solidFill>
                <a:effectLst/>
                <a:latin typeface="+mn-lt"/>
                <a:ea typeface="+mn-ea"/>
                <a:cs typeface="+mn-cs"/>
              </a:rPr>
              <a:t>speacialist</a:t>
            </a:r>
            <a:r>
              <a:rPr lang="en-US" sz="1200" kern="1200" dirty="0">
                <a:solidFill>
                  <a:schemeClr val="tx1"/>
                </a:solidFill>
                <a:effectLst/>
                <a:latin typeface="+mn-lt"/>
                <a:ea typeface="+mn-ea"/>
                <a:cs typeface="+mn-cs"/>
              </a:rPr>
              <a:t> at </a:t>
            </a:r>
            <a:r>
              <a:rPr lang="en-US" sz="1200" kern="1200" dirty="0" err="1">
                <a:solidFill>
                  <a:schemeClr val="tx1"/>
                </a:solidFill>
                <a:effectLst/>
                <a:latin typeface="+mn-lt"/>
                <a:ea typeface="+mn-ea"/>
                <a:cs typeface="+mn-cs"/>
              </a:rPr>
              <a:t>Syke</a:t>
            </a: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u="sng" kern="1200" dirty="0">
                <a:solidFill>
                  <a:schemeClr val="tx1"/>
                </a:solidFill>
                <a:effectLst/>
                <a:latin typeface="+mn-lt"/>
                <a:ea typeface="+mn-ea"/>
                <a:cs typeface="+mn-cs"/>
                <a:hlinkClick r:id="rId3"/>
              </a:rPr>
              <a:t>ulla.ala-ketola@syke.fi</a:t>
            </a:r>
            <a:r>
              <a:rPr lang="en-US" sz="1200" kern="1200" dirty="0">
                <a:solidFill>
                  <a:schemeClr val="tx1"/>
                </a:solidFill>
                <a:effectLst/>
                <a:latin typeface="+mn-lt"/>
                <a:ea typeface="+mn-ea"/>
                <a:cs typeface="+mn-cs"/>
              </a:rPr>
              <a:t>, +358 (0)50 465 5883</a:t>
            </a:r>
            <a:r>
              <a:rPr lang="en-FI" dirty="0">
                <a:effectLst/>
              </a:rPr>
              <a:t> </a:t>
            </a:r>
            <a:endParaRPr lang="en-F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EC3156-D817-4798-A24F-2085AE082267}" type="slidenum">
              <a:rPr kumimoji="0" lang="fi-FI" sz="800" b="0" i="0" u="none" strike="noStrike" kern="1200" cap="none" spc="0" normalizeH="0" baseline="0" noProof="0" smtClean="0">
                <a:ln>
                  <a:noFill/>
                </a:ln>
                <a:solidFill>
                  <a:srgbClr val="002EA2"/>
                </a:solidFill>
                <a:effectLst/>
                <a:uLnTx/>
                <a:uFillTx/>
                <a:latin typeface="Finlandic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i-FI" sz="800" b="0" i="0" u="none" strike="noStrike" kern="1200" cap="none" spc="0" normalizeH="0" baseline="0" noProof="0">
              <a:ln>
                <a:noFill/>
              </a:ln>
              <a:solidFill>
                <a:srgbClr val="002EA2"/>
              </a:solidFill>
              <a:effectLst/>
              <a:uLnTx/>
              <a:uFillTx/>
              <a:latin typeface="Finlandica"/>
              <a:ea typeface="+mn-ea"/>
              <a:cs typeface="+mn-cs"/>
            </a:endParaRPr>
          </a:p>
        </p:txBody>
      </p:sp>
    </p:spTree>
    <p:extLst>
      <p:ext uri="{BB962C8B-B14F-4D97-AF65-F5344CB8AC3E}">
        <p14:creationId xmlns:p14="http://schemas.microsoft.com/office/powerpoint/2010/main" val="33577609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Hinku:</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Yhteyshenkilö: Ulla Ala-Ketola, Communications speacialist at Syke</a:t>
            </a:r>
            <a:br>
              <a:rPr lang="en-US" sz="1200" kern="1200">
                <a:solidFill>
                  <a:schemeClr val="tx1"/>
                </a:solidFill>
                <a:effectLst/>
                <a:latin typeface="+mn-lt"/>
                <a:ea typeface="+mn-ea"/>
                <a:cs typeface="+mn-cs"/>
              </a:rPr>
            </a:br>
            <a:r>
              <a:rPr lang="en-US" sz="1200" u="sng" kern="1200">
                <a:solidFill>
                  <a:schemeClr val="tx1"/>
                </a:solidFill>
                <a:effectLst/>
                <a:latin typeface="+mn-lt"/>
                <a:ea typeface="+mn-ea"/>
                <a:cs typeface="+mn-cs"/>
                <a:hlinkClick r:id="rId3"/>
              </a:rPr>
              <a:t>ulla.ala-ketola@syke.fi</a:t>
            </a:r>
            <a:r>
              <a:rPr lang="en-US" sz="1200" kern="1200">
                <a:solidFill>
                  <a:schemeClr val="tx1"/>
                </a:solidFill>
                <a:effectLst/>
                <a:latin typeface="+mn-lt"/>
                <a:ea typeface="+mn-ea"/>
                <a:cs typeface="+mn-cs"/>
              </a:rPr>
              <a:t>, +358 (0)50 465 5883</a:t>
            </a:r>
            <a:r>
              <a:rPr lang="en-FI">
                <a:effectLst/>
              </a:rPr>
              <a:t> </a:t>
            </a:r>
            <a:endParaRPr lang="en-FI"/>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EC3156-D817-4798-A24F-2085AE082267}" type="slidenum">
              <a:rPr kumimoji="0" lang="fi-FI" sz="800" b="0" i="0" u="none" strike="noStrike" kern="1200" cap="none" spc="0" normalizeH="0" baseline="0" noProof="0" smtClean="0">
                <a:ln>
                  <a:noFill/>
                </a:ln>
                <a:solidFill>
                  <a:srgbClr val="002EA2"/>
                </a:solidFill>
                <a:effectLst/>
                <a:uLnTx/>
                <a:uFillTx/>
                <a:latin typeface="Finlandic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i-FI" sz="800" b="0" i="0" u="none" strike="noStrike" kern="1200" cap="none" spc="0" normalizeH="0" baseline="0" noProof="0">
              <a:ln>
                <a:noFill/>
              </a:ln>
              <a:solidFill>
                <a:srgbClr val="002EA2"/>
              </a:solidFill>
              <a:effectLst/>
              <a:uLnTx/>
              <a:uFillTx/>
              <a:latin typeface="Finlandica"/>
              <a:ea typeface="+mn-ea"/>
              <a:cs typeface="+mn-cs"/>
            </a:endParaRPr>
          </a:p>
        </p:txBody>
      </p:sp>
    </p:spTree>
    <p:extLst>
      <p:ext uri="{BB962C8B-B14F-4D97-AF65-F5344CB8AC3E}">
        <p14:creationId xmlns:p14="http://schemas.microsoft.com/office/powerpoint/2010/main" val="9582375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Ii:</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Yhteyshenkilö</a:t>
            </a:r>
            <a:r>
              <a:rPr lang="en-US" sz="1200" kern="1200" dirty="0">
                <a:solidFill>
                  <a:schemeClr val="tx1"/>
                </a:solidFill>
                <a:effectLst/>
                <a:latin typeface="+mn-lt"/>
                <a:ea typeface="+mn-ea"/>
                <a:cs typeface="+mn-cs"/>
              </a:rPr>
              <a:t>: Leena </a:t>
            </a:r>
            <a:r>
              <a:rPr lang="en-US" sz="1200" kern="1200" dirty="0" err="1">
                <a:solidFill>
                  <a:schemeClr val="tx1"/>
                </a:solidFill>
                <a:effectLst/>
                <a:latin typeface="+mn-lt"/>
                <a:ea typeface="+mn-ea"/>
                <a:cs typeface="+mn-cs"/>
              </a:rPr>
              <a:t>Vuotovesi</a:t>
            </a:r>
            <a:r>
              <a:rPr lang="en-US" sz="1200" kern="1200" dirty="0">
                <a:solidFill>
                  <a:schemeClr val="tx1"/>
                </a:solidFill>
                <a:effectLst/>
                <a:latin typeface="+mn-lt"/>
                <a:ea typeface="+mn-ea"/>
                <a:cs typeface="+mn-cs"/>
              </a:rPr>
              <a:t> CEO at </a:t>
            </a:r>
            <a:r>
              <a:rPr lang="en-US" sz="1200" kern="1200" dirty="0" err="1">
                <a:solidFill>
                  <a:schemeClr val="tx1"/>
                </a:solidFill>
                <a:effectLst/>
                <a:latin typeface="+mn-lt"/>
                <a:ea typeface="+mn-ea"/>
                <a:cs typeface="+mn-cs"/>
              </a:rPr>
              <a:t>Micropolis</a:t>
            </a: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u="sng" kern="1200" dirty="0">
                <a:solidFill>
                  <a:schemeClr val="tx1"/>
                </a:solidFill>
                <a:effectLst/>
                <a:latin typeface="+mn-lt"/>
                <a:ea typeface="+mn-ea"/>
                <a:cs typeface="+mn-cs"/>
                <a:hlinkClick r:id="rId3"/>
              </a:rPr>
              <a:t>Leena.vuotovesi@micropolis.fi</a:t>
            </a:r>
            <a:r>
              <a:rPr lang="en-US" sz="1200" kern="1200" dirty="0">
                <a:solidFill>
                  <a:schemeClr val="tx1"/>
                </a:solidFill>
                <a:effectLst/>
                <a:latin typeface="+mn-lt"/>
                <a:ea typeface="+mn-ea"/>
                <a:cs typeface="+mn-cs"/>
              </a:rPr>
              <a:t>,  0407514318</a:t>
            </a:r>
            <a:r>
              <a:rPr lang="en-FI" dirty="0">
                <a:effectLst/>
              </a:rPr>
              <a:t> </a:t>
            </a:r>
            <a:endParaRPr lang="en-FI" dirty="0"/>
          </a:p>
        </p:txBody>
      </p:sp>
      <p:sp>
        <p:nvSpPr>
          <p:cNvPr id="4" name="Slide Number Placeholder 3"/>
          <p:cNvSpPr>
            <a:spLocks noGrp="1"/>
          </p:cNvSpPr>
          <p:nvPr>
            <p:ph type="sldNum" sz="quarter" idx="5"/>
          </p:nvPr>
        </p:nvSpPr>
        <p:spPr/>
        <p:txBody>
          <a:bodyPr/>
          <a:lstStyle/>
          <a:p>
            <a:fld id="{94EC3156-D817-4798-A24F-2085AE082267}" type="slidenum">
              <a:rPr lang="fi-FI" smtClean="0"/>
              <a:pPr/>
              <a:t>37</a:t>
            </a:fld>
            <a:endParaRPr lang="fi-FI"/>
          </a:p>
        </p:txBody>
      </p:sp>
    </p:spTree>
    <p:extLst>
      <p:ext uri="{BB962C8B-B14F-4D97-AF65-F5344CB8AC3E}">
        <p14:creationId xmlns:p14="http://schemas.microsoft.com/office/powerpoint/2010/main" val="28300760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Ii:</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Yhteyshenkilö: Leena Vuotovesi CEO at Micropolis</a:t>
            </a:r>
            <a:br>
              <a:rPr lang="en-US" sz="1200" kern="1200">
                <a:solidFill>
                  <a:schemeClr val="tx1"/>
                </a:solidFill>
                <a:effectLst/>
                <a:latin typeface="+mn-lt"/>
                <a:ea typeface="+mn-ea"/>
                <a:cs typeface="+mn-cs"/>
              </a:rPr>
            </a:br>
            <a:r>
              <a:rPr lang="en-US" sz="1200" u="sng" kern="1200">
                <a:solidFill>
                  <a:schemeClr val="tx1"/>
                </a:solidFill>
                <a:effectLst/>
                <a:latin typeface="+mn-lt"/>
                <a:ea typeface="+mn-ea"/>
                <a:cs typeface="+mn-cs"/>
                <a:hlinkClick r:id="rId3"/>
              </a:rPr>
              <a:t>Leena.vuotovesi@micropolis.fi</a:t>
            </a:r>
            <a:r>
              <a:rPr lang="en-US" sz="1200" kern="1200">
                <a:solidFill>
                  <a:schemeClr val="tx1"/>
                </a:solidFill>
                <a:effectLst/>
                <a:latin typeface="+mn-lt"/>
                <a:ea typeface="+mn-ea"/>
                <a:cs typeface="+mn-cs"/>
              </a:rPr>
              <a:t>,  0407514318</a:t>
            </a:r>
            <a:r>
              <a:rPr lang="en-FI">
                <a:effectLst/>
              </a:rPr>
              <a:t> </a:t>
            </a:r>
            <a:endParaRPr lang="en-FI"/>
          </a:p>
        </p:txBody>
      </p:sp>
      <p:sp>
        <p:nvSpPr>
          <p:cNvPr id="4" name="Slide Number Placeholder 3"/>
          <p:cNvSpPr>
            <a:spLocks noGrp="1"/>
          </p:cNvSpPr>
          <p:nvPr>
            <p:ph type="sldNum" sz="quarter" idx="5"/>
          </p:nvPr>
        </p:nvSpPr>
        <p:spPr/>
        <p:txBody>
          <a:bodyPr/>
          <a:lstStyle/>
          <a:p>
            <a:fld id="{94EC3156-D817-4798-A24F-2085AE082267}" type="slidenum">
              <a:rPr lang="fi-FI" smtClean="0"/>
              <a:pPr/>
              <a:t>38</a:t>
            </a:fld>
            <a:endParaRPr lang="fi-FI"/>
          </a:p>
        </p:txBody>
      </p:sp>
    </p:spTree>
    <p:extLst>
      <p:ext uri="{BB962C8B-B14F-4D97-AF65-F5344CB8AC3E}">
        <p14:creationId xmlns:p14="http://schemas.microsoft.com/office/powerpoint/2010/main" val="11560183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Lahti/</a:t>
            </a:r>
            <a:r>
              <a:rPr lang="en-US" sz="1200" kern="1200" dirty="0" err="1">
                <a:solidFill>
                  <a:schemeClr val="tx1"/>
                </a:solidFill>
                <a:effectLst/>
                <a:latin typeface="+mn-lt"/>
                <a:ea typeface="+mn-ea"/>
                <a:cs typeface="+mn-cs"/>
              </a:rPr>
              <a:t>CitiCAP</a:t>
            </a: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Yhteyshenkilöt</a:t>
            </a:r>
            <a:r>
              <a:rPr lang="en-US" sz="1200" kern="1200" dirty="0">
                <a:solidFill>
                  <a:schemeClr val="tx1"/>
                </a:solidFill>
                <a:effectLst/>
                <a:latin typeface="+mn-lt"/>
                <a:ea typeface="+mn-ea"/>
                <a:cs typeface="+mn-cs"/>
              </a:rPr>
              <a:t>: Anna </a:t>
            </a:r>
            <a:r>
              <a:rPr lang="en-US" sz="1200" kern="1200" dirty="0" err="1">
                <a:solidFill>
                  <a:schemeClr val="tx1"/>
                </a:solidFill>
                <a:effectLst/>
                <a:latin typeface="+mn-lt"/>
                <a:ea typeface="+mn-ea"/>
                <a:cs typeface="+mn-cs"/>
              </a:rPr>
              <a:t>Huttunen</a:t>
            </a:r>
            <a:r>
              <a:rPr lang="en-US" sz="1200" kern="1200" dirty="0">
                <a:solidFill>
                  <a:schemeClr val="tx1"/>
                </a:solidFill>
                <a:effectLst/>
                <a:latin typeface="+mn-lt"/>
                <a:ea typeface="+mn-ea"/>
                <a:cs typeface="+mn-cs"/>
              </a:rPr>
              <a:t>, project manager at the city of Lahti</a:t>
            </a:r>
            <a:br>
              <a:rPr lang="en-US" sz="1200" kern="1200" dirty="0">
                <a:solidFill>
                  <a:schemeClr val="tx1"/>
                </a:solidFill>
                <a:effectLst/>
                <a:latin typeface="+mn-lt"/>
                <a:ea typeface="+mn-ea"/>
                <a:cs typeface="+mn-cs"/>
              </a:rPr>
            </a:br>
            <a:r>
              <a:rPr lang="en-US" sz="1200" u="sng" kern="1200" dirty="0">
                <a:solidFill>
                  <a:schemeClr val="tx1"/>
                </a:solidFill>
                <a:effectLst/>
                <a:latin typeface="+mn-lt"/>
                <a:ea typeface="+mn-ea"/>
                <a:cs typeface="+mn-cs"/>
                <a:hlinkClick r:id="rId3"/>
              </a:rPr>
              <a:t>Anna.Huttunen@lahti.fi</a:t>
            </a:r>
            <a:r>
              <a:rPr lang="en-US" sz="1200" kern="1200" dirty="0">
                <a:solidFill>
                  <a:schemeClr val="tx1"/>
                </a:solidFill>
                <a:effectLst/>
                <a:latin typeface="+mn-lt"/>
                <a:ea typeface="+mn-ea"/>
                <a:cs typeface="+mn-cs"/>
              </a:rPr>
              <a:t>, 0444826176</a:t>
            </a:r>
            <a:endParaRPr lang="en-FI" sz="1200" kern="1200" dirty="0">
              <a:solidFill>
                <a:schemeClr val="tx1"/>
              </a:solidFill>
              <a:effectLst/>
              <a:latin typeface="+mn-lt"/>
              <a:ea typeface="+mn-ea"/>
              <a:cs typeface="+mn-cs"/>
            </a:endParaRPr>
          </a:p>
          <a:p>
            <a:endParaRPr lang="en-FI" dirty="0"/>
          </a:p>
        </p:txBody>
      </p:sp>
      <p:sp>
        <p:nvSpPr>
          <p:cNvPr id="4" name="Slide Number Placeholder 3"/>
          <p:cNvSpPr>
            <a:spLocks noGrp="1"/>
          </p:cNvSpPr>
          <p:nvPr>
            <p:ph type="sldNum" sz="quarter" idx="5"/>
          </p:nvPr>
        </p:nvSpPr>
        <p:spPr/>
        <p:txBody>
          <a:bodyPr/>
          <a:lstStyle/>
          <a:p>
            <a:fld id="{94EC3156-D817-4798-A24F-2085AE082267}" type="slidenum">
              <a:rPr lang="fi-FI" smtClean="0"/>
              <a:pPr/>
              <a:t>39</a:t>
            </a:fld>
            <a:endParaRPr lang="fi-FI"/>
          </a:p>
        </p:txBody>
      </p:sp>
    </p:spTree>
    <p:extLst>
      <p:ext uri="{BB962C8B-B14F-4D97-AF65-F5344CB8AC3E}">
        <p14:creationId xmlns:p14="http://schemas.microsoft.com/office/powerpoint/2010/main" val="3977938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Lahti/CitiCAP:</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Yhteyshenkilöt: Anna Huttunen, project manager at the city of Lahti</a:t>
            </a:r>
            <a:br>
              <a:rPr lang="en-US" sz="1200" kern="1200">
                <a:solidFill>
                  <a:schemeClr val="tx1"/>
                </a:solidFill>
                <a:effectLst/>
                <a:latin typeface="+mn-lt"/>
                <a:ea typeface="+mn-ea"/>
                <a:cs typeface="+mn-cs"/>
              </a:rPr>
            </a:br>
            <a:r>
              <a:rPr lang="en-US" sz="1200" u="sng" kern="1200">
                <a:solidFill>
                  <a:schemeClr val="tx1"/>
                </a:solidFill>
                <a:effectLst/>
                <a:latin typeface="+mn-lt"/>
                <a:ea typeface="+mn-ea"/>
                <a:cs typeface="+mn-cs"/>
                <a:hlinkClick r:id="rId3"/>
              </a:rPr>
              <a:t>Anna.Huttunen@lahti.fi</a:t>
            </a:r>
            <a:r>
              <a:rPr lang="en-US" sz="1200" kern="1200">
                <a:solidFill>
                  <a:schemeClr val="tx1"/>
                </a:solidFill>
                <a:effectLst/>
                <a:latin typeface="+mn-lt"/>
                <a:ea typeface="+mn-ea"/>
                <a:cs typeface="+mn-cs"/>
              </a:rPr>
              <a:t>, 0444826176</a:t>
            </a:r>
            <a:endParaRPr lang="en-FI" sz="1200" kern="1200">
              <a:solidFill>
                <a:schemeClr val="tx1"/>
              </a:solidFill>
              <a:effectLst/>
              <a:latin typeface="+mn-lt"/>
              <a:ea typeface="+mn-ea"/>
              <a:cs typeface="+mn-cs"/>
            </a:endParaRPr>
          </a:p>
          <a:p>
            <a:endParaRPr lang="en-FI"/>
          </a:p>
        </p:txBody>
      </p:sp>
      <p:sp>
        <p:nvSpPr>
          <p:cNvPr id="4" name="Slide Number Placeholder 3"/>
          <p:cNvSpPr>
            <a:spLocks noGrp="1"/>
          </p:cNvSpPr>
          <p:nvPr>
            <p:ph type="sldNum" sz="quarter" idx="5"/>
          </p:nvPr>
        </p:nvSpPr>
        <p:spPr/>
        <p:txBody>
          <a:bodyPr/>
          <a:lstStyle/>
          <a:p>
            <a:fld id="{94EC3156-D817-4798-A24F-2085AE082267}" type="slidenum">
              <a:rPr lang="fi-FI" smtClean="0"/>
              <a:pPr/>
              <a:t>40</a:t>
            </a:fld>
            <a:endParaRPr lang="fi-FI"/>
          </a:p>
        </p:txBody>
      </p:sp>
    </p:spTree>
    <p:extLst>
      <p:ext uri="{BB962C8B-B14F-4D97-AF65-F5344CB8AC3E}">
        <p14:creationId xmlns:p14="http://schemas.microsoft.com/office/powerpoint/2010/main" val="12502652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Valtion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tuki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öljylämmityksestä</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luopuville</a:t>
            </a: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Liisa </a:t>
            </a:r>
            <a:r>
              <a:rPr lang="en-US" sz="1200" b="1" kern="1200" dirty="0" err="1">
                <a:solidFill>
                  <a:schemeClr val="tx1"/>
                </a:solidFill>
                <a:effectLst/>
                <a:latin typeface="+mn-lt"/>
                <a:ea typeface="+mn-ea"/>
                <a:cs typeface="+mn-cs"/>
              </a:rPr>
              <a:t>Kemppainen</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communications specialist at Ministry of the Environment</a:t>
            </a:r>
            <a:br>
              <a:rPr lang="en-US" sz="1200" kern="1200" dirty="0">
                <a:solidFill>
                  <a:schemeClr val="tx1"/>
                </a:solidFill>
                <a:effectLst/>
                <a:latin typeface="+mn-lt"/>
                <a:ea typeface="+mn-ea"/>
                <a:cs typeface="+mn-cs"/>
              </a:rPr>
            </a:br>
            <a:r>
              <a:rPr lang="en-US" sz="1200" u="sng" kern="1200" dirty="0">
                <a:solidFill>
                  <a:schemeClr val="tx1"/>
                </a:solidFill>
                <a:effectLst/>
                <a:latin typeface="+mn-lt"/>
                <a:ea typeface="+mn-ea"/>
                <a:cs typeface="+mn-cs"/>
                <a:hlinkClick r:id="rId3"/>
              </a:rPr>
              <a:t>Liisa.Kemppainen@ym.fi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viestintäasiantuntija</a:t>
            </a:r>
            <a:r>
              <a:rPr lang="en-US" sz="1200" kern="1200" dirty="0">
                <a:solidFill>
                  <a:schemeClr val="tx1"/>
                </a:solidFill>
                <a:effectLst/>
                <a:latin typeface="+mn-lt"/>
                <a:ea typeface="+mn-ea"/>
                <a:cs typeface="+mn-cs"/>
              </a:rPr>
              <a:t>, +358 295 250 124</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&amp; Pekka </a:t>
            </a:r>
            <a:r>
              <a:rPr lang="en-US" sz="1200" kern="1200" dirty="0" err="1">
                <a:solidFill>
                  <a:schemeClr val="tx1"/>
                </a:solidFill>
                <a:effectLst/>
                <a:latin typeface="+mn-lt"/>
                <a:ea typeface="+mn-ea"/>
                <a:cs typeface="+mn-cs"/>
              </a:rPr>
              <a:t>Kalliomäki</a:t>
            </a:r>
            <a:r>
              <a:rPr lang="en-US" sz="1200" kern="1200" dirty="0">
                <a:solidFill>
                  <a:schemeClr val="tx1"/>
                </a:solidFill>
                <a:effectLst/>
                <a:latin typeface="+mn-lt"/>
                <a:ea typeface="+mn-ea"/>
                <a:cs typeface="+mn-cs"/>
              </a:rPr>
              <a:t>, Senior technical adviser at Finnish Ministry of the Environment</a:t>
            </a:r>
            <a:br>
              <a:rPr lang="en-US" sz="1200" kern="1200" dirty="0">
                <a:solidFill>
                  <a:schemeClr val="tx1"/>
                </a:solidFill>
                <a:effectLst/>
                <a:latin typeface="+mn-lt"/>
                <a:ea typeface="+mn-ea"/>
                <a:cs typeface="+mn-cs"/>
              </a:rPr>
            </a:br>
            <a:r>
              <a:rPr lang="en-US" sz="1200" u="sng" kern="1200" dirty="0">
                <a:solidFill>
                  <a:schemeClr val="tx1"/>
                </a:solidFill>
                <a:effectLst/>
                <a:latin typeface="+mn-lt"/>
                <a:ea typeface="+mn-ea"/>
                <a:cs typeface="+mn-cs"/>
                <a:hlinkClick r:id="rId4"/>
              </a:rPr>
              <a:t>pekka.kalliomaki@ym.fi</a:t>
            </a:r>
            <a:r>
              <a:rPr lang="en-US" sz="1200" kern="1200" dirty="0">
                <a:solidFill>
                  <a:schemeClr val="tx1"/>
                </a:solidFill>
                <a:effectLst/>
                <a:latin typeface="+mn-lt"/>
                <a:ea typeface="+mn-ea"/>
                <a:cs typeface="+mn-cs"/>
              </a:rPr>
              <a:t> +358 295 250 114</a:t>
            </a:r>
            <a:r>
              <a:rPr lang="en-FI" dirty="0">
                <a:effectLst/>
              </a:rPr>
              <a:t> </a:t>
            </a:r>
            <a:endParaRPr lang="en-FI" dirty="0"/>
          </a:p>
        </p:txBody>
      </p:sp>
      <p:sp>
        <p:nvSpPr>
          <p:cNvPr id="4" name="Slide Number Placeholder 3"/>
          <p:cNvSpPr>
            <a:spLocks noGrp="1"/>
          </p:cNvSpPr>
          <p:nvPr>
            <p:ph type="sldNum" sz="quarter" idx="5"/>
          </p:nvPr>
        </p:nvSpPr>
        <p:spPr/>
        <p:txBody>
          <a:bodyPr/>
          <a:lstStyle/>
          <a:p>
            <a:fld id="{94EC3156-D817-4798-A24F-2085AE082267}" type="slidenum">
              <a:rPr lang="fi-FI" smtClean="0"/>
              <a:pPr/>
              <a:t>41</a:t>
            </a:fld>
            <a:endParaRPr lang="fi-FI"/>
          </a:p>
        </p:txBody>
      </p:sp>
    </p:spTree>
    <p:extLst>
      <p:ext uri="{BB962C8B-B14F-4D97-AF65-F5344CB8AC3E}">
        <p14:creationId xmlns:p14="http://schemas.microsoft.com/office/powerpoint/2010/main" val="3753659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6</a:t>
            </a:fld>
            <a:endParaRPr lang="fi-FI"/>
          </a:p>
        </p:txBody>
      </p:sp>
    </p:spTree>
    <p:extLst>
      <p:ext uri="{BB962C8B-B14F-4D97-AF65-F5344CB8AC3E}">
        <p14:creationId xmlns:p14="http://schemas.microsoft.com/office/powerpoint/2010/main" val="23026659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Valtion tuki öljylämmityksestä luopuville:</a:t>
            </a:r>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Liisa Kemppainen, </a:t>
            </a:r>
            <a:r>
              <a:rPr lang="en-US" sz="1200" kern="1200">
                <a:solidFill>
                  <a:schemeClr val="tx1"/>
                </a:solidFill>
                <a:effectLst/>
                <a:latin typeface="+mn-lt"/>
                <a:ea typeface="+mn-ea"/>
                <a:cs typeface="+mn-cs"/>
              </a:rPr>
              <a:t>communications specialist at Ministry of the Environment</a:t>
            </a:r>
            <a:br>
              <a:rPr lang="en-US" sz="1200" kern="1200">
                <a:solidFill>
                  <a:schemeClr val="tx1"/>
                </a:solidFill>
                <a:effectLst/>
                <a:latin typeface="+mn-lt"/>
                <a:ea typeface="+mn-ea"/>
                <a:cs typeface="+mn-cs"/>
              </a:rPr>
            </a:br>
            <a:r>
              <a:rPr lang="en-US" sz="1200" u="sng" kern="1200">
                <a:solidFill>
                  <a:schemeClr val="tx1"/>
                </a:solidFill>
                <a:effectLst/>
                <a:latin typeface="+mn-lt"/>
                <a:ea typeface="+mn-ea"/>
                <a:cs typeface="+mn-cs"/>
                <a:hlinkClick r:id="rId3"/>
              </a:rPr>
              <a:t>Liisa.Kemppainen@ym.fi</a:t>
            </a:r>
            <a:r>
              <a:rPr lang="en-US" sz="1200" kern="1200">
                <a:solidFill>
                  <a:schemeClr val="tx1"/>
                </a:solidFill>
                <a:effectLst/>
                <a:latin typeface="+mn-lt"/>
                <a:ea typeface="+mn-ea"/>
                <a:cs typeface="+mn-cs"/>
              </a:rPr>
              <a:t> viestintäasiantuntija, +358 295 250 124</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&amp; Pekka Kalliomäki, Senior technical adviser at Finnish Ministry of the Environment</a:t>
            </a:r>
            <a:br>
              <a:rPr lang="en-US" sz="1200" kern="1200">
                <a:solidFill>
                  <a:schemeClr val="tx1"/>
                </a:solidFill>
                <a:effectLst/>
                <a:latin typeface="+mn-lt"/>
                <a:ea typeface="+mn-ea"/>
                <a:cs typeface="+mn-cs"/>
              </a:rPr>
            </a:br>
            <a:r>
              <a:rPr lang="en-US" sz="1200" u="sng" kern="1200">
                <a:solidFill>
                  <a:schemeClr val="tx1"/>
                </a:solidFill>
                <a:effectLst/>
                <a:latin typeface="+mn-lt"/>
                <a:ea typeface="+mn-ea"/>
                <a:cs typeface="+mn-cs"/>
                <a:hlinkClick r:id="rId4"/>
              </a:rPr>
              <a:t>pekka.kalliomaki@ym.fi</a:t>
            </a:r>
            <a:r>
              <a:rPr lang="en-US" sz="1200" kern="1200">
                <a:solidFill>
                  <a:schemeClr val="tx1"/>
                </a:solidFill>
                <a:effectLst/>
                <a:latin typeface="+mn-lt"/>
                <a:ea typeface="+mn-ea"/>
                <a:cs typeface="+mn-cs"/>
              </a:rPr>
              <a:t> +358 295 250 114</a:t>
            </a:r>
            <a:r>
              <a:rPr lang="en-FI">
                <a:effectLst/>
              </a:rPr>
              <a:t> </a:t>
            </a:r>
            <a:endParaRPr lang="en-FI"/>
          </a:p>
        </p:txBody>
      </p:sp>
      <p:sp>
        <p:nvSpPr>
          <p:cNvPr id="4" name="Slide Number Placeholder 3"/>
          <p:cNvSpPr>
            <a:spLocks noGrp="1"/>
          </p:cNvSpPr>
          <p:nvPr>
            <p:ph type="sldNum" sz="quarter" idx="5"/>
          </p:nvPr>
        </p:nvSpPr>
        <p:spPr/>
        <p:txBody>
          <a:bodyPr/>
          <a:lstStyle/>
          <a:p>
            <a:fld id="{94EC3156-D817-4798-A24F-2085AE082267}" type="slidenum">
              <a:rPr lang="fi-FI" smtClean="0"/>
              <a:pPr/>
              <a:t>42</a:t>
            </a:fld>
            <a:endParaRPr lang="fi-FI"/>
          </a:p>
        </p:txBody>
      </p:sp>
    </p:spTree>
    <p:extLst>
      <p:ext uri="{BB962C8B-B14F-4D97-AF65-F5344CB8AC3E}">
        <p14:creationId xmlns:p14="http://schemas.microsoft.com/office/powerpoint/2010/main" val="35965347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Low-carbon construction:</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Matti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Kuittinen</a:t>
            </a:r>
            <a:r>
              <a:rPr lang="en-US" sz="1200" kern="1200" dirty="0">
                <a:solidFill>
                  <a:schemeClr val="tx1"/>
                </a:solidFill>
                <a:effectLst/>
                <a:latin typeface="+mn-lt"/>
                <a:ea typeface="+mn-ea"/>
                <a:cs typeface="+mn-cs"/>
              </a:rPr>
              <a:t>, Senior Specialist at the Ministry of </a:t>
            </a:r>
            <a:r>
              <a:rPr lang="en-US" sz="1200" kern="1200" dirty="0" err="1">
                <a:solidFill>
                  <a:schemeClr val="tx1"/>
                </a:solidFill>
                <a:effectLst/>
                <a:latin typeface="+mn-lt"/>
                <a:ea typeface="+mn-ea"/>
                <a:cs typeface="+mn-cs"/>
              </a:rPr>
              <a:t>Enviroment</a:t>
            </a: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Matti.Kuittinen@ym.fi, +358 2 951 50268</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&amp; Harri </a:t>
            </a:r>
            <a:r>
              <a:rPr lang="en-US" sz="1200" kern="1200" dirty="0" err="1">
                <a:solidFill>
                  <a:schemeClr val="tx1"/>
                </a:solidFill>
                <a:effectLst/>
                <a:latin typeface="+mn-lt"/>
                <a:ea typeface="+mn-ea"/>
                <a:cs typeface="+mn-cs"/>
              </a:rPr>
              <a:t>Hakaste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architecht</a:t>
            </a:r>
            <a:r>
              <a:rPr lang="en-US" sz="1200" kern="1200" dirty="0">
                <a:solidFill>
                  <a:schemeClr val="tx1"/>
                </a:solidFill>
                <a:effectLst/>
                <a:latin typeface="+mn-lt"/>
                <a:ea typeface="+mn-ea"/>
                <a:cs typeface="+mn-cs"/>
              </a:rPr>
              <a:t> at Ministry of the Environment</a:t>
            </a:r>
            <a:br>
              <a:rPr lang="en-US" sz="1200" kern="1200" dirty="0">
                <a:solidFill>
                  <a:schemeClr val="tx1"/>
                </a:solidFill>
                <a:effectLst/>
                <a:latin typeface="+mn-lt"/>
                <a:ea typeface="+mn-ea"/>
                <a:cs typeface="+mn-cs"/>
              </a:rPr>
            </a:br>
            <a:r>
              <a:rPr lang="en-US" sz="1200" u="sng" kern="1200" dirty="0">
                <a:solidFill>
                  <a:schemeClr val="tx1"/>
                </a:solidFill>
                <a:effectLst/>
                <a:latin typeface="+mn-lt"/>
                <a:ea typeface="+mn-ea"/>
                <a:cs typeface="+mn-cs"/>
                <a:hlinkClick r:id="rId3"/>
              </a:rPr>
              <a:t>harri.hakaste@ym.fi</a:t>
            </a:r>
            <a:r>
              <a:rPr lang="en-US" sz="1200" kern="1200" dirty="0">
                <a:solidFill>
                  <a:schemeClr val="tx1"/>
                </a:solidFill>
                <a:effectLst/>
                <a:latin typeface="+mn-lt"/>
                <a:ea typeface="+mn-ea"/>
                <a:cs typeface="+mn-cs"/>
              </a:rPr>
              <a:t>, +358 295 250 074</a:t>
            </a:r>
            <a:endParaRPr lang="en-FI" sz="1200" kern="1200" dirty="0">
              <a:solidFill>
                <a:schemeClr val="tx1"/>
              </a:solidFill>
              <a:effectLst/>
              <a:latin typeface="+mn-lt"/>
              <a:ea typeface="+mn-ea"/>
              <a:cs typeface="+mn-cs"/>
            </a:endParaRPr>
          </a:p>
          <a:p>
            <a:endParaRPr lang="en-FI" dirty="0"/>
          </a:p>
        </p:txBody>
      </p:sp>
      <p:sp>
        <p:nvSpPr>
          <p:cNvPr id="4" name="Slide Number Placeholder 3"/>
          <p:cNvSpPr>
            <a:spLocks noGrp="1"/>
          </p:cNvSpPr>
          <p:nvPr>
            <p:ph type="sldNum" sz="quarter" idx="5"/>
          </p:nvPr>
        </p:nvSpPr>
        <p:spPr/>
        <p:txBody>
          <a:bodyPr/>
          <a:lstStyle/>
          <a:p>
            <a:fld id="{94EC3156-D817-4798-A24F-2085AE082267}" type="slidenum">
              <a:rPr lang="fi-FI" smtClean="0"/>
              <a:pPr/>
              <a:t>43</a:t>
            </a:fld>
            <a:endParaRPr lang="fi-FI"/>
          </a:p>
        </p:txBody>
      </p:sp>
    </p:spTree>
    <p:extLst>
      <p:ext uri="{BB962C8B-B14F-4D97-AF65-F5344CB8AC3E}">
        <p14:creationId xmlns:p14="http://schemas.microsoft.com/office/powerpoint/2010/main" val="17011098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Low-carbon construction:</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Matti Kuittinen, Senior Specialist at the Ministry of Enviroment</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Matti.Kuittinen@ym.fi, +358 2 951 50268</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&amp; Harri Hakaste, architecht at Ministry of the Environment</a:t>
            </a:r>
            <a:br>
              <a:rPr lang="en-US" sz="1200" kern="1200">
                <a:solidFill>
                  <a:schemeClr val="tx1"/>
                </a:solidFill>
                <a:effectLst/>
                <a:latin typeface="+mn-lt"/>
                <a:ea typeface="+mn-ea"/>
                <a:cs typeface="+mn-cs"/>
              </a:rPr>
            </a:br>
            <a:r>
              <a:rPr lang="en-US" sz="1200" u="sng" kern="1200">
                <a:solidFill>
                  <a:schemeClr val="tx1"/>
                </a:solidFill>
                <a:effectLst/>
                <a:latin typeface="+mn-lt"/>
                <a:ea typeface="+mn-ea"/>
                <a:cs typeface="+mn-cs"/>
                <a:hlinkClick r:id="rId3"/>
              </a:rPr>
              <a:t>harri.hakaste@ym.fi</a:t>
            </a:r>
            <a:r>
              <a:rPr lang="en-US" sz="1200" kern="1200">
                <a:solidFill>
                  <a:schemeClr val="tx1"/>
                </a:solidFill>
                <a:effectLst/>
                <a:latin typeface="+mn-lt"/>
                <a:ea typeface="+mn-ea"/>
                <a:cs typeface="+mn-cs"/>
              </a:rPr>
              <a:t>, +358 295 250 074</a:t>
            </a:r>
            <a:endParaRPr lang="en-FI" sz="1200" kern="1200">
              <a:solidFill>
                <a:schemeClr val="tx1"/>
              </a:solidFill>
              <a:effectLst/>
              <a:latin typeface="+mn-lt"/>
              <a:ea typeface="+mn-ea"/>
              <a:cs typeface="+mn-cs"/>
            </a:endParaRPr>
          </a:p>
          <a:p>
            <a:endParaRPr lang="en-FI"/>
          </a:p>
        </p:txBody>
      </p:sp>
      <p:sp>
        <p:nvSpPr>
          <p:cNvPr id="4" name="Slide Number Placeholder 3"/>
          <p:cNvSpPr>
            <a:spLocks noGrp="1"/>
          </p:cNvSpPr>
          <p:nvPr>
            <p:ph type="sldNum" sz="quarter" idx="5"/>
          </p:nvPr>
        </p:nvSpPr>
        <p:spPr/>
        <p:txBody>
          <a:bodyPr/>
          <a:lstStyle/>
          <a:p>
            <a:fld id="{94EC3156-D817-4798-A24F-2085AE082267}" type="slidenum">
              <a:rPr lang="fi-FI" smtClean="0"/>
              <a:pPr/>
              <a:t>44</a:t>
            </a:fld>
            <a:endParaRPr lang="fi-FI"/>
          </a:p>
        </p:txBody>
      </p:sp>
    </p:spTree>
    <p:extLst>
      <p:ext uri="{BB962C8B-B14F-4D97-AF65-F5344CB8AC3E}">
        <p14:creationId xmlns:p14="http://schemas.microsoft.com/office/powerpoint/2010/main" val="6956858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(TEM) Finland’s low-carbon roadmaps: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Mauri </a:t>
            </a:r>
            <a:r>
              <a:rPr lang="en-US" sz="1200" b="1" kern="1200" dirty="0" err="1">
                <a:solidFill>
                  <a:schemeClr val="tx1"/>
                </a:solidFill>
                <a:effectLst/>
                <a:latin typeface="+mn-lt"/>
                <a:ea typeface="+mn-ea"/>
                <a:cs typeface="+mn-cs"/>
              </a:rPr>
              <a:t>Vieru</a:t>
            </a:r>
            <a:r>
              <a:rPr lang="en-US" sz="1200" kern="1200" dirty="0">
                <a:solidFill>
                  <a:schemeClr val="tx1"/>
                </a:solidFill>
                <a:effectLst/>
                <a:latin typeface="+mn-lt"/>
                <a:ea typeface="+mn-ea"/>
                <a:cs typeface="+mn-cs"/>
              </a:rPr>
              <a:t> communications specialist at </a:t>
            </a:r>
            <a:r>
              <a:rPr lang="fi-FI" sz="1200" kern="1200" dirty="0" err="1" smtClean="0">
                <a:solidFill>
                  <a:schemeClr val="tx1"/>
                </a:solidFill>
                <a:effectLst/>
                <a:latin typeface="+mn-lt"/>
                <a:ea typeface="+mn-ea"/>
                <a:cs typeface="+mn-cs"/>
              </a:rPr>
              <a:t>Ministry</a:t>
            </a:r>
            <a:r>
              <a:rPr lang="fi-FI" sz="1200" kern="1200" dirty="0" smtClean="0">
                <a:solidFill>
                  <a:schemeClr val="tx1"/>
                </a:solidFill>
                <a:effectLst/>
                <a:latin typeface="+mn-lt"/>
                <a:ea typeface="+mn-ea"/>
                <a:cs typeface="+mn-cs"/>
              </a:rPr>
              <a:t> of </a:t>
            </a:r>
            <a:r>
              <a:rPr lang="fi-FI" sz="1200" kern="1200" dirty="0" err="1" smtClean="0">
                <a:solidFill>
                  <a:schemeClr val="tx1"/>
                </a:solidFill>
                <a:effectLst/>
                <a:latin typeface="+mn-lt"/>
                <a:ea typeface="+mn-ea"/>
                <a:cs typeface="+mn-cs"/>
              </a:rPr>
              <a:t>Economic</a:t>
            </a:r>
            <a:r>
              <a:rPr lang="fi-FI" sz="1200" kern="1200" dirty="0" smtClean="0">
                <a:solidFill>
                  <a:schemeClr val="tx1"/>
                </a:solidFill>
                <a:effectLst/>
                <a:latin typeface="+mn-lt"/>
                <a:ea typeface="+mn-ea"/>
                <a:cs typeface="+mn-cs"/>
              </a:rPr>
              <a:t> </a:t>
            </a:r>
            <a:r>
              <a:rPr lang="fi-FI" sz="1200" kern="1200" dirty="0" err="1" smtClean="0">
                <a:solidFill>
                  <a:schemeClr val="tx1"/>
                </a:solidFill>
                <a:effectLst/>
                <a:latin typeface="+mn-lt"/>
                <a:ea typeface="+mn-ea"/>
                <a:cs typeface="+mn-cs"/>
              </a:rPr>
              <a:t>Affairs</a:t>
            </a:r>
            <a:r>
              <a:rPr lang="fi-FI" sz="1200" kern="1200" dirty="0" smtClean="0">
                <a:solidFill>
                  <a:schemeClr val="tx1"/>
                </a:solidFill>
                <a:effectLst/>
                <a:latin typeface="+mn-lt"/>
                <a:ea typeface="+mn-ea"/>
                <a:cs typeface="+mn-cs"/>
              </a:rPr>
              <a:t> and </a:t>
            </a:r>
            <a:r>
              <a:rPr lang="fi-FI" sz="1200" kern="1200" dirty="0" err="1" smtClean="0">
                <a:solidFill>
                  <a:schemeClr val="tx1"/>
                </a:solidFill>
                <a:effectLst/>
                <a:latin typeface="+mn-lt"/>
                <a:ea typeface="+mn-ea"/>
                <a:cs typeface="+mn-cs"/>
              </a:rPr>
              <a:t>Employment</a:t>
            </a: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puh</a:t>
            </a:r>
            <a:r>
              <a:rPr lang="en-US" sz="1200" kern="1200" dirty="0">
                <a:solidFill>
                  <a:schemeClr val="tx1"/>
                </a:solidFill>
                <a:effectLst/>
                <a:latin typeface="+mn-lt"/>
                <a:ea typeface="+mn-ea"/>
                <a:cs typeface="+mn-cs"/>
              </a:rPr>
              <a:t>. 029 506 3577</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mauri.vieru@tem.fi</a:t>
            </a:r>
            <a:br>
              <a:rPr lang="en-US" sz="1200" kern="1200" dirty="0">
                <a:solidFill>
                  <a:schemeClr val="tx1"/>
                </a:solidFill>
                <a:effectLst/>
                <a:latin typeface="+mn-lt"/>
                <a:ea typeface="+mn-ea"/>
                <a:cs typeface="+mn-cs"/>
              </a:rPr>
            </a:br>
            <a:r>
              <a:rPr lang="en-US" sz="1200" b="1" kern="1200" dirty="0" err="1">
                <a:solidFill>
                  <a:schemeClr val="tx1"/>
                </a:solidFill>
                <a:effectLst/>
                <a:latin typeface="+mn-lt"/>
                <a:ea typeface="+mn-ea"/>
                <a:cs typeface="+mn-cs"/>
              </a:rPr>
              <a:t>Katja</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Keckman</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communications specialist at Ministry of the Economic Affairs and Employment of Finland</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puh</a:t>
            </a:r>
            <a:r>
              <a:rPr lang="en-US" sz="1200" kern="1200" dirty="0">
                <a:solidFill>
                  <a:schemeClr val="tx1"/>
                </a:solidFill>
                <a:effectLst/>
                <a:latin typeface="+mn-lt"/>
                <a:ea typeface="+mn-ea"/>
                <a:cs typeface="+mn-cs"/>
              </a:rPr>
              <a:t>. 029 504 7106</a:t>
            </a:r>
            <a:br>
              <a:rPr lang="en-US" sz="1200" kern="1200" dirty="0">
                <a:solidFill>
                  <a:schemeClr val="tx1"/>
                </a:solidFill>
                <a:effectLst/>
                <a:latin typeface="+mn-lt"/>
                <a:ea typeface="+mn-ea"/>
                <a:cs typeface="+mn-cs"/>
              </a:rPr>
            </a:br>
            <a:r>
              <a:rPr lang="en-US" sz="1200" u="sng" kern="1200" dirty="0">
                <a:solidFill>
                  <a:schemeClr val="tx1"/>
                </a:solidFill>
                <a:effectLst/>
                <a:latin typeface="+mn-lt"/>
                <a:ea typeface="+mn-ea"/>
                <a:cs typeface="+mn-cs"/>
                <a:hlinkClick r:id="rId3"/>
              </a:rPr>
              <a:t>katja.keckman@tem.fi</a:t>
            </a:r>
            <a:r>
              <a:rPr lang="en-FI" dirty="0">
                <a:effectLst/>
              </a:rPr>
              <a:t> </a:t>
            </a:r>
            <a:endParaRPr lang="en-FI" dirty="0"/>
          </a:p>
        </p:txBody>
      </p:sp>
      <p:sp>
        <p:nvSpPr>
          <p:cNvPr id="4" name="Slide Number Placeholder 3"/>
          <p:cNvSpPr>
            <a:spLocks noGrp="1"/>
          </p:cNvSpPr>
          <p:nvPr>
            <p:ph type="sldNum" sz="quarter" idx="5"/>
          </p:nvPr>
        </p:nvSpPr>
        <p:spPr/>
        <p:txBody>
          <a:bodyPr/>
          <a:lstStyle/>
          <a:p>
            <a:fld id="{94EC3156-D817-4798-A24F-2085AE082267}" type="slidenum">
              <a:rPr lang="fi-FI" smtClean="0"/>
              <a:pPr/>
              <a:t>45</a:t>
            </a:fld>
            <a:endParaRPr lang="fi-FI"/>
          </a:p>
        </p:txBody>
      </p:sp>
    </p:spTree>
    <p:extLst>
      <p:ext uri="{BB962C8B-B14F-4D97-AF65-F5344CB8AC3E}">
        <p14:creationId xmlns:p14="http://schemas.microsoft.com/office/powerpoint/2010/main" val="33699223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(TEM) Finland’s low-carbon roadmaps: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Mauri </a:t>
            </a:r>
            <a:r>
              <a:rPr lang="en-US" sz="1200" b="1" kern="1200" dirty="0" err="1">
                <a:solidFill>
                  <a:schemeClr val="tx1"/>
                </a:solidFill>
                <a:effectLst/>
                <a:latin typeface="+mn-lt"/>
                <a:ea typeface="+mn-ea"/>
                <a:cs typeface="+mn-cs"/>
              </a:rPr>
              <a:t>Vieru</a:t>
            </a:r>
            <a:r>
              <a:rPr lang="en-US" sz="1200" kern="1200" dirty="0">
                <a:solidFill>
                  <a:schemeClr val="tx1"/>
                </a:solidFill>
                <a:effectLst/>
                <a:latin typeface="+mn-lt"/>
                <a:ea typeface="+mn-ea"/>
                <a:cs typeface="+mn-cs"/>
              </a:rPr>
              <a:t> communications specialist at Ministry of the Environment</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puh</a:t>
            </a:r>
            <a:r>
              <a:rPr lang="en-US" sz="1200" kern="1200" dirty="0">
                <a:solidFill>
                  <a:schemeClr val="tx1"/>
                </a:solidFill>
                <a:effectLst/>
                <a:latin typeface="+mn-lt"/>
                <a:ea typeface="+mn-ea"/>
                <a:cs typeface="+mn-cs"/>
              </a:rPr>
              <a:t>. 029 506 3577</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mauri.vieru@tem.fi</a:t>
            </a:r>
            <a:br>
              <a:rPr lang="en-US" sz="1200" kern="1200" dirty="0">
                <a:solidFill>
                  <a:schemeClr val="tx1"/>
                </a:solidFill>
                <a:effectLst/>
                <a:latin typeface="+mn-lt"/>
                <a:ea typeface="+mn-ea"/>
                <a:cs typeface="+mn-cs"/>
              </a:rPr>
            </a:br>
            <a:r>
              <a:rPr lang="en-US" sz="1200" b="1" kern="1200" dirty="0" err="1">
                <a:solidFill>
                  <a:schemeClr val="tx1"/>
                </a:solidFill>
                <a:effectLst/>
                <a:latin typeface="+mn-lt"/>
                <a:ea typeface="+mn-ea"/>
                <a:cs typeface="+mn-cs"/>
              </a:rPr>
              <a:t>Katja</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Keckman</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communications specialist at Ministry of the Economic Affairs and Employment of Finland</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puh</a:t>
            </a:r>
            <a:r>
              <a:rPr lang="en-US" sz="1200" kern="1200" dirty="0">
                <a:solidFill>
                  <a:schemeClr val="tx1"/>
                </a:solidFill>
                <a:effectLst/>
                <a:latin typeface="+mn-lt"/>
                <a:ea typeface="+mn-ea"/>
                <a:cs typeface="+mn-cs"/>
              </a:rPr>
              <a:t>. 029 504 7106</a:t>
            </a:r>
            <a:br>
              <a:rPr lang="en-US" sz="1200" kern="1200" dirty="0">
                <a:solidFill>
                  <a:schemeClr val="tx1"/>
                </a:solidFill>
                <a:effectLst/>
                <a:latin typeface="+mn-lt"/>
                <a:ea typeface="+mn-ea"/>
                <a:cs typeface="+mn-cs"/>
              </a:rPr>
            </a:br>
            <a:r>
              <a:rPr lang="en-US" sz="1200" u="sng" kern="1200" dirty="0">
                <a:solidFill>
                  <a:schemeClr val="tx1"/>
                </a:solidFill>
                <a:effectLst/>
                <a:latin typeface="+mn-lt"/>
                <a:ea typeface="+mn-ea"/>
                <a:cs typeface="+mn-cs"/>
                <a:hlinkClick r:id="rId3"/>
              </a:rPr>
              <a:t>katja.keckman@tem.fi</a:t>
            </a:r>
            <a:r>
              <a:rPr lang="en-FI" dirty="0">
                <a:effectLst/>
              </a:rPr>
              <a:t> </a:t>
            </a:r>
            <a:endParaRPr lang="en-FI" dirty="0"/>
          </a:p>
        </p:txBody>
      </p:sp>
      <p:sp>
        <p:nvSpPr>
          <p:cNvPr id="4" name="Slide Number Placeholder 3"/>
          <p:cNvSpPr>
            <a:spLocks noGrp="1"/>
          </p:cNvSpPr>
          <p:nvPr>
            <p:ph type="sldNum" sz="quarter" idx="5"/>
          </p:nvPr>
        </p:nvSpPr>
        <p:spPr/>
        <p:txBody>
          <a:bodyPr/>
          <a:lstStyle/>
          <a:p>
            <a:fld id="{94EC3156-D817-4798-A24F-2085AE082267}" type="slidenum">
              <a:rPr lang="fi-FI" smtClean="0"/>
              <a:pPr/>
              <a:t>46</a:t>
            </a:fld>
            <a:endParaRPr lang="fi-FI"/>
          </a:p>
        </p:txBody>
      </p:sp>
    </p:spTree>
    <p:extLst>
      <p:ext uri="{BB962C8B-B14F-4D97-AF65-F5344CB8AC3E}">
        <p14:creationId xmlns:p14="http://schemas.microsoft.com/office/powerpoint/2010/main" val="34977158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TEM energy-effiency:</a:t>
            </a:r>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Mauri Vieru</a:t>
            </a:r>
            <a:r>
              <a:rPr lang="en-US" sz="1200" kern="1200">
                <a:solidFill>
                  <a:schemeClr val="tx1"/>
                </a:solidFill>
                <a:effectLst/>
                <a:latin typeface="+mn-lt"/>
                <a:ea typeface="+mn-ea"/>
                <a:cs typeface="+mn-cs"/>
              </a:rPr>
              <a:t> communications specialist at Ministry of the Environment</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puh. 029 506 3577</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mauri.vieru@tem.fi</a:t>
            </a:r>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Katja Keckman </a:t>
            </a:r>
            <a:r>
              <a:rPr lang="en-US" sz="1200" kern="1200">
                <a:solidFill>
                  <a:schemeClr val="tx1"/>
                </a:solidFill>
                <a:effectLst/>
                <a:latin typeface="+mn-lt"/>
                <a:ea typeface="+mn-ea"/>
                <a:cs typeface="+mn-cs"/>
              </a:rPr>
              <a:t>communications specialist at Ministry of the Economic Affairs and Employment of Finland</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puh. 029 504 7106</a:t>
            </a:r>
            <a:br>
              <a:rPr lang="en-US" sz="1200" kern="1200">
                <a:solidFill>
                  <a:schemeClr val="tx1"/>
                </a:solidFill>
                <a:effectLst/>
                <a:latin typeface="+mn-lt"/>
                <a:ea typeface="+mn-ea"/>
                <a:cs typeface="+mn-cs"/>
              </a:rPr>
            </a:br>
            <a:r>
              <a:rPr lang="en-US" sz="1200" u="sng" kern="1200">
                <a:solidFill>
                  <a:schemeClr val="tx1"/>
                </a:solidFill>
                <a:effectLst/>
                <a:latin typeface="+mn-lt"/>
                <a:ea typeface="+mn-ea"/>
                <a:cs typeface="+mn-cs"/>
                <a:hlinkClick r:id="rId3"/>
              </a:rPr>
              <a:t>katja.keckman@tem.fi</a:t>
            </a:r>
            <a:r>
              <a:rPr lang="en-US">
                <a:effectLst/>
              </a:rPr>
              <a:t> </a:t>
            </a:r>
            <a:endParaRPr lang="en-US"/>
          </a:p>
          <a:p>
            <a:endParaRPr lang="en-FI"/>
          </a:p>
        </p:txBody>
      </p:sp>
      <p:sp>
        <p:nvSpPr>
          <p:cNvPr id="42" name="Google Shape;42;p3:notes"/>
          <p:cNvSpPr>
            <a:spLocks noGrp="1" noRot="1" noChangeAspect="1"/>
          </p:cNvSpPr>
          <p:nvPr>
            <p:ph type="sldImg" idx="2"/>
          </p:nvPr>
        </p:nvSpPr>
        <p:spPr>
          <a:xfrm>
            <a:off x="692150" y="860425"/>
            <a:ext cx="5473700" cy="3079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28724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TEM energy-</a:t>
            </a:r>
            <a:r>
              <a:rPr lang="en-US" sz="1200" kern="1200" dirty="0" err="1">
                <a:solidFill>
                  <a:schemeClr val="tx1"/>
                </a:solidFill>
                <a:effectLst/>
                <a:latin typeface="+mn-lt"/>
                <a:ea typeface="+mn-ea"/>
                <a:cs typeface="+mn-cs"/>
              </a:rPr>
              <a:t>effiency</a:t>
            </a: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Mauri </a:t>
            </a:r>
            <a:r>
              <a:rPr lang="en-US" sz="1200" b="1" kern="1200" dirty="0" err="1">
                <a:solidFill>
                  <a:schemeClr val="tx1"/>
                </a:solidFill>
                <a:effectLst/>
                <a:latin typeface="+mn-lt"/>
                <a:ea typeface="+mn-ea"/>
                <a:cs typeface="+mn-cs"/>
              </a:rPr>
              <a:t>Vieru</a:t>
            </a:r>
            <a:r>
              <a:rPr lang="en-US" sz="1200" kern="1200" dirty="0">
                <a:solidFill>
                  <a:schemeClr val="tx1"/>
                </a:solidFill>
                <a:effectLst/>
                <a:latin typeface="+mn-lt"/>
                <a:ea typeface="+mn-ea"/>
                <a:cs typeface="+mn-cs"/>
              </a:rPr>
              <a:t> communications specialist at Ministry of the Environment</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puh</a:t>
            </a:r>
            <a:r>
              <a:rPr lang="en-US" sz="1200" kern="1200" dirty="0">
                <a:solidFill>
                  <a:schemeClr val="tx1"/>
                </a:solidFill>
                <a:effectLst/>
                <a:latin typeface="+mn-lt"/>
                <a:ea typeface="+mn-ea"/>
                <a:cs typeface="+mn-cs"/>
              </a:rPr>
              <a:t>. 029 506 3577</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mauri.vieru@tem.fi</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Katja Keckman </a:t>
            </a:r>
            <a:r>
              <a:rPr lang="en-US" sz="1200" kern="1200" dirty="0">
                <a:solidFill>
                  <a:schemeClr val="tx1"/>
                </a:solidFill>
                <a:effectLst/>
                <a:latin typeface="+mn-lt"/>
                <a:ea typeface="+mn-ea"/>
                <a:cs typeface="+mn-cs"/>
              </a:rPr>
              <a:t>communications specialist at Ministry of the Economic Affairs and Employment of Finland</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puh</a:t>
            </a:r>
            <a:r>
              <a:rPr lang="en-US" sz="1200" kern="1200" dirty="0">
                <a:solidFill>
                  <a:schemeClr val="tx1"/>
                </a:solidFill>
                <a:effectLst/>
                <a:latin typeface="+mn-lt"/>
                <a:ea typeface="+mn-ea"/>
                <a:cs typeface="+mn-cs"/>
              </a:rPr>
              <a:t>. 029 504 7106</a:t>
            </a:r>
            <a:br>
              <a:rPr lang="en-US" sz="1200" kern="1200" dirty="0">
                <a:solidFill>
                  <a:schemeClr val="tx1"/>
                </a:solidFill>
                <a:effectLst/>
                <a:latin typeface="+mn-lt"/>
                <a:ea typeface="+mn-ea"/>
                <a:cs typeface="+mn-cs"/>
              </a:rPr>
            </a:br>
            <a:r>
              <a:rPr lang="en-US" sz="1200" u="sng" kern="1200" dirty="0">
                <a:solidFill>
                  <a:schemeClr val="tx1"/>
                </a:solidFill>
                <a:effectLst/>
                <a:latin typeface="+mn-lt"/>
                <a:ea typeface="+mn-ea"/>
                <a:cs typeface="+mn-cs"/>
                <a:hlinkClick r:id="rId3"/>
              </a:rPr>
              <a:t>katja.keckman@tem.fi</a:t>
            </a:r>
            <a:r>
              <a:rPr lang="en-US" dirty="0">
                <a:effectLst/>
              </a:rPr>
              <a:t> </a:t>
            </a:r>
            <a:endParaRPr lang="en-US" dirty="0"/>
          </a:p>
          <a:p>
            <a:endParaRPr lang="en-FI" dirty="0"/>
          </a:p>
        </p:txBody>
      </p:sp>
      <p:sp>
        <p:nvSpPr>
          <p:cNvPr id="4" name="Slide Number Placeholder 3"/>
          <p:cNvSpPr>
            <a:spLocks noGrp="1"/>
          </p:cNvSpPr>
          <p:nvPr>
            <p:ph type="sldNum" sz="quarter" idx="5"/>
          </p:nvPr>
        </p:nvSpPr>
        <p:spPr/>
        <p:txBody>
          <a:bodyPr/>
          <a:lstStyle/>
          <a:p>
            <a:fld id="{94EC3156-D817-4798-A24F-2085AE082267}" type="slidenum">
              <a:rPr lang="fi-FI" smtClean="0"/>
              <a:pPr/>
              <a:t>48</a:t>
            </a:fld>
            <a:endParaRPr lang="fi-FI"/>
          </a:p>
        </p:txBody>
      </p:sp>
    </p:spTree>
    <p:extLst>
      <p:ext uri="{BB962C8B-B14F-4D97-AF65-F5344CB8AC3E}">
        <p14:creationId xmlns:p14="http://schemas.microsoft.com/office/powerpoint/2010/main" val="34717818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49</a:t>
            </a:fld>
            <a:endParaRPr lang="fi-FI"/>
          </a:p>
        </p:txBody>
      </p:sp>
    </p:spTree>
    <p:extLst>
      <p:ext uri="{BB962C8B-B14F-4D97-AF65-F5344CB8AC3E}">
        <p14:creationId xmlns:p14="http://schemas.microsoft.com/office/powerpoint/2010/main" val="5380274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Helsinki Energy Challenge: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Laura </a:t>
            </a:r>
            <a:r>
              <a:rPr lang="en-US" sz="1200" kern="1200" dirty="0" err="1">
                <a:solidFill>
                  <a:schemeClr val="tx1"/>
                </a:solidFill>
                <a:effectLst/>
                <a:latin typeface="+mn-lt"/>
                <a:ea typeface="+mn-ea"/>
                <a:cs typeface="+mn-cs"/>
              </a:rPr>
              <a:t>Uuttu-Deschryvere</a:t>
            </a:r>
            <a:r>
              <a:rPr lang="en-US" sz="1200" kern="1200" dirty="0">
                <a:solidFill>
                  <a:schemeClr val="tx1"/>
                </a:solidFill>
                <a:effectLst/>
                <a:latin typeface="+mn-lt"/>
                <a:ea typeface="+mn-ea"/>
                <a:cs typeface="+mn-cs"/>
              </a:rPr>
              <a:t>, project director at Helsinki Energy Challenge</a:t>
            </a:r>
            <a:br>
              <a:rPr lang="en-US" sz="1200" kern="1200" dirty="0">
                <a:solidFill>
                  <a:schemeClr val="tx1"/>
                </a:solidFill>
                <a:effectLst/>
                <a:latin typeface="+mn-lt"/>
                <a:ea typeface="+mn-ea"/>
                <a:cs typeface="+mn-cs"/>
              </a:rPr>
            </a:br>
            <a:r>
              <a:rPr lang="en-US" sz="1200" u="sng" kern="1200" dirty="0">
                <a:solidFill>
                  <a:schemeClr val="tx1"/>
                </a:solidFill>
                <a:effectLst/>
                <a:latin typeface="+mn-lt"/>
                <a:ea typeface="+mn-ea"/>
                <a:cs typeface="+mn-cs"/>
                <a:hlinkClick r:id="rId3"/>
              </a:rPr>
              <a:t>laura.uuttu-deschryvere@hel.fi</a:t>
            </a:r>
            <a:r>
              <a:rPr lang="en-FI" dirty="0">
                <a:effectLst/>
              </a:rPr>
              <a:t> </a:t>
            </a:r>
            <a:endParaRPr lang="en-F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EC3156-D817-4798-A24F-2085AE082267}" type="slidenum">
              <a:rPr kumimoji="0" lang="fi-FI" sz="800" b="0" i="0" u="none" strike="noStrike" kern="1200" cap="none" spc="0" normalizeH="0" baseline="0" noProof="0" smtClean="0">
                <a:ln>
                  <a:noFill/>
                </a:ln>
                <a:solidFill>
                  <a:srgbClr val="002EA2"/>
                </a:solidFill>
                <a:effectLst/>
                <a:uLnTx/>
                <a:uFillTx/>
                <a:latin typeface="Finlandic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fi-FI" sz="800" b="0" i="0" u="none" strike="noStrike" kern="1200" cap="none" spc="0" normalizeH="0" baseline="0" noProof="0">
              <a:ln>
                <a:noFill/>
              </a:ln>
              <a:solidFill>
                <a:srgbClr val="002EA2"/>
              </a:solidFill>
              <a:effectLst/>
              <a:uLnTx/>
              <a:uFillTx/>
              <a:latin typeface="Finlandica"/>
              <a:ea typeface="+mn-ea"/>
              <a:cs typeface="+mn-cs"/>
            </a:endParaRPr>
          </a:p>
        </p:txBody>
      </p:sp>
    </p:spTree>
    <p:extLst>
      <p:ext uri="{BB962C8B-B14F-4D97-AF65-F5344CB8AC3E}">
        <p14:creationId xmlns:p14="http://schemas.microsoft.com/office/powerpoint/2010/main" val="36197214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Helsinki Energy Challenge:</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Laura Uuttu-Deschryvere, project director at Helsinki Energy Challenge</a:t>
            </a:r>
            <a:br>
              <a:rPr lang="en-US" sz="1200" kern="1200">
                <a:solidFill>
                  <a:schemeClr val="tx1"/>
                </a:solidFill>
                <a:effectLst/>
                <a:latin typeface="+mn-lt"/>
                <a:ea typeface="+mn-ea"/>
                <a:cs typeface="+mn-cs"/>
              </a:rPr>
            </a:br>
            <a:r>
              <a:rPr lang="en-US" sz="1200" u="sng" kern="1200">
                <a:solidFill>
                  <a:schemeClr val="tx1"/>
                </a:solidFill>
                <a:effectLst/>
                <a:latin typeface="+mn-lt"/>
                <a:ea typeface="+mn-ea"/>
                <a:cs typeface="+mn-cs"/>
                <a:hlinkClick r:id="rId3"/>
              </a:rPr>
              <a:t>laura.uuttu-deschryvere@hel.fi</a:t>
            </a:r>
            <a:r>
              <a:rPr lang="en-FI">
                <a:effectLst/>
              </a:rPr>
              <a:t> </a:t>
            </a:r>
            <a:endParaRPr lang="en-FI"/>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EC3156-D817-4798-A24F-2085AE082267}" type="slidenum">
              <a:rPr kumimoji="0" lang="fi-FI" sz="800" b="0" i="0" u="none" strike="noStrike" kern="1200" cap="none" spc="0" normalizeH="0" baseline="0" noProof="0" smtClean="0">
                <a:ln>
                  <a:noFill/>
                </a:ln>
                <a:solidFill>
                  <a:srgbClr val="002EA2"/>
                </a:solidFill>
                <a:effectLst/>
                <a:uLnTx/>
                <a:uFillTx/>
                <a:latin typeface="Finlandic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fi-FI" sz="800" b="0" i="0" u="none" strike="noStrike" kern="1200" cap="none" spc="0" normalizeH="0" baseline="0" noProof="0">
              <a:ln>
                <a:noFill/>
              </a:ln>
              <a:solidFill>
                <a:srgbClr val="002EA2"/>
              </a:solidFill>
              <a:effectLst/>
              <a:uLnTx/>
              <a:uFillTx/>
              <a:latin typeface="Finlandica"/>
              <a:ea typeface="+mn-ea"/>
              <a:cs typeface="+mn-cs"/>
            </a:endParaRPr>
          </a:p>
        </p:txBody>
      </p:sp>
    </p:spTree>
    <p:extLst>
      <p:ext uri="{BB962C8B-B14F-4D97-AF65-F5344CB8AC3E}">
        <p14:creationId xmlns:p14="http://schemas.microsoft.com/office/powerpoint/2010/main" val="399837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CO2 tax:</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Outi </a:t>
            </a:r>
            <a:r>
              <a:rPr lang="en-US" sz="1200" kern="1200" dirty="0" err="1">
                <a:solidFill>
                  <a:schemeClr val="tx1"/>
                </a:solidFill>
                <a:effectLst/>
                <a:latin typeface="+mn-lt"/>
                <a:ea typeface="+mn-ea"/>
                <a:cs typeface="+mn-cs"/>
              </a:rPr>
              <a:t>Honkatukia</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Senior Environmental Adviser at </a:t>
            </a:r>
            <a:r>
              <a:rPr lang="en-US" sz="1200" kern="1200" dirty="0">
                <a:solidFill>
                  <a:schemeClr val="tx1"/>
                </a:solidFill>
                <a:effectLst/>
                <a:latin typeface="+mn-lt"/>
                <a:ea typeface="+mn-ea"/>
                <a:cs typeface="+mn-cs"/>
              </a:rPr>
              <a:t>Ministry of the Environment</a:t>
            </a:r>
            <a:br>
              <a:rPr lang="en-US" sz="1200" kern="1200" dirty="0">
                <a:solidFill>
                  <a:schemeClr val="tx1"/>
                </a:solidFill>
                <a:effectLst/>
                <a:latin typeface="+mn-lt"/>
                <a:ea typeface="+mn-ea"/>
                <a:cs typeface="+mn-cs"/>
              </a:rPr>
            </a:br>
            <a:r>
              <a:rPr lang="en-US" sz="1200" u="sng" kern="1200" dirty="0">
                <a:solidFill>
                  <a:schemeClr val="tx1"/>
                </a:solidFill>
                <a:effectLst/>
                <a:latin typeface="+mn-lt"/>
                <a:ea typeface="+mn-ea"/>
                <a:cs typeface="+mn-cs"/>
                <a:hlinkClick r:id="rId3"/>
              </a:rPr>
              <a:t>outi.honkatukia@ym.fi</a:t>
            </a:r>
            <a:r>
              <a:rPr lang="en-US" sz="1200" kern="1200" dirty="0">
                <a:solidFill>
                  <a:schemeClr val="tx1"/>
                </a:solidFill>
                <a:effectLst/>
                <a:latin typeface="+mn-lt"/>
                <a:ea typeface="+mn-ea"/>
                <a:cs typeface="+mn-cs"/>
              </a:rPr>
              <a:t>, +358 29 525 0272</a:t>
            </a:r>
            <a:r>
              <a:rPr lang="en-FI" dirty="0">
                <a:effectLst/>
              </a:rPr>
              <a:t> </a:t>
            </a:r>
            <a:endParaRPr lang="en-F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EC3156-D817-4798-A24F-2085AE082267}" type="slidenum">
              <a:rPr kumimoji="0" lang="fi-FI" sz="800" b="0" i="0" u="none" strike="noStrike" kern="1200" cap="none" spc="0" normalizeH="0" baseline="0" noProof="0" smtClean="0">
                <a:ln>
                  <a:noFill/>
                </a:ln>
                <a:solidFill>
                  <a:srgbClr val="002EA2"/>
                </a:solidFill>
                <a:effectLst/>
                <a:uLnTx/>
                <a:uFillTx/>
                <a:latin typeface="Finlandic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i-FI" sz="800" b="0" i="0" u="none" strike="noStrike" kern="1200" cap="none" spc="0" normalizeH="0" baseline="0" noProof="0">
              <a:ln>
                <a:noFill/>
              </a:ln>
              <a:solidFill>
                <a:srgbClr val="002EA2"/>
              </a:solidFill>
              <a:effectLst/>
              <a:uLnTx/>
              <a:uFillTx/>
              <a:latin typeface="Finlandica"/>
              <a:ea typeface="+mn-ea"/>
              <a:cs typeface="+mn-cs"/>
            </a:endParaRPr>
          </a:p>
        </p:txBody>
      </p:sp>
    </p:spTree>
    <p:extLst>
      <p:ext uri="{BB962C8B-B14F-4D97-AF65-F5344CB8AC3E}">
        <p14:creationId xmlns:p14="http://schemas.microsoft.com/office/powerpoint/2010/main" val="20235597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
        <p:cNvGrpSpPr/>
        <p:nvPr/>
      </p:nvGrpSpPr>
      <p:grpSpPr>
        <a:xfrm>
          <a:off x="0" y="0"/>
          <a:ext cx="0" cy="0"/>
          <a:chOff x="0" y="0"/>
          <a:chExt cx="0" cy="0"/>
        </a:xfrm>
      </p:grpSpPr>
      <p:sp>
        <p:nvSpPr>
          <p:cNvPr id="24" name="Google Shape;24;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Helen:</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Seija</a:t>
            </a:r>
            <a:r>
              <a:rPr lang="en-US" sz="1200" kern="1200" dirty="0">
                <a:solidFill>
                  <a:schemeClr val="tx1"/>
                </a:solidFill>
                <a:effectLst/>
                <a:latin typeface="+mn-lt"/>
                <a:ea typeface="+mn-ea"/>
                <a:cs typeface="+mn-cs"/>
              </a:rPr>
              <a:t> Uusitalo, head of communications at Helen</a:t>
            </a:r>
            <a:br>
              <a:rPr lang="en-US" sz="1200" kern="1200" dirty="0">
                <a:solidFill>
                  <a:schemeClr val="tx1"/>
                </a:solidFill>
                <a:effectLst/>
                <a:latin typeface="+mn-lt"/>
                <a:ea typeface="+mn-ea"/>
                <a:cs typeface="+mn-cs"/>
              </a:rPr>
            </a:br>
            <a:r>
              <a:rPr lang="en-US" sz="1200" u="sng" kern="1200" dirty="0">
                <a:solidFill>
                  <a:schemeClr val="tx1"/>
                </a:solidFill>
                <a:effectLst/>
                <a:latin typeface="+mn-lt"/>
                <a:ea typeface="+mn-ea"/>
                <a:cs typeface="+mn-cs"/>
                <a:hlinkClick r:id="rId3"/>
              </a:rPr>
              <a:t>seija.uusitalo@helen.fi</a:t>
            </a:r>
            <a:r>
              <a:rPr lang="en-US" sz="1200" kern="1200" dirty="0">
                <a:solidFill>
                  <a:schemeClr val="tx1"/>
                </a:solidFill>
                <a:effectLst/>
                <a:latin typeface="+mn-lt"/>
                <a:ea typeface="+mn-ea"/>
                <a:cs typeface="+mn-cs"/>
              </a:rPr>
              <a:t> 050 558 8619</a:t>
            </a:r>
          </a:p>
          <a:p>
            <a:pPr marL="0" lvl="0" indent="0" algn="l" rtl="0">
              <a:spcBef>
                <a:spcPts val="0"/>
              </a:spcBef>
              <a:spcAft>
                <a:spcPts val="0"/>
              </a:spcAft>
              <a:buNone/>
            </a:pPr>
            <a:endParaRPr lang="en-US" dirty="0"/>
          </a:p>
          <a:p>
            <a:endParaRPr lang="en-FI" dirty="0"/>
          </a:p>
        </p:txBody>
      </p:sp>
      <p:sp>
        <p:nvSpPr>
          <p:cNvPr id="25" name="Google Shape;25;p1:notes"/>
          <p:cNvSpPr>
            <a:spLocks noGrp="1" noRot="1" noChangeAspect="1"/>
          </p:cNvSpPr>
          <p:nvPr>
            <p:ph type="sldImg" idx="2"/>
          </p:nvPr>
        </p:nvSpPr>
        <p:spPr>
          <a:xfrm>
            <a:off x="692150" y="860425"/>
            <a:ext cx="5473700" cy="3079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23075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Helen:</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Seija Uusitalo, head of communications at Helen</a:t>
            </a:r>
            <a:br>
              <a:rPr lang="en-US" sz="1200" kern="1200">
                <a:solidFill>
                  <a:schemeClr val="tx1"/>
                </a:solidFill>
                <a:effectLst/>
                <a:latin typeface="+mn-lt"/>
                <a:ea typeface="+mn-ea"/>
                <a:cs typeface="+mn-cs"/>
              </a:rPr>
            </a:br>
            <a:r>
              <a:rPr lang="en-US" sz="1200" u="sng" kern="1200">
                <a:solidFill>
                  <a:schemeClr val="tx1"/>
                </a:solidFill>
                <a:effectLst/>
                <a:latin typeface="+mn-lt"/>
                <a:ea typeface="+mn-ea"/>
                <a:cs typeface="+mn-cs"/>
                <a:hlinkClick r:id="rId3"/>
              </a:rPr>
              <a:t>seija.uusitalo@helen.fi</a:t>
            </a:r>
            <a:r>
              <a:rPr lang="en-US" sz="1200" kern="1200">
                <a:solidFill>
                  <a:schemeClr val="tx1"/>
                </a:solidFill>
                <a:effectLst/>
                <a:latin typeface="+mn-lt"/>
                <a:ea typeface="+mn-ea"/>
                <a:cs typeface="+mn-cs"/>
              </a:rPr>
              <a:t> 050 558 8619</a:t>
            </a:r>
          </a:p>
          <a:p>
            <a:pPr marL="0" lvl="0" indent="0" algn="l" rtl="0">
              <a:spcBef>
                <a:spcPts val="0"/>
              </a:spcBef>
              <a:spcAft>
                <a:spcPts val="0"/>
              </a:spcAft>
              <a:buNone/>
            </a:pPr>
            <a:endParaRPr lang="en-US"/>
          </a:p>
          <a:p>
            <a:endParaRPr lang="en-FI"/>
          </a:p>
        </p:txBody>
      </p:sp>
      <p:sp>
        <p:nvSpPr>
          <p:cNvPr id="4" name="Slide Number Placeholder 3"/>
          <p:cNvSpPr>
            <a:spLocks noGrp="1"/>
          </p:cNvSpPr>
          <p:nvPr>
            <p:ph type="sldNum" sz="quarter" idx="5"/>
          </p:nvPr>
        </p:nvSpPr>
        <p:spPr/>
        <p:txBody>
          <a:bodyPr/>
          <a:lstStyle/>
          <a:p>
            <a:fld id="{94EC3156-D817-4798-A24F-2085AE082267}" type="slidenum">
              <a:rPr lang="fi-FI" smtClean="0"/>
              <a:pPr/>
              <a:t>53</a:t>
            </a:fld>
            <a:endParaRPr lang="fi-FI"/>
          </a:p>
        </p:txBody>
      </p:sp>
    </p:spTree>
    <p:extLst>
      <p:ext uri="{BB962C8B-B14F-4D97-AF65-F5344CB8AC3E}">
        <p14:creationId xmlns:p14="http://schemas.microsoft.com/office/powerpoint/2010/main" val="11027489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lvl="0"/>
            <a:r>
              <a:rPr lang="en-US" sz="1200" kern="1200" dirty="0" err="1">
                <a:solidFill>
                  <a:schemeClr val="tx1"/>
                </a:solidFill>
                <a:effectLst/>
                <a:latin typeface="+mn-lt"/>
                <a:ea typeface="+mn-ea"/>
                <a:cs typeface="+mn-cs"/>
              </a:rPr>
              <a:t>Infinited</a:t>
            </a:r>
            <a:r>
              <a:rPr lang="en-US" sz="1200" kern="1200" dirty="0">
                <a:solidFill>
                  <a:schemeClr val="tx1"/>
                </a:solidFill>
                <a:effectLst/>
                <a:latin typeface="+mn-lt"/>
                <a:ea typeface="+mn-ea"/>
                <a:cs typeface="+mn-cs"/>
              </a:rPr>
              <a:t> Fiber:</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Yhteyshenkilö</a:t>
            </a:r>
            <a:r>
              <a:rPr lang="en-US" sz="1200" kern="1200" dirty="0">
                <a:solidFill>
                  <a:schemeClr val="tx1"/>
                </a:solidFill>
                <a:effectLst/>
                <a:latin typeface="+mn-lt"/>
                <a:ea typeface="+mn-ea"/>
                <a:cs typeface="+mn-cs"/>
              </a:rPr>
              <a:t>: Paula </a:t>
            </a:r>
            <a:r>
              <a:rPr lang="en-US" sz="1200" kern="1200" dirty="0" err="1">
                <a:solidFill>
                  <a:schemeClr val="tx1"/>
                </a:solidFill>
                <a:effectLst/>
                <a:latin typeface="+mn-lt"/>
                <a:ea typeface="+mn-ea"/>
                <a:cs typeface="+mn-cs"/>
              </a:rPr>
              <a:t>Bergqvist</a:t>
            </a:r>
            <a:r>
              <a:rPr lang="en-US" sz="1200" kern="1200" dirty="0">
                <a:solidFill>
                  <a:schemeClr val="tx1"/>
                </a:solidFill>
                <a:effectLst/>
                <a:latin typeface="+mn-lt"/>
                <a:ea typeface="+mn-ea"/>
                <a:cs typeface="+mn-cs"/>
              </a:rPr>
              <a:t>, Senior Specialist Communications at VTT</a:t>
            </a:r>
            <a:endParaRPr lang="en-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paula.bergqvist@vtt.fi, +358505665160</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&amp; Laura </a:t>
            </a:r>
            <a:r>
              <a:rPr lang="en-US" sz="1200" kern="1200" dirty="0" err="1">
                <a:solidFill>
                  <a:schemeClr val="tx1"/>
                </a:solidFill>
                <a:effectLst/>
                <a:latin typeface="+mn-lt"/>
                <a:ea typeface="+mn-ea"/>
                <a:cs typeface="+mn-cs"/>
              </a:rPr>
              <a:t>Vinha</a:t>
            </a:r>
            <a:r>
              <a:rPr lang="en-US" sz="1200" kern="1200" dirty="0">
                <a:solidFill>
                  <a:schemeClr val="tx1"/>
                </a:solidFill>
                <a:effectLst/>
                <a:latin typeface="+mn-lt"/>
                <a:ea typeface="+mn-ea"/>
                <a:cs typeface="+mn-cs"/>
              </a:rPr>
              <a:t>, PR &amp; Communications manager, laura.vinha@infinitedfiber.com</a:t>
            </a:r>
            <a:r>
              <a:rPr lang="en-FI" dirty="0">
                <a:effectLst/>
              </a:rPr>
              <a:t> </a:t>
            </a:r>
            <a:endParaRPr lang="en-FI" dirty="0"/>
          </a:p>
        </p:txBody>
      </p:sp>
      <p:sp>
        <p:nvSpPr>
          <p:cNvPr id="4" name="Slide Number Placeholder 3"/>
          <p:cNvSpPr>
            <a:spLocks noGrp="1"/>
          </p:cNvSpPr>
          <p:nvPr>
            <p:ph type="sldNum" sz="quarter" idx="5"/>
          </p:nvPr>
        </p:nvSpPr>
        <p:spPr/>
        <p:txBody>
          <a:bodyPr/>
          <a:lstStyle/>
          <a:p>
            <a:fld id="{94EC3156-D817-4798-A24F-2085AE082267}" type="slidenum">
              <a:rPr lang="fi-FI" smtClean="0"/>
              <a:pPr/>
              <a:t>54</a:t>
            </a:fld>
            <a:endParaRPr lang="fi-FI"/>
          </a:p>
        </p:txBody>
      </p:sp>
    </p:spTree>
    <p:extLst>
      <p:ext uri="{BB962C8B-B14F-4D97-AF65-F5344CB8AC3E}">
        <p14:creationId xmlns:p14="http://schemas.microsoft.com/office/powerpoint/2010/main" val="303904999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lvl="0"/>
            <a:r>
              <a:rPr lang="en-US" sz="1200" kern="1200" dirty="0" err="1">
                <a:solidFill>
                  <a:schemeClr val="tx1"/>
                </a:solidFill>
                <a:effectLst/>
                <a:latin typeface="+mn-lt"/>
                <a:ea typeface="+mn-ea"/>
                <a:cs typeface="+mn-cs"/>
              </a:rPr>
              <a:t>Infinited</a:t>
            </a:r>
            <a:r>
              <a:rPr lang="en-US" sz="1200" kern="1200" dirty="0">
                <a:solidFill>
                  <a:schemeClr val="tx1"/>
                </a:solidFill>
                <a:effectLst/>
                <a:latin typeface="+mn-lt"/>
                <a:ea typeface="+mn-ea"/>
                <a:cs typeface="+mn-cs"/>
              </a:rPr>
              <a:t> Fiber:</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Yhteyshenkilö</a:t>
            </a:r>
            <a:r>
              <a:rPr lang="en-US" sz="1200" kern="1200" dirty="0">
                <a:solidFill>
                  <a:schemeClr val="tx1"/>
                </a:solidFill>
                <a:effectLst/>
                <a:latin typeface="+mn-lt"/>
                <a:ea typeface="+mn-ea"/>
                <a:cs typeface="+mn-cs"/>
              </a:rPr>
              <a:t>: Paula Bergqvist, Senior Specialist Communications at VTT</a:t>
            </a:r>
            <a:endParaRPr lang="en-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paula.bergqvist@vtt.fi, +358505665160</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&amp; Laura Vinha, PR &amp; Communications manager, laura.vinha@infinitedfiber.com</a:t>
            </a:r>
            <a:r>
              <a:rPr lang="en-FI" dirty="0">
                <a:effectLst/>
              </a:rPr>
              <a:t> </a:t>
            </a:r>
            <a:endParaRPr lang="en-FI" dirty="0"/>
          </a:p>
        </p:txBody>
      </p:sp>
      <p:sp>
        <p:nvSpPr>
          <p:cNvPr id="4" name="Slide Number Placeholder 3"/>
          <p:cNvSpPr>
            <a:spLocks noGrp="1"/>
          </p:cNvSpPr>
          <p:nvPr>
            <p:ph type="sldNum" sz="quarter" idx="5"/>
          </p:nvPr>
        </p:nvSpPr>
        <p:spPr/>
        <p:txBody>
          <a:bodyPr/>
          <a:lstStyle/>
          <a:p>
            <a:fld id="{94EC3156-D817-4798-A24F-2085AE082267}" type="slidenum">
              <a:rPr lang="fi-FI" smtClean="0"/>
              <a:pPr/>
              <a:t>55</a:t>
            </a:fld>
            <a:endParaRPr lang="fi-FI"/>
          </a:p>
        </p:txBody>
      </p:sp>
    </p:spTree>
    <p:extLst>
      <p:ext uri="{BB962C8B-B14F-4D97-AF65-F5344CB8AC3E}">
        <p14:creationId xmlns:p14="http://schemas.microsoft.com/office/powerpoint/2010/main" val="10992281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Solar Foods:</a:t>
            </a:r>
            <a:endParaRPr lang="en-FI"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Yhteyshenkilö</a:t>
            </a:r>
            <a:r>
              <a:rPr lang="en-US" sz="1200" kern="1200" dirty="0">
                <a:solidFill>
                  <a:schemeClr val="tx1"/>
                </a:solidFill>
                <a:effectLst/>
                <a:latin typeface="+mn-lt"/>
                <a:ea typeface="+mn-ea"/>
                <a:cs typeface="+mn-cs"/>
              </a:rPr>
              <a:t>: Paula </a:t>
            </a:r>
            <a:r>
              <a:rPr lang="en-US" sz="1200" kern="1200" dirty="0" err="1">
                <a:solidFill>
                  <a:schemeClr val="tx1"/>
                </a:solidFill>
                <a:effectLst/>
                <a:latin typeface="+mn-lt"/>
                <a:ea typeface="+mn-ea"/>
                <a:cs typeface="+mn-cs"/>
              </a:rPr>
              <a:t>Bergqvist</a:t>
            </a:r>
            <a:r>
              <a:rPr lang="en-US" sz="1200" kern="1200" dirty="0">
                <a:solidFill>
                  <a:schemeClr val="tx1"/>
                </a:solidFill>
                <a:effectLst/>
                <a:latin typeface="+mn-lt"/>
                <a:ea typeface="+mn-ea"/>
                <a:cs typeface="+mn-cs"/>
              </a:rPr>
              <a:t>, Senior Specialist Communications at VTT</a:t>
            </a:r>
            <a:endParaRPr lang="en-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paula.bergqvist@vtt.fi, +358505665160</a:t>
            </a:r>
            <a:r>
              <a:rPr lang="en-FI" dirty="0">
                <a:effectLst/>
              </a:rPr>
              <a:t> </a:t>
            </a:r>
            <a:endParaRPr lang="en-FI" dirty="0"/>
          </a:p>
          <a:p>
            <a:endParaRPr lang="en-FI" dirty="0"/>
          </a:p>
        </p:txBody>
      </p:sp>
      <p:sp>
        <p:nvSpPr>
          <p:cNvPr id="4" name="Slide Number Placeholder 3"/>
          <p:cNvSpPr>
            <a:spLocks noGrp="1"/>
          </p:cNvSpPr>
          <p:nvPr>
            <p:ph type="sldNum" sz="quarter" idx="5"/>
          </p:nvPr>
        </p:nvSpPr>
        <p:spPr/>
        <p:txBody>
          <a:bodyPr/>
          <a:lstStyle/>
          <a:p>
            <a:fld id="{94EC3156-D817-4798-A24F-2085AE082267}" type="slidenum">
              <a:rPr lang="fi-FI" smtClean="0"/>
              <a:pPr/>
              <a:t>56</a:t>
            </a:fld>
            <a:endParaRPr lang="fi-FI"/>
          </a:p>
        </p:txBody>
      </p:sp>
    </p:spTree>
    <p:extLst>
      <p:ext uri="{BB962C8B-B14F-4D97-AF65-F5344CB8AC3E}">
        <p14:creationId xmlns:p14="http://schemas.microsoft.com/office/powerpoint/2010/main" val="274805255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lvl="0"/>
            <a:r>
              <a:rPr lang="en-US" sz="1200" kern="1200">
                <a:solidFill>
                  <a:schemeClr val="tx1"/>
                </a:solidFill>
                <a:effectLst/>
                <a:latin typeface="+mn-lt"/>
                <a:ea typeface="+mn-ea"/>
                <a:cs typeface="+mn-cs"/>
              </a:rPr>
              <a:t>Solar Foods:</a:t>
            </a:r>
            <a:endParaRPr lang="en-FI"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Yhteyshenkilö: Paula Bergqvist, Senior Specialist Communications at VTT</a:t>
            </a:r>
            <a:endParaRPr lang="en-FI"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paula.bergqvist@vtt.fi, +358505665160</a:t>
            </a:r>
            <a:r>
              <a:rPr lang="en-FI">
                <a:effectLst/>
              </a:rPr>
              <a:t> </a:t>
            </a:r>
            <a:endParaRPr lang="en-FI"/>
          </a:p>
        </p:txBody>
      </p:sp>
      <p:sp>
        <p:nvSpPr>
          <p:cNvPr id="4" name="Slide Number Placeholder 3"/>
          <p:cNvSpPr>
            <a:spLocks noGrp="1"/>
          </p:cNvSpPr>
          <p:nvPr>
            <p:ph type="sldNum" sz="quarter" idx="5"/>
          </p:nvPr>
        </p:nvSpPr>
        <p:spPr/>
        <p:txBody>
          <a:bodyPr/>
          <a:lstStyle/>
          <a:p>
            <a:fld id="{94EC3156-D817-4798-A24F-2085AE082267}" type="slidenum">
              <a:rPr lang="fi-FI" smtClean="0"/>
              <a:pPr/>
              <a:t>57</a:t>
            </a:fld>
            <a:endParaRPr lang="fi-FI"/>
          </a:p>
        </p:txBody>
      </p:sp>
    </p:spTree>
    <p:extLst>
      <p:ext uri="{BB962C8B-B14F-4D97-AF65-F5344CB8AC3E}">
        <p14:creationId xmlns:p14="http://schemas.microsoft.com/office/powerpoint/2010/main" val="21440261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STE’s energy projects</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Päivi</a:t>
            </a:r>
            <a:r>
              <a:rPr lang="en-US" sz="1200" kern="1200" dirty="0">
                <a:solidFill>
                  <a:schemeClr val="tx1"/>
                </a:solidFill>
                <a:effectLst/>
                <a:latin typeface="+mn-lt"/>
                <a:ea typeface="+mn-ea"/>
                <a:cs typeface="+mn-cs"/>
              </a:rPr>
              <a:t> Tikka, Director, Division of Strategic Research at Academy of Finland</a:t>
            </a:r>
            <a:br>
              <a:rPr lang="en-US" sz="1200" kern="1200" dirty="0">
                <a:solidFill>
                  <a:schemeClr val="tx1"/>
                </a:solidFill>
                <a:effectLst/>
                <a:latin typeface="+mn-lt"/>
                <a:ea typeface="+mn-ea"/>
                <a:cs typeface="+mn-cs"/>
              </a:rPr>
            </a:br>
            <a:r>
              <a:rPr lang="en-US" sz="1200" u="sng" kern="1200" dirty="0">
                <a:solidFill>
                  <a:schemeClr val="tx1"/>
                </a:solidFill>
                <a:effectLst/>
                <a:latin typeface="+mn-lt"/>
                <a:ea typeface="+mn-ea"/>
                <a:cs typeface="+mn-cs"/>
                <a:hlinkClick r:id="rId3"/>
              </a:rPr>
              <a:t>paivi.tikka@aka.fi</a:t>
            </a:r>
            <a:r>
              <a:rPr lang="en-US" sz="1200" kern="1200" dirty="0">
                <a:solidFill>
                  <a:schemeClr val="tx1"/>
                </a:solidFill>
                <a:effectLst/>
                <a:latin typeface="+mn-lt"/>
                <a:ea typeface="+mn-ea"/>
                <a:cs typeface="+mn-cs"/>
              </a:rPr>
              <a:t>, +358295335007</a:t>
            </a:r>
            <a:r>
              <a:rPr lang="en-FI" dirty="0">
                <a:effectLst/>
              </a:rPr>
              <a:t> </a:t>
            </a:r>
            <a:endParaRPr lang="en-FI" dirty="0"/>
          </a:p>
        </p:txBody>
      </p:sp>
      <p:sp>
        <p:nvSpPr>
          <p:cNvPr id="4" name="Slide Number Placeholder 3"/>
          <p:cNvSpPr>
            <a:spLocks noGrp="1"/>
          </p:cNvSpPr>
          <p:nvPr>
            <p:ph type="sldNum" sz="quarter" idx="5"/>
          </p:nvPr>
        </p:nvSpPr>
        <p:spPr/>
        <p:txBody>
          <a:bodyPr/>
          <a:lstStyle/>
          <a:p>
            <a:fld id="{94EC3156-D817-4798-A24F-2085AE082267}" type="slidenum">
              <a:rPr lang="fi-FI" smtClean="0"/>
              <a:pPr/>
              <a:t>58</a:t>
            </a:fld>
            <a:endParaRPr lang="fi-FI"/>
          </a:p>
        </p:txBody>
      </p:sp>
    </p:spTree>
    <p:extLst>
      <p:ext uri="{BB962C8B-B14F-4D97-AF65-F5344CB8AC3E}">
        <p14:creationId xmlns:p14="http://schemas.microsoft.com/office/powerpoint/2010/main" val="36264678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STE’s energy projects</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Päivi Tikka, Director, Division of Strategic Research at Academy of Finland</a:t>
            </a:r>
            <a:br>
              <a:rPr lang="en-US" sz="1200" kern="1200">
                <a:solidFill>
                  <a:schemeClr val="tx1"/>
                </a:solidFill>
                <a:effectLst/>
                <a:latin typeface="+mn-lt"/>
                <a:ea typeface="+mn-ea"/>
                <a:cs typeface="+mn-cs"/>
              </a:rPr>
            </a:br>
            <a:r>
              <a:rPr lang="en-US" sz="1200" u="sng" kern="1200">
                <a:solidFill>
                  <a:schemeClr val="tx1"/>
                </a:solidFill>
                <a:effectLst/>
                <a:latin typeface="+mn-lt"/>
                <a:ea typeface="+mn-ea"/>
                <a:cs typeface="+mn-cs"/>
                <a:hlinkClick r:id="rId3"/>
              </a:rPr>
              <a:t>paivi.tikka@aka.fi</a:t>
            </a:r>
            <a:r>
              <a:rPr lang="en-US" sz="1200" kern="1200">
                <a:solidFill>
                  <a:schemeClr val="tx1"/>
                </a:solidFill>
                <a:effectLst/>
                <a:latin typeface="+mn-lt"/>
                <a:ea typeface="+mn-ea"/>
                <a:cs typeface="+mn-cs"/>
              </a:rPr>
              <a:t>, +358295335007</a:t>
            </a:r>
            <a:r>
              <a:rPr lang="en-FI">
                <a:effectLst/>
              </a:rPr>
              <a:t> </a:t>
            </a:r>
            <a:endParaRPr lang="en-FI"/>
          </a:p>
        </p:txBody>
      </p:sp>
      <p:sp>
        <p:nvSpPr>
          <p:cNvPr id="4" name="Slide Number Placeholder 3"/>
          <p:cNvSpPr>
            <a:spLocks noGrp="1"/>
          </p:cNvSpPr>
          <p:nvPr>
            <p:ph type="sldNum" sz="quarter" idx="5"/>
          </p:nvPr>
        </p:nvSpPr>
        <p:spPr/>
        <p:txBody>
          <a:bodyPr/>
          <a:lstStyle/>
          <a:p>
            <a:fld id="{94EC3156-D817-4798-A24F-2085AE082267}" type="slidenum">
              <a:rPr lang="fi-FI" smtClean="0"/>
              <a:pPr/>
              <a:t>59</a:t>
            </a:fld>
            <a:endParaRPr lang="fi-FI"/>
          </a:p>
        </p:txBody>
      </p:sp>
    </p:spTree>
    <p:extLst>
      <p:ext uri="{BB962C8B-B14F-4D97-AF65-F5344CB8AC3E}">
        <p14:creationId xmlns:p14="http://schemas.microsoft.com/office/powerpoint/2010/main" val="34085067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BSAG/Carbon action:</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Yhteishenkilö</a:t>
            </a:r>
            <a:r>
              <a:rPr lang="en-US" sz="1200" kern="1200" dirty="0">
                <a:solidFill>
                  <a:schemeClr val="tx1"/>
                </a:solidFill>
                <a:effectLst/>
                <a:latin typeface="+mn-lt"/>
                <a:ea typeface="+mn-ea"/>
                <a:cs typeface="+mn-cs"/>
              </a:rPr>
              <a:t>: Pieta </a:t>
            </a:r>
            <a:r>
              <a:rPr lang="en-US" sz="1200" kern="1200" dirty="0" err="1">
                <a:solidFill>
                  <a:schemeClr val="tx1"/>
                </a:solidFill>
                <a:effectLst/>
                <a:latin typeface="+mn-lt"/>
                <a:ea typeface="+mn-ea"/>
                <a:cs typeface="+mn-cs"/>
              </a:rPr>
              <a:t>Jarva</a:t>
            </a:r>
            <a:r>
              <a:rPr lang="en-US" sz="1200" kern="1200" dirty="0">
                <a:solidFill>
                  <a:schemeClr val="tx1"/>
                </a:solidFill>
                <a:effectLst/>
                <a:latin typeface="+mn-lt"/>
                <a:ea typeface="+mn-ea"/>
                <a:cs typeface="+mn-cs"/>
              </a:rPr>
              <a:t>, communication manager at Baltic sea action group</a:t>
            </a:r>
            <a:br>
              <a:rPr lang="en-US" sz="1200" kern="1200" dirty="0">
                <a:solidFill>
                  <a:schemeClr val="tx1"/>
                </a:solidFill>
                <a:effectLst/>
                <a:latin typeface="+mn-lt"/>
                <a:ea typeface="+mn-ea"/>
                <a:cs typeface="+mn-cs"/>
              </a:rPr>
            </a:br>
            <a:r>
              <a:rPr lang="en-US" sz="1200" u="sng" kern="1200" dirty="0">
                <a:solidFill>
                  <a:schemeClr val="tx1"/>
                </a:solidFill>
                <a:effectLst/>
                <a:latin typeface="+mn-lt"/>
                <a:ea typeface="+mn-ea"/>
                <a:cs typeface="+mn-cs"/>
                <a:hlinkClick r:id="rId3"/>
              </a:rPr>
              <a:t>pieta.jarva@bsag.fi</a:t>
            </a:r>
            <a:r>
              <a:rPr lang="en-US" sz="1200" kern="1200" dirty="0">
                <a:solidFill>
                  <a:schemeClr val="tx1"/>
                </a:solidFill>
                <a:effectLst/>
                <a:latin typeface="+mn-lt"/>
                <a:ea typeface="+mn-ea"/>
                <a:cs typeface="+mn-cs"/>
              </a:rPr>
              <a:t>, +358 50 338 1096</a:t>
            </a:r>
            <a:endParaRPr lang="fi-FI" dirty="0"/>
          </a:p>
          <a:p>
            <a:endParaRPr lang="en-FI" dirty="0"/>
          </a:p>
        </p:txBody>
      </p:sp>
      <p:sp>
        <p:nvSpPr>
          <p:cNvPr id="4" name="Slide Number Placeholder 3"/>
          <p:cNvSpPr>
            <a:spLocks noGrp="1"/>
          </p:cNvSpPr>
          <p:nvPr>
            <p:ph type="sldNum" sz="quarter" idx="5"/>
          </p:nvPr>
        </p:nvSpPr>
        <p:spPr/>
        <p:txBody>
          <a:bodyPr/>
          <a:lstStyle/>
          <a:p>
            <a:fld id="{94EC3156-D817-4798-A24F-2085AE082267}" type="slidenum">
              <a:rPr lang="fi-FI" smtClean="0"/>
              <a:pPr/>
              <a:t>60</a:t>
            </a:fld>
            <a:endParaRPr lang="fi-FI"/>
          </a:p>
        </p:txBody>
      </p:sp>
    </p:spTree>
    <p:extLst>
      <p:ext uri="{BB962C8B-B14F-4D97-AF65-F5344CB8AC3E}">
        <p14:creationId xmlns:p14="http://schemas.microsoft.com/office/powerpoint/2010/main" val="2189105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BSAG/Carbon action:</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Yhteishenkilö: Pieta Jarva, communication manager at Baltic sea action group</a:t>
            </a:r>
            <a:br>
              <a:rPr lang="en-US" sz="1200" kern="1200">
                <a:solidFill>
                  <a:schemeClr val="tx1"/>
                </a:solidFill>
                <a:effectLst/>
                <a:latin typeface="+mn-lt"/>
                <a:ea typeface="+mn-ea"/>
                <a:cs typeface="+mn-cs"/>
              </a:rPr>
            </a:br>
            <a:r>
              <a:rPr lang="en-US" sz="1200" u="sng" kern="1200">
                <a:solidFill>
                  <a:schemeClr val="tx1"/>
                </a:solidFill>
                <a:effectLst/>
                <a:latin typeface="+mn-lt"/>
                <a:ea typeface="+mn-ea"/>
                <a:cs typeface="+mn-cs"/>
                <a:hlinkClick r:id="rId3"/>
              </a:rPr>
              <a:t>pieta.jarva@bsag.fi</a:t>
            </a:r>
            <a:r>
              <a:rPr lang="en-US" sz="1200" kern="1200">
                <a:solidFill>
                  <a:schemeClr val="tx1"/>
                </a:solidFill>
                <a:effectLst/>
                <a:latin typeface="+mn-lt"/>
                <a:ea typeface="+mn-ea"/>
                <a:cs typeface="+mn-cs"/>
              </a:rPr>
              <a:t>, +358 50 338 1096</a:t>
            </a:r>
          </a:p>
          <a:p>
            <a:endParaRPr lang="fi-FI"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61</a:t>
            </a:fld>
            <a:endParaRPr lang="fi-FI"/>
          </a:p>
        </p:txBody>
      </p:sp>
    </p:spTree>
    <p:extLst>
      <p:ext uri="{BB962C8B-B14F-4D97-AF65-F5344CB8AC3E}">
        <p14:creationId xmlns:p14="http://schemas.microsoft.com/office/powerpoint/2010/main" val="982175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CO2 tax:</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Outi Honkatukia, </a:t>
            </a:r>
            <a:r>
              <a:rPr lang="en-US" sz="1200" i="1" kern="1200">
                <a:solidFill>
                  <a:schemeClr val="tx1"/>
                </a:solidFill>
                <a:effectLst/>
                <a:latin typeface="+mn-lt"/>
                <a:ea typeface="+mn-ea"/>
                <a:cs typeface="+mn-cs"/>
              </a:rPr>
              <a:t>Senior Environmental Adviser at </a:t>
            </a:r>
            <a:r>
              <a:rPr lang="en-US" sz="1200" kern="1200">
                <a:solidFill>
                  <a:schemeClr val="tx1"/>
                </a:solidFill>
                <a:effectLst/>
                <a:latin typeface="+mn-lt"/>
                <a:ea typeface="+mn-ea"/>
                <a:cs typeface="+mn-cs"/>
              </a:rPr>
              <a:t>Ministry of the Environment</a:t>
            </a:r>
            <a:br>
              <a:rPr lang="en-US" sz="1200" kern="1200">
                <a:solidFill>
                  <a:schemeClr val="tx1"/>
                </a:solidFill>
                <a:effectLst/>
                <a:latin typeface="+mn-lt"/>
                <a:ea typeface="+mn-ea"/>
                <a:cs typeface="+mn-cs"/>
              </a:rPr>
            </a:br>
            <a:r>
              <a:rPr lang="en-US" sz="1200" u="sng" kern="1200">
                <a:solidFill>
                  <a:schemeClr val="tx1"/>
                </a:solidFill>
                <a:effectLst/>
                <a:latin typeface="+mn-lt"/>
                <a:ea typeface="+mn-ea"/>
                <a:cs typeface="+mn-cs"/>
                <a:hlinkClick r:id="rId3"/>
              </a:rPr>
              <a:t>outi.honkatukia@ym.fi</a:t>
            </a:r>
            <a:r>
              <a:rPr lang="en-US" sz="1200" kern="1200">
                <a:solidFill>
                  <a:schemeClr val="tx1"/>
                </a:solidFill>
                <a:effectLst/>
                <a:latin typeface="+mn-lt"/>
                <a:ea typeface="+mn-ea"/>
                <a:cs typeface="+mn-cs"/>
              </a:rPr>
              <a:t>, +358 29 525 0272</a:t>
            </a:r>
            <a:r>
              <a:rPr lang="en-FI">
                <a:effectLst/>
              </a:rPr>
              <a:t> </a:t>
            </a:r>
            <a:endParaRPr lang="en-FI"/>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EC3156-D817-4798-A24F-2085AE082267}" type="slidenum">
              <a:rPr kumimoji="0" lang="fi-FI" sz="800" b="0" i="0" u="none" strike="noStrike" kern="1200" cap="none" spc="0" normalizeH="0" baseline="0" noProof="0" smtClean="0">
                <a:ln>
                  <a:noFill/>
                </a:ln>
                <a:solidFill>
                  <a:srgbClr val="002EA2"/>
                </a:solidFill>
                <a:effectLst/>
                <a:uLnTx/>
                <a:uFillTx/>
                <a:latin typeface="Finlandic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i-FI" sz="800" b="0" i="0" u="none" strike="noStrike" kern="1200" cap="none" spc="0" normalizeH="0" baseline="0" noProof="0">
              <a:ln>
                <a:noFill/>
              </a:ln>
              <a:solidFill>
                <a:srgbClr val="002EA2"/>
              </a:solidFill>
              <a:effectLst/>
              <a:uLnTx/>
              <a:uFillTx/>
              <a:latin typeface="Finlandica"/>
              <a:ea typeface="+mn-ea"/>
              <a:cs typeface="+mn-cs"/>
            </a:endParaRPr>
          </a:p>
        </p:txBody>
      </p:sp>
    </p:spTree>
    <p:extLst>
      <p:ext uri="{BB962C8B-B14F-4D97-AF65-F5344CB8AC3E}">
        <p14:creationId xmlns:p14="http://schemas.microsoft.com/office/powerpoint/2010/main" val="41243836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62</a:t>
            </a:fld>
            <a:endParaRPr lang="fi-FI"/>
          </a:p>
        </p:txBody>
      </p:sp>
    </p:spTree>
    <p:extLst>
      <p:ext uri="{BB962C8B-B14F-4D97-AF65-F5344CB8AC3E}">
        <p14:creationId xmlns:p14="http://schemas.microsoft.com/office/powerpoint/2010/main" val="118957934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Sitra WCEF:</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Tuuli Hietaniemi specialist, climate solutions at Sitra, tuuli.hietaniemi@sitra.fi </a:t>
            </a:r>
            <a:r>
              <a:rPr lang="en-US" sz="1200" u="none" strike="noStrike" kern="1200">
                <a:solidFill>
                  <a:schemeClr val="tx1"/>
                </a:solidFill>
                <a:effectLst/>
                <a:latin typeface="+mn-lt"/>
                <a:ea typeface="+mn-ea"/>
                <a:cs typeface="+mn-cs"/>
                <a:hlinkClick r:id="rId3"/>
              </a:rPr>
              <a:t>+358 (294) 618 411</a:t>
            </a:r>
            <a:r>
              <a:rPr lang="en-FI">
                <a:effectLst/>
              </a:rPr>
              <a:t> </a:t>
            </a:r>
            <a:endParaRPr lang="en-FI"/>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EC3156-D817-4798-A24F-2085AE082267}" type="slidenum">
              <a:rPr kumimoji="0" lang="fi-FI" sz="800" b="0" i="0" u="none" strike="noStrike" kern="1200" cap="none" spc="0" normalizeH="0" baseline="0" noProof="0" smtClean="0">
                <a:ln>
                  <a:noFill/>
                </a:ln>
                <a:solidFill>
                  <a:srgbClr val="002EA2"/>
                </a:solidFill>
                <a:effectLst/>
                <a:uLnTx/>
                <a:uFillTx/>
                <a:latin typeface="Finlandic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fi-FI" sz="800" b="0" i="0" u="none" strike="noStrike" kern="1200" cap="none" spc="0" normalizeH="0" baseline="0" noProof="0">
              <a:ln>
                <a:noFill/>
              </a:ln>
              <a:solidFill>
                <a:srgbClr val="002EA2"/>
              </a:solidFill>
              <a:effectLst/>
              <a:uLnTx/>
              <a:uFillTx/>
              <a:latin typeface="Finlandica"/>
              <a:ea typeface="+mn-ea"/>
              <a:cs typeface="+mn-cs"/>
            </a:endParaRPr>
          </a:p>
        </p:txBody>
      </p:sp>
    </p:spTree>
    <p:extLst>
      <p:ext uri="{BB962C8B-B14F-4D97-AF65-F5344CB8AC3E}">
        <p14:creationId xmlns:p14="http://schemas.microsoft.com/office/powerpoint/2010/main" val="246147854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Sitra WCEF:</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Tuuli Hietaniemi specialist, climate solutions at Sitra, tuuli.hietaniemi@sitra.fi </a:t>
            </a:r>
            <a:r>
              <a:rPr lang="en-US" sz="1200" u="none" strike="noStrike" kern="1200">
                <a:solidFill>
                  <a:schemeClr val="tx1"/>
                </a:solidFill>
                <a:effectLst/>
                <a:latin typeface="+mn-lt"/>
                <a:ea typeface="+mn-ea"/>
                <a:cs typeface="+mn-cs"/>
                <a:hlinkClick r:id="rId3"/>
              </a:rPr>
              <a:t>+358 (294) 618 411</a:t>
            </a:r>
            <a:r>
              <a:rPr lang="en-FI">
                <a:effectLst/>
              </a:rPr>
              <a:t> </a:t>
            </a:r>
            <a:endParaRPr lang="en-FI"/>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EC3156-D817-4798-A24F-2085AE082267}" type="slidenum">
              <a:rPr kumimoji="0" lang="fi-FI" sz="800" b="0" i="0" u="none" strike="noStrike" kern="1200" cap="none" spc="0" normalizeH="0" baseline="0" noProof="0" smtClean="0">
                <a:ln>
                  <a:noFill/>
                </a:ln>
                <a:solidFill>
                  <a:srgbClr val="002EA2"/>
                </a:solidFill>
                <a:effectLst/>
                <a:uLnTx/>
                <a:uFillTx/>
                <a:latin typeface="Finlandic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fi-FI" sz="800" b="0" i="0" u="none" strike="noStrike" kern="1200" cap="none" spc="0" normalizeH="0" baseline="0" noProof="0">
              <a:ln>
                <a:noFill/>
              </a:ln>
              <a:solidFill>
                <a:srgbClr val="002EA2"/>
              </a:solidFill>
              <a:effectLst/>
              <a:uLnTx/>
              <a:uFillTx/>
              <a:latin typeface="Finlandica"/>
              <a:ea typeface="+mn-ea"/>
              <a:cs typeface="+mn-cs"/>
            </a:endParaRPr>
          </a:p>
        </p:txBody>
      </p:sp>
    </p:spTree>
    <p:extLst>
      <p:ext uri="{BB962C8B-B14F-4D97-AF65-F5344CB8AC3E}">
        <p14:creationId xmlns:p14="http://schemas.microsoft.com/office/powerpoint/2010/main" val="389416166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Ilmatieteenlaitos</a:t>
            </a: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Yhteyshenkilö</a:t>
            </a:r>
            <a:r>
              <a:rPr lang="en-US" sz="1200" kern="1200" dirty="0">
                <a:solidFill>
                  <a:schemeClr val="tx1"/>
                </a:solidFill>
                <a:effectLst/>
                <a:latin typeface="+mn-lt"/>
                <a:ea typeface="+mn-ea"/>
                <a:cs typeface="+mn-cs"/>
              </a:rPr>
              <a:t>: Eija Palosuo, Communications official multilateral cooperation at Ministry of </a:t>
            </a:r>
            <a:r>
              <a:rPr lang="en-US" sz="1200" kern="1200" dirty="0" err="1">
                <a:solidFill>
                  <a:schemeClr val="tx1"/>
                </a:solidFill>
                <a:effectLst/>
                <a:latin typeface="+mn-lt"/>
                <a:ea typeface="+mn-ea"/>
                <a:cs typeface="+mn-cs"/>
              </a:rPr>
              <a:t>Foreing</a:t>
            </a: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u="sng" kern="1200" dirty="0">
                <a:solidFill>
                  <a:schemeClr val="tx1"/>
                </a:solidFill>
                <a:effectLst/>
                <a:latin typeface="+mn-lt"/>
                <a:ea typeface="+mn-ea"/>
                <a:cs typeface="+mn-cs"/>
                <a:hlinkClick r:id="rId3"/>
              </a:rPr>
              <a:t>eija.palosuo@formin.fi</a:t>
            </a:r>
            <a:r>
              <a:rPr lang="en-US" sz="1200" kern="1200" dirty="0">
                <a:solidFill>
                  <a:schemeClr val="tx1"/>
                </a:solidFill>
                <a:effectLst/>
                <a:latin typeface="+mn-lt"/>
                <a:ea typeface="+mn-ea"/>
                <a:cs typeface="+mn-cs"/>
              </a:rPr>
              <a:t>, +358295351961</a:t>
            </a:r>
            <a:r>
              <a:rPr lang="en-FI" dirty="0">
                <a:effectLst/>
              </a:rPr>
              <a:t> </a:t>
            </a:r>
            <a:endParaRPr lang="en-FI" dirty="0"/>
          </a:p>
        </p:txBody>
      </p:sp>
      <p:sp>
        <p:nvSpPr>
          <p:cNvPr id="4" name="Slide Number Placeholder 3"/>
          <p:cNvSpPr>
            <a:spLocks noGrp="1"/>
          </p:cNvSpPr>
          <p:nvPr>
            <p:ph type="sldNum" sz="quarter" idx="5"/>
          </p:nvPr>
        </p:nvSpPr>
        <p:spPr/>
        <p:txBody>
          <a:bodyPr/>
          <a:lstStyle/>
          <a:p>
            <a:fld id="{94EC3156-D817-4798-A24F-2085AE082267}" type="slidenum">
              <a:rPr lang="fi-FI" smtClean="0"/>
              <a:pPr/>
              <a:t>65</a:t>
            </a:fld>
            <a:endParaRPr lang="fi-FI"/>
          </a:p>
        </p:txBody>
      </p:sp>
    </p:spTree>
    <p:extLst>
      <p:ext uri="{BB962C8B-B14F-4D97-AF65-F5344CB8AC3E}">
        <p14:creationId xmlns:p14="http://schemas.microsoft.com/office/powerpoint/2010/main" val="34606126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Ilmatieteenlaitos:</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Yhteyshenkilö: Eija Palosuo, Communications official multilateral cooperation at Ministry of Foreing</a:t>
            </a:r>
            <a:br>
              <a:rPr lang="en-US" sz="1200" kern="1200">
                <a:solidFill>
                  <a:schemeClr val="tx1"/>
                </a:solidFill>
                <a:effectLst/>
                <a:latin typeface="+mn-lt"/>
                <a:ea typeface="+mn-ea"/>
                <a:cs typeface="+mn-cs"/>
              </a:rPr>
            </a:br>
            <a:r>
              <a:rPr lang="en-US" sz="1200" u="sng" kern="1200">
                <a:solidFill>
                  <a:schemeClr val="tx1"/>
                </a:solidFill>
                <a:effectLst/>
                <a:latin typeface="+mn-lt"/>
                <a:ea typeface="+mn-ea"/>
                <a:cs typeface="+mn-cs"/>
                <a:hlinkClick r:id="rId3"/>
              </a:rPr>
              <a:t>eija.palosuo@formin.fi</a:t>
            </a:r>
            <a:r>
              <a:rPr lang="en-US" sz="1200" kern="1200">
                <a:solidFill>
                  <a:schemeClr val="tx1"/>
                </a:solidFill>
                <a:effectLst/>
                <a:latin typeface="+mn-lt"/>
                <a:ea typeface="+mn-ea"/>
                <a:cs typeface="+mn-cs"/>
              </a:rPr>
              <a:t>, +358295351961</a:t>
            </a:r>
            <a:r>
              <a:rPr lang="en-FI">
                <a:effectLst/>
              </a:rPr>
              <a:t> </a:t>
            </a:r>
            <a:endParaRPr lang="en-FI"/>
          </a:p>
        </p:txBody>
      </p:sp>
      <p:sp>
        <p:nvSpPr>
          <p:cNvPr id="4" name="Slide Number Placeholder 3"/>
          <p:cNvSpPr>
            <a:spLocks noGrp="1"/>
          </p:cNvSpPr>
          <p:nvPr>
            <p:ph type="sldNum" sz="quarter" idx="5"/>
          </p:nvPr>
        </p:nvSpPr>
        <p:spPr/>
        <p:txBody>
          <a:bodyPr/>
          <a:lstStyle/>
          <a:p>
            <a:fld id="{94EC3156-D817-4798-A24F-2085AE082267}" type="slidenum">
              <a:rPr lang="fi-FI" smtClean="0"/>
              <a:pPr/>
              <a:t>66</a:t>
            </a:fld>
            <a:endParaRPr lang="fi-FI"/>
          </a:p>
        </p:txBody>
      </p:sp>
    </p:spTree>
    <p:extLst>
      <p:ext uri="{BB962C8B-B14F-4D97-AF65-F5344CB8AC3E}">
        <p14:creationId xmlns:p14="http://schemas.microsoft.com/office/powerpoint/2010/main" val="298823481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Human rights: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Eija </a:t>
            </a:r>
            <a:r>
              <a:rPr lang="en-US" sz="1200" kern="1200" dirty="0" err="1">
                <a:solidFill>
                  <a:schemeClr val="tx1"/>
                </a:solidFill>
                <a:effectLst/>
                <a:latin typeface="+mn-lt"/>
                <a:ea typeface="+mn-ea"/>
                <a:cs typeface="+mn-cs"/>
              </a:rPr>
              <a:t>Limnell</a:t>
            </a:r>
            <a:r>
              <a:rPr lang="en-US" sz="1200" kern="1200" dirty="0">
                <a:solidFill>
                  <a:schemeClr val="tx1"/>
                </a:solidFill>
                <a:effectLst/>
                <a:latin typeface="+mn-lt"/>
                <a:ea typeface="+mn-ea"/>
                <a:cs typeface="+mn-cs"/>
              </a:rPr>
              <a:t>, Desk Officer human rights issues in the UN at Ministry of Foreign Affairs of Finland</a:t>
            </a:r>
            <a:br>
              <a:rPr lang="en-US" sz="1200" kern="1200" dirty="0">
                <a:solidFill>
                  <a:schemeClr val="tx1"/>
                </a:solidFill>
                <a:effectLst/>
                <a:latin typeface="+mn-lt"/>
                <a:ea typeface="+mn-ea"/>
                <a:cs typeface="+mn-cs"/>
              </a:rPr>
            </a:br>
            <a:r>
              <a:rPr lang="en-US" sz="1200" u="sng" kern="1200" dirty="0">
                <a:solidFill>
                  <a:schemeClr val="tx1"/>
                </a:solidFill>
                <a:effectLst/>
                <a:latin typeface="+mn-lt"/>
                <a:ea typeface="+mn-ea"/>
                <a:cs typeface="+mn-cs"/>
                <a:hlinkClick r:id="rId3"/>
              </a:rPr>
              <a:t>eija.limnell@formin.fi</a:t>
            </a:r>
            <a:r>
              <a:rPr lang="en-US" sz="1200" kern="1200" dirty="0">
                <a:solidFill>
                  <a:schemeClr val="tx1"/>
                </a:solidFill>
                <a:effectLst/>
                <a:latin typeface="+mn-lt"/>
                <a:ea typeface="+mn-ea"/>
                <a:cs typeface="+mn-cs"/>
              </a:rPr>
              <a:t> , +358 295 350 358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&amp; </a:t>
            </a:r>
            <a:r>
              <a:rPr lang="en-US" sz="1200" kern="1200" dirty="0" err="1">
                <a:solidFill>
                  <a:schemeClr val="tx1"/>
                </a:solidFill>
                <a:effectLst/>
                <a:latin typeface="+mn-lt"/>
                <a:ea typeface="+mn-ea"/>
                <a:cs typeface="+mn-cs"/>
              </a:rPr>
              <a:t>Liina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Älli</a:t>
            </a:r>
            <a:r>
              <a:rPr lang="en-US" sz="1200" kern="1200" dirty="0">
                <a:solidFill>
                  <a:schemeClr val="tx1"/>
                </a:solidFill>
                <a:effectLst/>
                <a:latin typeface="+mn-lt"/>
                <a:ea typeface="+mn-ea"/>
                <a:cs typeface="+mn-cs"/>
              </a:rPr>
              <a:t>, Adviser on Development Policy at Ministry of Foreign Affairs of Finland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+358 295 350 230 </a:t>
            </a:r>
            <a:r>
              <a:rPr lang="en-US" sz="1200" u="sng" kern="1200" dirty="0">
                <a:solidFill>
                  <a:schemeClr val="tx1"/>
                </a:solidFill>
                <a:effectLst/>
                <a:latin typeface="+mn-lt"/>
                <a:ea typeface="+mn-ea"/>
                <a:cs typeface="+mn-cs"/>
                <a:hlinkClick r:id="rId4"/>
              </a:rPr>
              <a:t>iina.alli@formin.fi</a:t>
            </a:r>
            <a:r>
              <a:rPr lang="en-US" sz="1200" kern="1200" dirty="0">
                <a:solidFill>
                  <a:schemeClr val="tx1"/>
                </a:solidFill>
                <a:effectLst/>
                <a:latin typeface="+mn-lt"/>
                <a:ea typeface="+mn-ea"/>
                <a:cs typeface="+mn-cs"/>
              </a:rPr>
              <a:t>, &amp; </a:t>
            </a:r>
            <a:r>
              <a:rPr lang="en-US" sz="1200" kern="1200" dirty="0" err="1">
                <a:solidFill>
                  <a:schemeClr val="tx1"/>
                </a:solidFill>
                <a:effectLst/>
                <a:latin typeface="+mn-lt"/>
                <a:ea typeface="+mn-ea"/>
                <a:cs typeface="+mn-cs"/>
              </a:rPr>
              <a:t>Eeva</a:t>
            </a:r>
            <a:r>
              <a:rPr lang="en-US" sz="1200" kern="1200" dirty="0">
                <a:solidFill>
                  <a:schemeClr val="tx1"/>
                </a:solidFill>
                <a:effectLst/>
                <a:latin typeface="+mn-lt"/>
                <a:ea typeface="+mn-ea"/>
                <a:cs typeface="+mn-cs"/>
              </a:rPr>
              <a:t>-Maria </a:t>
            </a:r>
            <a:r>
              <a:rPr lang="en-US" sz="1200" kern="1200" dirty="0" err="1">
                <a:solidFill>
                  <a:schemeClr val="tx1"/>
                </a:solidFill>
                <a:effectLst/>
                <a:latin typeface="+mn-lt"/>
                <a:ea typeface="+mn-ea"/>
                <a:cs typeface="+mn-cs"/>
              </a:rPr>
              <a:t>Mikkonen-Jeanneret</a:t>
            </a:r>
            <a:r>
              <a:rPr lang="en-US" sz="1200" kern="1200" dirty="0">
                <a:solidFill>
                  <a:schemeClr val="tx1"/>
                </a:solidFill>
                <a:effectLst/>
                <a:latin typeface="+mn-lt"/>
                <a:ea typeface="+mn-ea"/>
                <a:cs typeface="+mn-cs"/>
              </a:rPr>
              <a:t> Adviser on Development Policy at Ministry of Foreign Affairs of Finland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t>
            </a:r>
            <a:r>
              <a:rPr lang="en-US" sz="1200" b="1" u="sng" kern="1200" dirty="0">
                <a:solidFill>
                  <a:schemeClr val="tx1"/>
                </a:solidFill>
                <a:effectLst/>
                <a:latin typeface="+mn-lt"/>
                <a:ea typeface="+mn-ea"/>
                <a:cs typeface="+mn-cs"/>
                <a:hlinkClick r:id="rId5"/>
              </a:rPr>
              <a:t>Eeva-Maria.Mikkonen-Jeanneret@formin.fi</a:t>
            </a:r>
            <a:r>
              <a:rPr lang="en-US" sz="1200" b="1" kern="1200" dirty="0">
                <a:solidFill>
                  <a:schemeClr val="tx1"/>
                </a:solidFill>
                <a:effectLst/>
                <a:latin typeface="+mn-lt"/>
                <a:ea typeface="+mn-ea"/>
                <a:cs typeface="+mn-cs"/>
              </a:rPr>
              <a:t> +358 295 351 707</a:t>
            </a:r>
            <a:r>
              <a:rPr lang="en-FI" dirty="0">
                <a:effectLst/>
              </a:rPr>
              <a:t> </a:t>
            </a:r>
            <a:endParaRPr lang="en-FI" dirty="0"/>
          </a:p>
        </p:txBody>
      </p:sp>
      <p:sp>
        <p:nvSpPr>
          <p:cNvPr id="4" name="Slide Number Placeholder 3"/>
          <p:cNvSpPr>
            <a:spLocks noGrp="1"/>
          </p:cNvSpPr>
          <p:nvPr>
            <p:ph type="sldNum" sz="quarter" idx="5"/>
          </p:nvPr>
        </p:nvSpPr>
        <p:spPr/>
        <p:txBody>
          <a:bodyPr/>
          <a:lstStyle/>
          <a:p>
            <a:fld id="{94EC3156-D817-4798-A24F-2085AE082267}" type="slidenum">
              <a:rPr lang="fi-FI" smtClean="0"/>
              <a:pPr/>
              <a:t>67</a:t>
            </a:fld>
            <a:endParaRPr lang="fi-FI"/>
          </a:p>
        </p:txBody>
      </p:sp>
    </p:spTree>
    <p:extLst>
      <p:ext uri="{BB962C8B-B14F-4D97-AF65-F5344CB8AC3E}">
        <p14:creationId xmlns:p14="http://schemas.microsoft.com/office/powerpoint/2010/main" val="146774934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Human rights:</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Eija Limnell, Desk Officer human rights issues in the UN at Ministry of Foreign Affairs of Finland</a:t>
            </a:r>
            <a:br>
              <a:rPr lang="en-US" sz="1200" kern="1200">
                <a:solidFill>
                  <a:schemeClr val="tx1"/>
                </a:solidFill>
                <a:effectLst/>
                <a:latin typeface="+mn-lt"/>
                <a:ea typeface="+mn-ea"/>
                <a:cs typeface="+mn-cs"/>
              </a:rPr>
            </a:br>
            <a:r>
              <a:rPr lang="en-US" sz="1200" u="sng" kern="1200">
                <a:solidFill>
                  <a:schemeClr val="tx1"/>
                </a:solidFill>
                <a:effectLst/>
                <a:latin typeface="+mn-lt"/>
                <a:ea typeface="+mn-ea"/>
                <a:cs typeface="+mn-cs"/>
                <a:hlinkClick r:id="rId3"/>
              </a:rPr>
              <a:t>eija.limnell@formin.fi</a:t>
            </a:r>
            <a:r>
              <a:rPr lang="en-US" sz="1200" kern="1200">
                <a:solidFill>
                  <a:schemeClr val="tx1"/>
                </a:solidFill>
                <a:effectLst/>
                <a:latin typeface="+mn-lt"/>
                <a:ea typeface="+mn-ea"/>
                <a:cs typeface="+mn-cs"/>
              </a:rPr>
              <a:t> , +358 295 350 358 </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&amp; Liina Älli, Adviser on Development Policy at Ministry of Foreign Affairs of Finland</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 +358 295 350 230 </a:t>
            </a:r>
            <a:r>
              <a:rPr lang="en-US" sz="1200" u="sng" kern="1200">
                <a:solidFill>
                  <a:schemeClr val="tx1"/>
                </a:solidFill>
                <a:effectLst/>
                <a:latin typeface="+mn-lt"/>
                <a:ea typeface="+mn-ea"/>
                <a:cs typeface="+mn-cs"/>
                <a:hlinkClick r:id="rId4"/>
              </a:rPr>
              <a:t>iina.alli@formin.fi</a:t>
            </a:r>
            <a:r>
              <a:rPr lang="en-US" sz="1200" kern="1200">
                <a:solidFill>
                  <a:schemeClr val="tx1"/>
                </a:solidFill>
                <a:effectLst/>
                <a:latin typeface="+mn-lt"/>
                <a:ea typeface="+mn-ea"/>
                <a:cs typeface="+mn-cs"/>
              </a:rPr>
              <a:t>, &amp; Eeva-Maria Mikkonen-Jeanneret Adviser on Development Policy at Ministry of Foreign Affairs of Finland</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 </a:t>
            </a:r>
            <a:r>
              <a:rPr lang="en-US" sz="1200" b="1" u="sng" kern="1200">
                <a:solidFill>
                  <a:schemeClr val="tx1"/>
                </a:solidFill>
                <a:effectLst/>
                <a:latin typeface="+mn-lt"/>
                <a:ea typeface="+mn-ea"/>
                <a:cs typeface="+mn-cs"/>
                <a:hlinkClick r:id="rId5"/>
              </a:rPr>
              <a:t>Eeva-Maria.Mikkonen-Jeanneret@formin.fi</a:t>
            </a:r>
            <a:r>
              <a:rPr lang="en-US" sz="1200" b="1" kern="1200">
                <a:solidFill>
                  <a:schemeClr val="tx1"/>
                </a:solidFill>
                <a:effectLst/>
                <a:latin typeface="+mn-lt"/>
                <a:ea typeface="+mn-ea"/>
                <a:cs typeface="+mn-cs"/>
              </a:rPr>
              <a:t> +358 295 351 707</a:t>
            </a:r>
            <a:r>
              <a:rPr lang="en-FI">
                <a:effectLst/>
              </a:rPr>
              <a:t> </a:t>
            </a:r>
            <a:endParaRPr lang="en-FI"/>
          </a:p>
        </p:txBody>
      </p:sp>
      <p:sp>
        <p:nvSpPr>
          <p:cNvPr id="4" name="Slide Number Placeholder 3"/>
          <p:cNvSpPr>
            <a:spLocks noGrp="1"/>
          </p:cNvSpPr>
          <p:nvPr>
            <p:ph type="sldNum" sz="quarter" idx="5"/>
          </p:nvPr>
        </p:nvSpPr>
        <p:spPr/>
        <p:txBody>
          <a:bodyPr/>
          <a:lstStyle/>
          <a:p>
            <a:fld id="{94EC3156-D817-4798-A24F-2085AE082267}" type="slidenum">
              <a:rPr lang="fi-FI" smtClean="0"/>
              <a:pPr/>
              <a:t>68</a:t>
            </a:fld>
            <a:endParaRPr lang="fi-FI"/>
          </a:p>
        </p:txBody>
      </p:sp>
    </p:spTree>
    <p:extLst>
      <p:ext uri="{BB962C8B-B14F-4D97-AF65-F5344CB8AC3E}">
        <p14:creationId xmlns:p14="http://schemas.microsoft.com/office/powerpoint/2010/main" val="272719268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GB" sz="1200" b="0" i="0" kern="1200">
                <a:solidFill>
                  <a:schemeClr val="tx1"/>
                </a:solidFill>
                <a:effectLst/>
                <a:latin typeface="+mn-lt"/>
                <a:ea typeface="+mn-ea"/>
                <a:cs typeface="+mn-cs"/>
              </a:rPr>
              <a:t>Turku: Risto Veivo, </a:t>
            </a:r>
          </a:p>
          <a:p>
            <a:r>
              <a:rPr lang="en-GB" sz="1200" b="0" i="0" kern="1200">
                <a:solidFill>
                  <a:schemeClr val="tx1"/>
                </a:solidFill>
                <a:effectLst/>
                <a:latin typeface="+mn-lt"/>
                <a:ea typeface="+mn-ea"/>
                <a:cs typeface="+mn-cs"/>
              </a:rPr>
              <a:t>Climate Director (acting) at city of Turku</a:t>
            </a:r>
          </a:p>
          <a:p>
            <a:r>
              <a:rPr lang="en-GB" sz="1200" b="0" i="0" kern="1200">
                <a:solidFill>
                  <a:schemeClr val="tx1"/>
                </a:solidFill>
                <a:effectLst/>
                <a:latin typeface="+mn-lt"/>
                <a:ea typeface="+mn-ea"/>
                <a:cs typeface="+mn-cs"/>
              </a:rPr>
              <a:t>risto.veivo@turku.fi</a:t>
            </a:r>
          </a:p>
          <a:p>
            <a:r>
              <a:rPr lang="en-GB" sz="1200" b="0" i="0" kern="1200">
                <a:solidFill>
                  <a:schemeClr val="tx1"/>
                </a:solidFill>
                <a:effectLst/>
                <a:latin typeface="+mn-lt"/>
                <a:ea typeface="+mn-ea"/>
                <a:cs typeface="+mn-cs"/>
              </a:rPr>
              <a:t>+358 50 5590 417 </a:t>
            </a:r>
          </a:p>
          <a:p>
            <a:r>
              <a:rPr lang="en-GB" sz="1200" b="0" i="0" kern="1200">
                <a:solidFill>
                  <a:schemeClr val="tx1"/>
                </a:solidFill>
                <a:effectLst/>
                <a:latin typeface="+mn-lt"/>
                <a:ea typeface="+mn-ea"/>
                <a:cs typeface="+mn-cs"/>
              </a:rPr>
              <a:t>&amp; Lotte Suveri, project specialist at city of Turku</a:t>
            </a:r>
          </a:p>
          <a:p>
            <a:r>
              <a:rPr lang="en-GB" sz="1200" b="0" i="0" kern="1200">
                <a:solidFill>
                  <a:schemeClr val="tx1"/>
                </a:solidFill>
                <a:effectLst/>
                <a:latin typeface="+mn-lt"/>
                <a:ea typeface="+mn-ea"/>
                <a:cs typeface="+mn-cs"/>
              </a:rPr>
              <a:t>lotte.suveri@turku.fi</a:t>
            </a:r>
          </a:p>
          <a:p>
            <a:r>
              <a:rPr lang="en-GB" sz="1200" b="0" i="0" kern="1200">
                <a:solidFill>
                  <a:schemeClr val="tx1"/>
                </a:solidFill>
                <a:effectLst/>
                <a:latin typeface="+mn-lt"/>
                <a:ea typeface="+mn-ea"/>
                <a:cs typeface="+mn-cs"/>
              </a:rPr>
              <a:t>050 559 0582</a:t>
            </a:r>
          </a:p>
        </p:txBody>
      </p:sp>
      <p:sp>
        <p:nvSpPr>
          <p:cNvPr id="4" name="Slide Number Placeholder 3"/>
          <p:cNvSpPr>
            <a:spLocks noGrp="1"/>
          </p:cNvSpPr>
          <p:nvPr>
            <p:ph type="sldNum" sz="quarter" idx="5"/>
          </p:nvPr>
        </p:nvSpPr>
        <p:spPr/>
        <p:txBody>
          <a:bodyPr/>
          <a:lstStyle/>
          <a:p>
            <a:fld id="{94EC3156-D817-4798-A24F-2085AE082267}" type="slidenum">
              <a:rPr lang="fi-FI" smtClean="0"/>
              <a:pPr/>
              <a:t>69</a:t>
            </a:fld>
            <a:endParaRPr lang="fi-FI"/>
          </a:p>
        </p:txBody>
      </p:sp>
    </p:spTree>
    <p:extLst>
      <p:ext uri="{BB962C8B-B14F-4D97-AF65-F5344CB8AC3E}">
        <p14:creationId xmlns:p14="http://schemas.microsoft.com/office/powerpoint/2010/main" val="32898726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Turku: Risto </a:t>
            </a:r>
            <a:r>
              <a:rPr lang="en-GB" sz="1200" b="0" i="0" kern="1200" dirty="0" err="1">
                <a:solidFill>
                  <a:schemeClr val="tx1"/>
                </a:solidFill>
                <a:effectLst/>
                <a:latin typeface="+mn-lt"/>
                <a:ea typeface="+mn-ea"/>
                <a:cs typeface="+mn-cs"/>
              </a:rPr>
              <a:t>Veivo</a:t>
            </a:r>
            <a:r>
              <a:rPr lang="en-GB" sz="1200" b="0" i="0" kern="1200" dirty="0">
                <a:solidFill>
                  <a:schemeClr val="tx1"/>
                </a:solidFill>
                <a:effectLst/>
                <a:latin typeface="+mn-lt"/>
                <a:ea typeface="+mn-ea"/>
                <a:cs typeface="+mn-cs"/>
              </a:rPr>
              <a:t>, </a:t>
            </a:r>
          </a:p>
          <a:p>
            <a:r>
              <a:rPr lang="en-GB" sz="1200" b="0" i="0" kern="1200" dirty="0">
                <a:solidFill>
                  <a:schemeClr val="tx1"/>
                </a:solidFill>
                <a:effectLst/>
                <a:latin typeface="+mn-lt"/>
                <a:ea typeface="+mn-ea"/>
                <a:cs typeface="+mn-cs"/>
              </a:rPr>
              <a:t>Climate Director (acting) at city of Turku</a:t>
            </a:r>
          </a:p>
          <a:p>
            <a:r>
              <a:rPr lang="en-GB" sz="1200" b="0" i="0" kern="1200" dirty="0">
                <a:solidFill>
                  <a:schemeClr val="tx1"/>
                </a:solidFill>
                <a:effectLst/>
                <a:latin typeface="+mn-lt"/>
                <a:ea typeface="+mn-ea"/>
                <a:cs typeface="+mn-cs"/>
              </a:rPr>
              <a:t>risto.veivo@turku.fi</a:t>
            </a:r>
          </a:p>
          <a:p>
            <a:r>
              <a:rPr lang="en-GB" sz="1200" b="0" i="0" kern="1200" dirty="0">
                <a:solidFill>
                  <a:schemeClr val="tx1"/>
                </a:solidFill>
                <a:effectLst/>
                <a:latin typeface="+mn-lt"/>
                <a:ea typeface="+mn-ea"/>
                <a:cs typeface="+mn-cs"/>
              </a:rPr>
              <a:t>+358 50 5590 417 </a:t>
            </a:r>
          </a:p>
          <a:p>
            <a:r>
              <a:rPr lang="en-GB" sz="1200" b="0" i="0" kern="1200" dirty="0">
                <a:solidFill>
                  <a:schemeClr val="tx1"/>
                </a:solidFill>
                <a:effectLst/>
                <a:latin typeface="+mn-lt"/>
                <a:ea typeface="+mn-ea"/>
                <a:cs typeface="+mn-cs"/>
              </a:rPr>
              <a:t>&amp; </a:t>
            </a:r>
            <a:r>
              <a:rPr lang="en-GB" sz="1200" b="0" i="0" kern="1200" dirty="0" err="1">
                <a:solidFill>
                  <a:schemeClr val="tx1"/>
                </a:solidFill>
                <a:effectLst/>
                <a:latin typeface="+mn-lt"/>
                <a:ea typeface="+mn-ea"/>
                <a:cs typeface="+mn-cs"/>
              </a:rPr>
              <a:t>Lotte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Suveri</a:t>
            </a:r>
            <a:r>
              <a:rPr lang="en-GB" sz="1200" b="0" i="0" kern="1200" dirty="0">
                <a:solidFill>
                  <a:schemeClr val="tx1"/>
                </a:solidFill>
                <a:effectLst/>
                <a:latin typeface="+mn-lt"/>
                <a:ea typeface="+mn-ea"/>
                <a:cs typeface="+mn-cs"/>
              </a:rPr>
              <a:t>, project specialist at city of Turku</a:t>
            </a:r>
          </a:p>
          <a:p>
            <a:r>
              <a:rPr lang="en-GB" sz="1200" b="0" i="0" kern="1200" dirty="0">
                <a:solidFill>
                  <a:schemeClr val="tx1"/>
                </a:solidFill>
                <a:effectLst/>
                <a:latin typeface="+mn-lt"/>
                <a:ea typeface="+mn-ea"/>
                <a:cs typeface="+mn-cs"/>
              </a:rPr>
              <a:t>lotte.suveri@turku.fi</a:t>
            </a:r>
          </a:p>
          <a:p>
            <a:r>
              <a:rPr lang="en-GB" sz="1200" b="0" i="0" kern="1200" dirty="0">
                <a:solidFill>
                  <a:schemeClr val="tx1"/>
                </a:solidFill>
                <a:effectLst/>
                <a:latin typeface="+mn-lt"/>
                <a:ea typeface="+mn-ea"/>
                <a:cs typeface="+mn-cs"/>
              </a:rPr>
              <a:t>050 559 0582</a:t>
            </a:r>
          </a:p>
        </p:txBody>
      </p:sp>
      <p:sp>
        <p:nvSpPr>
          <p:cNvPr id="4" name="Slide Number Placeholder 3"/>
          <p:cNvSpPr>
            <a:spLocks noGrp="1"/>
          </p:cNvSpPr>
          <p:nvPr>
            <p:ph type="sldNum" sz="quarter" idx="5"/>
          </p:nvPr>
        </p:nvSpPr>
        <p:spPr/>
        <p:txBody>
          <a:bodyPr/>
          <a:lstStyle/>
          <a:p>
            <a:fld id="{94EC3156-D817-4798-A24F-2085AE082267}" type="slidenum">
              <a:rPr lang="fi-FI" smtClean="0"/>
              <a:pPr/>
              <a:t>70</a:t>
            </a:fld>
            <a:endParaRPr lang="fi-FI"/>
          </a:p>
        </p:txBody>
      </p:sp>
    </p:spTree>
    <p:extLst>
      <p:ext uri="{BB962C8B-B14F-4D97-AF65-F5344CB8AC3E}">
        <p14:creationId xmlns:p14="http://schemas.microsoft.com/office/powerpoint/2010/main" val="375371980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Finance minister coalition</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Outi Honkatukia, </a:t>
            </a:r>
            <a:r>
              <a:rPr lang="en-US" sz="1200" i="1" kern="1200">
                <a:solidFill>
                  <a:schemeClr val="tx1"/>
                </a:solidFill>
                <a:effectLst/>
                <a:latin typeface="+mn-lt"/>
                <a:ea typeface="+mn-ea"/>
                <a:cs typeface="+mn-cs"/>
              </a:rPr>
              <a:t>Senior Environmental Adviser at </a:t>
            </a:r>
            <a:r>
              <a:rPr lang="en-US" sz="1200" kern="1200">
                <a:solidFill>
                  <a:schemeClr val="tx1"/>
                </a:solidFill>
                <a:effectLst/>
                <a:latin typeface="+mn-lt"/>
                <a:ea typeface="+mn-ea"/>
                <a:cs typeface="+mn-cs"/>
              </a:rPr>
              <a:t>Ministry of the Environment</a:t>
            </a:r>
            <a:br>
              <a:rPr lang="en-US" sz="1200" kern="1200">
                <a:solidFill>
                  <a:schemeClr val="tx1"/>
                </a:solidFill>
                <a:effectLst/>
                <a:latin typeface="+mn-lt"/>
                <a:ea typeface="+mn-ea"/>
                <a:cs typeface="+mn-cs"/>
              </a:rPr>
            </a:br>
            <a:r>
              <a:rPr lang="en-US" sz="1200" u="sng" kern="1200">
                <a:solidFill>
                  <a:schemeClr val="tx1"/>
                </a:solidFill>
                <a:effectLst/>
                <a:latin typeface="+mn-lt"/>
                <a:ea typeface="+mn-ea"/>
                <a:cs typeface="+mn-cs"/>
                <a:hlinkClick r:id="rId3"/>
              </a:rPr>
              <a:t>outi.honkatukia@ym.fi</a:t>
            </a:r>
            <a:r>
              <a:rPr lang="en-US" sz="1200" kern="1200">
                <a:solidFill>
                  <a:schemeClr val="tx1"/>
                </a:solidFill>
                <a:effectLst/>
                <a:latin typeface="+mn-lt"/>
                <a:ea typeface="+mn-ea"/>
                <a:cs typeface="+mn-cs"/>
              </a:rPr>
              <a:t>, +358 29 525 0272</a:t>
            </a:r>
            <a:r>
              <a:rPr lang="en-FI">
                <a:effectLst/>
              </a:rPr>
              <a:t> </a:t>
            </a:r>
            <a:endParaRPr lang="en-FI"/>
          </a:p>
        </p:txBody>
      </p:sp>
      <p:sp>
        <p:nvSpPr>
          <p:cNvPr id="4" name="Slide Number Placeholder 3"/>
          <p:cNvSpPr>
            <a:spLocks noGrp="1"/>
          </p:cNvSpPr>
          <p:nvPr>
            <p:ph type="sldNum" sz="quarter" idx="5"/>
          </p:nvPr>
        </p:nvSpPr>
        <p:spPr/>
        <p:txBody>
          <a:bodyPr/>
          <a:lstStyle/>
          <a:p>
            <a:fld id="{94EC3156-D817-4798-A24F-2085AE082267}" type="slidenum">
              <a:rPr lang="fi-FI" smtClean="0"/>
              <a:pPr/>
              <a:t>71</a:t>
            </a:fld>
            <a:endParaRPr lang="fi-FI"/>
          </a:p>
        </p:txBody>
      </p:sp>
    </p:spTree>
    <p:extLst>
      <p:ext uri="{BB962C8B-B14F-4D97-AF65-F5344CB8AC3E}">
        <p14:creationId xmlns:p14="http://schemas.microsoft.com/office/powerpoint/2010/main" val="3437274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Sitra</a:t>
            </a:r>
            <a:r>
              <a:rPr lang="en-US" sz="1200" kern="1200" dirty="0">
                <a:solidFill>
                  <a:schemeClr val="tx1"/>
                </a:solidFill>
                <a:effectLst/>
                <a:latin typeface="+mn-lt"/>
                <a:ea typeface="+mn-ea"/>
                <a:cs typeface="+mn-cs"/>
              </a:rPr>
              <a:t> circular economy road map:</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Tuuli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Hietaniemi</a:t>
            </a:r>
            <a:r>
              <a:rPr lang="en-US" sz="1200" kern="1200" dirty="0">
                <a:solidFill>
                  <a:schemeClr val="tx1"/>
                </a:solidFill>
                <a:effectLst/>
                <a:latin typeface="+mn-lt"/>
                <a:ea typeface="+mn-ea"/>
                <a:cs typeface="+mn-cs"/>
              </a:rPr>
              <a:t> specialist, climate solutions at </a:t>
            </a:r>
            <a:r>
              <a:rPr lang="en-US" sz="1200" kern="1200" dirty="0" err="1">
                <a:solidFill>
                  <a:schemeClr val="tx1"/>
                </a:solidFill>
                <a:effectLst/>
                <a:latin typeface="+mn-lt"/>
                <a:ea typeface="+mn-ea"/>
                <a:cs typeface="+mn-cs"/>
              </a:rPr>
              <a:t>Sitra</a:t>
            </a:r>
            <a:r>
              <a:rPr lang="en-US" sz="1200" kern="1200" dirty="0">
                <a:solidFill>
                  <a:schemeClr val="tx1"/>
                </a:solidFill>
                <a:effectLst/>
                <a:latin typeface="+mn-lt"/>
                <a:ea typeface="+mn-ea"/>
                <a:cs typeface="+mn-cs"/>
              </a:rPr>
              <a:t>, tuuli.hietaniemi@sitra.fi </a:t>
            </a:r>
            <a:r>
              <a:rPr lang="en-US" sz="1200" u="none" strike="noStrike" kern="1200" dirty="0">
                <a:solidFill>
                  <a:schemeClr val="tx1"/>
                </a:solidFill>
                <a:effectLst/>
                <a:latin typeface="+mn-lt"/>
                <a:ea typeface="+mn-ea"/>
                <a:cs typeface="+mn-cs"/>
                <a:hlinkClick r:id="rId3"/>
              </a:rPr>
              <a:t>+358 (294) 618 411</a:t>
            </a: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&amp; Mari </a:t>
            </a:r>
            <a:r>
              <a:rPr lang="en-US" sz="1200" kern="1200" dirty="0" err="1">
                <a:solidFill>
                  <a:schemeClr val="tx1"/>
                </a:solidFill>
                <a:effectLst/>
                <a:latin typeface="+mn-lt"/>
                <a:ea typeface="+mn-ea"/>
                <a:cs typeface="+mn-cs"/>
              </a:rPr>
              <a:t>Pantsar</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Director, Carbon-neutral circular economy at </a:t>
            </a:r>
            <a:r>
              <a:rPr lang="en-US" sz="1200" b="1" kern="1200" dirty="0" err="1">
                <a:solidFill>
                  <a:schemeClr val="tx1"/>
                </a:solidFill>
                <a:effectLst/>
                <a:latin typeface="+mn-lt"/>
                <a:ea typeface="+mn-ea"/>
                <a:cs typeface="+mn-cs"/>
              </a:rPr>
              <a:t>Sitra</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mari.pantsar@sitra.fi +358 (294) 618 210</a:t>
            </a:r>
            <a:r>
              <a:rPr lang="en-FI" dirty="0">
                <a:effectLst/>
              </a:rPr>
              <a:t> </a:t>
            </a:r>
            <a:endParaRPr lang="en-F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EC3156-D817-4798-A24F-2085AE082267}" type="slidenum">
              <a:rPr kumimoji="0" lang="fi-FI" sz="800" b="0" i="0" u="none" strike="noStrike" kern="1200" cap="none" spc="0" normalizeH="0" baseline="0" noProof="0" smtClean="0">
                <a:ln>
                  <a:noFill/>
                </a:ln>
                <a:solidFill>
                  <a:srgbClr val="002EA2"/>
                </a:solidFill>
                <a:effectLst/>
                <a:uLnTx/>
                <a:uFillTx/>
                <a:latin typeface="Finlandic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i-FI" sz="800" b="0" i="0" u="none" strike="noStrike" kern="1200" cap="none" spc="0" normalizeH="0" baseline="0" noProof="0">
              <a:ln>
                <a:noFill/>
              </a:ln>
              <a:solidFill>
                <a:srgbClr val="002EA2"/>
              </a:solidFill>
              <a:effectLst/>
              <a:uLnTx/>
              <a:uFillTx/>
              <a:latin typeface="Finlandica"/>
              <a:ea typeface="+mn-ea"/>
              <a:cs typeface="+mn-cs"/>
            </a:endParaRPr>
          </a:p>
        </p:txBody>
      </p:sp>
    </p:spTree>
    <p:extLst>
      <p:ext uri="{BB962C8B-B14F-4D97-AF65-F5344CB8AC3E}">
        <p14:creationId xmlns:p14="http://schemas.microsoft.com/office/powerpoint/2010/main" val="275142366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Finance minister coalition</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Outi Honkatukia, </a:t>
            </a:r>
            <a:r>
              <a:rPr lang="en-US" sz="1200" i="1" kern="1200">
                <a:solidFill>
                  <a:schemeClr val="tx1"/>
                </a:solidFill>
                <a:effectLst/>
                <a:latin typeface="+mn-lt"/>
                <a:ea typeface="+mn-ea"/>
                <a:cs typeface="+mn-cs"/>
              </a:rPr>
              <a:t>Senior Environmental Adviser at </a:t>
            </a:r>
            <a:r>
              <a:rPr lang="en-US" sz="1200" kern="1200">
                <a:solidFill>
                  <a:schemeClr val="tx1"/>
                </a:solidFill>
                <a:effectLst/>
                <a:latin typeface="+mn-lt"/>
                <a:ea typeface="+mn-ea"/>
                <a:cs typeface="+mn-cs"/>
              </a:rPr>
              <a:t>Ministry of the Environment</a:t>
            </a:r>
            <a:br>
              <a:rPr lang="en-US" sz="1200" kern="1200">
                <a:solidFill>
                  <a:schemeClr val="tx1"/>
                </a:solidFill>
                <a:effectLst/>
                <a:latin typeface="+mn-lt"/>
                <a:ea typeface="+mn-ea"/>
                <a:cs typeface="+mn-cs"/>
              </a:rPr>
            </a:br>
            <a:r>
              <a:rPr lang="en-US" sz="1200" u="sng" kern="1200">
                <a:solidFill>
                  <a:schemeClr val="tx1"/>
                </a:solidFill>
                <a:effectLst/>
                <a:latin typeface="+mn-lt"/>
                <a:ea typeface="+mn-ea"/>
                <a:cs typeface="+mn-cs"/>
                <a:hlinkClick r:id="rId3"/>
              </a:rPr>
              <a:t>outi.honkatukia@ym.fi</a:t>
            </a:r>
            <a:r>
              <a:rPr lang="en-US" sz="1200" kern="1200">
                <a:solidFill>
                  <a:schemeClr val="tx1"/>
                </a:solidFill>
                <a:effectLst/>
                <a:latin typeface="+mn-lt"/>
                <a:ea typeface="+mn-ea"/>
                <a:cs typeface="+mn-cs"/>
              </a:rPr>
              <a:t>, +358 29 525 0272</a:t>
            </a:r>
            <a:r>
              <a:rPr lang="en-FI">
                <a:effectLst/>
              </a:rPr>
              <a:t> </a:t>
            </a:r>
            <a:endParaRPr lang="en-FI"/>
          </a:p>
        </p:txBody>
      </p:sp>
      <p:sp>
        <p:nvSpPr>
          <p:cNvPr id="4" name="Slide Number Placeholder 3"/>
          <p:cNvSpPr>
            <a:spLocks noGrp="1"/>
          </p:cNvSpPr>
          <p:nvPr>
            <p:ph type="sldNum" sz="quarter" idx="5"/>
          </p:nvPr>
        </p:nvSpPr>
        <p:spPr/>
        <p:txBody>
          <a:bodyPr/>
          <a:lstStyle/>
          <a:p>
            <a:fld id="{94EC3156-D817-4798-A24F-2085AE082267}" type="slidenum">
              <a:rPr lang="fi-FI" smtClean="0"/>
              <a:pPr/>
              <a:t>72</a:t>
            </a:fld>
            <a:endParaRPr lang="fi-FI"/>
          </a:p>
        </p:txBody>
      </p:sp>
    </p:spTree>
    <p:extLst>
      <p:ext uri="{BB962C8B-B14F-4D97-AF65-F5344CB8AC3E}">
        <p14:creationId xmlns:p14="http://schemas.microsoft.com/office/powerpoint/2010/main" val="289929743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Sitra</a:t>
            </a:r>
            <a:r>
              <a:rPr lang="en-US" sz="1200" kern="1200" dirty="0">
                <a:solidFill>
                  <a:schemeClr val="tx1"/>
                </a:solidFill>
                <a:effectLst/>
                <a:latin typeface="+mn-lt"/>
                <a:ea typeface="+mn-ea"/>
                <a:cs typeface="+mn-cs"/>
              </a:rPr>
              <a:t> Green to Scale:</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Tuuli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Hietaniemi</a:t>
            </a:r>
            <a:r>
              <a:rPr lang="en-US" sz="1200" kern="1200" dirty="0">
                <a:solidFill>
                  <a:schemeClr val="tx1"/>
                </a:solidFill>
                <a:effectLst/>
                <a:latin typeface="+mn-lt"/>
                <a:ea typeface="+mn-ea"/>
                <a:cs typeface="+mn-cs"/>
              </a:rPr>
              <a:t> specialist, climate solutions at </a:t>
            </a:r>
            <a:r>
              <a:rPr lang="en-US" sz="1200" kern="1200" dirty="0" err="1">
                <a:solidFill>
                  <a:schemeClr val="tx1"/>
                </a:solidFill>
                <a:effectLst/>
                <a:latin typeface="+mn-lt"/>
                <a:ea typeface="+mn-ea"/>
                <a:cs typeface="+mn-cs"/>
              </a:rPr>
              <a:t>Sitra</a:t>
            </a:r>
            <a:r>
              <a:rPr lang="en-US" sz="1200" kern="1200" dirty="0">
                <a:solidFill>
                  <a:schemeClr val="tx1"/>
                </a:solidFill>
                <a:effectLst/>
                <a:latin typeface="+mn-lt"/>
                <a:ea typeface="+mn-ea"/>
                <a:cs typeface="+mn-cs"/>
              </a:rPr>
              <a:t>, tuuli.hietaniemi@sitra.fi </a:t>
            </a:r>
            <a:r>
              <a:rPr lang="en-US" sz="1200" u="none" strike="noStrike" kern="1200" dirty="0">
                <a:solidFill>
                  <a:schemeClr val="tx1"/>
                </a:solidFill>
                <a:effectLst/>
                <a:latin typeface="+mn-lt"/>
                <a:ea typeface="+mn-ea"/>
                <a:cs typeface="+mn-cs"/>
                <a:hlinkClick r:id="rId3"/>
              </a:rPr>
              <a:t>+358 (294) 618 411</a:t>
            </a:r>
            <a:r>
              <a:rPr lang="en-FI" dirty="0">
                <a:effectLst/>
              </a:rPr>
              <a:t> </a:t>
            </a:r>
            <a:endParaRPr lang="en-FI" dirty="0"/>
          </a:p>
        </p:txBody>
      </p:sp>
      <p:sp>
        <p:nvSpPr>
          <p:cNvPr id="4" name="Slide Number Placeholder 3"/>
          <p:cNvSpPr>
            <a:spLocks noGrp="1"/>
          </p:cNvSpPr>
          <p:nvPr>
            <p:ph type="sldNum" sz="quarter" idx="5"/>
          </p:nvPr>
        </p:nvSpPr>
        <p:spPr/>
        <p:txBody>
          <a:bodyPr/>
          <a:lstStyle/>
          <a:p>
            <a:fld id="{94EC3156-D817-4798-A24F-2085AE082267}" type="slidenum">
              <a:rPr lang="fi-FI" smtClean="0"/>
              <a:pPr/>
              <a:t>73</a:t>
            </a:fld>
            <a:endParaRPr lang="fi-FI"/>
          </a:p>
        </p:txBody>
      </p:sp>
    </p:spTree>
    <p:extLst>
      <p:ext uri="{BB962C8B-B14F-4D97-AF65-F5344CB8AC3E}">
        <p14:creationId xmlns:p14="http://schemas.microsoft.com/office/powerpoint/2010/main" val="383947086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Sitra</a:t>
            </a:r>
            <a:r>
              <a:rPr lang="en-US" sz="1200" kern="1200" dirty="0">
                <a:solidFill>
                  <a:schemeClr val="tx1"/>
                </a:solidFill>
                <a:effectLst/>
                <a:latin typeface="+mn-lt"/>
                <a:ea typeface="+mn-ea"/>
                <a:cs typeface="+mn-cs"/>
              </a:rPr>
              <a:t> Green to Scale: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Tuuli </a:t>
            </a:r>
            <a:r>
              <a:rPr lang="en-US" sz="1200" kern="1200" dirty="0" err="1">
                <a:solidFill>
                  <a:schemeClr val="tx1"/>
                </a:solidFill>
                <a:effectLst/>
                <a:latin typeface="+mn-lt"/>
                <a:ea typeface="+mn-ea"/>
                <a:cs typeface="+mn-cs"/>
              </a:rPr>
              <a:t>Hietaniemi</a:t>
            </a:r>
            <a:r>
              <a:rPr lang="en-US" sz="1200" kern="1200" dirty="0">
                <a:solidFill>
                  <a:schemeClr val="tx1"/>
                </a:solidFill>
                <a:effectLst/>
                <a:latin typeface="+mn-lt"/>
                <a:ea typeface="+mn-ea"/>
                <a:cs typeface="+mn-cs"/>
              </a:rPr>
              <a:t> specialist, climate solutions at </a:t>
            </a:r>
            <a:r>
              <a:rPr lang="en-US" sz="1200" kern="1200" dirty="0" err="1">
                <a:solidFill>
                  <a:schemeClr val="tx1"/>
                </a:solidFill>
                <a:effectLst/>
                <a:latin typeface="+mn-lt"/>
                <a:ea typeface="+mn-ea"/>
                <a:cs typeface="+mn-cs"/>
              </a:rPr>
              <a:t>Sitra</a:t>
            </a:r>
            <a:r>
              <a:rPr lang="en-US" sz="1200" kern="1200" dirty="0">
                <a:solidFill>
                  <a:schemeClr val="tx1"/>
                </a:solidFill>
                <a:effectLst/>
                <a:latin typeface="+mn-lt"/>
                <a:ea typeface="+mn-ea"/>
                <a:cs typeface="+mn-cs"/>
              </a:rPr>
              <a:t>, tuuli.hietaniemi@sitra.fi </a:t>
            </a:r>
            <a:r>
              <a:rPr lang="en-US" sz="1200" u="none" strike="noStrike" kern="1200" dirty="0">
                <a:solidFill>
                  <a:schemeClr val="tx1"/>
                </a:solidFill>
                <a:effectLst/>
                <a:latin typeface="+mn-lt"/>
                <a:ea typeface="+mn-ea"/>
                <a:cs typeface="+mn-cs"/>
                <a:hlinkClick r:id="rId3"/>
              </a:rPr>
              <a:t>+358 (294) 618 411</a:t>
            </a:r>
            <a:r>
              <a:rPr lang="en-FI" dirty="0">
                <a:effectLst/>
              </a:rPr>
              <a:t> </a:t>
            </a:r>
            <a:endParaRPr lang="en-FI" dirty="0"/>
          </a:p>
        </p:txBody>
      </p:sp>
      <p:sp>
        <p:nvSpPr>
          <p:cNvPr id="4" name="Slide Number Placeholder 3"/>
          <p:cNvSpPr>
            <a:spLocks noGrp="1"/>
          </p:cNvSpPr>
          <p:nvPr>
            <p:ph type="sldNum" sz="quarter" idx="5"/>
          </p:nvPr>
        </p:nvSpPr>
        <p:spPr/>
        <p:txBody>
          <a:bodyPr/>
          <a:lstStyle/>
          <a:p>
            <a:fld id="{94EC3156-D817-4798-A24F-2085AE082267}" type="slidenum">
              <a:rPr lang="fi-FI" smtClean="0"/>
              <a:pPr/>
              <a:t>74</a:t>
            </a:fld>
            <a:endParaRPr lang="fi-FI"/>
          </a:p>
        </p:txBody>
      </p:sp>
    </p:spTree>
    <p:extLst>
      <p:ext uri="{BB962C8B-B14F-4D97-AF65-F5344CB8AC3E}">
        <p14:creationId xmlns:p14="http://schemas.microsoft.com/office/powerpoint/2010/main" val="356310969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YK&amp;EU yhteistyö:</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Outi Honkatukia, </a:t>
            </a:r>
            <a:r>
              <a:rPr lang="en-US" sz="1200" i="1" kern="1200">
                <a:solidFill>
                  <a:schemeClr val="tx1"/>
                </a:solidFill>
                <a:effectLst/>
                <a:latin typeface="+mn-lt"/>
                <a:ea typeface="+mn-ea"/>
                <a:cs typeface="+mn-cs"/>
              </a:rPr>
              <a:t>Senior Environmental Adviser at </a:t>
            </a:r>
            <a:r>
              <a:rPr lang="en-US" sz="1200" kern="1200">
                <a:solidFill>
                  <a:schemeClr val="tx1"/>
                </a:solidFill>
                <a:effectLst/>
                <a:latin typeface="+mn-lt"/>
                <a:ea typeface="+mn-ea"/>
                <a:cs typeface="+mn-cs"/>
              </a:rPr>
              <a:t>Ministry of the Environment</a:t>
            </a:r>
            <a:br>
              <a:rPr lang="en-US" sz="1200" kern="1200">
                <a:solidFill>
                  <a:schemeClr val="tx1"/>
                </a:solidFill>
                <a:effectLst/>
                <a:latin typeface="+mn-lt"/>
                <a:ea typeface="+mn-ea"/>
                <a:cs typeface="+mn-cs"/>
              </a:rPr>
            </a:br>
            <a:r>
              <a:rPr lang="en-US" sz="1200" u="sng" kern="1200">
                <a:solidFill>
                  <a:schemeClr val="tx1"/>
                </a:solidFill>
                <a:effectLst/>
                <a:latin typeface="+mn-lt"/>
                <a:ea typeface="+mn-ea"/>
                <a:cs typeface="+mn-cs"/>
                <a:hlinkClick r:id="rId3"/>
              </a:rPr>
              <a:t>outi.honkatukia@ym.fi</a:t>
            </a:r>
            <a:r>
              <a:rPr lang="en-US" sz="1200" kern="1200">
                <a:solidFill>
                  <a:schemeClr val="tx1"/>
                </a:solidFill>
                <a:effectLst/>
                <a:latin typeface="+mn-lt"/>
                <a:ea typeface="+mn-ea"/>
                <a:cs typeface="+mn-cs"/>
              </a:rPr>
              <a:t>, +358 29 525 0272</a:t>
            </a:r>
            <a:r>
              <a:rPr lang="en-FI">
                <a:effectLst/>
              </a:rPr>
              <a:t> </a:t>
            </a:r>
            <a:endParaRPr lang="en-FI"/>
          </a:p>
        </p:txBody>
      </p:sp>
      <p:sp>
        <p:nvSpPr>
          <p:cNvPr id="4" name="Slide Number Placeholder 3"/>
          <p:cNvSpPr>
            <a:spLocks noGrp="1"/>
          </p:cNvSpPr>
          <p:nvPr>
            <p:ph type="sldNum" sz="quarter" idx="5"/>
          </p:nvPr>
        </p:nvSpPr>
        <p:spPr/>
        <p:txBody>
          <a:bodyPr/>
          <a:lstStyle/>
          <a:p>
            <a:fld id="{94EC3156-D817-4798-A24F-2085AE082267}" type="slidenum">
              <a:rPr lang="fi-FI" smtClean="0"/>
              <a:pPr/>
              <a:t>75</a:t>
            </a:fld>
            <a:endParaRPr lang="fi-FI"/>
          </a:p>
        </p:txBody>
      </p:sp>
    </p:spTree>
    <p:extLst>
      <p:ext uri="{BB962C8B-B14F-4D97-AF65-F5344CB8AC3E}">
        <p14:creationId xmlns:p14="http://schemas.microsoft.com/office/powerpoint/2010/main" val="314240459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YK&amp;EU yhteistyö:</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Outi Honkatukia, </a:t>
            </a:r>
            <a:r>
              <a:rPr lang="en-US" sz="1200" i="1" kern="1200">
                <a:solidFill>
                  <a:schemeClr val="tx1"/>
                </a:solidFill>
                <a:effectLst/>
                <a:latin typeface="+mn-lt"/>
                <a:ea typeface="+mn-ea"/>
                <a:cs typeface="+mn-cs"/>
              </a:rPr>
              <a:t>Senior Environmental Adviser at </a:t>
            </a:r>
            <a:r>
              <a:rPr lang="en-US" sz="1200" kern="1200">
                <a:solidFill>
                  <a:schemeClr val="tx1"/>
                </a:solidFill>
                <a:effectLst/>
                <a:latin typeface="+mn-lt"/>
                <a:ea typeface="+mn-ea"/>
                <a:cs typeface="+mn-cs"/>
              </a:rPr>
              <a:t>Ministry of the Environment</a:t>
            </a:r>
            <a:br>
              <a:rPr lang="en-US" sz="1200" kern="1200">
                <a:solidFill>
                  <a:schemeClr val="tx1"/>
                </a:solidFill>
                <a:effectLst/>
                <a:latin typeface="+mn-lt"/>
                <a:ea typeface="+mn-ea"/>
                <a:cs typeface="+mn-cs"/>
              </a:rPr>
            </a:br>
            <a:r>
              <a:rPr lang="en-US" sz="1200" u="sng" kern="1200">
                <a:solidFill>
                  <a:schemeClr val="tx1"/>
                </a:solidFill>
                <a:effectLst/>
                <a:latin typeface="+mn-lt"/>
                <a:ea typeface="+mn-ea"/>
                <a:cs typeface="+mn-cs"/>
                <a:hlinkClick r:id="rId3"/>
              </a:rPr>
              <a:t>outi.honkatukia@ym.fi</a:t>
            </a:r>
            <a:r>
              <a:rPr lang="en-US" sz="1200" kern="1200">
                <a:solidFill>
                  <a:schemeClr val="tx1"/>
                </a:solidFill>
                <a:effectLst/>
                <a:latin typeface="+mn-lt"/>
                <a:ea typeface="+mn-ea"/>
                <a:cs typeface="+mn-cs"/>
              </a:rPr>
              <a:t>, +358 29 525 0272</a:t>
            </a:r>
            <a:r>
              <a:rPr lang="en-FI">
                <a:effectLst/>
              </a:rPr>
              <a:t> </a:t>
            </a:r>
            <a:endParaRPr lang="en-FI"/>
          </a:p>
        </p:txBody>
      </p:sp>
      <p:sp>
        <p:nvSpPr>
          <p:cNvPr id="4" name="Slide Number Placeholder 3"/>
          <p:cNvSpPr>
            <a:spLocks noGrp="1"/>
          </p:cNvSpPr>
          <p:nvPr>
            <p:ph type="sldNum" sz="quarter" idx="5"/>
          </p:nvPr>
        </p:nvSpPr>
        <p:spPr/>
        <p:txBody>
          <a:bodyPr/>
          <a:lstStyle/>
          <a:p>
            <a:fld id="{94EC3156-D817-4798-A24F-2085AE082267}" type="slidenum">
              <a:rPr lang="fi-FI" smtClean="0"/>
              <a:pPr/>
              <a:t>76</a:t>
            </a:fld>
            <a:endParaRPr lang="fi-FI"/>
          </a:p>
        </p:txBody>
      </p:sp>
    </p:spTree>
    <p:extLst>
      <p:ext uri="{BB962C8B-B14F-4D97-AF65-F5344CB8AC3E}">
        <p14:creationId xmlns:p14="http://schemas.microsoft.com/office/powerpoint/2010/main" val="325711024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Wärtsilä</a:t>
            </a:r>
            <a:r>
              <a:rPr lang="en-US" sz="1200" kern="1200" dirty="0">
                <a:solidFill>
                  <a:schemeClr val="tx1"/>
                </a:solidFill>
                <a:effectLst/>
                <a:latin typeface="+mn-lt"/>
                <a:ea typeface="+mn-ea"/>
                <a:cs typeface="+mn-cs"/>
              </a:rPr>
              <a:t> sustainable operations:</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Atte</a:t>
            </a:r>
            <a:r>
              <a:rPr lang="en-US" sz="1200" kern="1200" dirty="0">
                <a:solidFill>
                  <a:schemeClr val="tx1"/>
                </a:solidFill>
                <a:effectLst/>
                <a:latin typeface="+mn-lt"/>
                <a:ea typeface="+mn-ea"/>
                <a:cs typeface="+mn-cs"/>
              </a:rPr>
              <a:t> Palomäki, Communications manager at </a:t>
            </a:r>
            <a:r>
              <a:rPr lang="en-US" sz="1200" kern="1200" dirty="0" err="1">
                <a:solidFill>
                  <a:schemeClr val="tx1"/>
                </a:solidFill>
                <a:effectLst/>
                <a:latin typeface="+mn-lt"/>
                <a:ea typeface="+mn-ea"/>
                <a:cs typeface="+mn-cs"/>
              </a:rPr>
              <a:t>Wärtsilä</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3"/>
              </a:rPr>
              <a:t>atte.palomaki@wartsila.com</a:t>
            </a:r>
            <a:r>
              <a:rPr lang="en-US" sz="1200" kern="1200" dirty="0">
                <a:solidFill>
                  <a:schemeClr val="tx1"/>
                </a:solidFill>
                <a:effectLst/>
                <a:latin typeface="+mn-lt"/>
                <a:ea typeface="+mn-ea"/>
                <a:cs typeface="+mn-cs"/>
              </a:rPr>
              <a:t>, 0107095599</a:t>
            </a:r>
            <a:endParaRPr lang="en-FI" sz="1200" kern="1200" dirty="0">
              <a:solidFill>
                <a:schemeClr val="tx1"/>
              </a:solidFill>
              <a:effectLst/>
              <a:latin typeface="+mn-lt"/>
              <a:ea typeface="+mn-ea"/>
              <a:cs typeface="+mn-cs"/>
            </a:endParaRPr>
          </a:p>
          <a:p>
            <a:endParaRPr lang="en-FI" dirty="0"/>
          </a:p>
        </p:txBody>
      </p:sp>
      <p:sp>
        <p:nvSpPr>
          <p:cNvPr id="4" name="Slide Number Placeholder 3"/>
          <p:cNvSpPr>
            <a:spLocks noGrp="1"/>
          </p:cNvSpPr>
          <p:nvPr>
            <p:ph type="sldNum" sz="quarter" idx="5"/>
          </p:nvPr>
        </p:nvSpPr>
        <p:spPr/>
        <p:txBody>
          <a:bodyPr/>
          <a:lstStyle/>
          <a:p>
            <a:fld id="{94EC3156-D817-4798-A24F-2085AE082267}" type="slidenum">
              <a:rPr lang="fi-FI" smtClean="0"/>
              <a:pPr/>
              <a:t>77</a:t>
            </a:fld>
            <a:endParaRPr lang="fi-FI"/>
          </a:p>
        </p:txBody>
      </p:sp>
    </p:spTree>
    <p:extLst>
      <p:ext uri="{BB962C8B-B14F-4D97-AF65-F5344CB8AC3E}">
        <p14:creationId xmlns:p14="http://schemas.microsoft.com/office/powerpoint/2010/main" val="338749738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Wärtsilä</a:t>
            </a:r>
            <a:r>
              <a:rPr lang="en-US" sz="1200" kern="1200" dirty="0">
                <a:solidFill>
                  <a:schemeClr val="tx1"/>
                </a:solidFill>
                <a:effectLst/>
                <a:latin typeface="+mn-lt"/>
                <a:ea typeface="+mn-ea"/>
                <a:cs typeface="+mn-cs"/>
              </a:rPr>
              <a:t> sustainable operations:</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Atte</a:t>
            </a:r>
            <a:r>
              <a:rPr lang="en-US" sz="1200" kern="1200" dirty="0">
                <a:solidFill>
                  <a:schemeClr val="tx1"/>
                </a:solidFill>
                <a:effectLst/>
                <a:latin typeface="+mn-lt"/>
                <a:ea typeface="+mn-ea"/>
                <a:cs typeface="+mn-cs"/>
              </a:rPr>
              <a:t> Palomäki, Communications manager at </a:t>
            </a:r>
            <a:r>
              <a:rPr lang="en-US" sz="1200" kern="1200" dirty="0" err="1">
                <a:solidFill>
                  <a:schemeClr val="tx1"/>
                </a:solidFill>
                <a:effectLst/>
                <a:latin typeface="+mn-lt"/>
                <a:ea typeface="+mn-ea"/>
                <a:cs typeface="+mn-cs"/>
              </a:rPr>
              <a:t>Wärtsilä</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3"/>
              </a:rPr>
              <a:t>atte.palomaki@wartsila.com</a:t>
            </a:r>
            <a:r>
              <a:rPr lang="en-US" sz="1200" kern="1200" dirty="0">
                <a:solidFill>
                  <a:schemeClr val="tx1"/>
                </a:solidFill>
                <a:effectLst/>
                <a:latin typeface="+mn-lt"/>
                <a:ea typeface="+mn-ea"/>
                <a:cs typeface="+mn-cs"/>
              </a:rPr>
              <a:t>, 0107095599</a:t>
            </a:r>
            <a:endParaRPr lang="en-FI" sz="1200" kern="1200" dirty="0">
              <a:solidFill>
                <a:schemeClr val="tx1"/>
              </a:solidFill>
              <a:effectLst/>
              <a:latin typeface="+mn-lt"/>
              <a:ea typeface="+mn-ea"/>
              <a:cs typeface="+mn-cs"/>
            </a:endParaRPr>
          </a:p>
          <a:p>
            <a:endParaRPr lang="en-FI" dirty="0"/>
          </a:p>
        </p:txBody>
      </p:sp>
      <p:sp>
        <p:nvSpPr>
          <p:cNvPr id="4" name="Slide Number Placeholder 3"/>
          <p:cNvSpPr>
            <a:spLocks noGrp="1"/>
          </p:cNvSpPr>
          <p:nvPr>
            <p:ph type="sldNum" sz="quarter" idx="5"/>
          </p:nvPr>
        </p:nvSpPr>
        <p:spPr/>
        <p:txBody>
          <a:bodyPr/>
          <a:lstStyle/>
          <a:p>
            <a:fld id="{94EC3156-D817-4798-A24F-2085AE082267}" type="slidenum">
              <a:rPr lang="fi-FI" smtClean="0"/>
              <a:pPr/>
              <a:t>78</a:t>
            </a:fld>
            <a:endParaRPr lang="fi-FI"/>
          </a:p>
        </p:txBody>
      </p:sp>
    </p:spTree>
    <p:extLst>
      <p:ext uri="{BB962C8B-B14F-4D97-AF65-F5344CB8AC3E}">
        <p14:creationId xmlns:p14="http://schemas.microsoft.com/office/powerpoint/2010/main" val="299610269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79</a:t>
            </a:fld>
            <a:endParaRPr lang="fi-FI"/>
          </a:p>
        </p:txBody>
      </p:sp>
    </p:spTree>
    <p:extLst>
      <p:ext uri="{BB962C8B-B14F-4D97-AF65-F5344CB8AC3E}">
        <p14:creationId xmlns:p14="http://schemas.microsoft.com/office/powerpoint/2010/main" val="331659977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Recycling of discharged textiles: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Sini </a:t>
            </a:r>
            <a:r>
              <a:rPr lang="en-US" sz="1200" kern="1200" dirty="0" err="1">
                <a:solidFill>
                  <a:schemeClr val="tx1"/>
                </a:solidFill>
                <a:effectLst/>
                <a:latin typeface="+mn-lt"/>
                <a:ea typeface="+mn-ea"/>
                <a:cs typeface="+mn-cs"/>
              </a:rPr>
              <a:t>Immonen</a:t>
            </a:r>
            <a:r>
              <a:rPr lang="en-US" sz="1200" kern="1200" dirty="0">
                <a:solidFill>
                  <a:schemeClr val="tx1"/>
                </a:solidFill>
                <a:effectLst/>
                <a:latin typeface="+mn-lt"/>
                <a:ea typeface="+mn-ea"/>
                <a:cs typeface="+mn-cs"/>
              </a:rPr>
              <a:t>, Circular Economy specialist at </a:t>
            </a:r>
            <a:r>
              <a:rPr lang="en-US" sz="1200" b="1" kern="1200" dirty="0">
                <a:solidFill>
                  <a:schemeClr val="tx1"/>
                </a:solidFill>
                <a:effectLst/>
                <a:latin typeface="+mn-lt"/>
                <a:ea typeface="+mn-ea"/>
                <a:cs typeface="+mn-cs"/>
              </a:rPr>
              <a:t>South-West Finland’s waste management</a:t>
            </a: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Sini.</a:t>
            </a:r>
            <a:r>
              <a:rPr lang="en-US" sz="1200" u="sng" kern="1200" dirty="0">
                <a:solidFill>
                  <a:schemeClr val="tx1"/>
                </a:solidFill>
                <a:effectLst/>
                <a:latin typeface="+mn-lt"/>
                <a:ea typeface="+mn-ea"/>
                <a:cs typeface="+mn-cs"/>
                <a:hlinkClick r:id="rId3"/>
              </a:rPr>
              <a:t>Immonen@lsjh.fi</a:t>
            </a:r>
            <a:r>
              <a:rPr lang="en-US" sz="1200" kern="1200" dirty="0">
                <a:solidFill>
                  <a:schemeClr val="tx1"/>
                </a:solidFill>
                <a:effectLst/>
                <a:latin typeface="+mn-lt"/>
                <a:ea typeface="+mn-ea"/>
                <a:cs typeface="+mn-cs"/>
              </a:rPr>
              <a:t>, 040 867 0139</a:t>
            </a:r>
            <a:endParaRPr lang="en-FI" sz="1200" kern="1200" dirty="0">
              <a:solidFill>
                <a:schemeClr val="tx1"/>
              </a:solidFill>
              <a:effectLst/>
              <a:latin typeface="+mn-lt"/>
              <a:ea typeface="+mn-ea"/>
              <a:cs typeface="+mn-cs"/>
            </a:endParaRPr>
          </a:p>
          <a:p>
            <a:endParaRPr lang="fi-FI" dirty="0"/>
          </a:p>
        </p:txBody>
      </p:sp>
      <p:sp>
        <p:nvSpPr>
          <p:cNvPr id="4" name="Slide Number Placeholder 3"/>
          <p:cNvSpPr>
            <a:spLocks noGrp="1"/>
          </p:cNvSpPr>
          <p:nvPr>
            <p:ph type="sldNum" sz="quarter" idx="5"/>
          </p:nvPr>
        </p:nvSpPr>
        <p:spPr/>
        <p:txBody>
          <a:bodyPr/>
          <a:lstStyle/>
          <a:p>
            <a:fld id="{94EC3156-D817-4798-A24F-2085AE082267}" type="slidenum">
              <a:rPr lang="fi-FI" smtClean="0"/>
              <a:pPr/>
              <a:t>80</a:t>
            </a:fld>
            <a:endParaRPr lang="fi-FI"/>
          </a:p>
        </p:txBody>
      </p:sp>
    </p:spTree>
    <p:extLst>
      <p:ext uri="{BB962C8B-B14F-4D97-AF65-F5344CB8AC3E}">
        <p14:creationId xmlns:p14="http://schemas.microsoft.com/office/powerpoint/2010/main" val="322743949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Recycling of discharged textiles: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Sini </a:t>
            </a:r>
            <a:r>
              <a:rPr lang="en-US" sz="1200" kern="1200" dirty="0" err="1">
                <a:solidFill>
                  <a:schemeClr val="tx1"/>
                </a:solidFill>
                <a:effectLst/>
                <a:latin typeface="+mn-lt"/>
                <a:ea typeface="+mn-ea"/>
                <a:cs typeface="+mn-cs"/>
              </a:rPr>
              <a:t>Immonen</a:t>
            </a:r>
            <a:r>
              <a:rPr lang="en-US" sz="1200" kern="1200" dirty="0">
                <a:solidFill>
                  <a:schemeClr val="tx1"/>
                </a:solidFill>
                <a:effectLst/>
                <a:latin typeface="+mn-lt"/>
                <a:ea typeface="+mn-ea"/>
                <a:cs typeface="+mn-cs"/>
              </a:rPr>
              <a:t>, Circular Economy specialist at </a:t>
            </a:r>
            <a:r>
              <a:rPr lang="en-US" sz="1200" b="1" kern="1200" dirty="0">
                <a:solidFill>
                  <a:schemeClr val="tx1"/>
                </a:solidFill>
                <a:effectLst/>
                <a:latin typeface="+mn-lt"/>
                <a:ea typeface="+mn-ea"/>
                <a:cs typeface="+mn-cs"/>
              </a:rPr>
              <a:t>South-West Finland’s waste management</a:t>
            </a: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Sini.</a:t>
            </a:r>
            <a:r>
              <a:rPr lang="en-US" sz="1200" u="sng" kern="1200" dirty="0">
                <a:solidFill>
                  <a:schemeClr val="tx1"/>
                </a:solidFill>
                <a:effectLst/>
                <a:latin typeface="+mn-lt"/>
                <a:ea typeface="+mn-ea"/>
                <a:cs typeface="+mn-cs"/>
                <a:hlinkClick r:id="rId3"/>
              </a:rPr>
              <a:t>Immonen@lsjh.fi</a:t>
            </a:r>
            <a:r>
              <a:rPr lang="en-US" sz="1200" kern="1200" dirty="0">
                <a:solidFill>
                  <a:schemeClr val="tx1"/>
                </a:solidFill>
                <a:effectLst/>
                <a:latin typeface="+mn-lt"/>
                <a:ea typeface="+mn-ea"/>
                <a:cs typeface="+mn-cs"/>
              </a:rPr>
              <a:t>, 040 867 0139</a:t>
            </a:r>
            <a:endParaRPr lang="en-FI" sz="1200" kern="1200" dirty="0">
              <a:solidFill>
                <a:schemeClr val="tx1"/>
              </a:solidFill>
              <a:effectLst/>
              <a:latin typeface="+mn-lt"/>
              <a:ea typeface="+mn-ea"/>
              <a:cs typeface="+mn-cs"/>
            </a:endParaRPr>
          </a:p>
          <a:p>
            <a:endParaRPr lang="fi-FI" dirty="0"/>
          </a:p>
        </p:txBody>
      </p:sp>
      <p:sp>
        <p:nvSpPr>
          <p:cNvPr id="4" name="Dian numeron paikkamerkki 3"/>
          <p:cNvSpPr>
            <a:spLocks noGrp="1"/>
          </p:cNvSpPr>
          <p:nvPr>
            <p:ph type="sldNum" sz="quarter" idx="5"/>
          </p:nvPr>
        </p:nvSpPr>
        <p:spPr/>
        <p:txBody>
          <a:bodyPr/>
          <a:lstStyle/>
          <a:p>
            <a:fld id="{94EC3156-D817-4798-A24F-2085AE082267}" type="slidenum">
              <a:rPr lang="fi-FI" smtClean="0"/>
              <a:pPr/>
              <a:t>81</a:t>
            </a:fld>
            <a:endParaRPr lang="fi-FI"/>
          </a:p>
        </p:txBody>
      </p:sp>
    </p:spTree>
    <p:extLst>
      <p:ext uri="{BB962C8B-B14F-4D97-AF65-F5344CB8AC3E}">
        <p14:creationId xmlns:p14="http://schemas.microsoft.com/office/powerpoint/2010/main" val="29556075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Sitra circular economy road map:</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Tuuli Hietaniemi specialist, climate solutions at Sitra, tuuli.hietaniemi@sitra.fi </a:t>
            </a:r>
            <a:r>
              <a:rPr lang="en-US" sz="1200" u="none" strike="noStrike" kern="1200">
                <a:solidFill>
                  <a:schemeClr val="tx1"/>
                </a:solidFill>
                <a:effectLst/>
                <a:latin typeface="+mn-lt"/>
                <a:ea typeface="+mn-ea"/>
                <a:cs typeface="+mn-cs"/>
                <a:hlinkClick r:id="rId3"/>
              </a:rPr>
              <a:t>+358 (294) 618 411</a:t>
            </a:r>
            <a:r>
              <a:rPr lang="en-US" sz="1200" kern="1200">
                <a:solidFill>
                  <a:schemeClr val="tx1"/>
                </a:solidFill>
                <a:effectLst/>
                <a:latin typeface="+mn-lt"/>
                <a:ea typeface="+mn-ea"/>
                <a:cs typeface="+mn-cs"/>
              </a:rPr>
              <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&amp; Mari Pantsar: </a:t>
            </a:r>
            <a:r>
              <a:rPr lang="en-US" sz="1200" b="1" kern="1200">
                <a:solidFill>
                  <a:schemeClr val="tx1"/>
                </a:solidFill>
                <a:effectLst/>
                <a:latin typeface="+mn-lt"/>
                <a:ea typeface="+mn-ea"/>
                <a:cs typeface="+mn-cs"/>
              </a:rPr>
              <a:t>Director, Carbon-neutral circular economy at Sitra, </a:t>
            </a:r>
            <a:r>
              <a:rPr lang="en-US" sz="1200" kern="1200">
                <a:solidFill>
                  <a:schemeClr val="tx1"/>
                </a:solidFill>
                <a:effectLst/>
                <a:latin typeface="+mn-lt"/>
                <a:ea typeface="+mn-ea"/>
                <a:cs typeface="+mn-cs"/>
              </a:rPr>
              <a:t>mari.pantsar@sitra.fi +358 (294) 618 210</a:t>
            </a:r>
            <a:r>
              <a:rPr lang="en-FI">
                <a:effectLst/>
              </a:rPr>
              <a:t> </a:t>
            </a:r>
            <a:endParaRPr lang="en-FI"/>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EC3156-D817-4798-A24F-2085AE082267}" type="slidenum">
              <a:rPr kumimoji="0" lang="fi-FI" sz="800" b="0" i="0" u="none" strike="noStrike" kern="1200" cap="none" spc="0" normalizeH="0" baseline="0" noProof="0" smtClean="0">
                <a:ln>
                  <a:noFill/>
                </a:ln>
                <a:solidFill>
                  <a:srgbClr val="002EA2"/>
                </a:solidFill>
                <a:effectLst/>
                <a:uLnTx/>
                <a:uFillTx/>
                <a:latin typeface="Finlandic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i-FI" sz="800" b="0" i="0" u="none" strike="noStrike" kern="1200" cap="none" spc="0" normalizeH="0" baseline="0" noProof="0">
              <a:ln>
                <a:noFill/>
              </a:ln>
              <a:solidFill>
                <a:srgbClr val="002EA2"/>
              </a:solidFill>
              <a:effectLst/>
              <a:uLnTx/>
              <a:uFillTx/>
              <a:latin typeface="Finlandica"/>
              <a:ea typeface="+mn-ea"/>
              <a:cs typeface="+mn-cs"/>
            </a:endParaRPr>
          </a:p>
        </p:txBody>
      </p:sp>
    </p:spTree>
    <p:extLst>
      <p:ext uri="{BB962C8B-B14F-4D97-AF65-F5344CB8AC3E}">
        <p14:creationId xmlns:p14="http://schemas.microsoft.com/office/powerpoint/2010/main" val="309401979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Reducing the energy use of peat: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Outi </a:t>
            </a:r>
            <a:r>
              <a:rPr lang="en-US" sz="1200" kern="1200" dirty="0" err="1">
                <a:solidFill>
                  <a:schemeClr val="tx1"/>
                </a:solidFill>
                <a:effectLst/>
                <a:latin typeface="+mn-lt"/>
                <a:ea typeface="+mn-ea"/>
                <a:cs typeface="+mn-cs"/>
              </a:rPr>
              <a:t>Honkatukia</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Senior Environmental Adviser at </a:t>
            </a:r>
            <a:r>
              <a:rPr lang="en-US" sz="1200" kern="1200" dirty="0">
                <a:solidFill>
                  <a:schemeClr val="tx1"/>
                </a:solidFill>
                <a:effectLst/>
                <a:latin typeface="+mn-lt"/>
                <a:ea typeface="+mn-ea"/>
                <a:cs typeface="+mn-cs"/>
              </a:rPr>
              <a:t>Ministry of the Environment</a:t>
            </a:r>
            <a:br>
              <a:rPr lang="en-US" sz="1200" kern="1200" dirty="0">
                <a:solidFill>
                  <a:schemeClr val="tx1"/>
                </a:solidFill>
                <a:effectLst/>
                <a:latin typeface="+mn-lt"/>
                <a:ea typeface="+mn-ea"/>
                <a:cs typeface="+mn-cs"/>
              </a:rPr>
            </a:br>
            <a:r>
              <a:rPr lang="en-US" sz="1200" u="sng" kern="1200" dirty="0">
                <a:solidFill>
                  <a:schemeClr val="tx1"/>
                </a:solidFill>
                <a:effectLst/>
                <a:latin typeface="+mn-lt"/>
                <a:ea typeface="+mn-ea"/>
                <a:cs typeface="+mn-cs"/>
                <a:hlinkClick r:id="rId3"/>
              </a:rPr>
              <a:t>outi.honkatukia@ym.fi</a:t>
            </a:r>
            <a:r>
              <a:rPr lang="en-US" sz="1200" kern="1200" dirty="0">
                <a:solidFill>
                  <a:schemeClr val="tx1"/>
                </a:solidFill>
                <a:effectLst/>
                <a:latin typeface="+mn-lt"/>
                <a:ea typeface="+mn-ea"/>
                <a:cs typeface="+mn-cs"/>
              </a:rPr>
              <a:t>, +358 29 525 0272</a:t>
            </a:r>
            <a:r>
              <a:rPr lang="en-FI" dirty="0">
                <a:effectLst/>
              </a:rPr>
              <a:t> </a:t>
            </a:r>
            <a:endParaRPr lang="en-F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EC3156-D817-4798-A24F-2085AE082267}" type="slidenum">
              <a:rPr kumimoji="0" lang="fi-FI" sz="800" b="0" i="0" u="none" strike="noStrike" kern="1200" cap="none" spc="0" normalizeH="0" baseline="0" noProof="0" smtClean="0">
                <a:ln>
                  <a:noFill/>
                </a:ln>
                <a:solidFill>
                  <a:srgbClr val="002EA2"/>
                </a:solidFill>
                <a:effectLst/>
                <a:uLnTx/>
                <a:uFillTx/>
                <a:latin typeface="Finlandic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fi-FI" sz="800" b="0" i="0" u="none" strike="noStrike" kern="1200" cap="none" spc="0" normalizeH="0" baseline="0" noProof="0">
              <a:ln>
                <a:noFill/>
              </a:ln>
              <a:solidFill>
                <a:srgbClr val="002EA2"/>
              </a:solidFill>
              <a:effectLst/>
              <a:uLnTx/>
              <a:uFillTx/>
              <a:latin typeface="Finlandica"/>
              <a:ea typeface="+mn-ea"/>
              <a:cs typeface="+mn-cs"/>
            </a:endParaRPr>
          </a:p>
        </p:txBody>
      </p:sp>
    </p:spTree>
    <p:extLst>
      <p:ext uri="{BB962C8B-B14F-4D97-AF65-F5344CB8AC3E}">
        <p14:creationId xmlns:p14="http://schemas.microsoft.com/office/powerpoint/2010/main" val="404446746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Reducing the energy use of peat:</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Outi Honkatukia, </a:t>
            </a:r>
            <a:r>
              <a:rPr lang="en-US" sz="1200" i="1" kern="1200">
                <a:solidFill>
                  <a:schemeClr val="tx1"/>
                </a:solidFill>
                <a:effectLst/>
                <a:latin typeface="+mn-lt"/>
                <a:ea typeface="+mn-ea"/>
                <a:cs typeface="+mn-cs"/>
              </a:rPr>
              <a:t>Senior Environmental Adviser at </a:t>
            </a:r>
            <a:r>
              <a:rPr lang="en-US" sz="1200" kern="1200">
                <a:solidFill>
                  <a:schemeClr val="tx1"/>
                </a:solidFill>
                <a:effectLst/>
                <a:latin typeface="+mn-lt"/>
                <a:ea typeface="+mn-ea"/>
                <a:cs typeface="+mn-cs"/>
              </a:rPr>
              <a:t>Ministry of the Environment</a:t>
            </a:r>
            <a:br>
              <a:rPr lang="en-US" sz="1200" kern="1200">
                <a:solidFill>
                  <a:schemeClr val="tx1"/>
                </a:solidFill>
                <a:effectLst/>
                <a:latin typeface="+mn-lt"/>
                <a:ea typeface="+mn-ea"/>
                <a:cs typeface="+mn-cs"/>
              </a:rPr>
            </a:br>
            <a:r>
              <a:rPr lang="en-US" sz="1200" u="sng" kern="1200">
                <a:solidFill>
                  <a:schemeClr val="tx1"/>
                </a:solidFill>
                <a:effectLst/>
                <a:latin typeface="+mn-lt"/>
                <a:ea typeface="+mn-ea"/>
                <a:cs typeface="+mn-cs"/>
                <a:hlinkClick r:id="rId3"/>
              </a:rPr>
              <a:t>outi.honkatukia@ym.fi</a:t>
            </a:r>
            <a:r>
              <a:rPr lang="en-US" sz="1200" kern="1200">
                <a:solidFill>
                  <a:schemeClr val="tx1"/>
                </a:solidFill>
                <a:effectLst/>
                <a:latin typeface="+mn-lt"/>
                <a:ea typeface="+mn-ea"/>
                <a:cs typeface="+mn-cs"/>
              </a:rPr>
              <a:t>, +358 29 525 0272</a:t>
            </a:r>
            <a:r>
              <a:rPr lang="en-FI">
                <a:effectLst/>
              </a:rPr>
              <a:t> </a:t>
            </a:r>
            <a:endParaRPr lang="en-FI"/>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EC3156-D817-4798-A24F-2085AE082267}" type="slidenum">
              <a:rPr kumimoji="0" lang="fi-FI" sz="800" b="0" i="0" u="none" strike="noStrike" kern="1200" cap="none" spc="0" normalizeH="0" baseline="0" noProof="0" smtClean="0">
                <a:ln>
                  <a:noFill/>
                </a:ln>
                <a:solidFill>
                  <a:srgbClr val="002EA2"/>
                </a:solidFill>
                <a:effectLst/>
                <a:uLnTx/>
                <a:uFillTx/>
                <a:latin typeface="Finlandic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fi-FI" sz="800" b="0" i="0" u="none" strike="noStrike" kern="1200" cap="none" spc="0" normalizeH="0" baseline="0" noProof="0">
              <a:ln>
                <a:noFill/>
              </a:ln>
              <a:solidFill>
                <a:srgbClr val="002EA2"/>
              </a:solidFill>
              <a:effectLst/>
              <a:uLnTx/>
              <a:uFillTx/>
              <a:latin typeface="Finlandica"/>
              <a:ea typeface="+mn-ea"/>
              <a:cs typeface="+mn-cs"/>
            </a:endParaRPr>
          </a:p>
        </p:txBody>
      </p:sp>
    </p:spTree>
    <p:extLst>
      <p:ext uri="{BB962C8B-B14F-4D97-AF65-F5344CB8AC3E}">
        <p14:creationId xmlns:p14="http://schemas.microsoft.com/office/powerpoint/2010/main" val="323122896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sz="1200" kern="1200" dirty="0">
                <a:solidFill>
                  <a:schemeClr val="tx1"/>
                </a:solidFill>
                <a:effectLst/>
                <a:latin typeface="+mn-lt"/>
                <a:ea typeface="+mn-ea"/>
                <a:cs typeface="+mn-cs"/>
              </a:rPr>
              <a:t>STE </a:t>
            </a:r>
            <a:r>
              <a:rPr lang="en-US" sz="1200" kern="1200" dirty="0" err="1">
                <a:solidFill>
                  <a:schemeClr val="tx1"/>
                </a:solidFill>
                <a:effectLst/>
                <a:latin typeface="+mn-lt"/>
                <a:ea typeface="+mn-ea"/>
                <a:cs typeface="+mn-cs"/>
              </a:rPr>
              <a:t>Sompa</a:t>
            </a: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Päivi</a:t>
            </a:r>
            <a:r>
              <a:rPr lang="en-US" sz="1200" kern="1200" dirty="0">
                <a:solidFill>
                  <a:schemeClr val="tx1"/>
                </a:solidFill>
                <a:effectLst/>
                <a:latin typeface="+mn-lt"/>
                <a:ea typeface="+mn-ea"/>
                <a:cs typeface="+mn-cs"/>
              </a:rPr>
              <a:t> Tikka, Director, Division of Strategic Research at Academy of Finland</a:t>
            </a:r>
            <a:br>
              <a:rPr lang="en-US" sz="1200" kern="1200" dirty="0">
                <a:solidFill>
                  <a:schemeClr val="tx1"/>
                </a:solidFill>
                <a:effectLst/>
                <a:latin typeface="+mn-lt"/>
                <a:ea typeface="+mn-ea"/>
                <a:cs typeface="+mn-cs"/>
              </a:rPr>
            </a:br>
            <a:r>
              <a:rPr lang="en-US" sz="1200" u="sng" kern="1200" dirty="0">
                <a:solidFill>
                  <a:schemeClr val="tx1"/>
                </a:solidFill>
                <a:effectLst/>
                <a:latin typeface="+mn-lt"/>
                <a:ea typeface="+mn-ea"/>
                <a:cs typeface="+mn-cs"/>
                <a:hlinkClick r:id="rId3"/>
              </a:rPr>
              <a:t>paivi.tikka@aka.fi</a:t>
            </a:r>
            <a:r>
              <a:rPr lang="en-US" sz="1200" kern="1200" dirty="0">
                <a:solidFill>
                  <a:schemeClr val="tx1"/>
                </a:solidFill>
                <a:effectLst/>
                <a:latin typeface="+mn-lt"/>
                <a:ea typeface="+mn-ea"/>
                <a:cs typeface="+mn-cs"/>
              </a:rPr>
              <a:t>, +358295335007</a:t>
            </a:r>
          </a:p>
          <a:p>
            <a:pPr marL="0" lvl="0" indent="0" algn="l" rtl="0">
              <a:lnSpc>
                <a:spcPct val="100000"/>
              </a:lnSpc>
              <a:spcBef>
                <a:spcPts val="0"/>
              </a:spcBef>
              <a:spcAft>
                <a:spcPts val="0"/>
              </a:spcAft>
              <a:buSzPts val="1400"/>
              <a:buNone/>
            </a:pPr>
            <a:endParaRPr lang="en-US" dirty="0"/>
          </a:p>
          <a:p>
            <a:endParaRPr lang="en-FI" dirty="0"/>
          </a:p>
        </p:txBody>
      </p:sp>
      <p:sp>
        <p:nvSpPr>
          <p:cNvPr id="59" name="Google Shape;59;p9:notes"/>
          <p:cNvSpPr>
            <a:spLocks noGrp="1" noRot="1" noChangeAspect="1"/>
          </p:cNvSpPr>
          <p:nvPr>
            <p:ph type="sldImg" idx="2"/>
          </p:nvPr>
        </p:nvSpPr>
        <p:spPr>
          <a:xfrm>
            <a:off x="692150" y="860425"/>
            <a:ext cx="5473700" cy="3079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6011256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sz="1200" kern="1200" dirty="0">
                <a:solidFill>
                  <a:schemeClr val="tx1"/>
                </a:solidFill>
                <a:effectLst/>
                <a:latin typeface="+mn-lt"/>
                <a:ea typeface="+mn-ea"/>
                <a:cs typeface="+mn-cs"/>
              </a:rPr>
              <a:t>STE </a:t>
            </a:r>
            <a:r>
              <a:rPr lang="en-US" sz="1200" kern="1200" dirty="0" err="1">
                <a:solidFill>
                  <a:schemeClr val="tx1"/>
                </a:solidFill>
                <a:effectLst/>
                <a:latin typeface="+mn-lt"/>
                <a:ea typeface="+mn-ea"/>
                <a:cs typeface="+mn-cs"/>
              </a:rPr>
              <a:t>Sompa</a:t>
            </a: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Päivi</a:t>
            </a:r>
            <a:r>
              <a:rPr lang="en-US" sz="1200" kern="1200" dirty="0">
                <a:solidFill>
                  <a:schemeClr val="tx1"/>
                </a:solidFill>
                <a:effectLst/>
                <a:latin typeface="+mn-lt"/>
                <a:ea typeface="+mn-ea"/>
                <a:cs typeface="+mn-cs"/>
              </a:rPr>
              <a:t> Tikka, Director, Division of Strategic Research at Academy of Finland</a:t>
            </a:r>
            <a:br>
              <a:rPr lang="en-US" sz="1200" kern="1200" dirty="0">
                <a:solidFill>
                  <a:schemeClr val="tx1"/>
                </a:solidFill>
                <a:effectLst/>
                <a:latin typeface="+mn-lt"/>
                <a:ea typeface="+mn-ea"/>
                <a:cs typeface="+mn-cs"/>
              </a:rPr>
            </a:br>
            <a:r>
              <a:rPr lang="en-US" sz="1200" u="sng" kern="1200" dirty="0">
                <a:solidFill>
                  <a:schemeClr val="tx1"/>
                </a:solidFill>
                <a:effectLst/>
                <a:latin typeface="+mn-lt"/>
                <a:ea typeface="+mn-ea"/>
                <a:cs typeface="+mn-cs"/>
                <a:hlinkClick r:id="rId3"/>
              </a:rPr>
              <a:t>paivi.tikka@aka.fi</a:t>
            </a:r>
            <a:r>
              <a:rPr lang="en-US" sz="1200" kern="1200" dirty="0">
                <a:solidFill>
                  <a:schemeClr val="tx1"/>
                </a:solidFill>
                <a:effectLst/>
                <a:latin typeface="+mn-lt"/>
                <a:ea typeface="+mn-ea"/>
                <a:cs typeface="+mn-cs"/>
              </a:rPr>
              <a:t>, +358295335007</a:t>
            </a:r>
          </a:p>
          <a:p>
            <a:pPr marL="0" lvl="0" indent="0" algn="l" rtl="0">
              <a:lnSpc>
                <a:spcPct val="100000"/>
              </a:lnSpc>
              <a:spcBef>
                <a:spcPts val="0"/>
              </a:spcBef>
              <a:spcAft>
                <a:spcPts val="0"/>
              </a:spcAft>
              <a:buSzPts val="1400"/>
              <a:buNone/>
            </a:pPr>
            <a:endParaRPr lang="en-US" dirty="0"/>
          </a:p>
          <a:p>
            <a:endParaRPr lang="en-FI" dirty="0"/>
          </a:p>
        </p:txBody>
      </p:sp>
      <p:sp>
        <p:nvSpPr>
          <p:cNvPr id="4" name="Slide Number Placeholder 3"/>
          <p:cNvSpPr>
            <a:spLocks noGrp="1"/>
          </p:cNvSpPr>
          <p:nvPr>
            <p:ph type="sldNum" sz="quarter" idx="5"/>
          </p:nvPr>
        </p:nvSpPr>
        <p:spPr/>
        <p:txBody>
          <a:bodyPr/>
          <a:lstStyle/>
          <a:p>
            <a:fld id="{94EC3156-D817-4798-A24F-2085AE082267}" type="slidenum">
              <a:rPr lang="fi-FI" smtClean="0"/>
              <a:pPr/>
              <a:t>85</a:t>
            </a:fld>
            <a:endParaRPr lang="fi-FI"/>
          </a:p>
        </p:txBody>
      </p:sp>
    </p:spTree>
    <p:extLst>
      <p:ext uri="{BB962C8B-B14F-4D97-AF65-F5344CB8AC3E}">
        <p14:creationId xmlns:p14="http://schemas.microsoft.com/office/powerpoint/2010/main" val="186717164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
        <p:cNvGrpSpPr/>
        <p:nvPr/>
      </p:nvGrpSpPr>
      <p:grpSpPr>
        <a:xfrm>
          <a:off x="0" y="0"/>
          <a:ext cx="0" cy="0"/>
          <a:chOff x="0" y="0"/>
          <a:chExt cx="0" cy="0"/>
        </a:xfrm>
      </p:grpSpPr>
      <p:sp>
        <p:nvSpPr>
          <p:cNvPr id="24" name="Google Shape;24;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Ban of coal in energy production:</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Mauri </a:t>
            </a:r>
            <a:r>
              <a:rPr lang="en-US" sz="1200" b="1" kern="1200" dirty="0" err="1">
                <a:solidFill>
                  <a:schemeClr val="tx1"/>
                </a:solidFill>
                <a:effectLst/>
                <a:latin typeface="+mn-lt"/>
                <a:ea typeface="+mn-ea"/>
                <a:cs typeface="+mn-cs"/>
              </a:rPr>
              <a:t>Vieru</a:t>
            </a:r>
            <a:r>
              <a:rPr lang="en-US" sz="1200" kern="1200" dirty="0">
                <a:solidFill>
                  <a:schemeClr val="tx1"/>
                </a:solidFill>
                <a:effectLst/>
                <a:latin typeface="+mn-lt"/>
                <a:ea typeface="+mn-ea"/>
                <a:cs typeface="+mn-cs"/>
              </a:rPr>
              <a:t> communications specialist at Ministry of the Environment</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puh</a:t>
            </a:r>
            <a:r>
              <a:rPr lang="en-US" sz="1200" kern="1200" dirty="0">
                <a:solidFill>
                  <a:schemeClr val="tx1"/>
                </a:solidFill>
                <a:effectLst/>
                <a:latin typeface="+mn-lt"/>
                <a:ea typeface="+mn-ea"/>
                <a:cs typeface="+mn-cs"/>
              </a:rPr>
              <a:t>. 029 506 3577</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mauri.vieru@tem.fi</a:t>
            </a:r>
            <a:br>
              <a:rPr lang="en-US" sz="1200" kern="1200" dirty="0">
                <a:solidFill>
                  <a:schemeClr val="tx1"/>
                </a:solidFill>
                <a:effectLst/>
                <a:latin typeface="+mn-lt"/>
                <a:ea typeface="+mn-ea"/>
                <a:cs typeface="+mn-cs"/>
              </a:rPr>
            </a:br>
            <a:r>
              <a:rPr lang="en-US" sz="1200" b="1" kern="1200" dirty="0" err="1">
                <a:solidFill>
                  <a:schemeClr val="tx1"/>
                </a:solidFill>
                <a:effectLst/>
                <a:latin typeface="+mn-lt"/>
                <a:ea typeface="+mn-ea"/>
                <a:cs typeface="+mn-cs"/>
              </a:rPr>
              <a:t>Katja</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Keckman</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communications specialist at Ministry of the Economic Affairs and Employment of Finland</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puh</a:t>
            </a:r>
            <a:r>
              <a:rPr lang="en-US" sz="1200" kern="1200" dirty="0">
                <a:solidFill>
                  <a:schemeClr val="tx1"/>
                </a:solidFill>
                <a:effectLst/>
                <a:latin typeface="+mn-lt"/>
                <a:ea typeface="+mn-ea"/>
                <a:cs typeface="+mn-cs"/>
              </a:rPr>
              <a:t>. 029 504 7106</a:t>
            </a:r>
            <a:br>
              <a:rPr lang="en-US" sz="1200" kern="1200" dirty="0">
                <a:solidFill>
                  <a:schemeClr val="tx1"/>
                </a:solidFill>
                <a:effectLst/>
                <a:latin typeface="+mn-lt"/>
                <a:ea typeface="+mn-ea"/>
                <a:cs typeface="+mn-cs"/>
              </a:rPr>
            </a:br>
            <a:r>
              <a:rPr lang="en-US" sz="1200" u="sng" kern="1200" dirty="0">
                <a:solidFill>
                  <a:schemeClr val="tx1"/>
                </a:solidFill>
                <a:effectLst/>
                <a:latin typeface="+mn-lt"/>
                <a:ea typeface="+mn-ea"/>
                <a:cs typeface="+mn-cs"/>
                <a:hlinkClick r:id="rId3"/>
              </a:rPr>
              <a:t>katja.keckman@tem.fi</a:t>
            </a:r>
            <a:r>
              <a:rPr lang="en-US" dirty="0">
                <a:effectLst/>
              </a:rPr>
              <a:t> </a:t>
            </a:r>
            <a:endParaRPr lang="en-US" dirty="0"/>
          </a:p>
          <a:p>
            <a:endParaRPr lang="en-FI" dirty="0"/>
          </a:p>
        </p:txBody>
      </p:sp>
      <p:sp>
        <p:nvSpPr>
          <p:cNvPr id="25" name="Google Shape;25;p1:notes"/>
          <p:cNvSpPr>
            <a:spLocks noGrp="1" noRot="1" noChangeAspect="1"/>
          </p:cNvSpPr>
          <p:nvPr>
            <p:ph type="sldImg" idx="2"/>
          </p:nvPr>
        </p:nvSpPr>
        <p:spPr>
          <a:xfrm>
            <a:off x="692150" y="860425"/>
            <a:ext cx="5473700" cy="3079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116997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Ban of coal in energy production:</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Mauri Vieru</a:t>
            </a:r>
            <a:r>
              <a:rPr lang="en-US" sz="1200" kern="1200" dirty="0">
                <a:solidFill>
                  <a:schemeClr val="tx1"/>
                </a:solidFill>
                <a:effectLst/>
                <a:latin typeface="+mn-lt"/>
                <a:ea typeface="+mn-ea"/>
                <a:cs typeface="+mn-cs"/>
              </a:rPr>
              <a:t> communications specialist at Ministry of the Environment</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puh</a:t>
            </a:r>
            <a:r>
              <a:rPr lang="en-US" sz="1200" kern="1200" dirty="0">
                <a:solidFill>
                  <a:schemeClr val="tx1"/>
                </a:solidFill>
                <a:effectLst/>
                <a:latin typeface="+mn-lt"/>
                <a:ea typeface="+mn-ea"/>
                <a:cs typeface="+mn-cs"/>
              </a:rPr>
              <a:t>. 029 506 3577</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mauri.vieru@tem.fi</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Katja Keckman </a:t>
            </a:r>
            <a:r>
              <a:rPr lang="en-US" sz="1200" kern="1200" dirty="0">
                <a:solidFill>
                  <a:schemeClr val="tx1"/>
                </a:solidFill>
                <a:effectLst/>
                <a:latin typeface="+mn-lt"/>
                <a:ea typeface="+mn-ea"/>
                <a:cs typeface="+mn-cs"/>
              </a:rPr>
              <a:t>communications specialist at Ministry of the Economic Affairs and Employment of Finland</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puh</a:t>
            </a:r>
            <a:r>
              <a:rPr lang="en-US" sz="1200" kern="1200" dirty="0">
                <a:solidFill>
                  <a:schemeClr val="tx1"/>
                </a:solidFill>
                <a:effectLst/>
                <a:latin typeface="+mn-lt"/>
                <a:ea typeface="+mn-ea"/>
                <a:cs typeface="+mn-cs"/>
              </a:rPr>
              <a:t>. 029 504 7106</a:t>
            </a:r>
            <a:br>
              <a:rPr lang="en-US" sz="1200" kern="1200" dirty="0">
                <a:solidFill>
                  <a:schemeClr val="tx1"/>
                </a:solidFill>
                <a:effectLst/>
                <a:latin typeface="+mn-lt"/>
                <a:ea typeface="+mn-ea"/>
                <a:cs typeface="+mn-cs"/>
              </a:rPr>
            </a:br>
            <a:r>
              <a:rPr lang="en-US" sz="1200" u="sng" kern="1200" dirty="0">
                <a:solidFill>
                  <a:schemeClr val="tx1"/>
                </a:solidFill>
                <a:effectLst/>
                <a:latin typeface="+mn-lt"/>
                <a:ea typeface="+mn-ea"/>
                <a:cs typeface="+mn-cs"/>
                <a:hlinkClick r:id="rId3"/>
              </a:rPr>
              <a:t>katja.keckman@tem.fi</a:t>
            </a:r>
            <a:r>
              <a:rPr lang="en-US" dirty="0">
                <a:effectLst/>
              </a:rPr>
              <a:t> </a:t>
            </a:r>
            <a:endParaRPr lang="en-US" dirty="0"/>
          </a:p>
          <a:p>
            <a:endParaRPr lang="en-FI" dirty="0"/>
          </a:p>
        </p:txBody>
      </p:sp>
      <p:sp>
        <p:nvSpPr>
          <p:cNvPr id="4" name="Slide Number Placeholder 3"/>
          <p:cNvSpPr>
            <a:spLocks noGrp="1"/>
          </p:cNvSpPr>
          <p:nvPr>
            <p:ph type="sldNum" sz="quarter" idx="5"/>
          </p:nvPr>
        </p:nvSpPr>
        <p:spPr/>
        <p:txBody>
          <a:bodyPr/>
          <a:lstStyle/>
          <a:p>
            <a:fld id="{94EC3156-D817-4798-A24F-2085AE082267}" type="slidenum">
              <a:rPr lang="fi-FI" smtClean="0"/>
              <a:pPr/>
              <a:t>87</a:t>
            </a:fld>
            <a:endParaRPr lang="fi-FI"/>
          </a:p>
        </p:txBody>
      </p:sp>
    </p:spTree>
    <p:extLst>
      <p:ext uri="{BB962C8B-B14F-4D97-AF65-F5344CB8AC3E}">
        <p14:creationId xmlns:p14="http://schemas.microsoft.com/office/powerpoint/2010/main" val="233210104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Nature Conservation act:</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Riitta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Rönn</a:t>
            </a:r>
            <a:r>
              <a:rPr lang="en-US" sz="1200" kern="1200" dirty="0">
                <a:solidFill>
                  <a:schemeClr val="tx1"/>
                </a:solidFill>
                <a:effectLst/>
                <a:latin typeface="+mn-lt"/>
                <a:ea typeface="+mn-ea"/>
                <a:cs typeface="+mn-cs"/>
              </a:rPr>
              <a:t>, legislation at the Ministry of </a:t>
            </a:r>
            <a:r>
              <a:rPr lang="en-US" sz="1200" kern="1200" dirty="0" err="1">
                <a:solidFill>
                  <a:schemeClr val="tx1"/>
                </a:solidFill>
                <a:effectLst/>
                <a:latin typeface="+mn-lt"/>
                <a:ea typeface="+mn-ea"/>
                <a:cs typeface="+mn-cs"/>
              </a:rPr>
              <a:t>Enviroment</a:t>
            </a: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u="sng" kern="1200" dirty="0">
                <a:solidFill>
                  <a:schemeClr val="tx1"/>
                </a:solidFill>
                <a:effectLst/>
                <a:latin typeface="+mn-lt"/>
                <a:ea typeface="+mn-ea"/>
                <a:cs typeface="+mn-cs"/>
                <a:hlinkClick r:id="rId3"/>
              </a:rPr>
              <a:t>riitta.ronn@ym.fi</a:t>
            </a:r>
            <a:r>
              <a:rPr lang="en-US" sz="1200" kern="1200" dirty="0">
                <a:solidFill>
                  <a:schemeClr val="tx1"/>
                </a:solidFill>
                <a:effectLst/>
                <a:latin typeface="+mn-lt"/>
                <a:ea typeface="+mn-ea"/>
                <a:cs typeface="+mn-cs"/>
              </a:rPr>
              <a:t> +358 295250255</a:t>
            </a:r>
            <a:endParaRPr lang="en-FI" sz="1200" kern="1200" dirty="0">
              <a:solidFill>
                <a:schemeClr val="tx1"/>
              </a:solidFill>
              <a:effectLst/>
              <a:latin typeface="+mn-lt"/>
              <a:ea typeface="+mn-ea"/>
              <a:cs typeface="+mn-cs"/>
            </a:endParaRPr>
          </a:p>
          <a:p>
            <a:endParaRPr lang="en-FI" dirty="0"/>
          </a:p>
        </p:txBody>
      </p:sp>
      <p:sp>
        <p:nvSpPr>
          <p:cNvPr id="4" name="Slide Number Placeholder 3"/>
          <p:cNvSpPr>
            <a:spLocks noGrp="1"/>
          </p:cNvSpPr>
          <p:nvPr>
            <p:ph type="sldNum" sz="quarter" idx="5"/>
          </p:nvPr>
        </p:nvSpPr>
        <p:spPr/>
        <p:txBody>
          <a:bodyPr/>
          <a:lstStyle/>
          <a:p>
            <a:fld id="{94EC3156-D817-4798-A24F-2085AE082267}" type="slidenum">
              <a:rPr lang="fi-FI" smtClean="0"/>
              <a:pPr/>
              <a:t>88</a:t>
            </a:fld>
            <a:endParaRPr lang="fi-FI"/>
          </a:p>
        </p:txBody>
      </p:sp>
    </p:spTree>
    <p:extLst>
      <p:ext uri="{BB962C8B-B14F-4D97-AF65-F5344CB8AC3E}">
        <p14:creationId xmlns:p14="http://schemas.microsoft.com/office/powerpoint/2010/main" val="299043194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Nature Conservation act: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Riitta </a:t>
            </a:r>
            <a:r>
              <a:rPr lang="en-US" sz="1200" kern="1200" dirty="0" err="1">
                <a:solidFill>
                  <a:schemeClr val="tx1"/>
                </a:solidFill>
                <a:effectLst/>
                <a:latin typeface="+mn-lt"/>
                <a:ea typeface="+mn-ea"/>
                <a:cs typeface="+mn-cs"/>
              </a:rPr>
              <a:t>Rönn</a:t>
            </a:r>
            <a:r>
              <a:rPr lang="en-US" sz="1200" kern="1200" dirty="0">
                <a:solidFill>
                  <a:schemeClr val="tx1"/>
                </a:solidFill>
                <a:effectLst/>
                <a:latin typeface="+mn-lt"/>
                <a:ea typeface="+mn-ea"/>
                <a:cs typeface="+mn-cs"/>
              </a:rPr>
              <a:t>, legislation at the Ministry of </a:t>
            </a:r>
            <a:r>
              <a:rPr lang="en-US" sz="1200" kern="1200" dirty="0" err="1">
                <a:solidFill>
                  <a:schemeClr val="tx1"/>
                </a:solidFill>
                <a:effectLst/>
                <a:latin typeface="+mn-lt"/>
                <a:ea typeface="+mn-ea"/>
                <a:cs typeface="+mn-cs"/>
              </a:rPr>
              <a:t>Enviroment</a:t>
            </a: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u="sng" kern="1200" dirty="0">
                <a:solidFill>
                  <a:schemeClr val="tx1"/>
                </a:solidFill>
                <a:effectLst/>
                <a:latin typeface="+mn-lt"/>
                <a:ea typeface="+mn-ea"/>
                <a:cs typeface="+mn-cs"/>
                <a:hlinkClick r:id="rId3"/>
              </a:rPr>
              <a:t>riitta.ronn@ym.fi</a:t>
            </a:r>
            <a:r>
              <a:rPr lang="en-US" sz="1200" kern="1200" dirty="0">
                <a:solidFill>
                  <a:schemeClr val="tx1"/>
                </a:solidFill>
                <a:effectLst/>
                <a:latin typeface="+mn-lt"/>
                <a:ea typeface="+mn-ea"/>
                <a:cs typeface="+mn-cs"/>
              </a:rPr>
              <a:t> +358 295250255</a:t>
            </a:r>
            <a:endParaRPr lang="en-FI" sz="1200" kern="1200" dirty="0">
              <a:solidFill>
                <a:schemeClr val="tx1"/>
              </a:solidFill>
              <a:effectLst/>
              <a:latin typeface="+mn-lt"/>
              <a:ea typeface="+mn-ea"/>
              <a:cs typeface="+mn-cs"/>
            </a:endParaRPr>
          </a:p>
          <a:p>
            <a:endParaRPr lang="en-FI" dirty="0"/>
          </a:p>
        </p:txBody>
      </p:sp>
      <p:sp>
        <p:nvSpPr>
          <p:cNvPr id="4" name="Slide Number Placeholder 3"/>
          <p:cNvSpPr>
            <a:spLocks noGrp="1"/>
          </p:cNvSpPr>
          <p:nvPr>
            <p:ph type="sldNum" sz="quarter" idx="5"/>
          </p:nvPr>
        </p:nvSpPr>
        <p:spPr/>
        <p:txBody>
          <a:bodyPr/>
          <a:lstStyle/>
          <a:p>
            <a:fld id="{94EC3156-D817-4798-A24F-2085AE082267}" type="slidenum">
              <a:rPr lang="fi-FI" smtClean="0"/>
              <a:pPr/>
              <a:t>89</a:t>
            </a:fld>
            <a:endParaRPr lang="fi-FI"/>
          </a:p>
        </p:txBody>
      </p:sp>
    </p:spTree>
    <p:extLst>
      <p:ext uri="{BB962C8B-B14F-4D97-AF65-F5344CB8AC3E}">
        <p14:creationId xmlns:p14="http://schemas.microsoft.com/office/powerpoint/2010/main" val="817503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2035 </a:t>
            </a:r>
            <a:r>
              <a:rPr lang="en-US" sz="1200" kern="1200" dirty="0" err="1">
                <a:solidFill>
                  <a:schemeClr val="tx1"/>
                </a:solidFill>
                <a:effectLst/>
                <a:latin typeface="+mn-lt"/>
                <a:ea typeface="+mn-ea"/>
                <a:cs typeface="+mn-cs"/>
              </a:rPr>
              <a:t>tavoite</a:t>
            </a:r>
            <a:r>
              <a:rPr lang="en-US" sz="1200" kern="1200" dirty="0">
                <a:solidFill>
                  <a:schemeClr val="tx1"/>
                </a:solidFill>
                <a:effectLst/>
                <a:latin typeface="+mn-lt"/>
                <a:ea typeface="+mn-ea"/>
                <a:cs typeface="+mn-cs"/>
              </a:rPr>
              <a:t>: Outi Honkatukia, </a:t>
            </a:r>
            <a:r>
              <a:rPr lang="en-US" sz="1200" i="1" kern="1200" dirty="0">
                <a:solidFill>
                  <a:schemeClr val="tx1"/>
                </a:solidFill>
                <a:effectLst/>
                <a:latin typeface="+mn-lt"/>
                <a:ea typeface="+mn-ea"/>
                <a:cs typeface="+mn-cs"/>
              </a:rPr>
              <a:t>Senior Environmental Adviser at </a:t>
            </a:r>
            <a:r>
              <a:rPr lang="en-US" sz="1200" kern="1200" dirty="0">
                <a:solidFill>
                  <a:schemeClr val="tx1"/>
                </a:solidFill>
                <a:effectLst/>
                <a:latin typeface="+mn-lt"/>
                <a:ea typeface="+mn-ea"/>
                <a:cs typeface="+mn-cs"/>
              </a:rPr>
              <a:t>Ministry of the Environment</a:t>
            </a:r>
            <a:br>
              <a:rPr lang="en-US" sz="1200" kern="1200" dirty="0">
                <a:solidFill>
                  <a:schemeClr val="tx1"/>
                </a:solidFill>
                <a:effectLst/>
                <a:latin typeface="+mn-lt"/>
                <a:ea typeface="+mn-ea"/>
                <a:cs typeface="+mn-cs"/>
              </a:rPr>
            </a:br>
            <a:r>
              <a:rPr lang="en-US" sz="1200" u="sng" kern="1200" dirty="0">
                <a:solidFill>
                  <a:schemeClr val="tx1"/>
                </a:solidFill>
                <a:effectLst/>
                <a:latin typeface="+mn-lt"/>
                <a:ea typeface="+mn-ea"/>
                <a:cs typeface="+mn-cs"/>
                <a:hlinkClick r:id="rId3"/>
              </a:rPr>
              <a:t>outi.honkatukia@ym.fi</a:t>
            </a:r>
            <a:r>
              <a:rPr lang="en-US" sz="1200" kern="1200" dirty="0">
                <a:solidFill>
                  <a:schemeClr val="tx1"/>
                </a:solidFill>
                <a:effectLst/>
                <a:latin typeface="+mn-lt"/>
                <a:ea typeface="+mn-ea"/>
                <a:cs typeface="+mn-cs"/>
              </a:rPr>
              <a:t>, +358 29 525 0272</a:t>
            </a:r>
            <a:r>
              <a:rPr lang="en-FI" dirty="0">
                <a:effectLst/>
              </a:rPr>
              <a:t> </a:t>
            </a:r>
            <a:endParaRPr lang="en-F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EC3156-D817-4798-A24F-2085AE082267}" type="slidenum">
              <a:rPr kumimoji="0" lang="fi-FI" sz="800" b="0" i="0" u="none" strike="noStrike" kern="1200" cap="none" spc="0" normalizeH="0" baseline="0" noProof="0" smtClean="0">
                <a:ln>
                  <a:noFill/>
                </a:ln>
                <a:solidFill>
                  <a:srgbClr val="002EA2"/>
                </a:solidFill>
                <a:effectLst/>
                <a:uLnTx/>
                <a:uFillTx/>
                <a:latin typeface="Finlandic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i-FI" sz="800" b="0" i="0" u="none" strike="noStrike" kern="1200" cap="none" spc="0" normalizeH="0" baseline="0" noProof="0">
              <a:ln>
                <a:noFill/>
              </a:ln>
              <a:solidFill>
                <a:srgbClr val="002EA2"/>
              </a:solidFill>
              <a:effectLst/>
              <a:uLnTx/>
              <a:uFillTx/>
              <a:latin typeface="Finlandica"/>
              <a:ea typeface="+mn-ea"/>
              <a:cs typeface="+mn-cs"/>
            </a:endParaRPr>
          </a:p>
        </p:txBody>
      </p:sp>
    </p:spTree>
    <p:extLst>
      <p:ext uri="{BB962C8B-B14F-4D97-AF65-F5344CB8AC3E}">
        <p14:creationId xmlns:p14="http://schemas.microsoft.com/office/powerpoint/2010/main" val="4091988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lag">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C8577B5-3D9B-43C4-A032-AA9CC555A26F}" type="datetime1">
              <a:rPr lang="fi-FI" smtClean="0"/>
              <a:t>15.3.2021</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grpSp>
        <p:nvGrpSpPr>
          <p:cNvPr id="14" name="Group 13"/>
          <p:cNvGrpSpPr>
            <a:grpSpLocks noChangeAspect="1"/>
          </p:cNvGrpSpPr>
          <p:nvPr userDrawn="1"/>
        </p:nvGrpSpPr>
        <p:grpSpPr>
          <a:xfrm>
            <a:off x="3131863" y="1693158"/>
            <a:ext cx="2880000" cy="1757183"/>
            <a:chOff x="6372200" y="3003798"/>
            <a:chExt cx="720725" cy="439738"/>
          </a:xfrm>
        </p:grpSpPr>
        <p:sp>
          <p:nvSpPr>
            <p:cNvPr id="15" name="Freeform 7"/>
            <p:cNvSpPr>
              <a:spLocks noEditPoints="1"/>
            </p:cNvSpPr>
            <p:nvPr userDrawn="1"/>
          </p:nvSpPr>
          <p:spPr bwMode="auto">
            <a:xfrm>
              <a:off x="6372200" y="3003798"/>
              <a:ext cx="720725" cy="439738"/>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6"/>
            <p:cNvSpPr>
              <a:spLocks/>
            </p:cNvSpPr>
            <p:nvPr userDrawn="1"/>
          </p:nvSpPr>
          <p:spPr bwMode="auto">
            <a:xfrm>
              <a:off x="6372200" y="3003798"/>
              <a:ext cx="720725" cy="439738"/>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426492124"/>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Picture">
    <p:bg>
      <p:bgPr>
        <a:solidFill>
          <a:schemeClr val="accent2"/>
        </a:solid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9144000" cy="5143500"/>
          </a:xfrm>
          <a:solidFill>
            <a:schemeClr val="accent2"/>
          </a:solidFill>
        </p:spPr>
        <p:txBody>
          <a:bodyPr/>
          <a:lstStyle>
            <a:lvl1pPr marL="0" indent="0">
              <a:buFontTx/>
              <a:buNone/>
              <a:defRPr sz="1200" baseline="0"/>
            </a:lvl1pPr>
          </a:lstStyle>
          <a:p>
            <a:r>
              <a:rPr lang="en-US" dirty="0"/>
              <a:t>Insert Picture</a:t>
            </a:r>
          </a:p>
        </p:txBody>
      </p:sp>
      <p:sp>
        <p:nvSpPr>
          <p:cNvPr id="2" name="Title 1"/>
          <p:cNvSpPr>
            <a:spLocks noGrp="1"/>
          </p:cNvSpPr>
          <p:nvPr>
            <p:ph type="title"/>
          </p:nvPr>
        </p:nvSpPr>
        <p:spPr>
          <a:xfrm>
            <a:off x="1835149" y="1492250"/>
            <a:ext cx="5473701" cy="1295524"/>
          </a:xfrm>
        </p:spPr>
        <p:txBody>
          <a:bodyPr anchor="b" anchorCtr="0"/>
          <a:lstStyle>
            <a:lvl1pPr algn="l">
              <a:defRPr sz="2800" b="1" cap="none" baseline="0">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642B1DF5-C784-4529-8359-8D17D27DFEA3}" type="datetime1">
              <a:rPr lang="fi-FI" smtClean="0"/>
              <a:t>15.3.2021</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145952949"/>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835150" y="1492250"/>
            <a:ext cx="2664842" cy="2879726"/>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492250"/>
            <a:ext cx="2660650" cy="2879726"/>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1D411FA-0928-4AC0-9BFC-FE96AE2252CF}" type="datetime1">
              <a:rPr lang="fi-FI" smtClean="0"/>
              <a:t>15.3.2021</a:t>
            </a:fld>
            <a:endParaRPr lang="en-US"/>
          </a:p>
        </p:txBody>
      </p:sp>
      <p:sp>
        <p:nvSpPr>
          <p:cNvPr id="6" name="Footer Placeholder 5"/>
          <p:cNvSpPr>
            <a:spLocks noGrp="1"/>
          </p:cNvSpPr>
          <p:nvPr>
            <p:ph type="ftr" sz="quarter" idx="11"/>
          </p:nvPr>
        </p:nvSpPr>
        <p:spPr/>
        <p:txBody>
          <a:bodyPr/>
          <a:lstStyle/>
          <a:p>
            <a:r>
              <a:rPr lang="en-US"/>
              <a:t>Footer Here</a:t>
            </a:r>
            <a:endParaRPr lang="en-US" dirty="0"/>
          </a:p>
        </p:txBody>
      </p:sp>
      <p:sp>
        <p:nvSpPr>
          <p:cNvPr id="7" name="Slide Number Placeholder 6"/>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796211413"/>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835150" y="1492251"/>
            <a:ext cx="2664842"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835150" y="1779662"/>
            <a:ext cx="2662238"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4009" y="1492251"/>
            <a:ext cx="2664842"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779662"/>
            <a:ext cx="2663824"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BB2B072-C400-46A4-95D7-7F7228DB539B}" type="datetime1">
              <a:rPr lang="fi-FI" smtClean="0"/>
              <a:t>15.3.2021</a:t>
            </a:fld>
            <a:endParaRPr lang="en-US"/>
          </a:p>
        </p:txBody>
      </p:sp>
      <p:sp>
        <p:nvSpPr>
          <p:cNvPr id="8" name="Footer Placeholder 7"/>
          <p:cNvSpPr>
            <a:spLocks noGrp="1"/>
          </p:cNvSpPr>
          <p:nvPr>
            <p:ph type="ftr" sz="quarter" idx="11"/>
          </p:nvPr>
        </p:nvSpPr>
        <p:spPr/>
        <p:txBody>
          <a:bodyPr/>
          <a:lstStyle/>
          <a:p>
            <a:r>
              <a:rPr lang="en-US"/>
              <a:t>Footer Here</a:t>
            </a:r>
          </a:p>
        </p:txBody>
      </p:sp>
      <p:sp>
        <p:nvSpPr>
          <p:cNvPr id="9" name="Slide Number Placeholder 8"/>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344381301"/>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Head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835150" y="1492251"/>
            <a:ext cx="5473700"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835150" y="1779662"/>
            <a:ext cx="5473700"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356BA5B-6EDD-4710-9107-E4A273B894E0}" type="datetime1">
              <a:rPr lang="fi-FI" smtClean="0"/>
              <a:t>15.3.2021</a:t>
            </a:fld>
            <a:endParaRPr lang="en-US"/>
          </a:p>
        </p:txBody>
      </p:sp>
      <p:sp>
        <p:nvSpPr>
          <p:cNvPr id="8" name="Footer Placeholder 7"/>
          <p:cNvSpPr>
            <a:spLocks noGrp="1"/>
          </p:cNvSpPr>
          <p:nvPr>
            <p:ph type="ftr" sz="quarter" idx="11"/>
          </p:nvPr>
        </p:nvSpPr>
        <p:spPr/>
        <p:txBody>
          <a:bodyPr/>
          <a:lstStyle/>
          <a:p>
            <a:r>
              <a:rPr lang="en-US"/>
              <a:t>Footer Here</a:t>
            </a:r>
          </a:p>
        </p:txBody>
      </p:sp>
      <p:sp>
        <p:nvSpPr>
          <p:cNvPr id="9" name="Slide Number Placeholder 8"/>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312984311"/>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196267-80AC-44C3-8618-98C83836BF04}" type="datetime1">
              <a:rPr lang="fi-FI" smtClean="0"/>
              <a:t>15.3.2021</a:t>
            </a:fld>
            <a:endParaRPr lang="en-US"/>
          </a:p>
        </p:txBody>
      </p:sp>
      <p:sp>
        <p:nvSpPr>
          <p:cNvPr id="4" name="Footer Placeholder 3"/>
          <p:cNvSpPr>
            <a:spLocks noGrp="1"/>
          </p:cNvSpPr>
          <p:nvPr>
            <p:ph type="ftr" sz="quarter" idx="11"/>
          </p:nvPr>
        </p:nvSpPr>
        <p:spPr/>
        <p:txBody>
          <a:bodyPr/>
          <a:lstStyle/>
          <a:p>
            <a:r>
              <a:rPr lang="en-US"/>
              <a:t>Footer Here</a:t>
            </a:r>
          </a:p>
        </p:txBody>
      </p:sp>
      <p:sp>
        <p:nvSpPr>
          <p:cNvPr id="5" name="Slide Number Placeholder 4"/>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291239795"/>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1835150" y="484187"/>
            <a:ext cx="2736850" cy="863427"/>
          </a:xfrm>
        </p:spPr>
        <p:txBody>
          <a:bodyPr/>
          <a:lstStyle/>
          <a:p>
            <a:r>
              <a:rPr lang="en-US"/>
              <a:t>Click to edit Master title style</a:t>
            </a:r>
            <a:endParaRPr lang="en-US" dirty="0"/>
          </a:p>
        </p:txBody>
      </p:sp>
      <p:sp>
        <p:nvSpPr>
          <p:cNvPr id="3" name="Content Placeholder 2"/>
          <p:cNvSpPr>
            <a:spLocks noGrp="1"/>
          </p:cNvSpPr>
          <p:nvPr>
            <p:ph idx="1"/>
          </p:nvPr>
        </p:nvSpPr>
        <p:spPr>
          <a:xfrm>
            <a:off x="1835150" y="1492249"/>
            <a:ext cx="2736850" cy="28797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p:cNvSpPr>
            <a:spLocks noGrp="1"/>
          </p:cNvSpPr>
          <p:nvPr>
            <p:ph type="pic" sz="quarter" idx="13" hasCustomPrompt="1"/>
          </p:nvPr>
        </p:nvSpPr>
        <p:spPr>
          <a:xfrm>
            <a:off x="5292725" y="0"/>
            <a:ext cx="3851275" cy="5143500"/>
          </a:xfrm>
          <a:solidFill>
            <a:schemeClr val="accent2"/>
          </a:solidFill>
        </p:spPr>
        <p:txBody>
          <a:bodyPr/>
          <a:lstStyle>
            <a:lvl1pPr marL="0" indent="0">
              <a:buFontTx/>
              <a:buNone/>
              <a:defRPr sz="1400"/>
            </a:lvl1pPr>
          </a:lstStyle>
          <a:p>
            <a:r>
              <a:rPr lang="en-US" dirty="0"/>
              <a:t>Insert Picture</a:t>
            </a:r>
          </a:p>
        </p:txBody>
      </p:sp>
      <p:sp>
        <p:nvSpPr>
          <p:cNvPr id="4" name="Date Placeholder 3"/>
          <p:cNvSpPr>
            <a:spLocks noGrp="1"/>
          </p:cNvSpPr>
          <p:nvPr>
            <p:ph type="dt" sz="half" idx="10"/>
          </p:nvPr>
        </p:nvSpPr>
        <p:spPr/>
        <p:txBody>
          <a:bodyPr/>
          <a:lstStyle/>
          <a:p>
            <a:fld id="{6C968696-DC34-4F80-B536-87BFE77C223E}" type="datetime1">
              <a:rPr lang="fi-FI" smtClean="0"/>
              <a:t>15.3.2021</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974032369"/>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DCA3C4-1720-4B1A-9D25-BBE36183E67F}" type="datetime1">
              <a:rPr lang="fi-FI" smtClean="0"/>
              <a:t>15.3.2021</a:t>
            </a:fld>
            <a:endParaRPr lang="en-US"/>
          </a:p>
        </p:txBody>
      </p:sp>
      <p:sp>
        <p:nvSpPr>
          <p:cNvPr id="3" name="Footer Placeholder 2"/>
          <p:cNvSpPr>
            <a:spLocks noGrp="1"/>
          </p:cNvSpPr>
          <p:nvPr>
            <p:ph type="ftr" sz="quarter" idx="11"/>
          </p:nvPr>
        </p:nvSpPr>
        <p:spPr/>
        <p:txBody>
          <a:bodyPr/>
          <a:lstStyle/>
          <a:p>
            <a:r>
              <a:rPr lang="en-US"/>
              <a:t>Footer Here</a:t>
            </a:r>
          </a:p>
        </p:txBody>
      </p:sp>
      <p:sp>
        <p:nvSpPr>
          <p:cNvPr id="4" name="Slide Number Placeholder 3"/>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854931120"/>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B746C030-4BDA-44CB-A07E-6A6388B8E9A6}" type="datetime1">
              <a:rPr lang="fi-FI" smtClean="0"/>
              <a:t>15.3.2021</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526286148"/>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Title and Content Gra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DEA0A167-0C84-4504-8767-7A87EE24BA40}" type="datetime1">
              <a:rPr lang="fi-FI" smtClean="0"/>
              <a:t>15.3.2021</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2107697811"/>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fi-FI"/>
              <a:t>Click to edit Master title style</a:t>
            </a:r>
            <a:endParaRPr lang="en-US"/>
          </a:p>
        </p:txBody>
      </p:sp>
      <p:sp>
        <p:nvSpPr>
          <p:cNvPr id="3" name="Content Placeholder 2"/>
          <p:cNvSpPr>
            <a:spLocks noGrp="1"/>
          </p:cNvSpPr>
          <p:nvPr>
            <p:ph idx="1"/>
          </p:nvPr>
        </p:nvSpPr>
        <p:spPr/>
        <p:txBody>
          <a:bodyPr/>
          <a:lstStyle>
            <a:lvl1pPr marL="265113" indent="-265113">
              <a:buFont typeface="+mj-lt"/>
              <a:buAutoNum type="arabicPeriod"/>
              <a:defRPr b="1">
                <a:solidFill>
                  <a:schemeClr val="bg1"/>
                </a:solidFill>
              </a:defRPr>
            </a:lvl1pPr>
            <a:lvl2pPr>
              <a:defRPr>
                <a:solidFill>
                  <a:schemeClr val="bg1"/>
                </a:solidFill>
              </a:defRPr>
            </a:lvl2pPr>
          </a:lstStyle>
          <a:p>
            <a:pPr lvl="0"/>
            <a:r>
              <a:rPr lang="fi-FI"/>
              <a:t>Click to edit Master text styles</a:t>
            </a:r>
          </a:p>
          <a:p>
            <a:pPr lvl="1"/>
            <a:r>
              <a:rPr lang="fi-FI"/>
              <a:t>Second level</a:t>
            </a:r>
          </a:p>
        </p:txBody>
      </p:sp>
      <p:sp>
        <p:nvSpPr>
          <p:cNvPr id="4" name="Date Placeholder 3"/>
          <p:cNvSpPr>
            <a:spLocks noGrp="1"/>
          </p:cNvSpPr>
          <p:nvPr>
            <p:ph type="dt" sz="half" idx="10"/>
          </p:nvPr>
        </p:nvSpPr>
        <p:spPr/>
        <p:txBody>
          <a:bodyPr/>
          <a:lstStyle>
            <a:lvl1pPr>
              <a:defRPr>
                <a:solidFill>
                  <a:schemeClr val="bg1"/>
                </a:solidFill>
              </a:defRPr>
            </a:lvl1pPr>
          </a:lstStyle>
          <a:p>
            <a:fld id="{2F74BA54-9359-4B18-871A-7A42232F514F}" type="datetime1">
              <a:rPr lang="fi-FI" smtClean="0"/>
              <a:t>15.3.2021</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Tree>
    <p:extLst>
      <p:ext uri="{BB962C8B-B14F-4D97-AF65-F5344CB8AC3E}">
        <p14:creationId xmlns:p14="http://schemas.microsoft.com/office/powerpoint/2010/main" val="285901463"/>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35150" y="1347614"/>
            <a:ext cx="5473700" cy="1440161"/>
          </a:xfrm>
        </p:spPr>
        <p:txBody>
          <a:bodyPr anchor="b" anchorCtr="0"/>
          <a:lstStyle>
            <a:lvl1pPr>
              <a:lnSpc>
                <a:spcPct val="80000"/>
              </a:lnSpc>
              <a:defRPr sz="5400" cap="all" baseline="0"/>
            </a:lvl1pPr>
          </a:lstStyle>
          <a:p>
            <a:r>
              <a:rPr lang="en-US" dirty="0"/>
              <a:t>headline</a:t>
            </a:r>
          </a:p>
        </p:txBody>
      </p:sp>
      <p:sp>
        <p:nvSpPr>
          <p:cNvPr id="3" name="Subtitle 2"/>
          <p:cNvSpPr>
            <a:spLocks noGrp="1"/>
          </p:cNvSpPr>
          <p:nvPr>
            <p:ph type="subTitle" idx="1"/>
          </p:nvPr>
        </p:nvSpPr>
        <p:spPr>
          <a:xfrm>
            <a:off x="1835150" y="2787774"/>
            <a:ext cx="5473700" cy="648072"/>
          </a:xfrm>
        </p:spPr>
        <p:txBody>
          <a:bodyPr/>
          <a:lstStyle>
            <a:lvl1pPr marL="0" indent="0" algn="l">
              <a:buNone/>
              <a:defRPr>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EED4623-E8F6-4800-B145-AE56480DD1E0}" type="datetime1">
              <a:rPr lang="fi-FI" smtClean="0"/>
              <a:t>15.3.2021</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706406030"/>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ase Im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95636" y="1527633"/>
            <a:ext cx="6552728" cy="2088233"/>
          </a:xfrm>
          <a:prstGeom prst="rect">
            <a:avLst/>
          </a:prstGeom>
          <a:noFill/>
        </p:spPr>
        <p:txBody>
          <a:bodyPr anchor="ctr" anchorCtr="0"/>
          <a:lstStyle>
            <a:lvl1pPr algn="ctr">
              <a:lnSpc>
                <a:spcPct val="80000"/>
              </a:lnSpc>
              <a:defRPr sz="5400" cap="all" baseline="0">
                <a:solidFill>
                  <a:schemeClr val="accent1"/>
                </a:solidFill>
              </a:defRPr>
            </a:lvl1pPr>
          </a:lstStyle>
          <a:p>
            <a:r>
              <a:rPr lang="en-US" dirty="0"/>
              <a:t>Headline</a:t>
            </a:r>
          </a:p>
        </p:txBody>
      </p:sp>
    </p:spTree>
    <p:extLst>
      <p:ext uri="{BB962C8B-B14F-4D97-AF65-F5344CB8AC3E}">
        <p14:creationId xmlns:p14="http://schemas.microsoft.com/office/powerpoint/2010/main" val="41966434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Case text">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2DB33C5-4CEF-C044-92FF-23A39873E742}"/>
              </a:ext>
            </a:extLst>
          </p:cNvPr>
          <p:cNvSpPr/>
          <p:nvPr userDrawn="1"/>
        </p:nvSpPr>
        <p:spPr>
          <a:xfrm>
            <a:off x="0" y="3863818"/>
            <a:ext cx="9144000" cy="7954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chemeClr val="bg2"/>
              </a:solidFill>
            </a:endParaRPr>
          </a:p>
        </p:txBody>
      </p:sp>
      <p:sp>
        <p:nvSpPr>
          <p:cNvPr id="8" name="Footer Placeholder 7">
            <a:extLst>
              <a:ext uri="{FF2B5EF4-FFF2-40B4-BE49-F238E27FC236}">
                <a16:creationId xmlns:a16="http://schemas.microsoft.com/office/drawing/2014/main" id="{3FC3C7CA-C11E-694A-A783-BE0B58FAEF8F}"/>
              </a:ext>
            </a:extLst>
          </p:cNvPr>
          <p:cNvSpPr>
            <a:spLocks noGrp="1"/>
          </p:cNvSpPr>
          <p:nvPr>
            <p:ph type="ftr" sz="quarter" idx="11"/>
          </p:nvPr>
        </p:nvSpPr>
        <p:spPr>
          <a:xfrm>
            <a:off x="468313" y="4798534"/>
            <a:ext cx="8207374" cy="221488"/>
          </a:xfrm>
          <a:prstGeom prst="rect">
            <a:avLst/>
          </a:prstGeom>
        </p:spPr>
        <p:txBody>
          <a:bodyPr/>
          <a:lstStyle>
            <a:lvl1pPr algn="ctr">
              <a:defRPr kern="1200" baseline="0">
                <a:latin typeface="Finlandica" pitchFamily="2" charset="77"/>
              </a:defRPr>
            </a:lvl1pPr>
          </a:lstStyle>
          <a:p>
            <a:pPr algn="ctr"/>
            <a:r>
              <a:rPr lang="fi-FI"/>
              <a:t>Footer Here</a:t>
            </a:r>
            <a:endParaRPr lang="fi-FI" dirty="0"/>
          </a:p>
        </p:txBody>
      </p:sp>
      <p:sp>
        <p:nvSpPr>
          <p:cNvPr id="21" name="Freeform 11">
            <a:extLst>
              <a:ext uri="{FF2B5EF4-FFF2-40B4-BE49-F238E27FC236}">
                <a16:creationId xmlns:a16="http://schemas.microsoft.com/office/drawing/2014/main" id="{CBE57300-407A-944B-8560-81CCF142B18B}"/>
              </a:ext>
            </a:extLst>
          </p:cNvPr>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noProof="0" dirty="0"/>
          </a:p>
        </p:txBody>
      </p:sp>
      <p:sp>
        <p:nvSpPr>
          <p:cNvPr id="22" name="Freeform 6">
            <a:extLst>
              <a:ext uri="{FF2B5EF4-FFF2-40B4-BE49-F238E27FC236}">
                <a16:creationId xmlns:a16="http://schemas.microsoft.com/office/drawing/2014/main" id="{B8CA1DC6-DC18-BC49-89E6-1FC47C097EB3}"/>
              </a:ext>
            </a:extLst>
          </p:cNvPr>
          <p:cNvSpPr>
            <a:spLocks/>
          </p:cNvSpPr>
          <p:nvPr userDrawn="1"/>
        </p:nvSpPr>
        <p:spPr bwMode="auto">
          <a:xfrm>
            <a:off x="468313" y="484188"/>
            <a:ext cx="588028" cy="358775"/>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noProof="0" dirty="0"/>
          </a:p>
        </p:txBody>
      </p:sp>
      <p:sp>
        <p:nvSpPr>
          <p:cNvPr id="11" name="Title 2">
            <a:extLst>
              <a:ext uri="{FF2B5EF4-FFF2-40B4-BE49-F238E27FC236}">
                <a16:creationId xmlns:a16="http://schemas.microsoft.com/office/drawing/2014/main" id="{D614C526-7DFF-6E42-8330-4B7A77D56FA6}"/>
              </a:ext>
            </a:extLst>
          </p:cNvPr>
          <p:cNvSpPr>
            <a:spLocks noGrp="1"/>
          </p:cNvSpPr>
          <p:nvPr>
            <p:ph type="title"/>
          </p:nvPr>
        </p:nvSpPr>
        <p:spPr>
          <a:xfrm>
            <a:off x="1259631" y="341054"/>
            <a:ext cx="6624736" cy="645041"/>
          </a:xfrm>
          <a:prstGeom prst="rect">
            <a:avLst/>
          </a:prstGeom>
        </p:spPr>
        <p:txBody>
          <a:bodyPr anchor="ctr" anchorCtr="0"/>
          <a:lstStyle>
            <a:lvl1pPr algn="l">
              <a:defRPr sz="2200"/>
            </a:lvl1pPr>
          </a:lstStyle>
          <a:p>
            <a:pPr algn="ctr"/>
            <a:endParaRPr lang="en-FI"/>
          </a:p>
        </p:txBody>
      </p:sp>
      <p:sp>
        <p:nvSpPr>
          <p:cNvPr id="13" name="Text Placeholder 3">
            <a:extLst>
              <a:ext uri="{FF2B5EF4-FFF2-40B4-BE49-F238E27FC236}">
                <a16:creationId xmlns:a16="http://schemas.microsoft.com/office/drawing/2014/main" id="{42F74EAB-A59D-2C47-82E2-3E1F8615DA5D}"/>
              </a:ext>
            </a:extLst>
          </p:cNvPr>
          <p:cNvSpPr>
            <a:spLocks noGrp="1"/>
          </p:cNvSpPr>
          <p:nvPr>
            <p:ph type="body" sz="quarter" idx="13"/>
          </p:nvPr>
        </p:nvSpPr>
        <p:spPr>
          <a:xfrm>
            <a:off x="468312" y="1225825"/>
            <a:ext cx="8207375" cy="2516252"/>
          </a:xfrm>
          <a:prstGeom prst="rect">
            <a:avLst/>
          </a:prstGeom>
        </p:spPr>
        <p:txBody>
          <a:bodyPr lIns="0" tIns="0" rIns="0" bIns="0" numCol="2" spcCol="180000"/>
          <a:lstStyle/>
          <a:p>
            <a:endParaRPr lang="en-FI"/>
          </a:p>
        </p:txBody>
      </p:sp>
      <p:sp>
        <p:nvSpPr>
          <p:cNvPr id="15" name="Text Placeholder 4">
            <a:extLst>
              <a:ext uri="{FF2B5EF4-FFF2-40B4-BE49-F238E27FC236}">
                <a16:creationId xmlns:a16="http://schemas.microsoft.com/office/drawing/2014/main" id="{4F204A1B-164F-9B4A-844E-52D6957A6B0E}"/>
              </a:ext>
            </a:extLst>
          </p:cNvPr>
          <p:cNvSpPr>
            <a:spLocks noGrp="1"/>
          </p:cNvSpPr>
          <p:nvPr>
            <p:ph type="body" sz="quarter" idx="14"/>
          </p:nvPr>
        </p:nvSpPr>
        <p:spPr>
          <a:xfrm>
            <a:off x="479716" y="3945841"/>
            <a:ext cx="2652892" cy="645041"/>
          </a:xfrm>
          <a:prstGeom prst="rect">
            <a:avLst/>
          </a:prstGeom>
        </p:spPr>
        <p:txBody>
          <a:bodyPr anchor="ctr" anchorCtr="0"/>
          <a:lstStyle>
            <a:lvl1pPr algn="ctr">
              <a:lnSpc>
                <a:spcPct val="110000"/>
              </a:lnSpc>
              <a:defRPr sz="1000">
                <a:solidFill>
                  <a:schemeClr val="bg1"/>
                </a:solidFill>
              </a:defRPr>
            </a:lvl1pPr>
          </a:lstStyle>
          <a:p>
            <a:endParaRPr lang="en-FI"/>
          </a:p>
        </p:txBody>
      </p:sp>
      <p:sp>
        <p:nvSpPr>
          <p:cNvPr id="16" name="Text Placeholder 5">
            <a:extLst>
              <a:ext uri="{FF2B5EF4-FFF2-40B4-BE49-F238E27FC236}">
                <a16:creationId xmlns:a16="http://schemas.microsoft.com/office/drawing/2014/main" id="{DFF851E2-6215-C34D-AB65-EE7947337284}"/>
              </a:ext>
            </a:extLst>
          </p:cNvPr>
          <p:cNvSpPr>
            <a:spLocks noGrp="1"/>
          </p:cNvSpPr>
          <p:nvPr>
            <p:ph type="body" sz="quarter" idx="18"/>
          </p:nvPr>
        </p:nvSpPr>
        <p:spPr>
          <a:xfrm>
            <a:off x="3245554" y="3945841"/>
            <a:ext cx="2652892" cy="645041"/>
          </a:xfrm>
          <a:prstGeom prst="rect">
            <a:avLst/>
          </a:prstGeom>
        </p:spPr>
        <p:txBody>
          <a:bodyPr anchor="ctr" anchorCtr="0"/>
          <a:lstStyle>
            <a:lvl1pPr algn="ctr">
              <a:lnSpc>
                <a:spcPct val="110000"/>
              </a:lnSpc>
              <a:defRPr sz="1000">
                <a:solidFill>
                  <a:schemeClr val="bg1"/>
                </a:solidFill>
              </a:defRPr>
            </a:lvl1pPr>
          </a:lstStyle>
          <a:p>
            <a:endParaRPr lang="en-FI"/>
          </a:p>
        </p:txBody>
      </p:sp>
      <p:sp>
        <p:nvSpPr>
          <p:cNvPr id="17" name="Text Placeholder 6">
            <a:extLst>
              <a:ext uri="{FF2B5EF4-FFF2-40B4-BE49-F238E27FC236}">
                <a16:creationId xmlns:a16="http://schemas.microsoft.com/office/drawing/2014/main" id="{34467C96-2A56-D747-BF57-E4FC58973810}"/>
              </a:ext>
            </a:extLst>
          </p:cNvPr>
          <p:cNvSpPr>
            <a:spLocks noGrp="1"/>
          </p:cNvSpPr>
          <p:nvPr>
            <p:ph type="body" sz="quarter" idx="19"/>
          </p:nvPr>
        </p:nvSpPr>
        <p:spPr>
          <a:xfrm>
            <a:off x="6022796" y="3945841"/>
            <a:ext cx="2652892" cy="645041"/>
          </a:xfrm>
          <a:prstGeom prst="rect">
            <a:avLst/>
          </a:prstGeom>
        </p:spPr>
        <p:txBody>
          <a:bodyPr anchor="ctr" anchorCtr="0"/>
          <a:lstStyle>
            <a:lvl1pPr algn="ctr">
              <a:lnSpc>
                <a:spcPct val="110000"/>
              </a:lnSpc>
              <a:defRPr sz="1000">
                <a:solidFill>
                  <a:schemeClr val="bg1"/>
                </a:solidFill>
              </a:defRPr>
            </a:lvl1pPr>
          </a:lstStyle>
          <a:p>
            <a:endParaRPr lang="en-FI"/>
          </a:p>
        </p:txBody>
      </p:sp>
    </p:spTree>
    <p:extLst>
      <p:ext uri="{BB962C8B-B14F-4D97-AF65-F5344CB8AC3E}">
        <p14:creationId xmlns:p14="http://schemas.microsoft.com/office/powerpoint/2010/main" val="12350351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ase text">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2DB33C5-4CEF-C044-92FF-23A39873E742}"/>
              </a:ext>
            </a:extLst>
          </p:cNvPr>
          <p:cNvSpPr/>
          <p:nvPr userDrawn="1"/>
        </p:nvSpPr>
        <p:spPr>
          <a:xfrm>
            <a:off x="0" y="3863818"/>
            <a:ext cx="9144000" cy="7954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chemeClr val="bg2"/>
              </a:solidFill>
            </a:endParaRPr>
          </a:p>
        </p:txBody>
      </p:sp>
      <p:sp>
        <p:nvSpPr>
          <p:cNvPr id="8" name="Footer Placeholder 7">
            <a:extLst>
              <a:ext uri="{FF2B5EF4-FFF2-40B4-BE49-F238E27FC236}">
                <a16:creationId xmlns:a16="http://schemas.microsoft.com/office/drawing/2014/main" id="{3FC3C7CA-C11E-694A-A783-BE0B58FAEF8F}"/>
              </a:ext>
            </a:extLst>
          </p:cNvPr>
          <p:cNvSpPr>
            <a:spLocks noGrp="1"/>
          </p:cNvSpPr>
          <p:nvPr>
            <p:ph type="ftr" sz="quarter" idx="11"/>
          </p:nvPr>
        </p:nvSpPr>
        <p:spPr>
          <a:xfrm>
            <a:off x="468313" y="4798534"/>
            <a:ext cx="8207374" cy="221488"/>
          </a:xfrm>
          <a:prstGeom prst="rect">
            <a:avLst/>
          </a:prstGeom>
        </p:spPr>
        <p:txBody>
          <a:bodyPr/>
          <a:lstStyle>
            <a:lvl1pPr algn="ctr">
              <a:defRPr kern="1200" baseline="0">
                <a:latin typeface="Finlandica" pitchFamily="2" charset="77"/>
              </a:defRPr>
            </a:lvl1pPr>
          </a:lstStyle>
          <a:p>
            <a:pPr algn="ctr"/>
            <a:r>
              <a:rPr lang="fi-FI"/>
              <a:t>Footer Here</a:t>
            </a:r>
            <a:endParaRPr lang="fi-FI" dirty="0"/>
          </a:p>
        </p:txBody>
      </p:sp>
      <p:sp>
        <p:nvSpPr>
          <p:cNvPr id="21" name="Freeform 11">
            <a:extLst>
              <a:ext uri="{FF2B5EF4-FFF2-40B4-BE49-F238E27FC236}">
                <a16:creationId xmlns:a16="http://schemas.microsoft.com/office/drawing/2014/main" id="{CBE57300-407A-944B-8560-81CCF142B18B}"/>
              </a:ext>
            </a:extLst>
          </p:cNvPr>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noProof="0" dirty="0"/>
          </a:p>
        </p:txBody>
      </p:sp>
      <p:sp>
        <p:nvSpPr>
          <p:cNvPr id="22" name="Freeform 6">
            <a:extLst>
              <a:ext uri="{FF2B5EF4-FFF2-40B4-BE49-F238E27FC236}">
                <a16:creationId xmlns:a16="http://schemas.microsoft.com/office/drawing/2014/main" id="{B8CA1DC6-DC18-BC49-89E6-1FC47C097EB3}"/>
              </a:ext>
            </a:extLst>
          </p:cNvPr>
          <p:cNvSpPr>
            <a:spLocks/>
          </p:cNvSpPr>
          <p:nvPr userDrawn="1"/>
        </p:nvSpPr>
        <p:spPr bwMode="auto">
          <a:xfrm>
            <a:off x="468313" y="484188"/>
            <a:ext cx="588028" cy="358775"/>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noProof="0" dirty="0"/>
          </a:p>
        </p:txBody>
      </p:sp>
      <p:sp>
        <p:nvSpPr>
          <p:cNvPr id="11" name="Title 2">
            <a:extLst>
              <a:ext uri="{FF2B5EF4-FFF2-40B4-BE49-F238E27FC236}">
                <a16:creationId xmlns:a16="http://schemas.microsoft.com/office/drawing/2014/main" id="{D614C526-7DFF-6E42-8330-4B7A77D56FA6}"/>
              </a:ext>
            </a:extLst>
          </p:cNvPr>
          <p:cNvSpPr>
            <a:spLocks noGrp="1"/>
          </p:cNvSpPr>
          <p:nvPr>
            <p:ph type="title"/>
          </p:nvPr>
        </p:nvSpPr>
        <p:spPr>
          <a:xfrm>
            <a:off x="1259631" y="341054"/>
            <a:ext cx="6624736" cy="645041"/>
          </a:xfrm>
          <a:prstGeom prst="rect">
            <a:avLst/>
          </a:prstGeom>
        </p:spPr>
        <p:txBody>
          <a:bodyPr anchor="ctr" anchorCtr="0"/>
          <a:lstStyle>
            <a:lvl1pPr algn="l">
              <a:defRPr sz="2200"/>
            </a:lvl1pPr>
          </a:lstStyle>
          <a:p>
            <a:pPr algn="ctr"/>
            <a:endParaRPr lang="en-FI"/>
          </a:p>
        </p:txBody>
      </p:sp>
      <p:sp>
        <p:nvSpPr>
          <p:cNvPr id="13" name="Text Placeholder 3">
            <a:extLst>
              <a:ext uri="{FF2B5EF4-FFF2-40B4-BE49-F238E27FC236}">
                <a16:creationId xmlns:a16="http://schemas.microsoft.com/office/drawing/2014/main" id="{42F74EAB-A59D-2C47-82E2-3E1F8615DA5D}"/>
              </a:ext>
            </a:extLst>
          </p:cNvPr>
          <p:cNvSpPr>
            <a:spLocks noGrp="1"/>
          </p:cNvSpPr>
          <p:nvPr>
            <p:ph type="body" sz="quarter" idx="13"/>
          </p:nvPr>
        </p:nvSpPr>
        <p:spPr>
          <a:xfrm>
            <a:off x="468312" y="1225825"/>
            <a:ext cx="8207375" cy="2516252"/>
          </a:xfrm>
          <a:prstGeom prst="rect">
            <a:avLst/>
          </a:prstGeom>
        </p:spPr>
        <p:txBody>
          <a:bodyPr lIns="0" tIns="0" rIns="0" bIns="0" numCol="2" spcCol="180000"/>
          <a:lstStyle/>
          <a:p>
            <a:endParaRPr lang="en-FI"/>
          </a:p>
        </p:txBody>
      </p:sp>
      <p:sp>
        <p:nvSpPr>
          <p:cNvPr id="15" name="Text Placeholder 4">
            <a:extLst>
              <a:ext uri="{FF2B5EF4-FFF2-40B4-BE49-F238E27FC236}">
                <a16:creationId xmlns:a16="http://schemas.microsoft.com/office/drawing/2014/main" id="{4F204A1B-164F-9B4A-844E-52D6957A6B0E}"/>
              </a:ext>
            </a:extLst>
          </p:cNvPr>
          <p:cNvSpPr>
            <a:spLocks noGrp="1"/>
          </p:cNvSpPr>
          <p:nvPr>
            <p:ph type="body" sz="quarter" idx="14"/>
          </p:nvPr>
        </p:nvSpPr>
        <p:spPr>
          <a:xfrm>
            <a:off x="479716" y="3945841"/>
            <a:ext cx="2652892" cy="645041"/>
          </a:xfrm>
          <a:prstGeom prst="rect">
            <a:avLst/>
          </a:prstGeom>
        </p:spPr>
        <p:txBody>
          <a:bodyPr anchor="ctr" anchorCtr="0"/>
          <a:lstStyle>
            <a:lvl1pPr algn="ctr">
              <a:lnSpc>
                <a:spcPct val="110000"/>
              </a:lnSpc>
              <a:defRPr sz="1000">
                <a:solidFill>
                  <a:schemeClr val="bg1"/>
                </a:solidFill>
              </a:defRPr>
            </a:lvl1pPr>
          </a:lstStyle>
          <a:p>
            <a:endParaRPr lang="en-FI"/>
          </a:p>
        </p:txBody>
      </p:sp>
      <p:sp>
        <p:nvSpPr>
          <p:cNvPr id="16" name="Text Placeholder 5">
            <a:extLst>
              <a:ext uri="{FF2B5EF4-FFF2-40B4-BE49-F238E27FC236}">
                <a16:creationId xmlns:a16="http://schemas.microsoft.com/office/drawing/2014/main" id="{DFF851E2-6215-C34D-AB65-EE7947337284}"/>
              </a:ext>
            </a:extLst>
          </p:cNvPr>
          <p:cNvSpPr>
            <a:spLocks noGrp="1"/>
          </p:cNvSpPr>
          <p:nvPr>
            <p:ph type="body" sz="quarter" idx="18"/>
          </p:nvPr>
        </p:nvSpPr>
        <p:spPr>
          <a:xfrm>
            <a:off x="3245554" y="3945841"/>
            <a:ext cx="2652892" cy="645041"/>
          </a:xfrm>
          <a:prstGeom prst="rect">
            <a:avLst/>
          </a:prstGeom>
        </p:spPr>
        <p:txBody>
          <a:bodyPr anchor="ctr" anchorCtr="0"/>
          <a:lstStyle>
            <a:lvl1pPr algn="ctr">
              <a:lnSpc>
                <a:spcPct val="110000"/>
              </a:lnSpc>
              <a:defRPr sz="1000">
                <a:solidFill>
                  <a:schemeClr val="bg1"/>
                </a:solidFill>
              </a:defRPr>
            </a:lvl1pPr>
          </a:lstStyle>
          <a:p>
            <a:endParaRPr lang="en-FI"/>
          </a:p>
        </p:txBody>
      </p:sp>
      <p:sp>
        <p:nvSpPr>
          <p:cNvPr id="17" name="Text Placeholder 6">
            <a:extLst>
              <a:ext uri="{FF2B5EF4-FFF2-40B4-BE49-F238E27FC236}">
                <a16:creationId xmlns:a16="http://schemas.microsoft.com/office/drawing/2014/main" id="{34467C96-2A56-D747-BF57-E4FC58973810}"/>
              </a:ext>
            </a:extLst>
          </p:cNvPr>
          <p:cNvSpPr>
            <a:spLocks noGrp="1"/>
          </p:cNvSpPr>
          <p:nvPr>
            <p:ph type="body" sz="quarter" idx="19"/>
          </p:nvPr>
        </p:nvSpPr>
        <p:spPr>
          <a:xfrm>
            <a:off x="6022796" y="3945841"/>
            <a:ext cx="2652892" cy="645041"/>
          </a:xfrm>
          <a:prstGeom prst="rect">
            <a:avLst/>
          </a:prstGeom>
        </p:spPr>
        <p:txBody>
          <a:bodyPr anchor="ctr" anchorCtr="0"/>
          <a:lstStyle>
            <a:lvl1pPr algn="ctr">
              <a:lnSpc>
                <a:spcPct val="110000"/>
              </a:lnSpc>
              <a:defRPr sz="1000">
                <a:solidFill>
                  <a:schemeClr val="bg1"/>
                </a:solidFill>
              </a:defRPr>
            </a:lvl1pPr>
          </a:lstStyle>
          <a:p>
            <a:endParaRPr lang="en-FI"/>
          </a:p>
        </p:txBody>
      </p:sp>
    </p:spTree>
    <p:extLst>
      <p:ext uri="{BB962C8B-B14F-4D97-AF65-F5344CB8AC3E}">
        <p14:creationId xmlns:p14="http://schemas.microsoft.com/office/powerpoint/2010/main" val="42867369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ase Im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95636" y="1527633"/>
            <a:ext cx="6552728" cy="2088233"/>
          </a:xfrm>
          <a:prstGeom prst="rect">
            <a:avLst/>
          </a:prstGeom>
          <a:noFill/>
        </p:spPr>
        <p:txBody>
          <a:bodyPr anchor="ctr" anchorCtr="0"/>
          <a:lstStyle>
            <a:lvl1pPr algn="ctr">
              <a:lnSpc>
                <a:spcPct val="80000"/>
              </a:lnSpc>
              <a:defRPr sz="5400" cap="all" baseline="0">
                <a:solidFill>
                  <a:schemeClr val="accent1"/>
                </a:solidFill>
              </a:defRPr>
            </a:lvl1pPr>
          </a:lstStyle>
          <a:p>
            <a:r>
              <a:rPr lang="en-US" dirty="0"/>
              <a:t>Headline</a:t>
            </a:r>
          </a:p>
        </p:txBody>
      </p:sp>
    </p:spTree>
    <p:extLst>
      <p:ext uri="{BB962C8B-B14F-4D97-AF65-F5344CB8AC3E}">
        <p14:creationId xmlns:p14="http://schemas.microsoft.com/office/powerpoint/2010/main" val="42854023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Blue ">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35150" y="1347788"/>
            <a:ext cx="5473700" cy="1439862"/>
          </a:xfrm>
        </p:spPr>
        <p:txBody>
          <a:bodyPr anchor="b" anchorCtr="0"/>
          <a:lstStyle>
            <a:lvl1pPr>
              <a:lnSpc>
                <a:spcPct val="80000"/>
              </a:lnSpc>
              <a:defRPr sz="5400" cap="all" baseline="0">
                <a:solidFill>
                  <a:schemeClr val="bg1"/>
                </a:solidFill>
              </a:defRPr>
            </a:lvl1pPr>
          </a:lstStyle>
          <a:p>
            <a:r>
              <a:rPr lang="en-US" dirty="0"/>
              <a:t>headline</a:t>
            </a:r>
          </a:p>
        </p:txBody>
      </p:sp>
      <p:sp>
        <p:nvSpPr>
          <p:cNvPr id="3" name="Subtitle 2"/>
          <p:cNvSpPr>
            <a:spLocks noGrp="1"/>
          </p:cNvSpPr>
          <p:nvPr>
            <p:ph type="subTitle" idx="1"/>
          </p:nvPr>
        </p:nvSpPr>
        <p:spPr>
          <a:xfrm>
            <a:off x="1835150" y="2787650"/>
            <a:ext cx="5473700" cy="64819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B0758A8B-CDB9-4C68-85F5-5F4096DF090F}" type="datetime1">
              <a:rPr lang="fi-FI" smtClean="0"/>
              <a:t>15.3.2021</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9"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47611992"/>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
    <p:bg>
      <p:bgPr>
        <a:solidFill>
          <a:schemeClr val="accent2"/>
        </a:solidFill>
        <a:effectLst/>
      </p:bgPr>
    </p:bg>
    <p:spTree>
      <p:nvGrpSpPr>
        <p:cNvPr id="1" name=""/>
        <p:cNvGrpSpPr/>
        <p:nvPr/>
      </p:nvGrpSpPr>
      <p:grpSpPr>
        <a:xfrm>
          <a:off x="0" y="0"/>
          <a:ext cx="0" cy="0"/>
          <a:chOff x="0" y="0"/>
          <a:chExt cx="0" cy="0"/>
        </a:xfrm>
      </p:grpSpPr>
      <p:sp>
        <p:nvSpPr>
          <p:cNvPr id="10" name="Picture Placeholder 8"/>
          <p:cNvSpPr>
            <a:spLocks noGrp="1"/>
          </p:cNvSpPr>
          <p:nvPr>
            <p:ph type="pic" sz="quarter" idx="13" hasCustomPrompt="1"/>
          </p:nvPr>
        </p:nvSpPr>
        <p:spPr>
          <a:xfrm>
            <a:off x="0" y="0"/>
            <a:ext cx="9144000" cy="5143500"/>
          </a:xfrm>
          <a:solidFill>
            <a:schemeClr val="accent2"/>
          </a:solidFill>
        </p:spPr>
        <p:txBody>
          <a:bodyPr/>
          <a:lstStyle>
            <a:lvl1pPr marL="0" indent="0">
              <a:buFontTx/>
              <a:buNone/>
              <a:defRPr sz="1200"/>
            </a:lvl1pPr>
          </a:lstStyle>
          <a:p>
            <a:r>
              <a:rPr lang="en-US" dirty="0"/>
              <a:t>Insert Picture</a:t>
            </a:r>
          </a:p>
        </p:txBody>
      </p:sp>
      <p:sp>
        <p:nvSpPr>
          <p:cNvPr id="2" name="Title 1"/>
          <p:cNvSpPr>
            <a:spLocks noGrp="1"/>
          </p:cNvSpPr>
          <p:nvPr>
            <p:ph type="ctrTitle" hasCustomPrompt="1"/>
          </p:nvPr>
        </p:nvSpPr>
        <p:spPr>
          <a:xfrm>
            <a:off x="1835150" y="1347788"/>
            <a:ext cx="5473700" cy="1439862"/>
          </a:xfrm>
        </p:spPr>
        <p:txBody>
          <a:bodyPr anchor="b" anchorCtr="0"/>
          <a:lstStyle>
            <a:lvl1pPr>
              <a:lnSpc>
                <a:spcPct val="80000"/>
              </a:lnSpc>
              <a:defRPr sz="5400" cap="all" baseline="0">
                <a:solidFill>
                  <a:schemeClr val="bg1"/>
                </a:solidFill>
              </a:defRPr>
            </a:lvl1pPr>
          </a:lstStyle>
          <a:p>
            <a:r>
              <a:rPr lang="en-US" dirty="0"/>
              <a:t>headline</a:t>
            </a:r>
          </a:p>
        </p:txBody>
      </p:sp>
      <p:sp>
        <p:nvSpPr>
          <p:cNvPr id="3" name="Subtitle 2"/>
          <p:cNvSpPr>
            <a:spLocks noGrp="1"/>
          </p:cNvSpPr>
          <p:nvPr>
            <p:ph type="subTitle" idx="1"/>
          </p:nvPr>
        </p:nvSpPr>
        <p:spPr>
          <a:xfrm>
            <a:off x="1835150" y="2787650"/>
            <a:ext cx="5473700" cy="64819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0F2E6C09-071D-48B5-A85B-B1A96E9E50D0}" type="datetime1">
              <a:rPr lang="fi-FI" smtClean="0"/>
              <a:t>15.3.2021</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9"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663160290"/>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FFE0E3-B2BE-4EC4-84BC-D5BACB6A1EE3}" type="datetime1">
              <a:rPr lang="fi-FI" smtClean="0"/>
              <a:t>15.3.2021</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877216235"/>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Title and Content Gra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A963A4-B9FF-457B-BCBA-BADFAF09DCCE}" type="datetime1">
              <a:rPr lang="fi-FI" smtClean="0"/>
              <a:t>15.3.2021</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9" name="Group 8"/>
          <p:cNvGrpSpPr>
            <a:grpSpLocks noChangeAspect="1"/>
          </p:cNvGrpSpPr>
          <p:nvPr userDrawn="1"/>
        </p:nvGrpSpPr>
        <p:grpSpPr>
          <a:xfrm>
            <a:off x="468313" y="484188"/>
            <a:ext cx="588028" cy="358775"/>
            <a:chOff x="6372200" y="3003798"/>
            <a:chExt cx="720725" cy="439738"/>
          </a:xfrm>
        </p:grpSpPr>
        <p:sp>
          <p:nvSpPr>
            <p:cNvPr id="10" name="Freeform 7"/>
            <p:cNvSpPr>
              <a:spLocks noEditPoints="1"/>
            </p:cNvSpPr>
            <p:nvPr userDrawn="1"/>
          </p:nvSpPr>
          <p:spPr bwMode="auto">
            <a:xfrm>
              <a:off x="6372200" y="3003798"/>
              <a:ext cx="720725" cy="439738"/>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6"/>
            <p:cNvSpPr>
              <a:spLocks/>
            </p:cNvSpPr>
            <p:nvPr userDrawn="1"/>
          </p:nvSpPr>
          <p:spPr bwMode="auto">
            <a:xfrm>
              <a:off x="6372200" y="3003798"/>
              <a:ext cx="720725" cy="439738"/>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898382978"/>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marL="265113" indent="-265113">
              <a:buFont typeface="+mj-lt"/>
              <a:buAutoNum type="arabicPeriod"/>
              <a:defRPr b="1">
                <a:solidFill>
                  <a:schemeClr val="bg1"/>
                </a:solidFill>
              </a:defRPr>
            </a:lvl1pPr>
            <a:lvl2pPr>
              <a:defRPr>
                <a:solidFill>
                  <a:schemeClr val="bg1"/>
                </a:solidFill>
              </a:defRPr>
            </a:lvl2pPr>
          </a:lstStyle>
          <a:p>
            <a:pPr lvl="0"/>
            <a:r>
              <a:rPr lang="en-US"/>
              <a:t>Click to edit Master text styles</a:t>
            </a:r>
          </a:p>
          <a:p>
            <a:pPr lvl="1"/>
            <a:r>
              <a:rPr lang="en-US"/>
              <a:t>Second level</a:t>
            </a:r>
          </a:p>
        </p:txBody>
      </p:sp>
      <p:sp>
        <p:nvSpPr>
          <p:cNvPr id="4" name="Date Placeholder 3"/>
          <p:cNvSpPr>
            <a:spLocks noGrp="1"/>
          </p:cNvSpPr>
          <p:nvPr>
            <p:ph type="dt" sz="half" idx="10"/>
          </p:nvPr>
        </p:nvSpPr>
        <p:spPr/>
        <p:txBody>
          <a:bodyPr/>
          <a:lstStyle>
            <a:lvl1pPr>
              <a:defRPr>
                <a:solidFill>
                  <a:schemeClr val="bg1"/>
                </a:solidFill>
              </a:defRPr>
            </a:lvl1pPr>
          </a:lstStyle>
          <a:p>
            <a:fld id="{C504C722-FC3C-47B9-A800-1424A1BFAAE1}" type="datetime1">
              <a:rPr lang="fi-FI" smtClean="0"/>
              <a:t>15.3.2021</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85827599"/>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
    <p:spTree>
      <p:nvGrpSpPr>
        <p:cNvPr id="1" name=""/>
        <p:cNvGrpSpPr/>
        <p:nvPr/>
      </p:nvGrpSpPr>
      <p:grpSpPr>
        <a:xfrm>
          <a:off x="0" y="0"/>
          <a:ext cx="0" cy="0"/>
          <a:chOff x="0" y="0"/>
          <a:chExt cx="0" cy="0"/>
        </a:xfrm>
      </p:grpSpPr>
      <p:sp>
        <p:nvSpPr>
          <p:cNvPr id="2" name="Title 1"/>
          <p:cNvSpPr>
            <a:spLocks noGrp="1"/>
          </p:cNvSpPr>
          <p:nvPr>
            <p:ph type="title"/>
          </p:nvPr>
        </p:nvSpPr>
        <p:spPr>
          <a:xfrm>
            <a:off x="1835149" y="1492250"/>
            <a:ext cx="5473701" cy="1295524"/>
          </a:xfrm>
        </p:spPr>
        <p:txBody>
          <a:bodyPr anchor="b" anchorCtr="0"/>
          <a:lstStyle>
            <a:lvl1pPr algn="l">
              <a:defRPr sz="2800" b="1" cap="none" baseline="0"/>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C6DF1E8E-B93F-4E50-8BE4-A2C7BDDCFBB1}" type="datetime1">
              <a:rPr lang="fi-FI" smtClean="0"/>
              <a:t>15.3.2021</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810634787"/>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35149" y="1492250"/>
            <a:ext cx="5473701" cy="1295524"/>
          </a:xfrm>
        </p:spPr>
        <p:txBody>
          <a:bodyPr anchor="b" anchorCtr="0"/>
          <a:lstStyle>
            <a:lvl1pPr algn="l">
              <a:defRPr sz="2800" b="1" cap="none" baseline="0">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567CE8D0-0815-4EF0-8D99-F6151ADDCB2B}" type="datetime1">
              <a:rPr lang="fi-FI" smtClean="0"/>
              <a:t>15.3.2021</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76657381"/>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35150" y="484187"/>
            <a:ext cx="5473700" cy="863427"/>
          </a:xfrm>
          <a:prstGeom prst="rect">
            <a:avLst/>
          </a:prstGeom>
        </p:spPr>
        <p:txBody>
          <a:bodyPr vert="horz" lIns="0" tIns="0" rIns="0" bIns="0" rtlCol="0" anchor="t" anchorCtr="0">
            <a:noAutofit/>
          </a:bodyPr>
          <a:lstStyle/>
          <a:p>
            <a:r>
              <a:rPr lang="en-US" noProof="0"/>
              <a:t>Click to edit Master title style</a:t>
            </a:r>
            <a:endParaRPr lang="fi-FI" noProof="0" dirty="0"/>
          </a:p>
        </p:txBody>
      </p:sp>
      <p:sp>
        <p:nvSpPr>
          <p:cNvPr id="3" name="Text Placeholder 2"/>
          <p:cNvSpPr>
            <a:spLocks noGrp="1"/>
          </p:cNvSpPr>
          <p:nvPr>
            <p:ph type="body" idx="1"/>
          </p:nvPr>
        </p:nvSpPr>
        <p:spPr>
          <a:xfrm>
            <a:off x="1835150" y="1492249"/>
            <a:ext cx="5473700" cy="2879701"/>
          </a:xfrm>
          <a:prstGeom prst="rect">
            <a:avLst/>
          </a:prstGeom>
        </p:spPr>
        <p:txBody>
          <a:bodyPr vert="horz" lIns="0" tIns="0" rIns="0" bIns="0" rtlCol="0" anchor="t" anchorCtr="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dirty="0"/>
          </a:p>
        </p:txBody>
      </p:sp>
      <p:sp>
        <p:nvSpPr>
          <p:cNvPr id="4" name="Date Placeholder 3"/>
          <p:cNvSpPr>
            <a:spLocks noGrp="1"/>
          </p:cNvSpPr>
          <p:nvPr>
            <p:ph type="dt" sz="half" idx="2"/>
          </p:nvPr>
        </p:nvSpPr>
        <p:spPr>
          <a:xfrm>
            <a:off x="468313" y="4515966"/>
            <a:ext cx="1366838" cy="143347"/>
          </a:xfrm>
          <a:prstGeom prst="rect">
            <a:avLst/>
          </a:prstGeom>
        </p:spPr>
        <p:txBody>
          <a:bodyPr vert="horz" lIns="0" tIns="0" rIns="0" bIns="0" rtlCol="0" anchor="ctr" anchorCtr="0">
            <a:noAutofit/>
          </a:bodyPr>
          <a:lstStyle>
            <a:lvl1pPr algn="l">
              <a:defRPr sz="800">
                <a:solidFill>
                  <a:schemeClr val="accent1"/>
                </a:solidFill>
              </a:defRPr>
            </a:lvl1pPr>
          </a:lstStyle>
          <a:p>
            <a:fld id="{9FA58951-AFCD-45A1-B65E-F260702F4FDB}" type="datetime1">
              <a:rPr lang="fi-FI" noProof="0" smtClean="0"/>
              <a:t>15.3.2021</a:t>
            </a:fld>
            <a:endParaRPr lang="fi-FI" noProof="0" dirty="0"/>
          </a:p>
        </p:txBody>
      </p:sp>
      <p:sp>
        <p:nvSpPr>
          <p:cNvPr id="5" name="Footer Placeholder 4"/>
          <p:cNvSpPr>
            <a:spLocks noGrp="1"/>
          </p:cNvSpPr>
          <p:nvPr>
            <p:ph type="ftr" sz="quarter" idx="3"/>
          </p:nvPr>
        </p:nvSpPr>
        <p:spPr>
          <a:xfrm>
            <a:off x="1835150" y="4515966"/>
            <a:ext cx="6121400" cy="143347"/>
          </a:xfrm>
          <a:prstGeom prst="rect">
            <a:avLst/>
          </a:prstGeom>
        </p:spPr>
        <p:txBody>
          <a:bodyPr vert="horz" lIns="0" tIns="0" rIns="0" bIns="0" rtlCol="0" anchor="ctr" anchorCtr="0">
            <a:noAutofit/>
          </a:bodyPr>
          <a:lstStyle>
            <a:lvl1pPr algn="l">
              <a:defRPr sz="800" cap="all" spc="300" baseline="0">
                <a:solidFill>
                  <a:schemeClr val="accent1"/>
                </a:solidFill>
              </a:defRPr>
            </a:lvl1pPr>
          </a:lstStyle>
          <a:p>
            <a:r>
              <a:rPr lang="fi-FI" noProof="0"/>
              <a:t>Footer Here</a:t>
            </a:r>
            <a:endParaRPr lang="fi-FI" noProof="0" dirty="0"/>
          </a:p>
        </p:txBody>
      </p:sp>
      <p:sp>
        <p:nvSpPr>
          <p:cNvPr id="6" name="Slide Number Placeholder 5"/>
          <p:cNvSpPr>
            <a:spLocks noGrp="1"/>
          </p:cNvSpPr>
          <p:nvPr>
            <p:ph type="sldNum" sz="quarter" idx="4"/>
          </p:nvPr>
        </p:nvSpPr>
        <p:spPr>
          <a:xfrm>
            <a:off x="7956549" y="4515966"/>
            <a:ext cx="719457" cy="143347"/>
          </a:xfrm>
          <a:prstGeom prst="rect">
            <a:avLst/>
          </a:prstGeom>
        </p:spPr>
        <p:txBody>
          <a:bodyPr vert="horz" lIns="0" tIns="0" rIns="0" bIns="0" rtlCol="0" anchor="ctr" anchorCtr="0">
            <a:noAutofit/>
          </a:bodyPr>
          <a:lstStyle>
            <a:lvl1pPr algn="r">
              <a:defRPr sz="800">
                <a:solidFill>
                  <a:schemeClr val="accent1"/>
                </a:solidFill>
              </a:defRPr>
            </a:lvl1pPr>
          </a:lstStyle>
          <a:p>
            <a:fld id="{E9DC2C14-6E95-4EF0-AB2C-A4DB63E63034}" type="slidenum">
              <a:rPr lang="fi-FI" noProof="0" smtClean="0"/>
              <a:pPr/>
              <a:t>‹#›</a:t>
            </a:fld>
            <a:endParaRPr lang="fi-FI" noProof="0" dirty="0"/>
          </a:p>
        </p:txBody>
      </p:sp>
      <p:sp>
        <p:nvSpPr>
          <p:cNvPr id="76" name="Freeform 11"/>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noProof="0" dirty="0"/>
          </a:p>
        </p:txBody>
      </p:sp>
      <p:sp>
        <p:nvSpPr>
          <p:cNvPr id="14" name="Freeform 6"/>
          <p:cNvSpPr>
            <a:spLocks/>
          </p:cNvSpPr>
          <p:nvPr/>
        </p:nvSpPr>
        <p:spPr bwMode="auto">
          <a:xfrm>
            <a:off x="468313" y="484188"/>
            <a:ext cx="588028" cy="358775"/>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noProof="0" dirty="0"/>
          </a:p>
        </p:txBody>
      </p:sp>
    </p:spTree>
    <p:extLst>
      <p:ext uri="{BB962C8B-B14F-4D97-AF65-F5344CB8AC3E}">
        <p14:creationId xmlns:p14="http://schemas.microsoft.com/office/powerpoint/2010/main" val="143046447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p:transition spd="med">
    <p:fade/>
  </p:transition>
  <p:hf hdr="0" ftr="0" dt="0"/>
  <p:txStyles>
    <p:titleStyle>
      <a:lvl1pPr algn="l" defTabSz="914400" rtl="0" eaLnBrk="1" latinLnBrk="0" hangingPunct="1">
        <a:spcBef>
          <a:spcPct val="0"/>
        </a:spcBef>
        <a:buNone/>
        <a:defRPr sz="2400" b="1" kern="1200">
          <a:solidFill>
            <a:schemeClr val="accent1"/>
          </a:solidFill>
          <a:latin typeface="+mj-lt"/>
          <a:ea typeface="+mj-ea"/>
          <a:cs typeface="+mj-cs"/>
        </a:defRPr>
      </a:lvl1pPr>
    </p:titleStyle>
    <p:body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35150" y="484187"/>
            <a:ext cx="5473700" cy="863427"/>
          </a:xfrm>
          <a:prstGeom prst="rect">
            <a:avLst/>
          </a:prstGeom>
        </p:spPr>
        <p:txBody>
          <a:bodyPr vert="horz" lIns="0" tIns="0" rIns="0" bIns="0" rtlCol="0" anchor="t" anchorCtr="0">
            <a:noAutofit/>
          </a:bodyPr>
          <a:lstStyle/>
          <a:p>
            <a:r>
              <a:rPr lang="fi-FI" noProof="0" dirty="0" err="1"/>
              <a:t>Click</a:t>
            </a:r>
            <a:r>
              <a:rPr lang="fi-FI" noProof="0" dirty="0"/>
              <a:t> to </a:t>
            </a:r>
            <a:r>
              <a:rPr lang="fi-FI" noProof="0" dirty="0" err="1"/>
              <a:t>edit</a:t>
            </a:r>
            <a:r>
              <a:rPr lang="fi-FI" noProof="0" dirty="0"/>
              <a:t> Master </a:t>
            </a:r>
            <a:r>
              <a:rPr lang="fi-FI" noProof="0" dirty="0" err="1"/>
              <a:t>title</a:t>
            </a:r>
            <a:r>
              <a:rPr lang="fi-FI" noProof="0" dirty="0"/>
              <a:t> </a:t>
            </a:r>
            <a:r>
              <a:rPr lang="fi-FI" noProof="0" dirty="0" err="1"/>
              <a:t>style</a:t>
            </a:r>
            <a:endParaRPr lang="fi-FI" noProof="0" dirty="0"/>
          </a:p>
        </p:txBody>
      </p:sp>
      <p:sp>
        <p:nvSpPr>
          <p:cNvPr id="3" name="Text Placeholder 2"/>
          <p:cNvSpPr>
            <a:spLocks noGrp="1"/>
          </p:cNvSpPr>
          <p:nvPr>
            <p:ph type="body" idx="1"/>
          </p:nvPr>
        </p:nvSpPr>
        <p:spPr>
          <a:xfrm>
            <a:off x="1835150" y="1492249"/>
            <a:ext cx="5473700" cy="2879701"/>
          </a:xfrm>
          <a:prstGeom prst="rect">
            <a:avLst/>
          </a:prstGeom>
        </p:spPr>
        <p:txBody>
          <a:bodyPr vert="horz" lIns="0" tIns="0" rIns="0" bIns="0" rtlCol="0" anchor="t" anchorCtr="0">
            <a:noAutofit/>
          </a:body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endParaRPr lang="fi-FI" noProof="0" dirty="0"/>
          </a:p>
        </p:txBody>
      </p:sp>
      <p:sp>
        <p:nvSpPr>
          <p:cNvPr id="4" name="Date Placeholder 3"/>
          <p:cNvSpPr>
            <a:spLocks noGrp="1"/>
          </p:cNvSpPr>
          <p:nvPr>
            <p:ph type="dt" sz="half" idx="2"/>
          </p:nvPr>
        </p:nvSpPr>
        <p:spPr>
          <a:xfrm>
            <a:off x="468313" y="4515966"/>
            <a:ext cx="1366838" cy="143347"/>
          </a:xfrm>
          <a:prstGeom prst="rect">
            <a:avLst/>
          </a:prstGeom>
        </p:spPr>
        <p:txBody>
          <a:bodyPr vert="horz" lIns="0" tIns="0" rIns="0" bIns="0" rtlCol="0" anchor="ctr" anchorCtr="0">
            <a:noAutofit/>
          </a:bodyPr>
          <a:lstStyle>
            <a:lvl1pPr algn="l">
              <a:defRPr sz="800">
                <a:solidFill>
                  <a:schemeClr val="accent1"/>
                </a:solidFill>
              </a:defRPr>
            </a:lvl1pPr>
          </a:lstStyle>
          <a:p>
            <a:fld id="{A1C8C8E2-8644-4A68-B8F3-A4AC422C9926}" type="datetime1">
              <a:rPr lang="fi-FI" noProof="0" smtClean="0"/>
              <a:t>15.3.2021</a:t>
            </a:fld>
            <a:endParaRPr lang="fi-FI" noProof="0" dirty="0"/>
          </a:p>
        </p:txBody>
      </p:sp>
      <p:sp>
        <p:nvSpPr>
          <p:cNvPr id="5" name="Footer Placeholder 4"/>
          <p:cNvSpPr>
            <a:spLocks noGrp="1"/>
          </p:cNvSpPr>
          <p:nvPr>
            <p:ph type="ftr" sz="quarter" idx="3"/>
          </p:nvPr>
        </p:nvSpPr>
        <p:spPr>
          <a:xfrm>
            <a:off x="1835150" y="4515966"/>
            <a:ext cx="6121400" cy="143347"/>
          </a:xfrm>
          <a:prstGeom prst="rect">
            <a:avLst/>
          </a:prstGeom>
        </p:spPr>
        <p:txBody>
          <a:bodyPr vert="horz" lIns="0" tIns="0" rIns="0" bIns="0" rtlCol="0" anchor="ctr" anchorCtr="0">
            <a:noAutofit/>
          </a:bodyPr>
          <a:lstStyle>
            <a:lvl1pPr algn="l">
              <a:defRPr sz="800" cap="all" spc="300" baseline="0">
                <a:solidFill>
                  <a:schemeClr val="accent1"/>
                </a:solidFill>
              </a:defRPr>
            </a:lvl1pPr>
          </a:lstStyle>
          <a:p>
            <a:r>
              <a:rPr lang="fi-FI" noProof="0"/>
              <a:t>Footer Here</a:t>
            </a:r>
            <a:endParaRPr lang="fi-FI" noProof="0" dirty="0"/>
          </a:p>
        </p:txBody>
      </p:sp>
      <p:sp>
        <p:nvSpPr>
          <p:cNvPr id="6" name="Slide Number Placeholder 5"/>
          <p:cNvSpPr>
            <a:spLocks noGrp="1"/>
          </p:cNvSpPr>
          <p:nvPr>
            <p:ph type="sldNum" sz="quarter" idx="4"/>
          </p:nvPr>
        </p:nvSpPr>
        <p:spPr>
          <a:xfrm>
            <a:off x="7956549" y="4515966"/>
            <a:ext cx="719457" cy="143347"/>
          </a:xfrm>
          <a:prstGeom prst="rect">
            <a:avLst/>
          </a:prstGeom>
        </p:spPr>
        <p:txBody>
          <a:bodyPr vert="horz" lIns="0" tIns="0" rIns="0" bIns="0" rtlCol="0" anchor="ctr" anchorCtr="0">
            <a:noAutofit/>
          </a:bodyPr>
          <a:lstStyle>
            <a:lvl1pPr algn="r">
              <a:defRPr sz="800">
                <a:solidFill>
                  <a:schemeClr val="accent1"/>
                </a:solidFill>
              </a:defRPr>
            </a:lvl1pPr>
          </a:lstStyle>
          <a:p>
            <a:fld id="{E9DC2C14-6E95-4EF0-AB2C-A4DB63E63034}" type="slidenum">
              <a:rPr lang="fi-FI" noProof="0" smtClean="0"/>
              <a:pPr/>
              <a:t>‹#›</a:t>
            </a:fld>
            <a:endParaRPr lang="fi-FI" noProof="0" dirty="0"/>
          </a:p>
        </p:txBody>
      </p:sp>
    </p:spTree>
    <p:extLst>
      <p:ext uri="{BB962C8B-B14F-4D97-AF65-F5344CB8AC3E}">
        <p14:creationId xmlns:p14="http://schemas.microsoft.com/office/powerpoint/2010/main" val="17381726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90" r:id="rId4"/>
    <p:sldLayoutId id="2147483691" r:id="rId5"/>
  </p:sldLayoutIdLst>
  <p:transition spd="med">
    <p:fade/>
  </p:transition>
  <p:hf hdr="0" ftr="0" dt="0"/>
  <p:txStyles>
    <p:titleStyle>
      <a:lvl1pPr algn="l" defTabSz="914400" rtl="0" eaLnBrk="1" latinLnBrk="0" hangingPunct="1">
        <a:spcBef>
          <a:spcPct val="0"/>
        </a:spcBef>
        <a:buNone/>
        <a:defRPr sz="2400" b="1" kern="1200">
          <a:solidFill>
            <a:schemeClr val="accent1"/>
          </a:solidFill>
          <a:latin typeface="+mj-lt"/>
          <a:ea typeface="+mj-ea"/>
          <a:cs typeface="+mj-cs"/>
        </a:defRPr>
      </a:lvl1pPr>
    </p:titleStyle>
    <p:body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Footer Placeholder 7">
            <a:extLst>
              <a:ext uri="{FF2B5EF4-FFF2-40B4-BE49-F238E27FC236}">
                <a16:creationId xmlns:a16="http://schemas.microsoft.com/office/drawing/2014/main" id="{54872EAE-C718-474D-BF70-3BB21FDEBC3D}"/>
              </a:ext>
            </a:extLst>
          </p:cNvPr>
          <p:cNvSpPr>
            <a:spLocks noGrp="1"/>
          </p:cNvSpPr>
          <p:nvPr>
            <p:ph type="ftr" sz="quarter" idx="3"/>
          </p:nvPr>
        </p:nvSpPr>
        <p:spPr>
          <a:xfrm>
            <a:off x="323528" y="4798535"/>
            <a:ext cx="8496944" cy="149479"/>
          </a:xfrm>
          <a:prstGeom prst="rect">
            <a:avLst/>
          </a:prstGeom>
        </p:spPr>
        <p:txBody>
          <a:bodyPr/>
          <a:lstStyle>
            <a:lvl1pPr algn="ctr">
              <a:defRPr sz="800" cap="all" spc="200" baseline="0"/>
            </a:lvl1pPr>
          </a:lstStyle>
          <a:p>
            <a:pPr algn="ctr"/>
            <a:r>
              <a:rPr lang="fi-FI"/>
              <a:t>Footer Here</a:t>
            </a:r>
            <a:endParaRPr lang="fi-FI" dirty="0"/>
          </a:p>
        </p:txBody>
      </p:sp>
    </p:spTree>
    <p:extLst>
      <p:ext uri="{BB962C8B-B14F-4D97-AF65-F5344CB8AC3E}">
        <p14:creationId xmlns:p14="http://schemas.microsoft.com/office/powerpoint/2010/main" val="306629228"/>
      </p:ext>
    </p:extLst>
  </p:cSld>
  <p:clrMap bg1="lt1" tx1="dk1" bg2="lt2" tx2="dk2" accent1="accent1" accent2="accent2" accent3="accent3" accent4="accent4" accent5="accent5" accent6="accent6" hlink="hlink" folHlink="folHlink"/>
  <p:sldLayoutIdLst>
    <p:sldLayoutId id="2147483688" r:id="rId1"/>
    <p:sldLayoutId id="2147483689" r:id="rId2"/>
  </p:sldLayoutIdLst>
  <p:transition spd="med">
    <p:fade/>
  </p:transition>
  <p:hf hdr="0" ftr="0" dt="0"/>
  <p:txStyles>
    <p:titleStyle>
      <a:lvl1pPr algn="l" defTabSz="914400" rtl="0" eaLnBrk="1" latinLnBrk="0" hangingPunct="1">
        <a:spcBef>
          <a:spcPct val="0"/>
        </a:spcBef>
        <a:buNone/>
        <a:defRPr sz="2400" b="1" kern="1200">
          <a:solidFill>
            <a:schemeClr val="accent1"/>
          </a:solidFill>
          <a:latin typeface="+mj-lt"/>
          <a:ea typeface="+mj-ea"/>
          <a:cs typeface="+mj-cs"/>
        </a:defRPr>
      </a:lvl1pPr>
    </p:titleStyle>
    <p:bodyStyle>
      <a:lvl1pPr marL="0" indent="0" algn="l" defTabSz="914400" rtl="0" eaLnBrk="1" latinLnBrk="0" hangingPunct="1">
        <a:lnSpc>
          <a:spcPct val="120000"/>
        </a:lnSpc>
        <a:spcBef>
          <a:spcPts val="200"/>
        </a:spcBef>
        <a:buFontTx/>
        <a:buNone/>
        <a:defRPr sz="11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hyperlink" Target="mailto:VIE-50@formin.fi"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23.xml"/><Relationship Id="rId4" Type="http://schemas.openxmlformats.org/officeDocument/2006/relationships/image" Target="../media/image20.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7.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9.xml"/><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1.xml"/><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3.xml"/><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5.xml"/><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7.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8.xml"/><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0.xml"/><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2.xml"/><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4.xml"/><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2.xml"/></Relationships>
</file>

<file path=ppt/slides/_rels/slide5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6.xml"/><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8.xml"/><Relationship Id="rId1" Type="http://schemas.openxmlformats.org/officeDocument/2006/relationships/slideLayout" Target="../slideLayouts/slideLayout23.xml"/><Relationship Id="rId4" Type="http://schemas.openxmlformats.org/officeDocument/2006/relationships/image" Target="../media/image34.png"/></Relationships>
</file>

<file path=ppt/slides/_rels/slide61.xml.rels><?xml version="1.0" encoding="UTF-8" standalone="yes"?>
<Relationships xmlns="http://schemas.openxmlformats.org/package/2006/relationships"><Relationship Id="rId3" Type="http://schemas.openxmlformats.org/officeDocument/2006/relationships/hyperlink" Target="https://www.nature.com/articles/nature17174" TargetMode="External"/><Relationship Id="rId2" Type="http://schemas.openxmlformats.org/officeDocument/2006/relationships/notesSlide" Target="../notesSlides/notesSlide59.xml"/><Relationship Id="rId1" Type="http://schemas.openxmlformats.org/officeDocument/2006/relationships/slideLayout" Target="../slideLayouts/slideLayout22.xml"/></Relationships>
</file>

<file path=ppt/slides/_rels/slide6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60.xml"/><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1.xml"/><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2.xml"/></Relationships>
</file>

<file path=ppt/slides/_rels/slide6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3.xml"/><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2.xml"/></Relationships>
</file>

<file path=ppt/slides/_rels/slide6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5.xml"/><Relationship Id="rId1" Type="http://schemas.openxmlformats.org/officeDocument/2006/relationships/slideLayout" Target="../slideLayouts/slideLayout2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2.xml"/></Relationships>
</file>

<file path=ppt/slides/_rels/slide6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7.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2.xml"/></Relationships>
</file>

<file path=ppt/slides/_rels/slide7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9.xml"/><Relationship Id="rId1" Type="http://schemas.openxmlformats.org/officeDocument/2006/relationships/slideLayout" Target="../slideLayouts/slideLayout2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2.xml"/></Relationships>
</file>

<file path=ppt/slides/_rels/slide7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71.xml"/><Relationship Id="rId1" Type="http://schemas.openxmlformats.org/officeDocument/2006/relationships/slideLayout" Target="../slideLayouts/slideLayout2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2.xml"/></Relationships>
</file>

<file path=ppt/slides/_rels/slide7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73.xml"/><Relationship Id="rId1" Type="http://schemas.openxmlformats.org/officeDocument/2006/relationships/slideLayout" Target="../slideLayouts/slideLayout2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2.xml"/></Relationships>
</file>

<file path=ppt/slides/_rels/slide7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75.xml"/><Relationship Id="rId1" Type="http://schemas.openxmlformats.org/officeDocument/2006/relationships/slideLayout" Target="../slideLayouts/slideLayout2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2.xml"/></Relationships>
</file>

<file path=ppt/slides/_rels/slide7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7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8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78.xml"/><Relationship Id="rId1" Type="http://schemas.openxmlformats.org/officeDocument/2006/relationships/slideLayout" Target="../slideLayouts/slideLayout20.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1.xml"/></Relationships>
</file>

<file path=ppt/slides/_rels/slide8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80.xml"/><Relationship Id="rId1" Type="http://schemas.openxmlformats.org/officeDocument/2006/relationships/slideLayout" Target="../slideLayouts/slideLayout2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2.xml"/></Relationships>
</file>

<file path=ppt/slides/_rels/slide8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82.xml"/><Relationship Id="rId1" Type="http://schemas.openxmlformats.org/officeDocument/2006/relationships/slideLayout" Target="../slideLayouts/slideLayout2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2.xml"/></Relationships>
</file>

<file path=ppt/slides/_rels/slide8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84.xml"/><Relationship Id="rId1" Type="http://schemas.openxmlformats.org/officeDocument/2006/relationships/slideLayout" Target="../slideLayouts/slideLayout2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2.xml"/></Relationships>
</file>

<file path=ppt/slides/_rels/slide8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6.xml"/><Relationship Id="rId1" Type="http://schemas.openxmlformats.org/officeDocument/2006/relationships/slideLayout" Target="../slideLayouts/slideLayout2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9552" y="3147814"/>
            <a:ext cx="7776864" cy="1439862"/>
          </a:xfrm>
        </p:spPr>
        <p:txBody>
          <a:bodyPr/>
          <a:lstStyle/>
          <a:p>
            <a:r>
              <a:rPr lang="en-US" sz="4000" dirty="0"/>
              <a:t>Climate matters </a:t>
            </a:r>
            <a:br>
              <a:rPr lang="en-US" sz="4000" dirty="0"/>
            </a:br>
            <a:r>
              <a:rPr lang="en-US" sz="4000" dirty="0"/>
              <a:t>– reaching common goals </a:t>
            </a:r>
            <a:br>
              <a:rPr lang="en-US" sz="4000" dirty="0"/>
            </a:br>
            <a:r>
              <a:rPr lang="en-US" sz="4000" dirty="0"/>
              <a:t>to secure a better future</a:t>
            </a:r>
            <a:endParaRPr lang="fi-FI" sz="4000" dirty="0"/>
          </a:p>
        </p:txBody>
      </p:sp>
      <p:sp>
        <p:nvSpPr>
          <p:cNvPr id="4" name="Slide Number Placeholder 3"/>
          <p:cNvSpPr>
            <a:spLocks noGrp="1"/>
          </p:cNvSpPr>
          <p:nvPr>
            <p:ph type="sldNum" sz="quarter" idx="12"/>
          </p:nvPr>
        </p:nvSpPr>
        <p:spPr/>
        <p:txBody>
          <a:bodyPr/>
          <a:lstStyle/>
          <a:p>
            <a:fld id="{E9DC2C14-6E95-4EF0-AB2C-A4DB63E63034}" type="slidenum">
              <a:rPr lang="en-US" smtClean="0"/>
              <a:pPr/>
              <a:t>1</a:t>
            </a:fld>
            <a:endParaRPr lang="en-US"/>
          </a:p>
        </p:txBody>
      </p:sp>
    </p:spTree>
    <p:extLst>
      <p:ext uri="{BB962C8B-B14F-4D97-AF65-F5344CB8AC3E}">
        <p14:creationId xmlns:p14="http://schemas.microsoft.com/office/powerpoint/2010/main" val="3723490616"/>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38CECD-4ED5-CC4B-B7A3-A7CDBA3DE5BA}"/>
              </a:ext>
            </a:extLst>
          </p:cNvPr>
          <p:cNvSpPr>
            <a:spLocks noGrp="1"/>
          </p:cNvSpPr>
          <p:nvPr>
            <p:ph type="title"/>
          </p:nvPr>
        </p:nvSpPr>
        <p:spPr/>
        <p:txBody>
          <a:bodyPr/>
          <a:lstStyle/>
          <a:p>
            <a:pPr algn="ctr"/>
            <a:r>
              <a:rPr lang="en-GB" dirty="0"/>
              <a:t>World’s 1st circular economy road map</a:t>
            </a:r>
            <a:endParaRPr lang="en-FI" dirty="0"/>
          </a:p>
        </p:txBody>
      </p:sp>
      <p:sp>
        <p:nvSpPr>
          <p:cNvPr id="4" name="Text Placeholder 3">
            <a:extLst>
              <a:ext uri="{FF2B5EF4-FFF2-40B4-BE49-F238E27FC236}">
                <a16:creationId xmlns:a16="http://schemas.microsoft.com/office/drawing/2014/main" id="{4DFA8027-5CA1-C241-A6A5-D7553A3963B7}"/>
              </a:ext>
            </a:extLst>
          </p:cNvPr>
          <p:cNvSpPr>
            <a:spLocks noGrp="1"/>
          </p:cNvSpPr>
          <p:nvPr>
            <p:ph type="body" sz="quarter" idx="13"/>
          </p:nvPr>
        </p:nvSpPr>
        <p:spPr>
          <a:xfrm>
            <a:off x="468312" y="1131590"/>
            <a:ext cx="8207375" cy="2448272"/>
          </a:xfrm>
        </p:spPr>
        <p:txBody>
          <a:bodyPr/>
          <a:lstStyle/>
          <a:p>
            <a:r>
              <a:rPr lang="en-GB" sz="1050" b="1" dirty="0"/>
              <a:t>Under the leadership of the Finnish Innovation Fund </a:t>
            </a:r>
            <a:r>
              <a:rPr lang="en-GB" sz="1050" b="1" dirty="0" err="1"/>
              <a:t>Sitra</a:t>
            </a:r>
            <a:r>
              <a:rPr lang="en-GB" sz="1050" b="1" dirty="0"/>
              <a:t>, Finland was the first country in the world to create a national roadmap to a circular economy. </a:t>
            </a:r>
          </a:p>
          <a:p>
            <a:endParaRPr lang="en-GB" sz="1050" dirty="0"/>
          </a:p>
          <a:p>
            <a:r>
              <a:rPr lang="en-GB" sz="1050" dirty="0"/>
              <a:t>A circular economy road map is a tool for change: it helps define required steps and compiles key stakeholders’ views on the essential changes and actions required for the circular economy. It is a document that includes a vision as well as goals and tangible actions designed to accelerate a country’s transition towards a circular economy.</a:t>
            </a:r>
          </a:p>
          <a:p>
            <a:r>
              <a:rPr lang="en-GB" sz="1050" b="0" dirty="0">
                <a:effectLst/>
              </a:rPr>
              <a:t/>
            </a:r>
            <a:br>
              <a:rPr lang="en-GB" sz="1050" b="0" dirty="0">
                <a:effectLst/>
              </a:rPr>
            </a:br>
            <a:r>
              <a:rPr lang="en-GB" sz="1050" dirty="0" err="1"/>
              <a:t>Sitra</a:t>
            </a:r>
            <a:r>
              <a:rPr lang="en-GB" sz="1050" dirty="0"/>
              <a:t> has advanced the actualisation of the circular economy roadmap by starting over 70 projects with partners to achieve change. </a:t>
            </a:r>
            <a:br>
              <a:rPr lang="en-GB" sz="1050" dirty="0"/>
            </a:br>
            <a:r>
              <a:rPr lang="en-GB" sz="1050" dirty="0"/>
              <a:t>In addition, instructions have been made available as to how maps can be created in other countries. </a:t>
            </a:r>
            <a:br>
              <a:rPr lang="en-GB" sz="1050" dirty="0"/>
            </a:br>
            <a:endParaRPr lang="en-GB" sz="1050" b="0" dirty="0">
              <a:effectLst/>
            </a:endParaRPr>
          </a:p>
          <a:p>
            <a:r>
              <a:rPr lang="en-GB" sz="1050" dirty="0"/>
              <a:t>A circular economy is an increasingly efficient economy that questions the meaning of ownership. Instead of producing and accumulating large amounts of goods, consumption in a circular economy is based on the use of services: sharing, renting and recycling. In order to implement the transition to a circular economy, what is a suitable starting point? </a:t>
            </a:r>
          </a:p>
          <a:p>
            <a:r>
              <a:rPr lang="en-GB" sz="1050" dirty="0"/>
              <a:t/>
            </a:r>
            <a:br>
              <a:rPr lang="en-GB" sz="1050" dirty="0"/>
            </a:br>
            <a:r>
              <a:rPr lang="en-GB" sz="1050" dirty="0"/>
              <a:t>A circular economy provides solutions to the biggest challenges the world is facing: overconsumption of natural resources, climate change and biodiversity loss.</a:t>
            </a:r>
            <a:endParaRPr lang="en-FI" sz="1050" dirty="0"/>
          </a:p>
        </p:txBody>
      </p:sp>
      <p:sp>
        <p:nvSpPr>
          <p:cNvPr id="5" name="Text Placeholder 4">
            <a:extLst>
              <a:ext uri="{FF2B5EF4-FFF2-40B4-BE49-F238E27FC236}">
                <a16:creationId xmlns:a16="http://schemas.microsoft.com/office/drawing/2014/main" id="{5D4E3208-42E6-9946-8D3E-1B702D1C67F1}"/>
              </a:ext>
            </a:extLst>
          </p:cNvPr>
          <p:cNvSpPr>
            <a:spLocks noGrp="1"/>
          </p:cNvSpPr>
          <p:nvPr>
            <p:ph type="body" sz="quarter" idx="14"/>
          </p:nvPr>
        </p:nvSpPr>
        <p:spPr/>
        <p:txBody>
          <a:bodyPr/>
          <a:lstStyle/>
          <a:p>
            <a:r>
              <a:rPr lang="en-GB" sz="950" dirty="0"/>
              <a:t>The initial circular economy road map from 2016 was updated in 2019 to reflect the current ambition level. Its vision is for Finland to be a carbon-neutral circular economy by 2025.</a:t>
            </a:r>
            <a:endParaRPr lang="en-FI" sz="950" dirty="0"/>
          </a:p>
        </p:txBody>
      </p:sp>
      <p:sp>
        <p:nvSpPr>
          <p:cNvPr id="6" name="Text Placeholder 5">
            <a:extLst>
              <a:ext uri="{FF2B5EF4-FFF2-40B4-BE49-F238E27FC236}">
                <a16:creationId xmlns:a16="http://schemas.microsoft.com/office/drawing/2014/main" id="{4A74231D-86C6-E047-9DED-E7AE42E57046}"/>
              </a:ext>
            </a:extLst>
          </p:cNvPr>
          <p:cNvSpPr>
            <a:spLocks noGrp="1"/>
          </p:cNvSpPr>
          <p:nvPr>
            <p:ph type="body" sz="quarter" idx="18"/>
          </p:nvPr>
        </p:nvSpPr>
        <p:spPr>
          <a:xfrm>
            <a:off x="3410423" y="3945841"/>
            <a:ext cx="2334558" cy="645041"/>
          </a:xfrm>
        </p:spPr>
        <p:txBody>
          <a:bodyPr/>
          <a:lstStyle/>
          <a:p>
            <a:r>
              <a:rPr lang="en-GB" sz="950"/>
              <a:t>The roadmap was drawn up in collaboration with stakeholders representing different sectors of society.</a:t>
            </a:r>
            <a:endParaRPr lang="en-FI" sz="950"/>
          </a:p>
        </p:txBody>
      </p:sp>
      <p:sp>
        <p:nvSpPr>
          <p:cNvPr id="7" name="Text Placeholder 6">
            <a:extLst>
              <a:ext uri="{FF2B5EF4-FFF2-40B4-BE49-F238E27FC236}">
                <a16:creationId xmlns:a16="http://schemas.microsoft.com/office/drawing/2014/main" id="{AD67AAF4-7259-1343-81F2-D2B8C053D042}"/>
              </a:ext>
            </a:extLst>
          </p:cNvPr>
          <p:cNvSpPr>
            <a:spLocks noGrp="1"/>
          </p:cNvSpPr>
          <p:nvPr>
            <p:ph type="body" sz="quarter" idx="19"/>
          </p:nvPr>
        </p:nvSpPr>
        <p:spPr/>
        <p:txBody>
          <a:bodyPr/>
          <a:lstStyle/>
          <a:p>
            <a:r>
              <a:rPr lang="en-GB" sz="950"/>
              <a:t>Sitra has compiled a guide based on Finland’s road map process. The guide includes tools and inspiration for countries that want to move towards a circular economy.</a:t>
            </a:r>
            <a:endParaRPr lang="en-FI" sz="950"/>
          </a:p>
        </p:txBody>
      </p:sp>
    </p:spTree>
    <p:extLst>
      <p:ext uri="{BB962C8B-B14F-4D97-AF65-F5344CB8AC3E}">
        <p14:creationId xmlns:p14="http://schemas.microsoft.com/office/powerpoint/2010/main" val="9762737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of pine trees in front a lake">
            <a:extLst>
              <a:ext uri="{FF2B5EF4-FFF2-40B4-BE49-F238E27FC236}">
                <a16:creationId xmlns:a16="http://schemas.microsoft.com/office/drawing/2014/main" id="{CE30246D-2330-D045-A6CB-310B001802DA}"/>
              </a:ext>
            </a:extLst>
          </p:cNvPr>
          <p:cNvPicPr>
            <a:picLocks noChangeAspect="1"/>
          </p:cNvPicPr>
          <p:nvPr/>
        </p:nvPicPr>
        <p:blipFill rotWithShape="1">
          <a:blip r:embed="rId3">
            <a:extLst>
              <a:ext uri="{28A0092B-C50C-407E-A947-70E740481C1C}">
                <a14:useLocalDpi xmlns:a14="http://schemas.microsoft.com/office/drawing/2010/main" val="0"/>
              </a:ext>
            </a:extLst>
          </a:blip>
          <a:srcRect l="1133" t="13605" r="3377" b="5952"/>
          <a:stretch/>
        </p:blipFill>
        <p:spPr>
          <a:xfrm>
            <a:off x="0" y="0"/>
            <a:ext cx="9144000" cy="5143500"/>
          </a:xfrm>
          <a:prstGeom prst="rect">
            <a:avLst/>
          </a:prstGeom>
        </p:spPr>
      </p:pic>
      <p:sp>
        <p:nvSpPr>
          <p:cNvPr id="5" name="Rectangle 4">
            <a:extLst>
              <a:ext uri="{FF2B5EF4-FFF2-40B4-BE49-F238E27FC236}">
                <a16:creationId xmlns:a16="http://schemas.microsoft.com/office/drawing/2014/main" id="{DD32AC64-11D4-B040-8A8F-89F8739A37DA}"/>
              </a:ext>
              <a:ext uri="{C183D7F6-B498-43B3-948B-1728B52AA6E4}">
                <adec:decorative xmlns="" xmlns:adec="http://schemas.microsoft.com/office/drawing/2017/decorative" val="1"/>
              </a:ext>
            </a:extLst>
          </p:cNvPr>
          <p:cNvSpPr/>
          <p:nvPr/>
        </p:nvSpPr>
        <p:spPr>
          <a:xfrm>
            <a:off x="0" y="0"/>
            <a:ext cx="9144000" cy="51435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Finlandica"/>
              <a:ea typeface="+mn-ea"/>
              <a:cs typeface="+mn-cs"/>
            </a:endParaRPr>
          </a:p>
        </p:txBody>
      </p:sp>
      <p:sp>
        <p:nvSpPr>
          <p:cNvPr id="2" name="Title 1" descr="The aim to be the world’s first fossil-free welfare society">
            <a:extLst>
              <a:ext uri="{FF2B5EF4-FFF2-40B4-BE49-F238E27FC236}">
                <a16:creationId xmlns:a16="http://schemas.microsoft.com/office/drawing/2014/main" id="{FCA849DF-1720-9743-86D9-23E1D0BDE60E}"/>
              </a:ext>
            </a:extLst>
          </p:cNvPr>
          <p:cNvSpPr>
            <a:spLocks noGrp="1"/>
          </p:cNvSpPr>
          <p:nvPr>
            <p:ph type="ctrTitle"/>
          </p:nvPr>
        </p:nvSpPr>
        <p:spPr>
          <a:xfrm>
            <a:off x="881974" y="1635646"/>
            <a:ext cx="7380051" cy="2088233"/>
          </a:xfrm>
        </p:spPr>
        <p:txBody>
          <a:bodyPr/>
          <a:lstStyle/>
          <a:p>
            <a:r>
              <a:rPr lang="en-GB"/>
              <a:t>The aim to be the world’s first fossil-free welfare society</a:t>
            </a:r>
            <a:endParaRPr lang="en-FI"/>
          </a:p>
        </p:txBody>
      </p:sp>
      <p:sp>
        <p:nvSpPr>
          <p:cNvPr id="6" name="TextBox 5"/>
          <p:cNvSpPr txBox="1"/>
          <p:nvPr/>
        </p:nvSpPr>
        <p:spPr>
          <a:xfrm>
            <a:off x="179512" y="123478"/>
            <a:ext cx="2339752" cy="288147"/>
          </a:xfrm>
          <a:prstGeom prst="rect">
            <a:avLst/>
          </a:prstGeom>
          <a:noFill/>
        </p:spPr>
        <p:txBody>
          <a:bodyPr wrap="square" lIns="36000" tIns="36000" rIns="36000" bIns="36000" rtlCol="0">
            <a:spAutoFit/>
          </a:bodyPr>
          <a:lstStyle/>
          <a:p>
            <a:r>
              <a:rPr lang="fi-FI" sz="1400" dirty="0" smtClean="0"/>
              <a:t>CASE EXAMPLE</a:t>
            </a:r>
            <a:endParaRPr lang="en-US" sz="1400" dirty="0" smtClean="0"/>
          </a:p>
        </p:txBody>
      </p:sp>
    </p:spTree>
    <p:extLst>
      <p:ext uri="{BB962C8B-B14F-4D97-AF65-F5344CB8AC3E}">
        <p14:creationId xmlns:p14="http://schemas.microsoft.com/office/powerpoint/2010/main" val="18139429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38CECD-4ED5-CC4B-B7A3-A7CDBA3DE5BA}"/>
              </a:ext>
            </a:extLst>
          </p:cNvPr>
          <p:cNvSpPr>
            <a:spLocks noGrp="1"/>
          </p:cNvSpPr>
          <p:nvPr>
            <p:ph type="title"/>
          </p:nvPr>
        </p:nvSpPr>
        <p:spPr/>
        <p:txBody>
          <a:bodyPr/>
          <a:lstStyle/>
          <a:p>
            <a:pPr algn="ctr"/>
            <a:r>
              <a:rPr lang="en-GB" dirty="0"/>
              <a:t>Working towards </a:t>
            </a:r>
            <a:r>
              <a:rPr lang="en-GB" dirty="0" smtClean="0"/>
              <a:t>climate </a:t>
            </a:r>
            <a:r>
              <a:rPr lang="en-GB" dirty="0"/>
              <a:t>neutrality by 2035</a:t>
            </a:r>
            <a:endParaRPr lang="en-FI" dirty="0"/>
          </a:p>
        </p:txBody>
      </p:sp>
      <p:sp>
        <p:nvSpPr>
          <p:cNvPr id="4" name="Text Placeholder 3">
            <a:extLst>
              <a:ext uri="{FF2B5EF4-FFF2-40B4-BE49-F238E27FC236}">
                <a16:creationId xmlns:a16="http://schemas.microsoft.com/office/drawing/2014/main" id="{4DFA8027-5CA1-C241-A6A5-D7553A3963B7}"/>
              </a:ext>
            </a:extLst>
          </p:cNvPr>
          <p:cNvSpPr>
            <a:spLocks noGrp="1"/>
          </p:cNvSpPr>
          <p:nvPr>
            <p:ph type="body" sz="quarter" idx="13"/>
          </p:nvPr>
        </p:nvSpPr>
        <p:spPr>
          <a:xfrm>
            <a:off x="468313" y="1131590"/>
            <a:ext cx="8207375" cy="2282029"/>
          </a:xfrm>
        </p:spPr>
        <p:txBody>
          <a:bodyPr/>
          <a:lstStyle/>
          <a:p>
            <a:r>
              <a:rPr lang="en-GB" b="1" dirty="0"/>
              <a:t>According to Prime Minister Sanna Marin’s 2019 Government program, Finland is striving to be </a:t>
            </a:r>
            <a:r>
              <a:rPr lang="en-GB" b="1" dirty="0" smtClean="0"/>
              <a:t>carbon-neutral </a:t>
            </a:r>
            <a:r>
              <a:rPr lang="en-GB" b="1" dirty="0"/>
              <a:t>by 2035, and the world’s first fossil-free welfare society. </a:t>
            </a:r>
          </a:p>
          <a:p>
            <a:endParaRPr lang="en-GB" dirty="0"/>
          </a:p>
          <a:p>
            <a:r>
              <a:rPr lang="en-GB" dirty="0"/>
              <a:t>This requires fast emissions reductions in all sectors and the strengthening of carbon sinks. Finland can reach this through a just, inclusive and green transition by advocating for a more ambitious EU climate policy. The Ministry of the Environment is updating the Climate Act, with an intermediate emission reduction target for 2030, to ensure that Finland will reach </a:t>
            </a:r>
            <a:r>
              <a:rPr lang="en-GB" dirty="0" smtClean="0"/>
              <a:t>climate </a:t>
            </a:r>
            <a:r>
              <a:rPr lang="en-GB" dirty="0" smtClean="0"/>
              <a:t>neutrality </a:t>
            </a:r>
            <a:r>
              <a:rPr lang="en-GB" dirty="0"/>
              <a:t>by 2035.</a:t>
            </a:r>
            <a:br>
              <a:rPr lang="en-GB" dirty="0"/>
            </a:br>
            <a:endParaRPr lang="en-GB" dirty="0"/>
          </a:p>
          <a:p>
            <a:endParaRPr lang="en-GB" b="0" dirty="0">
              <a:effectLst/>
            </a:endParaRPr>
          </a:p>
          <a:p>
            <a:r>
              <a:rPr lang="en-GB" dirty="0"/>
              <a:t>The Ministry commits to going beyond its </a:t>
            </a:r>
            <a:r>
              <a:rPr lang="en-GB" dirty="0" smtClean="0"/>
              <a:t>ambitious </a:t>
            </a:r>
            <a:r>
              <a:rPr lang="en-GB" dirty="0" smtClean="0"/>
              <a:t>climate </a:t>
            </a:r>
            <a:r>
              <a:rPr lang="en-GB" dirty="0" smtClean="0"/>
              <a:t>neutrality </a:t>
            </a:r>
            <a:r>
              <a:rPr lang="en-GB" dirty="0"/>
              <a:t>goal and reaching negative emissions soon after 2035. The means to achieve the target include new decisions on climate policy and nearly emissions-free electricity and heat production by the end of the 2030s, as well as reducing the carbon footprint of construction, promoting a circular economy, and a climate-friendly food policy. </a:t>
            </a:r>
            <a:r>
              <a:rPr lang="en-GB" dirty="0" smtClean="0"/>
              <a:t/>
            </a:r>
            <a:br>
              <a:rPr lang="en-GB" dirty="0" smtClean="0"/>
            </a:br>
            <a:endParaRPr lang="en-GB" dirty="0"/>
          </a:p>
          <a:p>
            <a:r>
              <a:rPr lang="en-GB" dirty="0"/>
              <a:t>In taxation, the focus will shift to gather even more taxes from environmentally harmful activities. The decline in biodiversity will be halted by reforming the nature conservation legislation, increasing the funding for the protection of biodiversity and promoting a sustainable use of natural resources.</a:t>
            </a:r>
            <a:endParaRPr lang="en-GB" b="0" dirty="0">
              <a:effectLst/>
            </a:endParaRPr>
          </a:p>
        </p:txBody>
      </p:sp>
      <p:sp>
        <p:nvSpPr>
          <p:cNvPr id="5" name="Text Placeholder 4">
            <a:extLst>
              <a:ext uri="{FF2B5EF4-FFF2-40B4-BE49-F238E27FC236}">
                <a16:creationId xmlns:a16="http://schemas.microsoft.com/office/drawing/2014/main" id="{5D4E3208-42E6-9946-8D3E-1B702D1C67F1}"/>
              </a:ext>
            </a:extLst>
          </p:cNvPr>
          <p:cNvSpPr>
            <a:spLocks noGrp="1"/>
          </p:cNvSpPr>
          <p:nvPr>
            <p:ph type="body" sz="quarter" idx="14"/>
          </p:nvPr>
        </p:nvSpPr>
        <p:spPr/>
        <p:txBody>
          <a:bodyPr/>
          <a:lstStyle/>
          <a:p>
            <a:r>
              <a:rPr lang="en-GB"/>
              <a:t>Climate change, loss of biodiversity and overconsumption are different aspects of the same sustainability crisis.</a:t>
            </a:r>
            <a:endParaRPr lang="en-FI"/>
          </a:p>
        </p:txBody>
      </p:sp>
      <p:sp>
        <p:nvSpPr>
          <p:cNvPr id="6" name="Text Placeholder 5">
            <a:extLst>
              <a:ext uri="{FF2B5EF4-FFF2-40B4-BE49-F238E27FC236}">
                <a16:creationId xmlns:a16="http://schemas.microsoft.com/office/drawing/2014/main" id="{4A74231D-86C6-E047-9DED-E7AE42E57046}"/>
              </a:ext>
            </a:extLst>
          </p:cNvPr>
          <p:cNvSpPr>
            <a:spLocks noGrp="1"/>
          </p:cNvSpPr>
          <p:nvPr>
            <p:ph type="body" sz="quarter" idx="18"/>
          </p:nvPr>
        </p:nvSpPr>
        <p:spPr/>
        <p:txBody>
          <a:bodyPr/>
          <a:lstStyle/>
          <a:p>
            <a:r>
              <a:rPr lang="en-GB" dirty="0" smtClean="0"/>
              <a:t>Climate </a:t>
            </a:r>
            <a:r>
              <a:rPr lang="en-GB" dirty="0"/>
              <a:t>neutrality by 2035 means Finland produces carbon emissions at the same rate carbon sinks sequester carbon. Most EU countries aim for </a:t>
            </a:r>
            <a:r>
              <a:rPr lang="en-GB" dirty="0" smtClean="0"/>
              <a:t>climate neutrality </a:t>
            </a:r>
            <a:r>
              <a:rPr lang="en-GB" dirty="0"/>
              <a:t>by 2050.</a:t>
            </a:r>
            <a:endParaRPr lang="en-FI" dirty="0"/>
          </a:p>
        </p:txBody>
      </p:sp>
      <p:sp>
        <p:nvSpPr>
          <p:cNvPr id="7" name="Text Placeholder 6">
            <a:extLst>
              <a:ext uri="{FF2B5EF4-FFF2-40B4-BE49-F238E27FC236}">
                <a16:creationId xmlns:a16="http://schemas.microsoft.com/office/drawing/2014/main" id="{AD67AAF4-7259-1343-81F2-D2B8C053D042}"/>
              </a:ext>
            </a:extLst>
          </p:cNvPr>
          <p:cNvSpPr>
            <a:spLocks noGrp="1"/>
          </p:cNvSpPr>
          <p:nvPr>
            <p:ph type="body" sz="quarter" idx="19"/>
          </p:nvPr>
        </p:nvSpPr>
        <p:spPr/>
        <p:txBody>
          <a:bodyPr/>
          <a:lstStyle/>
          <a:p>
            <a:r>
              <a:rPr lang="en-GB"/>
              <a:t>The work is led and guided by a ministerial working group chaired by Minister of the Environment and Climate Change. </a:t>
            </a:r>
            <a:endParaRPr lang="en-GB" b="0">
              <a:effectLst/>
            </a:endParaRPr>
          </a:p>
        </p:txBody>
      </p:sp>
    </p:spTree>
    <p:extLst>
      <p:ext uri="{BB962C8B-B14F-4D97-AF65-F5344CB8AC3E}">
        <p14:creationId xmlns:p14="http://schemas.microsoft.com/office/powerpoint/2010/main" val="39109663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icture of nature ladscape, lake and atumn forest">
            <a:extLst>
              <a:ext uri="{FF2B5EF4-FFF2-40B4-BE49-F238E27FC236}">
                <a16:creationId xmlns:a16="http://schemas.microsoft.com/office/drawing/2014/main" id="{F56B3841-4D85-BC4E-B651-5E34A07DEC0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806" b="7819"/>
          <a:stretch/>
        </p:blipFill>
        <p:spPr>
          <a:xfrm>
            <a:off x="0" y="-2"/>
            <a:ext cx="9142833" cy="5143502"/>
          </a:xfrm>
          <a:prstGeom prst="rect">
            <a:avLst/>
          </a:prstGeom>
        </p:spPr>
      </p:pic>
      <p:sp>
        <p:nvSpPr>
          <p:cNvPr id="6" name="Rectangle 5">
            <a:extLst>
              <a:ext uri="{FF2B5EF4-FFF2-40B4-BE49-F238E27FC236}">
                <a16:creationId xmlns:a16="http://schemas.microsoft.com/office/drawing/2014/main" id="{A52B701D-F77F-024E-B293-4FD1A9358B61}"/>
              </a:ext>
              <a:ext uri="{C183D7F6-B498-43B3-948B-1728B52AA6E4}">
                <adec:decorative xmlns="" xmlns:adec="http://schemas.microsoft.com/office/drawing/2017/decorative" val="1"/>
              </a:ext>
            </a:extLst>
          </p:cNvPr>
          <p:cNvSpPr/>
          <p:nvPr/>
        </p:nvSpPr>
        <p:spPr>
          <a:xfrm>
            <a:off x="-1" y="1"/>
            <a:ext cx="9142833" cy="51435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Finlandica"/>
              <a:ea typeface="+mn-ea"/>
              <a:cs typeface="+mn-cs"/>
            </a:endParaRPr>
          </a:p>
        </p:txBody>
      </p:sp>
      <p:sp>
        <p:nvSpPr>
          <p:cNvPr id="3" name="Title 2" descr="Bringing science and decision-making together">
            <a:extLst>
              <a:ext uri="{FF2B5EF4-FFF2-40B4-BE49-F238E27FC236}">
                <a16:creationId xmlns:a16="http://schemas.microsoft.com/office/drawing/2014/main" id="{9D94F1D3-DE2A-7E47-8E90-C34251FD01F5}"/>
              </a:ext>
            </a:extLst>
          </p:cNvPr>
          <p:cNvSpPr>
            <a:spLocks noGrp="1"/>
          </p:cNvSpPr>
          <p:nvPr>
            <p:ph type="ctrTitle"/>
          </p:nvPr>
        </p:nvSpPr>
        <p:spPr/>
        <p:txBody>
          <a:bodyPr/>
          <a:lstStyle/>
          <a:p>
            <a:r>
              <a:rPr lang="en-GB"/>
              <a:t>Bringing science and decision-making together</a:t>
            </a:r>
            <a:endParaRPr lang="en-FI"/>
          </a:p>
        </p:txBody>
      </p:sp>
      <p:sp>
        <p:nvSpPr>
          <p:cNvPr id="7" name="TextBox 6"/>
          <p:cNvSpPr txBox="1"/>
          <p:nvPr/>
        </p:nvSpPr>
        <p:spPr>
          <a:xfrm>
            <a:off x="179512" y="123478"/>
            <a:ext cx="2339752" cy="288147"/>
          </a:xfrm>
          <a:prstGeom prst="rect">
            <a:avLst/>
          </a:prstGeom>
          <a:noFill/>
        </p:spPr>
        <p:txBody>
          <a:bodyPr wrap="square" lIns="36000" tIns="36000" rIns="36000" bIns="36000" rtlCol="0">
            <a:spAutoFit/>
          </a:bodyPr>
          <a:lstStyle/>
          <a:p>
            <a:r>
              <a:rPr lang="fi-FI" sz="1400" dirty="0" smtClean="0"/>
              <a:t>CASE EXAMPLE</a:t>
            </a:r>
            <a:endParaRPr lang="en-US" sz="1400" dirty="0" smtClean="0"/>
          </a:p>
        </p:txBody>
      </p:sp>
    </p:spTree>
    <p:extLst>
      <p:ext uri="{BB962C8B-B14F-4D97-AF65-F5344CB8AC3E}">
        <p14:creationId xmlns:p14="http://schemas.microsoft.com/office/powerpoint/2010/main" val="27892788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602128-33E2-9F45-8652-9175C80FDE38}"/>
              </a:ext>
            </a:extLst>
          </p:cNvPr>
          <p:cNvSpPr>
            <a:spLocks noGrp="1"/>
          </p:cNvSpPr>
          <p:nvPr>
            <p:ph type="title"/>
          </p:nvPr>
        </p:nvSpPr>
        <p:spPr/>
        <p:txBody>
          <a:bodyPr/>
          <a:lstStyle/>
          <a:p>
            <a:pPr algn="ctr"/>
            <a:r>
              <a:rPr lang="en-GB" dirty="0"/>
              <a:t>The Finnish Climate Change Panel facilitates dialogue between science and policy-making</a:t>
            </a:r>
            <a:endParaRPr lang="en-FI" dirty="0"/>
          </a:p>
        </p:txBody>
      </p:sp>
      <p:sp>
        <p:nvSpPr>
          <p:cNvPr id="4" name="Text Placeholder 3">
            <a:extLst>
              <a:ext uri="{FF2B5EF4-FFF2-40B4-BE49-F238E27FC236}">
                <a16:creationId xmlns:a16="http://schemas.microsoft.com/office/drawing/2014/main" id="{A0D7663A-C7A2-7F4F-8BBF-B85A71A38549}"/>
              </a:ext>
            </a:extLst>
          </p:cNvPr>
          <p:cNvSpPr>
            <a:spLocks noGrp="1"/>
          </p:cNvSpPr>
          <p:nvPr>
            <p:ph type="body" sz="quarter" idx="13"/>
          </p:nvPr>
        </p:nvSpPr>
        <p:spPr>
          <a:xfrm>
            <a:off x="468312" y="1270724"/>
            <a:ext cx="8207375" cy="2407141"/>
          </a:xfrm>
        </p:spPr>
        <p:txBody>
          <a:bodyPr/>
          <a:lstStyle/>
          <a:p>
            <a:r>
              <a:rPr lang="en-GB" b="1" dirty="0"/>
              <a:t>The Finnish Climate Change Panel provides independent, scientific and researched information regarding climate change. </a:t>
            </a:r>
          </a:p>
          <a:p>
            <a:endParaRPr lang="en-GB" dirty="0"/>
          </a:p>
          <a:p>
            <a:r>
              <a:rPr lang="en-GB" dirty="0"/>
              <a:t>The Panel</a:t>
            </a:r>
            <a:r>
              <a:rPr lang="en-GB" b="1" dirty="0"/>
              <a:t> </a:t>
            </a:r>
            <a:r>
              <a:rPr lang="en-GB" dirty="0"/>
              <a:t>is an independent and interdisciplinary scientific body that promotes dialogue between science and policy-making by providing scientific advice. The work of the Climate Change Panel is based on the Climate Change Act, which entered into force in 2015.</a:t>
            </a:r>
            <a:r>
              <a:rPr lang="en-GB" b="0" dirty="0">
                <a:effectLst/>
              </a:rPr>
              <a:t/>
            </a:r>
            <a:br>
              <a:rPr lang="en-GB" b="0" dirty="0">
                <a:effectLst/>
              </a:rPr>
            </a:br>
            <a:r>
              <a:rPr lang="en-GB" b="0" dirty="0">
                <a:effectLst/>
              </a:rPr>
              <a:t/>
            </a:r>
            <a:br>
              <a:rPr lang="en-GB" b="0" dirty="0">
                <a:effectLst/>
              </a:rPr>
            </a:br>
            <a:r>
              <a:rPr lang="en-GB" dirty="0"/>
              <a:t>The Panel is tasked with assessing the coherence of climate policy and the sufficiency of the implemented measures to answer to the challenges of climate change. For example, the Panel has produced an emissions reduction path report which demonstrates the sufficiency of Finland’s climate actions and several reports concerning consumer perspectives on climate policy, the social acceptability of climate action, electric vehicles and water management.</a:t>
            </a:r>
            <a:endParaRPr lang="en-GB" b="0" dirty="0">
              <a:effectLst/>
            </a:endParaRPr>
          </a:p>
          <a:p>
            <a:r>
              <a:rPr lang="en-GB" dirty="0"/>
              <a:t/>
            </a:r>
            <a:br>
              <a:rPr lang="en-GB" dirty="0"/>
            </a:br>
            <a:r>
              <a:rPr lang="en-US" dirty="0"/>
              <a:t>In addition to the reports the Panel has created an online app comparing the life cycle emissions and cost of cars powered by petrol, diesel, electric and natural gas or biogas. The Panel also issues statements on proposed legislation which affects climate change mitigation or adaptation.</a:t>
            </a:r>
            <a:r>
              <a:rPr lang="fi-FI" dirty="0"/>
              <a:t> </a:t>
            </a:r>
            <a:r>
              <a:rPr lang="en-GB" b="0" dirty="0">
                <a:effectLst/>
              </a:rPr>
              <a:t/>
            </a:r>
            <a:br>
              <a:rPr lang="en-GB" b="0" dirty="0">
                <a:effectLst/>
              </a:rPr>
            </a:br>
            <a:endParaRPr lang="en-FI" dirty="0"/>
          </a:p>
        </p:txBody>
      </p:sp>
      <p:sp>
        <p:nvSpPr>
          <p:cNvPr id="5" name="Text Placeholder 4">
            <a:extLst>
              <a:ext uri="{FF2B5EF4-FFF2-40B4-BE49-F238E27FC236}">
                <a16:creationId xmlns:a16="http://schemas.microsoft.com/office/drawing/2014/main" id="{4601771D-960A-074A-BA61-8FC3B9D76427}"/>
              </a:ext>
            </a:extLst>
          </p:cNvPr>
          <p:cNvSpPr>
            <a:spLocks noGrp="1"/>
          </p:cNvSpPr>
          <p:nvPr>
            <p:ph type="body" sz="quarter" idx="14"/>
          </p:nvPr>
        </p:nvSpPr>
        <p:spPr>
          <a:xfrm>
            <a:off x="479716" y="3945841"/>
            <a:ext cx="2508108" cy="645041"/>
          </a:xfrm>
        </p:spPr>
        <p:txBody>
          <a:bodyPr/>
          <a:lstStyle/>
          <a:p>
            <a:r>
              <a:rPr lang="en-GB" sz="950" dirty="0"/>
              <a:t>The work of the Finnish Climate Change Panel is based on the Climate Change Act, which entered into force in 2015.</a:t>
            </a:r>
            <a:endParaRPr lang="en-FI" sz="950" dirty="0"/>
          </a:p>
        </p:txBody>
      </p:sp>
      <p:sp>
        <p:nvSpPr>
          <p:cNvPr id="6" name="Text Placeholder 5">
            <a:extLst>
              <a:ext uri="{FF2B5EF4-FFF2-40B4-BE49-F238E27FC236}">
                <a16:creationId xmlns:a16="http://schemas.microsoft.com/office/drawing/2014/main" id="{E2FCC329-7F8B-D049-AF80-C9CD5FCC6C0D}"/>
              </a:ext>
            </a:extLst>
          </p:cNvPr>
          <p:cNvSpPr>
            <a:spLocks noGrp="1"/>
          </p:cNvSpPr>
          <p:nvPr>
            <p:ph type="body" sz="quarter" idx="18"/>
          </p:nvPr>
        </p:nvSpPr>
        <p:spPr>
          <a:xfrm>
            <a:off x="3317710" y="3947785"/>
            <a:ext cx="2508578" cy="645041"/>
          </a:xfrm>
        </p:spPr>
        <p:txBody>
          <a:bodyPr/>
          <a:lstStyle/>
          <a:p>
            <a:r>
              <a:rPr lang="en-GB" sz="950" dirty="0"/>
              <a:t>The Panel’s members represent different branches of science from educational sciences to atmospheric sciences.</a:t>
            </a:r>
            <a:endParaRPr lang="en-FI" sz="950"/>
          </a:p>
        </p:txBody>
      </p:sp>
      <p:sp>
        <p:nvSpPr>
          <p:cNvPr id="7" name="Text Placeholder 6">
            <a:extLst>
              <a:ext uri="{FF2B5EF4-FFF2-40B4-BE49-F238E27FC236}">
                <a16:creationId xmlns:a16="http://schemas.microsoft.com/office/drawing/2014/main" id="{B8DE9D90-DDF9-F84F-A990-C58A4B5E65FC}"/>
              </a:ext>
            </a:extLst>
          </p:cNvPr>
          <p:cNvSpPr>
            <a:spLocks noGrp="1"/>
          </p:cNvSpPr>
          <p:nvPr>
            <p:ph type="body" sz="quarter" idx="19"/>
          </p:nvPr>
        </p:nvSpPr>
        <p:spPr>
          <a:xfrm>
            <a:off x="5868144" y="3943896"/>
            <a:ext cx="2807544" cy="645041"/>
          </a:xfrm>
        </p:spPr>
        <p:txBody>
          <a:bodyPr/>
          <a:lstStyle/>
          <a:p>
            <a:r>
              <a:rPr lang="en-GB" sz="950" dirty="0"/>
              <a:t>The current Panel has 15 members and is chaired by Markku Ollikainen, Professor Emeritus of Environmental and Resource Economics at the University of Helsinki.</a:t>
            </a:r>
            <a:endParaRPr lang="en-FI" sz="950" dirty="0"/>
          </a:p>
        </p:txBody>
      </p:sp>
    </p:spTree>
    <p:extLst>
      <p:ext uri="{BB962C8B-B14F-4D97-AF65-F5344CB8AC3E}">
        <p14:creationId xmlns:p14="http://schemas.microsoft.com/office/powerpoint/2010/main" val="4949093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56;p6" descr="A picture of two women ice skating">
            <a:extLst>
              <a:ext uri="{FF2B5EF4-FFF2-40B4-BE49-F238E27FC236}">
                <a16:creationId xmlns:a16="http://schemas.microsoft.com/office/drawing/2014/main" id="{D134B0EF-990D-1645-9852-DEEA82F49B6D}"/>
              </a:ext>
            </a:extLst>
          </p:cNvPr>
          <p:cNvPicPr preferRelativeResize="0">
            <a:picLocks/>
          </p:cNvPicPr>
          <p:nvPr/>
        </p:nvPicPr>
        <p:blipFill rotWithShape="1">
          <a:blip r:embed="rId3">
            <a:alphaModFix/>
          </a:blip>
          <a:srcRect t="7808" b="7808"/>
          <a:stretch/>
        </p:blipFill>
        <p:spPr>
          <a:xfrm>
            <a:off x="0" y="0"/>
            <a:ext cx="9144000" cy="5143500"/>
          </a:xfrm>
          <a:prstGeom prst="rect">
            <a:avLst/>
          </a:prstGeom>
          <a:noFill/>
          <a:ln>
            <a:noFill/>
          </a:ln>
        </p:spPr>
      </p:pic>
      <p:sp>
        <p:nvSpPr>
          <p:cNvPr id="4" name="Rectangle 3">
            <a:extLst>
              <a:ext uri="{FF2B5EF4-FFF2-40B4-BE49-F238E27FC236}">
                <a16:creationId xmlns:a16="http://schemas.microsoft.com/office/drawing/2014/main" id="{96F3EB7A-1EE3-324F-AA6A-425DB4C45356}"/>
              </a:ext>
              <a:ext uri="{C183D7F6-B498-43B3-948B-1728B52AA6E4}">
                <adec:decorative xmlns="" xmlns:adec="http://schemas.microsoft.com/office/drawing/2017/decorative" val="1"/>
              </a:ext>
            </a:extLst>
          </p:cNvPr>
          <p:cNvSpPr/>
          <p:nvPr/>
        </p:nvSpPr>
        <p:spPr>
          <a:xfrm>
            <a:off x="0" y="1"/>
            <a:ext cx="9144000" cy="51435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Finlandica"/>
              <a:ea typeface="+mn-ea"/>
              <a:cs typeface="+mn-cs"/>
            </a:endParaRPr>
          </a:p>
        </p:txBody>
      </p:sp>
      <p:sp>
        <p:nvSpPr>
          <p:cNvPr id="2" name="Title 1" descr="Developing interaction between researchers and policy-makers">
            <a:extLst>
              <a:ext uri="{FF2B5EF4-FFF2-40B4-BE49-F238E27FC236}">
                <a16:creationId xmlns:a16="http://schemas.microsoft.com/office/drawing/2014/main" id="{FCA849DF-1720-9743-86D9-23E1D0BDE60E}"/>
              </a:ext>
            </a:extLst>
          </p:cNvPr>
          <p:cNvSpPr>
            <a:spLocks noGrp="1"/>
          </p:cNvSpPr>
          <p:nvPr>
            <p:ph type="ctrTitle"/>
          </p:nvPr>
        </p:nvSpPr>
        <p:spPr>
          <a:xfrm>
            <a:off x="125760" y="1527633"/>
            <a:ext cx="8892480" cy="2088233"/>
          </a:xfrm>
        </p:spPr>
        <p:txBody>
          <a:bodyPr/>
          <a:lstStyle/>
          <a:p>
            <a:r>
              <a:rPr lang="en-GB" dirty="0"/>
              <a:t>Developing INTERACTION BETWEEN RESEARCHERS AND POLICY-MAKERS</a:t>
            </a:r>
            <a:endParaRPr lang="en-FI" dirty="0"/>
          </a:p>
        </p:txBody>
      </p:sp>
      <p:sp>
        <p:nvSpPr>
          <p:cNvPr id="5" name="TextBox 4"/>
          <p:cNvSpPr txBox="1"/>
          <p:nvPr/>
        </p:nvSpPr>
        <p:spPr>
          <a:xfrm>
            <a:off x="179512" y="123478"/>
            <a:ext cx="2339752" cy="288147"/>
          </a:xfrm>
          <a:prstGeom prst="rect">
            <a:avLst/>
          </a:prstGeom>
          <a:noFill/>
        </p:spPr>
        <p:txBody>
          <a:bodyPr wrap="square" lIns="36000" tIns="36000" rIns="36000" bIns="36000" rtlCol="0">
            <a:spAutoFit/>
          </a:bodyPr>
          <a:lstStyle/>
          <a:p>
            <a:r>
              <a:rPr lang="fi-FI" sz="1400" dirty="0" smtClean="0"/>
              <a:t>CASE EXAMPLE</a:t>
            </a:r>
            <a:endParaRPr lang="en-US" sz="1400" dirty="0" smtClean="0"/>
          </a:p>
        </p:txBody>
      </p:sp>
    </p:spTree>
    <p:extLst>
      <p:ext uri="{BB962C8B-B14F-4D97-AF65-F5344CB8AC3E}">
        <p14:creationId xmlns:p14="http://schemas.microsoft.com/office/powerpoint/2010/main" val="26542423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38CECD-4ED5-CC4B-B7A3-A7CDBA3DE5BA}"/>
              </a:ext>
            </a:extLst>
          </p:cNvPr>
          <p:cNvSpPr>
            <a:spLocks noGrp="1"/>
          </p:cNvSpPr>
          <p:nvPr>
            <p:ph type="title"/>
          </p:nvPr>
        </p:nvSpPr>
        <p:spPr/>
        <p:txBody>
          <a:bodyPr/>
          <a:lstStyle/>
          <a:p>
            <a:pPr algn="ctr"/>
            <a:r>
              <a:rPr lang="en-GB" dirty="0"/>
              <a:t>Interaction with researchers improves </a:t>
            </a:r>
            <a:br>
              <a:rPr lang="en-GB" dirty="0"/>
            </a:br>
            <a:r>
              <a:rPr lang="en-GB" dirty="0"/>
              <a:t>the knowledge base of policy-making</a:t>
            </a:r>
            <a:endParaRPr lang="en-FI" dirty="0"/>
          </a:p>
        </p:txBody>
      </p:sp>
      <p:sp>
        <p:nvSpPr>
          <p:cNvPr id="4" name="Text Placeholder 3">
            <a:extLst>
              <a:ext uri="{FF2B5EF4-FFF2-40B4-BE49-F238E27FC236}">
                <a16:creationId xmlns:a16="http://schemas.microsoft.com/office/drawing/2014/main" id="{4DFA8027-5CA1-C241-A6A5-D7553A3963B7}"/>
              </a:ext>
            </a:extLst>
          </p:cNvPr>
          <p:cNvSpPr>
            <a:spLocks noGrp="1"/>
          </p:cNvSpPr>
          <p:nvPr>
            <p:ph type="body" sz="quarter" idx="13"/>
          </p:nvPr>
        </p:nvSpPr>
        <p:spPr>
          <a:xfrm>
            <a:off x="468312" y="1347788"/>
            <a:ext cx="8207375" cy="2160066"/>
          </a:xfrm>
        </p:spPr>
        <p:txBody>
          <a:bodyPr/>
          <a:lstStyle/>
          <a:p>
            <a:r>
              <a:rPr lang="en-GB" b="1" dirty="0">
                <a:solidFill>
                  <a:schemeClr val="tx1"/>
                </a:solidFill>
              </a:rPr>
              <a:t>New methods of giving science advice deepen the cooperation between policymakers and researchers. These include forming scientific task groups to support the drafting of legislation as well as national strategies, to name but a few. Civil servants act in advisory boards and use policy briefs</a:t>
            </a:r>
            <a:r>
              <a:rPr lang="en-GB" dirty="0">
                <a:solidFill>
                  <a:schemeClr val="tx1"/>
                </a:solidFill>
              </a:rPr>
              <a:t>. </a:t>
            </a:r>
            <a:endParaRPr lang="en-GB" b="0" dirty="0">
              <a:solidFill>
                <a:schemeClr val="tx1"/>
              </a:solidFill>
              <a:effectLst/>
            </a:endParaRPr>
          </a:p>
          <a:p>
            <a:r>
              <a:rPr lang="en-GB" b="0" dirty="0">
                <a:effectLst/>
              </a:rPr>
              <a:t/>
            </a:r>
            <a:br>
              <a:rPr lang="en-GB" b="0" dirty="0">
                <a:effectLst/>
              </a:rPr>
            </a:br>
            <a:r>
              <a:rPr lang="en-GB" dirty="0"/>
              <a:t>New methods have been piloted in the context of circular economy, biodiversity and climate change in the Ministry of the Environment. The cooperation ensures a sufficient knowledge base for policy making, which correlates with the new requirement of preparing a climate change impact assessment on every law. </a:t>
            </a:r>
          </a:p>
          <a:p>
            <a:endParaRPr lang="en-GB" dirty="0"/>
          </a:p>
          <a:p>
            <a:r>
              <a:rPr lang="en-GB" dirty="0"/>
              <a:t>Close and continued cooperation with researchers conducting these assessments for the Climate Change Act ensures policies support the resolution of complex environmental challenges.    </a:t>
            </a:r>
            <a:endParaRPr lang="en-GB" b="0" dirty="0">
              <a:effectLst/>
            </a:endParaRPr>
          </a:p>
          <a:p>
            <a:r>
              <a:rPr lang="en-GB" b="0" dirty="0">
                <a:effectLst/>
              </a:rPr>
              <a:t/>
            </a:r>
            <a:br>
              <a:rPr lang="en-GB" b="0" dirty="0">
                <a:effectLst/>
              </a:rPr>
            </a:br>
            <a:r>
              <a:rPr lang="en-GB" dirty="0"/>
              <a:t>The Ministry of the Environment works in active cooperation with universities and scientists. Research projects and teaching cooperation is being developed to better include climate science and circular economy.</a:t>
            </a:r>
            <a:endParaRPr lang="en-GB" b="0" dirty="0">
              <a:effectLst/>
            </a:endParaRPr>
          </a:p>
        </p:txBody>
      </p:sp>
      <p:sp>
        <p:nvSpPr>
          <p:cNvPr id="5" name="Text Placeholder 4">
            <a:extLst>
              <a:ext uri="{FF2B5EF4-FFF2-40B4-BE49-F238E27FC236}">
                <a16:creationId xmlns:a16="http://schemas.microsoft.com/office/drawing/2014/main" id="{5D4E3208-42E6-9946-8D3E-1B702D1C67F1}"/>
              </a:ext>
            </a:extLst>
          </p:cNvPr>
          <p:cNvSpPr>
            <a:spLocks noGrp="1"/>
          </p:cNvSpPr>
          <p:nvPr>
            <p:ph type="body" sz="quarter" idx="14"/>
          </p:nvPr>
        </p:nvSpPr>
        <p:spPr>
          <a:xfrm>
            <a:off x="479716" y="3945841"/>
            <a:ext cx="2292084" cy="645041"/>
          </a:xfrm>
        </p:spPr>
        <p:txBody>
          <a:bodyPr/>
          <a:lstStyle/>
          <a:p>
            <a:r>
              <a:rPr lang="en-GB" sz="900"/>
              <a:t>A group of scientists assigned by the Ministry focused on the climate impacts of the new Nature Protection Act and conducted workshops with civil servants.</a:t>
            </a:r>
            <a:endParaRPr lang="en-FI" sz="900"/>
          </a:p>
        </p:txBody>
      </p:sp>
      <p:sp>
        <p:nvSpPr>
          <p:cNvPr id="6" name="Text Placeholder 5">
            <a:extLst>
              <a:ext uri="{FF2B5EF4-FFF2-40B4-BE49-F238E27FC236}">
                <a16:creationId xmlns:a16="http://schemas.microsoft.com/office/drawing/2014/main" id="{4A74231D-86C6-E047-9DED-E7AE42E57046}"/>
              </a:ext>
            </a:extLst>
          </p:cNvPr>
          <p:cNvSpPr>
            <a:spLocks noGrp="1"/>
          </p:cNvSpPr>
          <p:nvPr>
            <p:ph type="body" sz="quarter" idx="18"/>
          </p:nvPr>
        </p:nvSpPr>
        <p:spPr>
          <a:xfrm>
            <a:off x="3059832" y="3945841"/>
            <a:ext cx="3126646" cy="645041"/>
          </a:xfrm>
        </p:spPr>
        <p:txBody>
          <a:bodyPr/>
          <a:lstStyle/>
          <a:p>
            <a:r>
              <a:rPr lang="en-GB" sz="900" dirty="0"/>
              <a:t>The Climate University group develops climate education for higher education institutions. Civil servants participate in the workshops by giving presentations about topical issues in climate policy.</a:t>
            </a:r>
            <a:endParaRPr lang="en-FI" sz="900" dirty="0"/>
          </a:p>
        </p:txBody>
      </p:sp>
      <p:sp>
        <p:nvSpPr>
          <p:cNvPr id="7" name="Text Placeholder 6">
            <a:extLst>
              <a:ext uri="{FF2B5EF4-FFF2-40B4-BE49-F238E27FC236}">
                <a16:creationId xmlns:a16="http://schemas.microsoft.com/office/drawing/2014/main" id="{AD67AAF4-7259-1343-81F2-D2B8C053D042}"/>
              </a:ext>
            </a:extLst>
          </p:cNvPr>
          <p:cNvSpPr>
            <a:spLocks noGrp="1"/>
          </p:cNvSpPr>
          <p:nvPr>
            <p:ph type="body" sz="quarter" idx="19"/>
          </p:nvPr>
        </p:nvSpPr>
        <p:spPr>
          <a:xfrm>
            <a:off x="6444208" y="3945841"/>
            <a:ext cx="2220076" cy="645041"/>
          </a:xfrm>
        </p:spPr>
        <p:txBody>
          <a:bodyPr/>
          <a:lstStyle/>
          <a:p>
            <a:r>
              <a:rPr lang="en-GB" sz="900" dirty="0"/>
              <a:t>The Design for Government course at Aalto University is a 6-month course, where students solve real policy issues that support the Ministry’s work.</a:t>
            </a:r>
            <a:endParaRPr lang="en-GB" sz="900" b="0" dirty="0">
              <a:effectLst/>
            </a:endParaRPr>
          </a:p>
        </p:txBody>
      </p:sp>
    </p:spTree>
    <p:extLst>
      <p:ext uri="{BB962C8B-B14F-4D97-AF65-F5344CB8AC3E}">
        <p14:creationId xmlns:p14="http://schemas.microsoft.com/office/powerpoint/2010/main" val="2856949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219F2D4E-94F1-0743-BA46-54B72CCB38F5}"/>
              </a:ext>
            </a:extLst>
          </p:cNvPr>
          <p:cNvSpPr txBox="1">
            <a:spLocks/>
          </p:cNvSpPr>
          <p:nvPr/>
        </p:nvSpPr>
        <p:spPr>
          <a:xfrm>
            <a:off x="687564" y="1456974"/>
            <a:ext cx="3240360" cy="2160241"/>
          </a:xfrm>
          <a:prstGeom prst="rect">
            <a:avLst/>
          </a:prstGeom>
        </p:spPr>
        <p:txBody>
          <a:bodyPr vert="horz" lIns="0" tIns="0" rIns="0" bIns="0" rtlCol="0" anchor="t" anchorCtr="0">
            <a:no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r>
              <a:rPr lang="en-US" sz="1050" b="0" dirty="0">
                <a:solidFill>
                  <a:schemeClr val="tx1"/>
                </a:solidFill>
              </a:rPr>
              <a:t>Participation to solving matters for common good is deep-rooted in the Finnish </a:t>
            </a:r>
            <a:r>
              <a:rPr lang="en-US" sz="1050" b="0" dirty="0" smtClean="0">
                <a:solidFill>
                  <a:schemeClr val="tx1"/>
                </a:solidFill>
              </a:rPr>
              <a:t>culture.</a:t>
            </a:r>
            <a:br>
              <a:rPr lang="en-US" sz="1050" b="0" dirty="0" smtClean="0">
                <a:solidFill>
                  <a:schemeClr val="tx1"/>
                </a:solidFill>
              </a:rPr>
            </a:br>
            <a:r>
              <a:rPr lang="en-US" sz="1050" b="0" dirty="0" smtClean="0">
                <a:solidFill>
                  <a:schemeClr val="tx1"/>
                </a:solidFill>
              </a:rPr>
              <a:t/>
            </a:r>
            <a:br>
              <a:rPr lang="en-US" sz="1050" b="0" dirty="0" smtClean="0">
                <a:solidFill>
                  <a:schemeClr val="tx1"/>
                </a:solidFill>
              </a:rPr>
            </a:br>
            <a:r>
              <a:rPr lang="en-US" sz="1050" b="0" dirty="0" smtClean="0">
                <a:solidFill>
                  <a:schemeClr val="tx1"/>
                </a:solidFill>
              </a:rPr>
              <a:t>According </a:t>
            </a:r>
            <a:r>
              <a:rPr lang="en-US" sz="1050" b="0" dirty="0">
                <a:solidFill>
                  <a:schemeClr val="tx1"/>
                </a:solidFill>
              </a:rPr>
              <a:t>to a survey conducted in 2019, four out of five Finns consider that urgent action is needed to mitigate climate change. We also wish to have solutions to climate crisis at the heart of policy-making.</a:t>
            </a:r>
          </a:p>
          <a:p>
            <a:endParaRPr lang="en-US" sz="1050" b="0" dirty="0">
              <a:solidFill>
                <a:schemeClr val="tx1"/>
              </a:solidFill>
            </a:endParaRPr>
          </a:p>
          <a:p>
            <a:r>
              <a:rPr lang="en-US" sz="1050" b="0" dirty="0">
                <a:solidFill>
                  <a:schemeClr val="tx1"/>
                </a:solidFill>
              </a:rPr>
              <a:t>Finns want to participate in protecting the environment.  Climate change education is part of Finnish curriculum from kindergarten to </a:t>
            </a:r>
            <a:r>
              <a:rPr lang="en-US" sz="1050" b="0" dirty="0" smtClean="0">
                <a:solidFill>
                  <a:schemeClr val="tx1"/>
                </a:solidFill>
              </a:rPr>
              <a:t>university.</a:t>
            </a:r>
          </a:p>
          <a:p>
            <a:endParaRPr lang="en-US" sz="1050" b="0" dirty="0">
              <a:solidFill>
                <a:schemeClr val="tx1"/>
              </a:solidFill>
            </a:endParaRPr>
          </a:p>
          <a:p>
            <a:r>
              <a:rPr lang="en-US" sz="1050" b="0" dirty="0" smtClean="0">
                <a:solidFill>
                  <a:schemeClr val="tx1"/>
                </a:solidFill>
              </a:rPr>
              <a:t>Participation </a:t>
            </a:r>
            <a:r>
              <a:rPr lang="en-US" sz="1050" b="0" dirty="0">
                <a:solidFill>
                  <a:schemeClr val="tx1"/>
                </a:solidFill>
              </a:rPr>
              <a:t>is the core element of law drafting process as well. During the renewal of the national Climate Act over 2500 people told us what “the perfect climate act” should consist of. </a:t>
            </a:r>
            <a:endParaRPr lang="en-US" sz="1050" b="0" dirty="0" smtClean="0">
              <a:solidFill>
                <a:schemeClr val="tx1"/>
              </a:solidFill>
            </a:endParaRPr>
          </a:p>
          <a:p>
            <a:endParaRPr lang="fi-FI" sz="1050" b="0" dirty="0">
              <a:solidFill>
                <a:schemeClr val="tx1"/>
              </a:solidFill>
            </a:endParaRPr>
          </a:p>
          <a:p>
            <a:r>
              <a:rPr lang="en-US" sz="1050" b="0" dirty="0"/>
              <a:t>Finnish people have a strong nature relationship, because nature has always been accessible to us. Finland is the most forested country in Europe and four out of five Finns say nature is very important to them.</a:t>
            </a:r>
            <a:r>
              <a:rPr lang="en-US" dirty="0"/>
              <a:t/>
            </a:r>
            <a:br>
              <a:rPr lang="en-US" dirty="0"/>
            </a:br>
            <a:endParaRPr lang="en-US" dirty="0"/>
          </a:p>
          <a:p>
            <a:r>
              <a:rPr lang="en-US" dirty="0"/>
              <a:t/>
            </a:r>
            <a:br>
              <a:rPr lang="en-US" dirty="0"/>
            </a:br>
            <a:endParaRPr lang="en-US" sz="1050" b="0" dirty="0">
              <a:solidFill>
                <a:schemeClr val="tx1"/>
              </a:solidFill>
            </a:endParaRPr>
          </a:p>
        </p:txBody>
      </p:sp>
      <p:sp>
        <p:nvSpPr>
          <p:cNvPr id="2" name="Title 1"/>
          <p:cNvSpPr>
            <a:spLocks noGrp="1"/>
          </p:cNvSpPr>
          <p:nvPr>
            <p:ph type="title"/>
          </p:nvPr>
        </p:nvSpPr>
        <p:spPr>
          <a:xfrm>
            <a:off x="687564" y="536085"/>
            <a:ext cx="3240360" cy="627535"/>
          </a:xfrm>
        </p:spPr>
        <p:txBody>
          <a:bodyPr/>
          <a:lstStyle/>
          <a:p>
            <a:r>
              <a:rPr lang="en-US" dirty="0"/>
              <a:t>Education and a strong </a:t>
            </a:r>
            <a:br>
              <a:rPr lang="en-US" dirty="0"/>
            </a:br>
            <a:r>
              <a:rPr lang="en-US" dirty="0"/>
              <a:t>nature </a:t>
            </a:r>
            <a:r>
              <a:rPr lang="en-US" dirty="0" smtClean="0"/>
              <a:t>relationship</a:t>
            </a:r>
            <a:endParaRPr lang="en-US" dirty="0"/>
          </a:p>
        </p:txBody>
      </p:sp>
      <p:sp>
        <p:nvSpPr>
          <p:cNvPr id="4" name="Suorakulmio 3">
            <a:extLst>
              <a:ext uri="{FF2B5EF4-FFF2-40B4-BE49-F238E27FC236}">
                <a16:creationId xmlns:a16="http://schemas.microsoft.com/office/drawing/2014/main" id="{378660EC-1B61-7641-981C-BC1A664BD940}"/>
              </a:ext>
            </a:extLst>
          </p:cNvPr>
          <p:cNvSpPr/>
          <p:nvPr/>
        </p:nvSpPr>
        <p:spPr>
          <a:xfrm>
            <a:off x="5237820" y="1131590"/>
            <a:ext cx="3240360" cy="632453"/>
          </a:xfrm>
          <a:prstGeom prst="rect">
            <a:avLst/>
          </a:prstGeom>
          <a:solidFill>
            <a:schemeClr val="tx1">
              <a:alpha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t>See the case examples </a:t>
            </a:r>
            <a:r>
              <a:rPr lang="en-US" sz="2000" b="1" dirty="0" smtClean="0">
                <a:sym typeface="Wingdings" panose="05000000000000000000" pitchFamily="2" charset="2"/>
              </a:rPr>
              <a:t></a:t>
            </a:r>
            <a:r>
              <a:rPr lang="en-US" sz="2000" b="1" dirty="0" smtClean="0"/>
              <a:t> </a:t>
            </a:r>
            <a:endParaRPr lang="fi-FI" sz="2000" dirty="0"/>
          </a:p>
        </p:txBody>
      </p:sp>
      <p:sp>
        <p:nvSpPr>
          <p:cNvPr id="7" name="Suorakulmio 6">
            <a:extLst>
              <a:ext uri="{FF2B5EF4-FFF2-40B4-BE49-F238E27FC236}">
                <a16:creationId xmlns:a16="http://schemas.microsoft.com/office/drawing/2014/main" id="{13AE57BE-AD2F-0547-BEB8-B29558795231}"/>
              </a:ext>
            </a:extLst>
          </p:cNvPr>
          <p:cNvSpPr/>
          <p:nvPr/>
        </p:nvSpPr>
        <p:spPr>
          <a:xfrm>
            <a:off x="5237820" y="1798600"/>
            <a:ext cx="3240360" cy="3077406"/>
          </a:xfrm>
          <a:prstGeom prst="rect">
            <a:avLst/>
          </a:prstGeom>
          <a:solidFill>
            <a:schemeClr val="tx1">
              <a:alpha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4938" indent="-134938">
              <a:spcAft>
                <a:spcPts val="500"/>
              </a:spcAft>
              <a:buFont typeface="Arial" panose="020B0604020202020204" pitchFamily="34" charset="0"/>
              <a:buChar char="•"/>
            </a:pPr>
            <a:r>
              <a:rPr lang="fi-FI" sz="1050" dirty="0" err="1"/>
              <a:t>The</a:t>
            </a:r>
            <a:r>
              <a:rPr lang="fi-FI" sz="1050" dirty="0"/>
              <a:t> Martha </a:t>
            </a:r>
            <a:r>
              <a:rPr lang="fi-FI" sz="1050" dirty="0" err="1"/>
              <a:t>organisation</a:t>
            </a:r>
            <a:r>
              <a:rPr lang="fi-FI" sz="1050" dirty="0"/>
              <a:t> </a:t>
            </a:r>
            <a:r>
              <a:rPr lang="fi-FI" sz="1050" dirty="0" err="1"/>
              <a:t>offers</a:t>
            </a:r>
            <a:r>
              <a:rPr lang="fi-FI" sz="1050" dirty="0"/>
              <a:t> </a:t>
            </a:r>
            <a:r>
              <a:rPr lang="fi-FI" sz="1050" dirty="0" err="1"/>
              <a:t>knowledge</a:t>
            </a:r>
            <a:r>
              <a:rPr lang="fi-FI" sz="1050" dirty="0"/>
              <a:t> to live a </a:t>
            </a:r>
            <a:r>
              <a:rPr lang="fi-FI" sz="1050" dirty="0" err="1"/>
              <a:t>more</a:t>
            </a:r>
            <a:r>
              <a:rPr lang="fi-FI" sz="1050" dirty="0"/>
              <a:t> </a:t>
            </a:r>
            <a:r>
              <a:rPr lang="fi-FI" sz="1050" dirty="0" err="1"/>
              <a:t>climate-friendly</a:t>
            </a:r>
            <a:r>
              <a:rPr lang="fi-FI" sz="1050" dirty="0"/>
              <a:t> life</a:t>
            </a:r>
          </a:p>
          <a:p>
            <a:pPr marL="134938" indent="-134938">
              <a:spcAft>
                <a:spcPts val="500"/>
              </a:spcAft>
              <a:buFont typeface="Arial" panose="020B0604020202020204" pitchFamily="34" charset="0"/>
              <a:buChar char="•"/>
            </a:pPr>
            <a:r>
              <a:rPr lang="fi-FI" sz="1050" dirty="0"/>
              <a:t>Climate </a:t>
            </a:r>
            <a:r>
              <a:rPr lang="fi-FI" sz="1050" dirty="0" err="1"/>
              <a:t>Barometer</a:t>
            </a:r>
            <a:r>
              <a:rPr lang="fi-FI" sz="1050" dirty="0"/>
              <a:t> </a:t>
            </a:r>
            <a:r>
              <a:rPr lang="fi-FI" sz="1050" dirty="0" err="1"/>
              <a:t>measures</a:t>
            </a:r>
            <a:r>
              <a:rPr lang="fi-FI" sz="1050" dirty="0"/>
              <a:t> </a:t>
            </a:r>
            <a:r>
              <a:rPr lang="fi-FI" sz="1050" dirty="0" err="1"/>
              <a:t>Finns’s</a:t>
            </a:r>
            <a:r>
              <a:rPr lang="fi-FI" sz="1050" dirty="0"/>
              <a:t> </a:t>
            </a:r>
            <a:r>
              <a:rPr lang="fi-FI" sz="1050" dirty="0" err="1"/>
              <a:t>attitude</a:t>
            </a:r>
            <a:r>
              <a:rPr lang="fi-FI" sz="1050" dirty="0"/>
              <a:t> to climate </a:t>
            </a:r>
            <a:r>
              <a:rPr lang="fi-FI" sz="1050" dirty="0" err="1"/>
              <a:t>policies</a:t>
            </a:r>
            <a:r>
              <a:rPr lang="fi-FI" sz="1050" dirty="0"/>
              <a:t> </a:t>
            </a:r>
          </a:p>
          <a:p>
            <a:pPr marL="134938" indent="-134938">
              <a:spcAft>
                <a:spcPts val="500"/>
              </a:spcAft>
              <a:buFont typeface="Arial" panose="020B0604020202020204" pitchFamily="34" charset="0"/>
              <a:buChar char="•"/>
            </a:pPr>
            <a:r>
              <a:rPr lang="fi-FI" sz="1050" dirty="0"/>
              <a:t>The </a:t>
            </a:r>
            <a:r>
              <a:rPr lang="fi-FI" sz="1050" dirty="0" err="1"/>
              <a:t>Sustainable</a:t>
            </a:r>
            <a:r>
              <a:rPr lang="fi-FI" sz="1050" dirty="0"/>
              <a:t> </a:t>
            </a:r>
            <a:r>
              <a:rPr lang="fi-FI" sz="1050" dirty="0" err="1"/>
              <a:t>Lifestyle</a:t>
            </a:r>
            <a:r>
              <a:rPr lang="fi-FI" sz="1050" dirty="0"/>
              <a:t> Service </a:t>
            </a:r>
            <a:r>
              <a:rPr lang="fi-FI" sz="1050" dirty="0" err="1"/>
              <a:t>engages</a:t>
            </a:r>
            <a:r>
              <a:rPr lang="fi-FI" sz="1050" dirty="0"/>
              <a:t> </a:t>
            </a:r>
            <a:r>
              <a:rPr lang="fi-FI" sz="1050" dirty="0" err="1"/>
              <a:t>citizens</a:t>
            </a:r>
            <a:r>
              <a:rPr lang="fi-FI" sz="1050" dirty="0"/>
              <a:t> to </a:t>
            </a:r>
            <a:r>
              <a:rPr lang="fi-FI" sz="1050" dirty="0" err="1"/>
              <a:t>take</a:t>
            </a:r>
            <a:r>
              <a:rPr lang="fi-FI" sz="1050" dirty="0"/>
              <a:t> climate action</a:t>
            </a:r>
          </a:p>
          <a:p>
            <a:pPr marL="134938" indent="-134938">
              <a:spcAft>
                <a:spcPts val="500"/>
              </a:spcAft>
              <a:buFont typeface="Arial" panose="020B0604020202020204" pitchFamily="34" charset="0"/>
              <a:buChar char="•"/>
            </a:pPr>
            <a:r>
              <a:rPr lang="fi-FI" sz="1050" dirty="0"/>
              <a:t>Agenda 2030 </a:t>
            </a:r>
            <a:r>
              <a:rPr lang="fi-FI" sz="1050" dirty="0" err="1"/>
              <a:t>brings</a:t>
            </a:r>
            <a:r>
              <a:rPr lang="fi-FI" sz="1050" dirty="0"/>
              <a:t> </a:t>
            </a:r>
            <a:r>
              <a:rPr lang="fi-FI" sz="1050" dirty="0" err="1"/>
              <a:t>young</a:t>
            </a:r>
            <a:r>
              <a:rPr lang="fi-FI" sz="1050" dirty="0"/>
              <a:t> people to </a:t>
            </a:r>
            <a:r>
              <a:rPr lang="fi-FI" sz="1050" dirty="0" err="1"/>
              <a:t>the</a:t>
            </a:r>
            <a:r>
              <a:rPr lang="fi-FI" sz="1050" dirty="0"/>
              <a:t> </a:t>
            </a:r>
            <a:r>
              <a:rPr lang="fi-FI" sz="1050" dirty="0" err="1"/>
              <a:t>centre</a:t>
            </a:r>
            <a:r>
              <a:rPr lang="fi-FI" sz="1050" dirty="0"/>
              <a:t> of </a:t>
            </a:r>
            <a:r>
              <a:rPr lang="fi-FI" sz="1050" dirty="0" err="1"/>
              <a:t>sustainable</a:t>
            </a:r>
            <a:r>
              <a:rPr lang="fi-FI" sz="1050" dirty="0"/>
              <a:t> </a:t>
            </a:r>
            <a:r>
              <a:rPr lang="fi-FI" sz="1050" dirty="0" err="1"/>
              <a:t>development</a:t>
            </a:r>
            <a:r>
              <a:rPr lang="fi-FI" sz="1050" dirty="0"/>
              <a:t> </a:t>
            </a:r>
            <a:r>
              <a:rPr lang="fi-FI" sz="1050" dirty="0" err="1"/>
              <a:t>policy</a:t>
            </a:r>
            <a:r>
              <a:rPr lang="fi-FI" sz="1050" dirty="0"/>
              <a:t> </a:t>
            </a:r>
          </a:p>
          <a:p>
            <a:pPr marL="134938" indent="-134938">
              <a:spcAft>
                <a:spcPts val="500"/>
              </a:spcAft>
              <a:buFont typeface="Arial" panose="020B0604020202020204" pitchFamily="34" charset="0"/>
              <a:buChar char="•"/>
            </a:pPr>
            <a:r>
              <a:rPr lang="fi-FI" sz="1050" dirty="0" err="1"/>
              <a:t>Universities</a:t>
            </a:r>
            <a:r>
              <a:rPr lang="fi-FI" sz="1050" dirty="0"/>
              <a:t> </a:t>
            </a:r>
            <a:r>
              <a:rPr lang="fi-FI" sz="1050" dirty="0" err="1"/>
              <a:t>use</a:t>
            </a:r>
            <a:r>
              <a:rPr lang="fi-FI" sz="1050" dirty="0"/>
              <a:t> climate </a:t>
            </a:r>
            <a:r>
              <a:rPr lang="fi-FI" sz="1050" dirty="0" err="1"/>
              <a:t>learning</a:t>
            </a:r>
            <a:r>
              <a:rPr lang="fi-FI" sz="1050" dirty="0"/>
              <a:t> as a </a:t>
            </a:r>
            <a:r>
              <a:rPr lang="fi-FI" sz="1050" dirty="0" err="1"/>
              <a:t>tool</a:t>
            </a:r>
            <a:r>
              <a:rPr lang="fi-FI" sz="1050" dirty="0"/>
              <a:t> to </a:t>
            </a:r>
            <a:r>
              <a:rPr lang="fi-FI" sz="1050" dirty="0" err="1"/>
              <a:t>build</a:t>
            </a:r>
            <a:r>
              <a:rPr lang="fi-FI" sz="1050" dirty="0"/>
              <a:t> </a:t>
            </a:r>
            <a:r>
              <a:rPr lang="fi-FI" sz="1050" dirty="0" err="1"/>
              <a:t>societal</a:t>
            </a:r>
            <a:r>
              <a:rPr lang="fi-FI" sz="1050" dirty="0"/>
              <a:t> </a:t>
            </a:r>
            <a:r>
              <a:rPr lang="fi-FI" sz="1050" dirty="0" err="1"/>
              <a:t>competencies</a:t>
            </a:r>
            <a:endParaRPr lang="fi-FI" sz="1050" dirty="0"/>
          </a:p>
          <a:p>
            <a:pPr marL="134938" indent="-134938">
              <a:spcAft>
                <a:spcPts val="500"/>
              </a:spcAft>
              <a:buFont typeface="Arial" panose="020B0604020202020204" pitchFamily="34" charset="0"/>
              <a:buChar char="•"/>
            </a:pPr>
            <a:r>
              <a:rPr lang="fi-FI" sz="1050" dirty="0" err="1"/>
              <a:t>Participation</a:t>
            </a:r>
            <a:r>
              <a:rPr lang="fi-FI" sz="1050" dirty="0"/>
              <a:t> of </a:t>
            </a:r>
            <a:r>
              <a:rPr lang="fi-FI" sz="1050" dirty="0" err="1"/>
              <a:t>ordinary</a:t>
            </a:r>
            <a:r>
              <a:rPr lang="fi-FI" sz="1050" dirty="0"/>
              <a:t> people </a:t>
            </a:r>
            <a:r>
              <a:rPr lang="fi-FI" sz="1050" dirty="0" err="1"/>
              <a:t>strengthens</a:t>
            </a:r>
            <a:r>
              <a:rPr lang="fi-FI" sz="1050" dirty="0"/>
              <a:t> </a:t>
            </a:r>
            <a:r>
              <a:rPr lang="fi-FI" sz="1050" dirty="0" err="1"/>
              <a:t>the</a:t>
            </a:r>
            <a:r>
              <a:rPr lang="fi-FI" sz="1050" dirty="0"/>
              <a:t> Climate </a:t>
            </a:r>
            <a:r>
              <a:rPr lang="fi-FI" sz="1050" dirty="0" err="1"/>
              <a:t>Change</a:t>
            </a:r>
            <a:r>
              <a:rPr lang="fi-FI" sz="1050" dirty="0"/>
              <a:t> Act</a:t>
            </a:r>
          </a:p>
          <a:p>
            <a:pPr marL="134938" indent="-134938">
              <a:spcAft>
                <a:spcPts val="500"/>
              </a:spcAft>
              <a:buFont typeface="Arial" panose="020B0604020202020204" pitchFamily="34" charset="0"/>
              <a:buChar char="•"/>
            </a:pPr>
            <a:r>
              <a:rPr lang="fi-FI" sz="1050" dirty="0"/>
              <a:t>The </a:t>
            </a:r>
            <a:r>
              <a:rPr lang="fi-FI" sz="1050" dirty="0" err="1"/>
              <a:t>Finnish</a:t>
            </a:r>
            <a:r>
              <a:rPr lang="fi-FI" sz="1050" dirty="0"/>
              <a:t> National </a:t>
            </a:r>
            <a:r>
              <a:rPr lang="fi-FI" sz="1050" dirty="0" err="1"/>
              <a:t>Agency</a:t>
            </a:r>
            <a:r>
              <a:rPr lang="fi-FI" sz="1050" dirty="0"/>
              <a:t> for Education </a:t>
            </a:r>
            <a:r>
              <a:rPr lang="fi-FI" sz="1050" dirty="0" err="1"/>
              <a:t>strives</a:t>
            </a:r>
            <a:r>
              <a:rPr lang="fi-FI" sz="1050" dirty="0"/>
              <a:t> for </a:t>
            </a:r>
            <a:r>
              <a:rPr lang="fi-FI" sz="1050" dirty="0" err="1"/>
              <a:t>the</a:t>
            </a:r>
            <a:r>
              <a:rPr lang="fi-FI" sz="1050" dirty="0"/>
              <a:t> </a:t>
            </a:r>
            <a:r>
              <a:rPr lang="fi-FI" sz="1050" dirty="0" err="1"/>
              <a:t>inclusion</a:t>
            </a:r>
            <a:r>
              <a:rPr lang="fi-FI" sz="1050" dirty="0"/>
              <a:t> of climate </a:t>
            </a:r>
            <a:r>
              <a:rPr lang="fi-FI" sz="1050" dirty="0" err="1"/>
              <a:t>responsibility</a:t>
            </a:r>
            <a:r>
              <a:rPr lang="fi-FI" sz="1050" dirty="0"/>
              <a:t> in </a:t>
            </a:r>
            <a:r>
              <a:rPr lang="fi-FI" sz="1050" dirty="0" err="1"/>
              <a:t>teaching</a:t>
            </a:r>
            <a:r>
              <a:rPr lang="fi-FI" sz="1050" dirty="0"/>
              <a:t> </a:t>
            </a:r>
            <a:endParaRPr lang="fi-FI" sz="1050" dirty="0" smtClean="0"/>
          </a:p>
          <a:p>
            <a:pPr marL="134938" indent="-134938">
              <a:spcAft>
                <a:spcPts val="500"/>
              </a:spcAft>
              <a:buFont typeface="Arial" panose="020B0604020202020204" pitchFamily="34" charset="0"/>
              <a:buChar char="•"/>
            </a:pPr>
            <a:r>
              <a:rPr lang="fi-FI" sz="1050" dirty="0" smtClean="0"/>
              <a:t>Finland is a </a:t>
            </a:r>
            <a:r>
              <a:rPr lang="fi-FI" sz="1050" dirty="0" err="1" smtClean="0"/>
              <a:t>land</a:t>
            </a:r>
            <a:r>
              <a:rPr lang="fi-FI" sz="1050" dirty="0" smtClean="0"/>
              <a:t> of </a:t>
            </a:r>
            <a:r>
              <a:rPr lang="fi-FI" sz="1050" dirty="0" err="1" smtClean="0"/>
              <a:t>forests</a:t>
            </a:r>
            <a:endParaRPr lang="fi-FI" sz="1050" dirty="0"/>
          </a:p>
        </p:txBody>
      </p:sp>
      <p:sp>
        <p:nvSpPr>
          <p:cNvPr id="8" name="Freeform 11">
            <a:extLst>
              <a:ext uri="{FF2B5EF4-FFF2-40B4-BE49-F238E27FC236}">
                <a16:creationId xmlns:a16="http://schemas.microsoft.com/office/drawing/2014/main" id="{5BB0AD61-1FF2-2547-9143-DE150C9494A1}"/>
              </a:ext>
            </a:extLst>
          </p:cNvPr>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noProof="0" dirty="0"/>
          </a:p>
        </p:txBody>
      </p:sp>
      <p:sp>
        <p:nvSpPr>
          <p:cNvPr id="5" name="Slide Number Placeholder 4"/>
          <p:cNvSpPr>
            <a:spLocks noGrp="1"/>
          </p:cNvSpPr>
          <p:nvPr>
            <p:ph type="sldNum" sz="quarter" idx="12"/>
          </p:nvPr>
        </p:nvSpPr>
        <p:spPr/>
        <p:txBody>
          <a:bodyPr/>
          <a:lstStyle/>
          <a:p>
            <a:fld id="{E9DC2C14-6E95-4EF0-AB2C-A4DB63E63034}" type="slidenum">
              <a:rPr lang="en-US" smtClean="0"/>
              <a:t>17</a:t>
            </a:fld>
            <a:endParaRPr lang="en-US"/>
          </a:p>
        </p:txBody>
      </p:sp>
    </p:spTree>
    <p:extLst>
      <p:ext uri="{BB962C8B-B14F-4D97-AF65-F5344CB8AC3E}">
        <p14:creationId xmlns:p14="http://schemas.microsoft.com/office/powerpoint/2010/main" val="2432068500"/>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of woman holding moss">
            <a:extLst>
              <a:ext uri="{FF2B5EF4-FFF2-40B4-BE49-F238E27FC236}">
                <a16:creationId xmlns:a16="http://schemas.microsoft.com/office/drawing/2014/main" id="{5968A272-FBFD-934D-9E37-CA50BB3679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2" r="-59" b="14000"/>
          <a:stretch/>
        </p:blipFill>
        <p:spPr>
          <a:xfrm>
            <a:off x="0" y="1"/>
            <a:ext cx="9216007" cy="5308054"/>
          </a:xfrm>
          <a:prstGeom prst="rect">
            <a:avLst/>
          </a:prstGeom>
        </p:spPr>
      </p:pic>
      <p:sp>
        <p:nvSpPr>
          <p:cNvPr id="4" name="Rectangle 3">
            <a:extLst>
              <a:ext uri="{FF2B5EF4-FFF2-40B4-BE49-F238E27FC236}">
                <a16:creationId xmlns:a16="http://schemas.microsoft.com/office/drawing/2014/main" id="{F0D93AB3-6563-CD4D-820F-01390C6A8BEC}"/>
              </a:ext>
              <a:ext uri="{C183D7F6-B498-43B3-948B-1728B52AA6E4}">
                <adec:decorative xmlns="" xmlns:adec="http://schemas.microsoft.com/office/drawing/2017/decorative" val="1"/>
              </a:ext>
            </a:extLst>
          </p:cNvPr>
          <p:cNvSpPr/>
          <p:nvPr/>
        </p:nvSpPr>
        <p:spPr>
          <a:xfrm>
            <a:off x="0" y="2"/>
            <a:ext cx="9211269" cy="5308053"/>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Finlandica"/>
              <a:ea typeface="+mn-ea"/>
              <a:cs typeface="+mn-cs"/>
            </a:endParaRPr>
          </a:p>
        </p:txBody>
      </p:sp>
      <p:sp>
        <p:nvSpPr>
          <p:cNvPr id="2" name="Title 1" descr="Climate-friendly everyday lives">
            <a:extLst>
              <a:ext uri="{FF2B5EF4-FFF2-40B4-BE49-F238E27FC236}">
                <a16:creationId xmlns:a16="http://schemas.microsoft.com/office/drawing/2014/main" id="{36A81162-F265-414C-B460-C00368B33F07}"/>
              </a:ext>
            </a:extLst>
          </p:cNvPr>
          <p:cNvSpPr>
            <a:spLocks noGrp="1"/>
          </p:cNvSpPr>
          <p:nvPr>
            <p:ph type="ctrTitle"/>
          </p:nvPr>
        </p:nvSpPr>
        <p:spPr>
          <a:xfrm>
            <a:off x="1295636" y="1609909"/>
            <a:ext cx="6552728" cy="2088233"/>
          </a:xfrm>
        </p:spPr>
        <p:txBody>
          <a:bodyPr/>
          <a:lstStyle/>
          <a:p>
            <a:r>
              <a:rPr lang="en-GB" dirty="0"/>
              <a:t>CLIMATE-FRIENDLY EVERYDAY LIVES</a:t>
            </a:r>
            <a:endParaRPr lang="en-FI" dirty="0"/>
          </a:p>
        </p:txBody>
      </p:sp>
      <p:sp>
        <p:nvSpPr>
          <p:cNvPr id="5" name="TextBox 4"/>
          <p:cNvSpPr txBox="1"/>
          <p:nvPr/>
        </p:nvSpPr>
        <p:spPr>
          <a:xfrm>
            <a:off x="179512" y="123478"/>
            <a:ext cx="2339752" cy="288147"/>
          </a:xfrm>
          <a:prstGeom prst="rect">
            <a:avLst/>
          </a:prstGeom>
          <a:noFill/>
        </p:spPr>
        <p:txBody>
          <a:bodyPr wrap="square" lIns="36000" tIns="36000" rIns="36000" bIns="36000" rtlCol="0">
            <a:spAutoFit/>
          </a:bodyPr>
          <a:lstStyle/>
          <a:p>
            <a:r>
              <a:rPr lang="fi-FI" sz="1400" dirty="0" smtClean="0"/>
              <a:t>CASE EXAMPLE</a:t>
            </a:r>
            <a:endParaRPr lang="en-US" sz="1400" dirty="0" smtClean="0"/>
          </a:p>
        </p:txBody>
      </p:sp>
    </p:spTree>
    <p:extLst>
      <p:ext uri="{BB962C8B-B14F-4D97-AF65-F5344CB8AC3E}">
        <p14:creationId xmlns:p14="http://schemas.microsoft.com/office/powerpoint/2010/main" val="35533962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74EF50-FB4D-234A-8CF5-DDE92E4153CD}"/>
              </a:ext>
            </a:extLst>
          </p:cNvPr>
          <p:cNvSpPr>
            <a:spLocks noGrp="1"/>
          </p:cNvSpPr>
          <p:nvPr>
            <p:ph type="title"/>
          </p:nvPr>
        </p:nvSpPr>
        <p:spPr/>
        <p:txBody>
          <a:bodyPr/>
          <a:lstStyle/>
          <a:p>
            <a:pPr algn="ctr"/>
            <a:r>
              <a:rPr lang="en-GB" dirty="0"/>
              <a:t>The Martha Organization offers knowledge </a:t>
            </a:r>
            <a:br>
              <a:rPr lang="en-GB" dirty="0"/>
            </a:br>
            <a:r>
              <a:rPr lang="en-GB" dirty="0"/>
              <a:t>to live a more climate-friendly life</a:t>
            </a:r>
            <a:endParaRPr lang="en-FI" dirty="0"/>
          </a:p>
        </p:txBody>
      </p:sp>
      <p:sp>
        <p:nvSpPr>
          <p:cNvPr id="4" name="Text Placeholder 3">
            <a:extLst>
              <a:ext uri="{FF2B5EF4-FFF2-40B4-BE49-F238E27FC236}">
                <a16:creationId xmlns:a16="http://schemas.microsoft.com/office/drawing/2014/main" id="{591BFBB7-4E8D-324D-A74B-F32A394010F4}"/>
              </a:ext>
            </a:extLst>
          </p:cNvPr>
          <p:cNvSpPr>
            <a:spLocks noGrp="1"/>
          </p:cNvSpPr>
          <p:nvPr>
            <p:ph type="body" sz="quarter" idx="13"/>
          </p:nvPr>
        </p:nvSpPr>
        <p:spPr>
          <a:xfrm>
            <a:off x="468312" y="1347615"/>
            <a:ext cx="8207375" cy="1944216"/>
          </a:xfrm>
        </p:spPr>
        <p:txBody>
          <a:bodyPr/>
          <a:lstStyle/>
          <a:p>
            <a:r>
              <a:rPr lang="en-GB" b="1" dirty="0"/>
              <a:t>The Martha Organization’s mission is to promote good and sustainable everyday lives by giving advice on, for example, climate friendly food choices and recipes, how to avoid food waste, how to save energy and improve energy effectiveness, how to reduce and sort waste, and how to consume more sustainably.</a:t>
            </a:r>
            <a:endParaRPr lang="en-GB" b="1" dirty="0">
              <a:effectLst/>
            </a:endParaRPr>
          </a:p>
          <a:p>
            <a:r>
              <a:rPr lang="en-GB" b="0" dirty="0">
                <a:effectLst/>
              </a:rPr>
              <a:t/>
            </a:r>
            <a:br>
              <a:rPr lang="en-GB" b="0" dirty="0">
                <a:effectLst/>
              </a:rPr>
            </a:br>
            <a:r>
              <a:rPr lang="en-GB" dirty="0">
                <a:solidFill>
                  <a:schemeClr val="tx1"/>
                </a:solidFill>
              </a:rPr>
              <a:t>The organisation, founded in 1899, has long-standing traditions in advising about household chores, but it has been able to also tackle modern challenges. </a:t>
            </a:r>
            <a:r>
              <a:rPr lang="en-GB" dirty="0"/>
              <a:t>It offers knowledge and skills to live a more climate friendly life through counselling, courses, communication and advocacy. In addition, the Sustainable Everyday web page provides information on the effects of everyday choices and solutions which have positive influence on the environment.</a:t>
            </a:r>
            <a:br>
              <a:rPr lang="en-GB" dirty="0"/>
            </a:br>
            <a:endParaRPr lang="en-GB" b="0" dirty="0">
              <a:effectLst/>
            </a:endParaRPr>
          </a:p>
          <a:p>
            <a:r>
              <a:rPr lang="en-GB" dirty="0"/>
              <a:t>Changing daily routines can have a significant impact on the environment. Households create 66% of Finland’s consumption-based greenhouse gas emissions. The emissions are the result of everyday life: housing, food, transportation, services and goods.</a:t>
            </a:r>
            <a:endParaRPr lang="en-GB" b="0" dirty="0">
              <a:effectLst/>
            </a:endParaRPr>
          </a:p>
        </p:txBody>
      </p:sp>
      <p:sp>
        <p:nvSpPr>
          <p:cNvPr id="5" name="Text Placeholder 4">
            <a:extLst>
              <a:ext uri="{FF2B5EF4-FFF2-40B4-BE49-F238E27FC236}">
                <a16:creationId xmlns:a16="http://schemas.microsoft.com/office/drawing/2014/main" id="{420AAA99-0C5E-DF4A-96BC-B794C1F9AB7E}"/>
              </a:ext>
            </a:extLst>
          </p:cNvPr>
          <p:cNvSpPr>
            <a:spLocks noGrp="1"/>
          </p:cNvSpPr>
          <p:nvPr>
            <p:ph type="body" sz="quarter" idx="14"/>
          </p:nvPr>
        </p:nvSpPr>
        <p:spPr/>
        <p:txBody>
          <a:bodyPr/>
          <a:lstStyle/>
          <a:p>
            <a:r>
              <a:rPr lang="en-GB" dirty="0"/>
              <a:t>The Martha Organization is a home economics organisation that promotes well-being and quality of life at home.</a:t>
            </a:r>
            <a:endParaRPr lang="en-FI" dirty="0"/>
          </a:p>
        </p:txBody>
      </p:sp>
      <p:sp>
        <p:nvSpPr>
          <p:cNvPr id="6" name="Text Placeholder 5">
            <a:extLst>
              <a:ext uri="{FF2B5EF4-FFF2-40B4-BE49-F238E27FC236}">
                <a16:creationId xmlns:a16="http://schemas.microsoft.com/office/drawing/2014/main" id="{7BF6DEE0-3D1B-A44E-B409-8E4A0DF7C03D}"/>
              </a:ext>
            </a:extLst>
          </p:cNvPr>
          <p:cNvSpPr>
            <a:spLocks noGrp="1"/>
          </p:cNvSpPr>
          <p:nvPr>
            <p:ph type="body" sz="quarter" idx="18"/>
          </p:nvPr>
        </p:nvSpPr>
        <p:spPr/>
        <p:txBody>
          <a:bodyPr/>
          <a:lstStyle/>
          <a:p>
            <a:r>
              <a:rPr lang="en-GB" dirty="0"/>
              <a:t>The Martha Organization has 43,000 members and operates all across Finland.</a:t>
            </a:r>
            <a:endParaRPr lang="en-FI" dirty="0"/>
          </a:p>
        </p:txBody>
      </p:sp>
      <p:sp>
        <p:nvSpPr>
          <p:cNvPr id="7" name="Text Placeholder 6">
            <a:extLst>
              <a:ext uri="{FF2B5EF4-FFF2-40B4-BE49-F238E27FC236}">
                <a16:creationId xmlns:a16="http://schemas.microsoft.com/office/drawing/2014/main" id="{E537CC73-D4EB-1043-BBC9-BA7EDC107558}"/>
              </a:ext>
            </a:extLst>
          </p:cNvPr>
          <p:cNvSpPr>
            <a:spLocks noGrp="1"/>
          </p:cNvSpPr>
          <p:nvPr>
            <p:ph type="body" sz="quarter" idx="19"/>
          </p:nvPr>
        </p:nvSpPr>
        <p:spPr>
          <a:xfrm>
            <a:off x="5898446" y="3943896"/>
            <a:ext cx="2777242" cy="645041"/>
          </a:xfrm>
        </p:spPr>
        <p:txBody>
          <a:bodyPr/>
          <a:lstStyle/>
          <a:p>
            <a:r>
              <a:rPr lang="en-GB" dirty="0"/>
              <a:t>The organisation promotes the idea that climate friendly choices are likely to be better for your health, wellbeing and household economy.</a:t>
            </a:r>
            <a:endParaRPr lang="en-FI" dirty="0"/>
          </a:p>
        </p:txBody>
      </p:sp>
    </p:spTree>
    <p:extLst>
      <p:ext uri="{BB962C8B-B14F-4D97-AF65-F5344CB8AC3E}">
        <p14:creationId xmlns:p14="http://schemas.microsoft.com/office/powerpoint/2010/main" val="18533571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orakulmio 2">
            <a:extLst>
              <a:ext uri="{FF2B5EF4-FFF2-40B4-BE49-F238E27FC236}">
                <a16:creationId xmlns:a16="http://schemas.microsoft.com/office/drawing/2014/main" id="{CC413F8C-AA50-2946-98AD-114B0E4C3D19}"/>
              </a:ext>
            </a:extLst>
          </p:cNvPr>
          <p:cNvSpPr/>
          <p:nvPr/>
        </p:nvSpPr>
        <p:spPr>
          <a:xfrm>
            <a:off x="4572000" y="0"/>
            <a:ext cx="4572000" cy="51435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28" name="Title 1">
            <a:extLst>
              <a:ext uri="{FF2B5EF4-FFF2-40B4-BE49-F238E27FC236}">
                <a16:creationId xmlns:a16="http://schemas.microsoft.com/office/drawing/2014/main" id="{219F2D4E-94F1-0743-BA46-54B72CCB38F5}"/>
              </a:ext>
            </a:extLst>
          </p:cNvPr>
          <p:cNvSpPr txBox="1">
            <a:spLocks/>
          </p:cNvSpPr>
          <p:nvPr/>
        </p:nvSpPr>
        <p:spPr>
          <a:xfrm>
            <a:off x="665820" y="1963077"/>
            <a:ext cx="3420000" cy="2840921"/>
          </a:xfrm>
          <a:prstGeom prst="rect">
            <a:avLst/>
          </a:prstGeom>
        </p:spPr>
        <p:txBody>
          <a:bodyPr vert="horz" lIns="0" tIns="0" rIns="0" bIns="0" rtlCol="0" anchor="t" anchorCtr="0">
            <a:no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endParaRPr lang="en-US" sz="1050" b="0" dirty="0">
              <a:solidFill>
                <a:schemeClr val="tx1"/>
              </a:solidFill>
            </a:endParaRPr>
          </a:p>
        </p:txBody>
      </p:sp>
      <p:sp>
        <p:nvSpPr>
          <p:cNvPr id="2" name="Title 1"/>
          <p:cNvSpPr>
            <a:spLocks noGrp="1"/>
          </p:cNvSpPr>
          <p:nvPr>
            <p:ph type="title"/>
          </p:nvPr>
        </p:nvSpPr>
        <p:spPr>
          <a:xfrm>
            <a:off x="1331640" y="304335"/>
            <a:ext cx="3240360" cy="627535"/>
          </a:xfrm>
        </p:spPr>
        <p:txBody>
          <a:bodyPr/>
          <a:lstStyle/>
          <a:p>
            <a:r>
              <a:rPr lang="fi-FI" dirty="0" err="1" smtClean="0"/>
              <a:t>Background</a:t>
            </a:r>
            <a:r>
              <a:rPr lang="fi-FI" dirty="0" smtClean="0"/>
              <a:t>:</a:t>
            </a:r>
            <a:br>
              <a:rPr lang="fi-FI" dirty="0" smtClean="0"/>
            </a:br>
            <a:r>
              <a:rPr lang="fi-FI" dirty="0" smtClean="0"/>
              <a:t>Read </a:t>
            </a:r>
            <a:r>
              <a:rPr lang="fi-FI" dirty="0" err="1" smtClean="0"/>
              <a:t>before</a:t>
            </a:r>
            <a:r>
              <a:rPr lang="fi-FI" dirty="0" smtClean="0"/>
              <a:t> </a:t>
            </a:r>
            <a:r>
              <a:rPr lang="fi-FI" dirty="0" err="1" smtClean="0"/>
              <a:t>use</a:t>
            </a:r>
            <a:r>
              <a:rPr lang="fi-FI" dirty="0" smtClean="0"/>
              <a:t/>
            </a:r>
            <a:br>
              <a:rPr lang="fi-FI" dirty="0" smtClean="0"/>
            </a:br>
            <a:r>
              <a:rPr lang="fi-FI" dirty="0" smtClean="0"/>
              <a:t/>
            </a:r>
            <a:br>
              <a:rPr lang="fi-FI" dirty="0" smtClean="0"/>
            </a:br>
            <a:endParaRPr lang="fi-FI" dirty="0"/>
          </a:p>
        </p:txBody>
      </p:sp>
      <p:sp>
        <p:nvSpPr>
          <p:cNvPr id="9" name="Freeform 11">
            <a:extLst>
              <a:ext uri="{FF2B5EF4-FFF2-40B4-BE49-F238E27FC236}">
                <a16:creationId xmlns:a16="http://schemas.microsoft.com/office/drawing/2014/main" id="{FCF96CE4-520B-2844-8384-D6C035676B03}"/>
              </a:ext>
            </a:extLst>
          </p:cNvPr>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Slide Number Placeholder 5"/>
          <p:cNvSpPr>
            <a:spLocks noGrp="1"/>
          </p:cNvSpPr>
          <p:nvPr>
            <p:ph type="sldNum" sz="quarter" idx="12"/>
          </p:nvPr>
        </p:nvSpPr>
        <p:spPr/>
        <p:txBody>
          <a:bodyPr/>
          <a:lstStyle/>
          <a:p>
            <a:fld id="{E9DC2C14-6E95-4EF0-AB2C-A4DB63E63034}" type="slidenum">
              <a:rPr lang="en-US" smtClean="0"/>
              <a:t>2</a:t>
            </a:fld>
            <a:endParaRPr lang="en-US"/>
          </a:p>
        </p:txBody>
      </p:sp>
      <p:sp>
        <p:nvSpPr>
          <p:cNvPr id="4" name="TextBox 3"/>
          <p:cNvSpPr txBox="1"/>
          <p:nvPr/>
        </p:nvSpPr>
        <p:spPr>
          <a:xfrm>
            <a:off x="323528" y="1232795"/>
            <a:ext cx="3960440" cy="3735244"/>
          </a:xfrm>
          <a:prstGeom prst="rect">
            <a:avLst/>
          </a:prstGeom>
          <a:noFill/>
        </p:spPr>
        <p:txBody>
          <a:bodyPr wrap="square" lIns="36000" tIns="36000" rIns="36000" bIns="36000" rtlCol="0">
            <a:spAutoFit/>
          </a:bodyPr>
          <a:lstStyle/>
          <a:p>
            <a:r>
              <a:rPr lang="en-US" sz="1400" dirty="0" smtClean="0"/>
              <a:t>To introduce Finland’s story as a climate actor and to support climate communications, we have produced a climate narrative, supported by case examples. You will find them in this presentation.</a:t>
            </a:r>
            <a:br>
              <a:rPr lang="en-US" sz="1400" dirty="0" smtClean="0"/>
            </a:br>
            <a:r>
              <a:rPr lang="en-US" sz="1400" dirty="0" smtClean="0"/>
              <a:t/>
            </a:r>
            <a:br>
              <a:rPr lang="en-US" sz="1400" dirty="0" smtClean="0"/>
            </a:br>
            <a:r>
              <a:rPr lang="en-US" sz="1400" dirty="0" smtClean="0"/>
              <a:t>On section header slides you will find key messages of our climate story. Each of these slides contains also a short index of following case examples. The case examples describe what has been and will be done to achieve Finland’s climate goals.</a:t>
            </a:r>
            <a:br>
              <a:rPr lang="en-US" sz="1400" dirty="0" smtClean="0"/>
            </a:br>
            <a:r>
              <a:rPr lang="en-US" sz="1400" dirty="0" smtClean="0"/>
              <a:t/>
            </a:r>
            <a:br>
              <a:rPr lang="en-US" sz="1400" dirty="0" smtClean="0"/>
            </a:br>
            <a:r>
              <a:rPr lang="en-US" sz="1400" dirty="0" smtClean="0"/>
              <a:t>Navigate through the case examples by using the index on the next slides. You can cascade the case examples by clicking any of the seven sub-headings listed in the left hand sidebar. Please contact </a:t>
            </a:r>
            <a:r>
              <a:rPr lang="en-US" sz="1400" dirty="0" smtClean="0">
                <a:hlinkClick r:id="rId4"/>
              </a:rPr>
              <a:t>VIE-50@formin.fi</a:t>
            </a:r>
            <a:r>
              <a:rPr lang="en-US" sz="1400" dirty="0" smtClean="0"/>
              <a:t> for further details on how to use this document.</a:t>
            </a:r>
          </a:p>
        </p:txBody>
      </p:sp>
    </p:spTree>
    <p:extLst>
      <p:ext uri="{BB962C8B-B14F-4D97-AF65-F5344CB8AC3E}">
        <p14:creationId xmlns:p14="http://schemas.microsoft.com/office/powerpoint/2010/main" val="1152068161"/>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557" b="3826"/>
          <a:stretch/>
        </p:blipFill>
        <p:spPr>
          <a:xfrm>
            <a:off x="0" y="0"/>
            <a:ext cx="9144000" cy="5143500"/>
          </a:xfrm>
          <a:prstGeom prst="rect">
            <a:avLst/>
          </a:prstGeom>
        </p:spPr>
      </p:pic>
      <p:sp>
        <p:nvSpPr>
          <p:cNvPr id="5" name="Rectangle 4">
            <a:extLst>
              <a:ext uri="{FF2B5EF4-FFF2-40B4-BE49-F238E27FC236}">
                <a16:creationId xmlns:a16="http://schemas.microsoft.com/office/drawing/2014/main" id="{F0D93AB3-6563-CD4D-820F-01390C6A8BEC}"/>
              </a:ext>
              <a:ext uri="{C183D7F6-B498-43B3-948B-1728B52AA6E4}">
                <adec:decorative xmlns="" xmlns:adec="http://schemas.microsoft.com/office/drawing/2017/decorative" val="1"/>
              </a:ext>
            </a:extLst>
          </p:cNvPr>
          <p:cNvSpPr/>
          <p:nvPr/>
        </p:nvSpPr>
        <p:spPr>
          <a:xfrm>
            <a:off x="1" y="3"/>
            <a:ext cx="9144000" cy="5143498"/>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Finlandica"/>
              <a:ea typeface="+mn-ea"/>
              <a:cs typeface="+mn-cs"/>
            </a:endParaRPr>
          </a:p>
        </p:txBody>
      </p:sp>
      <p:sp>
        <p:nvSpPr>
          <p:cNvPr id="3" name="Title 2" descr="Finns want ambitious climate policies">
            <a:extLst>
              <a:ext uri="{FF2B5EF4-FFF2-40B4-BE49-F238E27FC236}">
                <a16:creationId xmlns:a16="http://schemas.microsoft.com/office/drawing/2014/main" id="{F30F10C4-0E6F-A74B-8065-C6245B27EF58}"/>
              </a:ext>
            </a:extLst>
          </p:cNvPr>
          <p:cNvSpPr>
            <a:spLocks noGrp="1"/>
          </p:cNvSpPr>
          <p:nvPr>
            <p:ph type="ctrTitle"/>
          </p:nvPr>
        </p:nvSpPr>
        <p:spPr/>
        <p:txBody>
          <a:bodyPr/>
          <a:lstStyle/>
          <a:p>
            <a:r>
              <a:rPr lang="en-GB" dirty="0"/>
              <a:t>Finns want ambitious climate policies</a:t>
            </a:r>
            <a:endParaRPr lang="en-FI" dirty="0"/>
          </a:p>
        </p:txBody>
      </p:sp>
      <p:sp>
        <p:nvSpPr>
          <p:cNvPr id="4" name="TextBox 3"/>
          <p:cNvSpPr txBox="1"/>
          <p:nvPr/>
        </p:nvSpPr>
        <p:spPr>
          <a:xfrm>
            <a:off x="179512" y="123478"/>
            <a:ext cx="2339752" cy="288147"/>
          </a:xfrm>
          <a:prstGeom prst="rect">
            <a:avLst/>
          </a:prstGeom>
          <a:noFill/>
        </p:spPr>
        <p:txBody>
          <a:bodyPr wrap="square" lIns="36000" tIns="36000" rIns="36000" bIns="36000" rtlCol="0">
            <a:spAutoFit/>
          </a:bodyPr>
          <a:lstStyle/>
          <a:p>
            <a:r>
              <a:rPr lang="fi-FI" sz="1400" dirty="0" smtClean="0"/>
              <a:t>CASE EXAMPLE</a:t>
            </a:r>
            <a:endParaRPr lang="en-US" sz="1400" dirty="0" smtClean="0"/>
          </a:p>
        </p:txBody>
      </p:sp>
    </p:spTree>
    <p:extLst>
      <p:ext uri="{BB962C8B-B14F-4D97-AF65-F5344CB8AC3E}">
        <p14:creationId xmlns:p14="http://schemas.microsoft.com/office/powerpoint/2010/main" val="26789461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D4D7BA-B3EC-3541-9136-DFD1764F6979}"/>
              </a:ext>
            </a:extLst>
          </p:cNvPr>
          <p:cNvSpPr>
            <a:spLocks noGrp="1"/>
          </p:cNvSpPr>
          <p:nvPr>
            <p:ph type="title"/>
          </p:nvPr>
        </p:nvSpPr>
        <p:spPr/>
        <p:txBody>
          <a:bodyPr/>
          <a:lstStyle/>
          <a:p>
            <a:pPr algn="ctr"/>
            <a:r>
              <a:rPr lang="en-GB" dirty="0"/>
              <a:t>Climate Barometer measures </a:t>
            </a:r>
            <a:br>
              <a:rPr lang="en-GB" dirty="0"/>
            </a:br>
            <a:r>
              <a:rPr lang="en-GB" dirty="0"/>
              <a:t>Finns’ attitudes to climate policies </a:t>
            </a:r>
            <a:endParaRPr lang="en-FI" dirty="0"/>
          </a:p>
        </p:txBody>
      </p:sp>
      <p:sp>
        <p:nvSpPr>
          <p:cNvPr id="4" name="Text Placeholder 3">
            <a:extLst>
              <a:ext uri="{FF2B5EF4-FFF2-40B4-BE49-F238E27FC236}">
                <a16:creationId xmlns:a16="http://schemas.microsoft.com/office/drawing/2014/main" id="{B6C96CA7-DB5A-DE4C-9BA1-72200E3F147D}"/>
              </a:ext>
            </a:extLst>
          </p:cNvPr>
          <p:cNvSpPr>
            <a:spLocks noGrp="1"/>
          </p:cNvSpPr>
          <p:nvPr>
            <p:ph type="body" sz="quarter" idx="13"/>
          </p:nvPr>
        </p:nvSpPr>
        <p:spPr>
          <a:xfrm>
            <a:off x="468312" y="1491630"/>
            <a:ext cx="8207375" cy="2160240"/>
          </a:xfrm>
        </p:spPr>
        <p:txBody>
          <a:bodyPr/>
          <a:lstStyle/>
          <a:p>
            <a:r>
              <a:rPr lang="en-GB" b="1" dirty="0"/>
              <a:t>The Climate Barometer survey shows that four out of five Finns consider that urgent action is necessary to slow down climate change. </a:t>
            </a:r>
            <a:r>
              <a:rPr lang="en-GB" dirty="0"/>
              <a:t/>
            </a:r>
            <a:br>
              <a:rPr lang="en-GB" dirty="0"/>
            </a:br>
            <a:endParaRPr lang="en-GB" b="0" dirty="0">
              <a:effectLst/>
            </a:endParaRPr>
          </a:p>
          <a:p>
            <a:r>
              <a:rPr lang="en-GB" dirty="0"/>
              <a:t>Growing numbers of Finns say they have changed their own behaviour to mitigate climate change. More than half of the barometer’s participants answered that they have decreased their electricity consumption and nearly half claimed they have reduced their purchases of goods. </a:t>
            </a:r>
            <a:br>
              <a:rPr lang="en-GB" dirty="0"/>
            </a:br>
            <a:r>
              <a:rPr lang="en-GB" dirty="0"/>
              <a:t/>
            </a:r>
            <a:br>
              <a:rPr lang="en-GB" dirty="0"/>
            </a:br>
            <a:r>
              <a:rPr lang="en-GB" dirty="0"/>
              <a:t>The Climate Barometer survey is conducted every four years to find out what Finns think about climate change and climate policy. In 2019, a total of 1,013 people aged 15–74 from different parts of Finland participated in the survey. According to the results, Finns believe solutions to the climate crisis should be at the centre of policy-making. </a:t>
            </a:r>
          </a:p>
          <a:p>
            <a:endParaRPr lang="en-GB" dirty="0"/>
          </a:p>
          <a:p>
            <a:r>
              <a:rPr lang="en-GB" dirty="0"/>
              <a:t>The barometer is commissioned by the Steering Group for Central Government Climate Communications.</a:t>
            </a:r>
            <a:endParaRPr lang="en-FI" dirty="0"/>
          </a:p>
        </p:txBody>
      </p:sp>
      <p:sp>
        <p:nvSpPr>
          <p:cNvPr id="5" name="Text Placeholder 4">
            <a:extLst>
              <a:ext uri="{FF2B5EF4-FFF2-40B4-BE49-F238E27FC236}">
                <a16:creationId xmlns:a16="http://schemas.microsoft.com/office/drawing/2014/main" id="{D68FDE57-FE96-AD4D-8D3E-50492FC6661B}"/>
              </a:ext>
            </a:extLst>
          </p:cNvPr>
          <p:cNvSpPr>
            <a:spLocks noGrp="1"/>
          </p:cNvSpPr>
          <p:nvPr>
            <p:ph type="body" sz="quarter" idx="14"/>
          </p:nvPr>
        </p:nvSpPr>
        <p:spPr>
          <a:xfrm>
            <a:off x="479716" y="3945482"/>
            <a:ext cx="2447504" cy="645041"/>
          </a:xfrm>
        </p:spPr>
        <p:txBody>
          <a:bodyPr/>
          <a:lstStyle/>
          <a:p>
            <a:r>
              <a:rPr lang="en-GB" dirty="0"/>
              <a:t>76% of Finns think that the impacts of climate change in other parts of the world are a security threat to Finland.</a:t>
            </a:r>
            <a:endParaRPr lang="en-FI" dirty="0"/>
          </a:p>
        </p:txBody>
      </p:sp>
      <p:sp>
        <p:nvSpPr>
          <p:cNvPr id="6" name="Text Placeholder 5">
            <a:extLst>
              <a:ext uri="{FF2B5EF4-FFF2-40B4-BE49-F238E27FC236}">
                <a16:creationId xmlns:a16="http://schemas.microsoft.com/office/drawing/2014/main" id="{FF9F3EE3-1A3C-A745-B579-3107DFF2D53F}"/>
              </a:ext>
            </a:extLst>
          </p:cNvPr>
          <p:cNvSpPr>
            <a:spLocks noGrp="1"/>
          </p:cNvSpPr>
          <p:nvPr>
            <p:ph type="body" sz="quarter" idx="18"/>
          </p:nvPr>
        </p:nvSpPr>
        <p:spPr>
          <a:xfrm>
            <a:off x="3132137" y="3947785"/>
            <a:ext cx="2879725" cy="645041"/>
          </a:xfrm>
        </p:spPr>
        <p:txBody>
          <a:bodyPr/>
          <a:lstStyle/>
          <a:p>
            <a:r>
              <a:rPr lang="en-GB"/>
              <a:t>80% believe new expertise and technical solutions that mitigate climate change may create new jobs and improve Finland’s competitiveness.</a:t>
            </a:r>
            <a:endParaRPr lang="en-FI"/>
          </a:p>
        </p:txBody>
      </p:sp>
      <p:sp>
        <p:nvSpPr>
          <p:cNvPr id="7" name="Text Placeholder 6">
            <a:extLst>
              <a:ext uri="{FF2B5EF4-FFF2-40B4-BE49-F238E27FC236}">
                <a16:creationId xmlns:a16="http://schemas.microsoft.com/office/drawing/2014/main" id="{3D875537-28C3-8F44-9795-9EC67539D54D}"/>
              </a:ext>
            </a:extLst>
          </p:cNvPr>
          <p:cNvSpPr>
            <a:spLocks noGrp="1"/>
          </p:cNvSpPr>
          <p:nvPr>
            <p:ph type="body" sz="quarter" idx="19"/>
          </p:nvPr>
        </p:nvSpPr>
        <p:spPr>
          <a:xfrm>
            <a:off x="6228184" y="3943896"/>
            <a:ext cx="2447504" cy="645041"/>
          </a:xfrm>
        </p:spPr>
        <p:txBody>
          <a:bodyPr/>
          <a:lstStyle/>
          <a:p>
            <a:r>
              <a:rPr lang="en-GB" dirty="0"/>
              <a:t>Ambitious climate policy is supported, </a:t>
            </a:r>
            <a:br>
              <a:rPr lang="en-GB" dirty="0"/>
            </a:br>
            <a:r>
              <a:rPr lang="en-GB" dirty="0"/>
              <a:t>in particular, among women, the young and highly educated.</a:t>
            </a:r>
            <a:endParaRPr lang="en-FI" dirty="0"/>
          </a:p>
        </p:txBody>
      </p:sp>
    </p:spTree>
    <p:extLst>
      <p:ext uri="{BB962C8B-B14F-4D97-AF65-F5344CB8AC3E}">
        <p14:creationId xmlns:p14="http://schemas.microsoft.com/office/powerpoint/2010/main" val="38775414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57;p6" descr="A picture of a woman in a sustainable city">
            <a:extLst>
              <a:ext uri="{FF2B5EF4-FFF2-40B4-BE49-F238E27FC236}">
                <a16:creationId xmlns:a16="http://schemas.microsoft.com/office/drawing/2014/main" id="{E3C292F1-EB7E-F44A-99F3-40190B1A2784}"/>
              </a:ext>
            </a:extLst>
          </p:cNvPr>
          <p:cNvPicPr preferRelativeResize="0"/>
          <p:nvPr/>
        </p:nvPicPr>
        <p:blipFill rotWithShape="1">
          <a:blip r:embed="rId3">
            <a:alphaModFix/>
          </a:blip>
          <a:srcRect l="4785" b="3302"/>
          <a:stretch/>
        </p:blipFill>
        <p:spPr>
          <a:xfrm>
            <a:off x="0" y="326744"/>
            <a:ext cx="9252520" cy="4816756"/>
          </a:xfrm>
          <a:prstGeom prst="rect">
            <a:avLst/>
          </a:prstGeom>
          <a:noFill/>
          <a:ln>
            <a:noFill/>
          </a:ln>
        </p:spPr>
      </p:pic>
      <p:sp>
        <p:nvSpPr>
          <p:cNvPr id="4" name="Rectangle 3">
            <a:extLst>
              <a:ext uri="{FF2B5EF4-FFF2-40B4-BE49-F238E27FC236}">
                <a16:creationId xmlns:a16="http://schemas.microsoft.com/office/drawing/2014/main" id="{2EA275CD-0336-0449-9F8D-8B267E55DBAF}"/>
              </a:ext>
              <a:ext uri="{C183D7F6-B498-43B3-948B-1728B52AA6E4}">
                <adec:decorative xmlns="" xmlns:adec="http://schemas.microsoft.com/office/drawing/2017/decorative" val="1"/>
              </a:ext>
            </a:extLst>
          </p:cNvPr>
          <p:cNvSpPr/>
          <p:nvPr/>
        </p:nvSpPr>
        <p:spPr>
          <a:xfrm>
            <a:off x="0" y="0"/>
            <a:ext cx="9180512" cy="51435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Title 1" descr="Sustainable lifestyle commitments">
            <a:extLst>
              <a:ext uri="{FF2B5EF4-FFF2-40B4-BE49-F238E27FC236}">
                <a16:creationId xmlns:a16="http://schemas.microsoft.com/office/drawing/2014/main" id="{FCA849DF-1720-9743-86D9-23E1D0BDE60E}"/>
              </a:ext>
            </a:extLst>
          </p:cNvPr>
          <p:cNvSpPr>
            <a:spLocks noGrp="1"/>
          </p:cNvSpPr>
          <p:nvPr>
            <p:ph type="ctrTitle"/>
          </p:nvPr>
        </p:nvSpPr>
        <p:spPr/>
        <p:txBody>
          <a:bodyPr/>
          <a:lstStyle/>
          <a:p>
            <a:r>
              <a:rPr lang="en-GB"/>
              <a:t>SUSTAINABLE LIFESTYLE COMMITMENTS</a:t>
            </a:r>
            <a:endParaRPr lang="en-FI"/>
          </a:p>
        </p:txBody>
      </p:sp>
      <p:sp>
        <p:nvSpPr>
          <p:cNvPr id="5" name="TextBox 4"/>
          <p:cNvSpPr txBox="1"/>
          <p:nvPr/>
        </p:nvSpPr>
        <p:spPr>
          <a:xfrm>
            <a:off x="179512" y="123478"/>
            <a:ext cx="2339752" cy="288147"/>
          </a:xfrm>
          <a:prstGeom prst="rect">
            <a:avLst/>
          </a:prstGeom>
          <a:noFill/>
        </p:spPr>
        <p:txBody>
          <a:bodyPr wrap="square" lIns="36000" tIns="36000" rIns="36000" bIns="36000" rtlCol="0">
            <a:spAutoFit/>
          </a:bodyPr>
          <a:lstStyle/>
          <a:p>
            <a:r>
              <a:rPr lang="fi-FI" sz="1400" dirty="0" smtClean="0"/>
              <a:t>CASE EXAMPLE</a:t>
            </a:r>
            <a:endParaRPr lang="en-US" sz="1400" dirty="0" smtClean="0"/>
          </a:p>
        </p:txBody>
      </p:sp>
    </p:spTree>
    <p:extLst>
      <p:ext uri="{BB962C8B-B14F-4D97-AF65-F5344CB8AC3E}">
        <p14:creationId xmlns:p14="http://schemas.microsoft.com/office/powerpoint/2010/main" val="20584720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38CECD-4ED5-CC4B-B7A3-A7CDBA3DE5BA}"/>
              </a:ext>
            </a:extLst>
          </p:cNvPr>
          <p:cNvSpPr>
            <a:spLocks noGrp="1"/>
          </p:cNvSpPr>
          <p:nvPr>
            <p:ph type="title"/>
          </p:nvPr>
        </p:nvSpPr>
        <p:spPr>
          <a:xfrm>
            <a:off x="1259631" y="771550"/>
            <a:ext cx="6624736" cy="214545"/>
          </a:xfrm>
        </p:spPr>
        <p:txBody>
          <a:bodyPr/>
          <a:lstStyle/>
          <a:p>
            <a:pPr algn="ctr"/>
            <a:r>
              <a:rPr lang="en-GB" dirty="0"/>
              <a:t>Sustainable Lifestyle Service </a:t>
            </a:r>
            <a:br>
              <a:rPr lang="en-GB" dirty="0"/>
            </a:br>
            <a:r>
              <a:rPr lang="en-GB" dirty="0"/>
              <a:t>engages citizens to take climate action </a:t>
            </a:r>
            <a:br>
              <a:rPr lang="en-GB" dirty="0"/>
            </a:br>
            <a:endParaRPr lang="en-FI" dirty="0"/>
          </a:p>
        </p:txBody>
      </p:sp>
      <p:sp>
        <p:nvSpPr>
          <p:cNvPr id="4" name="Text Placeholder 3">
            <a:extLst>
              <a:ext uri="{FF2B5EF4-FFF2-40B4-BE49-F238E27FC236}">
                <a16:creationId xmlns:a16="http://schemas.microsoft.com/office/drawing/2014/main" id="{4DFA8027-5CA1-C241-A6A5-D7553A3963B7}"/>
              </a:ext>
            </a:extLst>
          </p:cNvPr>
          <p:cNvSpPr>
            <a:spLocks noGrp="1"/>
          </p:cNvSpPr>
          <p:nvPr>
            <p:ph type="body" sz="quarter" idx="13"/>
          </p:nvPr>
        </p:nvSpPr>
        <p:spPr>
          <a:xfrm>
            <a:off x="468312" y="1419622"/>
            <a:ext cx="8207375" cy="1872208"/>
          </a:xfrm>
        </p:spPr>
        <p:txBody>
          <a:bodyPr/>
          <a:lstStyle/>
          <a:p>
            <a:r>
              <a:rPr lang="en-GB" b="1" dirty="0"/>
              <a:t>The Sustainable Lifestyle Service developed by the Finnish Innovation Fund </a:t>
            </a:r>
            <a:r>
              <a:rPr lang="en-GB" b="1" dirty="0" err="1"/>
              <a:t>Sitra</a:t>
            </a:r>
            <a:r>
              <a:rPr lang="en-GB" b="1" dirty="0"/>
              <a:t> and the Prime Minister’s office enables Finns to pursue a more sustainable everyday life. </a:t>
            </a:r>
          </a:p>
          <a:p>
            <a:endParaRPr lang="en-GB" dirty="0"/>
          </a:p>
          <a:p>
            <a:r>
              <a:rPr lang="en-GB" dirty="0"/>
              <a:t>Users can first calculate their personal carbon footprint with a Lifestyle test and then generate a personal Sustainable Lifestyle plan to reduce their carbon footprint by choosing suitable actions from a list of smart choices.</a:t>
            </a:r>
            <a:br>
              <a:rPr lang="en-GB" dirty="0"/>
            </a:br>
            <a:r>
              <a:rPr lang="en-GB" dirty="0"/>
              <a:t/>
            </a:r>
            <a:br>
              <a:rPr lang="en-GB" dirty="0"/>
            </a:br>
            <a:r>
              <a:rPr lang="en-GB" dirty="0"/>
              <a:t/>
            </a:r>
            <a:br>
              <a:rPr lang="en-GB" dirty="0"/>
            </a:br>
            <a:r>
              <a:rPr lang="en-GB" dirty="0"/>
              <a:t>Most greenhouse gas emissions are created through choices of how individuals live, travel, eat and consume. Each individual plan made through the Sustainable Lifestyle Service contributes to the national emissions reduction target and takes into consideration all attempts at lowering emissions. </a:t>
            </a:r>
          </a:p>
          <a:p>
            <a:endParaRPr lang="en-GB" dirty="0"/>
          </a:p>
          <a:p>
            <a:r>
              <a:rPr lang="en-GB" dirty="0"/>
              <a:t>Simultaneously, these plans deliver important signals as to which emission reduction measures are easy to perform and in which actions the support of the rest of society is necessary – because everyone can find their own way to live a more sustainable life.</a:t>
            </a:r>
            <a:endParaRPr lang="en-FI" dirty="0"/>
          </a:p>
        </p:txBody>
      </p:sp>
      <p:sp>
        <p:nvSpPr>
          <p:cNvPr id="5" name="Text Placeholder 4">
            <a:extLst>
              <a:ext uri="{FF2B5EF4-FFF2-40B4-BE49-F238E27FC236}">
                <a16:creationId xmlns:a16="http://schemas.microsoft.com/office/drawing/2014/main" id="{5D4E3208-42E6-9946-8D3E-1B702D1C67F1}"/>
              </a:ext>
            </a:extLst>
          </p:cNvPr>
          <p:cNvSpPr>
            <a:spLocks noGrp="1"/>
          </p:cNvSpPr>
          <p:nvPr>
            <p:ph type="body" sz="quarter" idx="14"/>
          </p:nvPr>
        </p:nvSpPr>
        <p:spPr/>
        <p:txBody>
          <a:bodyPr/>
          <a:lstStyle/>
          <a:p>
            <a:r>
              <a:rPr lang="en-GB" dirty="0"/>
              <a:t>The Lifestyle test has been taken over a million times. In a country of 5.5 million people, that is a fair amount.</a:t>
            </a:r>
            <a:endParaRPr lang="en-FI"/>
          </a:p>
        </p:txBody>
      </p:sp>
      <p:sp>
        <p:nvSpPr>
          <p:cNvPr id="6" name="Text Placeholder 5">
            <a:extLst>
              <a:ext uri="{FF2B5EF4-FFF2-40B4-BE49-F238E27FC236}">
                <a16:creationId xmlns:a16="http://schemas.microsoft.com/office/drawing/2014/main" id="{4A74231D-86C6-E047-9DED-E7AE42E57046}"/>
              </a:ext>
            </a:extLst>
          </p:cNvPr>
          <p:cNvSpPr>
            <a:spLocks noGrp="1"/>
          </p:cNvSpPr>
          <p:nvPr>
            <p:ph type="body" sz="quarter" idx="18"/>
          </p:nvPr>
        </p:nvSpPr>
        <p:spPr/>
        <p:txBody>
          <a:bodyPr/>
          <a:lstStyle/>
          <a:p>
            <a:r>
              <a:rPr lang="en-GB"/>
              <a:t>On average, citizens are ready to cut approximately 30% of their carbon footprint over the first year of their plan.</a:t>
            </a:r>
            <a:endParaRPr lang="en-FI"/>
          </a:p>
        </p:txBody>
      </p:sp>
      <p:sp>
        <p:nvSpPr>
          <p:cNvPr id="7" name="Text Placeholder 6">
            <a:extLst>
              <a:ext uri="{FF2B5EF4-FFF2-40B4-BE49-F238E27FC236}">
                <a16:creationId xmlns:a16="http://schemas.microsoft.com/office/drawing/2014/main" id="{AD67AAF4-7259-1343-81F2-D2B8C053D042}"/>
              </a:ext>
            </a:extLst>
          </p:cNvPr>
          <p:cNvSpPr>
            <a:spLocks noGrp="1"/>
          </p:cNvSpPr>
          <p:nvPr>
            <p:ph type="body" sz="quarter" idx="19"/>
          </p:nvPr>
        </p:nvSpPr>
        <p:spPr>
          <a:xfrm>
            <a:off x="5898446" y="3943896"/>
            <a:ext cx="2777242" cy="645041"/>
          </a:xfrm>
        </p:spPr>
        <p:txBody>
          <a:bodyPr/>
          <a:lstStyle/>
          <a:p>
            <a:r>
              <a:rPr lang="en-GB" dirty="0"/>
              <a:t>Citizens have committed to actions which would reduce emissions by 5,098 t CO</a:t>
            </a:r>
            <a:r>
              <a:rPr lang="en-GB" baseline="-25000" dirty="0"/>
              <a:t>2</a:t>
            </a:r>
            <a:r>
              <a:rPr lang="en-GB" dirty="0"/>
              <a:t>e (11/2020).</a:t>
            </a:r>
            <a:endParaRPr lang="en-FI" dirty="0"/>
          </a:p>
        </p:txBody>
      </p:sp>
    </p:spTree>
    <p:extLst>
      <p:ext uri="{BB962C8B-B14F-4D97-AF65-F5344CB8AC3E}">
        <p14:creationId xmlns:p14="http://schemas.microsoft.com/office/powerpoint/2010/main" val="16483068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36;p4" descr="A picture of young happy people">
            <a:extLst>
              <a:ext uri="{FF2B5EF4-FFF2-40B4-BE49-F238E27FC236}">
                <a16:creationId xmlns:a16="http://schemas.microsoft.com/office/drawing/2014/main" id="{288B9650-25F4-F94A-92E3-B097527D28AB}"/>
              </a:ext>
            </a:extLst>
          </p:cNvPr>
          <p:cNvPicPr preferRelativeResize="0">
            <a:picLocks/>
          </p:cNvPicPr>
          <p:nvPr/>
        </p:nvPicPr>
        <p:blipFill rotWithShape="1">
          <a:blip r:embed="rId3">
            <a:alphaModFix/>
          </a:blip>
          <a:srcRect l="575" t="4774" r="2113" b="15649"/>
          <a:stretch/>
        </p:blipFill>
        <p:spPr>
          <a:xfrm>
            <a:off x="0" y="-1"/>
            <a:ext cx="9144000" cy="5143499"/>
          </a:xfrm>
          <a:prstGeom prst="rect">
            <a:avLst/>
          </a:prstGeom>
          <a:noFill/>
          <a:ln>
            <a:noFill/>
          </a:ln>
        </p:spPr>
      </p:pic>
      <p:sp>
        <p:nvSpPr>
          <p:cNvPr id="4" name="Rectangle 3">
            <a:extLst>
              <a:ext uri="{FF2B5EF4-FFF2-40B4-BE49-F238E27FC236}">
                <a16:creationId xmlns:a16="http://schemas.microsoft.com/office/drawing/2014/main" id="{03B10BB9-37F9-6043-9A77-CF75174904AD}"/>
              </a:ext>
              <a:ext uri="{C183D7F6-B498-43B3-948B-1728B52AA6E4}">
                <adec:decorative xmlns="" xmlns:adec="http://schemas.microsoft.com/office/drawing/2017/decorative" val="1"/>
              </a:ext>
            </a:extLst>
          </p:cNvPr>
          <p:cNvSpPr/>
          <p:nvPr/>
        </p:nvSpPr>
        <p:spPr>
          <a:xfrm>
            <a:off x="-6912" y="-2"/>
            <a:ext cx="9150912" cy="5143501"/>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Title 1" descr="Changemakers for sustainable development">
            <a:extLst>
              <a:ext uri="{FF2B5EF4-FFF2-40B4-BE49-F238E27FC236}">
                <a16:creationId xmlns:a16="http://schemas.microsoft.com/office/drawing/2014/main" id="{BD26E6F9-C502-BD44-A224-31F88DFCFDDA}"/>
              </a:ext>
            </a:extLst>
          </p:cNvPr>
          <p:cNvSpPr>
            <a:spLocks noGrp="1"/>
          </p:cNvSpPr>
          <p:nvPr>
            <p:ph type="ctrTitle"/>
          </p:nvPr>
        </p:nvSpPr>
        <p:spPr/>
        <p:txBody>
          <a:bodyPr/>
          <a:lstStyle/>
          <a:p>
            <a:r>
              <a:rPr lang="en-GB">
                <a:solidFill>
                  <a:schemeClr val="tx1"/>
                </a:solidFill>
              </a:rPr>
              <a:t>Changemakers </a:t>
            </a:r>
            <a:br>
              <a:rPr lang="en-GB">
                <a:solidFill>
                  <a:schemeClr val="tx1"/>
                </a:solidFill>
              </a:rPr>
            </a:br>
            <a:r>
              <a:rPr lang="en-GB">
                <a:solidFill>
                  <a:schemeClr val="tx1"/>
                </a:solidFill>
              </a:rPr>
              <a:t>for sustainable development</a:t>
            </a:r>
            <a:endParaRPr lang="en-FI">
              <a:solidFill>
                <a:schemeClr val="tx1"/>
              </a:solidFill>
            </a:endParaRPr>
          </a:p>
        </p:txBody>
      </p:sp>
      <p:sp>
        <p:nvSpPr>
          <p:cNvPr id="5" name="TextBox 4"/>
          <p:cNvSpPr txBox="1"/>
          <p:nvPr/>
        </p:nvSpPr>
        <p:spPr>
          <a:xfrm>
            <a:off x="179512" y="123478"/>
            <a:ext cx="2339752" cy="288147"/>
          </a:xfrm>
          <a:prstGeom prst="rect">
            <a:avLst/>
          </a:prstGeom>
          <a:noFill/>
        </p:spPr>
        <p:txBody>
          <a:bodyPr wrap="square" lIns="36000" tIns="36000" rIns="36000" bIns="36000" rtlCol="0">
            <a:spAutoFit/>
          </a:bodyPr>
          <a:lstStyle/>
          <a:p>
            <a:r>
              <a:rPr lang="fi-FI" sz="1400" dirty="0" smtClean="0"/>
              <a:t>CASE EXAMPLE</a:t>
            </a:r>
            <a:endParaRPr lang="en-US" sz="1400" dirty="0" smtClean="0"/>
          </a:p>
        </p:txBody>
      </p:sp>
    </p:spTree>
    <p:extLst>
      <p:ext uri="{BB962C8B-B14F-4D97-AF65-F5344CB8AC3E}">
        <p14:creationId xmlns:p14="http://schemas.microsoft.com/office/powerpoint/2010/main" val="26921415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CC7499-1298-EB4A-A00D-3AFC237C247C}"/>
              </a:ext>
            </a:extLst>
          </p:cNvPr>
          <p:cNvSpPr>
            <a:spLocks noGrp="1"/>
          </p:cNvSpPr>
          <p:nvPr>
            <p:ph type="title"/>
          </p:nvPr>
        </p:nvSpPr>
        <p:spPr/>
        <p:txBody>
          <a:bodyPr/>
          <a:lstStyle/>
          <a:p>
            <a:pPr algn="ctr"/>
            <a:r>
              <a:rPr lang="en-GB" dirty="0"/>
              <a:t>Agenda 2030 brings young people to the </a:t>
            </a:r>
            <a:br>
              <a:rPr lang="en-GB" dirty="0"/>
            </a:br>
            <a:r>
              <a:rPr lang="en-GB" dirty="0"/>
              <a:t>centre of sustainable development policy</a:t>
            </a:r>
            <a:endParaRPr lang="en-FI" dirty="0"/>
          </a:p>
        </p:txBody>
      </p:sp>
      <p:sp>
        <p:nvSpPr>
          <p:cNvPr id="4" name="Text Placeholder 3">
            <a:extLst>
              <a:ext uri="{FF2B5EF4-FFF2-40B4-BE49-F238E27FC236}">
                <a16:creationId xmlns:a16="http://schemas.microsoft.com/office/drawing/2014/main" id="{845CBDA2-DA71-F644-AE7E-CC24A84D8793}"/>
              </a:ext>
            </a:extLst>
          </p:cNvPr>
          <p:cNvSpPr>
            <a:spLocks noGrp="1"/>
          </p:cNvSpPr>
          <p:nvPr>
            <p:ph type="body" sz="quarter" idx="13"/>
          </p:nvPr>
        </p:nvSpPr>
        <p:spPr>
          <a:xfrm>
            <a:off x="424839" y="1192860"/>
            <a:ext cx="8207375" cy="2376264"/>
          </a:xfrm>
        </p:spPr>
        <p:txBody>
          <a:bodyPr/>
          <a:lstStyle/>
          <a:p>
            <a:r>
              <a:rPr lang="en-GB" sz="1050" b="1" dirty="0"/>
              <a:t>The Agenda 2030 Youth Group’s mission is to increase young people’s involvement in implementing sustainable development policies in Finland.</a:t>
            </a:r>
            <a:endParaRPr lang="en-GB" sz="1050" b="1" dirty="0">
              <a:effectLst/>
            </a:endParaRPr>
          </a:p>
          <a:p>
            <a:r>
              <a:rPr lang="en-GB" sz="1050" b="0" dirty="0">
                <a:effectLst/>
              </a:rPr>
              <a:t/>
            </a:r>
            <a:br>
              <a:rPr lang="en-GB" sz="1050" b="0" dirty="0">
                <a:effectLst/>
              </a:rPr>
            </a:br>
            <a:r>
              <a:rPr lang="en-GB" sz="1050" dirty="0"/>
              <a:t>The group, established in 2017, has two main purposes: to spur on the Finnish National Commission on Sustainable Development in its work while making young people's voices heard in sustainable development policy processes and public debate, and to inform other young people of the Sustainable Development Goals and themes in various networks, such as schools and leisurely activities.</a:t>
            </a:r>
            <a:br>
              <a:rPr lang="en-GB" sz="1050" dirty="0"/>
            </a:br>
            <a:r>
              <a:rPr lang="en-GB" sz="1050" dirty="0"/>
              <a:t/>
            </a:r>
            <a:br>
              <a:rPr lang="en-GB" sz="1050" dirty="0"/>
            </a:br>
            <a:r>
              <a:rPr lang="en-GB" sz="1050" dirty="0"/>
              <a:t>From the start, the group has focused on climate action. The first Youth Climate summit was organised in 2018 with over 500 young people from all over Finland. In 2020, the group maintained focus on the new Climate Law and how it will establish youth participation in its follow up mechanism. </a:t>
            </a:r>
          </a:p>
          <a:p>
            <a:endParaRPr lang="en-GB" sz="1050" dirty="0"/>
          </a:p>
          <a:p>
            <a:r>
              <a:rPr lang="en-GB" sz="1050" dirty="0"/>
              <a:t>The group does both grassroots work and spars decision-makers on sustainable development themes. Members have had access to official processes through the group. For example, in events organised by the committee of sustainable development, chaired by the Prime Minister, the group always has an important role: often the opening statement or comment. In addition, the group has prepared their own version of the Climate Law, which has been presented to the Ministry of the Environment. </a:t>
            </a:r>
            <a:endParaRPr lang="en-GB" sz="1050" b="0" dirty="0">
              <a:effectLst/>
            </a:endParaRPr>
          </a:p>
        </p:txBody>
      </p:sp>
      <p:sp>
        <p:nvSpPr>
          <p:cNvPr id="6" name="Text Placeholder 5">
            <a:extLst>
              <a:ext uri="{FF2B5EF4-FFF2-40B4-BE49-F238E27FC236}">
                <a16:creationId xmlns:a16="http://schemas.microsoft.com/office/drawing/2014/main" id="{9CA09306-B950-EF4C-9BB2-B74A7AA16987}"/>
              </a:ext>
            </a:extLst>
          </p:cNvPr>
          <p:cNvSpPr>
            <a:spLocks noGrp="1"/>
          </p:cNvSpPr>
          <p:nvPr>
            <p:ph type="body" sz="quarter" idx="18"/>
          </p:nvPr>
        </p:nvSpPr>
        <p:spPr>
          <a:xfrm>
            <a:off x="1096905" y="3943896"/>
            <a:ext cx="2508875" cy="645041"/>
          </a:xfrm>
        </p:spPr>
        <p:txBody>
          <a:bodyPr/>
          <a:lstStyle/>
          <a:p>
            <a:r>
              <a:rPr lang="en-GB" sz="950" dirty="0"/>
              <a:t>Each group holds the position for 1.5 years at a time. In 2020,  the group had 14 members ranging from 16 to 29 years of age.</a:t>
            </a:r>
            <a:endParaRPr lang="en-FI" sz="950" dirty="0"/>
          </a:p>
        </p:txBody>
      </p:sp>
      <p:sp>
        <p:nvSpPr>
          <p:cNvPr id="7" name="Text Placeholder 6">
            <a:extLst>
              <a:ext uri="{FF2B5EF4-FFF2-40B4-BE49-F238E27FC236}">
                <a16:creationId xmlns:a16="http://schemas.microsoft.com/office/drawing/2014/main" id="{347B121B-2FC6-4742-84F1-D39DC7614386}"/>
              </a:ext>
            </a:extLst>
          </p:cNvPr>
          <p:cNvSpPr>
            <a:spLocks noGrp="1"/>
          </p:cNvSpPr>
          <p:nvPr>
            <p:ph type="body" sz="quarter" idx="19"/>
          </p:nvPr>
        </p:nvSpPr>
        <p:spPr>
          <a:xfrm>
            <a:off x="5249419" y="3895493"/>
            <a:ext cx="2797676" cy="693444"/>
          </a:xfrm>
        </p:spPr>
        <p:txBody>
          <a:bodyPr/>
          <a:lstStyle/>
          <a:p>
            <a:r>
              <a:rPr lang="en-GB" sz="950" dirty="0"/>
              <a:t>Each group decides what they want to focus on during their term. In 2020, the group chose to focus on the Climate Law process and education.</a:t>
            </a:r>
            <a:endParaRPr lang="en-FI" sz="950" dirty="0"/>
          </a:p>
        </p:txBody>
      </p:sp>
    </p:spTree>
    <p:extLst>
      <p:ext uri="{BB962C8B-B14F-4D97-AF65-F5344CB8AC3E}">
        <p14:creationId xmlns:p14="http://schemas.microsoft.com/office/powerpoint/2010/main" val="14413079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36;p4" descr="Picture of earth, taken from space">
            <a:extLst>
              <a:ext uri="{FF2B5EF4-FFF2-40B4-BE49-F238E27FC236}">
                <a16:creationId xmlns:a16="http://schemas.microsoft.com/office/drawing/2014/main" id="{F15B733E-059D-0A4D-9798-04EF3D904264}"/>
              </a:ext>
            </a:extLst>
          </p:cNvPr>
          <p:cNvPicPr preferRelativeResize="0">
            <a:picLocks/>
          </p:cNvPicPr>
          <p:nvPr/>
        </p:nvPicPr>
        <p:blipFill rotWithShape="1">
          <a:blip r:embed="rId3">
            <a:alphaModFix/>
          </a:blip>
          <a:srcRect/>
          <a:stretch/>
        </p:blipFill>
        <p:spPr>
          <a:xfrm>
            <a:off x="0" y="0"/>
            <a:ext cx="9144000" cy="5143500"/>
          </a:xfrm>
          <a:prstGeom prst="rect">
            <a:avLst/>
          </a:prstGeom>
          <a:noFill/>
          <a:ln>
            <a:noFill/>
          </a:ln>
        </p:spPr>
      </p:pic>
      <p:sp>
        <p:nvSpPr>
          <p:cNvPr id="4" name="Rectangle 3">
            <a:extLst>
              <a:ext uri="{FF2B5EF4-FFF2-40B4-BE49-F238E27FC236}">
                <a16:creationId xmlns:a16="http://schemas.microsoft.com/office/drawing/2014/main" id="{94AD14E5-332C-6049-BE4A-8C42345166E9}"/>
              </a:ext>
              <a:ext uri="{C183D7F6-B498-43B3-948B-1728B52AA6E4}">
                <adec:decorative xmlns="" xmlns:adec="http://schemas.microsoft.com/office/drawing/2017/decorative" val="1"/>
              </a:ext>
            </a:extLst>
          </p:cNvPr>
          <p:cNvSpPr/>
          <p:nvPr/>
        </p:nvSpPr>
        <p:spPr>
          <a:xfrm>
            <a:off x="-36512" y="-7367"/>
            <a:ext cx="9180512" cy="5158233"/>
          </a:xfrm>
          <a:prstGeom prst="rect">
            <a:avLst/>
          </a:prstGeom>
          <a:solidFill>
            <a:schemeClr val="bg2">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Title 1" descr="Teaching and learning for a sustainable future ">
            <a:extLst>
              <a:ext uri="{FF2B5EF4-FFF2-40B4-BE49-F238E27FC236}">
                <a16:creationId xmlns:a16="http://schemas.microsoft.com/office/drawing/2014/main" id="{FCA849DF-1720-9743-86D9-23E1D0BDE60E}"/>
              </a:ext>
            </a:extLst>
          </p:cNvPr>
          <p:cNvSpPr>
            <a:spLocks noGrp="1"/>
          </p:cNvSpPr>
          <p:nvPr>
            <p:ph type="ctrTitle"/>
          </p:nvPr>
        </p:nvSpPr>
        <p:spPr>
          <a:xfrm>
            <a:off x="953598" y="1596372"/>
            <a:ext cx="7236804" cy="1980221"/>
          </a:xfrm>
        </p:spPr>
        <p:txBody>
          <a:bodyPr/>
          <a:lstStyle/>
          <a:p>
            <a:r>
              <a:rPr lang="en-GB" dirty="0">
                <a:solidFill>
                  <a:schemeClr val="bg1"/>
                </a:solidFill>
              </a:rPr>
              <a:t>EDUCATION for a sustainable future </a:t>
            </a:r>
            <a:endParaRPr lang="en-FI" dirty="0">
              <a:solidFill>
                <a:schemeClr val="bg1"/>
              </a:solidFill>
            </a:endParaRPr>
          </a:p>
        </p:txBody>
      </p:sp>
      <p:sp>
        <p:nvSpPr>
          <p:cNvPr id="5" name="TextBox 4"/>
          <p:cNvSpPr txBox="1"/>
          <p:nvPr/>
        </p:nvSpPr>
        <p:spPr>
          <a:xfrm>
            <a:off x="179512" y="123478"/>
            <a:ext cx="2339752" cy="288147"/>
          </a:xfrm>
          <a:prstGeom prst="rect">
            <a:avLst/>
          </a:prstGeom>
          <a:noFill/>
        </p:spPr>
        <p:txBody>
          <a:bodyPr wrap="square" lIns="36000" tIns="36000" rIns="36000" bIns="36000" rtlCol="0">
            <a:spAutoFit/>
          </a:bodyPr>
          <a:lstStyle/>
          <a:p>
            <a:r>
              <a:rPr lang="fi-FI" sz="1400" dirty="0" smtClean="0"/>
              <a:t>CASE EXAMPLE</a:t>
            </a:r>
            <a:endParaRPr lang="en-US" sz="1400" dirty="0" smtClean="0"/>
          </a:p>
        </p:txBody>
      </p:sp>
    </p:spTree>
    <p:extLst>
      <p:ext uri="{BB962C8B-B14F-4D97-AF65-F5344CB8AC3E}">
        <p14:creationId xmlns:p14="http://schemas.microsoft.com/office/powerpoint/2010/main" val="26314747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38CECD-4ED5-CC4B-B7A3-A7CDBA3DE5BA}"/>
              </a:ext>
            </a:extLst>
          </p:cNvPr>
          <p:cNvSpPr>
            <a:spLocks noGrp="1"/>
          </p:cNvSpPr>
          <p:nvPr>
            <p:ph type="title"/>
          </p:nvPr>
        </p:nvSpPr>
        <p:spPr/>
        <p:txBody>
          <a:bodyPr/>
          <a:lstStyle/>
          <a:p>
            <a:pPr algn="ctr"/>
            <a:r>
              <a:rPr lang="en-GB" dirty="0"/>
              <a:t>Universities use climate learning as a tool </a:t>
            </a:r>
            <a:br>
              <a:rPr lang="en-GB" dirty="0"/>
            </a:br>
            <a:r>
              <a:rPr lang="en-GB" dirty="0"/>
              <a:t>to build societal competencies</a:t>
            </a:r>
            <a:endParaRPr lang="en-FI" dirty="0"/>
          </a:p>
        </p:txBody>
      </p:sp>
      <p:sp>
        <p:nvSpPr>
          <p:cNvPr id="4" name="Text Placeholder 3">
            <a:extLst>
              <a:ext uri="{FF2B5EF4-FFF2-40B4-BE49-F238E27FC236}">
                <a16:creationId xmlns:a16="http://schemas.microsoft.com/office/drawing/2014/main" id="{4DFA8027-5CA1-C241-A6A5-D7553A3963B7}"/>
              </a:ext>
            </a:extLst>
          </p:cNvPr>
          <p:cNvSpPr>
            <a:spLocks noGrp="1"/>
          </p:cNvSpPr>
          <p:nvPr>
            <p:ph type="body" sz="quarter" idx="13"/>
          </p:nvPr>
        </p:nvSpPr>
        <p:spPr>
          <a:xfrm>
            <a:off x="468312" y="1131591"/>
            <a:ext cx="8207375" cy="2448272"/>
          </a:xfrm>
        </p:spPr>
        <p:txBody>
          <a:bodyPr/>
          <a:lstStyle/>
          <a:p>
            <a:r>
              <a:rPr lang="en-GB" b="1" dirty="0"/>
              <a:t>Climate University is a network of 11 Finnish universities and several high schools which are developing joint methods to teach climate change and sustainability. </a:t>
            </a:r>
          </a:p>
          <a:p>
            <a:endParaRPr lang="en-GB" dirty="0"/>
          </a:p>
          <a:p>
            <a:r>
              <a:rPr lang="fi-FI" sz="1050" dirty="0" err="1"/>
              <a:t>So</a:t>
            </a:r>
            <a:r>
              <a:rPr lang="fi-FI" sz="1050" dirty="0"/>
              <a:t> </a:t>
            </a:r>
            <a:r>
              <a:rPr lang="fi-FI" sz="1050" dirty="0" err="1"/>
              <a:t>far</a:t>
            </a:r>
            <a:r>
              <a:rPr lang="fi-FI" sz="1050" dirty="0"/>
              <a:t>, </a:t>
            </a:r>
            <a:r>
              <a:rPr lang="fi-FI" sz="1050" dirty="0" err="1"/>
              <a:t>the</a:t>
            </a:r>
            <a:r>
              <a:rPr lang="fi-FI" sz="1050" dirty="0"/>
              <a:t> </a:t>
            </a:r>
            <a:r>
              <a:rPr lang="fi-FI" sz="1050" dirty="0" err="1"/>
              <a:t>network</a:t>
            </a:r>
            <a:r>
              <a:rPr lang="fi-FI" sz="1050" dirty="0"/>
              <a:t> </a:t>
            </a:r>
            <a:r>
              <a:rPr lang="fi-FI" sz="1050" dirty="0" err="1"/>
              <a:t>has</a:t>
            </a:r>
            <a:r>
              <a:rPr lang="fi-FI" sz="1050" dirty="0"/>
              <a:t> </a:t>
            </a:r>
            <a:r>
              <a:rPr lang="fi-FI" sz="1050" dirty="0" err="1"/>
              <a:t>established</a:t>
            </a:r>
            <a:r>
              <a:rPr lang="fi-FI" sz="1050" dirty="0"/>
              <a:t> </a:t>
            </a:r>
            <a:r>
              <a:rPr lang="fi-FI" sz="1050" dirty="0" err="1"/>
              <a:t>nine</a:t>
            </a:r>
            <a:r>
              <a:rPr lang="fi-FI" sz="1050" dirty="0"/>
              <a:t> open online </a:t>
            </a:r>
            <a:r>
              <a:rPr lang="fi-FI" sz="1050" dirty="0" err="1"/>
              <a:t>courses</a:t>
            </a:r>
            <a:r>
              <a:rPr lang="fi-FI" sz="1050" dirty="0"/>
              <a:t> as </a:t>
            </a:r>
            <a:r>
              <a:rPr lang="fi-FI" sz="1050" dirty="0" err="1"/>
              <a:t>well</a:t>
            </a:r>
            <a:r>
              <a:rPr lang="fi-FI" sz="1050" dirty="0"/>
              <a:t> as </a:t>
            </a:r>
            <a:r>
              <a:rPr lang="fi-FI" sz="1050" dirty="0" err="1"/>
              <a:t>training</a:t>
            </a:r>
            <a:r>
              <a:rPr lang="fi-FI" sz="1050" dirty="0"/>
              <a:t> and </a:t>
            </a:r>
            <a:r>
              <a:rPr lang="fi-FI" sz="1050" dirty="0" err="1"/>
              <a:t>networking</a:t>
            </a:r>
            <a:r>
              <a:rPr lang="fi-FI" sz="1050" dirty="0"/>
              <a:t> </a:t>
            </a:r>
            <a:r>
              <a:rPr lang="fi-FI" sz="1050" dirty="0" err="1"/>
              <a:t>events</a:t>
            </a:r>
            <a:r>
              <a:rPr lang="fi-FI" sz="1050" dirty="0"/>
              <a:t> for </a:t>
            </a:r>
            <a:r>
              <a:rPr lang="fi-FI" sz="1050" dirty="0" err="1"/>
              <a:t>higher</a:t>
            </a:r>
            <a:r>
              <a:rPr lang="fi-FI" sz="1050" dirty="0"/>
              <a:t> </a:t>
            </a:r>
            <a:r>
              <a:rPr lang="fi-FI" sz="1050" dirty="0" err="1"/>
              <a:t>education</a:t>
            </a:r>
            <a:r>
              <a:rPr lang="fi-FI" sz="1050" dirty="0"/>
              <a:t> </a:t>
            </a:r>
            <a:r>
              <a:rPr lang="fi-FI" sz="1050" dirty="0" err="1"/>
              <a:t>teachers</a:t>
            </a:r>
            <a:r>
              <a:rPr lang="fi-FI" sz="1050" dirty="0"/>
              <a:t>. </a:t>
            </a:r>
            <a:r>
              <a:rPr lang="fi-FI" sz="1050" dirty="0" err="1"/>
              <a:t>The</a:t>
            </a:r>
            <a:r>
              <a:rPr lang="fi-FI" sz="1050" dirty="0"/>
              <a:t> </a:t>
            </a:r>
            <a:r>
              <a:rPr lang="fi-FI" sz="1050" dirty="0" err="1"/>
              <a:t>courses</a:t>
            </a:r>
            <a:r>
              <a:rPr lang="fi-FI" sz="1050" dirty="0"/>
              <a:t> </a:t>
            </a:r>
            <a:r>
              <a:rPr lang="fi-FI" sz="1050" dirty="0" err="1"/>
              <a:t>are</a:t>
            </a:r>
            <a:r>
              <a:rPr lang="fi-FI" sz="1050" dirty="0"/>
              <a:t> </a:t>
            </a:r>
            <a:r>
              <a:rPr lang="fi-FI" sz="1050" dirty="0" err="1"/>
              <a:t>organised</a:t>
            </a:r>
            <a:r>
              <a:rPr lang="fi-FI" sz="1050" dirty="0"/>
              <a:t> in </a:t>
            </a:r>
            <a:r>
              <a:rPr lang="fi-FI" sz="1050" dirty="0" err="1"/>
              <a:t>Finnish</a:t>
            </a:r>
            <a:r>
              <a:rPr lang="fi-FI" sz="1050" dirty="0"/>
              <a:t> and English and </a:t>
            </a:r>
            <a:r>
              <a:rPr lang="fi-FI" sz="1050" dirty="0" err="1"/>
              <a:t>the</a:t>
            </a:r>
            <a:r>
              <a:rPr lang="fi-FI" sz="1050" dirty="0"/>
              <a:t> </a:t>
            </a:r>
            <a:r>
              <a:rPr lang="fi-FI" sz="1050" dirty="0" err="1"/>
              <a:t>course</a:t>
            </a:r>
            <a:r>
              <a:rPr lang="fi-FI" sz="1050" dirty="0"/>
              <a:t> </a:t>
            </a:r>
            <a:r>
              <a:rPr lang="fi-FI" sz="1050" dirty="0" err="1"/>
              <a:t>materials</a:t>
            </a:r>
            <a:r>
              <a:rPr lang="fi-FI" sz="1050" dirty="0"/>
              <a:t> </a:t>
            </a:r>
            <a:r>
              <a:rPr lang="fi-FI" sz="1050" dirty="0" err="1"/>
              <a:t>are</a:t>
            </a:r>
            <a:r>
              <a:rPr lang="fi-FI" sz="1050" dirty="0"/>
              <a:t> open to </a:t>
            </a:r>
            <a:r>
              <a:rPr lang="fi-FI" sz="1050" dirty="0" err="1"/>
              <a:t>everyone</a:t>
            </a:r>
            <a:r>
              <a:rPr lang="fi-FI" sz="1050" dirty="0"/>
              <a:t>. </a:t>
            </a:r>
            <a:r>
              <a:rPr lang="fi-FI" sz="1050" dirty="0" err="1"/>
              <a:t>However</a:t>
            </a:r>
            <a:r>
              <a:rPr lang="fi-FI" sz="1050" dirty="0"/>
              <a:t>, </a:t>
            </a:r>
            <a:r>
              <a:rPr lang="fi-FI" sz="1050" dirty="0" err="1"/>
              <a:t>academic</a:t>
            </a:r>
            <a:r>
              <a:rPr lang="fi-FI" sz="1050" dirty="0"/>
              <a:t> </a:t>
            </a:r>
            <a:r>
              <a:rPr lang="fi-FI" sz="1050" dirty="0" err="1"/>
              <a:t>credits</a:t>
            </a:r>
            <a:r>
              <a:rPr lang="fi-FI" sz="1050" dirty="0"/>
              <a:t> </a:t>
            </a:r>
            <a:r>
              <a:rPr lang="fi-FI" sz="1050" dirty="0" err="1"/>
              <a:t>are</a:t>
            </a:r>
            <a:r>
              <a:rPr lang="fi-FI" sz="1050" dirty="0"/>
              <a:t> </a:t>
            </a:r>
            <a:r>
              <a:rPr lang="fi-FI" sz="1050" dirty="0" err="1"/>
              <a:t>only</a:t>
            </a:r>
            <a:r>
              <a:rPr lang="fi-FI" sz="1050" dirty="0"/>
              <a:t> </a:t>
            </a:r>
            <a:r>
              <a:rPr lang="fi-FI" sz="1050" dirty="0" err="1"/>
              <a:t>available</a:t>
            </a:r>
            <a:r>
              <a:rPr lang="fi-FI" sz="1050" dirty="0"/>
              <a:t> to </a:t>
            </a:r>
            <a:r>
              <a:rPr lang="fi-FI" sz="1050" dirty="0" err="1"/>
              <a:t>those</a:t>
            </a:r>
            <a:r>
              <a:rPr lang="fi-FI" sz="1050" dirty="0"/>
              <a:t> </a:t>
            </a:r>
            <a:r>
              <a:rPr lang="fi-FI" sz="1050" dirty="0" err="1"/>
              <a:t>who</a:t>
            </a:r>
            <a:r>
              <a:rPr lang="fi-FI" sz="1050" dirty="0"/>
              <a:t> </a:t>
            </a:r>
            <a:r>
              <a:rPr lang="fi-FI" sz="1050" dirty="0" err="1"/>
              <a:t>participate</a:t>
            </a:r>
            <a:r>
              <a:rPr lang="fi-FI" sz="1050" dirty="0"/>
              <a:t> in a </a:t>
            </a:r>
            <a:r>
              <a:rPr lang="fi-FI" sz="1050" dirty="0" err="1"/>
              <a:t>course</a:t>
            </a:r>
            <a:r>
              <a:rPr lang="fi-FI" sz="1050" dirty="0"/>
              <a:t> </a:t>
            </a:r>
            <a:r>
              <a:rPr lang="fi-FI" sz="1050" dirty="0" err="1"/>
              <a:t>offered</a:t>
            </a:r>
            <a:r>
              <a:rPr lang="fi-FI" sz="1050" dirty="0"/>
              <a:t> </a:t>
            </a:r>
            <a:r>
              <a:rPr lang="fi-FI" sz="1050" dirty="0" err="1"/>
              <a:t>by</a:t>
            </a:r>
            <a:r>
              <a:rPr lang="fi-FI" sz="1050" dirty="0"/>
              <a:t> a college </a:t>
            </a:r>
            <a:r>
              <a:rPr lang="fi-FI" sz="1050" dirty="0" err="1"/>
              <a:t>or</a:t>
            </a:r>
            <a:r>
              <a:rPr lang="fi-FI" sz="1050" dirty="0"/>
              <a:t> </a:t>
            </a:r>
            <a:r>
              <a:rPr lang="fi-FI" sz="1050" dirty="0" err="1"/>
              <a:t>university</a:t>
            </a:r>
            <a:r>
              <a:rPr lang="fi-FI" sz="1050" dirty="0"/>
              <a:t>, </a:t>
            </a:r>
            <a:r>
              <a:rPr lang="fi-FI" sz="1050" dirty="0" err="1"/>
              <a:t>or</a:t>
            </a:r>
            <a:r>
              <a:rPr lang="fi-FI" sz="1050" dirty="0"/>
              <a:t> open </a:t>
            </a:r>
            <a:r>
              <a:rPr lang="fi-FI" sz="1050" dirty="0" err="1"/>
              <a:t>university</a:t>
            </a:r>
            <a:r>
              <a:rPr lang="fi-FI" sz="1050" dirty="0"/>
              <a:t>.</a:t>
            </a:r>
            <a:r>
              <a:rPr lang="en-GB" sz="1050" dirty="0"/>
              <a:t/>
            </a:r>
            <a:br>
              <a:rPr lang="en-GB" sz="1050" dirty="0"/>
            </a:br>
            <a:r>
              <a:rPr lang="en-GB" sz="1050" b="0" dirty="0">
                <a:effectLst/>
              </a:rPr>
              <a:t/>
            </a:r>
            <a:br>
              <a:rPr lang="en-GB" sz="1050" b="0" dirty="0">
                <a:effectLst/>
              </a:rPr>
            </a:br>
            <a:r>
              <a:rPr lang="en-GB" sz="1050" dirty="0"/>
              <a:t>All Climate University course materials will </a:t>
            </a:r>
            <a:r>
              <a:rPr lang="en-GB" sz="1050" dirty="0">
                <a:solidFill>
                  <a:schemeClr val="tx1"/>
                </a:solidFill>
              </a:rPr>
              <a:t>be free </a:t>
            </a:r>
            <a:r>
              <a:rPr lang="en-GB" sz="1050" dirty="0"/>
              <a:t>in order to build the capabilities of the society. The purpose of Climate University collaboration is to create multidisciplinary digital learning solutions for the education of sustainability challenges, and to form a collegial network of teachers to support the teaching of climate change and sustainability in university education. </a:t>
            </a:r>
            <a:endParaRPr lang="en-GB" sz="1050" b="0" dirty="0">
              <a:effectLst/>
            </a:endParaRPr>
          </a:p>
          <a:p>
            <a:r>
              <a:rPr lang="en-GB" sz="1050" b="0" dirty="0">
                <a:effectLst/>
              </a:rPr>
              <a:t/>
            </a:r>
            <a:br>
              <a:rPr lang="en-GB" sz="1050" b="0" dirty="0">
                <a:effectLst/>
              </a:rPr>
            </a:br>
            <a:r>
              <a:rPr lang="en-GB" sz="1050" dirty="0">
                <a:solidFill>
                  <a:schemeClr val="tx1"/>
                </a:solidFill>
              </a:rPr>
              <a:t>Examples of courses offered in English include a Circular.now online course on the basics of circular economy, Climate.now course on the basics of climate change and Sustainable.now – a course piecing together the challenges of climate change and </a:t>
            </a:r>
            <a:r>
              <a:rPr lang="en-GB" sz="1050" dirty="0"/>
              <a:t>sustainability. The project is funded by the Ministry of Education and Culture and the Finnish Innovation Fund </a:t>
            </a:r>
            <a:r>
              <a:rPr lang="en-GB" sz="1050" dirty="0" err="1"/>
              <a:t>Sitra</a:t>
            </a:r>
            <a:r>
              <a:rPr lang="en-GB" sz="1050" dirty="0"/>
              <a:t>.</a:t>
            </a:r>
            <a:endParaRPr lang="en-FI" sz="1050" dirty="0"/>
          </a:p>
        </p:txBody>
      </p:sp>
      <p:sp>
        <p:nvSpPr>
          <p:cNvPr id="5" name="Text Placeholder 4">
            <a:extLst>
              <a:ext uri="{FF2B5EF4-FFF2-40B4-BE49-F238E27FC236}">
                <a16:creationId xmlns:a16="http://schemas.microsoft.com/office/drawing/2014/main" id="{5D4E3208-42E6-9946-8D3E-1B702D1C67F1}"/>
              </a:ext>
            </a:extLst>
          </p:cNvPr>
          <p:cNvSpPr>
            <a:spLocks noGrp="1"/>
          </p:cNvSpPr>
          <p:nvPr>
            <p:ph type="body" sz="quarter" idx="14"/>
          </p:nvPr>
        </p:nvSpPr>
        <p:spPr>
          <a:xfrm>
            <a:off x="479716" y="3945841"/>
            <a:ext cx="2076060" cy="645041"/>
          </a:xfrm>
        </p:spPr>
        <p:txBody>
          <a:bodyPr/>
          <a:lstStyle/>
          <a:p>
            <a:r>
              <a:rPr lang="en-GB" dirty="0"/>
              <a:t>The Climate University has been a network of universities, schools and businesses since 2017. </a:t>
            </a:r>
            <a:endParaRPr lang="en-FI" dirty="0"/>
          </a:p>
        </p:txBody>
      </p:sp>
      <p:sp>
        <p:nvSpPr>
          <p:cNvPr id="6" name="Text Placeholder 5">
            <a:extLst>
              <a:ext uri="{FF2B5EF4-FFF2-40B4-BE49-F238E27FC236}">
                <a16:creationId xmlns:a16="http://schemas.microsoft.com/office/drawing/2014/main" id="{4A74231D-86C6-E047-9DED-E7AE42E57046}"/>
              </a:ext>
            </a:extLst>
          </p:cNvPr>
          <p:cNvSpPr>
            <a:spLocks noGrp="1"/>
          </p:cNvSpPr>
          <p:nvPr>
            <p:ph type="body" sz="quarter" idx="18"/>
          </p:nvPr>
        </p:nvSpPr>
        <p:spPr/>
        <p:txBody>
          <a:bodyPr/>
          <a:lstStyle/>
          <a:p>
            <a:r>
              <a:rPr lang="en-GB" dirty="0"/>
              <a:t>Climate University provides 9 online courses on climate change and sustainability. </a:t>
            </a:r>
            <a:endParaRPr lang="en-FI" dirty="0"/>
          </a:p>
        </p:txBody>
      </p:sp>
      <p:sp>
        <p:nvSpPr>
          <p:cNvPr id="7" name="Text Placeholder 6">
            <a:extLst>
              <a:ext uri="{FF2B5EF4-FFF2-40B4-BE49-F238E27FC236}">
                <a16:creationId xmlns:a16="http://schemas.microsoft.com/office/drawing/2014/main" id="{AD67AAF4-7259-1343-81F2-D2B8C053D042}"/>
              </a:ext>
            </a:extLst>
          </p:cNvPr>
          <p:cNvSpPr>
            <a:spLocks noGrp="1"/>
          </p:cNvSpPr>
          <p:nvPr>
            <p:ph type="body" sz="quarter" idx="19"/>
          </p:nvPr>
        </p:nvSpPr>
        <p:spPr>
          <a:xfrm>
            <a:off x="6300192" y="3945841"/>
            <a:ext cx="2375496" cy="645041"/>
          </a:xfrm>
        </p:spPr>
        <p:txBody>
          <a:bodyPr/>
          <a:lstStyle/>
          <a:p>
            <a:r>
              <a:rPr lang="en-GB" dirty="0"/>
              <a:t>Climate University also provides education for higher education teachers. </a:t>
            </a:r>
            <a:endParaRPr lang="en-FI" dirty="0"/>
          </a:p>
        </p:txBody>
      </p:sp>
    </p:spTree>
    <p:extLst>
      <p:ext uri="{BB962C8B-B14F-4D97-AF65-F5344CB8AC3E}">
        <p14:creationId xmlns:p14="http://schemas.microsoft.com/office/powerpoint/2010/main" val="14016085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36;p4" descr="A picture of a smiling woman and child holding rhubarb">
            <a:extLst>
              <a:ext uri="{FF2B5EF4-FFF2-40B4-BE49-F238E27FC236}">
                <a16:creationId xmlns:a16="http://schemas.microsoft.com/office/drawing/2014/main" id="{6BC217AF-0CB5-6644-A082-9F144C1C7321}"/>
              </a:ext>
            </a:extLst>
          </p:cNvPr>
          <p:cNvPicPr preferRelativeResize="0">
            <a:picLocks/>
          </p:cNvPicPr>
          <p:nvPr/>
        </p:nvPicPr>
        <p:blipFill rotWithShape="1">
          <a:blip r:embed="rId3">
            <a:alphaModFix/>
          </a:blip>
          <a:srcRect t="7864" b="7863"/>
          <a:stretch/>
        </p:blipFill>
        <p:spPr>
          <a:xfrm>
            <a:off x="-4738" y="0"/>
            <a:ext cx="9144000" cy="5143500"/>
          </a:xfrm>
          <a:prstGeom prst="rect">
            <a:avLst/>
          </a:prstGeom>
          <a:noFill/>
          <a:ln>
            <a:noFill/>
          </a:ln>
        </p:spPr>
      </p:pic>
      <p:sp>
        <p:nvSpPr>
          <p:cNvPr id="4" name="Rectangle 3">
            <a:extLst>
              <a:ext uri="{FF2B5EF4-FFF2-40B4-BE49-F238E27FC236}">
                <a16:creationId xmlns:a16="http://schemas.microsoft.com/office/drawing/2014/main" id="{D87D3602-B59C-B146-8422-EF59CC757239}"/>
              </a:ext>
              <a:ext uri="{C183D7F6-B498-43B3-948B-1728B52AA6E4}">
                <adec:decorative xmlns="" xmlns:adec="http://schemas.microsoft.com/office/drawing/2017/decorative" val="1"/>
              </a:ext>
            </a:extLst>
          </p:cNvPr>
          <p:cNvSpPr/>
          <p:nvPr/>
        </p:nvSpPr>
        <p:spPr>
          <a:xfrm>
            <a:off x="-41250" y="0"/>
            <a:ext cx="9180512" cy="51435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Title 1" descr="Stronger climate change act in co-operation with people">
            <a:extLst>
              <a:ext uri="{FF2B5EF4-FFF2-40B4-BE49-F238E27FC236}">
                <a16:creationId xmlns:a16="http://schemas.microsoft.com/office/drawing/2014/main" id="{FCA849DF-1720-9743-86D9-23E1D0BDE60E}"/>
              </a:ext>
            </a:extLst>
          </p:cNvPr>
          <p:cNvSpPr>
            <a:spLocks noGrp="1"/>
          </p:cNvSpPr>
          <p:nvPr>
            <p:ph type="ctrTitle"/>
          </p:nvPr>
        </p:nvSpPr>
        <p:spPr>
          <a:xfrm>
            <a:off x="539552" y="1527633"/>
            <a:ext cx="8136904" cy="2088233"/>
          </a:xfrm>
        </p:spPr>
        <p:txBody>
          <a:bodyPr/>
          <a:lstStyle/>
          <a:p>
            <a:r>
              <a:rPr lang="en-GB" dirty="0"/>
              <a:t>STRONGER CLIMATE CHANGE LEGISLATION IN COOPERATION WITH THE PEOPLE</a:t>
            </a:r>
            <a:endParaRPr lang="en-FI" dirty="0"/>
          </a:p>
        </p:txBody>
      </p:sp>
      <p:sp>
        <p:nvSpPr>
          <p:cNvPr id="5" name="TextBox 4"/>
          <p:cNvSpPr txBox="1"/>
          <p:nvPr/>
        </p:nvSpPr>
        <p:spPr>
          <a:xfrm>
            <a:off x="179512" y="123478"/>
            <a:ext cx="2339752" cy="288147"/>
          </a:xfrm>
          <a:prstGeom prst="rect">
            <a:avLst/>
          </a:prstGeom>
          <a:noFill/>
        </p:spPr>
        <p:txBody>
          <a:bodyPr wrap="square" lIns="36000" tIns="36000" rIns="36000" bIns="36000" rtlCol="0">
            <a:spAutoFit/>
          </a:bodyPr>
          <a:lstStyle/>
          <a:p>
            <a:r>
              <a:rPr lang="fi-FI" sz="1400" dirty="0" smtClean="0"/>
              <a:t>CASE EXAMPLE</a:t>
            </a:r>
            <a:endParaRPr lang="en-US" sz="1400" dirty="0" smtClean="0"/>
          </a:p>
        </p:txBody>
      </p:sp>
    </p:spTree>
    <p:extLst>
      <p:ext uri="{BB962C8B-B14F-4D97-AF65-F5344CB8AC3E}">
        <p14:creationId xmlns:p14="http://schemas.microsoft.com/office/powerpoint/2010/main" val="18145314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38CECD-4ED5-CC4B-B7A3-A7CDBA3DE5BA}"/>
              </a:ext>
            </a:extLst>
          </p:cNvPr>
          <p:cNvSpPr>
            <a:spLocks noGrp="1"/>
          </p:cNvSpPr>
          <p:nvPr>
            <p:ph type="title"/>
          </p:nvPr>
        </p:nvSpPr>
        <p:spPr/>
        <p:txBody>
          <a:bodyPr/>
          <a:lstStyle/>
          <a:p>
            <a:pPr algn="ctr"/>
            <a:r>
              <a:rPr lang="en-GB" dirty="0"/>
              <a:t>Participation of ordinary people </a:t>
            </a:r>
            <a:br>
              <a:rPr lang="en-GB" dirty="0"/>
            </a:br>
            <a:r>
              <a:rPr lang="en-GB" dirty="0"/>
              <a:t>strengthens the Climate Change Act</a:t>
            </a:r>
            <a:endParaRPr lang="en-FI"/>
          </a:p>
        </p:txBody>
      </p:sp>
      <p:sp>
        <p:nvSpPr>
          <p:cNvPr id="4" name="Text Placeholder 3">
            <a:extLst>
              <a:ext uri="{FF2B5EF4-FFF2-40B4-BE49-F238E27FC236}">
                <a16:creationId xmlns:a16="http://schemas.microsoft.com/office/drawing/2014/main" id="{4DFA8027-5CA1-C241-A6A5-D7553A3963B7}"/>
              </a:ext>
            </a:extLst>
          </p:cNvPr>
          <p:cNvSpPr>
            <a:spLocks noGrp="1"/>
          </p:cNvSpPr>
          <p:nvPr>
            <p:ph type="body" sz="quarter" idx="13"/>
          </p:nvPr>
        </p:nvSpPr>
        <p:spPr>
          <a:xfrm>
            <a:off x="468312" y="1347615"/>
            <a:ext cx="8207375" cy="2088232"/>
          </a:xfrm>
        </p:spPr>
        <p:txBody>
          <a:bodyPr/>
          <a:lstStyle/>
          <a:p>
            <a:r>
              <a:rPr lang="en-GB" b="1" dirty="0"/>
              <a:t>Finland is renewing its Climate Change Act together with its citizens. The reform began with extensive public hearings in the fall of 2019. The main objective of these hearings was to give all of the citizens a chance to participate and tell what a just transition would look like to them. </a:t>
            </a:r>
            <a:endParaRPr lang="en-GB" b="1" dirty="0">
              <a:effectLst/>
            </a:endParaRPr>
          </a:p>
          <a:p>
            <a:r>
              <a:rPr lang="en-GB" b="0" dirty="0">
                <a:effectLst/>
              </a:rPr>
              <a:t/>
            </a:r>
            <a:br>
              <a:rPr lang="en-GB" b="0" dirty="0">
                <a:effectLst/>
              </a:rPr>
            </a:br>
            <a:r>
              <a:rPr lang="en-GB" dirty="0"/>
              <a:t>The content of the law will impact all Finns both now and in the distant future which is why ordinary people have been widely involved in the reform through processes such as small-scale social media surveys and a more extensive online survey that was open to everyone and brought in about 2,500 responses. The majority of responses were given in the role of a citizen. Methods of participation have included online questionnaires, live events and web-based workshops.</a:t>
            </a:r>
          </a:p>
          <a:p>
            <a:endParaRPr lang="en-GB" dirty="0"/>
          </a:p>
          <a:p>
            <a:r>
              <a:rPr lang="en-GB" dirty="0"/>
              <a:t>All in all, there have been over 3,000 participants during consultations of the reform, including a roundtable of ministers and young people as well as a discussion on climate change mitigation through legislative means as part of the “Children take over the Government” event. The chance to participate strengthens the acceptability of the law and also provides valuable information to the civil servants drafting it.</a:t>
            </a:r>
            <a:endParaRPr lang="en-FI" dirty="0"/>
          </a:p>
        </p:txBody>
      </p:sp>
      <p:sp>
        <p:nvSpPr>
          <p:cNvPr id="5" name="Text Placeholder 4">
            <a:extLst>
              <a:ext uri="{FF2B5EF4-FFF2-40B4-BE49-F238E27FC236}">
                <a16:creationId xmlns:a16="http://schemas.microsoft.com/office/drawing/2014/main" id="{5D4E3208-42E6-9946-8D3E-1B702D1C67F1}"/>
              </a:ext>
            </a:extLst>
          </p:cNvPr>
          <p:cNvSpPr>
            <a:spLocks noGrp="1"/>
          </p:cNvSpPr>
          <p:nvPr>
            <p:ph type="body" sz="quarter" idx="14"/>
          </p:nvPr>
        </p:nvSpPr>
        <p:spPr>
          <a:xfrm>
            <a:off x="479716" y="3945482"/>
            <a:ext cx="2911588" cy="645041"/>
          </a:xfrm>
        </p:spPr>
        <p:txBody>
          <a:bodyPr/>
          <a:lstStyle/>
          <a:p>
            <a:r>
              <a:rPr lang="en-GB" sz="900" dirty="0"/>
              <a:t>Finland’s Climate Change Act was enacted in 2015. It includes a climate change planning system, an annual reporting mechanism to Parliament and the Climate Change Panel, a group of top scientific advisors. </a:t>
            </a:r>
            <a:endParaRPr lang="en-GB" sz="900" b="0" dirty="0">
              <a:effectLst/>
            </a:endParaRPr>
          </a:p>
        </p:txBody>
      </p:sp>
      <p:sp>
        <p:nvSpPr>
          <p:cNvPr id="7" name="Text Placeholder 6">
            <a:extLst>
              <a:ext uri="{FF2B5EF4-FFF2-40B4-BE49-F238E27FC236}">
                <a16:creationId xmlns:a16="http://schemas.microsoft.com/office/drawing/2014/main" id="{AD67AAF4-7259-1343-81F2-D2B8C053D042}"/>
              </a:ext>
            </a:extLst>
          </p:cNvPr>
          <p:cNvSpPr>
            <a:spLocks noGrp="1"/>
          </p:cNvSpPr>
          <p:nvPr>
            <p:ph type="body" sz="quarter" idx="19"/>
          </p:nvPr>
        </p:nvSpPr>
        <p:spPr>
          <a:xfrm>
            <a:off x="3707904" y="3945482"/>
            <a:ext cx="2015456" cy="645041"/>
          </a:xfrm>
        </p:spPr>
        <p:txBody>
          <a:bodyPr/>
          <a:lstStyle/>
          <a:p>
            <a:r>
              <a:rPr lang="en-GB" sz="900"/>
              <a:t>The reformed Climate Change Act is planned to be ready in 2021. </a:t>
            </a:r>
            <a:endParaRPr lang="en-FI" sz="900"/>
          </a:p>
        </p:txBody>
      </p:sp>
      <p:sp>
        <p:nvSpPr>
          <p:cNvPr id="6" name="Text Placeholder 5">
            <a:extLst>
              <a:ext uri="{FF2B5EF4-FFF2-40B4-BE49-F238E27FC236}">
                <a16:creationId xmlns:a16="http://schemas.microsoft.com/office/drawing/2014/main" id="{4A74231D-86C6-E047-9DED-E7AE42E57046}"/>
              </a:ext>
            </a:extLst>
          </p:cNvPr>
          <p:cNvSpPr>
            <a:spLocks noGrp="1"/>
          </p:cNvSpPr>
          <p:nvPr>
            <p:ph type="body" sz="quarter" idx="18"/>
          </p:nvPr>
        </p:nvSpPr>
        <p:spPr>
          <a:xfrm>
            <a:off x="6039960" y="3947785"/>
            <a:ext cx="2652892" cy="645041"/>
          </a:xfrm>
        </p:spPr>
        <p:txBody>
          <a:bodyPr/>
          <a:lstStyle/>
          <a:p>
            <a:r>
              <a:rPr lang="fi-FI" sz="900" dirty="0"/>
              <a:t>The </a:t>
            </a:r>
            <a:r>
              <a:rPr lang="fi-FI" sz="900" dirty="0" err="1"/>
              <a:t>new</a:t>
            </a:r>
            <a:r>
              <a:rPr lang="fi-FI" sz="900" dirty="0"/>
              <a:t> Climate </a:t>
            </a:r>
            <a:r>
              <a:rPr lang="fi-FI" sz="900" dirty="0" err="1"/>
              <a:t>Change</a:t>
            </a:r>
            <a:r>
              <a:rPr lang="fi-FI" sz="900" dirty="0"/>
              <a:t> Act </a:t>
            </a:r>
            <a:r>
              <a:rPr lang="fi-FI" sz="900" dirty="0" err="1"/>
              <a:t>will</a:t>
            </a:r>
            <a:r>
              <a:rPr lang="fi-FI" sz="900" dirty="0"/>
              <a:t> </a:t>
            </a:r>
            <a:r>
              <a:rPr lang="fi-FI" sz="900" dirty="0" err="1"/>
              <a:t>include</a:t>
            </a:r>
            <a:r>
              <a:rPr lang="fi-FI" sz="900" dirty="0"/>
              <a:t> </a:t>
            </a:r>
            <a:r>
              <a:rPr lang="fi-FI" sz="900" dirty="0" err="1"/>
              <a:t>the</a:t>
            </a:r>
            <a:r>
              <a:rPr lang="fi-FI" sz="900" dirty="0"/>
              <a:t> </a:t>
            </a:r>
            <a:r>
              <a:rPr lang="fi-FI" sz="900" dirty="0" err="1"/>
              <a:t>target</a:t>
            </a:r>
            <a:r>
              <a:rPr lang="fi-FI" sz="900" dirty="0"/>
              <a:t> </a:t>
            </a:r>
            <a:r>
              <a:rPr lang="fi-FI" sz="900" dirty="0" err="1"/>
              <a:t>year</a:t>
            </a:r>
            <a:r>
              <a:rPr lang="fi-FI" sz="900" dirty="0"/>
              <a:t> of 2035 for climate </a:t>
            </a:r>
            <a:r>
              <a:rPr lang="fi-FI" sz="900" dirty="0" err="1"/>
              <a:t>neutrality</a:t>
            </a:r>
            <a:r>
              <a:rPr lang="fi-FI" sz="900" dirty="0"/>
              <a:t> and it </a:t>
            </a:r>
            <a:r>
              <a:rPr lang="fi-FI" sz="900" dirty="0" err="1"/>
              <a:t>will</a:t>
            </a:r>
            <a:r>
              <a:rPr lang="fi-FI" sz="900" dirty="0"/>
              <a:t> </a:t>
            </a:r>
            <a:r>
              <a:rPr lang="fi-FI" sz="900" dirty="0" err="1"/>
              <a:t>have</a:t>
            </a:r>
            <a:r>
              <a:rPr lang="fi-FI" sz="900" dirty="0"/>
              <a:t> a </a:t>
            </a:r>
            <a:r>
              <a:rPr lang="fi-FI" sz="900" dirty="0" err="1"/>
              <a:t>broader</a:t>
            </a:r>
            <a:r>
              <a:rPr lang="fi-FI" sz="900" dirty="0"/>
              <a:t> </a:t>
            </a:r>
            <a:r>
              <a:rPr lang="fi-FI" sz="900" dirty="0" err="1"/>
              <a:t>scope</a:t>
            </a:r>
            <a:r>
              <a:rPr lang="fi-FI" sz="900" dirty="0"/>
              <a:t>: climate </a:t>
            </a:r>
            <a:r>
              <a:rPr lang="fi-FI" sz="900" dirty="0" err="1"/>
              <a:t>impacts</a:t>
            </a:r>
            <a:r>
              <a:rPr lang="fi-FI" sz="900" dirty="0"/>
              <a:t> of </a:t>
            </a:r>
            <a:r>
              <a:rPr lang="fi-FI" sz="900" dirty="0" err="1"/>
              <a:t>land</a:t>
            </a:r>
            <a:r>
              <a:rPr lang="fi-FI" sz="900" dirty="0"/>
              <a:t> </a:t>
            </a:r>
            <a:r>
              <a:rPr lang="fi-FI" sz="900" dirty="0" err="1"/>
              <a:t>use</a:t>
            </a:r>
            <a:r>
              <a:rPr lang="fi-FI" sz="900" dirty="0"/>
              <a:t> </a:t>
            </a:r>
            <a:r>
              <a:rPr lang="fi-FI" sz="900" dirty="0" err="1"/>
              <a:t>will</a:t>
            </a:r>
            <a:r>
              <a:rPr lang="fi-FI" sz="900" dirty="0"/>
              <a:t> </a:t>
            </a:r>
            <a:r>
              <a:rPr lang="fi-FI" sz="900" dirty="0" err="1"/>
              <a:t>also</a:t>
            </a:r>
            <a:r>
              <a:rPr lang="fi-FI" sz="900" dirty="0"/>
              <a:t> </a:t>
            </a:r>
            <a:r>
              <a:rPr lang="fi-FI" sz="900" dirty="0" err="1"/>
              <a:t>be</a:t>
            </a:r>
            <a:r>
              <a:rPr lang="fi-FI" sz="900" dirty="0"/>
              <a:t> </a:t>
            </a:r>
            <a:r>
              <a:rPr lang="fi-FI" sz="900" dirty="0" err="1"/>
              <a:t>included</a:t>
            </a:r>
            <a:r>
              <a:rPr lang="fi-FI" sz="900" dirty="0"/>
              <a:t>.</a:t>
            </a:r>
            <a:endParaRPr lang="en-FI" sz="900" dirty="0"/>
          </a:p>
        </p:txBody>
      </p:sp>
    </p:spTree>
    <p:extLst>
      <p:ext uri="{BB962C8B-B14F-4D97-AF65-F5344CB8AC3E}">
        <p14:creationId xmlns:p14="http://schemas.microsoft.com/office/powerpoint/2010/main" val="10048523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640" y="483518"/>
            <a:ext cx="6408712" cy="863427"/>
          </a:xfrm>
        </p:spPr>
        <p:txBody>
          <a:bodyPr/>
          <a:lstStyle/>
          <a:p>
            <a:r>
              <a:rPr lang="fi-FI" dirty="0" smtClean="0"/>
              <a:t>Index: </a:t>
            </a:r>
            <a:r>
              <a:rPr lang="fi-FI" dirty="0" err="1" smtClean="0"/>
              <a:t>Navigating</a:t>
            </a:r>
            <a:r>
              <a:rPr lang="fi-FI" dirty="0" smtClean="0"/>
              <a:t> </a:t>
            </a:r>
            <a:r>
              <a:rPr lang="fi-FI" dirty="0" err="1" smtClean="0"/>
              <a:t>through</a:t>
            </a:r>
            <a:r>
              <a:rPr lang="fi-FI" dirty="0" smtClean="0"/>
              <a:t> </a:t>
            </a:r>
            <a:r>
              <a:rPr lang="fi-FI" dirty="0" err="1" smtClean="0"/>
              <a:t>the</a:t>
            </a:r>
            <a:r>
              <a:rPr lang="fi-FI" dirty="0" smtClean="0"/>
              <a:t> case </a:t>
            </a:r>
            <a:r>
              <a:rPr lang="fi-FI" dirty="0" err="1" smtClean="0"/>
              <a:t>examples</a:t>
            </a:r>
            <a:endParaRPr lang="en-US" dirty="0"/>
          </a:p>
        </p:txBody>
      </p:sp>
      <p:sp>
        <p:nvSpPr>
          <p:cNvPr id="3" name="Slide Number Placeholder 2"/>
          <p:cNvSpPr>
            <a:spLocks noGrp="1"/>
          </p:cNvSpPr>
          <p:nvPr>
            <p:ph type="sldNum" sz="quarter" idx="12"/>
          </p:nvPr>
        </p:nvSpPr>
        <p:spPr/>
        <p:txBody>
          <a:bodyPr/>
          <a:lstStyle/>
          <a:p>
            <a:fld id="{E9DC2C14-6E95-4EF0-AB2C-A4DB63E63034}" type="slidenum">
              <a:rPr lang="en-US" smtClean="0"/>
              <a:t>3</a:t>
            </a:fld>
            <a:endParaRPr lang="en-US"/>
          </a:p>
        </p:txBody>
      </p:sp>
      <p:sp>
        <p:nvSpPr>
          <p:cNvPr id="5" name="Rectangle 4"/>
          <p:cNvSpPr/>
          <p:nvPr/>
        </p:nvSpPr>
        <p:spPr>
          <a:xfrm>
            <a:off x="611560" y="1235395"/>
            <a:ext cx="2376264" cy="830997"/>
          </a:xfrm>
          <a:prstGeom prst="rect">
            <a:avLst/>
          </a:prstGeom>
        </p:spPr>
        <p:txBody>
          <a:bodyPr wrap="square">
            <a:spAutoFit/>
          </a:bodyPr>
          <a:lstStyle/>
          <a:p>
            <a:r>
              <a:rPr lang="en-US" sz="1600" b="1" dirty="0"/>
              <a:t>Bringing science and </a:t>
            </a:r>
            <a:br>
              <a:rPr lang="en-US" sz="1600" b="1" dirty="0"/>
            </a:br>
            <a:r>
              <a:rPr lang="en-US" sz="1600" b="1" dirty="0"/>
              <a:t>decision-making together</a:t>
            </a:r>
          </a:p>
        </p:txBody>
      </p:sp>
      <p:sp>
        <p:nvSpPr>
          <p:cNvPr id="6" name="Rectangle 5"/>
          <p:cNvSpPr/>
          <p:nvPr/>
        </p:nvSpPr>
        <p:spPr>
          <a:xfrm>
            <a:off x="3120460" y="1227338"/>
            <a:ext cx="2452776" cy="584775"/>
          </a:xfrm>
          <a:prstGeom prst="rect">
            <a:avLst/>
          </a:prstGeom>
        </p:spPr>
        <p:txBody>
          <a:bodyPr wrap="square">
            <a:spAutoFit/>
          </a:bodyPr>
          <a:lstStyle/>
          <a:p>
            <a:r>
              <a:rPr lang="en-US" sz="1600" b="1" dirty="0"/>
              <a:t>Education and a strong </a:t>
            </a:r>
            <a:br>
              <a:rPr lang="en-US" sz="1600" b="1" dirty="0"/>
            </a:br>
            <a:r>
              <a:rPr lang="en-US" sz="1600" b="1" dirty="0"/>
              <a:t>nature relationship</a:t>
            </a:r>
          </a:p>
        </p:txBody>
      </p:sp>
      <p:sp>
        <p:nvSpPr>
          <p:cNvPr id="7" name="Rectangle 6"/>
          <p:cNvSpPr/>
          <p:nvPr/>
        </p:nvSpPr>
        <p:spPr>
          <a:xfrm>
            <a:off x="5935693" y="1225658"/>
            <a:ext cx="2682551" cy="584775"/>
          </a:xfrm>
          <a:prstGeom prst="rect">
            <a:avLst/>
          </a:prstGeom>
        </p:spPr>
        <p:txBody>
          <a:bodyPr wrap="square">
            <a:spAutoFit/>
          </a:bodyPr>
          <a:lstStyle/>
          <a:p>
            <a:r>
              <a:rPr lang="en-US" sz="1600" b="1" dirty="0"/>
              <a:t>In Finland, everyone does their share for climate</a:t>
            </a:r>
          </a:p>
        </p:txBody>
      </p:sp>
      <p:sp>
        <p:nvSpPr>
          <p:cNvPr id="11" name="Rectangle 10"/>
          <p:cNvSpPr/>
          <p:nvPr/>
        </p:nvSpPr>
        <p:spPr>
          <a:xfrm>
            <a:off x="562980" y="2211710"/>
            <a:ext cx="2304256" cy="2549416"/>
          </a:xfrm>
          <a:prstGeom prst="rect">
            <a:avLst/>
          </a:prstGeom>
        </p:spPr>
        <p:txBody>
          <a:bodyPr wrap="square">
            <a:spAutoFit/>
          </a:bodyPr>
          <a:lstStyle/>
          <a:p>
            <a:pPr marL="134938" indent="-134938">
              <a:spcAft>
                <a:spcPts val="500"/>
              </a:spcAft>
              <a:buFont typeface="Arial" panose="020B0604020202020204" pitchFamily="34" charset="0"/>
              <a:buChar char="•"/>
            </a:pPr>
            <a:r>
              <a:rPr lang="fi-FI" sz="1100" dirty="0" err="1"/>
              <a:t>First</a:t>
            </a:r>
            <a:r>
              <a:rPr lang="fi-FI" sz="1100" dirty="0"/>
              <a:t> country in </a:t>
            </a:r>
            <a:r>
              <a:rPr lang="fi-FI" sz="1100" dirty="0" err="1"/>
              <a:t>the</a:t>
            </a:r>
            <a:r>
              <a:rPr lang="fi-FI" sz="1100" dirty="0"/>
              <a:t> </a:t>
            </a:r>
            <a:r>
              <a:rPr lang="fi-FI" sz="1100" dirty="0" err="1"/>
              <a:t>world</a:t>
            </a:r>
            <a:r>
              <a:rPr lang="fi-FI" sz="1100" dirty="0"/>
              <a:t> to </a:t>
            </a:r>
            <a:r>
              <a:rPr lang="fi-FI" sz="1100" dirty="0" err="1"/>
              <a:t>introduce</a:t>
            </a:r>
            <a:r>
              <a:rPr lang="fi-FI" sz="1100" dirty="0"/>
              <a:t> a </a:t>
            </a:r>
            <a:r>
              <a:rPr lang="fi-FI" sz="1100" dirty="0" err="1"/>
              <a:t>carbon</a:t>
            </a:r>
            <a:r>
              <a:rPr lang="fi-FI" sz="1100" dirty="0"/>
              <a:t> </a:t>
            </a:r>
            <a:r>
              <a:rPr lang="fi-FI" sz="1100" dirty="0" err="1"/>
              <a:t>tax</a:t>
            </a:r>
            <a:endParaRPr lang="fi-FI" sz="1100" dirty="0"/>
          </a:p>
          <a:p>
            <a:pPr marL="134938" indent="-134938">
              <a:spcAft>
                <a:spcPts val="500"/>
              </a:spcAft>
              <a:buFont typeface="Arial" panose="020B0604020202020204" pitchFamily="34" charset="0"/>
              <a:buChar char="•"/>
            </a:pPr>
            <a:r>
              <a:rPr lang="fi-FI" sz="1100" dirty="0" err="1"/>
              <a:t>World’s</a:t>
            </a:r>
            <a:r>
              <a:rPr lang="fi-FI" sz="1100" dirty="0"/>
              <a:t> 1st </a:t>
            </a:r>
            <a:r>
              <a:rPr lang="fi-FI" sz="1100" dirty="0" err="1"/>
              <a:t>circular</a:t>
            </a:r>
            <a:r>
              <a:rPr lang="fi-FI" sz="1100" dirty="0"/>
              <a:t> </a:t>
            </a:r>
            <a:r>
              <a:rPr lang="fi-FI" sz="1100" dirty="0" err="1"/>
              <a:t>economy</a:t>
            </a:r>
            <a:r>
              <a:rPr lang="fi-FI" sz="1100" dirty="0"/>
              <a:t> </a:t>
            </a:r>
            <a:r>
              <a:rPr lang="fi-FI" sz="1100" dirty="0" err="1"/>
              <a:t>road</a:t>
            </a:r>
            <a:r>
              <a:rPr lang="fi-FI" sz="1100" dirty="0"/>
              <a:t> </a:t>
            </a:r>
            <a:r>
              <a:rPr lang="fi-FI" sz="1100" dirty="0" err="1"/>
              <a:t>map</a:t>
            </a:r>
            <a:endParaRPr lang="fi-FI" sz="1100" dirty="0"/>
          </a:p>
          <a:p>
            <a:pPr marL="134938" indent="-134938">
              <a:spcAft>
                <a:spcPts val="500"/>
              </a:spcAft>
              <a:buFont typeface="Arial" panose="020B0604020202020204" pitchFamily="34" charset="0"/>
              <a:buChar char="•"/>
            </a:pPr>
            <a:r>
              <a:rPr lang="fi-FI" sz="1100" dirty="0" err="1"/>
              <a:t>Working</a:t>
            </a:r>
            <a:r>
              <a:rPr lang="fi-FI" sz="1100" dirty="0"/>
              <a:t> </a:t>
            </a:r>
            <a:r>
              <a:rPr lang="fi-FI" sz="1100" dirty="0" err="1"/>
              <a:t>towards</a:t>
            </a:r>
            <a:r>
              <a:rPr lang="fi-FI" sz="1100" dirty="0"/>
              <a:t> climate </a:t>
            </a:r>
            <a:r>
              <a:rPr lang="fi-FI" sz="1100" dirty="0" err="1"/>
              <a:t>neutrality</a:t>
            </a:r>
            <a:r>
              <a:rPr lang="fi-FI" sz="1100" dirty="0"/>
              <a:t> </a:t>
            </a:r>
            <a:r>
              <a:rPr lang="fi-FI" sz="1100" dirty="0" err="1"/>
              <a:t>by</a:t>
            </a:r>
            <a:r>
              <a:rPr lang="fi-FI" sz="1100" dirty="0"/>
              <a:t> 2035</a:t>
            </a:r>
          </a:p>
          <a:p>
            <a:pPr marL="134938" indent="-134938">
              <a:spcAft>
                <a:spcPts val="500"/>
              </a:spcAft>
              <a:buFont typeface="Arial" panose="020B0604020202020204" pitchFamily="34" charset="0"/>
              <a:buChar char="•"/>
            </a:pPr>
            <a:r>
              <a:rPr lang="fi-FI" sz="1100" dirty="0"/>
              <a:t>The </a:t>
            </a:r>
            <a:r>
              <a:rPr lang="fi-FI" sz="1100" dirty="0" err="1"/>
              <a:t>Finnish</a:t>
            </a:r>
            <a:r>
              <a:rPr lang="fi-FI" sz="1100" dirty="0"/>
              <a:t> Climate </a:t>
            </a:r>
            <a:r>
              <a:rPr lang="fi-FI" sz="1100" dirty="0" err="1"/>
              <a:t>Change</a:t>
            </a:r>
            <a:r>
              <a:rPr lang="fi-FI" sz="1100" dirty="0"/>
              <a:t> </a:t>
            </a:r>
            <a:r>
              <a:rPr lang="fi-FI" sz="1100" dirty="0" err="1"/>
              <a:t>Panel</a:t>
            </a:r>
            <a:r>
              <a:rPr lang="fi-FI" sz="1100" dirty="0"/>
              <a:t> </a:t>
            </a:r>
            <a:r>
              <a:rPr lang="fi-FI" sz="1100" dirty="0" err="1"/>
              <a:t>facilitates</a:t>
            </a:r>
            <a:r>
              <a:rPr lang="fi-FI" sz="1100" dirty="0"/>
              <a:t> </a:t>
            </a:r>
            <a:r>
              <a:rPr lang="fi-FI" sz="1100" dirty="0" err="1"/>
              <a:t>dialogue</a:t>
            </a:r>
            <a:r>
              <a:rPr lang="fi-FI" sz="1100" dirty="0"/>
              <a:t> </a:t>
            </a:r>
            <a:r>
              <a:rPr lang="fi-FI" sz="1100" dirty="0" err="1"/>
              <a:t>between</a:t>
            </a:r>
            <a:r>
              <a:rPr lang="fi-FI" sz="1100" dirty="0"/>
              <a:t> science and </a:t>
            </a:r>
            <a:r>
              <a:rPr lang="fi-FI" sz="1100" dirty="0" err="1"/>
              <a:t>policy-making</a:t>
            </a:r>
            <a:endParaRPr lang="fi-FI" sz="1100" dirty="0"/>
          </a:p>
          <a:p>
            <a:pPr marL="134938" indent="-134938">
              <a:spcAft>
                <a:spcPts val="500"/>
              </a:spcAft>
              <a:buFont typeface="Arial" panose="020B0604020202020204" pitchFamily="34" charset="0"/>
              <a:buChar char="•"/>
            </a:pPr>
            <a:r>
              <a:rPr lang="fi-FI" sz="1100" dirty="0" err="1"/>
              <a:t>Interaction</a:t>
            </a:r>
            <a:r>
              <a:rPr lang="fi-FI" sz="1100" dirty="0"/>
              <a:t> </a:t>
            </a:r>
            <a:r>
              <a:rPr lang="fi-FI" sz="1100" dirty="0" err="1"/>
              <a:t>with</a:t>
            </a:r>
            <a:r>
              <a:rPr lang="fi-FI" sz="1100" dirty="0"/>
              <a:t> </a:t>
            </a:r>
            <a:r>
              <a:rPr lang="fi-FI" sz="1100" dirty="0" err="1"/>
              <a:t>researchers</a:t>
            </a:r>
            <a:r>
              <a:rPr lang="fi-FI" sz="1100" dirty="0"/>
              <a:t> </a:t>
            </a:r>
            <a:r>
              <a:rPr lang="fi-FI" sz="1100" dirty="0" err="1"/>
              <a:t>improves</a:t>
            </a:r>
            <a:r>
              <a:rPr lang="fi-FI" sz="1100" dirty="0"/>
              <a:t> </a:t>
            </a:r>
            <a:r>
              <a:rPr lang="fi-FI" sz="1100" dirty="0" err="1"/>
              <a:t>the</a:t>
            </a:r>
            <a:r>
              <a:rPr lang="fi-FI" sz="1100" dirty="0"/>
              <a:t> </a:t>
            </a:r>
            <a:r>
              <a:rPr lang="fi-FI" sz="1100" dirty="0" err="1"/>
              <a:t>knowledge</a:t>
            </a:r>
            <a:r>
              <a:rPr lang="fi-FI" sz="1100" dirty="0"/>
              <a:t> </a:t>
            </a:r>
            <a:r>
              <a:rPr lang="fi-FI" sz="1100" dirty="0" err="1"/>
              <a:t>base</a:t>
            </a:r>
            <a:r>
              <a:rPr lang="fi-FI" sz="1100" dirty="0"/>
              <a:t> of </a:t>
            </a:r>
            <a:r>
              <a:rPr lang="fi-FI" sz="1100" dirty="0" err="1"/>
              <a:t>policy-making</a:t>
            </a:r>
            <a:endParaRPr lang="fi-FI" sz="1100" dirty="0"/>
          </a:p>
        </p:txBody>
      </p:sp>
      <p:sp>
        <p:nvSpPr>
          <p:cNvPr id="12" name="Rectangle 11"/>
          <p:cNvSpPr/>
          <p:nvPr/>
        </p:nvSpPr>
        <p:spPr>
          <a:xfrm>
            <a:off x="2915816" y="1810433"/>
            <a:ext cx="2862064" cy="3249608"/>
          </a:xfrm>
          <a:prstGeom prst="rect">
            <a:avLst/>
          </a:prstGeom>
        </p:spPr>
        <p:txBody>
          <a:bodyPr wrap="square">
            <a:spAutoFit/>
          </a:bodyPr>
          <a:lstStyle/>
          <a:p>
            <a:pPr marL="134938" indent="-134938">
              <a:spcAft>
                <a:spcPts val="500"/>
              </a:spcAft>
              <a:buFont typeface="Arial" panose="020B0604020202020204" pitchFamily="34" charset="0"/>
              <a:buChar char="•"/>
            </a:pPr>
            <a:r>
              <a:rPr lang="fi-FI" sz="1100" dirty="0"/>
              <a:t>The Martha </a:t>
            </a:r>
            <a:r>
              <a:rPr lang="fi-FI" sz="1100" dirty="0" err="1"/>
              <a:t>organisation</a:t>
            </a:r>
            <a:r>
              <a:rPr lang="fi-FI" sz="1100" dirty="0"/>
              <a:t> </a:t>
            </a:r>
            <a:r>
              <a:rPr lang="fi-FI" sz="1100" dirty="0" err="1"/>
              <a:t>offers</a:t>
            </a:r>
            <a:r>
              <a:rPr lang="fi-FI" sz="1100" dirty="0"/>
              <a:t> </a:t>
            </a:r>
            <a:r>
              <a:rPr lang="fi-FI" sz="1100" dirty="0" err="1"/>
              <a:t>knowledge</a:t>
            </a:r>
            <a:r>
              <a:rPr lang="fi-FI" sz="1100" dirty="0"/>
              <a:t> to live a </a:t>
            </a:r>
            <a:r>
              <a:rPr lang="fi-FI" sz="1100" dirty="0" err="1"/>
              <a:t>more</a:t>
            </a:r>
            <a:r>
              <a:rPr lang="fi-FI" sz="1100" dirty="0"/>
              <a:t> climate-</a:t>
            </a:r>
            <a:r>
              <a:rPr lang="fi-FI" sz="1100" dirty="0" err="1"/>
              <a:t>friendly</a:t>
            </a:r>
            <a:r>
              <a:rPr lang="fi-FI" sz="1100" dirty="0"/>
              <a:t> life</a:t>
            </a:r>
          </a:p>
          <a:p>
            <a:pPr marL="134938" indent="-134938">
              <a:spcAft>
                <a:spcPts val="500"/>
              </a:spcAft>
              <a:buFont typeface="Arial" panose="020B0604020202020204" pitchFamily="34" charset="0"/>
              <a:buChar char="•"/>
            </a:pPr>
            <a:r>
              <a:rPr lang="fi-FI" sz="1100" dirty="0"/>
              <a:t>Climate </a:t>
            </a:r>
            <a:r>
              <a:rPr lang="fi-FI" sz="1100" dirty="0" err="1"/>
              <a:t>Barometer</a:t>
            </a:r>
            <a:r>
              <a:rPr lang="fi-FI" sz="1100" dirty="0"/>
              <a:t> </a:t>
            </a:r>
            <a:r>
              <a:rPr lang="fi-FI" sz="1100" dirty="0" err="1"/>
              <a:t>measures</a:t>
            </a:r>
            <a:r>
              <a:rPr lang="fi-FI" sz="1100" dirty="0"/>
              <a:t> </a:t>
            </a:r>
            <a:r>
              <a:rPr lang="fi-FI" sz="1100" dirty="0" err="1"/>
              <a:t>Finns’s</a:t>
            </a:r>
            <a:r>
              <a:rPr lang="fi-FI" sz="1100" dirty="0"/>
              <a:t> </a:t>
            </a:r>
            <a:r>
              <a:rPr lang="fi-FI" sz="1100" dirty="0" err="1"/>
              <a:t>attitude</a:t>
            </a:r>
            <a:r>
              <a:rPr lang="fi-FI" sz="1100" dirty="0"/>
              <a:t> to climate </a:t>
            </a:r>
            <a:r>
              <a:rPr lang="fi-FI" sz="1100" dirty="0" err="1"/>
              <a:t>policies</a:t>
            </a:r>
            <a:r>
              <a:rPr lang="fi-FI" sz="1100" dirty="0"/>
              <a:t> </a:t>
            </a:r>
          </a:p>
          <a:p>
            <a:pPr marL="134938" indent="-134938">
              <a:spcAft>
                <a:spcPts val="500"/>
              </a:spcAft>
              <a:buFont typeface="Arial" panose="020B0604020202020204" pitchFamily="34" charset="0"/>
              <a:buChar char="•"/>
            </a:pPr>
            <a:r>
              <a:rPr lang="fi-FI" sz="1100" dirty="0"/>
              <a:t>The </a:t>
            </a:r>
            <a:r>
              <a:rPr lang="fi-FI" sz="1100" dirty="0" err="1"/>
              <a:t>Sustainable</a:t>
            </a:r>
            <a:r>
              <a:rPr lang="fi-FI" sz="1100" dirty="0"/>
              <a:t> </a:t>
            </a:r>
            <a:r>
              <a:rPr lang="fi-FI" sz="1100" dirty="0" err="1"/>
              <a:t>Lifestyle</a:t>
            </a:r>
            <a:r>
              <a:rPr lang="fi-FI" sz="1100" dirty="0"/>
              <a:t> Service </a:t>
            </a:r>
            <a:r>
              <a:rPr lang="fi-FI" sz="1100" dirty="0" err="1"/>
              <a:t>engages</a:t>
            </a:r>
            <a:r>
              <a:rPr lang="fi-FI" sz="1100" dirty="0"/>
              <a:t> </a:t>
            </a:r>
            <a:r>
              <a:rPr lang="fi-FI" sz="1100" dirty="0" err="1"/>
              <a:t>citizens</a:t>
            </a:r>
            <a:r>
              <a:rPr lang="fi-FI" sz="1100" dirty="0"/>
              <a:t> to </a:t>
            </a:r>
            <a:r>
              <a:rPr lang="fi-FI" sz="1100" dirty="0" err="1"/>
              <a:t>take</a:t>
            </a:r>
            <a:r>
              <a:rPr lang="fi-FI" sz="1100" dirty="0"/>
              <a:t> climate action</a:t>
            </a:r>
          </a:p>
          <a:p>
            <a:pPr marL="134938" indent="-134938">
              <a:spcAft>
                <a:spcPts val="500"/>
              </a:spcAft>
              <a:buFont typeface="Arial" panose="020B0604020202020204" pitchFamily="34" charset="0"/>
              <a:buChar char="•"/>
            </a:pPr>
            <a:r>
              <a:rPr lang="fi-FI" sz="1100" dirty="0"/>
              <a:t>Agenda 2030 </a:t>
            </a:r>
            <a:r>
              <a:rPr lang="fi-FI" sz="1100" dirty="0" err="1"/>
              <a:t>brings</a:t>
            </a:r>
            <a:r>
              <a:rPr lang="fi-FI" sz="1100" dirty="0"/>
              <a:t> </a:t>
            </a:r>
            <a:r>
              <a:rPr lang="fi-FI" sz="1100" dirty="0" err="1"/>
              <a:t>young</a:t>
            </a:r>
            <a:r>
              <a:rPr lang="fi-FI" sz="1100" dirty="0"/>
              <a:t> people to </a:t>
            </a:r>
            <a:r>
              <a:rPr lang="fi-FI" sz="1100" dirty="0" err="1"/>
              <a:t>the</a:t>
            </a:r>
            <a:r>
              <a:rPr lang="fi-FI" sz="1100" dirty="0"/>
              <a:t> </a:t>
            </a:r>
            <a:r>
              <a:rPr lang="fi-FI" sz="1100" dirty="0" err="1"/>
              <a:t>centre</a:t>
            </a:r>
            <a:r>
              <a:rPr lang="fi-FI" sz="1100" dirty="0"/>
              <a:t> of </a:t>
            </a:r>
            <a:r>
              <a:rPr lang="fi-FI" sz="1100" dirty="0" err="1"/>
              <a:t>sustainable</a:t>
            </a:r>
            <a:r>
              <a:rPr lang="fi-FI" sz="1100" dirty="0"/>
              <a:t> </a:t>
            </a:r>
            <a:r>
              <a:rPr lang="fi-FI" sz="1100" dirty="0" err="1"/>
              <a:t>development</a:t>
            </a:r>
            <a:r>
              <a:rPr lang="fi-FI" sz="1100" dirty="0"/>
              <a:t> </a:t>
            </a:r>
            <a:r>
              <a:rPr lang="fi-FI" sz="1100" dirty="0" err="1"/>
              <a:t>policy</a:t>
            </a:r>
            <a:r>
              <a:rPr lang="fi-FI" sz="1100" dirty="0"/>
              <a:t> </a:t>
            </a:r>
          </a:p>
          <a:p>
            <a:pPr marL="134938" indent="-134938">
              <a:spcAft>
                <a:spcPts val="500"/>
              </a:spcAft>
              <a:buFont typeface="Arial" panose="020B0604020202020204" pitchFamily="34" charset="0"/>
              <a:buChar char="•"/>
            </a:pPr>
            <a:r>
              <a:rPr lang="fi-FI" sz="1100" dirty="0" err="1"/>
              <a:t>Universities</a:t>
            </a:r>
            <a:r>
              <a:rPr lang="fi-FI" sz="1100" dirty="0"/>
              <a:t> </a:t>
            </a:r>
            <a:r>
              <a:rPr lang="fi-FI" sz="1100" dirty="0" err="1"/>
              <a:t>use</a:t>
            </a:r>
            <a:r>
              <a:rPr lang="fi-FI" sz="1100" dirty="0"/>
              <a:t> climate </a:t>
            </a:r>
            <a:r>
              <a:rPr lang="fi-FI" sz="1100" dirty="0" err="1"/>
              <a:t>learning</a:t>
            </a:r>
            <a:r>
              <a:rPr lang="fi-FI" sz="1100" dirty="0"/>
              <a:t> as a </a:t>
            </a:r>
            <a:r>
              <a:rPr lang="fi-FI" sz="1100" dirty="0" err="1"/>
              <a:t>tool</a:t>
            </a:r>
            <a:r>
              <a:rPr lang="fi-FI" sz="1100" dirty="0"/>
              <a:t> to </a:t>
            </a:r>
            <a:r>
              <a:rPr lang="fi-FI" sz="1100" dirty="0" err="1"/>
              <a:t>build</a:t>
            </a:r>
            <a:r>
              <a:rPr lang="fi-FI" sz="1100" dirty="0"/>
              <a:t> </a:t>
            </a:r>
            <a:r>
              <a:rPr lang="fi-FI" sz="1100" dirty="0" err="1"/>
              <a:t>societal</a:t>
            </a:r>
            <a:r>
              <a:rPr lang="fi-FI" sz="1100" dirty="0"/>
              <a:t> </a:t>
            </a:r>
            <a:r>
              <a:rPr lang="fi-FI" sz="1100" dirty="0" err="1"/>
              <a:t>competencies</a:t>
            </a:r>
            <a:endParaRPr lang="fi-FI" sz="1100" dirty="0"/>
          </a:p>
          <a:p>
            <a:pPr marL="134938" indent="-134938">
              <a:spcAft>
                <a:spcPts val="500"/>
              </a:spcAft>
              <a:buFont typeface="Arial" panose="020B0604020202020204" pitchFamily="34" charset="0"/>
              <a:buChar char="•"/>
            </a:pPr>
            <a:r>
              <a:rPr lang="fi-FI" sz="1100" dirty="0" err="1"/>
              <a:t>Participation</a:t>
            </a:r>
            <a:r>
              <a:rPr lang="fi-FI" sz="1100" dirty="0"/>
              <a:t> of </a:t>
            </a:r>
            <a:r>
              <a:rPr lang="fi-FI" sz="1100" dirty="0" err="1"/>
              <a:t>ordinary</a:t>
            </a:r>
            <a:r>
              <a:rPr lang="fi-FI" sz="1100" dirty="0"/>
              <a:t> people </a:t>
            </a:r>
            <a:r>
              <a:rPr lang="fi-FI" sz="1100" dirty="0" err="1"/>
              <a:t>strengthens</a:t>
            </a:r>
            <a:r>
              <a:rPr lang="fi-FI" sz="1100" dirty="0"/>
              <a:t> </a:t>
            </a:r>
            <a:r>
              <a:rPr lang="fi-FI" sz="1100" dirty="0" err="1"/>
              <a:t>the</a:t>
            </a:r>
            <a:r>
              <a:rPr lang="fi-FI" sz="1100" dirty="0"/>
              <a:t> Climate </a:t>
            </a:r>
            <a:r>
              <a:rPr lang="fi-FI" sz="1100" dirty="0" err="1"/>
              <a:t>Change</a:t>
            </a:r>
            <a:r>
              <a:rPr lang="fi-FI" sz="1100" dirty="0"/>
              <a:t> Act</a:t>
            </a:r>
          </a:p>
          <a:p>
            <a:pPr marL="134938" indent="-134938">
              <a:spcAft>
                <a:spcPts val="500"/>
              </a:spcAft>
              <a:buFont typeface="Arial" panose="020B0604020202020204" pitchFamily="34" charset="0"/>
              <a:buChar char="•"/>
            </a:pPr>
            <a:r>
              <a:rPr lang="fi-FI" sz="1100" dirty="0"/>
              <a:t>The </a:t>
            </a:r>
            <a:r>
              <a:rPr lang="fi-FI" sz="1100" dirty="0" err="1"/>
              <a:t>Finnish</a:t>
            </a:r>
            <a:r>
              <a:rPr lang="fi-FI" sz="1100" dirty="0"/>
              <a:t> National </a:t>
            </a:r>
            <a:r>
              <a:rPr lang="fi-FI" sz="1100" dirty="0" err="1"/>
              <a:t>Agency</a:t>
            </a:r>
            <a:r>
              <a:rPr lang="fi-FI" sz="1100" dirty="0"/>
              <a:t> for Education </a:t>
            </a:r>
            <a:r>
              <a:rPr lang="fi-FI" sz="1100" dirty="0" err="1"/>
              <a:t>strives</a:t>
            </a:r>
            <a:r>
              <a:rPr lang="fi-FI" sz="1100" dirty="0"/>
              <a:t> for </a:t>
            </a:r>
            <a:r>
              <a:rPr lang="fi-FI" sz="1100" dirty="0" err="1"/>
              <a:t>the</a:t>
            </a:r>
            <a:r>
              <a:rPr lang="fi-FI" sz="1100" dirty="0"/>
              <a:t> </a:t>
            </a:r>
            <a:r>
              <a:rPr lang="fi-FI" sz="1100" dirty="0" err="1"/>
              <a:t>inclusion</a:t>
            </a:r>
            <a:r>
              <a:rPr lang="fi-FI" sz="1100" dirty="0"/>
              <a:t> of climate </a:t>
            </a:r>
            <a:r>
              <a:rPr lang="fi-FI" sz="1100" dirty="0" err="1"/>
              <a:t>responsibility</a:t>
            </a:r>
            <a:r>
              <a:rPr lang="fi-FI" sz="1100" dirty="0"/>
              <a:t> in </a:t>
            </a:r>
            <a:r>
              <a:rPr lang="fi-FI" sz="1100" dirty="0" err="1"/>
              <a:t>teaching</a:t>
            </a:r>
            <a:r>
              <a:rPr lang="fi-FI" sz="1100" dirty="0"/>
              <a:t> </a:t>
            </a:r>
            <a:endParaRPr lang="fi-FI" sz="1100" dirty="0" smtClean="0"/>
          </a:p>
          <a:p>
            <a:pPr marL="134938" indent="-134938">
              <a:spcAft>
                <a:spcPts val="500"/>
              </a:spcAft>
              <a:buFont typeface="Arial" panose="020B0604020202020204" pitchFamily="34" charset="0"/>
              <a:buChar char="•"/>
            </a:pPr>
            <a:r>
              <a:rPr lang="fi-FI" sz="1100" dirty="0" smtClean="0"/>
              <a:t>Finland is a </a:t>
            </a:r>
            <a:r>
              <a:rPr lang="fi-FI" sz="1100" dirty="0" err="1" smtClean="0"/>
              <a:t>land</a:t>
            </a:r>
            <a:r>
              <a:rPr lang="fi-FI" sz="1100" dirty="0" smtClean="0"/>
              <a:t> of </a:t>
            </a:r>
            <a:r>
              <a:rPr lang="fi-FI" sz="1100" dirty="0" err="1" smtClean="0"/>
              <a:t>forests</a:t>
            </a:r>
            <a:endParaRPr lang="fi-FI" sz="1100" dirty="0"/>
          </a:p>
        </p:txBody>
      </p:sp>
      <p:sp>
        <p:nvSpPr>
          <p:cNvPr id="13" name="Rectangle 12"/>
          <p:cNvSpPr/>
          <p:nvPr/>
        </p:nvSpPr>
        <p:spPr>
          <a:xfrm>
            <a:off x="5875042" y="1954090"/>
            <a:ext cx="2646040" cy="3016210"/>
          </a:xfrm>
          <a:prstGeom prst="rect">
            <a:avLst/>
          </a:prstGeom>
        </p:spPr>
        <p:txBody>
          <a:bodyPr wrap="square">
            <a:spAutoFit/>
          </a:bodyPr>
          <a:lstStyle/>
          <a:p>
            <a:pPr marL="134938" indent="-134938">
              <a:spcAft>
                <a:spcPts val="500"/>
              </a:spcAft>
              <a:buFont typeface="Arial" panose="020B0604020202020204" pitchFamily="34" charset="0"/>
              <a:buChar char="•"/>
            </a:pPr>
            <a:r>
              <a:rPr lang="fi-FI" sz="1100" dirty="0"/>
              <a:t>Hinku </a:t>
            </a:r>
            <a:r>
              <a:rPr lang="fi-FI" sz="1100" dirty="0" err="1"/>
              <a:t>network</a:t>
            </a:r>
            <a:r>
              <a:rPr lang="fi-FI" sz="1100" dirty="0"/>
              <a:t> </a:t>
            </a:r>
            <a:r>
              <a:rPr lang="fi-FI" sz="1100" dirty="0" err="1"/>
              <a:t>aims</a:t>
            </a:r>
            <a:r>
              <a:rPr lang="fi-FI" sz="1100" dirty="0"/>
              <a:t> for a </a:t>
            </a:r>
            <a:r>
              <a:rPr lang="fi-FI" sz="1100" dirty="0" err="1"/>
              <a:t>stronger</a:t>
            </a:r>
            <a:r>
              <a:rPr lang="fi-FI" sz="1100" dirty="0"/>
              <a:t> </a:t>
            </a:r>
            <a:r>
              <a:rPr lang="fi-FI" sz="1100" dirty="0" err="1"/>
              <a:t>economy</a:t>
            </a:r>
            <a:r>
              <a:rPr lang="fi-FI" sz="1100" dirty="0"/>
              <a:t> </a:t>
            </a:r>
            <a:r>
              <a:rPr lang="fi-FI" sz="1100" dirty="0" err="1"/>
              <a:t>through</a:t>
            </a:r>
            <a:r>
              <a:rPr lang="fi-FI" sz="1100" dirty="0"/>
              <a:t> </a:t>
            </a:r>
            <a:r>
              <a:rPr lang="fi-FI" sz="1100" dirty="0" err="1"/>
              <a:t>local</a:t>
            </a:r>
            <a:r>
              <a:rPr lang="fi-FI" sz="1100" dirty="0"/>
              <a:t> climate action</a:t>
            </a:r>
          </a:p>
          <a:p>
            <a:pPr marL="134938" indent="-134938">
              <a:spcAft>
                <a:spcPts val="500"/>
              </a:spcAft>
              <a:buFont typeface="Arial" panose="020B0604020202020204" pitchFamily="34" charset="0"/>
              <a:buChar char="•"/>
            </a:pPr>
            <a:r>
              <a:rPr lang="fi-FI" sz="1100" dirty="0" err="1"/>
              <a:t>Profitable</a:t>
            </a:r>
            <a:r>
              <a:rPr lang="fi-FI" sz="1100" dirty="0"/>
              <a:t> climate </a:t>
            </a:r>
            <a:r>
              <a:rPr lang="fi-FI" sz="1100" dirty="0" err="1"/>
              <a:t>change</a:t>
            </a:r>
            <a:r>
              <a:rPr lang="fi-FI" sz="1100" dirty="0"/>
              <a:t> </a:t>
            </a:r>
            <a:r>
              <a:rPr lang="fi-FI" sz="1100" dirty="0" err="1"/>
              <a:t>mitigation</a:t>
            </a:r>
            <a:r>
              <a:rPr lang="fi-FI" sz="1100" dirty="0"/>
              <a:t>: The </a:t>
            </a:r>
            <a:r>
              <a:rPr lang="fi-FI" sz="1100" dirty="0" err="1"/>
              <a:t>story</a:t>
            </a:r>
            <a:r>
              <a:rPr lang="fi-FI" sz="1100" dirty="0"/>
              <a:t> of Ii </a:t>
            </a:r>
          </a:p>
          <a:p>
            <a:pPr marL="134938" indent="-134938">
              <a:spcAft>
                <a:spcPts val="500"/>
              </a:spcAft>
              <a:buFont typeface="Arial" panose="020B0604020202020204" pitchFamily="34" charset="0"/>
              <a:buChar char="•"/>
            </a:pPr>
            <a:r>
              <a:rPr lang="fi-FI" sz="1100" dirty="0"/>
              <a:t>The </a:t>
            </a:r>
            <a:r>
              <a:rPr lang="fi-FI" sz="1100" dirty="0" err="1"/>
              <a:t>CitiCAP</a:t>
            </a:r>
            <a:r>
              <a:rPr lang="fi-FI" sz="1100" dirty="0"/>
              <a:t> </a:t>
            </a:r>
            <a:r>
              <a:rPr lang="fi-FI" sz="1100" dirty="0" err="1"/>
              <a:t>app</a:t>
            </a:r>
            <a:r>
              <a:rPr lang="fi-FI" sz="1100" dirty="0"/>
              <a:t> </a:t>
            </a:r>
            <a:r>
              <a:rPr lang="fi-FI" sz="1100" dirty="0" err="1"/>
              <a:t>promotes</a:t>
            </a:r>
            <a:r>
              <a:rPr lang="fi-FI" sz="1100" dirty="0"/>
              <a:t> </a:t>
            </a:r>
            <a:r>
              <a:rPr lang="fi-FI" sz="1100" dirty="0" err="1"/>
              <a:t>sustainable</a:t>
            </a:r>
            <a:r>
              <a:rPr lang="fi-FI" sz="1100" dirty="0"/>
              <a:t> </a:t>
            </a:r>
            <a:r>
              <a:rPr lang="fi-FI" sz="1100" dirty="0" err="1"/>
              <a:t>mobility</a:t>
            </a:r>
            <a:r>
              <a:rPr lang="fi-FI" sz="1100" dirty="0"/>
              <a:t> </a:t>
            </a:r>
            <a:r>
              <a:rPr lang="fi-FI" sz="1100" dirty="0" err="1"/>
              <a:t>through</a:t>
            </a:r>
            <a:r>
              <a:rPr lang="fi-FI" sz="1100" dirty="0"/>
              <a:t> </a:t>
            </a:r>
            <a:r>
              <a:rPr lang="fi-FI" sz="1100" dirty="0" err="1"/>
              <a:t>citizen</a:t>
            </a:r>
            <a:r>
              <a:rPr lang="fi-FI" sz="1100" dirty="0"/>
              <a:t> </a:t>
            </a:r>
            <a:r>
              <a:rPr lang="fi-FI" sz="1100" dirty="0" err="1"/>
              <a:t>engagement</a:t>
            </a:r>
            <a:r>
              <a:rPr lang="fi-FI" sz="1100" dirty="0"/>
              <a:t> in Lahti </a:t>
            </a:r>
          </a:p>
          <a:p>
            <a:pPr marL="134938" indent="-134938">
              <a:spcAft>
                <a:spcPts val="500"/>
              </a:spcAft>
              <a:buFont typeface="Arial" panose="020B0604020202020204" pitchFamily="34" charset="0"/>
              <a:buChar char="•"/>
            </a:pPr>
            <a:r>
              <a:rPr lang="fi-FI" sz="1100" dirty="0" err="1"/>
              <a:t>Government</a:t>
            </a:r>
            <a:r>
              <a:rPr lang="fi-FI" sz="1100" dirty="0"/>
              <a:t> </a:t>
            </a:r>
            <a:r>
              <a:rPr lang="fi-FI" sz="1100" dirty="0" err="1"/>
              <a:t>aid</a:t>
            </a:r>
            <a:r>
              <a:rPr lang="fi-FI" sz="1100" dirty="0"/>
              <a:t> for </a:t>
            </a:r>
            <a:r>
              <a:rPr lang="fi-FI" sz="1100" dirty="0" err="1"/>
              <a:t>substituting</a:t>
            </a:r>
            <a:r>
              <a:rPr lang="fi-FI" sz="1100" dirty="0"/>
              <a:t> </a:t>
            </a:r>
            <a:r>
              <a:rPr lang="fi-FI" sz="1100" dirty="0" err="1"/>
              <a:t>oil</a:t>
            </a:r>
            <a:r>
              <a:rPr lang="fi-FI" sz="1100" dirty="0"/>
              <a:t> </a:t>
            </a:r>
            <a:r>
              <a:rPr lang="fi-FI" sz="1100" dirty="0" err="1"/>
              <a:t>heating</a:t>
            </a:r>
            <a:r>
              <a:rPr lang="fi-FI" sz="1100" dirty="0"/>
              <a:t> </a:t>
            </a:r>
            <a:r>
              <a:rPr lang="fi-FI" sz="1100" dirty="0" err="1"/>
              <a:t>with</a:t>
            </a:r>
            <a:r>
              <a:rPr lang="fi-FI" sz="1100" dirty="0"/>
              <a:t> </a:t>
            </a:r>
            <a:r>
              <a:rPr lang="fi-FI" sz="1100" dirty="0" err="1"/>
              <a:t>sustainable</a:t>
            </a:r>
            <a:r>
              <a:rPr lang="fi-FI" sz="1100" dirty="0"/>
              <a:t> solutions </a:t>
            </a:r>
          </a:p>
          <a:p>
            <a:pPr marL="134938" indent="-134938">
              <a:spcAft>
                <a:spcPts val="500"/>
              </a:spcAft>
              <a:buFont typeface="Arial" panose="020B0604020202020204" pitchFamily="34" charset="0"/>
              <a:buChar char="•"/>
            </a:pPr>
            <a:r>
              <a:rPr lang="fi-FI" sz="1100" dirty="0" err="1"/>
              <a:t>Reducing</a:t>
            </a:r>
            <a:r>
              <a:rPr lang="fi-FI" sz="1100" dirty="0"/>
              <a:t> </a:t>
            </a:r>
            <a:r>
              <a:rPr lang="fi-FI" sz="1100" dirty="0" err="1"/>
              <a:t>emissions</a:t>
            </a:r>
            <a:r>
              <a:rPr lang="fi-FI" sz="1100" dirty="0"/>
              <a:t> </a:t>
            </a:r>
            <a:r>
              <a:rPr lang="fi-FI" sz="1100" dirty="0" err="1"/>
              <a:t>throughout</a:t>
            </a:r>
            <a:r>
              <a:rPr lang="fi-FI" sz="1100" dirty="0"/>
              <a:t> </a:t>
            </a:r>
            <a:r>
              <a:rPr lang="fi-FI" sz="1100" dirty="0" err="1"/>
              <a:t>the</a:t>
            </a:r>
            <a:r>
              <a:rPr lang="fi-FI" sz="1100" dirty="0"/>
              <a:t> </a:t>
            </a:r>
            <a:r>
              <a:rPr lang="fi-FI" sz="1100" dirty="0" err="1"/>
              <a:t>whole</a:t>
            </a:r>
            <a:r>
              <a:rPr lang="fi-FI" sz="1100" dirty="0"/>
              <a:t> life </a:t>
            </a:r>
            <a:r>
              <a:rPr lang="fi-FI" sz="1100" dirty="0" err="1"/>
              <a:t>cycle</a:t>
            </a:r>
            <a:r>
              <a:rPr lang="fi-FI" sz="1100" dirty="0"/>
              <a:t> of </a:t>
            </a:r>
            <a:r>
              <a:rPr lang="fi-FI" sz="1100" dirty="0" err="1"/>
              <a:t>buildings</a:t>
            </a:r>
            <a:r>
              <a:rPr lang="fi-FI" sz="1100" dirty="0"/>
              <a:t> </a:t>
            </a:r>
          </a:p>
          <a:p>
            <a:pPr marL="134938" indent="-134938">
              <a:spcAft>
                <a:spcPts val="500"/>
              </a:spcAft>
              <a:buFont typeface="Arial" panose="020B0604020202020204" pitchFamily="34" charset="0"/>
              <a:buChar char="•"/>
            </a:pPr>
            <a:r>
              <a:rPr lang="fi-FI" sz="1100" dirty="0" err="1"/>
              <a:t>Low-carbon</a:t>
            </a:r>
            <a:r>
              <a:rPr lang="fi-FI" sz="1100" dirty="0"/>
              <a:t> </a:t>
            </a:r>
            <a:r>
              <a:rPr lang="fi-FI" sz="1100" dirty="0" err="1"/>
              <a:t>roadmaps</a:t>
            </a:r>
            <a:r>
              <a:rPr lang="fi-FI" sz="1100" dirty="0"/>
              <a:t> for </a:t>
            </a:r>
            <a:r>
              <a:rPr lang="fi-FI" sz="1100" dirty="0" err="1"/>
              <a:t>Finnish</a:t>
            </a:r>
            <a:r>
              <a:rPr lang="fi-FI" sz="1100" dirty="0"/>
              <a:t> </a:t>
            </a:r>
            <a:r>
              <a:rPr lang="fi-FI" sz="1100" dirty="0" err="1"/>
              <a:t>industries</a:t>
            </a:r>
            <a:endParaRPr lang="fi-FI" sz="1100" dirty="0"/>
          </a:p>
          <a:p>
            <a:pPr marL="134938" indent="-134938">
              <a:spcAft>
                <a:spcPts val="500"/>
              </a:spcAft>
              <a:buFont typeface="Arial" panose="020B0604020202020204" pitchFamily="34" charset="0"/>
              <a:buChar char="•"/>
            </a:pPr>
            <a:r>
              <a:rPr lang="fi-FI" sz="1100" dirty="0" err="1"/>
              <a:t>Voluntary</a:t>
            </a:r>
            <a:r>
              <a:rPr lang="fi-FI" sz="1100" dirty="0"/>
              <a:t> </a:t>
            </a:r>
            <a:r>
              <a:rPr lang="fi-FI" sz="1100" dirty="0" err="1"/>
              <a:t>agreements</a:t>
            </a:r>
            <a:r>
              <a:rPr lang="fi-FI" sz="1100" dirty="0"/>
              <a:t> help to </a:t>
            </a:r>
            <a:r>
              <a:rPr lang="fi-FI" sz="1100" dirty="0" err="1"/>
              <a:t>fulfil</a:t>
            </a:r>
            <a:r>
              <a:rPr lang="fi-FI" sz="1100" dirty="0"/>
              <a:t> Finland’s </a:t>
            </a:r>
            <a:r>
              <a:rPr lang="fi-FI" sz="1100" dirty="0" err="1"/>
              <a:t>energy</a:t>
            </a:r>
            <a:r>
              <a:rPr lang="fi-FI" sz="1100" dirty="0"/>
              <a:t> </a:t>
            </a:r>
            <a:r>
              <a:rPr lang="fi-FI" sz="1100" dirty="0" err="1"/>
              <a:t>efficiency</a:t>
            </a:r>
            <a:r>
              <a:rPr lang="fi-FI" sz="1100" dirty="0"/>
              <a:t> </a:t>
            </a:r>
            <a:r>
              <a:rPr lang="fi-FI" sz="1100" dirty="0" err="1"/>
              <a:t>obligations</a:t>
            </a:r>
            <a:endParaRPr lang="fi-FI" sz="1100" dirty="0"/>
          </a:p>
        </p:txBody>
      </p:sp>
    </p:spTree>
    <p:extLst>
      <p:ext uri="{BB962C8B-B14F-4D97-AF65-F5344CB8AC3E}">
        <p14:creationId xmlns:p14="http://schemas.microsoft.com/office/powerpoint/2010/main" val="3102304040"/>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of a room with a book shelf filled with books&#10;&#10;">
            <a:extLst>
              <a:ext uri="{FF2B5EF4-FFF2-40B4-BE49-F238E27FC236}">
                <a16:creationId xmlns:a16="http://schemas.microsoft.com/office/drawing/2014/main" id="{EA2E9E96-3DB0-9B41-AA36-CFD864722A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856" b="7856"/>
          <a:stretch/>
        </p:blipFill>
        <p:spPr>
          <a:xfrm>
            <a:off x="0" y="0"/>
            <a:ext cx="9144000" cy="5143500"/>
          </a:xfrm>
          <a:prstGeom prst="rect">
            <a:avLst/>
          </a:prstGeom>
        </p:spPr>
      </p:pic>
      <p:sp>
        <p:nvSpPr>
          <p:cNvPr id="5" name="Rectangle 4">
            <a:extLst>
              <a:ext uri="{FF2B5EF4-FFF2-40B4-BE49-F238E27FC236}">
                <a16:creationId xmlns:a16="http://schemas.microsoft.com/office/drawing/2014/main" id="{900F78FC-797A-CE47-8978-B4C250B10A05}"/>
              </a:ext>
              <a:ext uri="{C183D7F6-B498-43B3-948B-1728B52AA6E4}">
                <adec:decorative xmlns="" xmlns:adec="http://schemas.microsoft.com/office/drawing/2017/decorative" val="1"/>
              </a:ext>
            </a:extLst>
          </p:cNvPr>
          <p:cNvSpPr/>
          <p:nvPr/>
        </p:nvSpPr>
        <p:spPr>
          <a:xfrm>
            <a:off x="-36512" y="2943"/>
            <a:ext cx="9180512" cy="5143499"/>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Title 1" descr="Teaching and learning climate responsibility">
            <a:extLst>
              <a:ext uri="{FF2B5EF4-FFF2-40B4-BE49-F238E27FC236}">
                <a16:creationId xmlns:a16="http://schemas.microsoft.com/office/drawing/2014/main" id="{FCA849DF-1720-9743-86D9-23E1D0BDE60E}"/>
              </a:ext>
            </a:extLst>
          </p:cNvPr>
          <p:cNvSpPr>
            <a:spLocks noGrp="1"/>
          </p:cNvSpPr>
          <p:nvPr>
            <p:ph type="ctrTitle"/>
          </p:nvPr>
        </p:nvSpPr>
        <p:spPr/>
        <p:txBody>
          <a:bodyPr/>
          <a:lstStyle/>
          <a:p>
            <a:r>
              <a:rPr lang="en-GB" dirty="0"/>
              <a:t>climate responsibility EDUCATION</a:t>
            </a:r>
            <a:endParaRPr lang="en-FI" dirty="0"/>
          </a:p>
        </p:txBody>
      </p:sp>
      <p:sp>
        <p:nvSpPr>
          <p:cNvPr id="6" name="TextBox 5"/>
          <p:cNvSpPr txBox="1"/>
          <p:nvPr/>
        </p:nvSpPr>
        <p:spPr>
          <a:xfrm>
            <a:off x="179512" y="123478"/>
            <a:ext cx="2339752" cy="288147"/>
          </a:xfrm>
          <a:prstGeom prst="rect">
            <a:avLst/>
          </a:prstGeom>
          <a:noFill/>
        </p:spPr>
        <p:txBody>
          <a:bodyPr wrap="square" lIns="36000" tIns="36000" rIns="36000" bIns="36000" rtlCol="0">
            <a:spAutoFit/>
          </a:bodyPr>
          <a:lstStyle/>
          <a:p>
            <a:r>
              <a:rPr lang="fi-FI" sz="1400" dirty="0" smtClean="0"/>
              <a:t>CASE EXAMPLE</a:t>
            </a:r>
            <a:endParaRPr lang="en-US" sz="1400" dirty="0" smtClean="0"/>
          </a:p>
        </p:txBody>
      </p:sp>
    </p:spTree>
    <p:extLst>
      <p:ext uri="{BB962C8B-B14F-4D97-AF65-F5344CB8AC3E}">
        <p14:creationId xmlns:p14="http://schemas.microsoft.com/office/powerpoint/2010/main" val="13811609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38CECD-4ED5-CC4B-B7A3-A7CDBA3DE5BA}"/>
              </a:ext>
            </a:extLst>
          </p:cNvPr>
          <p:cNvSpPr>
            <a:spLocks noGrp="1"/>
          </p:cNvSpPr>
          <p:nvPr>
            <p:ph type="title"/>
          </p:nvPr>
        </p:nvSpPr>
        <p:spPr>
          <a:xfrm>
            <a:off x="1869190" y="484187"/>
            <a:ext cx="5405620" cy="645041"/>
          </a:xfrm>
        </p:spPr>
        <p:txBody>
          <a:bodyPr/>
          <a:lstStyle/>
          <a:p>
            <a:pPr algn="ctr"/>
            <a:r>
              <a:rPr lang="en-GB" sz="1800" dirty="0"/>
              <a:t>The Finnish National Agency for Education strives </a:t>
            </a:r>
            <a:br>
              <a:rPr lang="en-GB" sz="1800" dirty="0"/>
            </a:br>
            <a:r>
              <a:rPr lang="en-GB" sz="1800" dirty="0"/>
              <a:t>for the inclusion of climate responsibility in education</a:t>
            </a:r>
            <a:endParaRPr lang="en-FI" sz="1800" dirty="0"/>
          </a:p>
        </p:txBody>
      </p:sp>
      <p:sp>
        <p:nvSpPr>
          <p:cNvPr id="4" name="Text Placeholder 3">
            <a:extLst>
              <a:ext uri="{FF2B5EF4-FFF2-40B4-BE49-F238E27FC236}">
                <a16:creationId xmlns:a16="http://schemas.microsoft.com/office/drawing/2014/main" id="{4DFA8027-5CA1-C241-A6A5-D7553A3963B7}"/>
              </a:ext>
            </a:extLst>
          </p:cNvPr>
          <p:cNvSpPr>
            <a:spLocks noGrp="1"/>
          </p:cNvSpPr>
          <p:nvPr>
            <p:ph type="body" sz="quarter" idx="13"/>
          </p:nvPr>
        </p:nvSpPr>
        <p:spPr>
          <a:xfrm>
            <a:off x="468312" y="1545873"/>
            <a:ext cx="8207375" cy="2051754"/>
          </a:xfrm>
        </p:spPr>
        <p:txBody>
          <a:bodyPr/>
          <a:lstStyle/>
          <a:p>
            <a:r>
              <a:rPr lang="en-US" b="1" dirty="0"/>
              <a:t>The Finnish national core curricula aim to teach everyone the basics of climate responsibility. </a:t>
            </a:r>
            <a:r>
              <a:rPr lang="en-US" dirty="0"/>
              <a:t> </a:t>
            </a:r>
            <a:r>
              <a:rPr lang="fi-FI" dirty="0"/>
              <a:t> </a:t>
            </a:r>
          </a:p>
          <a:p>
            <a:r>
              <a:rPr lang="en-GB" b="0" dirty="0">
                <a:effectLst/>
              </a:rPr>
              <a:t/>
            </a:r>
            <a:br>
              <a:rPr lang="en-GB" b="0" dirty="0">
                <a:effectLst/>
              </a:rPr>
            </a:br>
            <a:r>
              <a:rPr lang="en-US" dirty="0"/>
              <a:t>The Finnish National Agency for Education supports teaching skills that are essential to build a sustainable future for the climate through the national core curricula. The learning objectives help students understand why human activity has to be reconciled with the capacity of natural environments as well as the sustainable use of limited natural resources.</a:t>
            </a:r>
            <a:r>
              <a:rPr lang="fi-FI" dirty="0"/>
              <a:t> </a:t>
            </a:r>
          </a:p>
          <a:p>
            <a:endParaRPr lang="fi-FI" dirty="0"/>
          </a:p>
          <a:p>
            <a:r>
              <a:rPr lang="en-US" dirty="0"/>
              <a:t>Students learn appreciation for the diversity of nature, circular economy and sustainable consumerism, as well as research-based climate action. One of the objectives of the national core curricula is that the operational cultures of learning communities support sustainable development by sharing and spreading best practices related to climate responsibility. Climate responsibility covers the aspects of climate change mitigation and adaptation. </a:t>
            </a:r>
            <a:endParaRPr lang="fi-FI" dirty="0"/>
          </a:p>
          <a:p>
            <a:r>
              <a:rPr lang="en-GB" dirty="0"/>
              <a:t/>
            </a:r>
            <a:br>
              <a:rPr lang="en-GB" dirty="0"/>
            </a:br>
            <a:endParaRPr lang="en-FI" dirty="0"/>
          </a:p>
        </p:txBody>
      </p:sp>
      <p:sp>
        <p:nvSpPr>
          <p:cNvPr id="5" name="Text Placeholder 4">
            <a:extLst>
              <a:ext uri="{FF2B5EF4-FFF2-40B4-BE49-F238E27FC236}">
                <a16:creationId xmlns:a16="http://schemas.microsoft.com/office/drawing/2014/main" id="{5D4E3208-42E6-9946-8D3E-1B702D1C67F1}"/>
              </a:ext>
            </a:extLst>
          </p:cNvPr>
          <p:cNvSpPr>
            <a:spLocks noGrp="1"/>
          </p:cNvSpPr>
          <p:nvPr>
            <p:ph type="body" sz="quarter" idx="14"/>
          </p:nvPr>
        </p:nvSpPr>
        <p:spPr>
          <a:xfrm>
            <a:off x="257904" y="3945482"/>
            <a:ext cx="2652892" cy="645041"/>
          </a:xfrm>
        </p:spPr>
        <p:txBody>
          <a:bodyPr/>
          <a:lstStyle/>
          <a:p>
            <a:r>
              <a:rPr lang="en-GB" sz="900" dirty="0"/>
              <a:t>The aim of the core curricula is for students to familiarise themselves with research evidence </a:t>
            </a:r>
            <a:br>
              <a:rPr lang="en-GB" sz="900" dirty="0"/>
            </a:br>
            <a:r>
              <a:rPr lang="en-GB" sz="900" dirty="0"/>
              <a:t>and practices associated with climate change mitigation and safeguarding biodiversity.</a:t>
            </a:r>
            <a:endParaRPr lang="en-FI" sz="900" dirty="0"/>
          </a:p>
        </p:txBody>
      </p:sp>
      <p:sp>
        <p:nvSpPr>
          <p:cNvPr id="6" name="Text Placeholder 5">
            <a:extLst>
              <a:ext uri="{FF2B5EF4-FFF2-40B4-BE49-F238E27FC236}">
                <a16:creationId xmlns:a16="http://schemas.microsoft.com/office/drawing/2014/main" id="{4A74231D-86C6-E047-9DED-E7AE42E57046}"/>
              </a:ext>
            </a:extLst>
          </p:cNvPr>
          <p:cNvSpPr>
            <a:spLocks noGrp="1"/>
          </p:cNvSpPr>
          <p:nvPr>
            <p:ph type="body" sz="quarter" idx="18"/>
          </p:nvPr>
        </p:nvSpPr>
        <p:spPr>
          <a:xfrm>
            <a:off x="2988357" y="3947785"/>
            <a:ext cx="2808014" cy="645041"/>
          </a:xfrm>
        </p:spPr>
        <p:txBody>
          <a:bodyPr/>
          <a:lstStyle/>
          <a:p>
            <a:r>
              <a:rPr lang="en-GB" sz="900" dirty="0"/>
              <a:t>The core curricula help students understand why human activity has to be reconciled with the capacity of natural environments as well as the sustainable use of limited natural resources.</a:t>
            </a:r>
            <a:endParaRPr lang="en-FI" sz="900" dirty="0"/>
          </a:p>
        </p:txBody>
      </p:sp>
      <p:sp>
        <p:nvSpPr>
          <p:cNvPr id="7" name="Text Placeholder 6">
            <a:extLst>
              <a:ext uri="{FF2B5EF4-FFF2-40B4-BE49-F238E27FC236}">
                <a16:creationId xmlns:a16="http://schemas.microsoft.com/office/drawing/2014/main" id="{AD67AAF4-7259-1343-81F2-D2B8C053D042}"/>
              </a:ext>
            </a:extLst>
          </p:cNvPr>
          <p:cNvSpPr>
            <a:spLocks noGrp="1"/>
          </p:cNvSpPr>
          <p:nvPr>
            <p:ph type="body" sz="quarter" idx="19"/>
          </p:nvPr>
        </p:nvSpPr>
        <p:spPr>
          <a:xfrm>
            <a:off x="5796371" y="3943896"/>
            <a:ext cx="3096344" cy="645041"/>
          </a:xfrm>
        </p:spPr>
        <p:txBody>
          <a:bodyPr/>
          <a:lstStyle/>
          <a:p>
            <a:r>
              <a:rPr lang="en-GB" sz="900" dirty="0"/>
              <a:t>Through the core curricula students can reflect on their observations from the perspective of civic engagement, striving to identify structures that enable or prevent different communities from taking sustainable action.</a:t>
            </a:r>
            <a:endParaRPr lang="en-GB" sz="900" b="0" dirty="0">
              <a:effectLst/>
            </a:endParaRPr>
          </a:p>
        </p:txBody>
      </p:sp>
    </p:spTree>
    <p:extLst>
      <p:ext uri="{BB962C8B-B14F-4D97-AF65-F5344CB8AC3E}">
        <p14:creationId xmlns:p14="http://schemas.microsoft.com/office/powerpoint/2010/main" val="41201924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3145" b="3071"/>
          <a:stretch/>
        </p:blipFill>
        <p:spPr>
          <a:xfrm>
            <a:off x="0" y="0"/>
            <a:ext cx="9151494" cy="5143500"/>
          </a:xfrm>
          <a:prstGeom prst="rect">
            <a:avLst/>
          </a:prstGeom>
        </p:spPr>
      </p:pic>
      <p:sp>
        <p:nvSpPr>
          <p:cNvPr id="4" name="Rectangle 3">
            <a:extLst>
              <a:ext uri="{FF2B5EF4-FFF2-40B4-BE49-F238E27FC236}">
                <a16:creationId xmlns:a16="http://schemas.microsoft.com/office/drawing/2014/main" id="{649A8B59-9798-4D49-805B-8E1D4C887933}"/>
              </a:ext>
              <a:ext uri="{C183D7F6-B498-43B3-948B-1728B52AA6E4}">
                <adec:decorative xmlns="" xmlns:adec="http://schemas.microsoft.com/office/drawing/2017/decorative" val="1"/>
              </a:ext>
            </a:extLst>
          </p:cNvPr>
          <p:cNvSpPr/>
          <p:nvPr/>
        </p:nvSpPr>
        <p:spPr>
          <a:xfrm>
            <a:off x="7494" y="0"/>
            <a:ext cx="9144000" cy="51435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Title 1" descr="Acknowledging climate issues in different legal acts ">
            <a:extLst>
              <a:ext uri="{FF2B5EF4-FFF2-40B4-BE49-F238E27FC236}">
                <a16:creationId xmlns:a16="http://schemas.microsoft.com/office/drawing/2014/main" id="{FCA849DF-1720-9743-86D9-23E1D0BDE60E}"/>
              </a:ext>
            </a:extLst>
          </p:cNvPr>
          <p:cNvSpPr>
            <a:spLocks noGrp="1"/>
          </p:cNvSpPr>
          <p:nvPr>
            <p:ph type="ctrTitle"/>
          </p:nvPr>
        </p:nvSpPr>
        <p:spPr>
          <a:xfrm>
            <a:off x="773578" y="1527633"/>
            <a:ext cx="7596844" cy="2088233"/>
          </a:xfrm>
        </p:spPr>
        <p:txBody>
          <a:bodyPr/>
          <a:lstStyle/>
          <a:p>
            <a:r>
              <a:rPr lang="en-GB" dirty="0" smtClean="0"/>
              <a:t>Finland is a land of forests</a:t>
            </a:r>
            <a:r>
              <a:rPr lang="en-GB" dirty="0"/>
              <a:t> </a:t>
            </a:r>
            <a:endParaRPr lang="en-FI" dirty="0"/>
          </a:p>
        </p:txBody>
      </p:sp>
    </p:spTree>
    <p:extLst>
      <p:ext uri="{BB962C8B-B14F-4D97-AF65-F5344CB8AC3E}">
        <p14:creationId xmlns:p14="http://schemas.microsoft.com/office/powerpoint/2010/main" val="4785299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38CECD-4ED5-CC4B-B7A3-A7CDBA3DE5BA}"/>
              </a:ext>
            </a:extLst>
          </p:cNvPr>
          <p:cNvSpPr>
            <a:spLocks noGrp="1"/>
          </p:cNvSpPr>
          <p:nvPr>
            <p:ph type="title"/>
          </p:nvPr>
        </p:nvSpPr>
        <p:spPr>
          <a:xfrm>
            <a:off x="1367643" y="341054"/>
            <a:ext cx="6408713" cy="645041"/>
          </a:xfrm>
        </p:spPr>
        <p:txBody>
          <a:bodyPr/>
          <a:lstStyle/>
          <a:p>
            <a:pPr algn="ctr"/>
            <a:r>
              <a:rPr lang="en-GB" dirty="0" smtClean="0"/>
              <a:t>Finnish people value forests and benefit from them sustainably</a:t>
            </a:r>
            <a:endParaRPr lang="en-FI" dirty="0"/>
          </a:p>
        </p:txBody>
      </p:sp>
      <p:sp>
        <p:nvSpPr>
          <p:cNvPr id="4" name="Text Placeholder 3">
            <a:extLst>
              <a:ext uri="{FF2B5EF4-FFF2-40B4-BE49-F238E27FC236}">
                <a16:creationId xmlns:a16="http://schemas.microsoft.com/office/drawing/2014/main" id="{4DFA8027-5CA1-C241-A6A5-D7553A3963B7}"/>
              </a:ext>
            </a:extLst>
          </p:cNvPr>
          <p:cNvSpPr>
            <a:spLocks noGrp="1"/>
          </p:cNvSpPr>
          <p:nvPr>
            <p:ph type="body" sz="quarter" idx="13"/>
          </p:nvPr>
        </p:nvSpPr>
        <p:spPr>
          <a:xfrm>
            <a:off x="468312" y="1275607"/>
            <a:ext cx="8348586" cy="2160240"/>
          </a:xfrm>
        </p:spPr>
        <p:txBody>
          <a:bodyPr/>
          <a:lstStyle/>
          <a:p>
            <a:r>
              <a:rPr lang="en-US" b="1" dirty="0"/>
              <a:t>With more than 70% of its area covered by trees, Finland is Europe’s most forested country</a:t>
            </a:r>
            <a:r>
              <a:rPr lang="en-US" b="1" dirty="0" smtClean="0"/>
              <a:t>. Finnish people have an </a:t>
            </a:r>
            <a:r>
              <a:rPr lang="en-US" b="1" dirty="0"/>
              <a:t>individual connection to forests; more than 80% of Finnish people say the forest is important to them</a:t>
            </a:r>
            <a:r>
              <a:rPr lang="en-US" b="1" dirty="0" smtClean="0"/>
              <a:t>.</a:t>
            </a:r>
          </a:p>
          <a:p>
            <a:endParaRPr lang="fi-FI" b="1" dirty="0">
              <a:effectLst/>
            </a:endParaRPr>
          </a:p>
          <a:p>
            <a:r>
              <a:rPr lang="en-US" dirty="0" smtClean="0"/>
              <a:t>60 % of </a:t>
            </a:r>
            <a:r>
              <a:rPr lang="en-US" dirty="0"/>
              <a:t>Finnish forests are owned by ordinary </a:t>
            </a:r>
            <a:r>
              <a:rPr lang="en-US" dirty="0" smtClean="0"/>
              <a:t>families</a:t>
            </a:r>
            <a:r>
              <a:rPr lang="en-US" dirty="0"/>
              <a:t> </a:t>
            </a:r>
            <a:r>
              <a:rPr lang="en-US" dirty="0" smtClean="0"/>
              <a:t>and </a:t>
            </a:r>
            <a:r>
              <a:rPr lang="en-US" dirty="0"/>
              <a:t>t</a:t>
            </a:r>
            <a:r>
              <a:rPr lang="en-US" dirty="0" smtClean="0"/>
              <a:t>here </a:t>
            </a:r>
            <a:r>
              <a:rPr lang="en-US" dirty="0"/>
              <a:t>are around 400,000 family-owned forest estates </a:t>
            </a:r>
            <a:r>
              <a:rPr lang="en-US" dirty="0" smtClean="0"/>
              <a:t>– </a:t>
            </a:r>
            <a:r>
              <a:rPr lang="en-US" dirty="0"/>
              <a:t>with a medium size of slightly over 30 hectares</a:t>
            </a:r>
            <a:r>
              <a:rPr lang="en-US" dirty="0" smtClean="0"/>
              <a:t>. </a:t>
            </a:r>
            <a:r>
              <a:rPr lang="en-US" dirty="0"/>
              <a:t>A desire to preserve nature also figures strongly in Finnish people’s relationship to the forest</a:t>
            </a:r>
            <a:r>
              <a:rPr lang="en-US" dirty="0" smtClean="0"/>
              <a:t>. </a:t>
            </a:r>
            <a:r>
              <a:rPr lang="en-US" dirty="0"/>
              <a:t>Around 12% </a:t>
            </a:r>
            <a:r>
              <a:rPr lang="en-US" dirty="0" smtClean="0"/>
              <a:t>of </a:t>
            </a:r>
            <a:r>
              <a:rPr lang="en-US" dirty="0"/>
              <a:t>Finnish forest is </a:t>
            </a:r>
            <a:r>
              <a:rPr lang="en-US" dirty="0" smtClean="0"/>
              <a:t>protected, mostly in Northern Finland.</a:t>
            </a:r>
          </a:p>
          <a:p>
            <a:endParaRPr lang="en-US" dirty="0" smtClean="0"/>
          </a:p>
          <a:p>
            <a:r>
              <a:rPr lang="en-US" dirty="0"/>
              <a:t>The Finnish concept of Everyman’s Right</a:t>
            </a:r>
            <a:r>
              <a:rPr lang="en-US" b="1" dirty="0"/>
              <a:t> </a:t>
            </a:r>
            <a:r>
              <a:rPr lang="en-US" dirty="0"/>
              <a:t>means that anybody may hike, camp, and gather mushrooms and berries in any forest, regardless of who owns it</a:t>
            </a:r>
            <a:r>
              <a:rPr lang="en-US" dirty="0" smtClean="0"/>
              <a:t>.</a:t>
            </a:r>
          </a:p>
          <a:p>
            <a:endParaRPr lang="fi-FI" b="1" dirty="0">
              <a:effectLst/>
            </a:endParaRPr>
          </a:p>
          <a:p>
            <a:r>
              <a:rPr lang="en-US" dirty="0"/>
              <a:t>Finland is a world leader in sustainable forest management and </a:t>
            </a:r>
            <a:r>
              <a:rPr lang="en-US" dirty="0" smtClean="0"/>
              <a:t>with </a:t>
            </a:r>
            <a:r>
              <a:rPr lang="en-US" dirty="0"/>
              <a:t>a 20% share the forest industry is Finland’s main export </a:t>
            </a:r>
            <a:r>
              <a:rPr lang="en-US" dirty="0" smtClean="0"/>
              <a:t>sector. In Finland, commercial forestry takes into account biodiversity and carbon sinks. The </a:t>
            </a:r>
            <a:r>
              <a:rPr lang="en-US" dirty="0"/>
              <a:t>forest industry actively searches for new products based on wood </a:t>
            </a:r>
            <a:r>
              <a:rPr lang="en-US" dirty="0" smtClean="0"/>
              <a:t>material.</a:t>
            </a:r>
            <a:endParaRPr lang="en-GB" b="1" dirty="0">
              <a:effectLst/>
            </a:endParaRPr>
          </a:p>
        </p:txBody>
      </p:sp>
      <p:sp>
        <p:nvSpPr>
          <p:cNvPr id="5" name="Text Placeholder 4">
            <a:extLst>
              <a:ext uri="{FF2B5EF4-FFF2-40B4-BE49-F238E27FC236}">
                <a16:creationId xmlns:a16="http://schemas.microsoft.com/office/drawing/2014/main" id="{5D4E3208-42E6-9946-8D3E-1B702D1C67F1}"/>
              </a:ext>
            </a:extLst>
          </p:cNvPr>
          <p:cNvSpPr>
            <a:spLocks noGrp="1"/>
          </p:cNvSpPr>
          <p:nvPr>
            <p:ph type="body" sz="quarter" idx="14"/>
          </p:nvPr>
        </p:nvSpPr>
        <p:spPr>
          <a:xfrm>
            <a:off x="479716" y="3945841"/>
            <a:ext cx="2364092" cy="645041"/>
          </a:xfrm>
        </p:spPr>
        <p:txBody>
          <a:bodyPr/>
          <a:lstStyle/>
          <a:p>
            <a:r>
              <a:rPr lang="en-US" dirty="0"/>
              <a:t>Finland is the most forested country in Europe. Forests account for as much as three quarters of Finland’s surface.</a:t>
            </a:r>
          </a:p>
        </p:txBody>
      </p:sp>
      <p:sp>
        <p:nvSpPr>
          <p:cNvPr id="6" name="Text Placeholder 5">
            <a:extLst>
              <a:ext uri="{FF2B5EF4-FFF2-40B4-BE49-F238E27FC236}">
                <a16:creationId xmlns:a16="http://schemas.microsoft.com/office/drawing/2014/main" id="{4A74231D-86C6-E047-9DED-E7AE42E57046}"/>
              </a:ext>
            </a:extLst>
          </p:cNvPr>
          <p:cNvSpPr>
            <a:spLocks noGrp="1"/>
          </p:cNvSpPr>
          <p:nvPr>
            <p:ph type="body" sz="quarter" idx="18"/>
          </p:nvPr>
        </p:nvSpPr>
        <p:spPr>
          <a:xfrm>
            <a:off x="3245553" y="3945840"/>
            <a:ext cx="2652892" cy="645041"/>
          </a:xfrm>
        </p:spPr>
        <p:txBody>
          <a:bodyPr/>
          <a:lstStyle/>
          <a:p>
            <a:r>
              <a:rPr lang="en-US" dirty="0" smtClean="0"/>
              <a:t>60 % of </a:t>
            </a:r>
            <a:r>
              <a:rPr lang="en-US" dirty="0"/>
              <a:t>Finnish forests are owned by ordinary families, and 15% of Finns own forest.</a:t>
            </a:r>
            <a:endParaRPr lang="en-GB" dirty="0"/>
          </a:p>
        </p:txBody>
      </p:sp>
      <p:sp>
        <p:nvSpPr>
          <p:cNvPr id="7" name="Text Placeholder 6">
            <a:extLst>
              <a:ext uri="{FF2B5EF4-FFF2-40B4-BE49-F238E27FC236}">
                <a16:creationId xmlns:a16="http://schemas.microsoft.com/office/drawing/2014/main" id="{AD67AAF4-7259-1343-81F2-D2B8C053D042}"/>
              </a:ext>
            </a:extLst>
          </p:cNvPr>
          <p:cNvSpPr>
            <a:spLocks noGrp="1"/>
          </p:cNvSpPr>
          <p:nvPr>
            <p:ph type="body" sz="quarter" idx="19"/>
          </p:nvPr>
        </p:nvSpPr>
        <p:spPr>
          <a:xfrm>
            <a:off x="6091735" y="3945840"/>
            <a:ext cx="2777242" cy="645041"/>
          </a:xfrm>
        </p:spPr>
        <p:txBody>
          <a:bodyPr/>
          <a:lstStyle/>
          <a:p>
            <a:r>
              <a:rPr lang="en-US" dirty="0"/>
              <a:t>With a 20% share the forest industry is Finland’s main export sector</a:t>
            </a:r>
            <a:r>
              <a:rPr lang="en-US" dirty="0" smtClean="0"/>
              <a:t>. </a:t>
            </a:r>
            <a:r>
              <a:rPr lang="en-US" dirty="0"/>
              <a:t>Finland is the world leader in forest technology and research.</a:t>
            </a:r>
            <a:endParaRPr lang="en-GB" b="0" dirty="0">
              <a:effectLst/>
            </a:endParaRPr>
          </a:p>
        </p:txBody>
      </p:sp>
    </p:spTree>
    <p:extLst>
      <p:ext uri="{BB962C8B-B14F-4D97-AF65-F5344CB8AC3E}">
        <p14:creationId xmlns:p14="http://schemas.microsoft.com/office/powerpoint/2010/main" val="30299196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descr="Kuva, joka sisältää kohteen puu, henkilö, ulko, kasvi&#10;&#10;Kuvaus luotu automaattisesti">
            <a:extLst>
              <a:ext uri="{FF2B5EF4-FFF2-40B4-BE49-F238E27FC236}">
                <a16:creationId xmlns:a16="http://schemas.microsoft.com/office/drawing/2014/main" id="{C42B2786-2493-9848-8340-D7520C08AF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0"/>
            <a:ext cx="4572000" cy="5143500"/>
          </a:xfrm>
          <a:prstGeom prst="rect">
            <a:avLst/>
          </a:prstGeom>
        </p:spPr>
      </p:pic>
      <p:sp>
        <p:nvSpPr>
          <p:cNvPr id="28" name="Title 1">
            <a:extLst>
              <a:ext uri="{FF2B5EF4-FFF2-40B4-BE49-F238E27FC236}">
                <a16:creationId xmlns:a16="http://schemas.microsoft.com/office/drawing/2014/main" id="{219F2D4E-94F1-0743-BA46-54B72CCB38F5}"/>
              </a:ext>
            </a:extLst>
          </p:cNvPr>
          <p:cNvSpPr txBox="1">
            <a:spLocks/>
          </p:cNvSpPr>
          <p:nvPr/>
        </p:nvSpPr>
        <p:spPr>
          <a:xfrm>
            <a:off x="665820" y="1635645"/>
            <a:ext cx="3420000" cy="2160241"/>
          </a:xfrm>
          <a:prstGeom prst="rect">
            <a:avLst/>
          </a:prstGeom>
        </p:spPr>
        <p:txBody>
          <a:bodyPr vert="horz" lIns="0" tIns="0" rIns="0" bIns="0" rtlCol="0" anchor="t" anchorCtr="0">
            <a:no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r>
              <a:rPr lang="en-US" sz="1050" b="0" dirty="0">
                <a:solidFill>
                  <a:schemeClr val="tx1"/>
                </a:solidFill>
              </a:rPr>
              <a:t>Legislation and solutions developed together by the private and public sectors have always played a central role in Finland in solving environmental problems. The same ability to collaborate across interest groups and sector boundaries is now being harnessed again. </a:t>
            </a:r>
          </a:p>
          <a:p>
            <a:r>
              <a:rPr lang="en-US" sz="1050" b="0" dirty="0">
                <a:solidFill>
                  <a:schemeClr val="tx1"/>
                </a:solidFill>
              </a:rPr>
              <a:t> </a:t>
            </a:r>
          </a:p>
          <a:p>
            <a:r>
              <a:rPr lang="en-US" sz="1050" b="0" dirty="0">
                <a:solidFill>
                  <a:schemeClr val="tx1"/>
                </a:solidFill>
              </a:rPr>
              <a:t>Businesses are striving towards a structural change to ensure a more sustainable future. Roadmaps have been prepared for four energy-intensive industries and nine other sectors, aiming at significant reductions in greenhouse gas emissions by 2035. These roadmaps will be one of the cornerstones of the government’s climate policy.</a:t>
            </a:r>
          </a:p>
          <a:p>
            <a:r>
              <a:rPr lang="en-US" sz="1050" b="0" dirty="0">
                <a:solidFill>
                  <a:schemeClr val="tx1"/>
                </a:solidFill>
              </a:rPr>
              <a:t> </a:t>
            </a:r>
          </a:p>
          <a:p>
            <a:r>
              <a:rPr lang="en-US" sz="1050" b="0" dirty="0">
                <a:solidFill>
                  <a:schemeClr val="tx1"/>
                </a:solidFill>
              </a:rPr>
              <a:t>Almost half of the Finns live in municipalities that aim to be carbon-neutral already by 2030. Finnish cities and municipalities have developed active networks nationally and internationally to share best practices.  </a:t>
            </a:r>
          </a:p>
        </p:txBody>
      </p:sp>
      <p:sp>
        <p:nvSpPr>
          <p:cNvPr id="2" name="Title 1"/>
          <p:cNvSpPr>
            <a:spLocks noGrp="1"/>
          </p:cNvSpPr>
          <p:nvPr>
            <p:ph type="title"/>
          </p:nvPr>
        </p:nvSpPr>
        <p:spPr>
          <a:xfrm>
            <a:off x="665820" y="349808"/>
            <a:ext cx="3240360" cy="627535"/>
          </a:xfrm>
        </p:spPr>
        <p:txBody>
          <a:bodyPr/>
          <a:lstStyle/>
          <a:p>
            <a:r>
              <a:rPr lang="en-GB" dirty="0"/>
              <a:t>In Finland, everyone does their share for climate</a:t>
            </a:r>
            <a:endParaRPr lang="en-US" dirty="0"/>
          </a:p>
        </p:txBody>
      </p:sp>
      <p:sp>
        <p:nvSpPr>
          <p:cNvPr id="4" name="Suorakulmio 3">
            <a:extLst>
              <a:ext uri="{FF2B5EF4-FFF2-40B4-BE49-F238E27FC236}">
                <a16:creationId xmlns:a16="http://schemas.microsoft.com/office/drawing/2014/main" id="{378660EC-1B61-7641-981C-BC1A664BD940}"/>
              </a:ext>
            </a:extLst>
          </p:cNvPr>
          <p:cNvSpPr/>
          <p:nvPr/>
        </p:nvSpPr>
        <p:spPr>
          <a:xfrm>
            <a:off x="5237820" y="1131590"/>
            <a:ext cx="3240360" cy="632453"/>
          </a:xfrm>
          <a:prstGeom prst="rect">
            <a:avLst/>
          </a:prstGeom>
          <a:solidFill>
            <a:schemeClr val="tx1">
              <a:alpha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t>See the case </a:t>
            </a:r>
            <a:r>
              <a:rPr lang="en-US" sz="2000" b="1" dirty="0"/>
              <a:t>examples </a:t>
            </a:r>
            <a:r>
              <a:rPr lang="en-US" sz="2000" b="1" dirty="0" smtClean="0">
                <a:sym typeface="Wingdings" panose="05000000000000000000" pitchFamily="2" charset="2"/>
              </a:rPr>
              <a:t></a:t>
            </a:r>
            <a:endParaRPr lang="fi-FI" sz="2000" dirty="0"/>
          </a:p>
        </p:txBody>
      </p:sp>
      <p:sp>
        <p:nvSpPr>
          <p:cNvPr id="7" name="Suorakulmio 6">
            <a:extLst>
              <a:ext uri="{FF2B5EF4-FFF2-40B4-BE49-F238E27FC236}">
                <a16:creationId xmlns:a16="http://schemas.microsoft.com/office/drawing/2014/main" id="{13AE57BE-AD2F-0547-BEB8-B29558795231}"/>
              </a:ext>
            </a:extLst>
          </p:cNvPr>
          <p:cNvSpPr/>
          <p:nvPr/>
        </p:nvSpPr>
        <p:spPr>
          <a:xfrm>
            <a:off x="5237820" y="1798601"/>
            <a:ext cx="3240360" cy="2717366"/>
          </a:xfrm>
          <a:prstGeom prst="rect">
            <a:avLst/>
          </a:prstGeom>
          <a:solidFill>
            <a:schemeClr val="tx1">
              <a:alpha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4938" indent="-134938">
              <a:spcAft>
                <a:spcPts val="500"/>
              </a:spcAft>
              <a:buFont typeface="Arial" panose="020B0604020202020204" pitchFamily="34" charset="0"/>
              <a:buChar char="•"/>
            </a:pPr>
            <a:r>
              <a:rPr lang="fi-FI" sz="1050" dirty="0"/>
              <a:t>Hinku </a:t>
            </a:r>
            <a:r>
              <a:rPr lang="fi-FI" sz="1050" dirty="0" err="1"/>
              <a:t>network</a:t>
            </a:r>
            <a:r>
              <a:rPr lang="fi-FI" sz="1050" dirty="0"/>
              <a:t> </a:t>
            </a:r>
            <a:r>
              <a:rPr lang="fi-FI" sz="1050" dirty="0" err="1"/>
              <a:t>aims</a:t>
            </a:r>
            <a:r>
              <a:rPr lang="fi-FI" sz="1050" dirty="0"/>
              <a:t> for a </a:t>
            </a:r>
            <a:r>
              <a:rPr lang="fi-FI" sz="1050" dirty="0" err="1"/>
              <a:t>stronger</a:t>
            </a:r>
            <a:r>
              <a:rPr lang="fi-FI" sz="1050" dirty="0"/>
              <a:t> </a:t>
            </a:r>
            <a:r>
              <a:rPr lang="fi-FI" sz="1050" dirty="0" err="1"/>
              <a:t>economy</a:t>
            </a:r>
            <a:r>
              <a:rPr lang="fi-FI" sz="1050" dirty="0"/>
              <a:t> </a:t>
            </a:r>
            <a:r>
              <a:rPr lang="fi-FI" sz="1050" dirty="0" err="1"/>
              <a:t>through</a:t>
            </a:r>
            <a:r>
              <a:rPr lang="fi-FI" sz="1050" dirty="0"/>
              <a:t> </a:t>
            </a:r>
            <a:r>
              <a:rPr lang="fi-FI" sz="1050" dirty="0" err="1"/>
              <a:t>local</a:t>
            </a:r>
            <a:r>
              <a:rPr lang="fi-FI" sz="1050" dirty="0"/>
              <a:t> climate action</a:t>
            </a:r>
          </a:p>
          <a:p>
            <a:pPr marL="134938" indent="-134938">
              <a:spcAft>
                <a:spcPts val="500"/>
              </a:spcAft>
              <a:buFont typeface="Arial" panose="020B0604020202020204" pitchFamily="34" charset="0"/>
              <a:buChar char="•"/>
            </a:pPr>
            <a:r>
              <a:rPr lang="fi-FI" sz="1050" dirty="0" err="1"/>
              <a:t>Profitable</a:t>
            </a:r>
            <a:r>
              <a:rPr lang="fi-FI" sz="1050" dirty="0"/>
              <a:t> climate </a:t>
            </a:r>
            <a:r>
              <a:rPr lang="fi-FI" sz="1050" dirty="0" err="1"/>
              <a:t>change</a:t>
            </a:r>
            <a:r>
              <a:rPr lang="fi-FI" sz="1050" dirty="0"/>
              <a:t> </a:t>
            </a:r>
            <a:r>
              <a:rPr lang="fi-FI" sz="1050" dirty="0" err="1"/>
              <a:t>mitigation</a:t>
            </a:r>
            <a:r>
              <a:rPr lang="fi-FI" sz="1050" dirty="0"/>
              <a:t>: The </a:t>
            </a:r>
            <a:r>
              <a:rPr lang="fi-FI" sz="1050" dirty="0" err="1"/>
              <a:t>story</a:t>
            </a:r>
            <a:r>
              <a:rPr lang="fi-FI" sz="1050" dirty="0"/>
              <a:t> of Ii </a:t>
            </a:r>
          </a:p>
          <a:p>
            <a:pPr marL="134938" indent="-134938">
              <a:spcAft>
                <a:spcPts val="500"/>
              </a:spcAft>
              <a:buFont typeface="Arial" panose="020B0604020202020204" pitchFamily="34" charset="0"/>
              <a:buChar char="•"/>
            </a:pPr>
            <a:r>
              <a:rPr lang="fi-FI" sz="1050" dirty="0" err="1"/>
              <a:t>The</a:t>
            </a:r>
            <a:r>
              <a:rPr lang="fi-FI" sz="1050" dirty="0"/>
              <a:t> </a:t>
            </a:r>
            <a:r>
              <a:rPr lang="fi-FI" sz="1050" dirty="0" err="1"/>
              <a:t>CitiCAP</a:t>
            </a:r>
            <a:r>
              <a:rPr lang="fi-FI" sz="1050" dirty="0"/>
              <a:t> </a:t>
            </a:r>
            <a:r>
              <a:rPr lang="fi-FI" sz="1050" dirty="0" err="1"/>
              <a:t>app</a:t>
            </a:r>
            <a:r>
              <a:rPr lang="fi-FI" sz="1050" dirty="0"/>
              <a:t> </a:t>
            </a:r>
            <a:r>
              <a:rPr lang="fi-FI" sz="1050" dirty="0" err="1"/>
              <a:t>promotes</a:t>
            </a:r>
            <a:r>
              <a:rPr lang="fi-FI" sz="1050" dirty="0"/>
              <a:t> </a:t>
            </a:r>
            <a:r>
              <a:rPr lang="fi-FI" sz="1050" dirty="0" err="1"/>
              <a:t>sustainable</a:t>
            </a:r>
            <a:r>
              <a:rPr lang="fi-FI" sz="1050" dirty="0"/>
              <a:t> </a:t>
            </a:r>
            <a:r>
              <a:rPr lang="fi-FI" sz="1050" dirty="0" err="1"/>
              <a:t>mobility</a:t>
            </a:r>
            <a:r>
              <a:rPr lang="fi-FI" sz="1050" dirty="0"/>
              <a:t> </a:t>
            </a:r>
            <a:r>
              <a:rPr lang="fi-FI" sz="1050" dirty="0" err="1"/>
              <a:t>through</a:t>
            </a:r>
            <a:r>
              <a:rPr lang="fi-FI" sz="1050" dirty="0"/>
              <a:t> </a:t>
            </a:r>
            <a:r>
              <a:rPr lang="fi-FI" sz="1050" dirty="0" err="1"/>
              <a:t>citizen</a:t>
            </a:r>
            <a:r>
              <a:rPr lang="fi-FI" sz="1050" dirty="0"/>
              <a:t> </a:t>
            </a:r>
            <a:r>
              <a:rPr lang="fi-FI" sz="1050" dirty="0" err="1"/>
              <a:t>engagement</a:t>
            </a:r>
            <a:r>
              <a:rPr lang="fi-FI" sz="1050" dirty="0"/>
              <a:t> in Lahti </a:t>
            </a:r>
          </a:p>
          <a:p>
            <a:pPr marL="134938" indent="-134938">
              <a:spcAft>
                <a:spcPts val="500"/>
              </a:spcAft>
              <a:buFont typeface="Arial" panose="020B0604020202020204" pitchFamily="34" charset="0"/>
              <a:buChar char="•"/>
            </a:pPr>
            <a:r>
              <a:rPr lang="fi-FI" sz="1050" dirty="0" err="1"/>
              <a:t>Government</a:t>
            </a:r>
            <a:r>
              <a:rPr lang="fi-FI" sz="1050" dirty="0"/>
              <a:t> </a:t>
            </a:r>
            <a:r>
              <a:rPr lang="fi-FI" sz="1050" dirty="0" err="1"/>
              <a:t>aid</a:t>
            </a:r>
            <a:r>
              <a:rPr lang="fi-FI" sz="1050" dirty="0"/>
              <a:t> for </a:t>
            </a:r>
            <a:r>
              <a:rPr lang="fi-FI" sz="1050" dirty="0" err="1"/>
              <a:t>substituting</a:t>
            </a:r>
            <a:r>
              <a:rPr lang="fi-FI" sz="1050" dirty="0"/>
              <a:t> </a:t>
            </a:r>
            <a:r>
              <a:rPr lang="fi-FI" sz="1050" dirty="0" err="1"/>
              <a:t>oil</a:t>
            </a:r>
            <a:r>
              <a:rPr lang="fi-FI" sz="1050" dirty="0"/>
              <a:t> </a:t>
            </a:r>
            <a:r>
              <a:rPr lang="fi-FI" sz="1050" dirty="0" err="1"/>
              <a:t>heating</a:t>
            </a:r>
            <a:r>
              <a:rPr lang="fi-FI" sz="1050" dirty="0"/>
              <a:t> </a:t>
            </a:r>
            <a:r>
              <a:rPr lang="fi-FI" sz="1050" dirty="0" err="1"/>
              <a:t>with</a:t>
            </a:r>
            <a:r>
              <a:rPr lang="fi-FI" sz="1050" dirty="0"/>
              <a:t> </a:t>
            </a:r>
            <a:r>
              <a:rPr lang="fi-FI" sz="1050" dirty="0" err="1"/>
              <a:t>sustainable</a:t>
            </a:r>
            <a:r>
              <a:rPr lang="fi-FI" sz="1050" dirty="0"/>
              <a:t> solutions </a:t>
            </a:r>
          </a:p>
          <a:p>
            <a:pPr marL="134938" indent="-134938">
              <a:spcAft>
                <a:spcPts val="500"/>
              </a:spcAft>
              <a:buFont typeface="Arial" panose="020B0604020202020204" pitchFamily="34" charset="0"/>
              <a:buChar char="•"/>
            </a:pPr>
            <a:r>
              <a:rPr lang="fi-FI" sz="1050" dirty="0" err="1"/>
              <a:t>Reducing</a:t>
            </a:r>
            <a:r>
              <a:rPr lang="fi-FI" sz="1050" dirty="0"/>
              <a:t> </a:t>
            </a:r>
            <a:r>
              <a:rPr lang="fi-FI" sz="1050" dirty="0" err="1"/>
              <a:t>emissions</a:t>
            </a:r>
            <a:r>
              <a:rPr lang="fi-FI" sz="1050" dirty="0"/>
              <a:t> </a:t>
            </a:r>
            <a:r>
              <a:rPr lang="fi-FI" sz="1050" dirty="0" err="1"/>
              <a:t>throughout</a:t>
            </a:r>
            <a:r>
              <a:rPr lang="fi-FI" sz="1050" dirty="0"/>
              <a:t> </a:t>
            </a:r>
            <a:r>
              <a:rPr lang="fi-FI" sz="1050" dirty="0" err="1"/>
              <a:t>the</a:t>
            </a:r>
            <a:r>
              <a:rPr lang="fi-FI" sz="1050" dirty="0"/>
              <a:t> </a:t>
            </a:r>
            <a:r>
              <a:rPr lang="fi-FI" sz="1050" dirty="0" err="1"/>
              <a:t>whole</a:t>
            </a:r>
            <a:r>
              <a:rPr lang="fi-FI" sz="1050" dirty="0"/>
              <a:t> life </a:t>
            </a:r>
            <a:r>
              <a:rPr lang="fi-FI" sz="1050" dirty="0" err="1"/>
              <a:t>cycle</a:t>
            </a:r>
            <a:r>
              <a:rPr lang="fi-FI" sz="1050" dirty="0"/>
              <a:t> of </a:t>
            </a:r>
            <a:r>
              <a:rPr lang="fi-FI" sz="1050" dirty="0" err="1"/>
              <a:t>buildings</a:t>
            </a:r>
            <a:r>
              <a:rPr lang="fi-FI" sz="1050" dirty="0"/>
              <a:t> </a:t>
            </a:r>
          </a:p>
          <a:p>
            <a:pPr marL="134938" indent="-134938">
              <a:spcAft>
                <a:spcPts val="500"/>
              </a:spcAft>
              <a:buFont typeface="Arial" panose="020B0604020202020204" pitchFamily="34" charset="0"/>
              <a:buChar char="•"/>
            </a:pPr>
            <a:r>
              <a:rPr lang="fi-FI" sz="1050" dirty="0" err="1"/>
              <a:t>Low-carbon</a:t>
            </a:r>
            <a:r>
              <a:rPr lang="fi-FI" sz="1050" dirty="0"/>
              <a:t> </a:t>
            </a:r>
            <a:r>
              <a:rPr lang="fi-FI" sz="1050" dirty="0" err="1"/>
              <a:t>roadmaps</a:t>
            </a:r>
            <a:r>
              <a:rPr lang="fi-FI" sz="1050" dirty="0"/>
              <a:t> for </a:t>
            </a:r>
            <a:r>
              <a:rPr lang="fi-FI" sz="1050" dirty="0" err="1"/>
              <a:t>Finnish</a:t>
            </a:r>
            <a:r>
              <a:rPr lang="fi-FI" sz="1050" dirty="0"/>
              <a:t> </a:t>
            </a:r>
            <a:r>
              <a:rPr lang="fi-FI" sz="1050" dirty="0" err="1"/>
              <a:t>industries</a:t>
            </a:r>
            <a:endParaRPr lang="fi-FI" sz="1050" dirty="0"/>
          </a:p>
          <a:p>
            <a:pPr marL="134938" indent="-134938">
              <a:spcAft>
                <a:spcPts val="500"/>
              </a:spcAft>
              <a:buFont typeface="Arial" panose="020B0604020202020204" pitchFamily="34" charset="0"/>
              <a:buChar char="•"/>
            </a:pPr>
            <a:r>
              <a:rPr lang="fi-FI" sz="1050" dirty="0" err="1"/>
              <a:t>Voluntary</a:t>
            </a:r>
            <a:r>
              <a:rPr lang="fi-FI" sz="1050" dirty="0"/>
              <a:t> </a:t>
            </a:r>
            <a:r>
              <a:rPr lang="fi-FI" sz="1050" dirty="0" err="1"/>
              <a:t>agreements</a:t>
            </a:r>
            <a:r>
              <a:rPr lang="fi-FI" sz="1050" dirty="0"/>
              <a:t> help to </a:t>
            </a:r>
            <a:r>
              <a:rPr lang="fi-FI" sz="1050" dirty="0" err="1"/>
              <a:t>fulfil</a:t>
            </a:r>
            <a:r>
              <a:rPr lang="fi-FI" sz="1050" dirty="0"/>
              <a:t> Finland’s </a:t>
            </a:r>
            <a:r>
              <a:rPr lang="fi-FI" sz="1050" dirty="0" err="1"/>
              <a:t>energy</a:t>
            </a:r>
            <a:r>
              <a:rPr lang="fi-FI" sz="1050" dirty="0"/>
              <a:t> </a:t>
            </a:r>
            <a:r>
              <a:rPr lang="fi-FI" sz="1050" dirty="0" err="1"/>
              <a:t>efficiency</a:t>
            </a:r>
            <a:r>
              <a:rPr lang="fi-FI" sz="1050" dirty="0"/>
              <a:t> </a:t>
            </a:r>
            <a:r>
              <a:rPr lang="fi-FI" sz="1050" dirty="0" err="1"/>
              <a:t>obligations</a:t>
            </a:r>
            <a:endParaRPr lang="fi-FI" sz="1050" dirty="0"/>
          </a:p>
        </p:txBody>
      </p:sp>
      <p:sp>
        <p:nvSpPr>
          <p:cNvPr id="9" name="Freeform 11">
            <a:extLst>
              <a:ext uri="{FF2B5EF4-FFF2-40B4-BE49-F238E27FC236}">
                <a16:creationId xmlns:a16="http://schemas.microsoft.com/office/drawing/2014/main" id="{FCF96CE4-520B-2844-8384-D6C035676B03}"/>
              </a:ext>
            </a:extLst>
          </p:cNvPr>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Slide Number Placeholder 4"/>
          <p:cNvSpPr>
            <a:spLocks noGrp="1"/>
          </p:cNvSpPr>
          <p:nvPr>
            <p:ph type="sldNum" sz="quarter" idx="12"/>
          </p:nvPr>
        </p:nvSpPr>
        <p:spPr/>
        <p:txBody>
          <a:bodyPr/>
          <a:lstStyle/>
          <a:p>
            <a:fld id="{E9DC2C14-6E95-4EF0-AB2C-A4DB63E63034}" type="slidenum">
              <a:rPr lang="en-US" smtClean="0"/>
              <a:t>34</a:t>
            </a:fld>
            <a:endParaRPr lang="en-US"/>
          </a:p>
        </p:txBody>
      </p:sp>
    </p:spTree>
    <p:extLst>
      <p:ext uri="{BB962C8B-B14F-4D97-AF65-F5344CB8AC3E}">
        <p14:creationId xmlns:p14="http://schemas.microsoft.com/office/powerpoint/2010/main" val="752707459"/>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6;p4">
            <a:extLst>
              <a:ext uri="{FF2B5EF4-FFF2-40B4-BE49-F238E27FC236}">
                <a16:creationId xmlns:a16="http://schemas.microsoft.com/office/drawing/2014/main" id="{149575EB-5B8E-E24E-AB08-A13624BB8C80}"/>
              </a:ext>
              <a:ext uri="{C183D7F6-B498-43B3-948B-1728B52AA6E4}">
                <adec:decorative xmlns="" xmlns:adec="http://schemas.microsoft.com/office/drawing/2017/decorative" val="1"/>
              </a:ext>
            </a:extLst>
          </p:cNvPr>
          <p:cNvSpPr/>
          <p:nvPr/>
        </p:nvSpPr>
        <p:spPr>
          <a:xfrm>
            <a:off x="0" y="0"/>
            <a:ext cx="9144000" cy="51435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Finlandica" pitchFamily="2" charset="77"/>
              <a:ea typeface="Arial"/>
              <a:cs typeface="Arial"/>
              <a:sym typeface="Arial"/>
            </a:endParaRPr>
          </a:p>
        </p:txBody>
      </p:sp>
      <p:pic>
        <p:nvPicPr>
          <p:cNvPr id="4" name="Google Shape;41;p4" descr="Map of Finland, showing Hinku networks.">
            <a:extLst>
              <a:ext uri="{FF2B5EF4-FFF2-40B4-BE49-F238E27FC236}">
                <a16:creationId xmlns:a16="http://schemas.microsoft.com/office/drawing/2014/main" id="{A46D77B7-F424-4142-A1D6-0716C449E676}"/>
              </a:ext>
            </a:extLst>
          </p:cNvPr>
          <p:cNvPicPr preferRelativeResize="0"/>
          <p:nvPr/>
        </p:nvPicPr>
        <p:blipFill rotWithShape="1">
          <a:blip r:embed="rId3">
            <a:alphaModFix/>
          </a:blip>
          <a:srcRect/>
          <a:stretch/>
        </p:blipFill>
        <p:spPr>
          <a:xfrm>
            <a:off x="48831" y="420060"/>
            <a:ext cx="2557296" cy="4507217"/>
          </a:xfrm>
          <a:prstGeom prst="rect">
            <a:avLst/>
          </a:prstGeom>
          <a:noFill/>
          <a:ln>
            <a:noFill/>
          </a:ln>
        </p:spPr>
      </p:pic>
      <p:pic>
        <p:nvPicPr>
          <p:cNvPr id="5" name="Google Shape;42;p4" descr="Map of Finland, showing Hinku networks.">
            <a:extLst>
              <a:ext uri="{FF2B5EF4-FFF2-40B4-BE49-F238E27FC236}">
                <a16:creationId xmlns:a16="http://schemas.microsoft.com/office/drawing/2014/main" id="{8E79DA9B-6BA1-7247-8AD1-534BD3ED47BA}"/>
              </a:ext>
            </a:extLst>
          </p:cNvPr>
          <p:cNvPicPr preferRelativeResize="0"/>
          <p:nvPr/>
        </p:nvPicPr>
        <p:blipFill rotWithShape="1">
          <a:blip r:embed="rId4">
            <a:alphaModFix/>
          </a:blip>
          <a:srcRect/>
          <a:stretch/>
        </p:blipFill>
        <p:spPr>
          <a:xfrm>
            <a:off x="6193869" y="429960"/>
            <a:ext cx="2743524" cy="4507219"/>
          </a:xfrm>
          <a:prstGeom prst="rect">
            <a:avLst/>
          </a:prstGeom>
          <a:noFill/>
          <a:ln>
            <a:noFill/>
          </a:ln>
        </p:spPr>
      </p:pic>
      <p:sp>
        <p:nvSpPr>
          <p:cNvPr id="6" name="Rectangle 5">
            <a:extLst>
              <a:ext uri="{FF2B5EF4-FFF2-40B4-BE49-F238E27FC236}">
                <a16:creationId xmlns:a16="http://schemas.microsoft.com/office/drawing/2014/main" id="{9BE123C2-C187-8842-85D5-9BC71B390DEC}"/>
              </a:ext>
              <a:ext uri="{C183D7F6-B498-43B3-948B-1728B52AA6E4}">
                <adec:decorative xmlns="" xmlns:adec="http://schemas.microsoft.com/office/drawing/2017/decorative" val="1"/>
              </a:ext>
            </a:extLst>
          </p:cNvPr>
          <p:cNvSpPr/>
          <p:nvPr/>
        </p:nvSpPr>
        <p:spPr>
          <a:xfrm>
            <a:off x="0" y="11438"/>
            <a:ext cx="9144000" cy="5143500"/>
          </a:xfrm>
          <a:prstGeom prst="rect">
            <a:avLst/>
          </a:prstGeom>
          <a:solidFill>
            <a:schemeClr val="bg2">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Finlandica"/>
              <a:ea typeface="+mn-ea"/>
              <a:cs typeface="+mn-cs"/>
            </a:endParaRPr>
          </a:p>
        </p:txBody>
      </p:sp>
      <p:sp>
        <p:nvSpPr>
          <p:cNvPr id="2" name="Title 1" descr="Working together towards Carbon Neutrality">
            <a:extLst>
              <a:ext uri="{FF2B5EF4-FFF2-40B4-BE49-F238E27FC236}">
                <a16:creationId xmlns:a16="http://schemas.microsoft.com/office/drawing/2014/main" id="{FCA849DF-1720-9743-86D9-23E1D0BDE60E}"/>
              </a:ext>
            </a:extLst>
          </p:cNvPr>
          <p:cNvSpPr>
            <a:spLocks noGrp="1"/>
          </p:cNvSpPr>
          <p:nvPr>
            <p:ph type="ctrTitle"/>
          </p:nvPr>
        </p:nvSpPr>
        <p:spPr>
          <a:xfrm>
            <a:off x="881974" y="1527633"/>
            <a:ext cx="7380051" cy="2088233"/>
          </a:xfrm>
        </p:spPr>
        <p:txBody>
          <a:bodyPr/>
          <a:lstStyle/>
          <a:p>
            <a:r>
              <a:rPr lang="en-GB" dirty="0"/>
              <a:t>Working together towards Carbon Neutrality</a:t>
            </a:r>
            <a:endParaRPr lang="en-FI" dirty="0"/>
          </a:p>
        </p:txBody>
      </p:sp>
      <p:sp>
        <p:nvSpPr>
          <p:cNvPr id="7" name="TextBox 6"/>
          <p:cNvSpPr txBox="1"/>
          <p:nvPr/>
        </p:nvSpPr>
        <p:spPr>
          <a:xfrm>
            <a:off x="179512" y="123478"/>
            <a:ext cx="2339752" cy="288147"/>
          </a:xfrm>
          <a:prstGeom prst="rect">
            <a:avLst/>
          </a:prstGeom>
          <a:noFill/>
        </p:spPr>
        <p:txBody>
          <a:bodyPr wrap="square" lIns="36000" tIns="36000" rIns="36000" bIns="36000" rtlCol="0">
            <a:spAutoFit/>
          </a:bodyPr>
          <a:lstStyle/>
          <a:p>
            <a:r>
              <a:rPr lang="fi-FI" sz="1400" dirty="0" smtClean="0"/>
              <a:t>CASE EXAMPLE</a:t>
            </a:r>
            <a:endParaRPr lang="en-US" sz="1400" dirty="0" smtClean="0"/>
          </a:p>
        </p:txBody>
      </p:sp>
    </p:spTree>
    <p:extLst>
      <p:ext uri="{BB962C8B-B14F-4D97-AF65-F5344CB8AC3E}">
        <p14:creationId xmlns:p14="http://schemas.microsoft.com/office/powerpoint/2010/main" val="622407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38CECD-4ED5-CC4B-B7A3-A7CDBA3DE5BA}"/>
              </a:ext>
            </a:extLst>
          </p:cNvPr>
          <p:cNvSpPr>
            <a:spLocks noGrp="1"/>
          </p:cNvSpPr>
          <p:nvPr>
            <p:ph type="title"/>
          </p:nvPr>
        </p:nvSpPr>
        <p:spPr/>
        <p:txBody>
          <a:bodyPr/>
          <a:lstStyle/>
          <a:p>
            <a:pPr algn="ctr"/>
            <a:r>
              <a:rPr lang="en-GB" dirty="0" err="1"/>
              <a:t>Hinku</a:t>
            </a:r>
            <a:r>
              <a:rPr lang="en-GB" dirty="0"/>
              <a:t> network aims for a stronger economy </a:t>
            </a:r>
            <a:br>
              <a:rPr lang="en-GB" dirty="0"/>
            </a:br>
            <a:r>
              <a:rPr lang="en-GB" dirty="0"/>
              <a:t>through local climate action</a:t>
            </a:r>
            <a:endParaRPr lang="en-FI" dirty="0"/>
          </a:p>
        </p:txBody>
      </p:sp>
      <p:sp>
        <p:nvSpPr>
          <p:cNvPr id="4" name="Text Placeholder 3">
            <a:extLst>
              <a:ext uri="{FF2B5EF4-FFF2-40B4-BE49-F238E27FC236}">
                <a16:creationId xmlns:a16="http://schemas.microsoft.com/office/drawing/2014/main" id="{4DFA8027-5CA1-C241-A6A5-D7553A3963B7}"/>
              </a:ext>
            </a:extLst>
          </p:cNvPr>
          <p:cNvSpPr>
            <a:spLocks noGrp="1"/>
          </p:cNvSpPr>
          <p:nvPr>
            <p:ph type="body" sz="quarter" idx="13"/>
          </p:nvPr>
        </p:nvSpPr>
        <p:spPr>
          <a:xfrm>
            <a:off x="468312" y="1347788"/>
            <a:ext cx="8207375" cy="2160241"/>
          </a:xfrm>
        </p:spPr>
        <p:txBody>
          <a:bodyPr/>
          <a:lstStyle/>
          <a:p>
            <a:r>
              <a:rPr lang="en-GB" b="1" dirty="0"/>
              <a:t>The Towards Carbon Neutral Municipalities (</a:t>
            </a:r>
            <a:r>
              <a:rPr lang="en-GB" b="1" dirty="0" err="1"/>
              <a:t>Hinku</a:t>
            </a:r>
            <a:r>
              <a:rPr lang="en-GB" b="1" dirty="0"/>
              <a:t>) network brings together municipalities, businesses, citizens and experts to create and carry out solutions that reduce greenhouse gas emissions. </a:t>
            </a:r>
            <a:br>
              <a:rPr lang="en-GB" b="1" dirty="0"/>
            </a:br>
            <a:endParaRPr lang="en-GB" b="1" dirty="0">
              <a:effectLst/>
            </a:endParaRPr>
          </a:p>
          <a:p>
            <a:r>
              <a:rPr lang="en-GB" dirty="0"/>
              <a:t>Over 70 </a:t>
            </a:r>
            <a:r>
              <a:rPr lang="en-GB" dirty="0" err="1"/>
              <a:t>Hinku</a:t>
            </a:r>
            <a:r>
              <a:rPr lang="en-GB" dirty="0"/>
              <a:t> municipalities and 5 </a:t>
            </a:r>
            <a:r>
              <a:rPr lang="en-GB" dirty="0" err="1"/>
              <a:t>Hinku</a:t>
            </a:r>
            <a:r>
              <a:rPr lang="en-GB" dirty="0"/>
              <a:t> regions are working together to reach their ambitious goal of reducing their greenhouse gas emissions by 80% from 2007 levels by 2030. </a:t>
            </a:r>
            <a:r>
              <a:rPr lang="en-GB" dirty="0" err="1"/>
              <a:t>Hinku</a:t>
            </a:r>
            <a:r>
              <a:rPr lang="en-GB" dirty="0"/>
              <a:t> aims to reach targets much sooner than required by the EU.</a:t>
            </a:r>
            <a:br>
              <a:rPr lang="en-GB" dirty="0"/>
            </a:br>
            <a:endParaRPr lang="en-GB" dirty="0"/>
          </a:p>
          <a:p>
            <a:r>
              <a:rPr lang="en-GB" dirty="0" err="1"/>
              <a:t>Hinku</a:t>
            </a:r>
            <a:r>
              <a:rPr lang="en-GB" dirty="0"/>
              <a:t> facilitates the spreading of best practices and knowledge. The focus is on local climate action to yield a stronger economy, social welfare and new business opportunities. </a:t>
            </a:r>
            <a:r>
              <a:rPr lang="en-GB" dirty="0" err="1"/>
              <a:t>Hinku’s</a:t>
            </a:r>
            <a:r>
              <a:rPr lang="en-GB" dirty="0"/>
              <a:t> overall emissions have decreased 25% by 2018, and the top five municipalities have each managed to reduce their emissions by 40–60%. </a:t>
            </a:r>
            <a:br>
              <a:rPr lang="en-GB" dirty="0"/>
            </a:br>
            <a:r>
              <a:rPr lang="en-GB" b="0" dirty="0">
                <a:effectLst/>
              </a:rPr>
              <a:t/>
            </a:r>
            <a:br>
              <a:rPr lang="en-GB" b="0" dirty="0">
                <a:effectLst/>
              </a:rPr>
            </a:br>
            <a:r>
              <a:rPr lang="en-GB" dirty="0"/>
              <a:t>The </a:t>
            </a:r>
            <a:r>
              <a:rPr lang="en-GB" dirty="0" err="1"/>
              <a:t>Hinku</a:t>
            </a:r>
            <a:r>
              <a:rPr lang="en-GB" dirty="0"/>
              <a:t> network was initiated in 2008 and it is coordinated by the Finnish Environment Institute SYKE, which together with other expert organisations provides support, tools and services, like science-based emission calculations for member municipalities. </a:t>
            </a:r>
            <a:endParaRPr lang="en-FI" dirty="0"/>
          </a:p>
        </p:txBody>
      </p:sp>
      <p:sp>
        <p:nvSpPr>
          <p:cNvPr id="5" name="Text Placeholder 4">
            <a:extLst>
              <a:ext uri="{FF2B5EF4-FFF2-40B4-BE49-F238E27FC236}">
                <a16:creationId xmlns:a16="http://schemas.microsoft.com/office/drawing/2014/main" id="{5D4E3208-42E6-9946-8D3E-1B702D1C67F1}"/>
              </a:ext>
            </a:extLst>
          </p:cNvPr>
          <p:cNvSpPr>
            <a:spLocks noGrp="1"/>
          </p:cNvSpPr>
          <p:nvPr>
            <p:ph type="body" sz="quarter" idx="14"/>
          </p:nvPr>
        </p:nvSpPr>
        <p:spPr>
          <a:xfrm>
            <a:off x="479716" y="3945841"/>
            <a:ext cx="2508108" cy="645041"/>
          </a:xfrm>
        </p:spPr>
        <p:txBody>
          <a:bodyPr/>
          <a:lstStyle/>
          <a:p>
            <a:r>
              <a:rPr lang="en-GB" dirty="0"/>
              <a:t>Climate action based on cooperation between municipalities, businesses, experts and citizens.</a:t>
            </a:r>
            <a:endParaRPr lang="en-FI" dirty="0"/>
          </a:p>
        </p:txBody>
      </p:sp>
      <p:sp>
        <p:nvSpPr>
          <p:cNvPr id="6" name="Text Placeholder 5">
            <a:extLst>
              <a:ext uri="{FF2B5EF4-FFF2-40B4-BE49-F238E27FC236}">
                <a16:creationId xmlns:a16="http://schemas.microsoft.com/office/drawing/2014/main" id="{4A74231D-86C6-E047-9DED-E7AE42E57046}"/>
              </a:ext>
            </a:extLst>
          </p:cNvPr>
          <p:cNvSpPr>
            <a:spLocks noGrp="1"/>
          </p:cNvSpPr>
          <p:nvPr>
            <p:ph type="body" sz="quarter" idx="18"/>
          </p:nvPr>
        </p:nvSpPr>
        <p:spPr>
          <a:xfrm>
            <a:off x="3317945" y="3945841"/>
            <a:ext cx="2508108" cy="645041"/>
          </a:xfrm>
        </p:spPr>
        <p:txBody>
          <a:bodyPr/>
          <a:lstStyle/>
          <a:p>
            <a:r>
              <a:rPr lang="en-GB"/>
              <a:t>Local action, national impact: municipalities spread best practices, knowledge and experiences.</a:t>
            </a:r>
            <a:endParaRPr lang="en-FI"/>
          </a:p>
        </p:txBody>
      </p:sp>
      <p:sp>
        <p:nvSpPr>
          <p:cNvPr id="7" name="Text Placeholder 6">
            <a:extLst>
              <a:ext uri="{FF2B5EF4-FFF2-40B4-BE49-F238E27FC236}">
                <a16:creationId xmlns:a16="http://schemas.microsoft.com/office/drawing/2014/main" id="{AD67AAF4-7259-1343-81F2-D2B8C053D042}"/>
              </a:ext>
            </a:extLst>
          </p:cNvPr>
          <p:cNvSpPr>
            <a:spLocks noGrp="1"/>
          </p:cNvSpPr>
          <p:nvPr>
            <p:ph type="body" sz="quarter" idx="19"/>
          </p:nvPr>
        </p:nvSpPr>
        <p:spPr>
          <a:xfrm>
            <a:off x="6167580" y="3945841"/>
            <a:ext cx="2508108" cy="645041"/>
          </a:xfrm>
        </p:spPr>
        <p:txBody>
          <a:bodyPr/>
          <a:lstStyle/>
          <a:p>
            <a:r>
              <a:rPr lang="en-GB" dirty="0"/>
              <a:t>The Finnish Environment Institute provides science-based emissions calculation services and other tools.</a:t>
            </a:r>
            <a:endParaRPr lang="en-GB" b="0" dirty="0">
              <a:effectLst/>
            </a:endParaRPr>
          </a:p>
        </p:txBody>
      </p:sp>
    </p:spTree>
    <p:extLst>
      <p:ext uri="{BB962C8B-B14F-4D97-AF65-F5344CB8AC3E}">
        <p14:creationId xmlns:p14="http://schemas.microsoft.com/office/powerpoint/2010/main" val="8412709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36;p4" descr="Picture of a group of children jumping in the air">
            <a:extLst>
              <a:ext uri="{FF2B5EF4-FFF2-40B4-BE49-F238E27FC236}">
                <a16:creationId xmlns:a16="http://schemas.microsoft.com/office/drawing/2014/main" id="{14B3DBEC-AD59-8749-820B-C1CDC63098CA}"/>
              </a:ext>
            </a:extLst>
          </p:cNvPr>
          <p:cNvPicPr preferRelativeResize="0">
            <a:picLocks/>
          </p:cNvPicPr>
          <p:nvPr/>
        </p:nvPicPr>
        <p:blipFill rotWithShape="1">
          <a:blip r:embed="rId3">
            <a:alphaModFix/>
          </a:blip>
          <a:srcRect t="7839" b="7839"/>
          <a:stretch/>
        </p:blipFill>
        <p:spPr>
          <a:xfrm>
            <a:off x="0" y="0"/>
            <a:ext cx="9144000" cy="5143500"/>
          </a:xfrm>
          <a:prstGeom prst="rect">
            <a:avLst/>
          </a:prstGeom>
          <a:noFill/>
          <a:ln>
            <a:noFill/>
          </a:ln>
        </p:spPr>
      </p:pic>
      <p:sp>
        <p:nvSpPr>
          <p:cNvPr id="4" name="Rectangle 3">
            <a:extLst>
              <a:ext uri="{FF2B5EF4-FFF2-40B4-BE49-F238E27FC236}">
                <a16:creationId xmlns:a16="http://schemas.microsoft.com/office/drawing/2014/main" id="{FD34CC01-BA01-A24E-9148-FDD47A837E54}"/>
              </a:ext>
              <a:ext uri="{C183D7F6-B498-43B3-948B-1728B52AA6E4}">
                <adec:decorative xmlns="" xmlns:adec="http://schemas.microsoft.com/office/drawing/2017/decorative" val="1"/>
              </a:ext>
            </a:extLst>
          </p:cNvPr>
          <p:cNvSpPr/>
          <p:nvPr/>
        </p:nvSpPr>
        <p:spPr>
          <a:xfrm>
            <a:off x="1167" y="1"/>
            <a:ext cx="9142833" cy="5143499"/>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Title 1" descr="Green growth for cities">
            <a:extLst>
              <a:ext uri="{FF2B5EF4-FFF2-40B4-BE49-F238E27FC236}">
                <a16:creationId xmlns:a16="http://schemas.microsoft.com/office/drawing/2014/main" id="{FCA849DF-1720-9743-86D9-23E1D0BDE60E}"/>
              </a:ext>
            </a:extLst>
          </p:cNvPr>
          <p:cNvSpPr>
            <a:spLocks noGrp="1"/>
          </p:cNvSpPr>
          <p:nvPr>
            <p:ph type="ctrTitle"/>
          </p:nvPr>
        </p:nvSpPr>
        <p:spPr/>
        <p:txBody>
          <a:bodyPr/>
          <a:lstStyle/>
          <a:p>
            <a:r>
              <a:rPr lang="en-GB"/>
              <a:t>GREEN GROWTH </a:t>
            </a:r>
            <a:br>
              <a:rPr lang="en-GB"/>
            </a:br>
            <a:r>
              <a:rPr lang="en-GB"/>
              <a:t>FOR CITIES</a:t>
            </a:r>
            <a:endParaRPr lang="en-FI"/>
          </a:p>
        </p:txBody>
      </p:sp>
      <p:sp>
        <p:nvSpPr>
          <p:cNvPr id="5" name="TextBox 4"/>
          <p:cNvSpPr txBox="1"/>
          <p:nvPr/>
        </p:nvSpPr>
        <p:spPr>
          <a:xfrm>
            <a:off x="179512" y="123478"/>
            <a:ext cx="2339752" cy="288147"/>
          </a:xfrm>
          <a:prstGeom prst="rect">
            <a:avLst/>
          </a:prstGeom>
          <a:noFill/>
        </p:spPr>
        <p:txBody>
          <a:bodyPr wrap="square" lIns="36000" tIns="36000" rIns="36000" bIns="36000" rtlCol="0">
            <a:spAutoFit/>
          </a:bodyPr>
          <a:lstStyle/>
          <a:p>
            <a:r>
              <a:rPr lang="fi-FI" sz="1400" dirty="0" smtClean="0"/>
              <a:t>CASE EXAMPLE</a:t>
            </a:r>
            <a:endParaRPr lang="en-US" sz="1400" dirty="0" smtClean="0"/>
          </a:p>
        </p:txBody>
      </p:sp>
    </p:spTree>
    <p:extLst>
      <p:ext uri="{BB962C8B-B14F-4D97-AF65-F5344CB8AC3E}">
        <p14:creationId xmlns:p14="http://schemas.microsoft.com/office/powerpoint/2010/main" val="12330438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38CECD-4ED5-CC4B-B7A3-A7CDBA3DE5BA}"/>
              </a:ext>
            </a:extLst>
          </p:cNvPr>
          <p:cNvSpPr>
            <a:spLocks noGrp="1"/>
          </p:cNvSpPr>
          <p:nvPr>
            <p:ph type="title"/>
          </p:nvPr>
        </p:nvSpPr>
        <p:spPr/>
        <p:txBody>
          <a:bodyPr/>
          <a:lstStyle/>
          <a:p>
            <a:pPr algn="ctr"/>
            <a:r>
              <a:rPr lang="en-GB" dirty="0"/>
              <a:t>Profitable climate change mitigation:</a:t>
            </a:r>
            <a:br>
              <a:rPr lang="en-GB" dirty="0"/>
            </a:br>
            <a:r>
              <a:rPr lang="en-GB" dirty="0"/>
              <a:t>The story of Ii</a:t>
            </a:r>
            <a:endParaRPr lang="en-FI" dirty="0"/>
          </a:p>
        </p:txBody>
      </p:sp>
      <p:sp>
        <p:nvSpPr>
          <p:cNvPr id="4" name="Text Placeholder 3">
            <a:extLst>
              <a:ext uri="{FF2B5EF4-FFF2-40B4-BE49-F238E27FC236}">
                <a16:creationId xmlns:a16="http://schemas.microsoft.com/office/drawing/2014/main" id="{4DFA8027-5CA1-C241-A6A5-D7553A3963B7}"/>
              </a:ext>
            </a:extLst>
          </p:cNvPr>
          <p:cNvSpPr>
            <a:spLocks noGrp="1"/>
          </p:cNvSpPr>
          <p:nvPr>
            <p:ph type="body" sz="quarter" idx="13"/>
          </p:nvPr>
        </p:nvSpPr>
        <p:spPr>
          <a:xfrm>
            <a:off x="468312" y="1208846"/>
            <a:ext cx="8207375" cy="2010976"/>
          </a:xfrm>
        </p:spPr>
        <p:txBody>
          <a:bodyPr/>
          <a:lstStyle/>
          <a:p>
            <a:r>
              <a:rPr lang="en-GB" sz="1050" b="1" dirty="0"/>
              <a:t>With a population of less than 10,000, the northern town of Ii now generates a profit of half a million euros a year after investing heavily in geothermal, solar and wind energy projects since 2012.</a:t>
            </a:r>
          </a:p>
          <a:p>
            <a:endParaRPr lang="en-GB" sz="1050" dirty="0"/>
          </a:p>
          <a:p>
            <a:r>
              <a:rPr lang="en-GB" sz="1050" dirty="0"/>
              <a:t>The municipality of Ii has stopped using fossil fuels and their target is to reduce carbon emissions by 80%, and to do it 30 years ahead of the EU's target and faster then any other community in Finland. Ii also wants to be the world’s first zero-waste community. </a:t>
            </a:r>
            <a:endParaRPr lang="en-GB" sz="1050" b="0" dirty="0">
              <a:effectLst/>
            </a:endParaRPr>
          </a:p>
          <a:p>
            <a:r>
              <a:rPr lang="en-GB" sz="1050" b="0" dirty="0">
                <a:effectLst/>
              </a:rPr>
              <a:t/>
            </a:r>
            <a:br>
              <a:rPr lang="en-GB" sz="1050" b="0" dirty="0">
                <a:effectLst/>
              </a:rPr>
            </a:br>
            <a:r>
              <a:rPr lang="en-GB" sz="1050" dirty="0"/>
              <a:t>Since investing in renewable energy and ceasing the use of fossil fuels, the municipality presently produces ten times more clean energy than it consumes. </a:t>
            </a:r>
            <a:r>
              <a:rPr lang="en-GB" sz="1050" dirty="0" err="1"/>
              <a:t>Ii’s</a:t>
            </a:r>
            <a:r>
              <a:rPr lang="en-GB" sz="1050" dirty="0"/>
              <a:t> strategy is built on sustainable development, and the climate actions are part of the municipality’s official budget and financial statement. Due to profit generated through climate actions, Ii has been able to cut city taxation by 1.5 percentage points.</a:t>
            </a:r>
          </a:p>
          <a:p>
            <a:r>
              <a:rPr lang="en-GB" sz="1050" dirty="0"/>
              <a:t/>
            </a:r>
            <a:br>
              <a:rPr lang="en-GB" sz="1050" dirty="0"/>
            </a:br>
            <a:r>
              <a:rPr lang="en-GB" sz="1050" dirty="0"/>
              <a:t>Ii has also invested in climate education. In schools and nurseries children are taught climate actions are a part of their everyday life. By learning that climate actions are possible and profitable they acknowledge there are tools to undertake climate change. This is climate hope.</a:t>
            </a:r>
            <a:endParaRPr lang="en-FI" sz="1050" dirty="0"/>
          </a:p>
        </p:txBody>
      </p:sp>
      <p:sp>
        <p:nvSpPr>
          <p:cNvPr id="5" name="Text Placeholder 4">
            <a:extLst>
              <a:ext uri="{FF2B5EF4-FFF2-40B4-BE49-F238E27FC236}">
                <a16:creationId xmlns:a16="http://schemas.microsoft.com/office/drawing/2014/main" id="{5D4E3208-42E6-9946-8D3E-1B702D1C67F1}"/>
              </a:ext>
            </a:extLst>
          </p:cNvPr>
          <p:cNvSpPr>
            <a:spLocks noGrp="1"/>
          </p:cNvSpPr>
          <p:nvPr>
            <p:ph type="body" sz="quarter" idx="14"/>
          </p:nvPr>
        </p:nvSpPr>
        <p:spPr/>
        <p:txBody>
          <a:bodyPr/>
          <a:lstStyle/>
          <a:p>
            <a:r>
              <a:rPr lang="en-GB" dirty="0"/>
              <a:t>Due to profit generated through climate actions, Ii has been able to cut city </a:t>
            </a:r>
            <a:br>
              <a:rPr lang="en-GB" dirty="0"/>
            </a:br>
            <a:r>
              <a:rPr lang="en-GB" dirty="0"/>
              <a:t>taxation by 1.5 percentage points.</a:t>
            </a:r>
            <a:endParaRPr lang="en-GB" b="0" dirty="0">
              <a:effectLst/>
            </a:endParaRPr>
          </a:p>
        </p:txBody>
      </p:sp>
      <p:sp>
        <p:nvSpPr>
          <p:cNvPr id="6" name="Text Placeholder 5">
            <a:extLst>
              <a:ext uri="{FF2B5EF4-FFF2-40B4-BE49-F238E27FC236}">
                <a16:creationId xmlns:a16="http://schemas.microsoft.com/office/drawing/2014/main" id="{4A74231D-86C6-E047-9DED-E7AE42E57046}"/>
              </a:ext>
            </a:extLst>
          </p:cNvPr>
          <p:cNvSpPr>
            <a:spLocks noGrp="1"/>
          </p:cNvSpPr>
          <p:nvPr>
            <p:ph type="body" sz="quarter" idx="18"/>
          </p:nvPr>
        </p:nvSpPr>
        <p:spPr/>
        <p:txBody>
          <a:bodyPr/>
          <a:lstStyle/>
          <a:p>
            <a:r>
              <a:rPr lang="en-GB"/>
              <a:t>Ii has received green investments </a:t>
            </a:r>
            <a:br>
              <a:rPr lang="en-GB"/>
            </a:br>
            <a:r>
              <a:rPr lang="en-GB"/>
              <a:t>that amount to 200 million euro. </a:t>
            </a:r>
            <a:endParaRPr lang="en-GB" b="0">
              <a:effectLst/>
            </a:endParaRPr>
          </a:p>
        </p:txBody>
      </p:sp>
      <p:sp>
        <p:nvSpPr>
          <p:cNvPr id="7" name="Text Placeholder 6">
            <a:extLst>
              <a:ext uri="{FF2B5EF4-FFF2-40B4-BE49-F238E27FC236}">
                <a16:creationId xmlns:a16="http://schemas.microsoft.com/office/drawing/2014/main" id="{AD67AAF4-7259-1343-81F2-D2B8C053D042}"/>
              </a:ext>
            </a:extLst>
          </p:cNvPr>
          <p:cNvSpPr>
            <a:spLocks noGrp="1"/>
          </p:cNvSpPr>
          <p:nvPr>
            <p:ph type="body" sz="quarter" idx="19"/>
          </p:nvPr>
        </p:nvSpPr>
        <p:spPr/>
        <p:txBody>
          <a:bodyPr/>
          <a:lstStyle/>
          <a:p>
            <a:r>
              <a:rPr lang="en-GB" dirty="0" err="1"/>
              <a:t>Ii</a:t>
            </a:r>
            <a:r>
              <a:rPr lang="en-GB" dirty="0"/>
              <a:t> annually organises the national Climate Festival </a:t>
            </a:r>
            <a:r>
              <a:rPr lang="en-GB" dirty="0" err="1"/>
              <a:t>IlmastoAreena</a:t>
            </a:r>
            <a:r>
              <a:rPr lang="en-GB" dirty="0"/>
              <a:t> in order to tackle climate change.</a:t>
            </a:r>
            <a:endParaRPr lang="en-GB" b="0" dirty="0">
              <a:effectLst/>
            </a:endParaRPr>
          </a:p>
        </p:txBody>
      </p:sp>
    </p:spTree>
    <p:extLst>
      <p:ext uri="{BB962C8B-B14F-4D97-AF65-F5344CB8AC3E}">
        <p14:creationId xmlns:p14="http://schemas.microsoft.com/office/powerpoint/2010/main" val="17204531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aerial picture of Lahti city">
            <a:extLst>
              <a:ext uri="{FF2B5EF4-FFF2-40B4-BE49-F238E27FC236}">
                <a16:creationId xmlns:a16="http://schemas.microsoft.com/office/drawing/2014/main" id="{E8D2B121-B1DE-5B41-B026-44121D1D2CE9}"/>
              </a:ext>
            </a:extLst>
          </p:cNvPr>
          <p:cNvPicPr>
            <a:picLocks noChangeAspect="1"/>
          </p:cNvPicPr>
          <p:nvPr/>
        </p:nvPicPr>
        <p:blipFill rotWithShape="1">
          <a:blip r:embed="rId3">
            <a:extLst>
              <a:ext uri="{28A0092B-C50C-407E-A947-70E740481C1C}">
                <a14:useLocalDpi xmlns:a14="http://schemas.microsoft.com/office/drawing/2010/main" val="0"/>
              </a:ext>
            </a:extLst>
          </a:blip>
          <a:srcRect t="15625"/>
          <a:stretch/>
        </p:blipFill>
        <p:spPr>
          <a:xfrm>
            <a:off x="0" y="0"/>
            <a:ext cx="9143999" cy="5143500"/>
          </a:xfrm>
          <a:prstGeom prst="rect">
            <a:avLst/>
          </a:prstGeom>
        </p:spPr>
      </p:pic>
      <p:sp>
        <p:nvSpPr>
          <p:cNvPr id="4" name="Rectangle 3">
            <a:extLst>
              <a:ext uri="{FF2B5EF4-FFF2-40B4-BE49-F238E27FC236}">
                <a16:creationId xmlns:a16="http://schemas.microsoft.com/office/drawing/2014/main" id="{D451C45A-F3CB-C04B-B7DE-56F30B18EC1A}"/>
              </a:ext>
              <a:ext uri="{C183D7F6-B498-43B3-948B-1728B52AA6E4}">
                <adec:decorative xmlns="" xmlns:adec="http://schemas.microsoft.com/office/drawing/2017/decorative" val="1"/>
              </a:ext>
            </a:extLst>
          </p:cNvPr>
          <p:cNvSpPr/>
          <p:nvPr/>
        </p:nvSpPr>
        <p:spPr>
          <a:xfrm>
            <a:off x="-36512" y="0"/>
            <a:ext cx="9180512" cy="5143499"/>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Title 1" descr="Personal carbon trading">
            <a:extLst>
              <a:ext uri="{FF2B5EF4-FFF2-40B4-BE49-F238E27FC236}">
                <a16:creationId xmlns:a16="http://schemas.microsoft.com/office/drawing/2014/main" id="{299CFB49-9C11-5546-A1E3-A6AE4EDB8052}"/>
              </a:ext>
            </a:extLst>
          </p:cNvPr>
          <p:cNvSpPr>
            <a:spLocks noGrp="1"/>
          </p:cNvSpPr>
          <p:nvPr>
            <p:ph type="ctrTitle"/>
          </p:nvPr>
        </p:nvSpPr>
        <p:spPr/>
        <p:txBody>
          <a:bodyPr/>
          <a:lstStyle/>
          <a:p>
            <a:r>
              <a:rPr lang="en-GB"/>
              <a:t>Personal </a:t>
            </a:r>
            <a:br>
              <a:rPr lang="en-GB"/>
            </a:br>
            <a:r>
              <a:rPr lang="en-GB"/>
              <a:t>carbon trading</a:t>
            </a:r>
            <a:endParaRPr lang="en-FI"/>
          </a:p>
        </p:txBody>
      </p:sp>
      <p:sp>
        <p:nvSpPr>
          <p:cNvPr id="5" name="TextBox 4"/>
          <p:cNvSpPr txBox="1"/>
          <p:nvPr/>
        </p:nvSpPr>
        <p:spPr>
          <a:xfrm>
            <a:off x="179512" y="123478"/>
            <a:ext cx="2339752" cy="288147"/>
          </a:xfrm>
          <a:prstGeom prst="rect">
            <a:avLst/>
          </a:prstGeom>
          <a:noFill/>
        </p:spPr>
        <p:txBody>
          <a:bodyPr wrap="square" lIns="36000" tIns="36000" rIns="36000" bIns="36000" rtlCol="0">
            <a:spAutoFit/>
          </a:bodyPr>
          <a:lstStyle/>
          <a:p>
            <a:r>
              <a:rPr lang="fi-FI" sz="1400" dirty="0" smtClean="0"/>
              <a:t>CASE EXAMPLE</a:t>
            </a:r>
            <a:endParaRPr lang="en-US" sz="1400" dirty="0" smtClean="0"/>
          </a:p>
        </p:txBody>
      </p:sp>
    </p:spTree>
    <p:extLst>
      <p:ext uri="{BB962C8B-B14F-4D97-AF65-F5344CB8AC3E}">
        <p14:creationId xmlns:p14="http://schemas.microsoft.com/office/powerpoint/2010/main" val="35123343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640" y="418602"/>
            <a:ext cx="6409258" cy="863427"/>
          </a:xfrm>
        </p:spPr>
        <p:txBody>
          <a:bodyPr/>
          <a:lstStyle/>
          <a:p>
            <a:r>
              <a:rPr lang="fi-FI" dirty="0"/>
              <a:t>Index: </a:t>
            </a:r>
            <a:r>
              <a:rPr lang="fi-FI" dirty="0" err="1"/>
              <a:t>Navigating</a:t>
            </a:r>
            <a:r>
              <a:rPr lang="fi-FI" dirty="0"/>
              <a:t> </a:t>
            </a:r>
            <a:r>
              <a:rPr lang="fi-FI" dirty="0" err="1"/>
              <a:t>through</a:t>
            </a:r>
            <a:r>
              <a:rPr lang="fi-FI" dirty="0"/>
              <a:t> </a:t>
            </a:r>
            <a:r>
              <a:rPr lang="fi-FI" dirty="0" err="1"/>
              <a:t>the</a:t>
            </a:r>
            <a:r>
              <a:rPr lang="fi-FI" dirty="0"/>
              <a:t> case </a:t>
            </a:r>
            <a:r>
              <a:rPr lang="fi-FI" dirty="0" err="1"/>
              <a:t>examples</a:t>
            </a:r>
            <a:endParaRPr lang="en-US" dirty="0"/>
          </a:p>
        </p:txBody>
      </p:sp>
      <p:sp>
        <p:nvSpPr>
          <p:cNvPr id="3" name="Slide Number Placeholder 2"/>
          <p:cNvSpPr>
            <a:spLocks noGrp="1"/>
          </p:cNvSpPr>
          <p:nvPr>
            <p:ph type="sldNum" sz="quarter" idx="12"/>
          </p:nvPr>
        </p:nvSpPr>
        <p:spPr/>
        <p:txBody>
          <a:bodyPr/>
          <a:lstStyle/>
          <a:p>
            <a:fld id="{E9DC2C14-6E95-4EF0-AB2C-A4DB63E63034}" type="slidenum">
              <a:rPr lang="en-US" smtClean="0"/>
              <a:t>4</a:t>
            </a:fld>
            <a:endParaRPr lang="en-US"/>
          </a:p>
        </p:txBody>
      </p:sp>
      <p:sp>
        <p:nvSpPr>
          <p:cNvPr id="4" name="Rectangle 3"/>
          <p:cNvSpPr/>
          <p:nvPr/>
        </p:nvSpPr>
        <p:spPr>
          <a:xfrm>
            <a:off x="322392" y="1246570"/>
            <a:ext cx="4572000" cy="584775"/>
          </a:xfrm>
          <a:prstGeom prst="rect">
            <a:avLst/>
          </a:prstGeom>
        </p:spPr>
        <p:txBody>
          <a:bodyPr>
            <a:spAutoFit/>
          </a:bodyPr>
          <a:lstStyle/>
          <a:p>
            <a:r>
              <a:rPr lang="en-US" sz="1600" b="1" dirty="0">
                <a:solidFill>
                  <a:srgbClr val="002EA2"/>
                </a:solidFill>
              </a:rPr>
              <a:t>Adaptable solutions </a:t>
            </a:r>
            <a:br>
              <a:rPr lang="en-US" sz="1600" b="1" dirty="0">
                <a:solidFill>
                  <a:srgbClr val="002EA2"/>
                </a:solidFill>
              </a:rPr>
            </a:br>
            <a:r>
              <a:rPr lang="en-US" sz="1600" b="1" dirty="0">
                <a:solidFill>
                  <a:srgbClr val="002EA2"/>
                </a:solidFill>
              </a:rPr>
              <a:t>for tackling climate change</a:t>
            </a:r>
          </a:p>
        </p:txBody>
      </p:sp>
      <p:sp>
        <p:nvSpPr>
          <p:cNvPr id="5" name="Rectangle 4"/>
          <p:cNvSpPr/>
          <p:nvPr/>
        </p:nvSpPr>
        <p:spPr>
          <a:xfrm>
            <a:off x="3407413" y="1246571"/>
            <a:ext cx="4572000" cy="584775"/>
          </a:xfrm>
          <a:prstGeom prst="rect">
            <a:avLst/>
          </a:prstGeom>
        </p:spPr>
        <p:txBody>
          <a:bodyPr>
            <a:spAutoFit/>
          </a:bodyPr>
          <a:lstStyle/>
          <a:p>
            <a:r>
              <a:rPr lang="en-US" sz="1600" b="1" dirty="0"/>
              <a:t>Global co-creation </a:t>
            </a:r>
            <a:br>
              <a:rPr lang="en-US" sz="1600" b="1" dirty="0"/>
            </a:br>
            <a:r>
              <a:rPr lang="en-US" sz="1600" b="1" dirty="0"/>
              <a:t>and collaboration </a:t>
            </a:r>
          </a:p>
        </p:txBody>
      </p:sp>
      <p:sp>
        <p:nvSpPr>
          <p:cNvPr id="6" name="Rectangle 5"/>
          <p:cNvSpPr/>
          <p:nvPr/>
        </p:nvSpPr>
        <p:spPr>
          <a:xfrm>
            <a:off x="6163193" y="1246569"/>
            <a:ext cx="4572000" cy="584775"/>
          </a:xfrm>
          <a:prstGeom prst="rect">
            <a:avLst/>
          </a:prstGeom>
        </p:spPr>
        <p:txBody>
          <a:bodyPr>
            <a:spAutoFit/>
          </a:bodyPr>
          <a:lstStyle/>
          <a:p>
            <a:r>
              <a:rPr lang="en-US" sz="1600" b="1" dirty="0">
                <a:solidFill>
                  <a:srgbClr val="002EA2"/>
                </a:solidFill>
              </a:rPr>
              <a:t>The common path towards </a:t>
            </a:r>
            <a:br>
              <a:rPr lang="en-US" sz="1600" b="1" dirty="0">
                <a:solidFill>
                  <a:srgbClr val="002EA2"/>
                </a:solidFill>
              </a:rPr>
            </a:br>
            <a:r>
              <a:rPr lang="en-US" sz="1600" b="1" dirty="0">
                <a:solidFill>
                  <a:srgbClr val="002EA2"/>
                </a:solidFill>
              </a:rPr>
              <a:t>a more sustainable world </a:t>
            </a:r>
          </a:p>
        </p:txBody>
      </p:sp>
      <p:sp>
        <p:nvSpPr>
          <p:cNvPr id="7" name="Rectangle 6"/>
          <p:cNvSpPr/>
          <p:nvPr/>
        </p:nvSpPr>
        <p:spPr>
          <a:xfrm>
            <a:off x="307981" y="2063170"/>
            <a:ext cx="2790056" cy="2444259"/>
          </a:xfrm>
          <a:prstGeom prst="rect">
            <a:avLst/>
          </a:prstGeom>
        </p:spPr>
        <p:txBody>
          <a:bodyPr wrap="square">
            <a:spAutoFit/>
          </a:bodyPr>
          <a:lstStyle/>
          <a:p>
            <a:pPr marL="134938" indent="-134938">
              <a:spcAft>
                <a:spcPts val="500"/>
              </a:spcAft>
              <a:buFont typeface="Arial" panose="020B0604020202020204" pitchFamily="34" charset="0"/>
              <a:buChar char="•"/>
            </a:pPr>
            <a:r>
              <a:rPr lang="fi-FI" sz="1100" dirty="0"/>
              <a:t>Helsinki Energy Challenge </a:t>
            </a:r>
            <a:r>
              <a:rPr lang="fi-FI" sz="1100" dirty="0" err="1"/>
              <a:t>calls</a:t>
            </a:r>
            <a:r>
              <a:rPr lang="fi-FI" sz="1100" dirty="0"/>
              <a:t> for </a:t>
            </a:r>
            <a:r>
              <a:rPr lang="fi-FI" sz="1100" dirty="0" err="1"/>
              <a:t>ideas</a:t>
            </a:r>
            <a:r>
              <a:rPr lang="fi-FI" sz="1100" dirty="0"/>
              <a:t> to </a:t>
            </a:r>
            <a:r>
              <a:rPr lang="fi-FI" sz="1100" dirty="0" err="1"/>
              <a:t>decarbonise</a:t>
            </a:r>
            <a:r>
              <a:rPr lang="fi-FI" sz="1100" dirty="0"/>
              <a:t> city </a:t>
            </a:r>
            <a:r>
              <a:rPr lang="fi-FI" sz="1100" dirty="0" err="1"/>
              <a:t>heating</a:t>
            </a:r>
            <a:endParaRPr lang="fi-FI" sz="1100" dirty="0"/>
          </a:p>
          <a:p>
            <a:pPr marL="134938" indent="-134938">
              <a:spcAft>
                <a:spcPts val="500"/>
              </a:spcAft>
              <a:buFont typeface="Arial" panose="020B0604020202020204" pitchFamily="34" charset="0"/>
              <a:buChar char="•"/>
            </a:pPr>
            <a:r>
              <a:rPr lang="fi-FI" sz="1100" dirty="0" err="1"/>
              <a:t>Helsinki’s</a:t>
            </a:r>
            <a:r>
              <a:rPr lang="fi-FI" sz="1100" dirty="0"/>
              <a:t> </a:t>
            </a:r>
            <a:r>
              <a:rPr lang="fi-FI" sz="1100" dirty="0" err="1"/>
              <a:t>energy</a:t>
            </a:r>
            <a:r>
              <a:rPr lang="fi-FI" sz="1100" dirty="0"/>
              <a:t> </a:t>
            </a:r>
            <a:r>
              <a:rPr lang="fi-FI" sz="1100" dirty="0" err="1"/>
              <a:t>company</a:t>
            </a:r>
            <a:r>
              <a:rPr lang="fi-FI" sz="1100" dirty="0"/>
              <a:t> Helen </a:t>
            </a:r>
            <a:r>
              <a:rPr lang="fi-FI" sz="1100" dirty="0" err="1"/>
              <a:t>uses</a:t>
            </a:r>
            <a:r>
              <a:rPr lang="fi-FI" sz="1100" dirty="0"/>
              <a:t> </a:t>
            </a:r>
            <a:r>
              <a:rPr lang="fi-FI" sz="1100" dirty="0" err="1"/>
              <a:t>abandoned</a:t>
            </a:r>
            <a:r>
              <a:rPr lang="fi-FI" sz="1100" dirty="0"/>
              <a:t> </a:t>
            </a:r>
            <a:r>
              <a:rPr lang="fi-FI" sz="1100" dirty="0" err="1"/>
              <a:t>oil</a:t>
            </a:r>
            <a:r>
              <a:rPr lang="fi-FI" sz="1100" dirty="0"/>
              <a:t> </a:t>
            </a:r>
            <a:r>
              <a:rPr lang="fi-FI" sz="1100" dirty="0" err="1"/>
              <a:t>caverns</a:t>
            </a:r>
            <a:r>
              <a:rPr lang="fi-FI" sz="1100" dirty="0"/>
              <a:t> to </a:t>
            </a:r>
            <a:r>
              <a:rPr lang="fi-FI" sz="1100" dirty="0" err="1"/>
              <a:t>reduce</a:t>
            </a:r>
            <a:r>
              <a:rPr lang="fi-FI" sz="1100" dirty="0"/>
              <a:t> </a:t>
            </a:r>
            <a:r>
              <a:rPr lang="fi-FI" sz="1100" dirty="0" err="1"/>
              <a:t>carbon</a:t>
            </a:r>
            <a:r>
              <a:rPr lang="fi-FI" sz="1100" dirty="0"/>
              <a:t> </a:t>
            </a:r>
            <a:r>
              <a:rPr lang="fi-FI" sz="1100" dirty="0" err="1"/>
              <a:t>dioxide</a:t>
            </a:r>
            <a:r>
              <a:rPr lang="fi-FI" sz="1100" dirty="0"/>
              <a:t> </a:t>
            </a:r>
            <a:r>
              <a:rPr lang="fi-FI" sz="1100" dirty="0" err="1"/>
              <a:t>emissions</a:t>
            </a:r>
            <a:endParaRPr lang="fi-FI" sz="1100" dirty="0"/>
          </a:p>
          <a:p>
            <a:pPr marL="134938" indent="-134938">
              <a:spcAft>
                <a:spcPts val="500"/>
              </a:spcAft>
              <a:buFont typeface="Arial" panose="020B0604020202020204" pitchFamily="34" charset="0"/>
              <a:buChar char="•"/>
            </a:pPr>
            <a:r>
              <a:rPr lang="fi-FI" sz="1100" dirty="0" err="1"/>
              <a:t>Infinited</a:t>
            </a:r>
            <a:r>
              <a:rPr lang="fi-FI" sz="1100" dirty="0"/>
              <a:t> </a:t>
            </a:r>
            <a:r>
              <a:rPr lang="fi-FI" sz="1100" dirty="0" err="1"/>
              <a:t>Fiber</a:t>
            </a:r>
            <a:r>
              <a:rPr lang="fi-FI" sz="1100" dirty="0"/>
              <a:t> </a:t>
            </a:r>
            <a:r>
              <a:rPr lang="fi-FI" sz="1100" dirty="0" err="1"/>
              <a:t>regenerates</a:t>
            </a:r>
            <a:r>
              <a:rPr lang="fi-FI" sz="1100" dirty="0"/>
              <a:t> </a:t>
            </a:r>
            <a:r>
              <a:rPr lang="fi-FI" sz="1100" dirty="0" err="1"/>
              <a:t>high-quality</a:t>
            </a:r>
            <a:r>
              <a:rPr lang="fi-FI" sz="1100" dirty="0"/>
              <a:t> </a:t>
            </a:r>
            <a:r>
              <a:rPr lang="fi-FI" sz="1100" dirty="0" err="1"/>
              <a:t>textile</a:t>
            </a:r>
            <a:r>
              <a:rPr lang="fi-FI" sz="1100" dirty="0"/>
              <a:t> </a:t>
            </a:r>
            <a:r>
              <a:rPr lang="fi-FI" sz="1100" dirty="0" err="1"/>
              <a:t>fibers</a:t>
            </a:r>
            <a:r>
              <a:rPr lang="fi-FI" sz="1100" dirty="0"/>
              <a:t> </a:t>
            </a:r>
            <a:r>
              <a:rPr lang="fi-FI" sz="1100" dirty="0" err="1"/>
              <a:t>from</a:t>
            </a:r>
            <a:r>
              <a:rPr lang="fi-FI" sz="1100" dirty="0"/>
              <a:t> </a:t>
            </a:r>
            <a:r>
              <a:rPr lang="fi-FI" sz="1100" dirty="0" err="1"/>
              <a:t>textile</a:t>
            </a:r>
            <a:r>
              <a:rPr lang="fi-FI" sz="1100" dirty="0"/>
              <a:t> </a:t>
            </a:r>
            <a:r>
              <a:rPr lang="fi-FI" sz="1100" dirty="0" err="1"/>
              <a:t>waste</a:t>
            </a:r>
            <a:endParaRPr lang="fi-FI" sz="1100" dirty="0"/>
          </a:p>
          <a:p>
            <a:pPr marL="134938" indent="-134938">
              <a:spcAft>
                <a:spcPts val="500"/>
              </a:spcAft>
              <a:buFont typeface="Arial" panose="020B0604020202020204" pitchFamily="34" charset="0"/>
              <a:buChar char="•"/>
            </a:pPr>
            <a:r>
              <a:rPr lang="fi-FI" sz="1100" dirty="0" err="1"/>
              <a:t>Solar</a:t>
            </a:r>
            <a:r>
              <a:rPr lang="fi-FI" sz="1100" dirty="0"/>
              <a:t> Foods </a:t>
            </a:r>
            <a:r>
              <a:rPr lang="fi-FI" sz="1100" dirty="0" err="1"/>
              <a:t>produces</a:t>
            </a:r>
            <a:r>
              <a:rPr lang="fi-FI" sz="1100" dirty="0"/>
              <a:t> food </a:t>
            </a:r>
            <a:r>
              <a:rPr lang="fi-FI" sz="1100" dirty="0" err="1"/>
              <a:t>from</a:t>
            </a:r>
            <a:r>
              <a:rPr lang="fi-FI" sz="1100" dirty="0"/>
              <a:t> CO2 and </a:t>
            </a:r>
            <a:r>
              <a:rPr lang="fi-FI" sz="1100" dirty="0" err="1"/>
              <a:t>electricity</a:t>
            </a:r>
            <a:r>
              <a:rPr lang="fi-FI" sz="1100" dirty="0"/>
              <a:t> </a:t>
            </a:r>
          </a:p>
          <a:p>
            <a:pPr marL="134938" indent="-134938">
              <a:spcAft>
                <a:spcPts val="500"/>
              </a:spcAft>
              <a:buFont typeface="Arial" panose="020B0604020202020204" pitchFamily="34" charset="0"/>
              <a:buChar char="•"/>
            </a:pPr>
            <a:r>
              <a:rPr lang="en-US" sz="1100" dirty="0"/>
              <a:t>Energy research projects find alternative </a:t>
            </a:r>
            <a:r>
              <a:rPr lang="en-US" sz="1100" dirty="0" smtClean="0"/>
              <a:t>solutions</a:t>
            </a:r>
          </a:p>
          <a:p>
            <a:pPr marL="134938" indent="-134938">
              <a:spcAft>
                <a:spcPts val="500"/>
              </a:spcAft>
              <a:buFont typeface="Arial" panose="020B0604020202020204" pitchFamily="34" charset="0"/>
              <a:buChar char="•"/>
            </a:pPr>
            <a:r>
              <a:rPr lang="fi-FI" sz="1100" dirty="0" err="1" smtClean="0"/>
              <a:t>Carbon</a:t>
            </a:r>
            <a:r>
              <a:rPr lang="fi-FI" sz="1100" dirty="0" smtClean="0"/>
              <a:t> Action By Baltic </a:t>
            </a:r>
            <a:r>
              <a:rPr lang="fi-FI" sz="1100" dirty="0" err="1" smtClean="0"/>
              <a:t>Sea</a:t>
            </a:r>
            <a:r>
              <a:rPr lang="fi-FI" sz="1100" dirty="0" smtClean="0"/>
              <a:t> Action Group </a:t>
            </a:r>
            <a:endParaRPr lang="fi-FI" sz="1100" dirty="0"/>
          </a:p>
        </p:txBody>
      </p:sp>
      <p:sp>
        <p:nvSpPr>
          <p:cNvPr id="8" name="Rectangle 7"/>
          <p:cNvSpPr/>
          <p:nvPr/>
        </p:nvSpPr>
        <p:spPr>
          <a:xfrm>
            <a:off x="3206128" y="1929078"/>
            <a:ext cx="2862726" cy="3080330"/>
          </a:xfrm>
          <a:prstGeom prst="rect">
            <a:avLst/>
          </a:prstGeom>
        </p:spPr>
        <p:txBody>
          <a:bodyPr wrap="square">
            <a:spAutoFit/>
          </a:bodyPr>
          <a:lstStyle/>
          <a:p>
            <a:pPr marL="134938" indent="-134938">
              <a:spcAft>
                <a:spcPts val="500"/>
              </a:spcAft>
              <a:buFont typeface="Arial" panose="020B0604020202020204" pitchFamily="34" charset="0"/>
              <a:buChar char="•"/>
            </a:pPr>
            <a:r>
              <a:rPr lang="fi-FI" sz="1100" dirty="0"/>
              <a:t>The World </a:t>
            </a:r>
            <a:r>
              <a:rPr lang="fi-FI" sz="1100" dirty="0" err="1"/>
              <a:t>Circular</a:t>
            </a:r>
            <a:r>
              <a:rPr lang="fi-FI" sz="1100" dirty="0"/>
              <a:t> </a:t>
            </a:r>
            <a:r>
              <a:rPr lang="fi-FI" sz="1100" dirty="0" err="1"/>
              <a:t>Economy</a:t>
            </a:r>
            <a:r>
              <a:rPr lang="fi-FI" sz="1100" dirty="0"/>
              <a:t> Forum </a:t>
            </a:r>
            <a:r>
              <a:rPr lang="fi-FI" sz="1100" dirty="0" err="1"/>
              <a:t>brings</a:t>
            </a:r>
            <a:r>
              <a:rPr lang="fi-FI" sz="1100" dirty="0"/>
              <a:t> </a:t>
            </a:r>
            <a:r>
              <a:rPr lang="fi-FI" sz="1100" dirty="0" err="1"/>
              <a:t>together</a:t>
            </a:r>
            <a:r>
              <a:rPr lang="fi-FI" sz="1100" dirty="0"/>
              <a:t> business </a:t>
            </a:r>
            <a:r>
              <a:rPr lang="fi-FI" sz="1100" dirty="0" err="1"/>
              <a:t>leaders</a:t>
            </a:r>
            <a:r>
              <a:rPr lang="fi-FI" sz="1100" dirty="0"/>
              <a:t>, </a:t>
            </a:r>
            <a:r>
              <a:rPr lang="fi-FI" sz="1100" dirty="0" err="1"/>
              <a:t>policymakers</a:t>
            </a:r>
            <a:r>
              <a:rPr lang="fi-FI" sz="1100" dirty="0"/>
              <a:t> and </a:t>
            </a:r>
            <a:r>
              <a:rPr lang="fi-FI" sz="1100" dirty="0" err="1"/>
              <a:t>experts</a:t>
            </a:r>
            <a:r>
              <a:rPr lang="fi-FI" sz="1100" dirty="0"/>
              <a:t> </a:t>
            </a:r>
          </a:p>
          <a:p>
            <a:pPr marL="134938" indent="-134938">
              <a:spcAft>
                <a:spcPts val="500"/>
              </a:spcAft>
              <a:buFont typeface="Arial" panose="020B0604020202020204" pitchFamily="34" charset="0"/>
              <a:buChar char="•"/>
            </a:pPr>
            <a:r>
              <a:rPr lang="fi-FI" sz="1100" dirty="0" err="1"/>
              <a:t>Helping</a:t>
            </a:r>
            <a:r>
              <a:rPr lang="fi-FI" sz="1100" dirty="0"/>
              <a:t> to </a:t>
            </a:r>
            <a:r>
              <a:rPr lang="fi-FI" sz="1100" dirty="0" err="1"/>
              <a:t>build</a:t>
            </a:r>
            <a:r>
              <a:rPr lang="fi-FI" sz="1100" dirty="0"/>
              <a:t> climate </a:t>
            </a:r>
            <a:r>
              <a:rPr lang="fi-FI" sz="1100" dirty="0" err="1"/>
              <a:t>resilient</a:t>
            </a:r>
            <a:r>
              <a:rPr lang="fi-FI" sz="1100" dirty="0"/>
              <a:t> </a:t>
            </a:r>
            <a:r>
              <a:rPr lang="fi-FI" sz="1100" dirty="0" err="1"/>
              <a:t>society</a:t>
            </a:r>
            <a:r>
              <a:rPr lang="fi-FI" sz="1100" dirty="0"/>
              <a:t> in Vietnam </a:t>
            </a:r>
          </a:p>
          <a:p>
            <a:pPr marL="134938" indent="-134938">
              <a:spcAft>
                <a:spcPts val="500"/>
              </a:spcAft>
              <a:buFont typeface="Arial" panose="020B0604020202020204" pitchFamily="34" charset="0"/>
              <a:buChar char="•"/>
            </a:pPr>
            <a:r>
              <a:rPr lang="fi-FI" sz="1100" dirty="0" err="1"/>
              <a:t>Gender</a:t>
            </a:r>
            <a:r>
              <a:rPr lang="fi-FI" sz="1100" dirty="0"/>
              <a:t> </a:t>
            </a:r>
            <a:r>
              <a:rPr lang="fi-FI" sz="1100" dirty="0" err="1"/>
              <a:t>equality</a:t>
            </a:r>
            <a:r>
              <a:rPr lang="fi-FI" sz="1100" dirty="0"/>
              <a:t> in </a:t>
            </a:r>
            <a:r>
              <a:rPr lang="fi-FI" sz="1100" dirty="0" err="1"/>
              <a:t>the</a:t>
            </a:r>
            <a:r>
              <a:rPr lang="fi-FI" sz="1100" dirty="0"/>
              <a:t> </a:t>
            </a:r>
            <a:r>
              <a:rPr lang="fi-FI" sz="1100" dirty="0" err="1"/>
              <a:t>face</a:t>
            </a:r>
            <a:r>
              <a:rPr lang="fi-FI" sz="1100" dirty="0"/>
              <a:t> of climate </a:t>
            </a:r>
            <a:r>
              <a:rPr lang="fi-FI" sz="1100" dirty="0" err="1"/>
              <a:t>change</a:t>
            </a:r>
            <a:endParaRPr lang="fi-FI" sz="1100" dirty="0"/>
          </a:p>
          <a:p>
            <a:pPr marL="134938" indent="-134938">
              <a:spcAft>
                <a:spcPts val="500"/>
              </a:spcAft>
              <a:buFont typeface="Arial" panose="020B0604020202020204" pitchFamily="34" charset="0"/>
              <a:buChar char="•"/>
            </a:pPr>
            <a:r>
              <a:rPr lang="fi-FI" sz="1100" dirty="0"/>
              <a:t>International </a:t>
            </a:r>
            <a:r>
              <a:rPr lang="fi-FI" sz="1100" dirty="0" err="1"/>
              <a:t>collaboration</a:t>
            </a:r>
            <a:r>
              <a:rPr lang="fi-FI" sz="1100" dirty="0"/>
              <a:t> in </a:t>
            </a:r>
            <a:r>
              <a:rPr lang="fi-FI" sz="1100" dirty="0" err="1"/>
              <a:t>the</a:t>
            </a:r>
            <a:r>
              <a:rPr lang="fi-FI" sz="1100" dirty="0"/>
              <a:t> Turku </a:t>
            </a:r>
            <a:r>
              <a:rPr lang="fi-FI" sz="1100" dirty="0" err="1"/>
              <a:t>region</a:t>
            </a:r>
            <a:r>
              <a:rPr lang="fi-FI" sz="1100" dirty="0"/>
              <a:t> for </a:t>
            </a:r>
            <a:r>
              <a:rPr lang="fi-FI" sz="1100" dirty="0" err="1"/>
              <a:t>resource</a:t>
            </a:r>
            <a:r>
              <a:rPr lang="fi-FI" sz="1100" dirty="0"/>
              <a:t> </a:t>
            </a:r>
            <a:r>
              <a:rPr lang="fi-FI" sz="1100" dirty="0" err="1"/>
              <a:t>wisdom</a:t>
            </a:r>
            <a:endParaRPr lang="fi-FI" sz="1100" dirty="0"/>
          </a:p>
          <a:p>
            <a:pPr marL="134938" indent="-134938">
              <a:spcAft>
                <a:spcPts val="500"/>
              </a:spcAft>
              <a:buFont typeface="Arial" panose="020B0604020202020204" pitchFamily="34" charset="0"/>
              <a:buChar char="•"/>
            </a:pPr>
            <a:r>
              <a:rPr lang="fi-FI" sz="1100" dirty="0"/>
              <a:t>Finland </a:t>
            </a:r>
            <a:r>
              <a:rPr lang="fi-FI" sz="1100" dirty="0" err="1"/>
              <a:t>prompts</a:t>
            </a:r>
            <a:r>
              <a:rPr lang="fi-FI" sz="1100" dirty="0"/>
              <a:t> </a:t>
            </a:r>
            <a:r>
              <a:rPr lang="fi-FI" sz="1100" dirty="0" err="1"/>
              <a:t>the</a:t>
            </a:r>
            <a:r>
              <a:rPr lang="fi-FI" sz="1100" dirty="0"/>
              <a:t> Climate </a:t>
            </a:r>
            <a:r>
              <a:rPr lang="fi-FI" sz="1100" dirty="0" err="1"/>
              <a:t>Coalition</a:t>
            </a:r>
            <a:r>
              <a:rPr lang="fi-FI" sz="1100" dirty="0"/>
              <a:t> </a:t>
            </a:r>
          </a:p>
          <a:p>
            <a:pPr marL="134938" indent="-134938">
              <a:spcAft>
                <a:spcPts val="500"/>
              </a:spcAft>
              <a:buFont typeface="Arial" panose="020B0604020202020204" pitchFamily="34" charset="0"/>
              <a:buChar char="•"/>
            </a:pPr>
            <a:r>
              <a:rPr lang="fi-FI" sz="1100" dirty="0"/>
              <a:t>Green to </a:t>
            </a:r>
            <a:r>
              <a:rPr lang="fi-FI" sz="1100" dirty="0" err="1"/>
              <a:t>Scale</a:t>
            </a:r>
            <a:r>
              <a:rPr lang="fi-FI" sz="1100" dirty="0"/>
              <a:t> – </a:t>
            </a:r>
            <a:r>
              <a:rPr lang="fi-FI" sz="1100" dirty="0" err="1"/>
              <a:t>Scaling</a:t>
            </a:r>
            <a:r>
              <a:rPr lang="fi-FI" sz="1100" dirty="0"/>
              <a:t> </a:t>
            </a:r>
            <a:r>
              <a:rPr lang="fi-FI" sz="1100" dirty="0" err="1"/>
              <a:t>up</a:t>
            </a:r>
            <a:r>
              <a:rPr lang="fi-FI" sz="1100" dirty="0"/>
              <a:t> </a:t>
            </a:r>
            <a:r>
              <a:rPr lang="fi-FI" sz="1100" dirty="0" err="1"/>
              <a:t>existing</a:t>
            </a:r>
            <a:r>
              <a:rPr lang="fi-FI" sz="1100" dirty="0"/>
              <a:t> solutions</a:t>
            </a:r>
          </a:p>
          <a:p>
            <a:pPr marL="134938" indent="-134938">
              <a:spcAft>
                <a:spcPts val="500"/>
              </a:spcAft>
              <a:buFont typeface="Arial" panose="020B0604020202020204" pitchFamily="34" charset="0"/>
              <a:buChar char="•"/>
            </a:pPr>
            <a:r>
              <a:rPr lang="fi-FI" sz="1100" dirty="0"/>
              <a:t>Active team </a:t>
            </a:r>
            <a:r>
              <a:rPr lang="fi-FI" sz="1100" dirty="0" err="1"/>
              <a:t>player</a:t>
            </a:r>
            <a:r>
              <a:rPr lang="fi-FI" sz="1100" dirty="0"/>
              <a:t> in </a:t>
            </a:r>
            <a:r>
              <a:rPr lang="fi-FI" sz="1100" dirty="0" err="1"/>
              <a:t>the</a:t>
            </a:r>
            <a:r>
              <a:rPr lang="fi-FI" sz="1100" dirty="0"/>
              <a:t> UN </a:t>
            </a:r>
            <a:r>
              <a:rPr lang="fi-FI" sz="1100" dirty="0" err="1"/>
              <a:t>the</a:t>
            </a:r>
            <a:r>
              <a:rPr lang="fi-FI" sz="1100" dirty="0"/>
              <a:t> EU </a:t>
            </a:r>
          </a:p>
          <a:p>
            <a:pPr marL="134938" indent="-134938">
              <a:spcAft>
                <a:spcPts val="500"/>
              </a:spcAft>
              <a:buFont typeface="Arial" panose="020B0604020202020204" pitchFamily="34" charset="0"/>
              <a:buChar char="•"/>
            </a:pPr>
            <a:r>
              <a:rPr lang="fi-FI" sz="1100" dirty="0" err="1"/>
              <a:t>Technological</a:t>
            </a:r>
            <a:r>
              <a:rPr lang="fi-FI" sz="1100" dirty="0"/>
              <a:t> </a:t>
            </a:r>
            <a:r>
              <a:rPr lang="fi-FI" sz="1100" dirty="0" err="1"/>
              <a:t>innovation</a:t>
            </a:r>
            <a:r>
              <a:rPr lang="fi-FI" sz="1100" dirty="0"/>
              <a:t> </a:t>
            </a:r>
            <a:r>
              <a:rPr lang="fi-FI" sz="1100" dirty="0" err="1"/>
              <a:t>leads</a:t>
            </a:r>
            <a:r>
              <a:rPr lang="fi-FI" sz="1100" dirty="0"/>
              <a:t> </a:t>
            </a:r>
            <a:r>
              <a:rPr lang="fi-FI" sz="1100" dirty="0" err="1"/>
              <a:t>Wärtsilä’s</a:t>
            </a:r>
            <a:r>
              <a:rPr lang="fi-FI" sz="1100" dirty="0"/>
              <a:t> </a:t>
            </a:r>
            <a:r>
              <a:rPr lang="fi-FI" sz="1100" dirty="0" err="1"/>
              <a:t>customers</a:t>
            </a:r>
            <a:r>
              <a:rPr lang="fi-FI" sz="1100" dirty="0"/>
              <a:t> </a:t>
            </a:r>
            <a:r>
              <a:rPr lang="fi-FI" sz="1100" dirty="0" err="1"/>
              <a:t>towards</a:t>
            </a:r>
            <a:r>
              <a:rPr lang="fi-FI" sz="1100" dirty="0"/>
              <a:t> </a:t>
            </a:r>
            <a:r>
              <a:rPr lang="fi-FI" sz="1100" dirty="0" err="1"/>
              <a:t>decarbonisation</a:t>
            </a:r>
            <a:endParaRPr lang="fi-FI" sz="1100" dirty="0"/>
          </a:p>
        </p:txBody>
      </p:sp>
      <p:sp>
        <p:nvSpPr>
          <p:cNvPr id="9" name="Rectangle 8"/>
          <p:cNvSpPr/>
          <p:nvPr/>
        </p:nvSpPr>
        <p:spPr>
          <a:xfrm>
            <a:off x="6163193" y="2014362"/>
            <a:ext cx="2609432" cy="2380139"/>
          </a:xfrm>
          <a:prstGeom prst="rect">
            <a:avLst/>
          </a:prstGeom>
        </p:spPr>
        <p:txBody>
          <a:bodyPr wrap="square">
            <a:spAutoFit/>
          </a:bodyPr>
          <a:lstStyle/>
          <a:p>
            <a:pPr marL="134938" indent="-134938">
              <a:spcAft>
                <a:spcPts val="500"/>
              </a:spcAft>
              <a:buFont typeface="Arial" panose="020B0604020202020204" pitchFamily="34" charset="0"/>
              <a:buChar char="•"/>
            </a:pPr>
            <a:r>
              <a:rPr lang="fi-FI" sz="1100" dirty="0"/>
              <a:t>Processing </a:t>
            </a:r>
            <a:r>
              <a:rPr lang="fi-FI" sz="1100" dirty="0" err="1"/>
              <a:t>plant</a:t>
            </a:r>
            <a:r>
              <a:rPr lang="fi-FI" sz="1100" dirty="0"/>
              <a:t> </a:t>
            </a:r>
            <a:r>
              <a:rPr lang="fi-FI" sz="1100" dirty="0" err="1"/>
              <a:t>enables</a:t>
            </a:r>
            <a:r>
              <a:rPr lang="fi-FI" sz="1100" dirty="0"/>
              <a:t> </a:t>
            </a:r>
            <a:r>
              <a:rPr lang="fi-FI" sz="1100" dirty="0" err="1"/>
              <a:t>recycling</a:t>
            </a:r>
            <a:r>
              <a:rPr lang="fi-FI" sz="1100" dirty="0"/>
              <a:t> of </a:t>
            </a:r>
            <a:r>
              <a:rPr lang="fi-FI" sz="1100" dirty="0" err="1"/>
              <a:t>discharged</a:t>
            </a:r>
            <a:r>
              <a:rPr lang="fi-FI" sz="1100" dirty="0"/>
              <a:t> </a:t>
            </a:r>
            <a:r>
              <a:rPr lang="fi-FI" sz="1100" dirty="0" err="1"/>
              <a:t>textiles</a:t>
            </a:r>
            <a:r>
              <a:rPr lang="fi-FI" sz="1100" dirty="0"/>
              <a:t> </a:t>
            </a:r>
          </a:p>
          <a:p>
            <a:pPr marL="134938" indent="-134938">
              <a:spcAft>
                <a:spcPts val="500"/>
              </a:spcAft>
              <a:buFont typeface="Arial" panose="020B0604020202020204" pitchFamily="34" charset="0"/>
              <a:buChar char="•"/>
            </a:pPr>
            <a:r>
              <a:rPr lang="fi-FI" sz="1100" dirty="0" err="1"/>
              <a:t>Reducing</a:t>
            </a:r>
            <a:r>
              <a:rPr lang="fi-FI" sz="1100" dirty="0"/>
              <a:t> </a:t>
            </a:r>
            <a:r>
              <a:rPr lang="fi-FI" sz="1100" dirty="0" err="1"/>
              <a:t>the</a:t>
            </a:r>
            <a:r>
              <a:rPr lang="fi-FI" sz="1100" dirty="0"/>
              <a:t> </a:t>
            </a:r>
            <a:r>
              <a:rPr lang="fi-FI" sz="1100" dirty="0" err="1"/>
              <a:t>energy</a:t>
            </a:r>
            <a:r>
              <a:rPr lang="fi-FI" sz="1100" dirty="0"/>
              <a:t> </a:t>
            </a:r>
            <a:r>
              <a:rPr lang="fi-FI" sz="1100" dirty="0" err="1"/>
              <a:t>use</a:t>
            </a:r>
            <a:r>
              <a:rPr lang="fi-FI" sz="1100" dirty="0"/>
              <a:t> of </a:t>
            </a:r>
            <a:r>
              <a:rPr lang="fi-FI" sz="1100" dirty="0" err="1"/>
              <a:t>peat</a:t>
            </a:r>
            <a:r>
              <a:rPr lang="fi-FI" sz="1100" dirty="0"/>
              <a:t> </a:t>
            </a:r>
            <a:r>
              <a:rPr lang="fi-FI" sz="1100" dirty="0" err="1"/>
              <a:t>by</a:t>
            </a:r>
            <a:r>
              <a:rPr lang="fi-FI" sz="1100" dirty="0"/>
              <a:t> at </a:t>
            </a:r>
            <a:r>
              <a:rPr lang="fi-FI" sz="1100" dirty="0" err="1"/>
              <a:t>least</a:t>
            </a:r>
            <a:r>
              <a:rPr lang="fi-FI" sz="1100" dirty="0"/>
              <a:t> </a:t>
            </a:r>
            <a:r>
              <a:rPr lang="fi-FI" sz="1100" dirty="0" err="1"/>
              <a:t>half</a:t>
            </a:r>
            <a:r>
              <a:rPr lang="fi-FI" sz="1100" dirty="0"/>
              <a:t> </a:t>
            </a:r>
            <a:r>
              <a:rPr lang="fi-FI" sz="1100" dirty="0" err="1"/>
              <a:t>by</a:t>
            </a:r>
            <a:r>
              <a:rPr lang="fi-FI" sz="1100" dirty="0"/>
              <a:t> 2030</a:t>
            </a:r>
          </a:p>
          <a:p>
            <a:pPr marL="134938" indent="-134938">
              <a:spcAft>
                <a:spcPts val="500"/>
              </a:spcAft>
              <a:buFont typeface="Arial" panose="020B0604020202020204" pitchFamily="34" charset="0"/>
              <a:buChar char="•"/>
            </a:pPr>
            <a:r>
              <a:rPr lang="fi-FI" sz="1100" dirty="0"/>
              <a:t>Climate-</a:t>
            </a:r>
            <a:r>
              <a:rPr lang="fi-FI" sz="1100" dirty="0" err="1"/>
              <a:t>friendly</a:t>
            </a:r>
            <a:r>
              <a:rPr lang="fi-FI" sz="1100" dirty="0"/>
              <a:t> </a:t>
            </a:r>
            <a:r>
              <a:rPr lang="fi-FI" sz="1100" dirty="0" err="1"/>
              <a:t>cultivation</a:t>
            </a:r>
            <a:r>
              <a:rPr lang="fi-FI" sz="1100" dirty="0"/>
              <a:t> and management </a:t>
            </a:r>
            <a:r>
              <a:rPr lang="fi-FI" sz="1100" dirty="0" err="1"/>
              <a:t>methods</a:t>
            </a:r>
            <a:r>
              <a:rPr lang="fi-FI" sz="1100" dirty="0"/>
              <a:t> in </a:t>
            </a:r>
            <a:r>
              <a:rPr lang="fi-FI" sz="1100" dirty="0" err="1"/>
              <a:t>peatlands</a:t>
            </a:r>
            <a:r>
              <a:rPr lang="fi-FI" sz="1100" dirty="0"/>
              <a:t> </a:t>
            </a:r>
            <a:r>
              <a:rPr lang="fi-FI" sz="1100" dirty="0" err="1"/>
              <a:t>with</a:t>
            </a:r>
            <a:r>
              <a:rPr lang="fi-FI" sz="1100" dirty="0"/>
              <a:t> </a:t>
            </a:r>
            <a:r>
              <a:rPr lang="fi-FI" sz="1100" dirty="0" err="1"/>
              <a:t>the</a:t>
            </a:r>
            <a:r>
              <a:rPr lang="fi-FI" sz="1100" dirty="0"/>
              <a:t> help of SOMPA </a:t>
            </a:r>
          </a:p>
          <a:p>
            <a:pPr marL="134938" indent="-134938">
              <a:spcAft>
                <a:spcPts val="500"/>
              </a:spcAft>
              <a:buFont typeface="Arial" panose="020B0604020202020204" pitchFamily="34" charset="0"/>
              <a:buChar char="•"/>
            </a:pPr>
            <a:r>
              <a:rPr lang="fi-FI" sz="1100" dirty="0" err="1"/>
              <a:t>Ban</a:t>
            </a:r>
            <a:r>
              <a:rPr lang="fi-FI" sz="1100" dirty="0"/>
              <a:t> of </a:t>
            </a:r>
            <a:r>
              <a:rPr lang="fi-FI" sz="1100" dirty="0" err="1"/>
              <a:t>coal</a:t>
            </a:r>
            <a:r>
              <a:rPr lang="fi-FI" sz="1100" dirty="0"/>
              <a:t> in </a:t>
            </a:r>
            <a:r>
              <a:rPr lang="fi-FI" sz="1100" dirty="0" err="1"/>
              <a:t>energy</a:t>
            </a:r>
            <a:r>
              <a:rPr lang="fi-FI" sz="1100" dirty="0"/>
              <a:t> </a:t>
            </a:r>
            <a:r>
              <a:rPr lang="fi-FI" sz="1100" dirty="0" err="1"/>
              <a:t>production</a:t>
            </a:r>
            <a:r>
              <a:rPr lang="fi-FI" sz="1100" dirty="0"/>
              <a:t> </a:t>
            </a:r>
            <a:r>
              <a:rPr lang="fi-FI" sz="1100" dirty="0" err="1"/>
              <a:t>by</a:t>
            </a:r>
            <a:r>
              <a:rPr lang="fi-FI" sz="1100" dirty="0"/>
              <a:t> 2029</a:t>
            </a:r>
          </a:p>
          <a:p>
            <a:pPr marL="134938" indent="-134938">
              <a:spcAft>
                <a:spcPts val="500"/>
              </a:spcAft>
              <a:buFont typeface="Arial" panose="020B0604020202020204" pitchFamily="34" charset="0"/>
              <a:buChar char="•"/>
            </a:pPr>
            <a:r>
              <a:rPr lang="fi-FI" sz="1100" dirty="0" err="1"/>
              <a:t>Integrating</a:t>
            </a:r>
            <a:r>
              <a:rPr lang="fi-FI" sz="1100" dirty="0"/>
              <a:t> </a:t>
            </a:r>
            <a:r>
              <a:rPr lang="fi-FI" sz="1100" dirty="0" err="1"/>
              <a:t>the</a:t>
            </a:r>
            <a:r>
              <a:rPr lang="fi-FI" sz="1100" dirty="0"/>
              <a:t> </a:t>
            </a:r>
            <a:r>
              <a:rPr lang="fi-FI" sz="1100" dirty="0" err="1"/>
              <a:t>adaptation</a:t>
            </a:r>
            <a:r>
              <a:rPr lang="fi-FI" sz="1100" dirty="0"/>
              <a:t> and </a:t>
            </a:r>
            <a:r>
              <a:rPr lang="fi-FI" sz="1100" dirty="0" err="1"/>
              <a:t>mitigation</a:t>
            </a:r>
            <a:r>
              <a:rPr lang="fi-FI" sz="1100" dirty="0"/>
              <a:t> of climate </a:t>
            </a:r>
            <a:r>
              <a:rPr lang="fi-FI" sz="1100" dirty="0" err="1"/>
              <a:t>change</a:t>
            </a:r>
            <a:r>
              <a:rPr lang="fi-FI" sz="1100" dirty="0"/>
              <a:t> to </a:t>
            </a:r>
            <a:r>
              <a:rPr lang="fi-FI" sz="1100" dirty="0" err="1"/>
              <a:t>the</a:t>
            </a:r>
            <a:r>
              <a:rPr lang="fi-FI" sz="1100" dirty="0"/>
              <a:t> </a:t>
            </a:r>
            <a:r>
              <a:rPr lang="fi-FI" sz="1100" dirty="0" err="1"/>
              <a:t>Nature</a:t>
            </a:r>
            <a:r>
              <a:rPr lang="fi-FI" sz="1100" dirty="0"/>
              <a:t> </a:t>
            </a:r>
            <a:r>
              <a:rPr lang="fi-FI" sz="1100" dirty="0" err="1"/>
              <a:t>Conservation</a:t>
            </a:r>
            <a:r>
              <a:rPr lang="fi-FI" sz="1100" dirty="0"/>
              <a:t> act</a:t>
            </a:r>
          </a:p>
        </p:txBody>
      </p:sp>
    </p:spTree>
    <p:extLst>
      <p:ext uri="{BB962C8B-B14F-4D97-AF65-F5344CB8AC3E}">
        <p14:creationId xmlns:p14="http://schemas.microsoft.com/office/powerpoint/2010/main" val="2258811106"/>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DA4F8B-2555-6E47-B0CB-235015D4FEB3}"/>
              </a:ext>
            </a:extLst>
          </p:cNvPr>
          <p:cNvSpPr>
            <a:spLocks noGrp="1"/>
          </p:cNvSpPr>
          <p:nvPr>
            <p:ph type="title"/>
          </p:nvPr>
        </p:nvSpPr>
        <p:spPr/>
        <p:txBody>
          <a:bodyPr/>
          <a:lstStyle/>
          <a:p>
            <a:pPr algn="ctr"/>
            <a:r>
              <a:rPr lang="en-GB" dirty="0" err="1"/>
              <a:t>The CitiCAP</a:t>
            </a:r>
            <a:r>
              <a:rPr lang="en-GB" dirty="0"/>
              <a:t> app promotes sustainable mobility </a:t>
            </a:r>
            <a:br>
              <a:rPr lang="en-GB" dirty="0"/>
            </a:br>
            <a:r>
              <a:rPr lang="en-GB" dirty="0"/>
              <a:t>through citizen engagement in Lahti</a:t>
            </a:r>
            <a:endParaRPr lang="en-FI" dirty="0"/>
          </a:p>
        </p:txBody>
      </p:sp>
      <p:sp>
        <p:nvSpPr>
          <p:cNvPr id="4" name="Text Placeholder 3">
            <a:extLst>
              <a:ext uri="{FF2B5EF4-FFF2-40B4-BE49-F238E27FC236}">
                <a16:creationId xmlns:a16="http://schemas.microsoft.com/office/drawing/2014/main" id="{73CEBF37-EED8-4045-8AA3-7FB00CFCE48E}"/>
              </a:ext>
            </a:extLst>
          </p:cNvPr>
          <p:cNvSpPr>
            <a:spLocks noGrp="1"/>
          </p:cNvSpPr>
          <p:nvPr>
            <p:ph type="body" sz="quarter" idx="13"/>
          </p:nvPr>
        </p:nvSpPr>
        <p:spPr>
          <a:xfrm>
            <a:off x="468312" y="1225825"/>
            <a:ext cx="8280152" cy="2282029"/>
          </a:xfrm>
        </p:spPr>
        <p:txBody>
          <a:bodyPr numCol="2"/>
          <a:lstStyle/>
          <a:p>
            <a:r>
              <a:rPr lang="en-GB" b="1" dirty="0"/>
              <a:t>The main goal of the </a:t>
            </a:r>
            <a:r>
              <a:rPr lang="en-GB" b="1" dirty="0" err="1"/>
              <a:t>CitiCAP</a:t>
            </a:r>
            <a:r>
              <a:rPr lang="en-GB" b="1" dirty="0"/>
              <a:t> project  is to decrease emissions generated from traffic. The citizens of Lahti (the European Green Capital of 2021) are given the chance to participate in reducing CO2 emissions through a specifically designed app. They are rewarded for climate-friendly mobility choices.</a:t>
            </a:r>
            <a:r>
              <a:rPr lang="en-GB" dirty="0"/>
              <a:t> </a:t>
            </a:r>
            <a:endParaRPr lang="en-GB" b="0" dirty="0">
              <a:effectLst/>
            </a:endParaRPr>
          </a:p>
          <a:p>
            <a:r>
              <a:rPr lang="en-GB" b="0" dirty="0">
                <a:effectLst/>
              </a:rPr>
              <a:t/>
            </a:r>
            <a:br>
              <a:rPr lang="en-GB" b="0" dirty="0">
                <a:effectLst/>
              </a:rPr>
            </a:br>
            <a:r>
              <a:rPr lang="en-GB" dirty="0"/>
              <a:t>The app tracks the person’s mobility, calculates the CO2 emissions generated and uses the information to set a weekly goal for mobility emissions. The project has developed a model for personal carbon trading regarding mobility. The app enables real-time tracking and the visualisation of one’s mobility carbon footprint. It rewards citizens for their emission reductions, such as with discounts for local products. </a:t>
            </a:r>
            <a:endParaRPr lang="en-GB" b="0" dirty="0">
              <a:effectLst/>
            </a:endParaRPr>
          </a:p>
          <a:p>
            <a:r>
              <a:rPr lang="en-GB" b="0" dirty="0">
                <a:effectLst/>
              </a:rPr>
              <a:t/>
            </a:r>
            <a:br>
              <a:rPr lang="en-GB" b="0" dirty="0">
                <a:effectLst/>
              </a:rPr>
            </a:br>
            <a:r>
              <a:rPr lang="en-GB" dirty="0"/>
              <a:t>The project is engaging citizens in climate change mitigation by sharing knowledge with other cities in order to encourage them to start developing their own personal carbon trading (PCT) pilots. </a:t>
            </a:r>
            <a:br>
              <a:rPr lang="en-GB" dirty="0"/>
            </a:br>
            <a:r>
              <a:rPr lang="en-GB" dirty="0"/>
              <a:t>A PCT pilot opens up a discussion about  personal carbon trading </a:t>
            </a:r>
            <a:br>
              <a:rPr lang="en-GB" dirty="0"/>
            </a:br>
            <a:r>
              <a:rPr lang="en-GB" dirty="0"/>
              <a:t>as a part of the solution in tackling climate change. Further research is still necessary, and the feasibility of personal carbon trading is yet to go through critical evaluation in a wider, scaled-up context. The project is funded by the EU.</a:t>
            </a:r>
            <a:endParaRPr lang="en-FI" dirty="0"/>
          </a:p>
        </p:txBody>
      </p:sp>
      <p:sp>
        <p:nvSpPr>
          <p:cNvPr id="5" name="Text Placeholder 4">
            <a:extLst>
              <a:ext uri="{FF2B5EF4-FFF2-40B4-BE49-F238E27FC236}">
                <a16:creationId xmlns:a16="http://schemas.microsoft.com/office/drawing/2014/main" id="{D5144D7B-7F69-8343-940E-45F23BF15E41}"/>
              </a:ext>
            </a:extLst>
          </p:cNvPr>
          <p:cNvSpPr>
            <a:spLocks noGrp="1"/>
          </p:cNvSpPr>
          <p:nvPr>
            <p:ph type="body" sz="quarter" idx="14"/>
          </p:nvPr>
        </p:nvSpPr>
        <p:spPr>
          <a:xfrm>
            <a:off x="1043608" y="3945482"/>
            <a:ext cx="2436869" cy="645041"/>
          </a:xfrm>
        </p:spPr>
        <p:txBody>
          <a:bodyPr/>
          <a:lstStyle/>
          <a:p>
            <a:r>
              <a:rPr lang="en-GB" dirty="0"/>
              <a:t>The first city in the world to pilot an application that utilises the personal carbon trading (PCT) logic.</a:t>
            </a:r>
            <a:endParaRPr lang="en-FI" dirty="0"/>
          </a:p>
        </p:txBody>
      </p:sp>
      <p:sp>
        <p:nvSpPr>
          <p:cNvPr id="7" name="Text Placeholder 6">
            <a:extLst>
              <a:ext uri="{FF2B5EF4-FFF2-40B4-BE49-F238E27FC236}">
                <a16:creationId xmlns:a16="http://schemas.microsoft.com/office/drawing/2014/main" id="{9DF0ED40-72C6-3A46-85B4-0A4A1BD11DE5}"/>
              </a:ext>
            </a:extLst>
          </p:cNvPr>
          <p:cNvSpPr>
            <a:spLocks noGrp="1"/>
          </p:cNvSpPr>
          <p:nvPr>
            <p:ph type="body" sz="quarter" idx="19"/>
          </p:nvPr>
        </p:nvSpPr>
        <p:spPr>
          <a:xfrm>
            <a:off x="5580112" y="3943896"/>
            <a:ext cx="2436869" cy="645041"/>
          </a:xfrm>
        </p:spPr>
        <p:txBody>
          <a:bodyPr/>
          <a:lstStyle/>
          <a:p>
            <a:r>
              <a:rPr lang="en-GB"/>
              <a:t>The CitiCAP application engages citizens and positively encourages them to make a change in their mobility behavior. </a:t>
            </a:r>
            <a:endParaRPr lang="en-FI"/>
          </a:p>
        </p:txBody>
      </p:sp>
    </p:spTree>
    <p:extLst>
      <p:ext uri="{BB962C8B-B14F-4D97-AF65-F5344CB8AC3E}">
        <p14:creationId xmlns:p14="http://schemas.microsoft.com/office/powerpoint/2010/main" val="32830729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of a detached house">
            <a:extLst>
              <a:ext uri="{FF2B5EF4-FFF2-40B4-BE49-F238E27FC236}">
                <a16:creationId xmlns:a16="http://schemas.microsoft.com/office/drawing/2014/main" id="{2FBD5917-98FE-AE4E-B17D-45B89ECFEA95}"/>
              </a:ext>
            </a:extLst>
          </p:cNvPr>
          <p:cNvPicPr>
            <a:picLocks noChangeAspect="1"/>
          </p:cNvPicPr>
          <p:nvPr/>
        </p:nvPicPr>
        <p:blipFill rotWithShape="1">
          <a:blip r:embed="rId3">
            <a:extLst>
              <a:ext uri="{28A0092B-C50C-407E-A947-70E740481C1C}">
                <a14:useLocalDpi xmlns:a14="http://schemas.microsoft.com/office/drawing/2010/main" val="0"/>
              </a:ext>
            </a:extLst>
          </a:blip>
          <a:srcRect l="2045" t="36963" r="3537" b="23205"/>
          <a:stretch/>
        </p:blipFill>
        <p:spPr>
          <a:xfrm>
            <a:off x="0" y="0"/>
            <a:ext cx="9143999" cy="5143500"/>
          </a:xfrm>
          <a:prstGeom prst="rect">
            <a:avLst/>
          </a:prstGeom>
        </p:spPr>
      </p:pic>
      <p:sp>
        <p:nvSpPr>
          <p:cNvPr id="4" name="Rectangle 3">
            <a:extLst>
              <a:ext uri="{FF2B5EF4-FFF2-40B4-BE49-F238E27FC236}">
                <a16:creationId xmlns:a16="http://schemas.microsoft.com/office/drawing/2014/main" id="{087B08DA-070C-5D41-800A-6F3BFF9A7D98}"/>
              </a:ext>
              <a:ext uri="{C183D7F6-B498-43B3-948B-1728B52AA6E4}">
                <adec:decorative xmlns="" xmlns:adec="http://schemas.microsoft.com/office/drawing/2017/decorative" val="1"/>
              </a:ext>
            </a:extLst>
          </p:cNvPr>
          <p:cNvSpPr/>
          <p:nvPr/>
        </p:nvSpPr>
        <p:spPr>
          <a:xfrm>
            <a:off x="0" y="1"/>
            <a:ext cx="9144000" cy="51435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Title 1" descr="Sustainable heating solutions – transition with government aid">
            <a:extLst>
              <a:ext uri="{FF2B5EF4-FFF2-40B4-BE49-F238E27FC236}">
                <a16:creationId xmlns:a16="http://schemas.microsoft.com/office/drawing/2014/main" id="{FCA849DF-1720-9743-86D9-23E1D0BDE60E}"/>
              </a:ext>
            </a:extLst>
          </p:cNvPr>
          <p:cNvSpPr>
            <a:spLocks noGrp="1"/>
          </p:cNvSpPr>
          <p:nvPr>
            <p:ph type="ctrTitle"/>
          </p:nvPr>
        </p:nvSpPr>
        <p:spPr>
          <a:xfrm>
            <a:off x="359916" y="1527633"/>
            <a:ext cx="8424168" cy="2088233"/>
          </a:xfrm>
        </p:spPr>
        <p:txBody>
          <a:bodyPr/>
          <a:lstStyle/>
          <a:p>
            <a:r>
              <a:rPr lang="en-GB"/>
              <a:t>Sustainable heating solutions – transition with government aid</a:t>
            </a:r>
            <a:endParaRPr lang="en-FI"/>
          </a:p>
        </p:txBody>
      </p:sp>
      <p:sp>
        <p:nvSpPr>
          <p:cNvPr id="5" name="TextBox 4"/>
          <p:cNvSpPr txBox="1"/>
          <p:nvPr/>
        </p:nvSpPr>
        <p:spPr>
          <a:xfrm>
            <a:off x="179512" y="123478"/>
            <a:ext cx="2339752" cy="288147"/>
          </a:xfrm>
          <a:prstGeom prst="rect">
            <a:avLst/>
          </a:prstGeom>
          <a:noFill/>
        </p:spPr>
        <p:txBody>
          <a:bodyPr wrap="square" lIns="36000" tIns="36000" rIns="36000" bIns="36000" rtlCol="0">
            <a:spAutoFit/>
          </a:bodyPr>
          <a:lstStyle/>
          <a:p>
            <a:r>
              <a:rPr lang="fi-FI" sz="1400" dirty="0" smtClean="0"/>
              <a:t>CASE EXAMPLE</a:t>
            </a:r>
            <a:endParaRPr lang="en-US" sz="1400" dirty="0" smtClean="0"/>
          </a:p>
        </p:txBody>
      </p:sp>
    </p:spTree>
    <p:extLst>
      <p:ext uri="{BB962C8B-B14F-4D97-AF65-F5344CB8AC3E}">
        <p14:creationId xmlns:p14="http://schemas.microsoft.com/office/powerpoint/2010/main" val="13535589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38CECD-4ED5-CC4B-B7A3-A7CDBA3DE5BA}"/>
              </a:ext>
            </a:extLst>
          </p:cNvPr>
          <p:cNvSpPr>
            <a:spLocks noGrp="1"/>
          </p:cNvSpPr>
          <p:nvPr>
            <p:ph type="title"/>
          </p:nvPr>
        </p:nvSpPr>
        <p:spPr>
          <a:xfrm>
            <a:off x="1907704" y="341054"/>
            <a:ext cx="5616625" cy="645041"/>
          </a:xfrm>
        </p:spPr>
        <p:txBody>
          <a:bodyPr/>
          <a:lstStyle/>
          <a:p>
            <a:pPr algn="ctr"/>
            <a:r>
              <a:rPr lang="en-GB" dirty="0"/>
              <a:t>Government aid for substituting oil heating with sustainable solutions</a:t>
            </a:r>
            <a:endParaRPr lang="en-FI" dirty="0"/>
          </a:p>
        </p:txBody>
      </p:sp>
      <p:sp>
        <p:nvSpPr>
          <p:cNvPr id="4" name="Text Placeholder 3">
            <a:extLst>
              <a:ext uri="{FF2B5EF4-FFF2-40B4-BE49-F238E27FC236}">
                <a16:creationId xmlns:a16="http://schemas.microsoft.com/office/drawing/2014/main" id="{4DFA8027-5CA1-C241-A6A5-D7553A3963B7}"/>
              </a:ext>
            </a:extLst>
          </p:cNvPr>
          <p:cNvSpPr>
            <a:spLocks noGrp="1"/>
          </p:cNvSpPr>
          <p:nvPr>
            <p:ph type="body" sz="quarter" idx="13"/>
          </p:nvPr>
        </p:nvSpPr>
        <p:spPr>
          <a:xfrm>
            <a:off x="468312" y="1059582"/>
            <a:ext cx="8207375" cy="2554163"/>
          </a:xfrm>
        </p:spPr>
        <p:txBody>
          <a:bodyPr/>
          <a:lstStyle/>
          <a:p>
            <a:r>
              <a:rPr lang="en-GB" b="1" dirty="0"/>
              <a:t>Since the autumn of 2020 the Finnish government has provided aid to municipalities and the owners of small residential buildings for renovations in which oil heating is substituted with more sustainable solutions. </a:t>
            </a:r>
          </a:p>
          <a:p>
            <a:endParaRPr lang="en-GB" dirty="0"/>
          </a:p>
          <a:p>
            <a:r>
              <a:rPr lang="en-GB" dirty="0"/>
              <a:t>Finland is to discontinue the use of fossil oil for heating purposes by the beginning of 2030. The public sector will lead by example by transitioning to a more sustainable heating solution before 2024. </a:t>
            </a:r>
          </a:p>
          <a:p>
            <a:endParaRPr lang="en-GB" b="0" dirty="0">
              <a:effectLst/>
            </a:endParaRPr>
          </a:p>
          <a:p>
            <a:r>
              <a:rPr lang="fi-FI" dirty="0"/>
              <a:t>For </a:t>
            </a:r>
            <a:r>
              <a:rPr lang="en-GB" dirty="0"/>
              <a:t>small</a:t>
            </a:r>
            <a:r>
              <a:rPr lang="fi-FI" dirty="0"/>
              <a:t> </a:t>
            </a:r>
            <a:r>
              <a:rPr lang="fi-FI" dirty="0" err="1"/>
              <a:t>residential</a:t>
            </a:r>
            <a:r>
              <a:rPr lang="fi-FI" dirty="0"/>
              <a:t> </a:t>
            </a:r>
            <a:r>
              <a:rPr lang="fi-FI" dirty="0" err="1"/>
              <a:t>buildings</a:t>
            </a:r>
            <a:r>
              <a:rPr lang="fi-FI" dirty="0"/>
              <a:t>, </a:t>
            </a:r>
            <a:r>
              <a:rPr lang="fi-FI" dirty="0" err="1"/>
              <a:t>the</a:t>
            </a:r>
            <a:r>
              <a:rPr lang="fi-FI" dirty="0"/>
              <a:t> </a:t>
            </a:r>
            <a:r>
              <a:rPr lang="fi-FI" dirty="0" err="1"/>
              <a:t>target</a:t>
            </a:r>
            <a:r>
              <a:rPr lang="fi-FI" dirty="0"/>
              <a:t> is to </a:t>
            </a:r>
            <a:r>
              <a:rPr lang="fi-FI" dirty="0" err="1"/>
              <a:t>complete</a:t>
            </a:r>
            <a:r>
              <a:rPr lang="fi-FI" dirty="0"/>
              <a:t> 10,000 </a:t>
            </a:r>
            <a:r>
              <a:rPr lang="fi-FI" dirty="0" err="1"/>
              <a:t>oil</a:t>
            </a:r>
            <a:r>
              <a:rPr lang="fi-FI" dirty="0"/>
              <a:t> </a:t>
            </a:r>
            <a:r>
              <a:rPr lang="fi-FI" dirty="0" err="1"/>
              <a:t>heating</a:t>
            </a:r>
            <a:r>
              <a:rPr lang="fi-FI" dirty="0"/>
              <a:t> </a:t>
            </a:r>
            <a:r>
              <a:rPr lang="fi-FI" dirty="0" err="1"/>
              <a:t>renovations</a:t>
            </a:r>
            <a:r>
              <a:rPr lang="fi-FI" dirty="0"/>
              <a:t> </a:t>
            </a:r>
            <a:r>
              <a:rPr lang="fi-FI" dirty="0" err="1"/>
              <a:t>with</a:t>
            </a:r>
            <a:r>
              <a:rPr lang="fi-FI" dirty="0"/>
              <a:t> 30 </a:t>
            </a:r>
            <a:r>
              <a:rPr lang="fi-FI" dirty="0" err="1"/>
              <a:t>million</a:t>
            </a:r>
            <a:r>
              <a:rPr lang="fi-FI" dirty="0"/>
              <a:t> </a:t>
            </a:r>
            <a:r>
              <a:rPr lang="fi-FI" dirty="0" err="1"/>
              <a:t>euros</a:t>
            </a:r>
            <a:r>
              <a:rPr lang="fi-FI" dirty="0"/>
              <a:t> of </a:t>
            </a:r>
            <a:r>
              <a:rPr lang="fi-FI" dirty="0" err="1"/>
              <a:t>aid</a:t>
            </a:r>
            <a:r>
              <a:rPr lang="fi-FI" dirty="0"/>
              <a:t> in 2020. </a:t>
            </a:r>
            <a:r>
              <a:rPr lang="en-US" dirty="0"/>
              <a:t>In addition to this, 15 million euros of funds will go to oil heating renovations in municipalities.</a:t>
            </a:r>
            <a:r>
              <a:rPr lang="fi-FI" dirty="0"/>
              <a:t> </a:t>
            </a:r>
          </a:p>
          <a:p>
            <a:endParaRPr lang="en-GB" dirty="0"/>
          </a:p>
          <a:p>
            <a:r>
              <a:rPr lang="en-GB" dirty="0"/>
              <a:t>Supplemental funds for the heating renovations have already been applied to the government’s upcoming budget. </a:t>
            </a:r>
          </a:p>
          <a:p>
            <a:endParaRPr lang="en-GB" b="0" dirty="0">
              <a:effectLst/>
            </a:endParaRPr>
          </a:p>
          <a:p>
            <a:r>
              <a:rPr lang="en-GB" dirty="0"/>
              <a:t>Buildings and construction produce a third of Finland’s climate emissions. In order to achieve the objective of a </a:t>
            </a:r>
            <a:r>
              <a:rPr lang="en-GB" dirty="0" smtClean="0"/>
              <a:t>climate </a:t>
            </a:r>
            <a:r>
              <a:rPr lang="en-GB" dirty="0"/>
              <a:t>neutral Finland by 2035, emissions related to construction and living have to be reduced. The planned heating renovation of 10,000 small residential buildings would reduce the collective carbon emissions of the effort-sharing sector by 56 kilotons in a year. The renovations would also create 1,500 person-years of employment to Finland.</a:t>
            </a:r>
            <a:endParaRPr lang="en-GB" b="0" dirty="0">
              <a:effectLst/>
            </a:endParaRPr>
          </a:p>
        </p:txBody>
      </p:sp>
      <p:sp>
        <p:nvSpPr>
          <p:cNvPr id="5" name="Text Placeholder 4">
            <a:extLst>
              <a:ext uri="{FF2B5EF4-FFF2-40B4-BE49-F238E27FC236}">
                <a16:creationId xmlns:a16="http://schemas.microsoft.com/office/drawing/2014/main" id="{5D4E3208-42E6-9946-8D3E-1B702D1C67F1}"/>
              </a:ext>
            </a:extLst>
          </p:cNvPr>
          <p:cNvSpPr>
            <a:spLocks noGrp="1"/>
          </p:cNvSpPr>
          <p:nvPr>
            <p:ph type="body" sz="quarter" idx="14"/>
          </p:nvPr>
        </p:nvSpPr>
        <p:spPr>
          <a:xfrm>
            <a:off x="406803" y="3943895"/>
            <a:ext cx="3229093" cy="645041"/>
          </a:xfrm>
        </p:spPr>
        <p:txBody>
          <a:bodyPr/>
          <a:lstStyle/>
          <a:p>
            <a:r>
              <a:rPr lang="en-GB" sz="900" dirty="0"/>
              <a:t>The owners of small residential buildings will receive either 2,500 or 4,000 euros depending on the chosen substitute heating solution. Municipalities will be compensated for </a:t>
            </a:r>
            <a:br>
              <a:rPr lang="en-GB" sz="900" dirty="0"/>
            </a:br>
            <a:r>
              <a:rPr lang="en-GB" sz="900" dirty="0"/>
              <a:t>20–25% of the cost of renovation.</a:t>
            </a:r>
            <a:endParaRPr lang="en-GB" sz="900" b="0" dirty="0">
              <a:effectLst/>
            </a:endParaRPr>
          </a:p>
        </p:txBody>
      </p:sp>
      <p:sp>
        <p:nvSpPr>
          <p:cNvPr id="7" name="Text Placeholder 6">
            <a:extLst>
              <a:ext uri="{FF2B5EF4-FFF2-40B4-BE49-F238E27FC236}">
                <a16:creationId xmlns:a16="http://schemas.microsoft.com/office/drawing/2014/main" id="{AD67AAF4-7259-1343-81F2-D2B8C053D042}"/>
              </a:ext>
            </a:extLst>
          </p:cNvPr>
          <p:cNvSpPr>
            <a:spLocks noGrp="1"/>
          </p:cNvSpPr>
          <p:nvPr>
            <p:ph type="body" sz="quarter" idx="19"/>
          </p:nvPr>
        </p:nvSpPr>
        <p:spPr>
          <a:xfrm>
            <a:off x="3683456" y="3943895"/>
            <a:ext cx="2303488" cy="645041"/>
          </a:xfrm>
        </p:spPr>
        <p:txBody>
          <a:bodyPr/>
          <a:lstStyle/>
          <a:p>
            <a:r>
              <a:rPr lang="en-GB" sz="900"/>
              <a:t>The heating renovations are considered to be sustainable recovery: they create work and reduce emissions.</a:t>
            </a:r>
            <a:endParaRPr lang="en-GB" sz="900" b="0">
              <a:effectLst/>
            </a:endParaRPr>
          </a:p>
        </p:txBody>
      </p:sp>
      <p:sp>
        <p:nvSpPr>
          <p:cNvPr id="6" name="Text Placeholder 5">
            <a:extLst>
              <a:ext uri="{FF2B5EF4-FFF2-40B4-BE49-F238E27FC236}">
                <a16:creationId xmlns:a16="http://schemas.microsoft.com/office/drawing/2014/main" id="{4A74231D-86C6-E047-9DED-E7AE42E57046}"/>
              </a:ext>
            </a:extLst>
          </p:cNvPr>
          <p:cNvSpPr>
            <a:spLocks noGrp="1"/>
          </p:cNvSpPr>
          <p:nvPr>
            <p:ph type="body" sz="quarter" idx="18"/>
          </p:nvPr>
        </p:nvSpPr>
        <p:spPr>
          <a:xfrm>
            <a:off x="6228184" y="3951674"/>
            <a:ext cx="2303489" cy="645041"/>
          </a:xfrm>
        </p:spPr>
        <p:txBody>
          <a:bodyPr/>
          <a:lstStyle/>
          <a:p>
            <a:r>
              <a:rPr lang="en-US" sz="900" dirty="0"/>
              <a:t>The project has been a great success. After three months, the amount of applications is approximately 8,000. </a:t>
            </a:r>
            <a:endParaRPr lang="en-GB" sz="900" b="0" dirty="0">
              <a:effectLst/>
            </a:endParaRPr>
          </a:p>
        </p:txBody>
      </p:sp>
    </p:spTree>
    <p:extLst>
      <p:ext uri="{BB962C8B-B14F-4D97-AF65-F5344CB8AC3E}">
        <p14:creationId xmlns:p14="http://schemas.microsoft.com/office/powerpoint/2010/main" val="26054577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evening picture of Helsinki, Kalasatama bridge">
            <a:extLst>
              <a:ext uri="{FF2B5EF4-FFF2-40B4-BE49-F238E27FC236}">
                <a16:creationId xmlns:a16="http://schemas.microsoft.com/office/drawing/2014/main" id="{67145230-DD26-2949-BB3B-B8F3ECF135D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501" b="12503"/>
          <a:stretch/>
        </p:blipFill>
        <p:spPr>
          <a:xfrm>
            <a:off x="0" y="0"/>
            <a:ext cx="9144000" cy="5143500"/>
          </a:xfrm>
          <a:prstGeom prst="rect">
            <a:avLst/>
          </a:prstGeom>
        </p:spPr>
      </p:pic>
      <p:sp>
        <p:nvSpPr>
          <p:cNvPr id="5" name="Rectangle 4">
            <a:extLst>
              <a:ext uri="{FF2B5EF4-FFF2-40B4-BE49-F238E27FC236}">
                <a16:creationId xmlns:a16="http://schemas.microsoft.com/office/drawing/2014/main" id="{B12E2B35-BE34-2A46-93B4-BE5AFFC9B52F}"/>
              </a:ext>
              <a:ext uri="{C183D7F6-B498-43B3-948B-1728B52AA6E4}">
                <adec:decorative xmlns="" xmlns:adec="http://schemas.microsoft.com/office/drawing/2017/decorative" val="1"/>
              </a:ext>
            </a:extLst>
          </p:cNvPr>
          <p:cNvSpPr/>
          <p:nvPr/>
        </p:nvSpPr>
        <p:spPr>
          <a:xfrm>
            <a:off x="0" y="-1"/>
            <a:ext cx="9144000" cy="51435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Title 1" descr="Finland in the forefront of low-carbon construction">
            <a:extLst>
              <a:ext uri="{FF2B5EF4-FFF2-40B4-BE49-F238E27FC236}">
                <a16:creationId xmlns:a16="http://schemas.microsoft.com/office/drawing/2014/main" id="{FCA849DF-1720-9743-86D9-23E1D0BDE60E}"/>
              </a:ext>
            </a:extLst>
          </p:cNvPr>
          <p:cNvSpPr>
            <a:spLocks noGrp="1"/>
          </p:cNvSpPr>
          <p:nvPr>
            <p:ph type="ctrTitle"/>
          </p:nvPr>
        </p:nvSpPr>
        <p:spPr>
          <a:xfrm>
            <a:off x="773578" y="1527633"/>
            <a:ext cx="7596844" cy="2088233"/>
          </a:xfrm>
        </p:spPr>
        <p:txBody>
          <a:bodyPr/>
          <a:lstStyle/>
          <a:p>
            <a:r>
              <a:rPr lang="en-GB"/>
              <a:t>Finland in the forefront of low-carbon construction</a:t>
            </a:r>
            <a:endParaRPr lang="en-FI"/>
          </a:p>
        </p:txBody>
      </p:sp>
      <p:sp>
        <p:nvSpPr>
          <p:cNvPr id="6" name="TextBox 5"/>
          <p:cNvSpPr txBox="1"/>
          <p:nvPr/>
        </p:nvSpPr>
        <p:spPr>
          <a:xfrm>
            <a:off x="179512" y="123478"/>
            <a:ext cx="2339752" cy="288147"/>
          </a:xfrm>
          <a:prstGeom prst="rect">
            <a:avLst/>
          </a:prstGeom>
          <a:noFill/>
        </p:spPr>
        <p:txBody>
          <a:bodyPr wrap="square" lIns="36000" tIns="36000" rIns="36000" bIns="36000" rtlCol="0">
            <a:spAutoFit/>
          </a:bodyPr>
          <a:lstStyle/>
          <a:p>
            <a:r>
              <a:rPr lang="fi-FI" sz="1400" dirty="0" smtClean="0"/>
              <a:t>CASE EXAMPLE</a:t>
            </a:r>
            <a:endParaRPr lang="en-US" sz="1400" dirty="0" smtClean="0"/>
          </a:p>
        </p:txBody>
      </p:sp>
    </p:spTree>
    <p:extLst>
      <p:ext uri="{BB962C8B-B14F-4D97-AF65-F5344CB8AC3E}">
        <p14:creationId xmlns:p14="http://schemas.microsoft.com/office/powerpoint/2010/main" val="12544163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38CECD-4ED5-CC4B-B7A3-A7CDBA3DE5BA}"/>
              </a:ext>
            </a:extLst>
          </p:cNvPr>
          <p:cNvSpPr>
            <a:spLocks noGrp="1"/>
          </p:cNvSpPr>
          <p:nvPr>
            <p:ph type="title"/>
          </p:nvPr>
        </p:nvSpPr>
        <p:spPr/>
        <p:txBody>
          <a:bodyPr/>
          <a:lstStyle/>
          <a:p>
            <a:pPr algn="ctr"/>
            <a:r>
              <a:rPr lang="en-GB" dirty="0"/>
              <a:t>Reducing emissions throughout </a:t>
            </a:r>
            <a:br>
              <a:rPr lang="en-GB" dirty="0"/>
            </a:br>
            <a:r>
              <a:rPr lang="en-GB" dirty="0"/>
              <a:t>the whole life cycle of buildings</a:t>
            </a:r>
            <a:endParaRPr lang="en-FI" dirty="0"/>
          </a:p>
        </p:txBody>
      </p:sp>
      <p:sp>
        <p:nvSpPr>
          <p:cNvPr id="4" name="Text Placeholder 3">
            <a:extLst>
              <a:ext uri="{FF2B5EF4-FFF2-40B4-BE49-F238E27FC236}">
                <a16:creationId xmlns:a16="http://schemas.microsoft.com/office/drawing/2014/main" id="{4DFA8027-5CA1-C241-A6A5-D7553A3963B7}"/>
              </a:ext>
            </a:extLst>
          </p:cNvPr>
          <p:cNvSpPr>
            <a:spLocks noGrp="1"/>
          </p:cNvSpPr>
          <p:nvPr>
            <p:ph type="body" sz="quarter" idx="13"/>
          </p:nvPr>
        </p:nvSpPr>
        <p:spPr>
          <a:xfrm>
            <a:off x="468313" y="1059582"/>
            <a:ext cx="8207375" cy="2514629"/>
          </a:xfrm>
        </p:spPr>
        <p:txBody>
          <a:bodyPr/>
          <a:lstStyle/>
          <a:p>
            <a:r>
              <a:rPr lang="en-US" sz="1050" b="1" dirty="0"/>
              <a:t>Finland is making great efforts towards low-carbon construction. The target is to find ways to reduce the emissions related to the whole life cycle of a building: from choosing the construction materials, the construction, the use of the building, its maintenance and repairs, and eventually demolition and waste management. </a:t>
            </a:r>
            <a:endParaRPr lang="fi-FI" sz="1050" b="1" dirty="0"/>
          </a:p>
          <a:p>
            <a:endParaRPr lang="en-GB" sz="1050" dirty="0"/>
          </a:p>
          <a:p>
            <a:r>
              <a:rPr lang="en-US" sz="1050" dirty="0"/>
              <a:t>Carbon footprint limits to new buildings will be introduced in Finland before 2025. For enabling the calculation of carbon footprints in a consistent manner, an assessment method has been developed and an open database of the average greenhouse gas emissions of construction products and processes will be made available. Carbon </a:t>
            </a:r>
            <a:r>
              <a:rPr lang="en-US" sz="1050" dirty="0" err="1"/>
              <a:t>footprinting</a:t>
            </a:r>
            <a:r>
              <a:rPr lang="en-US" sz="1050" dirty="0"/>
              <a:t> of buildings has already been piloted in multiple projects. For example, the carbon footprints of all 33 houses presented in Finland´s annual housing fair were calculated in the summer of 2020. </a:t>
            </a:r>
            <a:endParaRPr lang="fi-FI" sz="1050" dirty="0"/>
          </a:p>
          <a:p>
            <a:r>
              <a:rPr lang="en-US" sz="1050" dirty="0"/>
              <a:t> </a:t>
            </a:r>
            <a:endParaRPr lang="fi-FI" sz="1050" dirty="0"/>
          </a:p>
          <a:p>
            <a:r>
              <a:rPr lang="en-US" sz="1050" dirty="0"/>
              <a:t>Due to the regeneration of building stock at the pace of 1% per year, life cycle thinking and carbon footprint assessment have been expanded to repair and refurbishment projects as well. Finland’s aim is to renovate the existing building stock to a highly energy efficient and low-carbon condition by 2050. </a:t>
            </a:r>
            <a:endParaRPr lang="fi-FI" sz="1050" dirty="0"/>
          </a:p>
          <a:p>
            <a:r>
              <a:rPr lang="en-US" sz="1050" dirty="0"/>
              <a:t> </a:t>
            </a:r>
            <a:endParaRPr lang="fi-FI" sz="1050" dirty="0"/>
          </a:p>
          <a:p>
            <a:r>
              <a:rPr lang="en-US" sz="1050" dirty="0"/>
              <a:t>Buildings and construction produce about a third of Finland's greenhouse gas emissions. In order to reach Finland’s target of becoming </a:t>
            </a:r>
            <a:r>
              <a:rPr lang="en-US" sz="1050" dirty="0" smtClean="0"/>
              <a:t>climate </a:t>
            </a:r>
            <a:r>
              <a:rPr lang="en-US" sz="1050" dirty="0"/>
              <a:t>neutral by 2035 it is essential that these emissions be reduced. Sustainable buildings make a good place to live while keeping the cost of living moderate.</a:t>
            </a:r>
            <a:endParaRPr lang="en-GB" sz="1050" b="0" dirty="0">
              <a:effectLst/>
            </a:endParaRPr>
          </a:p>
        </p:txBody>
      </p:sp>
      <p:sp>
        <p:nvSpPr>
          <p:cNvPr id="5" name="Text Placeholder 4">
            <a:extLst>
              <a:ext uri="{FF2B5EF4-FFF2-40B4-BE49-F238E27FC236}">
                <a16:creationId xmlns:a16="http://schemas.microsoft.com/office/drawing/2014/main" id="{5D4E3208-42E6-9946-8D3E-1B702D1C67F1}"/>
              </a:ext>
            </a:extLst>
          </p:cNvPr>
          <p:cNvSpPr>
            <a:spLocks noGrp="1"/>
          </p:cNvSpPr>
          <p:nvPr>
            <p:ph type="body" sz="quarter" idx="14"/>
          </p:nvPr>
        </p:nvSpPr>
        <p:spPr>
          <a:xfrm>
            <a:off x="899592" y="3932560"/>
            <a:ext cx="3528392" cy="645041"/>
          </a:xfrm>
        </p:spPr>
        <p:txBody>
          <a:bodyPr/>
          <a:lstStyle/>
          <a:p>
            <a:pPr lvl="0"/>
            <a:r>
              <a:rPr lang="en-US" sz="800" dirty="0"/>
              <a:t>Circular economy and low carbon construction go hand in hand. In an ideal situation, buildings would be designed to be easily modified and disassembled, and their components reused and recycled. Buildings that are waiting to be demolished should be seen as material banks instead of waste. </a:t>
            </a:r>
            <a:endParaRPr lang="fi-FI" sz="800" dirty="0"/>
          </a:p>
        </p:txBody>
      </p:sp>
      <p:sp>
        <p:nvSpPr>
          <p:cNvPr id="6" name="Text Placeholder 5">
            <a:extLst>
              <a:ext uri="{FF2B5EF4-FFF2-40B4-BE49-F238E27FC236}">
                <a16:creationId xmlns:a16="http://schemas.microsoft.com/office/drawing/2014/main" id="{4A74231D-86C6-E047-9DED-E7AE42E57046}"/>
              </a:ext>
            </a:extLst>
          </p:cNvPr>
          <p:cNvSpPr>
            <a:spLocks noGrp="1"/>
          </p:cNvSpPr>
          <p:nvPr>
            <p:ph type="body" sz="quarter" idx="18"/>
          </p:nvPr>
        </p:nvSpPr>
        <p:spPr>
          <a:xfrm>
            <a:off x="4807395" y="3932560"/>
            <a:ext cx="3229725" cy="645041"/>
          </a:xfrm>
        </p:spPr>
        <p:txBody>
          <a:bodyPr/>
          <a:lstStyle/>
          <a:p>
            <a:pPr lvl="0"/>
            <a:r>
              <a:rPr lang="en-US" sz="800" dirty="0" err="1"/>
              <a:t>Digitalisation</a:t>
            </a:r>
            <a:r>
              <a:rPr lang="en-US" sz="800" dirty="0"/>
              <a:t> is of key importance for meeting the goals of circular economy in construction. Finland is preparing regulation and instructions for automating life cycle assessments and material declarations of buildings with the help of their “digital twins”.</a:t>
            </a:r>
            <a:endParaRPr lang="fi-FI" sz="800" dirty="0"/>
          </a:p>
        </p:txBody>
      </p:sp>
    </p:spTree>
    <p:extLst>
      <p:ext uri="{BB962C8B-B14F-4D97-AF65-F5344CB8AC3E}">
        <p14:creationId xmlns:p14="http://schemas.microsoft.com/office/powerpoint/2010/main" val="28082075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of hill with a lot of snow">
            <a:extLst>
              <a:ext uri="{FF2B5EF4-FFF2-40B4-BE49-F238E27FC236}">
                <a16:creationId xmlns:a16="http://schemas.microsoft.com/office/drawing/2014/main" id="{C9FB1D6A-24D2-704A-BBBD-A1A2F86B395A}"/>
              </a:ext>
            </a:extLst>
          </p:cNvPr>
          <p:cNvPicPr>
            <a:picLocks noChangeAspect="1"/>
          </p:cNvPicPr>
          <p:nvPr/>
        </p:nvPicPr>
        <p:blipFill rotWithShape="1">
          <a:blip r:embed="rId3">
            <a:extLst>
              <a:ext uri="{28A0092B-C50C-407E-A947-70E740481C1C}">
                <a14:useLocalDpi xmlns:a14="http://schemas.microsoft.com/office/drawing/2010/main" val="0"/>
              </a:ext>
            </a:extLst>
          </a:blip>
          <a:srcRect b="1768"/>
          <a:stretch/>
        </p:blipFill>
        <p:spPr>
          <a:xfrm>
            <a:off x="0" y="0"/>
            <a:ext cx="9144000" cy="5143500"/>
          </a:xfrm>
          <a:prstGeom prst="rect">
            <a:avLst/>
          </a:prstGeom>
        </p:spPr>
      </p:pic>
      <p:sp>
        <p:nvSpPr>
          <p:cNvPr id="3" name="Rectangle 2">
            <a:extLst>
              <a:ext uri="{FF2B5EF4-FFF2-40B4-BE49-F238E27FC236}">
                <a16:creationId xmlns:a16="http://schemas.microsoft.com/office/drawing/2014/main" id="{9E76440C-1B1C-2D47-823E-E3897485D777}"/>
              </a:ext>
              <a:ext uri="{C183D7F6-B498-43B3-948B-1728B52AA6E4}">
                <adec:decorative xmlns="" xmlns:adec="http://schemas.microsoft.com/office/drawing/2017/decorative" val="1"/>
              </a:ext>
            </a:extLst>
          </p:cNvPr>
          <p:cNvSpPr/>
          <p:nvPr/>
        </p:nvSpPr>
        <p:spPr>
          <a:xfrm>
            <a:off x="0" y="0"/>
            <a:ext cx="9144000" cy="51435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Title 1" descr="Reduction of greenhouse gas emissions">
            <a:extLst>
              <a:ext uri="{FF2B5EF4-FFF2-40B4-BE49-F238E27FC236}">
                <a16:creationId xmlns:a16="http://schemas.microsoft.com/office/drawing/2014/main" id="{FCA849DF-1720-9743-86D9-23E1D0BDE60E}"/>
              </a:ext>
            </a:extLst>
          </p:cNvPr>
          <p:cNvSpPr>
            <a:spLocks noGrp="1"/>
          </p:cNvSpPr>
          <p:nvPr>
            <p:ph type="ctrTitle"/>
          </p:nvPr>
        </p:nvSpPr>
        <p:spPr>
          <a:xfrm>
            <a:off x="881974" y="1527633"/>
            <a:ext cx="7380052" cy="2088233"/>
          </a:xfrm>
        </p:spPr>
        <p:txBody>
          <a:bodyPr/>
          <a:lstStyle/>
          <a:p>
            <a:r>
              <a:rPr lang="en-GB" dirty="0"/>
              <a:t>reduction of greenhouse gas emissions</a:t>
            </a:r>
            <a:endParaRPr lang="en-FI" dirty="0"/>
          </a:p>
        </p:txBody>
      </p:sp>
      <p:sp>
        <p:nvSpPr>
          <p:cNvPr id="6" name="TextBox 5"/>
          <p:cNvSpPr txBox="1"/>
          <p:nvPr/>
        </p:nvSpPr>
        <p:spPr>
          <a:xfrm>
            <a:off x="179512" y="123478"/>
            <a:ext cx="2339752" cy="288147"/>
          </a:xfrm>
          <a:prstGeom prst="rect">
            <a:avLst/>
          </a:prstGeom>
          <a:noFill/>
        </p:spPr>
        <p:txBody>
          <a:bodyPr wrap="square" lIns="36000" tIns="36000" rIns="36000" bIns="36000" rtlCol="0">
            <a:spAutoFit/>
          </a:bodyPr>
          <a:lstStyle/>
          <a:p>
            <a:r>
              <a:rPr lang="fi-FI" sz="1400" dirty="0" smtClean="0"/>
              <a:t>CASE EXAMPLE</a:t>
            </a:r>
            <a:endParaRPr lang="en-US" sz="1400" dirty="0" smtClean="0"/>
          </a:p>
        </p:txBody>
      </p:sp>
    </p:spTree>
    <p:extLst>
      <p:ext uri="{BB962C8B-B14F-4D97-AF65-F5344CB8AC3E}">
        <p14:creationId xmlns:p14="http://schemas.microsoft.com/office/powerpoint/2010/main" val="6164035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38CECD-4ED5-CC4B-B7A3-A7CDBA3DE5BA}"/>
              </a:ext>
            </a:extLst>
          </p:cNvPr>
          <p:cNvSpPr>
            <a:spLocks noGrp="1"/>
          </p:cNvSpPr>
          <p:nvPr>
            <p:ph type="title"/>
          </p:nvPr>
        </p:nvSpPr>
        <p:spPr/>
        <p:txBody>
          <a:bodyPr/>
          <a:lstStyle/>
          <a:p>
            <a:pPr algn="ctr"/>
            <a:r>
              <a:rPr lang="en-GB"/>
              <a:t>Low-carbon roadmaps for Finnish industries</a:t>
            </a:r>
            <a:endParaRPr lang="en-FI"/>
          </a:p>
        </p:txBody>
      </p:sp>
      <p:sp>
        <p:nvSpPr>
          <p:cNvPr id="4" name="Text Placeholder 3">
            <a:extLst>
              <a:ext uri="{FF2B5EF4-FFF2-40B4-BE49-F238E27FC236}">
                <a16:creationId xmlns:a16="http://schemas.microsoft.com/office/drawing/2014/main" id="{4DFA8027-5CA1-C241-A6A5-D7553A3963B7}"/>
              </a:ext>
            </a:extLst>
          </p:cNvPr>
          <p:cNvSpPr>
            <a:spLocks noGrp="1"/>
          </p:cNvSpPr>
          <p:nvPr>
            <p:ph type="body" sz="quarter" idx="13"/>
          </p:nvPr>
        </p:nvSpPr>
        <p:spPr/>
        <p:txBody>
          <a:bodyPr/>
          <a:lstStyle/>
          <a:p>
            <a:r>
              <a:rPr lang="en-GB" b="1" dirty="0"/>
              <a:t>The sectoral low-carbon roadmaps’ purpose is to provide a more accurate picture of the scale, costs and conditions of the measures needed to transform into a </a:t>
            </a:r>
            <a:r>
              <a:rPr lang="en-GB" b="1" dirty="0" smtClean="0"/>
              <a:t>climate </a:t>
            </a:r>
            <a:r>
              <a:rPr lang="en-GB" b="1" dirty="0"/>
              <a:t>neutral Finland by 2035. </a:t>
            </a:r>
            <a:r>
              <a:rPr lang="en-GB" b="1" dirty="0">
                <a:solidFill>
                  <a:schemeClr val="tx1"/>
                </a:solidFill>
              </a:rPr>
              <a:t>The preparation of sectoral roadmaps was included in the Government Programme in 2019. </a:t>
            </a:r>
            <a:r>
              <a:rPr lang="en-GB" b="1" dirty="0"/>
              <a:t>A total of 13 sectors, such as the energy, chemical, forestry and technology industries, prepared their roadmaps by the summer of 2020.  </a:t>
            </a:r>
            <a:endParaRPr lang="en-GB" b="1" dirty="0">
              <a:effectLst/>
            </a:endParaRPr>
          </a:p>
          <a:p>
            <a:r>
              <a:rPr lang="en-GB" b="0" dirty="0">
                <a:effectLst/>
              </a:rPr>
              <a:t/>
            </a:r>
            <a:br>
              <a:rPr lang="en-GB" b="0" dirty="0">
                <a:effectLst/>
              </a:rPr>
            </a:br>
            <a:r>
              <a:rPr lang="en-GB" dirty="0"/>
              <a:t>The roadmaps show that a </a:t>
            </a:r>
            <a:r>
              <a:rPr lang="en-GB" dirty="0" smtClean="0"/>
              <a:t>climate </a:t>
            </a:r>
            <a:r>
              <a:rPr lang="en-GB" dirty="0"/>
              <a:t>neutral Finland in 2035 is achievable for many industry sectors with existing or upcoming technologies. The roadmaps reveal the potential for significant reductions in greenhouse gas emissions. </a:t>
            </a:r>
            <a:br>
              <a:rPr lang="en-GB" dirty="0"/>
            </a:br>
            <a:r>
              <a:rPr lang="en-GB" dirty="0"/>
              <a:t>For example, industrial emissions could be reduced by more than 10 MB by 2035 from 2015 levels. The roadmaps offered a new perspective on responding to the climate challenge, produced a great deal of new information and increased the commitment of sectors and companies to climate work. </a:t>
            </a:r>
            <a:endParaRPr lang="en-GB" b="0" dirty="0">
              <a:effectLst/>
            </a:endParaRPr>
          </a:p>
          <a:p>
            <a:r>
              <a:rPr lang="en-GB" b="0" dirty="0">
                <a:effectLst/>
              </a:rPr>
              <a:t/>
            </a:r>
            <a:br>
              <a:rPr lang="en-GB" b="0" dirty="0">
                <a:effectLst/>
              </a:rPr>
            </a:br>
            <a:r>
              <a:rPr lang="en-GB" dirty="0"/>
              <a:t>Success will be determined by how well the measures highlighted in the roadmaps can be transformed into concrete investments and new practices. Clean and </a:t>
            </a:r>
            <a:r>
              <a:rPr lang="en-GB" dirty="0" smtClean="0"/>
              <a:t>climate </a:t>
            </a:r>
            <a:r>
              <a:rPr lang="en-GB" dirty="0"/>
              <a:t>neutral solutions offer great opportunities for new business ventures and can be a significant competitive factor in the future. </a:t>
            </a:r>
            <a:endParaRPr lang="en-GB" b="0" dirty="0">
              <a:effectLst/>
            </a:endParaRPr>
          </a:p>
        </p:txBody>
      </p:sp>
      <p:sp>
        <p:nvSpPr>
          <p:cNvPr id="5" name="Text Placeholder 4">
            <a:extLst>
              <a:ext uri="{FF2B5EF4-FFF2-40B4-BE49-F238E27FC236}">
                <a16:creationId xmlns:a16="http://schemas.microsoft.com/office/drawing/2014/main" id="{5D4E3208-42E6-9946-8D3E-1B702D1C67F1}"/>
              </a:ext>
            </a:extLst>
          </p:cNvPr>
          <p:cNvSpPr>
            <a:spLocks noGrp="1"/>
          </p:cNvSpPr>
          <p:nvPr>
            <p:ph type="body" sz="quarter" idx="14"/>
          </p:nvPr>
        </p:nvSpPr>
        <p:spPr>
          <a:xfrm>
            <a:off x="479716" y="3945482"/>
            <a:ext cx="2868148" cy="645041"/>
          </a:xfrm>
        </p:spPr>
        <p:txBody>
          <a:bodyPr/>
          <a:lstStyle/>
          <a:p>
            <a:r>
              <a:rPr lang="en-GB" dirty="0"/>
              <a:t>Roadmaps show electrification, clean energy and RDI investments play key roles on the sectoral roads to </a:t>
            </a:r>
            <a:r>
              <a:rPr lang="en-GB" dirty="0" smtClean="0"/>
              <a:t>climate </a:t>
            </a:r>
            <a:r>
              <a:rPr lang="en-GB" dirty="0"/>
              <a:t>neutral Finland in 2035.</a:t>
            </a:r>
            <a:endParaRPr lang="en-GB" b="0" dirty="0">
              <a:effectLst/>
            </a:endParaRPr>
          </a:p>
        </p:txBody>
      </p:sp>
      <p:sp>
        <p:nvSpPr>
          <p:cNvPr id="6" name="Text Placeholder 5">
            <a:extLst>
              <a:ext uri="{FF2B5EF4-FFF2-40B4-BE49-F238E27FC236}">
                <a16:creationId xmlns:a16="http://schemas.microsoft.com/office/drawing/2014/main" id="{4A74231D-86C6-E047-9DED-E7AE42E57046}"/>
              </a:ext>
            </a:extLst>
          </p:cNvPr>
          <p:cNvSpPr>
            <a:spLocks noGrp="1"/>
          </p:cNvSpPr>
          <p:nvPr>
            <p:ph type="body" sz="quarter" idx="18"/>
          </p:nvPr>
        </p:nvSpPr>
        <p:spPr>
          <a:xfrm>
            <a:off x="3323005" y="3951674"/>
            <a:ext cx="2652892" cy="645041"/>
          </a:xfrm>
        </p:spPr>
        <p:txBody>
          <a:bodyPr/>
          <a:lstStyle/>
          <a:p>
            <a:r>
              <a:rPr lang="en-GB" dirty="0"/>
              <a:t>The carbon handprint – the positive climate impact – of current and upcoming solutions is considerable.</a:t>
            </a:r>
            <a:endParaRPr lang="en-GB" b="0" dirty="0">
              <a:effectLst/>
            </a:endParaRPr>
          </a:p>
        </p:txBody>
      </p:sp>
      <p:sp>
        <p:nvSpPr>
          <p:cNvPr id="7" name="Text Placeholder 6">
            <a:extLst>
              <a:ext uri="{FF2B5EF4-FFF2-40B4-BE49-F238E27FC236}">
                <a16:creationId xmlns:a16="http://schemas.microsoft.com/office/drawing/2014/main" id="{AD67AAF4-7259-1343-81F2-D2B8C053D042}"/>
              </a:ext>
            </a:extLst>
          </p:cNvPr>
          <p:cNvSpPr>
            <a:spLocks noGrp="1"/>
          </p:cNvSpPr>
          <p:nvPr>
            <p:ph type="body" sz="quarter" idx="19"/>
          </p:nvPr>
        </p:nvSpPr>
        <p:spPr>
          <a:xfrm>
            <a:off x="5898446" y="3943896"/>
            <a:ext cx="2777242" cy="645041"/>
          </a:xfrm>
        </p:spPr>
        <p:txBody>
          <a:bodyPr/>
          <a:lstStyle/>
          <a:p>
            <a:r>
              <a:rPr lang="en-GB"/>
              <a:t>The impact of individual investments on emissions development is significant and therefore emissions reductions are often not linear but happen step by step. </a:t>
            </a:r>
            <a:endParaRPr lang="en-GB" b="0">
              <a:effectLst/>
            </a:endParaRPr>
          </a:p>
        </p:txBody>
      </p:sp>
    </p:spTree>
    <p:extLst>
      <p:ext uri="{BB962C8B-B14F-4D97-AF65-F5344CB8AC3E}">
        <p14:creationId xmlns:p14="http://schemas.microsoft.com/office/powerpoint/2010/main" val="38260184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44" name="Google Shape;44;p3" descr="A picture of cityat night"/>
          <p:cNvPicPr preferRelativeResize="0"/>
          <p:nvPr/>
        </p:nvPicPr>
        <p:blipFill rotWithShape="1">
          <a:blip r:embed="rId3">
            <a:alphaModFix/>
          </a:blip>
          <a:srcRect l="8054" t="13243" r="13014" b="5579"/>
          <a:stretch/>
        </p:blipFill>
        <p:spPr>
          <a:xfrm>
            <a:off x="0" y="0"/>
            <a:ext cx="9144000" cy="5143500"/>
          </a:xfrm>
          <a:prstGeom prst="rect">
            <a:avLst/>
          </a:prstGeom>
          <a:noFill/>
          <a:ln>
            <a:noFill/>
          </a:ln>
        </p:spPr>
      </p:pic>
      <p:sp>
        <p:nvSpPr>
          <p:cNvPr id="45" name="Google Shape;45;p3">
            <a:extLst>
              <a:ext uri="{C183D7F6-B498-43B3-948B-1728B52AA6E4}">
                <adec:decorative xmlns="" xmlns:adec="http://schemas.microsoft.com/office/drawing/2017/decorative" val="1"/>
              </a:ext>
            </a:extLst>
          </p:cNvPr>
          <p:cNvSpPr/>
          <p:nvPr/>
        </p:nvSpPr>
        <p:spPr>
          <a:xfrm>
            <a:off x="-36512" y="1"/>
            <a:ext cx="9180512" cy="5143499"/>
          </a:xfrm>
          <a:prstGeom prst="rect">
            <a:avLst/>
          </a:prstGeom>
          <a:solidFill>
            <a:schemeClr val="lt2">
              <a:alpha val="3843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lt1"/>
              </a:solidFill>
              <a:latin typeface="Finlandica" pitchFamily="2" charset="77"/>
              <a:ea typeface="Arial"/>
              <a:cs typeface="Arial"/>
              <a:sym typeface="Arial"/>
            </a:endParaRPr>
          </a:p>
        </p:txBody>
      </p:sp>
      <p:sp>
        <p:nvSpPr>
          <p:cNvPr id="46" name="Google Shape;46;p3" descr="The Finnish way to promote energy savings"/>
          <p:cNvSpPr txBox="1">
            <a:spLocks noGrp="1"/>
          </p:cNvSpPr>
          <p:nvPr>
            <p:ph type="ctrTitle"/>
          </p:nvPr>
        </p:nvSpPr>
        <p:spPr>
          <a:xfrm>
            <a:off x="1259632" y="1527633"/>
            <a:ext cx="6588732" cy="2088233"/>
          </a:xfrm>
          <a:prstGeom prst="rect">
            <a:avLst/>
          </a:prstGeom>
          <a:noFill/>
          <a:ln>
            <a:noFill/>
          </a:ln>
        </p:spPr>
        <p:txBody>
          <a:bodyPr spcFirstLastPara="1" wrap="square" lIns="91425" tIns="45700" rIns="91425" bIns="45700" anchor="ctr" anchorCtr="0">
            <a:noAutofit/>
          </a:bodyPr>
          <a:lstStyle/>
          <a:p>
            <a:pPr marL="0" lvl="0" indent="0" algn="ctr" rtl="0">
              <a:lnSpc>
                <a:spcPct val="80000"/>
              </a:lnSpc>
              <a:spcBef>
                <a:spcPts val="0"/>
              </a:spcBef>
              <a:spcAft>
                <a:spcPts val="0"/>
              </a:spcAft>
              <a:buSzPts val="5400"/>
              <a:buNone/>
            </a:pPr>
            <a:r>
              <a:rPr lang="en-GB"/>
              <a:t>The Finnish way to promote energy savings</a:t>
            </a:r>
            <a:endParaRPr/>
          </a:p>
        </p:txBody>
      </p:sp>
      <p:sp>
        <p:nvSpPr>
          <p:cNvPr id="5" name="TextBox 4"/>
          <p:cNvSpPr txBox="1"/>
          <p:nvPr/>
        </p:nvSpPr>
        <p:spPr>
          <a:xfrm>
            <a:off x="179512" y="123478"/>
            <a:ext cx="2339752" cy="288147"/>
          </a:xfrm>
          <a:prstGeom prst="rect">
            <a:avLst/>
          </a:prstGeom>
          <a:noFill/>
        </p:spPr>
        <p:txBody>
          <a:bodyPr wrap="square" lIns="36000" tIns="36000" rIns="36000" bIns="36000" rtlCol="0">
            <a:spAutoFit/>
          </a:bodyPr>
          <a:lstStyle/>
          <a:p>
            <a:r>
              <a:rPr lang="fi-FI" sz="1400" dirty="0" smtClean="0"/>
              <a:t>CASE EXAMPLE</a:t>
            </a:r>
            <a:endParaRPr lang="en-US" sz="1400" dirty="0" smtClean="0"/>
          </a:p>
        </p:txBody>
      </p:sp>
    </p:spTree>
    <p:extLst>
      <p:ext uri="{BB962C8B-B14F-4D97-AF65-F5344CB8AC3E}">
        <p14:creationId xmlns:p14="http://schemas.microsoft.com/office/powerpoint/2010/main" val="27537304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392E1-267D-D443-871B-CA2A257C43F9}"/>
              </a:ext>
            </a:extLst>
          </p:cNvPr>
          <p:cNvSpPr>
            <a:spLocks noGrp="1"/>
          </p:cNvSpPr>
          <p:nvPr>
            <p:ph type="title"/>
          </p:nvPr>
        </p:nvSpPr>
        <p:spPr/>
        <p:txBody>
          <a:bodyPr/>
          <a:lstStyle/>
          <a:p>
            <a:pPr algn="ctr"/>
            <a:r>
              <a:rPr lang="en-GB" sz="2400" dirty="0"/>
              <a:t>Voluntary agreements help to fulfil </a:t>
            </a:r>
            <a:br>
              <a:rPr lang="en-GB" sz="2400" dirty="0"/>
            </a:br>
            <a:r>
              <a:rPr lang="en-GB" sz="2400" dirty="0"/>
              <a:t>Finland’s energy efficiency obligations </a:t>
            </a:r>
            <a:endParaRPr lang="en-FI" dirty="0"/>
          </a:p>
        </p:txBody>
      </p:sp>
      <p:sp>
        <p:nvSpPr>
          <p:cNvPr id="4" name="Text Placeholder 3">
            <a:extLst>
              <a:ext uri="{FF2B5EF4-FFF2-40B4-BE49-F238E27FC236}">
                <a16:creationId xmlns:a16="http://schemas.microsoft.com/office/drawing/2014/main" id="{B90AB487-17AB-784D-B86E-F36BF73F6B7F}"/>
              </a:ext>
            </a:extLst>
          </p:cNvPr>
          <p:cNvSpPr>
            <a:spLocks noGrp="1"/>
          </p:cNvSpPr>
          <p:nvPr>
            <p:ph type="body" sz="quarter" idx="13"/>
          </p:nvPr>
        </p:nvSpPr>
        <p:spPr>
          <a:xfrm>
            <a:off x="468311" y="1131590"/>
            <a:ext cx="8207375" cy="2282030"/>
          </a:xfrm>
        </p:spPr>
        <p:txBody>
          <a:bodyPr/>
          <a:lstStyle/>
          <a:p>
            <a:pPr lvl="0">
              <a:spcBef>
                <a:spcPts val="0"/>
              </a:spcBef>
              <a:buClr>
                <a:schemeClr val="accent1"/>
              </a:buClr>
              <a:buSzPts val="1050"/>
            </a:pPr>
            <a:r>
              <a:rPr lang="en-GB" b="1" dirty="0"/>
              <a:t>Voluntary energy efficiency agreements is an approach the Finnish government and industry sectors have jointly chosen to fulfil Finland’s international energy efficiency obligations, without the need for new regulations and mandatory procedures.</a:t>
            </a:r>
            <a:endParaRPr lang="en-GB" dirty="0"/>
          </a:p>
          <a:p>
            <a:pPr lvl="0">
              <a:buSzPts val="1050"/>
            </a:pPr>
            <a:r>
              <a:rPr lang="en-GB" dirty="0"/>
              <a:t/>
            </a:r>
            <a:br>
              <a:rPr lang="en-GB" dirty="0"/>
            </a:br>
            <a:r>
              <a:rPr lang="en-GB" dirty="0"/>
              <a:t>The agreements cover more than 60% of Finland's total energy use. More than 550 companies and over 100 municipalities have committed to the energy efficiency objectives set in these agreements for the period 2017–2025.</a:t>
            </a:r>
          </a:p>
          <a:p>
            <a:pPr lvl="0">
              <a:buSzPts val="1050"/>
            </a:pPr>
            <a:r>
              <a:rPr lang="en-GB" dirty="0"/>
              <a:t/>
            </a:r>
            <a:br>
              <a:rPr lang="en-GB" dirty="0"/>
            </a:br>
            <a:r>
              <a:rPr lang="en-GB" dirty="0"/>
              <a:t>During 2008–2016 participants decreased Finland’s annual energy consumption by almost 16 </a:t>
            </a:r>
            <a:r>
              <a:rPr lang="en-GB" dirty="0" err="1"/>
              <a:t>TWh</a:t>
            </a:r>
            <a:r>
              <a:rPr lang="en-GB" dirty="0"/>
              <a:t>. They reduced CO2 emissions by 4.7 million tonnes a year. At the same time the Government granted 105 million euros for energy audits and energy efficiency investments. Participants invested over 1.3 billion euros in energy efficiency measures during 2008-2016.</a:t>
            </a:r>
            <a:br>
              <a:rPr lang="en-GB" dirty="0"/>
            </a:br>
            <a:r>
              <a:rPr lang="en-GB" dirty="0"/>
              <a:t/>
            </a:r>
            <a:br>
              <a:rPr lang="en-GB" dirty="0"/>
            </a:br>
            <a:r>
              <a:rPr lang="en-GB" dirty="0">
                <a:solidFill>
                  <a:schemeClr val="tx1"/>
                </a:solidFil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The energy efficiency agreements for 2017–2025 concern several sectors: industry, energy, services, property and buildings, municipalities and oil-heated real estate.</a:t>
            </a:r>
            <a:r>
              <a:rPr lang="en-GB" dirty="0">
                <a:solidFill>
                  <a:schemeClr val="tx1"/>
                </a:solidFill>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 Action plans have been created for a number of industrial branches such as food and drink, chemicals, technology, wood products, energy production, energy services, motor trades and repairs, commerce and hospitality. </a:t>
            </a:r>
            <a:r>
              <a:rPr lang="en-GB" dirty="0">
                <a:solidFill>
                  <a:schemeClr val="tx1"/>
                </a:solidFill>
              </a:rPr>
              <a:t>Finland reports to the EU on the progress </a:t>
            </a:r>
            <a:r>
              <a:rPr lang="en-GB" dirty="0">
                <a:solidFill>
                  <a:schemeClr val="dk1"/>
                </a:solidFill>
              </a:rPr>
              <a:t>of its energy savings measures. </a:t>
            </a:r>
          </a:p>
        </p:txBody>
      </p:sp>
      <p:sp>
        <p:nvSpPr>
          <p:cNvPr id="5" name="Text Placeholder 4">
            <a:extLst>
              <a:ext uri="{FF2B5EF4-FFF2-40B4-BE49-F238E27FC236}">
                <a16:creationId xmlns:a16="http://schemas.microsoft.com/office/drawing/2014/main" id="{ECBFB9D2-D354-884E-ABA6-EA5093075B53}"/>
              </a:ext>
            </a:extLst>
          </p:cNvPr>
          <p:cNvSpPr>
            <a:spLocks noGrp="1"/>
          </p:cNvSpPr>
          <p:nvPr>
            <p:ph type="body" sz="quarter" idx="14"/>
          </p:nvPr>
        </p:nvSpPr>
        <p:spPr>
          <a:xfrm>
            <a:off x="479716" y="3945841"/>
            <a:ext cx="2364092" cy="645041"/>
          </a:xfrm>
        </p:spPr>
        <p:txBody>
          <a:bodyPr/>
          <a:lstStyle/>
          <a:p>
            <a:r>
              <a:rPr lang="en-GB" sz="900" dirty="0"/>
              <a:t>An efficient use of energy is a responsible activity and one of the key ways to mitigate climate change.</a:t>
            </a:r>
          </a:p>
        </p:txBody>
      </p:sp>
      <p:sp>
        <p:nvSpPr>
          <p:cNvPr id="6" name="Text Placeholder 5">
            <a:extLst>
              <a:ext uri="{FF2B5EF4-FFF2-40B4-BE49-F238E27FC236}">
                <a16:creationId xmlns:a16="http://schemas.microsoft.com/office/drawing/2014/main" id="{29C1A91D-4DD9-5E49-B5D5-D9F88B0E9AEF}"/>
              </a:ext>
            </a:extLst>
          </p:cNvPr>
          <p:cNvSpPr>
            <a:spLocks noGrp="1"/>
          </p:cNvSpPr>
          <p:nvPr>
            <p:ph type="body" sz="quarter" idx="18"/>
          </p:nvPr>
        </p:nvSpPr>
        <p:spPr>
          <a:xfrm>
            <a:off x="3389954" y="3945841"/>
            <a:ext cx="2364092" cy="645041"/>
          </a:xfrm>
        </p:spPr>
        <p:txBody>
          <a:bodyPr/>
          <a:lstStyle/>
          <a:p>
            <a:r>
              <a:rPr lang="en-GB" sz="900" dirty="0"/>
              <a:t>Voluntary energy efficiency agreements guide companies and organisations in improving their energy efficiency.</a:t>
            </a:r>
          </a:p>
        </p:txBody>
      </p:sp>
      <p:sp>
        <p:nvSpPr>
          <p:cNvPr id="7" name="Text Placeholder 6">
            <a:extLst>
              <a:ext uri="{FF2B5EF4-FFF2-40B4-BE49-F238E27FC236}">
                <a16:creationId xmlns:a16="http://schemas.microsoft.com/office/drawing/2014/main" id="{03943880-BA16-BA4A-83E8-821D8931CA6B}"/>
              </a:ext>
            </a:extLst>
          </p:cNvPr>
          <p:cNvSpPr>
            <a:spLocks noGrp="1"/>
          </p:cNvSpPr>
          <p:nvPr>
            <p:ph type="body" sz="quarter" idx="19"/>
          </p:nvPr>
        </p:nvSpPr>
        <p:spPr>
          <a:xfrm>
            <a:off x="5868144" y="3945841"/>
            <a:ext cx="2807544" cy="645041"/>
          </a:xfrm>
        </p:spPr>
        <p:txBody>
          <a:bodyPr/>
          <a:lstStyle/>
          <a:p>
            <a:r>
              <a:rPr lang="en-GB" sz="900"/>
              <a:t>EU directive sets a common EU energy efficiency target of 32.5% by 2030. In addition,  a binding annual 0.8% energy saving obligation has been laid down for the member states.</a:t>
            </a:r>
          </a:p>
        </p:txBody>
      </p:sp>
    </p:spTree>
    <p:extLst>
      <p:ext uri="{BB962C8B-B14F-4D97-AF65-F5344CB8AC3E}">
        <p14:creationId xmlns:p14="http://schemas.microsoft.com/office/powerpoint/2010/main" val="34542471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219F2D4E-94F1-0743-BA46-54B72CCB38F5}"/>
              </a:ext>
            </a:extLst>
          </p:cNvPr>
          <p:cNvSpPr txBox="1">
            <a:spLocks/>
          </p:cNvSpPr>
          <p:nvPr/>
        </p:nvSpPr>
        <p:spPr>
          <a:xfrm>
            <a:off x="665820" y="2282400"/>
            <a:ext cx="3114092" cy="2160241"/>
          </a:xfrm>
          <a:prstGeom prst="rect">
            <a:avLst/>
          </a:prstGeom>
        </p:spPr>
        <p:txBody>
          <a:bodyPr vert="horz" lIns="0" tIns="0" rIns="0" bIns="0" rtlCol="0" anchor="t" anchorCtr="0">
            <a:no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r>
              <a:rPr lang="en-US" sz="1050" b="0" dirty="0">
                <a:solidFill>
                  <a:schemeClr val="bg1"/>
                </a:solidFill>
              </a:rPr>
              <a:t>Education, technology, science and innovation are our allies in finding comprehensive solutions in tackling climate change. </a:t>
            </a:r>
          </a:p>
          <a:p>
            <a:endParaRPr lang="en-US" sz="1050" b="0" dirty="0">
              <a:solidFill>
                <a:schemeClr val="bg1"/>
              </a:solidFill>
            </a:endParaRPr>
          </a:p>
          <a:p>
            <a:r>
              <a:rPr lang="en-US" sz="1050" b="0" dirty="0">
                <a:solidFill>
                  <a:schemeClr val="bg1"/>
                </a:solidFill>
              </a:rPr>
              <a:t>Ambitious political goals accelerate the process. </a:t>
            </a:r>
            <a:br>
              <a:rPr lang="en-US" sz="1050" b="0" dirty="0">
                <a:solidFill>
                  <a:schemeClr val="bg1"/>
                </a:solidFill>
              </a:rPr>
            </a:br>
            <a:r>
              <a:rPr lang="en-US" sz="1050" b="0" dirty="0">
                <a:solidFill>
                  <a:schemeClr val="bg1"/>
                </a:solidFill>
              </a:rPr>
              <a:t>We believe individual ingenuity should be magnified </a:t>
            </a:r>
          </a:p>
          <a:p>
            <a:r>
              <a:rPr lang="en-US" sz="1050" b="0" dirty="0">
                <a:solidFill>
                  <a:schemeClr val="bg1"/>
                </a:solidFill>
              </a:rPr>
              <a:t>with government research funding. Our mission is to develop solutions that work on a global scale. </a:t>
            </a:r>
          </a:p>
        </p:txBody>
      </p:sp>
      <p:sp>
        <p:nvSpPr>
          <p:cNvPr id="2" name="Title 1"/>
          <p:cNvSpPr>
            <a:spLocks noGrp="1"/>
          </p:cNvSpPr>
          <p:nvPr>
            <p:ph type="title"/>
          </p:nvPr>
        </p:nvSpPr>
        <p:spPr>
          <a:xfrm>
            <a:off x="665820" y="987574"/>
            <a:ext cx="3240360" cy="627535"/>
          </a:xfrm>
        </p:spPr>
        <p:txBody>
          <a:bodyPr/>
          <a:lstStyle/>
          <a:p>
            <a:r>
              <a:rPr lang="en-US" dirty="0">
                <a:solidFill>
                  <a:schemeClr val="bg1"/>
                </a:solidFill>
              </a:rPr>
              <a:t>Adaptable solutions </a:t>
            </a:r>
            <a:br>
              <a:rPr lang="en-US" dirty="0">
                <a:solidFill>
                  <a:schemeClr val="bg1"/>
                </a:solidFill>
              </a:rPr>
            </a:br>
            <a:r>
              <a:rPr lang="en-US" dirty="0">
                <a:solidFill>
                  <a:schemeClr val="bg1"/>
                </a:solidFill>
              </a:rPr>
              <a:t>for tackling climate change</a:t>
            </a:r>
          </a:p>
        </p:txBody>
      </p:sp>
      <p:sp>
        <p:nvSpPr>
          <p:cNvPr id="4" name="Suorakulmio 3">
            <a:extLst>
              <a:ext uri="{FF2B5EF4-FFF2-40B4-BE49-F238E27FC236}">
                <a16:creationId xmlns:a16="http://schemas.microsoft.com/office/drawing/2014/main" id="{378660EC-1B61-7641-981C-BC1A664BD940}"/>
              </a:ext>
            </a:extLst>
          </p:cNvPr>
          <p:cNvSpPr/>
          <p:nvPr/>
        </p:nvSpPr>
        <p:spPr>
          <a:xfrm>
            <a:off x="5237820" y="1435240"/>
            <a:ext cx="3240360" cy="632453"/>
          </a:xfrm>
          <a:prstGeom prst="rect">
            <a:avLst/>
          </a:prstGeom>
          <a:solidFill>
            <a:schemeClr val="tx1">
              <a:alpha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t>See the case examples </a:t>
            </a:r>
            <a:r>
              <a:rPr lang="en-US" sz="2000" b="1" dirty="0" smtClean="0">
                <a:sym typeface="Wingdings" panose="05000000000000000000" pitchFamily="2" charset="2"/>
              </a:rPr>
              <a:t></a:t>
            </a:r>
            <a:r>
              <a:rPr lang="en-US" sz="2000" b="1" dirty="0" smtClean="0"/>
              <a:t> </a:t>
            </a:r>
            <a:endParaRPr lang="fi-FI" sz="2000" dirty="0"/>
          </a:p>
        </p:txBody>
      </p:sp>
      <p:sp>
        <p:nvSpPr>
          <p:cNvPr id="7" name="Suorakulmio 6">
            <a:extLst>
              <a:ext uri="{FF2B5EF4-FFF2-40B4-BE49-F238E27FC236}">
                <a16:creationId xmlns:a16="http://schemas.microsoft.com/office/drawing/2014/main" id="{13AE57BE-AD2F-0547-BEB8-B29558795231}"/>
              </a:ext>
            </a:extLst>
          </p:cNvPr>
          <p:cNvSpPr/>
          <p:nvPr/>
        </p:nvSpPr>
        <p:spPr>
          <a:xfrm>
            <a:off x="5237820" y="2102251"/>
            <a:ext cx="3240360" cy="2069293"/>
          </a:xfrm>
          <a:prstGeom prst="rect">
            <a:avLst/>
          </a:prstGeom>
          <a:solidFill>
            <a:schemeClr val="tx1">
              <a:alpha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4938" indent="-134938">
              <a:spcAft>
                <a:spcPts val="500"/>
              </a:spcAft>
              <a:buFont typeface="Arial" panose="020B0604020202020204" pitchFamily="34" charset="0"/>
              <a:buChar char="•"/>
            </a:pPr>
            <a:r>
              <a:rPr lang="fi-FI" sz="1050" dirty="0"/>
              <a:t>Helsinki Energy Challenge </a:t>
            </a:r>
            <a:r>
              <a:rPr lang="fi-FI" sz="1050" dirty="0" err="1"/>
              <a:t>calls</a:t>
            </a:r>
            <a:r>
              <a:rPr lang="fi-FI" sz="1050" dirty="0"/>
              <a:t> for </a:t>
            </a:r>
            <a:r>
              <a:rPr lang="fi-FI" sz="1050" dirty="0" err="1"/>
              <a:t>ideas</a:t>
            </a:r>
            <a:r>
              <a:rPr lang="fi-FI" sz="1050" dirty="0"/>
              <a:t> to </a:t>
            </a:r>
            <a:r>
              <a:rPr lang="fi-FI" sz="1050" dirty="0" err="1"/>
              <a:t>decarbonise</a:t>
            </a:r>
            <a:r>
              <a:rPr lang="fi-FI" sz="1050" dirty="0"/>
              <a:t> city </a:t>
            </a:r>
            <a:r>
              <a:rPr lang="fi-FI" sz="1050" dirty="0" err="1"/>
              <a:t>heating</a:t>
            </a:r>
            <a:endParaRPr lang="fi-FI" sz="1050" dirty="0"/>
          </a:p>
          <a:p>
            <a:pPr marL="134938" indent="-134938">
              <a:spcAft>
                <a:spcPts val="500"/>
              </a:spcAft>
              <a:buFont typeface="Arial" panose="020B0604020202020204" pitchFamily="34" charset="0"/>
              <a:buChar char="•"/>
            </a:pPr>
            <a:r>
              <a:rPr lang="fi-FI" sz="1050" dirty="0" err="1"/>
              <a:t>Helsinki’s</a:t>
            </a:r>
            <a:r>
              <a:rPr lang="fi-FI" sz="1050" dirty="0"/>
              <a:t> </a:t>
            </a:r>
            <a:r>
              <a:rPr lang="fi-FI" sz="1050" dirty="0" err="1"/>
              <a:t>energy</a:t>
            </a:r>
            <a:r>
              <a:rPr lang="fi-FI" sz="1050" dirty="0"/>
              <a:t> </a:t>
            </a:r>
            <a:r>
              <a:rPr lang="fi-FI" sz="1050" dirty="0" err="1"/>
              <a:t>company</a:t>
            </a:r>
            <a:r>
              <a:rPr lang="fi-FI" sz="1050" dirty="0"/>
              <a:t> Helen </a:t>
            </a:r>
            <a:r>
              <a:rPr lang="fi-FI" sz="1050" dirty="0" err="1"/>
              <a:t>uses</a:t>
            </a:r>
            <a:r>
              <a:rPr lang="fi-FI" sz="1050" dirty="0"/>
              <a:t> </a:t>
            </a:r>
            <a:r>
              <a:rPr lang="fi-FI" sz="1050" dirty="0" err="1"/>
              <a:t>abandoned</a:t>
            </a:r>
            <a:r>
              <a:rPr lang="fi-FI" sz="1050" dirty="0"/>
              <a:t> </a:t>
            </a:r>
            <a:r>
              <a:rPr lang="fi-FI" sz="1050" dirty="0" err="1"/>
              <a:t>oil</a:t>
            </a:r>
            <a:r>
              <a:rPr lang="fi-FI" sz="1050" dirty="0"/>
              <a:t> </a:t>
            </a:r>
            <a:r>
              <a:rPr lang="fi-FI" sz="1050" dirty="0" err="1"/>
              <a:t>caverns</a:t>
            </a:r>
            <a:r>
              <a:rPr lang="fi-FI" sz="1050" dirty="0"/>
              <a:t> to </a:t>
            </a:r>
            <a:r>
              <a:rPr lang="fi-FI" sz="1050" dirty="0" err="1"/>
              <a:t>reduce</a:t>
            </a:r>
            <a:r>
              <a:rPr lang="fi-FI" sz="1050" dirty="0"/>
              <a:t> </a:t>
            </a:r>
            <a:r>
              <a:rPr lang="fi-FI" sz="1050" dirty="0" err="1"/>
              <a:t>carbon</a:t>
            </a:r>
            <a:r>
              <a:rPr lang="fi-FI" sz="1050" dirty="0"/>
              <a:t> </a:t>
            </a:r>
            <a:r>
              <a:rPr lang="fi-FI" sz="1050" dirty="0" err="1"/>
              <a:t>dioxide</a:t>
            </a:r>
            <a:r>
              <a:rPr lang="fi-FI" sz="1050" dirty="0"/>
              <a:t> </a:t>
            </a:r>
            <a:r>
              <a:rPr lang="fi-FI" sz="1050" dirty="0" err="1"/>
              <a:t>emissions</a:t>
            </a:r>
            <a:endParaRPr lang="fi-FI" sz="1050" dirty="0"/>
          </a:p>
          <a:p>
            <a:pPr marL="134938" indent="-134938">
              <a:spcAft>
                <a:spcPts val="500"/>
              </a:spcAft>
              <a:buFont typeface="Arial" panose="020B0604020202020204" pitchFamily="34" charset="0"/>
              <a:buChar char="•"/>
            </a:pPr>
            <a:r>
              <a:rPr lang="fi-FI" sz="1050" dirty="0" err="1"/>
              <a:t>Infinited</a:t>
            </a:r>
            <a:r>
              <a:rPr lang="fi-FI" sz="1050" dirty="0"/>
              <a:t> </a:t>
            </a:r>
            <a:r>
              <a:rPr lang="fi-FI" sz="1050" dirty="0" err="1"/>
              <a:t>Fiber</a:t>
            </a:r>
            <a:r>
              <a:rPr lang="fi-FI" sz="1050" dirty="0"/>
              <a:t> </a:t>
            </a:r>
            <a:r>
              <a:rPr lang="fi-FI" sz="1050" dirty="0" err="1"/>
              <a:t>regenerates</a:t>
            </a:r>
            <a:r>
              <a:rPr lang="fi-FI" sz="1050" dirty="0"/>
              <a:t> </a:t>
            </a:r>
            <a:r>
              <a:rPr lang="fi-FI" sz="1050" dirty="0" err="1"/>
              <a:t>high-quality</a:t>
            </a:r>
            <a:r>
              <a:rPr lang="fi-FI" sz="1050" dirty="0"/>
              <a:t> </a:t>
            </a:r>
            <a:r>
              <a:rPr lang="fi-FI" sz="1050" dirty="0" err="1"/>
              <a:t>textile</a:t>
            </a:r>
            <a:r>
              <a:rPr lang="fi-FI" sz="1050" dirty="0"/>
              <a:t> </a:t>
            </a:r>
            <a:r>
              <a:rPr lang="fi-FI" sz="1050" dirty="0" err="1"/>
              <a:t>fibers</a:t>
            </a:r>
            <a:r>
              <a:rPr lang="fi-FI" sz="1050" dirty="0"/>
              <a:t> </a:t>
            </a:r>
            <a:r>
              <a:rPr lang="fi-FI" sz="1050" dirty="0" err="1"/>
              <a:t>from</a:t>
            </a:r>
            <a:r>
              <a:rPr lang="fi-FI" sz="1050" dirty="0"/>
              <a:t> </a:t>
            </a:r>
            <a:r>
              <a:rPr lang="fi-FI" sz="1050" dirty="0" err="1"/>
              <a:t>textile</a:t>
            </a:r>
            <a:r>
              <a:rPr lang="fi-FI" sz="1050" dirty="0"/>
              <a:t> </a:t>
            </a:r>
            <a:r>
              <a:rPr lang="fi-FI" sz="1050" dirty="0" err="1"/>
              <a:t>waste</a:t>
            </a:r>
            <a:endParaRPr lang="fi-FI" sz="1050" dirty="0"/>
          </a:p>
          <a:p>
            <a:pPr marL="134938" indent="-134938">
              <a:spcAft>
                <a:spcPts val="500"/>
              </a:spcAft>
              <a:buFont typeface="Arial" panose="020B0604020202020204" pitchFamily="34" charset="0"/>
              <a:buChar char="•"/>
            </a:pPr>
            <a:r>
              <a:rPr lang="fi-FI" sz="1050" dirty="0" err="1"/>
              <a:t>Solar</a:t>
            </a:r>
            <a:r>
              <a:rPr lang="fi-FI" sz="1050" dirty="0"/>
              <a:t> Foods </a:t>
            </a:r>
            <a:r>
              <a:rPr lang="fi-FI" sz="1050" dirty="0" err="1"/>
              <a:t>produces</a:t>
            </a:r>
            <a:r>
              <a:rPr lang="fi-FI" sz="1050" dirty="0"/>
              <a:t> food </a:t>
            </a:r>
            <a:r>
              <a:rPr lang="fi-FI" sz="1050" dirty="0" err="1"/>
              <a:t>from</a:t>
            </a:r>
            <a:r>
              <a:rPr lang="fi-FI" sz="1050" dirty="0"/>
              <a:t> CO2 and </a:t>
            </a:r>
            <a:r>
              <a:rPr lang="fi-FI" sz="1050" dirty="0" err="1"/>
              <a:t>electricity</a:t>
            </a:r>
            <a:r>
              <a:rPr lang="fi-FI" sz="1050" dirty="0"/>
              <a:t> </a:t>
            </a:r>
          </a:p>
          <a:p>
            <a:pPr marL="134938" indent="-134938">
              <a:spcAft>
                <a:spcPts val="500"/>
              </a:spcAft>
              <a:buFont typeface="Arial" panose="020B0604020202020204" pitchFamily="34" charset="0"/>
              <a:buChar char="•"/>
            </a:pPr>
            <a:r>
              <a:rPr lang="fi-FI" sz="1050" dirty="0" err="1"/>
              <a:t>Sustainable</a:t>
            </a:r>
            <a:r>
              <a:rPr lang="fi-FI" sz="1050" dirty="0"/>
              <a:t> and </a:t>
            </a:r>
            <a:r>
              <a:rPr lang="fi-FI" sz="1050" dirty="0" err="1"/>
              <a:t>renewable</a:t>
            </a:r>
            <a:r>
              <a:rPr lang="fi-FI" sz="1050" dirty="0"/>
              <a:t> </a:t>
            </a:r>
            <a:r>
              <a:rPr lang="fi-FI" sz="1050" dirty="0" err="1" smtClean="0"/>
              <a:t>energy</a:t>
            </a:r>
            <a:endParaRPr lang="fi-FI" sz="1050" dirty="0" smtClean="0"/>
          </a:p>
          <a:p>
            <a:pPr marL="134938" indent="-134938">
              <a:spcAft>
                <a:spcPts val="500"/>
              </a:spcAft>
              <a:buFont typeface="Arial" panose="020B0604020202020204" pitchFamily="34" charset="0"/>
              <a:buChar char="•"/>
            </a:pPr>
            <a:r>
              <a:rPr lang="fi-FI" sz="1050" dirty="0" err="1" smtClean="0"/>
              <a:t>Carbon</a:t>
            </a:r>
            <a:r>
              <a:rPr lang="fi-FI" sz="1050" dirty="0" smtClean="0"/>
              <a:t> </a:t>
            </a:r>
            <a:r>
              <a:rPr lang="fi-FI" sz="1050" dirty="0"/>
              <a:t>Action By Baltic </a:t>
            </a:r>
            <a:r>
              <a:rPr lang="fi-FI" sz="1050" dirty="0" err="1"/>
              <a:t>Sea</a:t>
            </a:r>
            <a:r>
              <a:rPr lang="fi-FI" sz="1050" dirty="0"/>
              <a:t> Action Group </a:t>
            </a:r>
          </a:p>
        </p:txBody>
      </p:sp>
      <p:sp>
        <p:nvSpPr>
          <p:cNvPr id="9" name="Freeform 11">
            <a:extLst>
              <a:ext uri="{FF2B5EF4-FFF2-40B4-BE49-F238E27FC236}">
                <a16:creationId xmlns:a16="http://schemas.microsoft.com/office/drawing/2014/main" id="{FCF96CE4-520B-2844-8384-D6C035676B03}"/>
              </a:ext>
            </a:extLst>
          </p:cNvPr>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Slide Number Placeholder 4"/>
          <p:cNvSpPr>
            <a:spLocks noGrp="1"/>
          </p:cNvSpPr>
          <p:nvPr>
            <p:ph type="sldNum" sz="quarter" idx="12"/>
          </p:nvPr>
        </p:nvSpPr>
        <p:spPr/>
        <p:txBody>
          <a:bodyPr/>
          <a:lstStyle/>
          <a:p>
            <a:fld id="{E9DC2C14-6E95-4EF0-AB2C-A4DB63E63034}" type="slidenum">
              <a:rPr lang="en-US" smtClean="0"/>
              <a:t>49</a:t>
            </a:fld>
            <a:endParaRPr lang="en-US"/>
          </a:p>
        </p:txBody>
      </p:sp>
    </p:spTree>
    <p:extLst>
      <p:ext uri="{BB962C8B-B14F-4D97-AF65-F5344CB8AC3E}">
        <p14:creationId xmlns:p14="http://schemas.microsoft.com/office/powerpoint/2010/main" val="305413293"/>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orakulmio 2">
            <a:extLst>
              <a:ext uri="{FF2B5EF4-FFF2-40B4-BE49-F238E27FC236}">
                <a16:creationId xmlns:a16="http://schemas.microsoft.com/office/drawing/2014/main" id="{CC413F8C-AA50-2946-98AD-114B0E4C3D19}"/>
              </a:ext>
            </a:extLst>
          </p:cNvPr>
          <p:cNvSpPr/>
          <p:nvPr/>
        </p:nvSpPr>
        <p:spPr>
          <a:xfrm>
            <a:off x="0" y="0"/>
            <a:ext cx="4572000" cy="51435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28" name="Title 1">
            <a:extLst>
              <a:ext uri="{FF2B5EF4-FFF2-40B4-BE49-F238E27FC236}">
                <a16:creationId xmlns:a16="http://schemas.microsoft.com/office/drawing/2014/main" id="{219F2D4E-94F1-0743-BA46-54B72CCB38F5}"/>
              </a:ext>
            </a:extLst>
          </p:cNvPr>
          <p:cNvSpPr txBox="1">
            <a:spLocks/>
          </p:cNvSpPr>
          <p:nvPr/>
        </p:nvSpPr>
        <p:spPr>
          <a:xfrm>
            <a:off x="4860032" y="987574"/>
            <a:ext cx="3744416" cy="3245740"/>
          </a:xfrm>
          <a:prstGeom prst="rect">
            <a:avLst/>
          </a:prstGeom>
        </p:spPr>
        <p:txBody>
          <a:bodyPr vert="horz" lIns="0" tIns="0" rIns="0" bIns="0" rtlCol="0" anchor="t" anchorCtr="0">
            <a:no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nSpc>
                <a:spcPct val="110000"/>
              </a:lnSpc>
            </a:pPr>
            <a:r>
              <a:rPr lang="en-US" sz="1050" b="0" dirty="0">
                <a:solidFill>
                  <a:schemeClr val="tx1"/>
                </a:solidFill>
              </a:rPr>
              <a:t>One country working alone cannot tackle the climate and environmental problems we face today. That is why Finland is committed to solving environmental issues swiftly, practically and together with </a:t>
            </a:r>
            <a:r>
              <a:rPr lang="en-US" sz="1050" b="0" dirty="0" smtClean="0">
                <a:solidFill>
                  <a:schemeClr val="tx1"/>
                </a:solidFill>
              </a:rPr>
              <a:t>others.</a:t>
            </a:r>
            <a:br>
              <a:rPr lang="en-US" sz="1050" b="0" dirty="0" smtClean="0">
                <a:solidFill>
                  <a:schemeClr val="tx1"/>
                </a:solidFill>
              </a:rPr>
            </a:br>
            <a:r>
              <a:rPr lang="en-US" sz="1050" b="0" dirty="0" smtClean="0">
                <a:solidFill>
                  <a:schemeClr val="tx1"/>
                </a:solidFill>
              </a:rPr>
              <a:t/>
            </a:r>
            <a:br>
              <a:rPr lang="en-US" sz="1050" b="0" dirty="0" smtClean="0">
                <a:solidFill>
                  <a:schemeClr val="tx1"/>
                </a:solidFill>
              </a:rPr>
            </a:br>
            <a:r>
              <a:rPr lang="en-US" sz="1050" b="0" dirty="0" smtClean="0">
                <a:solidFill>
                  <a:schemeClr val="tx1"/>
                </a:solidFill>
              </a:rPr>
              <a:t>We </a:t>
            </a:r>
            <a:r>
              <a:rPr lang="en-US" sz="1050" b="0" dirty="0">
                <a:solidFill>
                  <a:schemeClr val="tx1"/>
                </a:solidFill>
              </a:rPr>
              <a:t>believe that technological and social innovations are the key to finding solutions that work inside and outside of Finland</a:t>
            </a:r>
            <a:r>
              <a:rPr lang="en-US" sz="1050" b="0" dirty="0" smtClean="0">
                <a:solidFill>
                  <a:schemeClr val="tx1"/>
                </a:solidFill>
              </a:rPr>
              <a:t>. </a:t>
            </a:r>
            <a:r>
              <a:rPr lang="en-US" sz="1050" b="0" dirty="0">
                <a:solidFill>
                  <a:schemeClr val="tx1"/>
                </a:solidFill>
              </a:rPr>
              <a:t>Rather than being afraid of challenges, we meet the ambitious global and national climate targets with action and cooperation.  </a:t>
            </a:r>
          </a:p>
          <a:p>
            <a:pPr>
              <a:lnSpc>
                <a:spcPct val="110000"/>
              </a:lnSpc>
            </a:pPr>
            <a:r>
              <a:rPr lang="en-US" sz="1050" b="0" dirty="0">
                <a:solidFill>
                  <a:schemeClr val="tx1"/>
                </a:solidFill>
              </a:rPr>
              <a:t> </a:t>
            </a:r>
          </a:p>
          <a:p>
            <a:pPr>
              <a:lnSpc>
                <a:spcPct val="110000"/>
              </a:lnSpc>
            </a:pPr>
            <a:r>
              <a:rPr lang="en-US" sz="1050" b="0" dirty="0">
                <a:solidFill>
                  <a:schemeClr val="tx1"/>
                </a:solidFill>
              </a:rPr>
              <a:t>Legislation and research form the basis of our climate goals, but in order to meet them, we need to do much more. Everybody needs to contribute to the change, which is why climate education is now an integral part of the curriculum in Finnish </a:t>
            </a:r>
            <a:r>
              <a:rPr lang="en-US" sz="1050" b="0" dirty="0" smtClean="0">
                <a:solidFill>
                  <a:schemeClr val="tx1"/>
                </a:solidFill>
              </a:rPr>
              <a:t>schools.</a:t>
            </a:r>
          </a:p>
          <a:p>
            <a:pPr>
              <a:lnSpc>
                <a:spcPct val="110000"/>
              </a:lnSpc>
            </a:pPr>
            <a:endParaRPr lang="en-US" sz="1050" b="0" dirty="0">
              <a:solidFill>
                <a:schemeClr val="tx1"/>
              </a:solidFill>
            </a:endParaRPr>
          </a:p>
          <a:p>
            <a:pPr>
              <a:lnSpc>
                <a:spcPct val="110000"/>
              </a:lnSpc>
            </a:pPr>
            <a:r>
              <a:rPr lang="en-US" sz="1050" b="0" dirty="0" smtClean="0">
                <a:solidFill>
                  <a:schemeClr val="tx1"/>
                </a:solidFill>
              </a:rPr>
              <a:t>A </a:t>
            </a:r>
            <a:r>
              <a:rPr lang="en-US" sz="1050" b="0" dirty="0">
                <a:solidFill>
                  <a:schemeClr val="tx1"/>
                </a:solidFill>
              </a:rPr>
              <a:t>lot of climate work is also being done at the regional level. Some municipalities have set themselves climate goals even more ambitious than the national ones, and there are networks for bringing together municipalities, businesses, citizens and experts to create and carry out solutions to reduce greenhouse gas emissions. </a:t>
            </a:r>
          </a:p>
        </p:txBody>
      </p:sp>
      <p:sp>
        <p:nvSpPr>
          <p:cNvPr id="2" name="Title 1"/>
          <p:cNvSpPr>
            <a:spLocks noGrp="1"/>
          </p:cNvSpPr>
          <p:nvPr>
            <p:ph type="title"/>
          </p:nvPr>
        </p:nvSpPr>
        <p:spPr>
          <a:xfrm>
            <a:off x="773832" y="681707"/>
            <a:ext cx="3024336" cy="1475829"/>
          </a:xfrm>
        </p:spPr>
        <p:txBody>
          <a:bodyPr/>
          <a:lstStyle/>
          <a:p>
            <a:r>
              <a:rPr lang="en-US" dirty="0">
                <a:solidFill>
                  <a:schemeClr val="bg1"/>
                </a:solidFill>
              </a:rPr>
              <a:t>Climate matters </a:t>
            </a:r>
            <a:br>
              <a:rPr lang="en-US" dirty="0">
                <a:solidFill>
                  <a:schemeClr val="bg1"/>
                </a:solidFill>
              </a:rPr>
            </a:br>
            <a:r>
              <a:rPr lang="en-US" dirty="0">
                <a:solidFill>
                  <a:schemeClr val="bg1"/>
                </a:solidFill>
              </a:rPr>
              <a:t>– reaching common </a:t>
            </a:r>
            <a:br>
              <a:rPr lang="en-US" dirty="0">
                <a:solidFill>
                  <a:schemeClr val="bg1"/>
                </a:solidFill>
              </a:rPr>
            </a:br>
            <a:r>
              <a:rPr lang="en-US" dirty="0">
                <a:solidFill>
                  <a:schemeClr val="bg1"/>
                </a:solidFill>
              </a:rPr>
              <a:t>goals to secure </a:t>
            </a:r>
            <a:br>
              <a:rPr lang="en-US" dirty="0">
                <a:solidFill>
                  <a:schemeClr val="bg1"/>
                </a:solidFill>
              </a:rPr>
            </a:br>
            <a:r>
              <a:rPr lang="en-US" dirty="0">
                <a:solidFill>
                  <a:schemeClr val="bg1"/>
                </a:solidFill>
              </a:rPr>
              <a:t>a better future</a:t>
            </a:r>
            <a:endParaRPr lang="fi-FI" dirty="0">
              <a:solidFill>
                <a:schemeClr val="bg1"/>
              </a:solidFill>
            </a:endParaRPr>
          </a:p>
        </p:txBody>
      </p:sp>
      <p:sp>
        <p:nvSpPr>
          <p:cNvPr id="5" name="Slide Number Placeholder 4"/>
          <p:cNvSpPr>
            <a:spLocks noGrp="1"/>
          </p:cNvSpPr>
          <p:nvPr>
            <p:ph type="sldNum" sz="quarter" idx="12"/>
          </p:nvPr>
        </p:nvSpPr>
        <p:spPr/>
        <p:txBody>
          <a:bodyPr/>
          <a:lstStyle/>
          <a:p>
            <a:fld id="{E9DC2C14-6E95-4EF0-AB2C-A4DB63E63034}" type="slidenum">
              <a:rPr lang="en-US" smtClean="0"/>
              <a:t>5</a:t>
            </a:fld>
            <a:endParaRPr lang="en-US"/>
          </a:p>
        </p:txBody>
      </p:sp>
    </p:spTree>
    <p:extLst>
      <p:ext uri="{BB962C8B-B14F-4D97-AF65-F5344CB8AC3E}">
        <p14:creationId xmlns:p14="http://schemas.microsoft.com/office/powerpoint/2010/main" val="966372"/>
      </p:ext>
    </p:extLst>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5" descr="A picture of Helsinki in the evening filled with lights">
            <a:extLst>
              <a:ext uri="{FF2B5EF4-FFF2-40B4-BE49-F238E27FC236}">
                <a16:creationId xmlns:a16="http://schemas.microsoft.com/office/drawing/2014/main" id="{40D17653-B3A4-5B42-B9C2-8EC2A5E39FAF}"/>
              </a:ext>
            </a:extLst>
          </p:cNvPr>
          <p:cNvPicPr>
            <a:picLocks noChangeAspect="1"/>
          </p:cNvPicPr>
          <p:nvPr/>
        </p:nvPicPr>
        <p:blipFill>
          <a:blip r:embed="rId3" cstate="print">
            <a:extLst>
              <a:ext uri="{28A0092B-C50C-407E-A947-70E740481C1C}">
                <a14:useLocalDpi xmlns:a14="http://schemas.microsoft.com/office/drawing/2010/main" val="0"/>
              </a:ext>
            </a:extLst>
          </a:blip>
          <a:srcRect t="7737" b="7737"/>
          <a:stretch>
            <a:fillRect/>
          </a:stretch>
        </p:blipFill>
        <p:spPr>
          <a:xfrm>
            <a:off x="0" y="0"/>
            <a:ext cx="9144000" cy="5143500"/>
          </a:xfrm>
          <a:prstGeom prst="rect">
            <a:avLst/>
          </a:prstGeom>
        </p:spPr>
      </p:pic>
      <p:sp>
        <p:nvSpPr>
          <p:cNvPr id="4" name="Rectangle 3">
            <a:extLst>
              <a:ext uri="{FF2B5EF4-FFF2-40B4-BE49-F238E27FC236}">
                <a16:creationId xmlns:a16="http://schemas.microsoft.com/office/drawing/2014/main" id="{368E0AB6-A58D-7F49-B5A3-EE98331531F9}"/>
              </a:ext>
              <a:ext uri="{C183D7F6-B498-43B3-948B-1728B52AA6E4}">
                <adec:decorative xmlns="" xmlns:adec="http://schemas.microsoft.com/office/drawing/2017/decorative" val="1"/>
              </a:ext>
            </a:extLst>
          </p:cNvPr>
          <p:cNvSpPr/>
          <p:nvPr/>
        </p:nvSpPr>
        <p:spPr>
          <a:xfrm>
            <a:off x="0" y="-6628"/>
            <a:ext cx="9144000" cy="51435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Finlandica"/>
              <a:ea typeface="+mn-ea"/>
              <a:cs typeface="+mn-cs"/>
            </a:endParaRPr>
          </a:p>
        </p:txBody>
      </p:sp>
      <p:sp>
        <p:nvSpPr>
          <p:cNvPr id="2" name="Title 1" descr="Helsinki as the testbed for future-proof heating solutions">
            <a:extLst>
              <a:ext uri="{FF2B5EF4-FFF2-40B4-BE49-F238E27FC236}">
                <a16:creationId xmlns:a16="http://schemas.microsoft.com/office/drawing/2014/main" id="{FCA849DF-1720-9743-86D9-23E1D0BDE60E}"/>
              </a:ext>
            </a:extLst>
          </p:cNvPr>
          <p:cNvSpPr>
            <a:spLocks noGrp="1"/>
          </p:cNvSpPr>
          <p:nvPr>
            <p:ph type="ctrTitle"/>
          </p:nvPr>
        </p:nvSpPr>
        <p:spPr/>
        <p:txBody>
          <a:bodyPr/>
          <a:lstStyle/>
          <a:p>
            <a:r>
              <a:rPr lang="en-GB" dirty="0"/>
              <a:t>Helsinki as the testbed for </a:t>
            </a:r>
            <a:br>
              <a:rPr lang="en-GB" dirty="0"/>
            </a:br>
            <a:r>
              <a:rPr lang="en-GB" dirty="0"/>
              <a:t>future-proof heating solutions</a:t>
            </a:r>
            <a:endParaRPr lang="en-FI" dirty="0"/>
          </a:p>
        </p:txBody>
      </p:sp>
      <p:sp>
        <p:nvSpPr>
          <p:cNvPr id="5" name="TextBox 4"/>
          <p:cNvSpPr txBox="1"/>
          <p:nvPr/>
        </p:nvSpPr>
        <p:spPr>
          <a:xfrm>
            <a:off x="179512" y="123478"/>
            <a:ext cx="2339752" cy="288147"/>
          </a:xfrm>
          <a:prstGeom prst="rect">
            <a:avLst/>
          </a:prstGeom>
          <a:noFill/>
        </p:spPr>
        <p:txBody>
          <a:bodyPr wrap="square" lIns="36000" tIns="36000" rIns="36000" bIns="36000" rtlCol="0">
            <a:spAutoFit/>
          </a:bodyPr>
          <a:lstStyle/>
          <a:p>
            <a:r>
              <a:rPr lang="fi-FI" sz="1400" dirty="0" smtClean="0"/>
              <a:t>CASE EXAMPLE</a:t>
            </a:r>
            <a:endParaRPr lang="en-US" sz="1400" dirty="0" smtClean="0"/>
          </a:p>
        </p:txBody>
      </p:sp>
    </p:spTree>
    <p:extLst>
      <p:ext uri="{BB962C8B-B14F-4D97-AF65-F5344CB8AC3E}">
        <p14:creationId xmlns:p14="http://schemas.microsoft.com/office/powerpoint/2010/main" val="35774173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38CECD-4ED5-CC4B-B7A3-A7CDBA3DE5BA}"/>
              </a:ext>
            </a:extLst>
          </p:cNvPr>
          <p:cNvSpPr>
            <a:spLocks noGrp="1"/>
          </p:cNvSpPr>
          <p:nvPr>
            <p:ph type="title"/>
          </p:nvPr>
        </p:nvSpPr>
        <p:spPr/>
        <p:txBody>
          <a:bodyPr/>
          <a:lstStyle/>
          <a:p>
            <a:pPr algn="ctr"/>
            <a:r>
              <a:rPr lang="fi-FI" dirty="0"/>
              <a:t>Helsinki Energy Challenge </a:t>
            </a:r>
            <a:r>
              <a:rPr lang="fi-FI" dirty="0" err="1"/>
              <a:t>calls</a:t>
            </a:r>
            <a:r>
              <a:rPr lang="fi-FI" dirty="0"/>
              <a:t> </a:t>
            </a:r>
            <a:br>
              <a:rPr lang="fi-FI" dirty="0"/>
            </a:br>
            <a:r>
              <a:rPr lang="fi-FI" dirty="0"/>
              <a:t>for </a:t>
            </a:r>
            <a:r>
              <a:rPr lang="fi-FI" dirty="0" err="1"/>
              <a:t>ideas</a:t>
            </a:r>
            <a:r>
              <a:rPr lang="fi-FI" dirty="0"/>
              <a:t> to </a:t>
            </a:r>
            <a:r>
              <a:rPr lang="fi-FI" dirty="0" err="1"/>
              <a:t>decarbonise</a:t>
            </a:r>
            <a:r>
              <a:rPr lang="fi-FI" dirty="0"/>
              <a:t> city </a:t>
            </a:r>
            <a:r>
              <a:rPr lang="fi-FI" dirty="0" err="1"/>
              <a:t>heating</a:t>
            </a:r>
            <a:endParaRPr lang="en-FI" dirty="0"/>
          </a:p>
        </p:txBody>
      </p:sp>
      <p:sp>
        <p:nvSpPr>
          <p:cNvPr id="4" name="Text Placeholder 3">
            <a:extLst>
              <a:ext uri="{FF2B5EF4-FFF2-40B4-BE49-F238E27FC236}">
                <a16:creationId xmlns:a16="http://schemas.microsoft.com/office/drawing/2014/main" id="{4DFA8027-5CA1-C241-A6A5-D7553A3963B7}"/>
              </a:ext>
            </a:extLst>
          </p:cNvPr>
          <p:cNvSpPr>
            <a:spLocks noGrp="1"/>
          </p:cNvSpPr>
          <p:nvPr>
            <p:ph type="body" sz="quarter" idx="13"/>
          </p:nvPr>
        </p:nvSpPr>
        <p:spPr>
          <a:xfrm>
            <a:off x="179512" y="1031510"/>
            <a:ext cx="8856217" cy="2016223"/>
          </a:xfrm>
        </p:spPr>
        <p:txBody>
          <a:bodyPr/>
          <a:lstStyle/>
          <a:p>
            <a:r>
              <a:rPr lang="en-GB" sz="1050" b="1" dirty="0"/>
              <a:t>The Helsinki Energy Challenge is a global competition to answer the question: </a:t>
            </a:r>
            <a:r>
              <a:rPr lang="en-GB" sz="1050" b="1" i="1" dirty="0"/>
              <a:t>How can we decarbonise the heating of Helsinki, using as little biomass as possible? </a:t>
            </a:r>
            <a:r>
              <a:rPr lang="en-GB" sz="1050" b="1" dirty="0"/>
              <a:t>The main requirement is that the proposed solution should significantly contribute to stopping the use of coal by 2029 and speed up the City of Helsinki’s journey to  carbon-neutrality.</a:t>
            </a:r>
            <a:r>
              <a:rPr lang="en-GB" sz="1050" dirty="0"/>
              <a:t/>
            </a:r>
            <a:br>
              <a:rPr lang="en-GB" sz="1050" dirty="0"/>
            </a:br>
            <a:r>
              <a:rPr lang="en-GB" sz="1050" dirty="0"/>
              <a:t/>
            </a:r>
            <a:br>
              <a:rPr lang="en-GB" sz="1050" dirty="0"/>
            </a:br>
            <a:r>
              <a:rPr lang="en-GB" sz="1050" dirty="0"/>
              <a:t>The Helsinki Energy Challenge is an ongoing global one-million-euro challenge. Over 250 challenge entries have been received, out of which 10 teams have been selected to continue to the co-creation phase. The winner will be announced in March </a:t>
            </a:r>
            <a:r>
              <a:rPr lang="en-GB" sz="1050" dirty="0" smtClean="0"/>
              <a:t>2021.</a:t>
            </a:r>
            <a:br>
              <a:rPr lang="en-GB" sz="1050" dirty="0" smtClean="0"/>
            </a:br>
            <a:r>
              <a:rPr lang="en-GB" sz="1050" dirty="0" smtClean="0"/>
              <a:t/>
            </a:r>
            <a:br>
              <a:rPr lang="en-GB" sz="1050" dirty="0" smtClean="0"/>
            </a:br>
            <a:r>
              <a:rPr lang="en-GB" sz="1050" dirty="0" smtClean="0"/>
              <a:t>The </a:t>
            </a:r>
            <a:r>
              <a:rPr lang="en-GB" sz="1050" dirty="0"/>
              <a:t>challenge aims to find solutions for the City of Helsinki but also for other cities around the globe: Helsinki can be viewed as a testbed where future-proof urban heating solutions are created. Helsinki is committed to sharing the results and solutions with other cities around the world.</a:t>
            </a:r>
            <a:endParaRPr lang="en-GB" sz="1050" b="0" dirty="0">
              <a:effectLst/>
            </a:endParaRPr>
          </a:p>
          <a:p>
            <a:r>
              <a:rPr lang="en-GB" sz="1050" b="0" dirty="0">
                <a:effectLst/>
              </a:rPr>
              <a:t/>
            </a:r>
            <a:br>
              <a:rPr lang="en-GB" sz="1050" b="0" dirty="0">
                <a:effectLst/>
              </a:rPr>
            </a:br>
            <a:r>
              <a:rPr lang="en-GB" sz="1050" dirty="0"/>
              <a:t>The climate crisis is the most crucial challenge of our time, and cities have a key role in driving the shift to a low-carbon economy. Helsinki is one of the leading cities in the transition towards a sustainable future, with a goal of becoming carbon-neutral by 2035. </a:t>
            </a:r>
          </a:p>
          <a:p>
            <a:endParaRPr lang="en-GB" sz="1050" dirty="0"/>
          </a:p>
          <a:p>
            <a:r>
              <a:rPr lang="en-GB" sz="1050" dirty="0"/>
              <a:t>However, currently more than half of the city’s heat is produced with coal. In order to achieve carbon-neutrality, new and radical solutions are necessary to meet Helsinki’s heat demand.  The heat demand in Helsinki is significant due to the cold climate but fluctuates widely due to weather variability. The high volume but rapidly changing heat demand means that it has been challenging to find a replacement for fossil fuels.</a:t>
            </a:r>
            <a:endParaRPr lang="en-FI" sz="1050" dirty="0"/>
          </a:p>
        </p:txBody>
      </p:sp>
      <p:sp>
        <p:nvSpPr>
          <p:cNvPr id="5" name="Text Placeholder 4">
            <a:extLst>
              <a:ext uri="{FF2B5EF4-FFF2-40B4-BE49-F238E27FC236}">
                <a16:creationId xmlns:a16="http://schemas.microsoft.com/office/drawing/2014/main" id="{5D4E3208-42E6-9946-8D3E-1B702D1C67F1}"/>
              </a:ext>
            </a:extLst>
          </p:cNvPr>
          <p:cNvSpPr>
            <a:spLocks noGrp="1"/>
          </p:cNvSpPr>
          <p:nvPr>
            <p:ph type="body" sz="quarter" idx="14"/>
          </p:nvPr>
        </p:nvSpPr>
        <p:spPr/>
        <p:txBody>
          <a:bodyPr/>
          <a:lstStyle/>
          <a:p>
            <a:r>
              <a:rPr lang="en-GB" sz="900" dirty="0"/>
              <a:t>To fight climate change, sustainable heating solutions are needed in cities all over the world. Heating needs to be taken further: not just beyond coal, but also beyond burning biomass.</a:t>
            </a:r>
            <a:endParaRPr lang="en-GB" sz="900" b="0" dirty="0">
              <a:effectLst/>
            </a:endParaRPr>
          </a:p>
        </p:txBody>
      </p:sp>
      <p:sp>
        <p:nvSpPr>
          <p:cNvPr id="6" name="Text Placeholder 5">
            <a:extLst>
              <a:ext uri="{FF2B5EF4-FFF2-40B4-BE49-F238E27FC236}">
                <a16:creationId xmlns:a16="http://schemas.microsoft.com/office/drawing/2014/main" id="{4A74231D-86C6-E047-9DED-E7AE42E57046}"/>
              </a:ext>
            </a:extLst>
          </p:cNvPr>
          <p:cNvSpPr>
            <a:spLocks noGrp="1"/>
          </p:cNvSpPr>
          <p:nvPr>
            <p:ph type="body" sz="quarter" idx="18"/>
          </p:nvPr>
        </p:nvSpPr>
        <p:spPr>
          <a:xfrm>
            <a:off x="3189079" y="3947785"/>
            <a:ext cx="2765840" cy="645041"/>
          </a:xfrm>
        </p:spPr>
        <p:txBody>
          <a:bodyPr/>
          <a:lstStyle/>
          <a:p>
            <a:r>
              <a:rPr lang="en-GB" sz="900" dirty="0"/>
              <a:t>Helsinki wants to find long-term sustainable solutions to heat the city in the future and to act as a platform for new and innovative solutions that can also benefit other cities around the world.</a:t>
            </a:r>
            <a:endParaRPr lang="en-GB" sz="900" b="0" dirty="0">
              <a:effectLst/>
            </a:endParaRPr>
          </a:p>
        </p:txBody>
      </p:sp>
      <p:sp>
        <p:nvSpPr>
          <p:cNvPr id="7" name="Text Placeholder 6">
            <a:extLst>
              <a:ext uri="{FF2B5EF4-FFF2-40B4-BE49-F238E27FC236}">
                <a16:creationId xmlns:a16="http://schemas.microsoft.com/office/drawing/2014/main" id="{AD67AAF4-7259-1343-81F2-D2B8C053D042}"/>
              </a:ext>
            </a:extLst>
          </p:cNvPr>
          <p:cNvSpPr>
            <a:spLocks noGrp="1"/>
          </p:cNvSpPr>
          <p:nvPr>
            <p:ph type="body" sz="quarter" idx="19"/>
          </p:nvPr>
        </p:nvSpPr>
        <p:spPr/>
        <p:txBody>
          <a:bodyPr/>
          <a:lstStyle/>
          <a:p>
            <a:r>
              <a:rPr lang="en-GB" sz="900" dirty="0"/>
              <a:t>Shortlisted teams will work to develop and finetune their proposals during the co-creation phase, which includes webinars, teams’ individual work and an intensive 3-day virtual bootcamp.</a:t>
            </a:r>
            <a:endParaRPr lang="en-GB" sz="900" b="0" dirty="0">
              <a:effectLst/>
            </a:endParaRPr>
          </a:p>
        </p:txBody>
      </p:sp>
    </p:spTree>
    <p:extLst>
      <p:ext uri="{BB962C8B-B14F-4D97-AF65-F5344CB8AC3E}">
        <p14:creationId xmlns:p14="http://schemas.microsoft.com/office/powerpoint/2010/main" val="4128669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6"/>
        <p:cNvGrpSpPr/>
        <p:nvPr/>
      </p:nvGrpSpPr>
      <p:grpSpPr>
        <a:xfrm>
          <a:off x="0" y="0"/>
          <a:ext cx="0" cy="0"/>
          <a:chOff x="0" y="0"/>
          <a:chExt cx="0" cy="0"/>
        </a:xfrm>
      </p:grpSpPr>
      <p:pic>
        <p:nvPicPr>
          <p:cNvPr id="3" name="Picture 2" descr="A picture of undergound thermal storage">
            <a:extLst>
              <a:ext uri="{FF2B5EF4-FFF2-40B4-BE49-F238E27FC236}">
                <a16:creationId xmlns:a16="http://schemas.microsoft.com/office/drawing/2014/main" id="{9152176C-033E-B54D-8F68-21F5E16A3373}"/>
              </a:ext>
            </a:extLst>
          </p:cNvPr>
          <p:cNvPicPr>
            <a:picLocks noChangeAspect="1"/>
          </p:cNvPicPr>
          <p:nvPr/>
        </p:nvPicPr>
        <p:blipFill rotWithShape="1">
          <a:blip r:embed="rId3">
            <a:extLst>
              <a:ext uri="{28A0092B-C50C-407E-A947-70E740481C1C}">
                <a14:useLocalDpi xmlns:a14="http://schemas.microsoft.com/office/drawing/2010/main" val="0"/>
              </a:ext>
            </a:extLst>
          </a:blip>
          <a:srcRect t="3591" r="1615" b="13252"/>
          <a:stretch/>
        </p:blipFill>
        <p:spPr>
          <a:xfrm>
            <a:off x="1" y="0"/>
            <a:ext cx="9143999" cy="5143500"/>
          </a:xfrm>
          <a:prstGeom prst="rect">
            <a:avLst/>
          </a:prstGeom>
        </p:spPr>
      </p:pic>
      <p:sp>
        <p:nvSpPr>
          <p:cNvPr id="28" name="Google Shape;28;p4">
            <a:extLst>
              <a:ext uri="{C183D7F6-B498-43B3-948B-1728B52AA6E4}">
                <adec:decorative xmlns="" xmlns:adec="http://schemas.microsoft.com/office/drawing/2017/decorative" val="1"/>
              </a:ext>
            </a:extLst>
          </p:cNvPr>
          <p:cNvSpPr/>
          <p:nvPr/>
        </p:nvSpPr>
        <p:spPr>
          <a:xfrm>
            <a:off x="0" y="0"/>
            <a:ext cx="9151246" cy="5143500"/>
          </a:xfrm>
          <a:prstGeom prst="rect">
            <a:avLst/>
          </a:prstGeom>
          <a:solidFill>
            <a:schemeClr val="lt2">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u="none" strike="noStrike" cap="none">
              <a:solidFill>
                <a:schemeClr val="lt1"/>
              </a:solidFill>
              <a:latin typeface="Finlandica" pitchFamily="2" charset="77"/>
              <a:ea typeface="Arial"/>
              <a:cs typeface="Arial"/>
              <a:sym typeface="Arial"/>
            </a:endParaRPr>
          </a:p>
        </p:txBody>
      </p:sp>
      <p:sp>
        <p:nvSpPr>
          <p:cNvPr id="29" name="Google Shape;29;p4" descr="Finland’s largest thermal cavern to storage district heat"/>
          <p:cNvSpPr txBox="1">
            <a:spLocks noGrp="1"/>
          </p:cNvSpPr>
          <p:nvPr>
            <p:ph type="ctrTitle"/>
          </p:nvPr>
        </p:nvSpPr>
        <p:spPr>
          <a:xfrm>
            <a:off x="769077" y="1534729"/>
            <a:ext cx="7605845" cy="2088233"/>
          </a:xfrm>
          <a:prstGeom prst="rect">
            <a:avLst/>
          </a:prstGeom>
          <a:noFill/>
          <a:ln>
            <a:noFill/>
          </a:ln>
        </p:spPr>
        <p:txBody>
          <a:bodyPr spcFirstLastPara="1" wrap="square" lIns="91425" tIns="45700" rIns="91425" bIns="45700" anchor="ctr" anchorCtr="0">
            <a:noAutofit/>
          </a:bodyPr>
          <a:lstStyle/>
          <a:p>
            <a:pPr marL="0" lvl="0" indent="0" algn="ctr" rtl="0">
              <a:lnSpc>
                <a:spcPct val="80000"/>
              </a:lnSpc>
              <a:spcBef>
                <a:spcPts val="0"/>
              </a:spcBef>
              <a:spcAft>
                <a:spcPts val="0"/>
              </a:spcAft>
              <a:buClr>
                <a:schemeClr val="accent1"/>
              </a:buClr>
              <a:buSzPts val="5400"/>
              <a:buFont typeface="Arial"/>
              <a:buNone/>
            </a:pPr>
            <a:r>
              <a:rPr lang="en-GB" sz="4800" dirty="0"/>
              <a:t>FINLAND’S LARGEST THERMAL CAVERN TO STORE DISTRICT HEAT</a:t>
            </a:r>
            <a:endParaRPr sz="4800" dirty="0"/>
          </a:p>
        </p:txBody>
      </p:sp>
      <p:sp>
        <p:nvSpPr>
          <p:cNvPr id="5" name="TextBox 4"/>
          <p:cNvSpPr txBox="1"/>
          <p:nvPr/>
        </p:nvSpPr>
        <p:spPr>
          <a:xfrm>
            <a:off x="179512" y="123478"/>
            <a:ext cx="2339752" cy="288147"/>
          </a:xfrm>
          <a:prstGeom prst="rect">
            <a:avLst/>
          </a:prstGeom>
          <a:noFill/>
        </p:spPr>
        <p:txBody>
          <a:bodyPr wrap="square" lIns="36000" tIns="36000" rIns="36000" bIns="36000" rtlCol="0">
            <a:spAutoFit/>
          </a:bodyPr>
          <a:lstStyle/>
          <a:p>
            <a:r>
              <a:rPr lang="fi-FI" sz="1400" dirty="0" smtClean="0"/>
              <a:t>CASE EXAMPLE</a:t>
            </a:r>
            <a:endParaRPr lang="en-US" sz="1400" dirty="0" smtClean="0"/>
          </a:p>
        </p:txBody>
      </p:sp>
    </p:spTree>
    <p:extLst>
      <p:ext uri="{BB962C8B-B14F-4D97-AF65-F5344CB8AC3E}">
        <p14:creationId xmlns:p14="http://schemas.microsoft.com/office/powerpoint/2010/main" val="8279851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E811E6-ACCD-3D4F-8C6A-653F04E75535}"/>
              </a:ext>
            </a:extLst>
          </p:cNvPr>
          <p:cNvSpPr>
            <a:spLocks noGrp="1"/>
          </p:cNvSpPr>
          <p:nvPr>
            <p:ph type="title"/>
          </p:nvPr>
        </p:nvSpPr>
        <p:spPr/>
        <p:txBody>
          <a:bodyPr/>
          <a:lstStyle/>
          <a:p>
            <a:pPr algn="ctr"/>
            <a:r>
              <a:rPr lang="en-GB" dirty="0"/>
              <a:t>Helen uses abandoned oil caverns </a:t>
            </a:r>
            <a:br>
              <a:rPr lang="en-GB" dirty="0"/>
            </a:br>
            <a:r>
              <a:rPr lang="en-GB" dirty="0"/>
              <a:t>to reduce carbon dioxide emissions</a:t>
            </a:r>
            <a:endParaRPr lang="en-FI" dirty="0"/>
          </a:p>
        </p:txBody>
      </p:sp>
      <p:sp>
        <p:nvSpPr>
          <p:cNvPr id="4" name="Text Placeholder 3">
            <a:extLst>
              <a:ext uri="{FF2B5EF4-FFF2-40B4-BE49-F238E27FC236}">
                <a16:creationId xmlns:a16="http://schemas.microsoft.com/office/drawing/2014/main" id="{9771B0CC-1351-2D43-9901-4D5B5890238B}"/>
              </a:ext>
            </a:extLst>
          </p:cNvPr>
          <p:cNvSpPr>
            <a:spLocks noGrp="1"/>
          </p:cNvSpPr>
          <p:nvPr>
            <p:ph type="body" sz="quarter" idx="13"/>
          </p:nvPr>
        </p:nvSpPr>
        <p:spPr>
          <a:xfrm>
            <a:off x="468312" y="1225825"/>
            <a:ext cx="8207375" cy="2512364"/>
          </a:xfrm>
        </p:spPr>
        <p:txBody>
          <a:bodyPr/>
          <a:lstStyle/>
          <a:p>
            <a:pPr lvl="0">
              <a:spcBef>
                <a:spcPts val="0"/>
              </a:spcBef>
              <a:buClr>
                <a:srgbClr val="FF0000"/>
              </a:buClr>
              <a:buSzPts val="1000"/>
            </a:pPr>
            <a:r>
              <a:rPr lang="en-GB" b="1" dirty="0">
                <a:solidFill>
                  <a:schemeClr val="tx1"/>
                </a:solidFill>
              </a:rPr>
              <a:t>The energy company Helen, owned by the city of Helsinki, has built Finland's largest district heat storage facility in two decommissioned oil caverns. The heat storage facility will reduce the use of fossil fuels. </a:t>
            </a:r>
            <a:br>
              <a:rPr lang="en-GB" b="1" dirty="0">
                <a:solidFill>
                  <a:schemeClr val="tx1"/>
                </a:solidFill>
              </a:rPr>
            </a:br>
            <a:endParaRPr lang="en-GB" b="1" dirty="0">
              <a:solidFill>
                <a:schemeClr val="tx1"/>
              </a:solidFill>
            </a:endParaRPr>
          </a:p>
          <a:p>
            <a:pPr lvl="0">
              <a:spcBef>
                <a:spcPts val="0"/>
              </a:spcBef>
              <a:buClr>
                <a:srgbClr val="FF0000"/>
              </a:buClr>
              <a:buSzPts val="1000"/>
            </a:pPr>
            <a:r>
              <a:rPr lang="en-GB" dirty="0">
                <a:solidFill>
                  <a:schemeClr val="tx1"/>
                </a:solidFill>
              </a:rPr>
              <a:t>The caverns, located in </a:t>
            </a:r>
            <a:r>
              <a:rPr lang="en-GB" dirty="0" err="1">
                <a:solidFill>
                  <a:schemeClr val="tx1"/>
                </a:solidFill>
              </a:rPr>
              <a:t>Mustikkamaa</a:t>
            </a:r>
            <a:r>
              <a:rPr lang="en-GB" dirty="0">
                <a:solidFill>
                  <a:schemeClr val="tx1"/>
                </a:solidFill>
              </a:rPr>
              <a:t>, Helsinki, were formerly used for storing oil but have been empty since 1999. They will be filled with water to serve district heating network customers by balancing consumption peaks throughout the year. </a:t>
            </a:r>
            <a:endParaRPr lang="en-GB" b="1" dirty="0">
              <a:solidFill>
                <a:schemeClr val="tx1"/>
              </a:solidFill>
            </a:endParaRPr>
          </a:p>
          <a:p>
            <a:pPr lvl="0">
              <a:spcBef>
                <a:spcPts val="0"/>
              </a:spcBef>
              <a:buClr>
                <a:srgbClr val="FF0000"/>
              </a:buClr>
              <a:buSzPts val="1000"/>
            </a:pPr>
            <a:endParaRPr lang="en-GB" b="1" dirty="0">
              <a:solidFill>
                <a:schemeClr val="tx1"/>
              </a:solidFill>
            </a:endParaRPr>
          </a:p>
          <a:p>
            <a:pPr lvl="0">
              <a:spcBef>
                <a:spcPts val="0"/>
              </a:spcBef>
              <a:buClr>
                <a:srgbClr val="FF0000"/>
              </a:buClr>
              <a:buSzPts val="1000"/>
            </a:pPr>
            <a:r>
              <a:rPr lang="en-GB" dirty="0">
                <a:solidFill>
                  <a:schemeClr val="tx1"/>
                </a:solidFill>
              </a:rPr>
              <a:t>The system makes it possible to convert heat from wastewater and properties into district heating and store it in the water.</a:t>
            </a:r>
            <a:br>
              <a:rPr lang="en-GB" dirty="0">
                <a:solidFill>
                  <a:schemeClr val="tx1"/>
                </a:solidFill>
              </a:rPr>
            </a:br>
            <a:r>
              <a:rPr lang="en-GB" dirty="0">
                <a:solidFill>
                  <a:schemeClr val="tx1"/>
                </a:solidFill>
              </a:rPr>
              <a:t/>
            </a:r>
            <a:br>
              <a:rPr lang="en-GB" dirty="0">
                <a:solidFill>
                  <a:schemeClr val="tx1"/>
                </a:solidFill>
              </a:rPr>
            </a:br>
            <a:r>
              <a:rPr lang="en-GB" dirty="0">
                <a:solidFill>
                  <a:schemeClr val="tx1"/>
                </a:solidFill>
              </a:rPr>
              <a:t>of thermal caverns and release it for use if necessary. The heat does The heat will not escape on its own, as the tens of meters of bedrock act as excellent insulation. The storing of heat improves the efficiency of the energy system and reduces the use of fossil fuels. </a:t>
            </a:r>
            <a:r>
              <a:rPr lang="en-GB" dirty="0"/>
              <a:t>The thermal caverns will reduce Helen’s carbon dioxide emissions by approximately 21,000 tonnes annually.</a:t>
            </a:r>
          </a:p>
          <a:p>
            <a:pPr lvl="0">
              <a:spcBef>
                <a:spcPts val="0"/>
              </a:spcBef>
              <a:buClr>
                <a:srgbClr val="FF0000"/>
              </a:buClr>
              <a:buSzPts val="1000"/>
            </a:pPr>
            <a:endParaRPr lang="en-GB" dirty="0">
              <a:solidFill>
                <a:schemeClr val="tx1"/>
              </a:solidFill>
            </a:endParaRPr>
          </a:p>
          <a:p>
            <a:pPr>
              <a:buSzPts val="1000"/>
            </a:pPr>
            <a:r>
              <a:rPr lang="en-GB" dirty="0">
                <a:solidFill>
                  <a:schemeClr val="tx1"/>
                </a:solidFill>
              </a:rPr>
              <a:t>The caverns are a part of a sustainable future where not only ingredients are recycled but also energy. Helen’s goal is to be </a:t>
            </a:r>
            <a:r>
              <a:rPr lang="en-GB" dirty="0" smtClean="0">
                <a:solidFill>
                  <a:schemeClr val="tx1"/>
                </a:solidFill>
              </a:rPr>
              <a:t>climate </a:t>
            </a:r>
            <a:r>
              <a:rPr lang="en-GB" dirty="0">
                <a:solidFill>
                  <a:schemeClr val="tx1"/>
                </a:solidFill>
              </a:rPr>
              <a:t>neutral by 2035, and underground thermal caverns are an important step on this path. </a:t>
            </a:r>
            <a:r>
              <a:rPr lang="en-GB" dirty="0"/>
              <a:t>The heat storage will be ready for production by the summer of 2021. </a:t>
            </a:r>
          </a:p>
          <a:p>
            <a:pPr>
              <a:buSzPts val="1000"/>
            </a:pPr>
            <a:endParaRPr lang="en-GB" dirty="0">
              <a:solidFill>
                <a:schemeClr val="tx1"/>
              </a:solidFill>
            </a:endParaRPr>
          </a:p>
          <a:p>
            <a:endParaRPr lang="en-FI" dirty="0"/>
          </a:p>
        </p:txBody>
      </p:sp>
      <p:sp>
        <p:nvSpPr>
          <p:cNvPr id="5" name="Text Placeholder 4">
            <a:extLst>
              <a:ext uri="{FF2B5EF4-FFF2-40B4-BE49-F238E27FC236}">
                <a16:creationId xmlns:a16="http://schemas.microsoft.com/office/drawing/2014/main" id="{14360F3D-40F8-F342-B983-BE069BD6A781}"/>
              </a:ext>
            </a:extLst>
          </p:cNvPr>
          <p:cNvSpPr>
            <a:spLocks noGrp="1"/>
          </p:cNvSpPr>
          <p:nvPr>
            <p:ph type="body" sz="quarter" idx="14"/>
          </p:nvPr>
        </p:nvSpPr>
        <p:spPr>
          <a:xfrm>
            <a:off x="479716" y="3945841"/>
            <a:ext cx="2765838" cy="645041"/>
          </a:xfrm>
        </p:spPr>
        <p:txBody>
          <a:bodyPr/>
          <a:lstStyle/>
          <a:p>
            <a:r>
              <a:rPr lang="fi-FI" sz="800" dirty="0" err="1"/>
              <a:t>The</a:t>
            </a:r>
            <a:r>
              <a:rPr lang="fi-FI" sz="800" dirty="0"/>
              <a:t> </a:t>
            </a:r>
            <a:r>
              <a:rPr lang="fi-FI" sz="800" dirty="0" err="1"/>
              <a:t>caverns</a:t>
            </a:r>
            <a:r>
              <a:rPr lang="fi-FI" sz="800" dirty="0"/>
              <a:t> </a:t>
            </a:r>
            <a:r>
              <a:rPr lang="fi-FI" sz="800" dirty="0" err="1"/>
              <a:t>have</a:t>
            </a:r>
            <a:r>
              <a:rPr lang="fi-FI" sz="800" dirty="0"/>
              <a:t> </a:t>
            </a:r>
            <a:r>
              <a:rPr lang="fi-FI" sz="800" dirty="0" err="1"/>
              <a:t>such</a:t>
            </a:r>
            <a:r>
              <a:rPr lang="fi-FI" sz="800" dirty="0"/>
              <a:t> a </a:t>
            </a:r>
            <a:r>
              <a:rPr lang="fi-FI" sz="800" dirty="0" err="1"/>
              <a:t>large</a:t>
            </a:r>
            <a:r>
              <a:rPr lang="fi-FI" sz="800" dirty="0"/>
              <a:t> </a:t>
            </a:r>
            <a:r>
              <a:rPr lang="fi-FI" sz="800" dirty="0" err="1"/>
              <a:t>capacity</a:t>
            </a:r>
            <a:r>
              <a:rPr lang="fi-FI" sz="800" dirty="0"/>
              <a:t> </a:t>
            </a:r>
            <a:r>
              <a:rPr lang="fi-FI" sz="800" dirty="0" err="1"/>
              <a:t>that</a:t>
            </a:r>
            <a:r>
              <a:rPr lang="fi-FI" sz="800" dirty="0"/>
              <a:t> </a:t>
            </a:r>
            <a:r>
              <a:rPr lang="fi-FI" sz="800" dirty="0" err="1"/>
              <a:t>filling them</a:t>
            </a:r>
            <a:r>
              <a:rPr lang="fi-FI" sz="800" dirty="0"/>
              <a:t> </a:t>
            </a:r>
            <a:r>
              <a:rPr lang="fi-FI" sz="800" dirty="0" err="1"/>
              <a:t>with </a:t>
            </a:r>
            <a:r>
              <a:rPr lang="fi-FI" sz="800" dirty="0"/>
              <a:t>an </a:t>
            </a:r>
            <a:r>
              <a:rPr lang="fi-FI" sz="800" dirty="0" err="1"/>
              <a:t>ordinary</a:t>
            </a:r>
            <a:r>
              <a:rPr lang="fi-FI" sz="800" dirty="0"/>
              <a:t> </a:t>
            </a:r>
            <a:r>
              <a:rPr lang="fi-FI" sz="800" dirty="0" err="1"/>
              <a:t>kitchen</a:t>
            </a:r>
            <a:r>
              <a:rPr lang="fi-FI" sz="800" dirty="0"/>
              <a:t> </a:t>
            </a:r>
            <a:r>
              <a:rPr lang="fi-FI" sz="800" dirty="0" err="1"/>
              <a:t>tap water</a:t>
            </a:r>
            <a:r>
              <a:rPr lang="fi-FI" sz="800" dirty="0"/>
              <a:t> </a:t>
            </a:r>
            <a:r>
              <a:rPr lang="fi-FI" sz="800" dirty="0" err="1"/>
              <a:t>would</a:t>
            </a:r>
            <a:r>
              <a:rPr lang="fi-FI" sz="800" dirty="0"/>
              <a:t> </a:t>
            </a:r>
            <a:r>
              <a:rPr lang="fi-FI" sz="800" dirty="0" err="1"/>
              <a:t>take</a:t>
            </a:r>
            <a:r>
              <a:rPr lang="fi-FI" sz="800" dirty="0"/>
              <a:t> </a:t>
            </a:r>
            <a:r>
              <a:rPr lang="fi-FI" sz="800" dirty="0" err="1"/>
              <a:t>more</a:t>
            </a:r>
            <a:r>
              <a:rPr lang="fi-FI" sz="800" dirty="0"/>
              <a:t> </a:t>
            </a:r>
            <a:r>
              <a:rPr lang="fi-FI" sz="800" dirty="0" err="1"/>
              <a:t>than</a:t>
            </a:r>
            <a:r>
              <a:rPr lang="fi-FI" sz="800" dirty="0"/>
              <a:t> 50 </a:t>
            </a:r>
            <a:r>
              <a:rPr lang="fi-FI" sz="800" dirty="0" err="1"/>
              <a:t>years</a:t>
            </a:r>
            <a:r>
              <a:rPr lang="fi-FI" sz="800" dirty="0"/>
              <a:t>. </a:t>
            </a:r>
            <a:r>
              <a:rPr lang="fi-FI" sz="800" dirty="0" err="1"/>
              <a:t>The</a:t>
            </a:r>
            <a:r>
              <a:rPr lang="fi-FI" sz="800" dirty="0"/>
              <a:t> </a:t>
            </a:r>
            <a:r>
              <a:rPr lang="fi-FI" sz="800" dirty="0" err="1"/>
              <a:t>heat</a:t>
            </a:r>
            <a:r>
              <a:rPr lang="fi-FI" sz="800" dirty="0"/>
              <a:t> </a:t>
            </a:r>
            <a:r>
              <a:rPr lang="fi-FI" sz="800" dirty="0" err="1"/>
              <a:t>contained</a:t>
            </a:r>
            <a:r>
              <a:rPr lang="fi-FI" sz="800" dirty="0"/>
              <a:t> in </a:t>
            </a:r>
            <a:r>
              <a:rPr lang="fi-FI" sz="800" dirty="0" err="1"/>
              <a:t>the</a:t>
            </a:r>
            <a:r>
              <a:rPr lang="fi-FI" sz="800" dirty="0"/>
              <a:t> </a:t>
            </a:r>
            <a:r>
              <a:rPr lang="fi-FI" sz="800" dirty="0" err="1"/>
              <a:t>water</a:t>
            </a:r>
            <a:r>
              <a:rPr lang="fi-FI" sz="800" dirty="0"/>
              <a:t> </a:t>
            </a:r>
            <a:r>
              <a:rPr lang="fi-FI" sz="800" dirty="0" err="1"/>
              <a:t>corresponds</a:t>
            </a:r>
            <a:r>
              <a:rPr lang="fi-FI" sz="800" dirty="0"/>
              <a:t> to </a:t>
            </a:r>
            <a:r>
              <a:rPr lang="fi-FI" sz="800" dirty="0" err="1"/>
              <a:t>the</a:t>
            </a:r>
            <a:r>
              <a:rPr lang="fi-FI" sz="800" dirty="0"/>
              <a:t> </a:t>
            </a:r>
            <a:r>
              <a:rPr lang="fi-FI" sz="800" dirty="0" err="1"/>
              <a:t>heating</a:t>
            </a:r>
            <a:r>
              <a:rPr lang="fi-FI" sz="800" dirty="0"/>
              <a:t> of 25,000 </a:t>
            </a:r>
            <a:r>
              <a:rPr lang="fi-FI" sz="800" dirty="0" err="1"/>
              <a:t>one-bedroom</a:t>
            </a:r>
            <a:r>
              <a:rPr lang="fi-FI" sz="800" dirty="0"/>
              <a:t> </a:t>
            </a:r>
            <a:r>
              <a:rPr lang="fi-FI" sz="800" dirty="0" err="1"/>
              <a:t>apartments</a:t>
            </a:r>
            <a:r>
              <a:rPr lang="fi-FI" sz="800" dirty="0"/>
              <a:t> </a:t>
            </a:r>
            <a:r>
              <a:rPr lang="fi-FI" sz="800" dirty="0" err="1"/>
              <a:t>all</a:t>
            </a:r>
            <a:r>
              <a:rPr lang="fi-FI" sz="800" dirty="0"/>
              <a:t> </a:t>
            </a:r>
            <a:r>
              <a:rPr lang="fi-FI" sz="800" dirty="0" err="1"/>
              <a:t>year</a:t>
            </a:r>
            <a:r>
              <a:rPr lang="fi-FI" sz="800" dirty="0"/>
              <a:t> </a:t>
            </a:r>
            <a:r>
              <a:rPr lang="fi-FI" sz="800" dirty="0" err="1"/>
              <a:t>round</a:t>
            </a:r>
            <a:r>
              <a:rPr lang="fi-FI" sz="800" dirty="0"/>
              <a:t>.</a:t>
            </a:r>
          </a:p>
        </p:txBody>
      </p:sp>
      <p:sp>
        <p:nvSpPr>
          <p:cNvPr id="6" name="Text Placeholder 5">
            <a:extLst>
              <a:ext uri="{FF2B5EF4-FFF2-40B4-BE49-F238E27FC236}">
                <a16:creationId xmlns:a16="http://schemas.microsoft.com/office/drawing/2014/main" id="{AA81C365-276A-2A42-A9E0-21E812D1914C}"/>
              </a:ext>
            </a:extLst>
          </p:cNvPr>
          <p:cNvSpPr>
            <a:spLocks noGrp="1"/>
          </p:cNvSpPr>
          <p:nvPr>
            <p:ph type="body" sz="quarter" idx="18"/>
          </p:nvPr>
        </p:nvSpPr>
        <p:spPr/>
        <p:txBody>
          <a:bodyPr/>
          <a:lstStyle/>
          <a:p>
            <a:r>
              <a:rPr lang="fi-FI" sz="800" dirty="0"/>
              <a:t>Helen </a:t>
            </a:r>
            <a:r>
              <a:rPr lang="fi-FI" sz="800" dirty="0" err="1"/>
              <a:t>has</a:t>
            </a:r>
            <a:r>
              <a:rPr lang="fi-FI" sz="800" dirty="0"/>
              <a:t> </a:t>
            </a:r>
            <a:r>
              <a:rPr lang="fi-FI" sz="800" dirty="0" err="1"/>
              <a:t>numerous</a:t>
            </a:r>
            <a:r>
              <a:rPr lang="fi-FI" sz="800" dirty="0"/>
              <a:t> </a:t>
            </a:r>
            <a:r>
              <a:rPr lang="fi-FI" sz="800" dirty="0" err="1"/>
              <a:t>projects</a:t>
            </a:r>
            <a:r>
              <a:rPr lang="fi-FI" sz="800" dirty="0"/>
              <a:t> for </a:t>
            </a:r>
            <a:r>
              <a:rPr lang="fi-FI" sz="800" dirty="0" err="1"/>
              <a:t>carbon</a:t>
            </a:r>
            <a:r>
              <a:rPr lang="fi-FI" sz="800" dirty="0"/>
              <a:t> </a:t>
            </a:r>
            <a:r>
              <a:rPr lang="fi-FI" sz="800" dirty="0" err="1"/>
              <a:t>neutral</a:t>
            </a:r>
            <a:r>
              <a:rPr lang="fi-FI" sz="800" dirty="0"/>
              <a:t> </a:t>
            </a:r>
            <a:r>
              <a:rPr lang="fi-FI" sz="800" dirty="0" err="1"/>
              <a:t>production</a:t>
            </a:r>
            <a:r>
              <a:rPr lang="fi-FI" sz="800" dirty="0"/>
              <a:t> </a:t>
            </a:r>
            <a:r>
              <a:rPr lang="fi-FI" sz="800" dirty="0" err="1"/>
              <a:t>such</a:t>
            </a:r>
            <a:r>
              <a:rPr lang="fi-FI" sz="800" dirty="0"/>
              <a:t> as </a:t>
            </a:r>
            <a:r>
              <a:rPr lang="fi-FI" sz="800" dirty="0" err="1"/>
              <a:t>the</a:t>
            </a:r>
            <a:r>
              <a:rPr lang="fi-FI" sz="800" dirty="0"/>
              <a:t> </a:t>
            </a:r>
            <a:r>
              <a:rPr lang="fi-FI" sz="800" dirty="0" err="1"/>
              <a:t>large</a:t>
            </a:r>
            <a:r>
              <a:rPr lang="fi-FI" sz="800" dirty="0"/>
              <a:t> </a:t>
            </a:r>
            <a:r>
              <a:rPr lang="fi-FI" sz="800" dirty="0" err="1"/>
              <a:t>heating</a:t>
            </a:r>
            <a:r>
              <a:rPr lang="fi-FI" sz="800" dirty="0"/>
              <a:t> and </a:t>
            </a:r>
            <a:r>
              <a:rPr lang="fi-FI" sz="800" dirty="0" err="1"/>
              <a:t>cooling</a:t>
            </a:r>
            <a:r>
              <a:rPr lang="fi-FI" sz="800" dirty="0"/>
              <a:t> </a:t>
            </a:r>
            <a:r>
              <a:rPr lang="fi-FI" sz="800" dirty="0" err="1"/>
              <a:t>plant</a:t>
            </a:r>
            <a:r>
              <a:rPr lang="fi-FI" sz="800" dirty="0"/>
              <a:t> </a:t>
            </a:r>
            <a:r>
              <a:rPr lang="fi-FI" sz="800" dirty="0" err="1"/>
              <a:t>under</a:t>
            </a:r>
            <a:r>
              <a:rPr lang="fi-FI" sz="800" dirty="0"/>
              <a:t> Sörnäinen as </a:t>
            </a:r>
            <a:r>
              <a:rPr lang="fi-FI" sz="800" dirty="0" err="1"/>
              <a:t>well</a:t>
            </a:r>
            <a:r>
              <a:rPr lang="fi-FI" sz="800" dirty="0"/>
              <a:t> as </a:t>
            </a:r>
            <a:r>
              <a:rPr lang="fi-FI" sz="800" dirty="0" err="1"/>
              <a:t>the</a:t>
            </a:r>
            <a:r>
              <a:rPr lang="fi-FI" sz="800" dirty="0"/>
              <a:t> </a:t>
            </a:r>
            <a:r>
              <a:rPr lang="fi-FI" sz="800" dirty="0" err="1"/>
              <a:t>heat</a:t>
            </a:r>
            <a:r>
              <a:rPr lang="fi-FI" sz="800" dirty="0"/>
              <a:t> </a:t>
            </a:r>
            <a:r>
              <a:rPr lang="fi-FI" sz="800" dirty="0" err="1"/>
              <a:t>pump</a:t>
            </a:r>
            <a:r>
              <a:rPr lang="fi-FI" sz="800" dirty="0"/>
              <a:t> </a:t>
            </a:r>
            <a:r>
              <a:rPr lang="fi-FI" sz="800" dirty="0" err="1"/>
              <a:t>being</a:t>
            </a:r>
            <a:r>
              <a:rPr lang="fi-FI" sz="800" dirty="0"/>
              <a:t> </a:t>
            </a:r>
            <a:r>
              <a:rPr lang="fi-FI" sz="800" dirty="0" err="1"/>
              <a:t>built</a:t>
            </a:r>
            <a:r>
              <a:rPr lang="fi-FI" sz="800" dirty="0"/>
              <a:t> in Vuosaari </a:t>
            </a:r>
            <a:r>
              <a:rPr lang="fi-FI" sz="800" dirty="0" err="1"/>
              <a:t>which</a:t>
            </a:r>
            <a:r>
              <a:rPr lang="fi-FI" sz="800" dirty="0"/>
              <a:t> </a:t>
            </a:r>
            <a:r>
              <a:rPr lang="fi-FI" sz="800" dirty="0" err="1"/>
              <a:t>utilises</a:t>
            </a:r>
            <a:r>
              <a:rPr lang="fi-FI" sz="800" dirty="0"/>
              <a:t> </a:t>
            </a:r>
            <a:r>
              <a:rPr lang="fi-FI" sz="800" dirty="0" err="1"/>
              <a:t>heat</a:t>
            </a:r>
            <a:r>
              <a:rPr lang="fi-FI" sz="800" dirty="0"/>
              <a:t> </a:t>
            </a:r>
            <a:r>
              <a:rPr lang="fi-FI" sz="800" dirty="0" err="1"/>
              <a:t>from</a:t>
            </a:r>
            <a:r>
              <a:rPr lang="fi-FI" sz="800" dirty="0"/>
              <a:t> </a:t>
            </a:r>
            <a:r>
              <a:rPr lang="fi-FI" sz="800" dirty="0" err="1"/>
              <a:t>sea</a:t>
            </a:r>
            <a:r>
              <a:rPr lang="fi-FI" sz="800" dirty="0"/>
              <a:t> </a:t>
            </a:r>
            <a:r>
              <a:rPr lang="fi-FI" sz="800" dirty="0" err="1"/>
              <a:t>water</a:t>
            </a:r>
            <a:r>
              <a:rPr lang="fi-FI" sz="800" dirty="0"/>
              <a:t>.</a:t>
            </a:r>
          </a:p>
        </p:txBody>
      </p:sp>
      <p:sp>
        <p:nvSpPr>
          <p:cNvPr id="7" name="Text Placeholder 6">
            <a:extLst>
              <a:ext uri="{FF2B5EF4-FFF2-40B4-BE49-F238E27FC236}">
                <a16:creationId xmlns:a16="http://schemas.microsoft.com/office/drawing/2014/main" id="{D2D1AA06-4039-7C48-B08F-19E30ED1BCF1}"/>
              </a:ext>
            </a:extLst>
          </p:cNvPr>
          <p:cNvSpPr>
            <a:spLocks noGrp="1"/>
          </p:cNvSpPr>
          <p:nvPr>
            <p:ph type="body" sz="quarter" idx="19"/>
          </p:nvPr>
        </p:nvSpPr>
        <p:spPr/>
        <p:txBody>
          <a:bodyPr/>
          <a:lstStyle/>
          <a:p>
            <a:r>
              <a:rPr lang="en-GB" sz="800" dirty="0"/>
              <a:t>Finland’s largest heat storage has </a:t>
            </a:r>
            <a:r>
              <a:rPr lang="en-GB" sz="800"/>
              <a:t>been built  </a:t>
            </a:r>
            <a:r>
              <a:rPr lang="en-GB" sz="800" dirty="0"/>
              <a:t>into old oil caverns.  The heat storage will be ready for production by the summer of 2021. </a:t>
            </a:r>
          </a:p>
        </p:txBody>
      </p:sp>
    </p:spTree>
    <p:extLst>
      <p:ext uri="{BB962C8B-B14F-4D97-AF65-F5344CB8AC3E}">
        <p14:creationId xmlns:p14="http://schemas.microsoft.com/office/powerpoint/2010/main" val="81164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of pieces of processed fabrics">
            <a:extLst>
              <a:ext uri="{FF2B5EF4-FFF2-40B4-BE49-F238E27FC236}">
                <a16:creationId xmlns:a16="http://schemas.microsoft.com/office/drawing/2014/main" id="{93175744-5229-4049-9260-F01CE3B66C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395" t="19114" r="13395" b="19114"/>
          <a:stretch/>
        </p:blipFill>
        <p:spPr>
          <a:xfrm>
            <a:off x="0" y="1"/>
            <a:ext cx="9144000" cy="5143500"/>
          </a:xfrm>
          <a:prstGeom prst="rect">
            <a:avLst/>
          </a:prstGeom>
        </p:spPr>
      </p:pic>
      <p:sp>
        <p:nvSpPr>
          <p:cNvPr id="4" name="Rectangle 3">
            <a:extLst>
              <a:ext uri="{FF2B5EF4-FFF2-40B4-BE49-F238E27FC236}">
                <a16:creationId xmlns:a16="http://schemas.microsoft.com/office/drawing/2014/main" id="{23978F38-4B25-DB43-B243-3E07A39CD23F}"/>
              </a:ext>
              <a:ext uri="{C183D7F6-B498-43B3-948B-1728B52AA6E4}">
                <adec:decorative xmlns="" xmlns:adec="http://schemas.microsoft.com/office/drawing/2017/decorative" val="1"/>
              </a:ext>
            </a:extLst>
          </p:cNvPr>
          <p:cNvSpPr/>
          <p:nvPr/>
        </p:nvSpPr>
        <p:spPr>
          <a:xfrm>
            <a:off x="0" y="-1"/>
            <a:ext cx="9139262" cy="51435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Title 1" descr="From rags to new robes – Circularity in textiles is Infinited ">
            <a:extLst>
              <a:ext uri="{FF2B5EF4-FFF2-40B4-BE49-F238E27FC236}">
                <a16:creationId xmlns:a16="http://schemas.microsoft.com/office/drawing/2014/main" id="{FCA849DF-1720-9743-86D9-23E1D0BDE60E}"/>
              </a:ext>
            </a:extLst>
          </p:cNvPr>
          <p:cNvSpPr>
            <a:spLocks noGrp="1"/>
          </p:cNvSpPr>
          <p:nvPr>
            <p:ph type="ctrTitle"/>
          </p:nvPr>
        </p:nvSpPr>
        <p:spPr>
          <a:xfrm>
            <a:off x="503548" y="1527633"/>
            <a:ext cx="8136904" cy="2088233"/>
          </a:xfrm>
        </p:spPr>
        <p:txBody>
          <a:bodyPr/>
          <a:lstStyle/>
          <a:p>
            <a:r>
              <a:rPr lang="en-GB" dirty="0"/>
              <a:t>From rags to new robes – Circularity in textiles is </a:t>
            </a:r>
            <a:r>
              <a:rPr lang="en-GB" dirty="0" err="1" smtClean="0"/>
              <a:t>InfiniteD</a:t>
            </a:r>
            <a:r>
              <a:rPr lang="en-GB" dirty="0"/>
              <a:t> </a:t>
            </a:r>
            <a:endParaRPr lang="en-FI" dirty="0"/>
          </a:p>
        </p:txBody>
      </p:sp>
      <p:sp>
        <p:nvSpPr>
          <p:cNvPr id="5" name="TextBox 4"/>
          <p:cNvSpPr txBox="1"/>
          <p:nvPr/>
        </p:nvSpPr>
        <p:spPr>
          <a:xfrm>
            <a:off x="179512" y="123478"/>
            <a:ext cx="2339752" cy="288147"/>
          </a:xfrm>
          <a:prstGeom prst="rect">
            <a:avLst/>
          </a:prstGeom>
          <a:noFill/>
        </p:spPr>
        <p:txBody>
          <a:bodyPr wrap="square" lIns="36000" tIns="36000" rIns="36000" bIns="36000" rtlCol="0">
            <a:spAutoFit/>
          </a:bodyPr>
          <a:lstStyle/>
          <a:p>
            <a:r>
              <a:rPr lang="fi-FI" sz="1400" dirty="0" smtClean="0"/>
              <a:t>CASE EXAMPLE</a:t>
            </a:r>
            <a:endParaRPr lang="en-US" sz="1400" dirty="0" smtClean="0"/>
          </a:p>
        </p:txBody>
      </p:sp>
    </p:spTree>
    <p:extLst>
      <p:ext uri="{BB962C8B-B14F-4D97-AF65-F5344CB8AC3E}">
        <p14:creationId xmlns:p14="http://schemas.microsoft.com/office/powerpoint/2010/main" val="25629456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38CECD-4ED5-CC4B-B7A3-A7CDBA3DE5BA}"/>
              </a:ext>
            </a:extLst>
          </p:cNvPr>
          <p:cNvSpPr>
            <a:spLocks noGrp="1"/>
          </p:cNvSpPr>
          <p:nvPr>
            <p:ph type="title"/>
          </p:nvPr>
        </p:nvSpPr>
        <p:spPr/>
        <p:txBody>
          <a:bodyPr/>
          <a:lstStyle/>
          <a:p>
            <a:pPr algn="ctr"/>
            <a:r>
              <a:rPr lang="en-GB" dirty="0" err="1"/>
              <a:t>Infinited</a:t>
            </a:r>
            <a:r>
              <a:rPr lang="en-GB" dirty="0"/>
              <a:t> </a:t>
            </a:r>
            <a:r>
              <a:rPr lang="en-GB" dirty="0" err="1"/>
              <a:t>Fiber</a:t>
            </a:r>
            <a:r>
              <a:rPr lang="en-GB" dirty="0"/>
              <a:t> Company regenerates </a:t>
            </a:r>
            <a:br>
              <a:rPr lang="en-GB" dirty="0"/>
            </a:br>
            <a:r>
              <a:rPr lang="en-GB" dirty="0"/>
              <a:t>high-quality textile fibres from textile waste </a:t>
            </a:r>
            <a:endParaRPr lang="en-FI" dirty="0"/>
          </a:p>
        </p:txBody>
      </p:sp>
      <p:sp>
        <p:nvSpPr>
          <p:cNvPr id="4" name="Text Placeholder 3">
            <a:extLst>
              <a:ext uri="{FF2B5EF4-FFF2-40B4-BE49-F238E27FC236}">
                <a16:creationId xmlns:a16="http://schemas.microsoft.com/office/drawing/2014/main" id="{4DFA8027-5CA1-C241-A6A5-D7553A3963B7}"/>
              </a:ext>
            </a:extLst>
          </p:cNvPr>
          <p:cNvSpPr>
            <a:spLocks noGrp="1"/>
          </p:cNvSpPr>
          <p:nvPr>
            <p:ph type="body" sz="quarter" idx="13"/>
          </p:nvPr>
        </p:nvSpPr>
        <p:spPr>
          <a:xfrm>
            <a:off x="468312" y="1313624"/>
            <a:ext cx="8207375" cy="2266238"/>
          </a:xfrm>
        </p:spPr>
        <p:txBody>
          <a:bodyPr/>
          <a:lstStyle/>
          <a:p>
            <a:r>
              <a:rPr lang="en-US" sz="1000" b="1" dirty="0" err="1"/>
              <a:t>Infinited</a:t>
            </a:r>
            <a:r>
              <a:rPr lang="en-US" sz="1000" b="1" dirty="0"/>
              <a:t> Fiber Company’s technology regenerates textile waste into new, high-quality textile </a:t>
            </a:r>
            <a:r>
              <a:rPr lang="en-US" sz="1000" b="1" dirty="0" err="1"/>
              <a:t>fibres</a:t>
            </a:r>
            <a:r>
              <a:rPr lang="en-US" sz="1000" b="1" dirty="0"/>
              <a:t> that look and feel like cotton, and have unique properties that make them ideal for clothing, bedsheets or even baby wipes.</a:t>
            </a:r>
            <a:r>
              <a:rPr lang="fi-FI" sz="1000" b="1" dirty="0"/>
              <a:t> </a:t>
            </a:r>
            <a:r>
              <a:rPr lang="en-GB" sz="1000" dirty="0"/>
              <a:t/>
            </a:r>
            <a:br>
              <a:rPr lang="en-GB" sz="1000" dirty="0"/>
            </a:br>
            <a:endParaRPr lang="en-GB" sz="1000" b="0" dirty="0">
              <a:effectLst/>
            </a:endParaRPr>
          </a:p>
          <a:p>
            <a:r>
              <a:rPr lang="en-US" sz="1000" dirty="0"/>
              <a:t>Nothing new needs to be grown when we use what’s already been made. That’s the philosophy that underlies </a:t>
            </a:r>
            <a:r>
              <a:rPr lang="en-US" sz="1000" dirty="0" err="1"/>
              <a:t>Infinited’s</a:t>
            </a:r>
            <a:r>
              <a:rPr lang="en-US" sz="1000" dirty="0"/>
              <a:t> technology, which can turn any cellulose-rich waste – including old clothes, used cardboard, and rice or wheat straw – into versatile new </a:t>
            </a:r>
            <a:r>
              <a:rPr lang="en-US" sz="1000" dirty="0" err="1"/>
              <a:t>fibres</a:t>
            </a:r>
            <a:r>
              <a:rPr lang="en-US" sz="1000" dirty="0"/>
              <a:t> for the textile and the nonwovens industries. In addition to offering a solution for eliminating multiple waste streams, the technology uses only a fraction of the water needed to grow conventional cotton. The </a:t>
            </a:r>
            <a:r>
              <a:rPr lang="en-US" sz="1000" dirty="0" err="1"/>
              <a:t>fibres</a:t>
            </a:r>
            <a:r>
              <a:rPr lang="en-US" sz="1000" dirty="0"/>
              <a:t> are biodegradable and contain no microplastics, and textiles made with them can be recycled together with other fabrics. </a:t>
            </a:r>
          </a:p>
          <a:p>
            <a:r>
              <a:rPr lang="en-GB" sz="1000" b="0" dirty="0">
                <a:effectLst/>
              </a:rPr>
              <a:t/>
            </a:r>
            <a:br>
              <a:rPr lang="en-GB" sz="1000" b="0" dirty="0">
                <a:effectLst/>
              </a:rPr>
            </a:br>
            <a:r>
              <a:rPr lang="en-US" sz="1000" dirty="0"/>
              <a:t>It is estimated that a truckload of textile waste is landfilled or burned every second, with valuable resources turned into pollution. Simultaneously, as problems related to conventional cotton farming, viscose production and petroleum-based textiles like polyester become more evident, the demand for sustainable, bio-based textiles is growing. Global fashion and nonwoven brands have validated and endorsed the technology, and the first commercial garments made with the </a:t>
            </a:r>
            <a:r>
              <a:rPr lang="en-US" sz="1000" dirty="0" err="1"/>
              <a:t>fibre</a:t>
            </a:r>
            <a:r>
              <a:rPr lang="en-US" sz="1000" dirty="0"/>
              <a:t> will be available in 2021. Commercial-scale production is expected to begin in late 2023.</a:t>
            </a:r>
            <a:r>
              <a:rPr lang="fi-FI" sz="1000" dirty="0"/>
              <a:t> </a:t>
            </a:r>
            <a:endParaRPr lang="en-FI" sz="1000" dirty="0"/>
          </a:p>
        </p:txBody>
      </p:sp>
      <p:sp>
        <p:nvSpPr>
          <p:cNvPr id="5" name="Text Placeholder 4">
            <a:extLst>
              <a:ext uri="{FF2B5EF4-FFF2-40B4-BE49-F238E27FC236}">
                <a16:creationId xmlns:a16="http://schemas.microsoft.com/office/drawing/2014/main" id="{5D4E3208-42E6-9946-8D3E-1B702D1C67F1}"/>
              </a:ext>
            </a:extLst>
          </p:cNvPr>
          <p:cNvSpPr>
            <a:spLocks noGrp="1"/>
          </p:cNvSpPr>
          <p:nvPr>
            <p:ph type="body" sz="quarter" idx="14"/>
          </p:nvPr>
        </p:nvSpPr>
        <p:spPr>
          <a:xfrm>
            <a:off x="424408" y="3945841"/>
            <a:ext cx="2586201" cy="645041"/>
          </a:xfrm>
        </p:spPr>
        <p:txBody>
          <a:bodyPr/>
          <a:lstStyle/>
          <a:p>
            <a:r>
              <a:rPr lang="en-GB" sz="900" dirty="0"/>
              <a:t>For </a:t>
            </a:r>
            <a:r>
              <a:rPr lang="en-GB" sz="900" dirty="0" err="1"/>
              <a:t>Infinited</a:t>
            </a:r>
            <a:r>
              <a:rPr lang="en-GB" sz="900" dirty="0"/>
              <a:t> </a:t>
            </a:r>
            <a:r>
              <a:rPr lang="en-GB" sz="900" dirty="0" err="1"/>
              <a:t>Fiber</a:t>
            </a:r>
            <a:r>
              <a:rPr lang="en-GB" sz="900" dirty="0"/>
              <a:t> Company, textile waste is not a problem but a valuable raw material to be regenerated into high-quality fibres.</a:t>
            </a:r>
            <a:endParaRPr lang="en-GB" sz="900" b="0" dirty="0">
              <a:effectLst/>
            </a:endParaRPr>
          </a:p>
        </p:txBody>
      </p:sp>
      <p:sp>
        <p:nvSpPr>
          <p:cNvPr id="6" name="Text Placeholder 5">
            <a:extLst>
              <a:ext uri="{FF2B5EF4-FFF2-40B4-BE49-F238E27FC236}">
                <a16:creationId xmlns:a16="http://schemas.microsoft.com/office/drawing/2014/main" id="{4A74231D-86C6-E047-9DED-E7AE42E57046}"/>
              </a:ext>
            </a:extLst>
          </p:cNvPr>
          <p:cNvSpPr>
            <a:spLocks noGrp="1"/>
          </p:cNvSpPr>
          <p:nvPr>
            <p:ph type="body" sz="quarter" idx="18"/>
          </p:nvPr>
        </p:nvSpPr>
        <p:spPr>
          <a:xfrm>
            <a:off x="3065917" y="3945841"/>
            <a:ext cx="3023570" cy="645041"/>
          </a:xfrm>
        </p:spPr>
        <p:txBody>
          <a:bodyPr/>
          <a:lstStyle/>
          <a:p>
            <a:r>
              <a:rPr lang="en-GB" sz="900" dirty="0"/>
              <a:t>Biodegradable, microplastic-free and validated by global fashion brands, textiles made with </a:t>
            </a:r>
            <a:r>
              <a:rPr lang="en-GB" sz="900" dirty="0" err="1"/>
              <a:t>Infinited</a:t>
            </a:r>
            <a:r>
              <a:rPr lang="en-GB" sz="900" dirty="0"/>
              <a:t> </a:t>
            </a:r>
            <a:r>
              <a:rPr lang="en-GB" sz="900" dirty="0" err="1"/>
              <a:t>Fiber</a:t>
            </a:r>
            <a:r>
              <a:rPr lang="en-GB" sz="900" dirty="0"/>
              <a:t> are the circular and more sustainable alternative to virgin cotton.</a:t>
            </a:r>
            <a:endParaRPr lang="en-GB" sz="900" b="0" dirty="0">
              <a:effectLst/>
            </a:endParaRPr>
          </a:p>
        </p:txBody>
      </p:sp>
      <p:sp>
        <p:nvSpPr>
          <p:cNvPr id="7" name="Text Placeholder 6">
            <a:extLst>
              <a:ext uri="{FF2B5EF4-FFF2-40B4-BE49-F238E27FC236}">
                <a16:creationId xmlns:a16="http://schemas.microsoft.com/office/drawing/2014/main" id="{AD67AAF4-7259-1343-81F2-D2B8C053D042}"/>
              </a:ext>
            </a:extLst>
          </p:cNvPr>
          <p:cNvSpPr>
            <a:spLocks noGrp="1"/>
          </p:cNvSpPr>
          <p:nvPr>
            <p:ph type="body" sz="quarter" idx="19"/>
          </p:nvPr>
        </p:nvSpPr>
        <p:spPr>
          <a:xfrm>
            <a:off x="6089487" y="3945841"/>
            <a:ext cx="2652892" cy="645041"/>
          </a:xfrm>
        </p:spPr>
        <p:txBody>
          <a:bodyPr/>
          <a:lstStyle/>
          <a:p>
            <a:r>
              <a:rPr lang="en-GB" sz="900" dirty="0" err="1"/>
              <a:t>Infinited</a:t>
            </a:r>
            <a:r>
              <a:rPr lang="en-GB" sz="900" dirty="0"/>
              <a:t> </a:t>
            </a:r>
            <a:r>
              <a:rPr lang="en-GB" sz="900" dirty="0" err="1"/>
              <a:t>Fiber</a:t>
            </a:r>
            <a:r>
              <a:rPr lang="en-GB" sz="900" dirty="0"/>
              <a:t> Company’s patented cellulose carbamate fibre technology is based on research by the VTT Technical Research Centre of Finland.</a:t>
            </a:r>
            <a:endParaRPr lang="en-GB" sz="900" b="0" dirty="0">
              <a:effectLst/>
            </a:endParaRPr>
          </a:p>
        </p:txBody>
      </p:sp>
    </p:spTree>
    <p:extLst>
      <p:ext uri="{BB962C8B-B14F-4D97-AF65-F5344CB8AC3E}">
        <p14:creationId xmlns:p14="http://schemas.microsoft.com/office/powerpoint/2010/main" val="12617204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36;p4" descr="Henkilö pitää ilmassa lusikkaa, jossa on Soleinin proteiinijauhetta.">
            <a:extLst>
              <a:ext uri="{FF2B5EF4-FFF2-40B4-BE49-F238E27FC236}">
                <a16:creationId xmlns:a16="http://schemas.microsoft.com/office/drawing/2014/main" id="{F96ED2AC-494C-8A4F-9C92-16B55E549201}"/>
              </a:ext>
            </a:extLst>
          </p:cNvPr>
          <p:cNvPicPr preferRelativeResize="0">
            <a:picLocks/>
          </p:cNvPicPr>
          <p:nvPr/>
        </p:nvPicPr>
        <p:blipFill rotWithShape="1">
          <a:blip r:embed="rId3">
            <a:alphaModFix/>
          </a:blip>
          <a:srcRect t="7812" b="7813"/>
          <a:stretch/>
        </p:blipFill>
        <p:spPr>
          <a:xfrm>
            <a:off x="0" y="0"/>
            <a:ext cx="9144000" cy="5143500"/>
          </a:xfrm>
          <a:prstGeom prst="rect">
            <a:avLst/>
          </a:prstGeom>
          <a:noFill/>
          <a:ln>
            <a:noFill/>
          </a:ln>
        </p:spPr>
      </p:pic>
      <p:sp>
        <p:nvSpPr>
          <p:cNvPr id="4" name="Rectangle 3">
            <a:extLst>
              <a:ext uri="{FF2B5EF4-FFF2-40B4-BE49-F238E27FC236}">
                <a16:creationId xmlns:a16="http://schemas.microsoft.com/office/drawing/2014/main" id="{BD071E63-C795-8240-A042-2704ECE44832}"/>
              </a:ext>
              <a:ext uri="{C183D7F6-B498-43B3-948B-1728B52AA6E4}">
                <adec:decorative xmlns="" xmlns:adec="http://schemas.microsoft.com/office/drawing/2017/decorative" val="1"/>
              </a:ext>
            </a:extLst>
          </p:cNvPr>
          <p:cNvSpPr/>
          <p:nvPr/>
        </p:nvSpPr>
        <p:spPr>
          <a:xfrm>
            <a:off x="0" y="0"/>
            <a:ext cx="9162256" cy="51435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Title 1" descr="Food out of thin air">
            <a:extLst>
              <a:ext uri="{FF2B5EF4-FFF2-40B4-BE49-F238E27FC236}">
                <a16:creationId xmlns:a16="http://schemas.microsoft.com/office/drawing/2014/main" id="{FCA849DF-1720-9743-86D9-23E1D0BDE60E}"/>
              </a:ext>
            </a:extLst>
          </p:cNvPr>
          <p:cNvSpPr>
            <a:spLocks noGrp="1"/>
          </p:cNvSpPr>
          <p:nvPr>
            <p:ph type="ctrTitle"/>
          </p:nvPr>
        </p:nvSpPr>
        <p:spPr/>
        <p:txBody>
          <a:bodyPr/>
          <a:lstStyle/>
          <a:p>
            <a:r>
              <a:rPr lang="en-GB" dirty="0"/>
              <a:t>FOOD OUT</a:t>
            </a:r>
            <a:r>
              <a:rPr lang="en-GB" b="0" dirty="0">
                <a:effectLst/>
              </a:rPr>
              <a:t/>
            </a:r>
            <a:br>
              <a:rPr lang="en-GB" b="0" dirty="0">
                <a:effectLst/>
              </a:rPr>
            </a:br>
            <a:r>
              <a:rPr lang="en-GB" dirty="0"/>
              <a:t>OF THIN AIR</a:t>
            </a:r>
            <a:endParaRPr lang="en-FI"/>
          </a:p>
        </p:txBody>
      </p:sp>
      <p:sp>
        <p:nvSpPr>
          <p:cNvPr id="5" name="TextBox 4"/>
          <p:cNvSpPr txBox="1"/>
          <p:nvPr/>
        </p:nvSpPr>
        <p:spPr>
          <a:xfrm>
            <a:off x="179512" y="123478"/>
            <a:ext cx="2339752" cy="288147"/>
          </a:xfrm>
          <a:prstGeom prst="rect">
            <a:avLst/>
          </a:prstGeom>
          <a:noFill/>
        </p:spPr>
        <p:txBody>
          <a:bodyPr wrap="square" lIns="36000" tIns="36000" rIns="36000" bIns="36000" rtlCol="0">
            <a:spAutoFit/>
          </a:bodyPr>
          <a:lstStyle/>
          <a:p>
            <a:r>
              <a:rPr lang="fi-FI" sz="1400" dirty="0" smtClean="0"/>
              <a:t>CASE EXAMPLE</a:t>
            </a:r>
            <a:endParaRPr lang="en-US" sz="1400" dirty="0" smtClean="0"/>
          </a:p>
        </p:txBody>
      </p:sp>
    </p:spTree>
    <p:extLst>
      <p:ext uri="{BB962C8B-B14F-4D97-AF65-F5344CB8AC3E}">
        <p14:creationId xmlns:p14="http://schemas.microsoft.com/office/powerpoint/2010/main" val="2246340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38CECD-4ED5-CC4B-B7A3-A7CDBA3DE5BA}"/>
              </a:ext>
            </a:extLst>
          </p:cNvPr>
          <p:cNvSpPr>
            <a:spLocks noGrp="1"/>
          </p:cNvSpPr>
          <p:nvPr>
            <p:ph type="title"/>
          </p:nvPr>
        </p:nvSpPr>
        <p:spPr/>
        <p:txBody>
          <a:bodyPr/>
          <a:lstStyle/>
          <a:p>
            <a:pPr algn="ctr"/>
            <a:r>
              <a:rPr lang="en-GB" dirty="0"/>
              <a:t>Solar Foods produces food </a:t>
            </a:r>
            <a:br>
              <a:rPr lang="en-GB" dirty="0"/>
            </a:br>
            <a:r>
              <a:rPr lang="en-GB" dirty="0"/>
              <a:t>from CO2 and electricity </a:t>
            </a:r>
            <a:endParaRPr lang="en-FI" dirty="0"/>
          </a:p>
        </p:txBody>
      </p:sp>
      <p:sp>
        <p:nvSpPr>
          <p:cNvPr id="4" name="Text Placeholder 3">
            <a:extLst>
              <a:ext uri="{FF2B5EF4-FFF2-40B4-BE49-F238E27FC236}">
                <a16:creationId xmlns:a16="http://schemas.microsoft.com/office/drawing/2014/main" id="{4DFA8027-5CA1-C241-A6A5-D7553A3963B7}"/>
              </a:ext>
            </a:extLst>
          </p:cNvPr>
          <p:cNvSpPr>
            <a:spLocks noGrp="1"/>
          </p:cNvSpPr>
          <p:nvPr>
            <p:ph type="body" sz="quarter" idx="13"/>
          </p:nvPr>
        </p:nvSpPr>
        <p:spPr>
          <a:xfrm>
            <a:off x="468312" y="1347789"/>
            <a:ext cx="8207376" cy="2304081"/>
          </a:xfrm>
        </p:spPr>
        <p:txBody>
          <a:bodyPr/>
          <a:lstStyle/>
          <a:p>
            <a:r>
              <a:rPr lang="en-GB" b="1" dirty="0"/>
              <a:t>Solar Foods produces an entirely new kind of natural protein, </a:t>
            </a:r>
            <a:r>
              <a:rPr lang="en-GB" b="1" dirty="0" err="1"/>
              <a:t>Solein</a:t>
            </a:r>
            <a:r>
              <a:rPr lang="en-GB" b="1" baseline="30000" dirty="0"/>
              <a:t>®</a:t>
            </a:r>
            <a:r>
              <a:rPr lang="en-GB" b="1" dirty="0"/>
              <a:t>, by using CO2 and electricity as its primary raw materials. Based on natural fermentation, this process revolutionises food production, as the production of </a:t>
            </a:r>
            <a:r>
              <a:rPr lang="en-GB" b="1" dirty="0" err="1"/>
              <a:t>Solein</a:t>
            </a:r>
            <a:r>
              <a:rPr lang="en-GB" b="1" dirty="0"/>
              <a:t> is non-dependent on the weather, climate, or agriculture. </a:t>
            </a:r>
            <a:endParaRPr lang="en-US" dirty="0"/>
          </a:p>
          <a:p>
            <a:r>
              <a:rPr lang="en-GB" dirty="0"/>
              <a:t> </a:t>
            </a:r>
            <a:endParaRPr lang="en-US" dirty="0"/>
          </a:p>
          <a:p>
            <a:r>
              <a:rPr lang="en-US" dirty="0" err="1"/>
              <a:t>Solein</a:t>
            </a:r>
            <a:r>
              <a:rPr lang="en-US" dirty="0"/>
              <a:t> can be produced even in the toughest of environmental conditions, e.g. the desert, the Arctic, or possibly even in space. The production process of </a:t>
            </a:r>
            <a:r>
              <a:rPr lang="en-US" dirty="0" err="1"/>
              <a:t>Solein</a:t>
            </a:r>
            <a:r>
              <a:rPr lang="en-US" dirty="0"/>
              <a:t> does not involve irrigation, pesticides, fertilizers applied on open land or animals, and this makes </a:t>
            </a:r>
            <a:r>
              <a:rPr lang="en-US" dirty="0" err="1"/>
              <a:t>Solein</a:t>
            </a:r>
            <a:r>
              <a:rPr lang="en-US" dirty="0"/>
              <a:t> the world’s most sustainable protein. </a:t>
            </a:r>
          </a:p>
          <a:p>
            <a:r>
              <a:rPr lang="en-US" dirty="0"/>
              <a:t> </a:t>
            </a:r>
          </a:p>
          <a:p>
            <a:r>
              <a:rPr lang="en-GB" dirty="0"/>
              <a:t>As a new sustainable and natural protein, </a:t>
            </a:r>
            <a:r>
              <a:rPr lang="en-GB" dirty="0" err="1"/>
              <a:t>Solein</a:t>
            </a:r>
            <a:r>
              <a:rPr lang="en-GB" dirty="0"/>
              <a:t> also provides exciting opportunities for entirely new foods of tomorrow. So far, Solar Foods has already developed over 20 different kinds of food products that utilise </a:t>
            </a:r>
            <a:r>
              <a:rPr lang="en-GB" dirty="0" err="1"/>
              <a:t>Solein</a:t>
            </a:r>
            <a:r>
              <a:rPr lang="en-GB" dirty="0"/>
              <a:t>. The company aims to start the commercial production of </a:t>
            </a:r>
            <a:r>
              <a:rPr lang="en-GB" dirty="0" err="1"/>
              <a:t>Solein</a:t>
            </a:r>
            <a:r>
              <a:rPr lang="en-GB" dirty="0"/>
              <a:t> in early 2023. </a:t>
            </a:r>
            <a:r>
              <a:rPr lang="en-GB" dirty="0" smtClean="0"/>
              <a:t>Solar Foods estimates the production to start from 5 up to 50 million meals a year. </a:t>
            </a:r>
            <a:endParaRPr lang="en-US" dirty="0"/>
          </a:p>
        </p:txBody>
      </p:sp>
      <p:sp>
        <p:nvSpPr>
          <p:cNvPr id="5" name="Text Placeholder 4">
            <a:extLst>
              <a:ext uri="{FF2B5EF4-FFF2-40B4-BE49-F238E27FC236}">
                <a16:creationId xmlns:a16="http://schemas.microsoft.com/office/drawing/2014/main" id="{5D4E3208-42E6-9946-8D3E-1B702D1C67F1}"/>
              </a:ext>
            </a:extLst>
          </p:cNvPr>
          <p:cNvSpPr>
            <a:spLocks noGrp="1"/>
          </p:cNvSpPr>
          <p:nvPr>
            <p:ph type="body" sz="quarter" idx="14"/>
          </p:nvPr>
        </p:nvSpPr>
        <p:spPr>
          <a:xfrm>
            <a:off x="479716" y="3945841"/>
            <a:ext cx="2652892" cy="645041"/>
          </a:xfrm>
        </p:spPr>
        <p:txBody>
          <a:bodyPr/>
          <a:lstStyle/>
          <a:p>
            <a:r>
              <a:rPr lang="en-GB" dirty="0" smtClean="0"/>
              <a:t>Instead of causing CO2 emissions, Solar Foods’ bioprocess captures carbon dioxide and uses renewable electricity.</a:t>
            </a:r>
            <a:endParaRPr lang="en-GB" dirty="0">
              <a:effectLst/>
            </a:endParaRPr>
          </a:p>
        </p:txBody>
      </p:sp>
      <p:sp>
        <p:nvSpPr>
          <p:cNvPr id="6" name="Text Placeholder 5">
            <a:extLst>
              <a:ext uri="{FF2B5EF4-FFF2-40B4-BE49-F238E27FC236}">
                <a16:creationId xmlns:a16="http://schemas.microsoft.com/office/drawing/2014/main" id="{4A74231D-86C6-E047-9DED-E7AE42E57046}"/>
              </a:ext>
            </a:extLst>
          </p:cNvPr>
          <p:cNvSpPr>
            <a:spLocks noGrp="1"/>
          </p:cNvSpPr>
          <p:nvPr>
            <p:ph type="body" sz="quarter" idx="18"/>
          </p:nvPr>
        </p:nvSpPr>
        <p:spPr>
          <a:xfrm>
            <a:off x="3245554" y="3945841"/>
            <a:ext cx="2652892" cy="645041"/>
          </a:xfrm>
        </p:spPr>
        <p:txBody>
          <a:bodyPr/>
          <a:lstStyle/>
          <a:p>
            <a:r>
              <a:rPr lang="en-GB" dirty="0" smtClean="0"/>
              <a:t>Solar Foods works in collaboration with </a:t>
            </a:r>
            <a:br>
              <a:rPr lang="en-GB" dirty="0" smtClean="0"/>
            </a:br>
            <a:r>
              <a:rPr lang="en-GB" dirty="0" smtClean="0"/>
              <a:t>the ESA to develop food production for </a:t>
            </a:r>
            <a:br>
              <a:rPr lang="en-GB" dirty="0" smtClean="0"/>
            </a:br>
            <a:r>
              <a:rPr lang="en-GB" dirty="0" smtClean="0"/>
              <a:t>a Mars mission. </a:t>
            </a:r>
            <a:endParaRPr lang="en-GB" dirty="0">
              <a:effectLst/>
            </a:endParaRPr>
          </a:p>
        </p:txBody>
      </p:sp>
      <p:sp>
        <p:nvSpPr>
          <p:cNvPr id="7" name="Text Placeholder 6">
            <a:extLst>
              <a:ext uri="{FF2B5EF4-FFF2-40B4-BE49-F238E27FC236}">
                <a16:creationId xmlns:a16="http://schemas.microsoft.com/office/drawing/2014/main" id="{AD67AAF4-7259-1343-81F2-D2B8C053D042}"/>
              </a:ext>
            </a:extLst>
          </p:cNvPr>
          <p:cNvSpPr>
            <a:spLocks noGrp="1"/>
          </p:cNvSpPr>
          <p:nvPr>
            <p:ph type="body" sz="quarter" idx="19"/>
          </p:nvPr>
        </p:nvSpPr>
        <p:spPr>
          <a:xfrm>
            <a:off x="6084168" y="3945841"/>
            <a:ext cx="2591520" cy="645041"/>
          </a:xfrm>
        </p:spPr>
        <p:txBody>
          <a:bodyPr/>
          <a:lstStyle/>
          <a:p>
            <a:r>
              <a:rPr lang="en-GB" dirty="0" smtClean="0"/>
              <a:t>Solar Foods’ technology is based on research by VTT Technical Research Centre of Finland and LUT University.</a:t>
            </a:r>
            <a:endParaRPr lang="en-FI" dirty="0"/>
          </a:p>
        </p:txBody>
      </p:sp>
    </p:spTree>
    <p:extLst>
      <p:ext uri="{BB962C8B-B14F-4D97-AF65-F5344CB8AC3E}">
        <p14:creationId xmlns:p14="http://schemas.microsoft.com/office/powerpoint/2010/main" val="20043274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of a field with wind turbines">
            <a:extLst>
              <a:ext uri="{FF2B5EF4-FFF2-40B4-BE49-F238E27FC236}">
                <a16:creationId xmlns:a16="http://schemas.microsoft.com/office/drawing/2014/main" id="{7D623446-07D0-0641-A77A-403AA8BD7F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787" b="5838"/>
          <a:stretch/>
        </p:blipFill>
        <p:spPr>
          <a:xfrm>
            <a:off x="1" y="1"/>
            <a:ext cx="9143999" cy="5143500"/>
          </a:xfrm>
          <a:prstGeom prst="rect">
            <a:avLst/>
          </a:prstGeom>
        </p:spPr>
      </p:pic>
      <p:sp>
        <p:nvSpPr>
          <p:cNvPr id="5" name="Rectangle 4">
            <a:extLst>
              <a:ext uri="{FF2B5EF4-FFF2-40B4-BE49-F238E27FC236}">
                <a16:creationId xmlns:a16="http://schemas.microsoft.com/office/drawing/2014/main" id="{2D234E12-A025-0646-BCD3-1361B2EE3CF5}"/>
              </a:ext>
              <a:ext uri="{C183D7F6-B498-43B3-948B-1728B52AA6E4}">
                <adec:decorative xmlns="" xmlns:adec="http://schemas.microsoft.com/office/drawing/2017/decorative" val="1"/>
              </a:ext>
            </a:extLst>
          </p:cNvPr>
          <p:cNvSpPr/>
          <p:nvPr/>
        </p:nvSpPr>
        <p:spPr>
          <a:xfrm>
            <a:off x="-36512" y="1"/>
            <a:ext cx="9180512" cy="5143499"/>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Title 1" descr="Smart energy transition takes into account alternative energy sources">
            <a:extLst>
              <a:ext uri="{FF2B5EF4-FFF2-40B4-BE49-F238E27FC236}">
                <a16:creationId xmlns:a16="http://schemas.microsoft.com/office/drawing/2014/main" id="{FCA849DF-1720-9743-86D9-23E1D0BDE60E}"/>
              </a:ext>
            </a:extLst>
          </p:cNvPr>
          <p:cNvSpPr>
            <a:spLocks noGrp="1"/>
          </p:cNvSpPr>
          <p:nvPr>
            <p:ph type="ctrTitle"/>
          </p:nvPr>
        </p:nvSpPr>
        <p:spPr/>
        <p:txBody>
          <a:bodyPr/>
          <a:lstStyle/>
          <a:p>
            <a:r>
              <a:rPr lang="fi-FI" dirty="0" err="1"/>
              <a:t>Sustainable</a:t>
            </a:r>
            <a:r>
              <a:rPr lang="fi-FI" dirty="0"/>
              <a:t> and </a:t>
            </a:r>
            <a:r>
              <a:rPr lang="fi-FI" dirty="0" err="1"/>
              <a:t>renewable</a:t>
            </a:r>
            <a:r>
              <a:rPr lang="fi-FI" dirty="0"/>
              <a:t> </a:t>
            </a:r>
            <a:r>
              <a:rPr lang="fi-FI" dirty="0" err="1"/>
              <a:t>energy</a:t>
            </a:r>
            <a:endParaRPr lang="en-FI" sz="4400" dirty="0"/>
          </a:p>
        </p:txBody>
      </p:sp>
      <p:sp>
        <p:nvSpPr>
          <p:cNvPr id="6" name="TextBox 5"/>
          <p:cNvSpPr txBox="1"/>
          <p:nvPr/>
        </p:nvSpPr>
        <p:spPr>
          <a:xfrm>
            <a:off x="179512" y="123478"/>
            <a:ext cx="2339752" cy="288147"/>
          </a:xfrm>
          <a:prstGeom prst="rect">
            <a:avLst/>
          </a:prstGeom>
          <a:noFill/>
        </p:spPr>
        <p:txBody>
          <a:bodyPr wrap="square" lIns="36000" tIns="36000" rIns="36000" bIns="36000" rtlCol="0">
            <a:spAutoFit/>
          </a:bodyPr>
          <a:lstStyle/>
          <a:p>
            <a:r>
              <a:rPr lang="fi-FI" sz="1400" dirty="0" smtClean="0"/>
              <a:t>CASE EXAMPLE</a:t>
            </a:r>
            <a:endParaRPr lang="en-US" sz="1400" dirty="0" smtClean="0"/>
          </a:p>
        </p:txBody>
      </p:sp>
    </p:spTree>
    <p:extLst>
      <p:ext uri="{BB962C8B-B14F-4D97-AF65-F5344CB8AC3E}">
        <p14:creationId xmlns:p14="http://schemas.microsoft.com/office/powerpoint/2010/main" val="14953742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38CECD-4ED5-CC4B-B7A3-A7CDBA3DE5BA}"/>
              </a:ext>
            </a:extLst>
          </p:cNvPr>
          <p:cNvSpPr>
            <a:spLocks noGrp="1"/>
          </p:cNvSpPr>
          <p:nvPr>
            <p:ph type="title"/>
          </p:nvPr>
        </p:nvSpPr>
        <p:spPr/>
        <p:txBody>
          <a:bodyPr/>
          <a:lstStyle/>
          <a:p>
            <a:pPr algn="ctr"/>
            <a:r>
              <a:rPr lang="fi-FI" dirty="0"/>
              <a:t>Energy </a:t>
            </a:r>
            <a:r>
              <a:rPr lang="fi-FI" dirty="0" err="1"/>
              <a:t>research</a:t>
            </a:r>
            <a:r>
              <a:rPr lang="fi-FI" dirty="0"/>
              <a:t> </a:t>
            </a:r>
            <a:r>
              <a:rPr lang="fi-FI" dirty="0" err="1"/>
              <a:t>projects</a:t>
            </a:r>
            <a:r>
              <a:rPr lang="fi-FI" dirty="0"/>
              <a:t> </a:t>
            </a:r>
            <a:r>
              <a:rPr lang="fi-FI" dirty="0" err="1"/>
              <a:t>find</a:t>
            </a:r>
            <a:r>
              <a:rPr lang="fi-FI" dirty="0"/>
              <a:t> </a:t>
            </a:r>
            <a:r>
              <a:rPr lang="fi-FI" dirty="0" err="1"/>
              <a:t>alternative</a:t>
            </a:r>
            <a:r>
              <a:rPr lang="fi-FI" dirty="0"/>
              <a:t> solutions</a:t>
            </a:r>
            <a:endParaRPr lang="en-FI" dirty="0"/>
          </a:p>
        </p:txBody>
      </p:sp>
      <p:sp>
        <p:nvSpPr>
          <p:cNvPr id="4" name="Text Placeholder 3">
            <a:extLst>
              <a:ext uri="{FF2B5EF4-FFF2-40B4-BE49-F238E27FC236}">
                <a16:creationId xmlns:a16="http://schemas.microsoft.com/office/drawing/2014/main" id="{4DFA8027-5CA1-C241-A6A5-D7553A3963B7}"/>
              </a:ext>
            </a:extLst>
          </p:cNvPr>
          <p:cNvSpPr>
            <a:spLocks noGrp="1"/>
          </p:cNvSpPr>
          <p:nvPr>
            <p:ph type="body" sz="quarter" idx="13"/>
          </p:nvPr>
        </p:nvSpPr>
        <p:spPr>
          <a:xfrm>
            <a:off x="467544" y="1347614"/>
            <a:ext cx="8207375" cy="1872208"/>
          </a:xfrm>
        </p:spPr>
        <p:txBody>
          <a:bodyPr/>
          <a:lstStyle/>
          <a:p>
            <a:r>
              <a:rPr lang="en-GB" b="1" dirty="0" smtClean="0"/>
              <a:t>Three projects </a:t>
            </a:r>
            <a:r>
              <a:rPr lang="en-GB" b="1" dirty="0"/>
              <a:t>research changes in global energy and </a:t>
            </a:r>
            <a:r>
              <a:rPr lang="en-GB" b="1" dirty="0" smtClean="0"/>
              <a:t>map </a:t>
            </a:r>
            <a:r>
              <a:rPr lang="en-GB" b="1" dirty="0"/>
              <a:t>out ways in which Finland can benefit from the technologies surrounding </a:t>
            </a:r>
            <a:r>
              <a:rPr lang="en-GB" b="1" dirty="0" smtClean="0"/>
              <a:t>energy</a:t>
            </a:r>
            <a:r>
              <a:rPr lang="en-GB" b="1" dirty="0"/>
              <a:t>. The focus is to find alternative solutions through which more sustainable energy can be utilised more widely and cost efficiently</a:t>
            </a:r>
            <a:r>
              <a:rPr lang="en-GB" b="1" dirty="0" smtClean="0"/>
              <a:t>.</a:t>
            </a:r>
            <a:endParaRPr lang="en-GB" b="1" dirty="0"/>
          </a:p>
          <a:p>
            <a:endParaRPr lang="en-GB" dirty="0"/>
          </a:p>
          <a:p>
            <a:r>
              <a:rPr lang="en-GB" dirty="0"/>
              <a:t>The energy projects funded by the Strategic Research Council (SRC) have connected stakeholders from businesses, authorities and civil society to explore new solutions and to identify pathways of change at the local, national and international level. </a:t>
            </a:r>
          </a:p>
          <a:p>
            <a:endParaRPr lang="en-GB" dirty="0"/>
          </a:p>
          <a:p>
            <a:endParaRPr lang="en-GB" dirty="0"/>
          </a:p>
          <a:p>
            <a:r>
              <a:rPr lang="en-GB" dirty="0"/>
              <a:t>The transition calls for a combination of low emission production technologies and energy efficiency to reach ambitious national and international climate targets. </a:t>
            </a:r>
            <a:endParaRPr lang="en-GB" b="0" dirty="0">
              <a:effectLst/>
            </a:endParaRPr>
          </a:p>
          <a:p>
            <a:r>
              <a:rPr lang="en-GB" b="0" dirty="0">
                <a:effectLst/>
              </a:rPr>
              <a:t/>
            </a:r>
            <a:br>
              <a:rPr lang="en-GB" b="0" dirty="0">
                <a:effectLst/>
              </a:rPr>
            </a:br>
            <a:r>
              <a:rPr lang="en-GB" dirty="0"/>
              <a:t>The energy transition is knowledge-intensive. The projects have explored the role of industrial scale heat pumps and novel ICT-solutions, business opportunities, as well as experiments and pilots. The transition will change the way in which we view energy and its role in society. Ultimately, it will lead to a radical cut in greenhouse gas emissions. </a:t>
            </a:r>
            <a:endParaRPr lang="en-GB" b="0" dirty="0">
              <a:effectLst/>
            </a:endParaRPr>
          </a:p>
          <a:p>
            <a:r>
              <a:rPr lang="en-GB" sz="1000" dirty="0"/>
              <a:t/>
            </a:r>
            <a:br>
              <a:rPr lang="en-GB" sz="1000" dirty="0"/>
            </a:br>
            <a:endParaRPr lang="en-FI" sz="1000" dirty="0"/>
          </a:p>
        </p:txBody>
      </p:sp>
      <p:sp>
        <p:nvSpPr>
          <p:cNvPr id="5" name="Text Placeholder 4">
            <a:extLst>
              <a:ext uri="{FF2B5EF4-FFF2-40B4-BE49-F238E27FC236}">
                <a16:creationId xmlns:a16="http://schemas.microsoft.com/office/drawing/2014/main" id="{5D4E3208-42E6-9946-8D3E-1B702D1C67F1}"/>
              </a:ext>
            </a:extLst>
          </p:cNvPr>
          <p:cNvSpPr>
            <a:spLocks noGrp="1"/>
          </p:cNvSpPr>
          <p:nvPr>
            <p:ph type="body" sz="quarter" idx="14"/>
          </p:nvPr>
        </p:nvSpPr>
        <p:spPr>
          <a:xfrm>
            <a:off x="396304" y="3945482"/>
            <a:ext cx="2737072" cy="645041"/>
          </a:xfrm>
        </p:spPr>
        <p:txBody>
          <a:bodyPr/>
          <a:lstStyle/>
          <a:p>
            <a:r>
              <a:rPr lang="en-GB" sz="850" dirty="0"/>
              <a:t>SET’s main area of research is the global turning point of energy and its effects on the Finnish economy. </a:t>
            </a:r>
            <a:r>
              <a:rPr lang="en-GB" sz="850" i="1" dirty="0"/>
              <a:t>http://smartenergytransition.fi/en/front-page/</a:t>
            </a:r>
            <a:endParaRPr lang="en-GB" sz="850" b="0" i="1" dirty="0">
              <a:effectLst/>
            </a:endParaRPr>
          </a:p>
        </p:txBody>
      </p:sp>
      <p:sp>
        <p:nvSpPr>
          <p:cNvPr id="6" name="Text Placeholder 5">
            <a:extLst>
              <a:ext uri="{FF2B5EF4-FFF2-40B4-BE49-F238E27FC236}">
                <a16:creationId xmlns:a16="http://schemas.microsoft.com/office/drawing/2014/main" id="{4A74231D-86C6-E047-9DED-E7AE42E57046}"/>
              </a:ext>
            </a:extLst>
          </p:cNvPr>
          <p:cNvSpPr>
            <a:spLocks noGrp="1"/>
          </p:cNvSpPr>
          <p:nvPr>
            <p:ph type="body" sz="quarter" idx="18"/>
          </p:nvPr>
        </p:nvSpPr>
        <p:spPr>
          <a:xfrm>
            <a:off x="3420640" y="3947785"/>
            <a:ext cx="2375496" cy="645041"/>
          </a:xfrm>
        </p:spPr>
        <p:txBody>
          <a:bodyPr/>
          <a:lstStyle/>
          <a:p>
            <a:r>
              <a:rPr lang="en-GB" sz="850" dirty="0"/>
              <a:t>The EL-TRAN Consortium Works to rethink the </a:t>
            </a:r>
            <a:br>
              <a:rPr lang="en-GB" sz="850" dirty="0"/>
            </a:br>
            <a:r>
              <a:rPr lang="en-GB" sz="850" dirty="0"/>
              <a:t>totality of the electric energy system.</a:t>
            </a:r>
            <a:br>
              <a:rPr lang="en-GB" sz="850" dirty="0"/>
            </a:br>
            <a:r>
              <a:rPr lang="en-GB" sz="850" i="1" dirty="0"/>
              <a:t>https://el-</a:t>
            </a:r>
            <a:r>
              <a:rPr lang="en-GB" sz="850" i="1" dirty="0" err="1"/>
              <a:t>tran.fi</a:t>
            </a:r>
            <a:r>
              <a:rPr lang="en-GB" sz="850" i="1" dirty="0"/>
              <a:t>/in-</a:t>
            </a:r>
            <a:r>
              <a:rPr lang="en-GB" sz="850" i="1" dirty="0" err="1"/>
              <a:t>english</a:t>
            </a:r>
            <a:r>
              <a:rPr lang="en-GB" sz="850" i="1" dirty="0"/>
              <a:t>/</a:t>
            </a:r>
            <a:endParaRPr lang="en-FI" sz="850" i="1" dirty="0"/>
          </a:p>
        </p:txBody>
      </p:sp>
      <p:sp>
        <p:nvSpPr>
          <p:cNvPr id="7" name="Text Placeholder 6">
            <a:extLst>
              <a:ext uri="{FF2B5EF4-FFF2-40B4-BE49-F238E27FC236}">
                <a16:creationId xmlns:a16="http://schemas.microsoft.com/office/drawing/2014/main" id="{AD67AAF4-7259-1343-81F2-D2B8C053D042}"/>
              </a:ext>
            </a:extLst>
          </p:cNvPr>
          <p:cNvSpPr>
            <a:spLocks noGrp="1"/>
          </p:cNvSpPr>
          <p:nvPr>
            <p:ph type="body" sz="quarter" idx="19"/>
          </p:nvPr>
        </p:nvSpPr>
        <p:spPr>
          <a:xfrm>
            <a:off x="5951409" y="3943896"/>
            <a:ext cx="2737072" cy="645041"/>
          </a:xfrm>
        </p:spPr>
        <p:txBody>
          <a:bodyPr/>
          <a:lstStyle/>
          <a:p>
            <a:r>
              <a:rPr lang="en-GB" sz="850" dirty="0"/>
              <a:t>BCDC Energy research project seeks solutions for using solar and wind power as extensively and cost effectively as</a:t>
            </a:r>
            <a:r>
              <a:rPr lang="en-GB" sz="850" b="1" dirty="0"/>
              <a:t> </a:t>
            </a:r>
            <a:r>
              <a:rPr lang="en-GB" sz="850" dirty="0"/>
              <a:t>possible. </a:t>
            </a:r>
            <a:r>
              <a:rPr lang="en-GB" sz="850" i="1" dirty="0"/>
              <a:t>http://www.bcdcenergia.fi/en/</a:t>
            </a:r>
            <a:endParaRPr lang="en-GB" sz="850" b="0" i="1" dirty="0">
              <a:effectLst/>
            </a:endParaRPr>
          </a:p>
        </p:txBody>
      </p:sp>
    </p:spTree>
    <p:extLst>
      <p:ext uri="{BB962C8B-B14F-4D97-AF65-F5344CB8AC3E}">
        <p14:creationId xmlns:p14="http://schemas.microsoft.com/office/powerpoint/2010/main" val="51385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orakulmio 2">
            <a:extLst>
              <a:ext uri="{FF2B5EF4-FFF2-40B4-BE49-F238E27FC236}">
                <a16:creationId xmlns:a16="http://schemas.microsoft.com/office/drawing/2014/main" id="{CC413F8C-AA50-2946-98AD-114B0E4C3D19}"/>
              </a:ext>
            </a:extLst>
          </p:cNvPr>
          <p:cNvSpPr/>
          <p:nvPr/>
        </p:nvSpPr>
        <p:spPr>
          <a:xfrm>
            <a:off x="4572000" y="0"/>
            <a:ext cx="4572000" cy="51435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28" name="Title 1">
            <a:extLst>
              <a:ext uri="{FF2B5EF4-FFF2-40B4-BE49-F238E27FC236}">
                <a16:creationId xmlns:a16="http://schemas.microsoft.com/office/drawing/2014/main" id="{219F2D4E-94F1-0743-BA46-54B72CCB38F5}"/>
              </a:ext>
            </a:extLst>
          </p:cNvPr>
          <p:cNvSpPr txBox="1">
            <a:spLocks/>
          </p:cNvSpPr>
          <p:nvPr/>
        </p:nvSpPr>
        <p:spPr>
          <a:xfrm>
            <a:off x="665820" y="1520220"/>
            <a:ext cx="3618148" cy="2160241"/>
          </a:xfrm>
          <a:prstGeom prst="rect">
            <a:avLst/>
          </a:prstGeom>
        </p:spPr>
        <p:txBody>
          <a:bodyPr vert="horz" lIns="0" tIns="0" rIns="0" bIns="0" rtlCol="0" anchor="t" anchorCtr="0">
            <a:no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r>
              <a:rPr lang="en-US" sz="1050" b="0" dirty="0">
                <a:solidFill>
                  <a:schemeClr val="tx1"/>
                </a:solidFill>
              </a:rPr>
              <a:t>Finnish environmental legislation has a strong research underpinning and we believe in collaborating across sectoral and disciplinary boundaries. In 1990 Finland was the first country in the world to introduce a carbon tax based on the carbon content of fossil fuels as an instrument for climate </a:t>
            </a:r>
            <a:r>
              <a:rPr lang="en-US" sz="1050" b="0" dirty="0" smtClean="0">
                <a:solidFill>
                  <a:schemeClr val="tx1"/>
                </a:solidFill>
              </a:rPr>
              <a:t>mitigation.</a:t>
            </a:r>
          </a:p>
          <a:p>
            <a:endParaRPr lang="en-US" sz="1050" b="0" dirty="0">
              <a:solidFill>
                <a:schemeClr val="tx1"/>
              </a:solidFill>
            </a:endParaRPr>
          </a:p>
          <a:p>
            <a:r>
              <a:rPr lang="en-US" sz="1050" b="0" dirty="0" smtClean="0">
                <a:solidFill>
                  <a:schemeClr val="tx1"/>
                </a:solidFill>
              </a:rPr>
              <a:t>Finland’s </a:t>
            </a:r>
            <a:r>
              <a:rPr lang="en-US" sz="1050" b="0" dirty="0">
                <a:solidFill>
                  <a:schemeClr val="tx1"/>
                </a:solidFill>
              </a:rPr>
              <a:t>Climate Act (2015) sets target to cut emissions 80% by 2050 on 1990 levels and promotes transparency in climate policy. It requires each future government to set out climate policies towards the long-term goal and monitor the results. Finland was also the first country to publish a national Climate Change Adaptation Strategy in 2005 and a roadmap to a circular economy in 2016.</a:t>
            </a:r>
          </a:p>
          <a:p>
            <a:endParaRPr lang="en-US" sz="1050" b="0" dirty="0">
              <a:solidFill>
                <a:schemeClr val="tx1"/>
              </a:solidFill>
            </a:endParaRPr>
          </a:p>
          <a:p>
            <a:r>
              <a:rPr lang="en-US" sz="1050" b="0" dirty="0">
                <a:solidFill>
                  <a:schemeClr val="tx1"/>
                </a:solidFill>
              </a:rPr>
              <a:t>Though much has already been done, there is a lot more to do. According to prime minister Sanna Marin’s Government </a:t>
            </a:r>
            <a:r>
              <a:rPr lang="en-US" sz="1050" b="0" dirty="0" err="1">
                <a:solidFill>
                  <a:schemeClr val="tx1"/>
                </a:solidFill>
              </a:rPr>
              <a:t>Programme</a:t>
            </a:r>
            <a:r>
              <a:rPr lang="en-US" sz="1050" b="0" dirty="0">
                <a:solidFill>
                  <a:schemeClr val="tx1"/>
                </a:solidFill>
              </a:rPr>
              <a:t> in 2019 Finland will be </a:t>
            </a:r>
            <a:r>
              <a:rPr lang="en-US" sz="1050" b="0" dirty="0" smtClean="0">
                <a:solidFill>
                  <a:schemeClr val="tx1"/>
                </a:solidFill>
              </a:rPr>
              <a:t>climate </a:t>
            </a:r>
            <a:r>
              <a:rPr lang="en-US" sz="1050" b="0" dirty="0">
                <a:solidFill>
                  <a:schemeClr val="tx1"/>
                </a:solidFill>
              </a:rPr>
              <a:t>neutral by 2035, and the world’s first fossil-free welfare society. The Climate Act is currently being amended and updated in a way that the target of climate neutrality by 2035 can be achieved.</a:t>
            </a:r>
          </a:p>
        </p:txBody>
      </p:sp>
      <p:sp>
        <p:nvSpPr>
          <p:cNvPr id="2" name="Title 1"/>
          <p:cNvSpPr>
            <a:spLocks noGrp="1"/>
          </p:cNvSpPr>
          <p:nvPr>
            <p:ph type="title"/>
          </p:nvPr>
        </p:nvSpPr>
        <p:spPr>
          <a:xfrm>
            <a:off x="665820" y="215428"/>
            <a:ext cx="3240360" cy="627535"/>
          </a:xfrm>
        </p:spPr>
        <p:txBody>
          <a:bodyPr/>
          <a:lstStyle/>
          <a:p>
            <a:r>
              <a:rPr lang="en-US" dirty="0"/>
              <a:t>Bringing science and </a:t>
            </a:r>
            <a:br>
              <a:rPr lang="en-US" dirty="0"/>
            </a:br>
            <a:r>
              <a:rPr lang="en-US" dirty="0"/>
              <a:t>decision-making together</a:t>
            </a:r>
            <a:endParaRPr lang="fi-FI" dirty="0"/>
          </a:p>
        </p:txBody>
      </p:sp>
      <p:sp>
        <p:nvSpPr>
          <p:cNvPr id="4" name="Suorakulmio 3">
            <a:extLst>
              <a:ext uri="{FF2B5EF4-FFF2-40B4-BE49-F238E27FC236}">
                <a16:creationId xmlns:a16="http://schemas.microsoft.com/office/drawing/2014/main" id="{378660EC-1B61-7641-981C-BC1A664BD940}"/>
              </a:ext>
            </a:extLst>
          </p:cNvPr>
          <p:cNvSpPr/>
          <p:nvPr/>
        </p:nvSpPr>
        <p:spPr>
          <a:xfrm>
            <a:off x="5237820" y="1491630"/>
            <a:ext cx="3240360" cy="632453"/>
          </a:xfrm>
          <a:prstGeom prst="rect">
            <a:avLst/>
          </a:prstGeom>
          <a:solidFill>
            <a:schemeClr val="tx1">
              <a:alpha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t>See the case examples </a:t>
            </a:r>
            <a:r>
              <a:rPr lang="en-US" sz="2000" b="1" dirty="0" smtClean="0">
                <a:sym typeface="Wingdings" panose="05000000000000000000" pitchFamily="2" charset="2"/>
              </a:rPr>
              <a:t></a:t>
            </a:r>
            <a:r>
              <a:rPr lang="en-US" sz="2000" b="1" dirty="0" smtClean="0"/>
              <a:t> </a:t>
            </a:r>
            <a:endParaRPr lang="fi-FI" sz="2000" dirty="0"/>
          </a:p>
        </p:txBody>
      </p:sp>
      <p:sp>
        <p:nvSpPr>
          <p:cNvPr id="7" name="Suorakulmio 6">
            <a:extLst>
              <a:ext uri="{FF2B5EF4-FFF2-40B4-BE49-F238E27FC236}">
                <a16:creationId xmlns:a16="http://schemas.microsoft.com/office/drawing/2014/main" id="{13AE57BE-AD2F-0547-BEB8-B29558795231}"/>
              </a:ext>
            </a:extLst>
          </p:cNvPr>
          <p:cNvSpPr/>
          <p:nvPr/>
        </p:nvSpPr>
        <p:spPr>
          <a:xfrm>
            <a:off x="5237820" y="2158640"/>
            <a:ext cx="3240360" cy="1964678"/>
          </a:xfrm>
          <a:prstGeom prst="rect">
            <a:avLst/>
          </a:prstGeom>
          <a:solidFill>
            <a:schemeClr val="tx1">
              <a:alpha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4938" indent="-134938">
              <a:spcAft>
                <a:spcPts val="500"/>
              </a:spcAft>
              <a:buFont typeface="Arial" panose="020B0604020202020204" pitchFamily="34" charset="0"/>
              <a:buChar char="•"/>
            </a:pPr>
            <a:r>
              <a:rPr lang="fi-FI" sz="1050" dirty="0" err="1"/>
              <a:t>First</a:t>
            </a:r>
            <a:r>
              <a:rPr lang="fi-FI" sz="1050" dirty="0"/>
              <a:t> country in </a:t>
            </a:r>
            <a:r>
              <a:rPr lang="fi-FI" sz="1050" dirty="0" err="1"/>
              <a:t>the</a:t>
            </a:r>
            <a:r>
              <a:rPr lang="fi-FI" sz="1050" dirty="0"/>
              <a:t> </a:t>
            </a:r>
            <a:r>
              <a:rPr lang="fi-FI" sz="1050" dirty="0" err="1"/>
              <a:t>world</a:t>
            </a:r>
            <a:r>
              <a:rPr lang="fi-FI" sz="1050" dirty="0"/>
              <a:t> to </a:t>
            </a:r>
            <a:r>
              <a:rPr lang="fi-FI" sz="1050" dirty="0" err="1"/>
              <a:t>introduce</a:t>
            </a:r>
            <a:r>
              <a:rPr lang="fi-FI" sz="1050" dirty="0"/>
              <a:t> a </a:t>
            </a:r>
            <a:r>
              <a:rPr lang="fi-FI" sz="1050" dirty="0" err="1"/>
              <a:t>carbon</a:t>
            </a:r>
            <a:r>
              <a:rPr lang="fi-FI" sz="1050" dirty="0"/>
              <a:t> </a:t>
            </a:r>
            <a:r>
              <a:rPr lang="fi-FI" sz="1050" dirty="0" err="1"/>
              <a:t>tax</a:t>
            </a:r>
            <a:endParaRPr lang="fi-FI" sz="1050" dirty="0"/>
          </a:p>
          <a:p>
            <a:pPr marL="134938" indent="-134938">
              <a:spcAft>
                <a:spcPts val="500"/>
              </a:spcAft>
              <a:buFont typeface="Arial" panose="020B0604020202020204" pitchFamily="34" charset="0"/>
              <a:buChar char="•"/>
            </a:pPr>
            <a:r>
              <a:rPr lang="fi-FI" sz="1050" dirty="0" err="1"/>
              <a:t>World’s</a:t>
            </a:r>
            <a:r>
              <a:rPr lang="fi-FI" sz="1050" dirty="0"/>
              <a:t> 1st </a:t>
            </a:r>
            <a:r>
              <a:rPr lang="fi-FI" sz="1050" dirty="0" err="1"/>
              <a:t>circular</a:t>
            </a:r>
            <a:r>
              <a:rPr lang="fi-FI" sz="1050" dirty="0"/>
              <a:t> </a:t>
            </a:r>
            <a:r>
              <a:rPr lang="fi-FI" sz="1050" dirty="0" err="1"/>
              <a:t>economy</a:t>
            </a:r>
            <a:r>
              <a:rPr lang="fi-FI" sz="1050" dirty="0"/>
              <a:t> </a:t>
            </a:r>
            <a:r>
              <a:rPr lang="fi-FI" sz="1050" dirty="0" err="1"/>
              <a:t>road</a:t>
            </a:r>
            <a:r>
              <a:rPr lang="fi-FI" sz="1050" dirty="0"/>
              <a:t> </a:t>
            </a:r>
            <a:r>
              <a:rPr lang="fi-FI" sz="1050" dirty="0" err="1"/>
              <a:t>map</a:t>
            </a:r>
            <a:endParaRPr lang="fi-FI" sz="1050" dirty="0"/>
          </a:p>
          <a:p>
            <a:pPr marL="134938" indent="-134938">
              <a:spcAft>
                <a:spcPts val="500"/>
              </a:spcAft>
              <a:buFont typeface="Arial" panose="020B0604020202020204" pitchFamily="34" charset="0"/>
              <a:buChar char="•"/>
            </a:pPr>
            <a:r>
              <a:rPr lang="fi-FI" sz="1050" dirty="0" err="1"/>
              <a:t>Working</a:t>
            </a:r>
            <a:r>
              <a:rPr lang="fi-FI" sz="1050" dirty="0"/>
              <a:t> </a:t>
            </a:r>
            <a:r>
              <a:rPr lang="fi-FI" sz="1050" dirty="0" err="1"/>
              <a:t>towards</a:t>
            </a:r>
            <a:r>
              <a:rPr lang="fi-FI" sz="1050" dirty="0"/>
              <a:t> climate </a:t>
            </a:r>
            <a:r>
              <a:rPr lang="fi-FI" sz="1050" dirty="0" err="1"/>
              <a:t>neutrality</a:t>
            </a:r>
            <a:r>
              <a:rPr lang="fi-FI" sz="1050" dirty="0"/>
              <a:t> </a:t>
            </a:r>
            <a:r>
              <a:rPr lang="fi-FI" sz="1050" dirty="0" err="1"/>
              <a:t>by</a:t>
            </a:r>
            <a:r>
              <a:rPr lang="fi-FI" sz="1050" dirty="0"/>
              <a:t> 2035</a:t>
            </a:r>
          </a:p>
          <a:p>
            <a:pPr marL="134938" indent="-134938">
              <a:spcAft>
                <a:spcPts val="500"/>
              </a:spcAft>
              <a:buFont typeface="Arial" panose="020B0604020202020204" pitchFamily="34" charset="0"/>
              <a:buChar char="•"/>
            </a:pPr>
            <a:r>
              <a:rPr lang="fi-FI" sz="1050" dirty="0"/>
              <a:t>The </a:t>
            </a:r>
            <a:r>
              <a:rPr lang="fi-FI" sz="1050" dirty="0" err="1"/>
              <a:t>Finnish</a:t>
            </a:r>
            <a:r>
              <a:rPr lang="fi-FI" sz="1050" dirty="0"/>
              <a:t> Climate </a:t>
            </a:r>
            <a:r>
              <a:rPr lang="fi-FI" sz="1050" dirty="0" err="1"/>
              <a:t>Change</a:t>
            </a:r>
            <a:r>
              <a:rPr lang="fi-FI" sz="1050" dirty="0"/>
              <a:t> </a:t>
            </a:r>
            <a:r>
              <a:rPr lang="fi-FI" sz="1050" dirty="0" err="1"/>
              <a:t>Panel</a:t>
            </a:r>
            <a:r>
              <a:rPr lang="fi-FI" sz="1050" dirty="0"/>
              <a:t> </a:t>
            </a:r>
            <a:r>
              <a:rPr lang="fi-FI" sz="1050" dirty="0" err="1"/>
              <a:t>facilitates</a:t>
            </a:r>
            <a:r>
              <a:rPr lang="fi-FI" sz="1050" dirty="0"/>
              <a:t> </a:t>
            </a:r>
            <a:r>
              <a:rPr lang="fi-FI" sz="1050" dirty="0" err="1"/>
              <a:t>dialogue</a:t>
            </a:r>
            <a:r>
              <a:rPr lang="fi-FI" sz="1050" dirty="0"/>
              <a:t> </a:t>
            </a:r>
            <a:r>
              <a:rPr lang="fi-FI" sz="1050" dirty="0" err="1"/>
              <a:t>between</a:t>
            </a:r>
            <a:r>
              <a:rPr lang="fi-FI" sz="1050" dirty="0"/>
              <a:t> science </a:t>
            </a:r>
            <a:r>
              <a:rPr lang="fi-FI" sz="1050" dirty="0" smtClean="0"/>
              <a:t>and </a:t>
            </a:r>
            <a:r>
              <a:rPr lang="fi-FI" sz="1050" dirty="0" err="1" smtClean="0"/>
              <a:t>policy-making</a:t>
            </a:r>
            <a:endParaRPr lang="fi-FI" sz="1050" dirty="0"/>
          </a:p>
          <a:p>
            <a:pPr marL="134938" indent="-134938">
              <a:spcAft>
                <a:spcPts val="500"/>
              </a:spcAft>
              <a:buFont typeface="Arial" panose="020B0604020202020204" pitchFamily="34" charset="0"/>
              <a:buChar char="•"/>
            </a:pPr>
            <a:r>
              <a:rPr lang="fi-FI" sz="1050" dirty="0" err="1"/>
              <a:t>Interaction</a:t>
            </a:r>
            <a:r>
              <a:rPr lang="fi-FI" sz="1050" dirty="0"/>
              <a:t> </a:t>
            </a:r>
            <a:r>
              <a:rPr lang="fi-FI" sz="1050" dirty="0" err="1"/>
              <a:t>with</a:t>
            </a:r>
            <a:r>
              <a:rPr lang="fi-FI" sz="1050" dirty="0"/>
              <a:t> </a:t>
            </a:r>
            <a:r>
              <a:rPr lang="fi-FI" sz="1050" dirty="0" err="1"/>
              <a:t>researchers</a:t>
            </a:r>
            <a:r>
              <a:rPr lang="fi-FI" sz="1050" dirty="0"/>
              <a:t> </a:t>
            </a:r>
            <a:r>
              <a:rPr lang="fi-FI" sz="1050" dirty="0" err="1"/>
              <a:t>improves</a:t>
            </a:r>
            <a:r>
              <a:rPr lang="fi-FI" sz="1050" dirty="0"/>
              <a:t> </a:t>
            </a:r>
            <a:r>
              <a:rPr lang="fi-FI" sz="1050" dirty="0" err="1"/>
              <a:t>the</a:t>
            </a:r>
            <a:r>
              <a:rPr lang="fi-FI" sz="1050" dirty="0"/>
              <a:t> </a:t>
            </a:r>
            <a:r>
              <a:rPr lang="fi-FI" sz="1050" dirty="0" err="1"/>
              <a:t>knowledge</a:t>
            </a:r>
            <a:r>
              <a:rPr lang="fi-FI" sz="1050" dirty="0"/>
              <a:t> </a:t>
            </a:r>
            <a:r>
              <a:rPr lang="fi-FI" sz="1050" dirty="0" err="1"/>
              <a:t>base</a:t>
            </a:r>
            <a:r>
              <a:rPr lang="fi-FI" sz="1050" dirty="0"/>
              <a:t> of </a:t>
            </a:r>
            <a:r>
              <a:rPr lang="fi-FI" sz="1050" dirty="0" err="1"/>
              <a:t>policy-making</a:t>
            </a:r>
            <a:endParaRPr lang="fi-FI" sz="1050" dirty="0"/>
          </a:p>
        </p:txBody>
      </p:sp>
      <p:sp>
        <p:nvSpPr>
          <p:cNvPr id="9" name="Freeform 11">
            <a:extLst>
              <a:ext uri="{FF2B5EF4-FFF2-40B4-BE49-F238E27FC236}">
                <a16:creationId xmlns:a16="http://schemas.microsoft.com/office/drawing/2014/main" id="{FCF96CE4-520B-2844-8384-D6C035676B03}"/>
              </a:ext>
            </a:extLst>
          </p:cNvPr>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Slide Number Placeholder 5"/>
          <p:cNvSpPr>
            <a:spLocks noGrp="1"/>
          </p:cNvSpPr>
          <p:nvPr>
            <p:ph type="sldNum" sz="quarter" idx="12"/>
          </p:nvPr>
        </p:nvSpPr>
        <p:spPr/>
        <p:txBody>
          <a:bodyPr/>
          <a:lstStyle/>
          <a:p>
            <a:fld id="{E9DC2C14-6E95-4EF0-AB2C-A4DB63E63034}" type="slidenum">
              <a:rPr lang="en-US" smtClean="0"/>
              <a:t>6</a:t>
            </a:fld>
            <a:endParaRPr lang="en-US"/>
          </a:p>
        </p:txBody>
      </p:sp>
    </p:spTree>
    <p:extLst>
      <p:ext uri="{BB962C8B-B14F-4D97-AF65-F5344CB8AC3E}">
        <p14:creationId xmlns:p14="http://schemas.microsoft.com/office/powerpoint/2010/main" val="1742445617"/>
      </p:ext>
    </p:extLst>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59;p7" descr="Kuva, joka sisältää kohteen mato, rock, ruoho, lintu&#10;&#10;Kuvaus luotu automaattisesti">
            <a:extLst>
              <a:ext uri="{FF2B5EF4-FFF2-40B4-BE49-F238E27FC236}">
                <a16:creationId xmlns:a16="http://schemas.microsoft.com/office/drawing/2014/main" id="{FACEF9A6-72EC-3646-A9B9-2A6E4655BBCC}"/>
              </a:ext>
            </a:extLst>
          </p:cNvPr>
          <p:cNvPicPr preferRelativeResize="0">
            <a:picLocks/>
          </p:cNvPicPr>
          <p:nvPr/>
        </p:nvPicPr>
        <p:blipFill rotWithShape="1">
          <a:blip r:embed="rId3">
            <a:alphaModFix/>
          </a:blip>
          <a:srcRect t="7850" b="7850"/>
          <a:stretch/>
        </p:blipFill>
        <p:spPr>
          <a:xfrm>
            <a:off x="0" y="0"/>
            <a:ext cx="9144000" cy="5143500"/>
          </a:xfrm>
          <a:prstGeom prst="rect">
            <a:avLst/>
          </a:prstGeom>
          <a:noFill/>
          <a:ln>
            <a:noFill/>
          </a:ln>
        </p:spPr>
      </p:pic>
      <p:sp>
        <p:nvSpPr>
          <p:cNvPr id="4" name="Google Shape;60;p7" descr="Worms on a pile of mud">
            <a:extLst>
              <a:ext uri="{FF2B5EF4-FFF2-40B4-BE49-F238E27FC236}">
                <a16:creationId xmlns:a16="http://schemas.microsoft.com/office/drawing/2014/main" id="{9A138F23-6A5A-3046-881F-4712D35C407C}"/>
              </a:ext>
            </a:extLst>
          </p:cNvPr>
          <p:cNvSpPr/>
          <p:nvPr/>
        </p:nvSpPr>
        <p:spPr>
          <a:xfrm>
            <a:off x="0" y="0"/>
            <a:ext cx="9144000" cy="5143500"/>
          </a:xfrm>
          <a:prstGeom prst="rect">
            <a:avLst/>
          </a:prstGeom>
          <a:solidFill>
            <a:srgbClr val="3D3D3D">
              <a:alpha val="64313"/>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solidFill>
                <a:schemeClr val="bg1"/>
              </a:solidFill>
              <a:latin typeface="Finlandica" pitchFamily="2" charset="77"/>
              <a:ea typeface="Arial"/>
              <a:cs typeface="Arial"/>
              <a:sym typeface="Arial"/>
            </a:endParaRPr>
          </a:p>
        </p:txBody>
      </p:sp>
      <p:sp>
        <p:nvSpPr>
          <p:cNvPr id="5" name="Rectangle 4">
            <a:extLst>
              <a:ext uri="{FF2B5EF4-FFF2-40B4-BE49-F238E27FC236}">
                <a16:creationId xmlns:a16="http://schemas.microsoft.com/office/drawing/2014/main" id="{0A6053E3-C65B-8A4A-A882-D03C97CD298C}"/>
              </a:ext>
              <a:ext uri="{C183D7F6-B498-43B3-948B-1728B52AA6E4}">
                <adec:decorative xmlns="" xmlns:adec="http://schemas.microsoft.com/office/drawing/2017/decorative" val="1"/>
              </a:ext>
            </a:extLst>
          </p:cNvPr>
          <p:cNvSpPr/>
          <p:nvPr/>
        </p:nvSpPr>
        <p:spPr>
          <a:xfrm>
            <a:off x="-36512" y="0"/>
            <a:ext cx="9180512" cy="5143500"/>
          </a:xfrm>
          <a:prstGeom prst="rect">
            <a:avLst/>
          </a:prstGeom>
          <a:solidFill>
            <a:schemeClr val="bg2">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6" name="Google Shape;61;p7">
            <a:extLst>
              <a:ext uri="{FF2B5EF4-FFF2-40B4-BE49-F238E27FC236}">
                <a16:creationId xmlns:a16="http://schemas.microsoft.com/office/drawing/2014/main" id="{3DA1468A-3742-004F-9E5F-5A1650F7353B}"/>
              </a:ext>
              <a:ext uri="{C183D7F6-B498-43B3-948B-1728B52AA6E4}">
                <adec:decorative xmlns="" xmlns:adec="http://schemas.microsoft.com/office/drawing/2017/decorative" val="1"/>
              </a:ext>
            </a:extLst>
          </p:cNvPr>
          <p:cNvPicPr preferRelativeResize="0"/>
          <p:nvPr/>
        </p:nvPicPr>
        <p:blipFill rotWithShape="1">
          <a:blip r:embed="rId4">
            <a:alphaModFix/>
          </a:blip>
          <a:srcRect r="47521"/>
          <a:stretch/>
        </p:blipFill>
        <p:spPr>
          <a:xfrm>
            <a:off x="6588224" y="310920"/>
            <a:ext cx="2321499" cy="2073736"/>
          </a:xfrm>
          <a:prstGeom prst="rect">
            <a:avLst/>
          </a:prstGeom>
          <a:noFill/>
          <a:ln>
            <a:noFill/>
          </a:ln>
        </p:spPr>
      </p:pic>
      <p:sp>
        <p:nvSpPr>
          <p:cNvPr id="2" name="Title 1" descr="Advancing Carbon Farming">
            <a:extLst>
              <a:ext uri="{FF2B5EF4-FFF2-40B4-BE49-F238E27FC236}">
                <a16:creationId xmlns:a16="http://schemas.microsoft.com/office/drawing/2014/main" id="{FCA849DF-1720-9743-86D9-23E1D0BDE60E}"/>
              </a:ext>
            </a:extLst>
          </p:cNvPr>
          <p:cNvSpPr>
            <a:spLocks noGrp="1"/>
          </p:cNvSpPr>
          <p:nvPr>
            <p:ph type="ctrTitle"/>
          </p:nvPr>
        </p:nvSpPr>
        <p:spPr/>
        <p:txBody>
          <a:bodyPr/>
          <a:lstStyle/>
          <a:p>
            <a:r>
              <a:rPr lang="en-GB">
                <a:solidFill>
                  <a:schemeClr val="bg1"/>
                </a:solidFill>
              </a:rPr>
              <a:t>Advancing </a:t>
            </a:r>
            <a:br>
              <a:rPr lang="en-GB">
                <a:solidFill>
                  <a:schemeClr val="bg1"/>
                </a:solidFill>
              </a:rPr>
            </a:br>
            <a:r>
              <a:rPr lang="en-GB">
                <a:solidFill>
                  <a:schemeClr val="bg1"/>
                </a:solidFill>
              </a:rPr>
              <a:t>Carbon Farming</a:t>
            </a:r>
            <a:endParaRPr lang="en-FI">
              <a:solidFill>
                <a:schemeClr val="bg1"/>
              </a:solidFill>
            </a:endParaRPr>
          </a:p>
        </p:txBody>
      </p:sp>
      <p:sp>
        <p:nvSpPr>
          <p:cNvPr id="7" name="TextBox 6"/>
          <p:cNvSpPr txBox="1"/>
          <p:nvPr/>
        </p:nvSpPr>
        <p:spPr>
          <a:xfrm>
            <a:off x="179512" y="123478"/>
            <a:ext cx="2339752" cy="288147"/>
          </a:xfrm>
          <a:prstGeom prst="rect">
            <a:avLst/>
          </a:prstGeom>
          <a:noFill/>
        </p:spPr>
        <p:txBody>
          <a:bodyPr wrap="square" lIns="36000" tIns="36000" rIns="36000" bIns="36000" rtlCol="0">
            <a:spAutoFit/>
          </a:bodyPr>
          <a:lstStyle/>
          <a:p>
            <a:r>
              <a:rPr lang="fi-FI" sz="1400" dirty="0" smtClean="0"/>
              <a:t>CASE EXAMPLE</a:t>
            </a:r>
            <a:endParaRPr lang="en-US" sz="1400" dirty="0" smtClean="0"/>
          </a:p>
        </p:txBody>
      </p:sp>
    </p:spTree>
    <p:extLst>
      <p:ext uri="{BB962C8B-B14F-4D97-AF65-F5344CB8AC3E}">
        <p14:creationId xmlns:p14="http://schemas.microsoft.com/office/powerpoint/2010/main" val="34570716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38CECD-4ED5-CC4B-B7A3-A7CDBA3DE5BA}"/>
              </a:ext>
            </a:extLst>
          </p:cNvPr>
          <p:cNvSpPr>
            <a:spLocks noGrp="1"/>
          </p:cNvSpPr>
          <p:nvPr>
            <p:ph type="title"/>
          </p:nvPr>
        </p:nvSpPr>
        <p:spPr/>
        <p:txBody>
          <a:bodyPr/>
          <a:lstStyle/>
          <a:p>
            <a:pPr algn="ctr"/>
            <a:r>
              <a:rPr lang="en-GB" dirty="0"/>
              <a:t>Carbon Action by Baltic Sea Action Group</a:t>
            </a:r>
            <a:endParaRPr lang="en-FI" dirty="0"/>
          </a:p>
        </p:txBody>
      </p:sp>
      <p:sp>
        <p:nvSpPr>
          <p:cNvPr id="4" name="Text Placeholder 3">
            <a:extLst>
              <a:ext uri="{FF2B5EF4-FFF2-40B4-BE49-F238E27FC236}">
                <a16:creationId xmlns:a16="http://schemas.microsoft.com/office/drawing/2014/main" id="{4DFA8027-5CA1-C241-A6A5-D7553A3963B7}"/>
              </a:ext>
            </a:extLst>
          </p:cNvPr>
          <p:cNvSpPr>
            <a:spLocks noGrp="1"/>
          </p:cNvSpPr>
          <p:nvPr>
            <p:ph type="body" sz="quarter" idx="13"/>
          </p:nvPr>
        </p:nvSpPr>
        <p:spPr>
          <a:xfrm>
            <a:off x="468312" y="1059582"/>
            <a:ext cx="8207375" cy="2516251"/>
          </a:xfrm>
        </p:spPr>
        <p:txBody>
          <a:bodyPr/>
          <a:lstStyle/>
          <a:p>
            <a:r>
              <a:rPr lang="en-GB" b="1" dirty="0"/>
              <a:t>The Carbon Action Platform speeds up the transformation from destructive agricultural practices to regenerative carbon farming practices.</a:t>
            </a:r>
            <a:br>
              <a:rPr lang="en-GB" b="1" dirty="0"/>
            </a:br>
            <a:endParaRPr lang="en-GB" b="1" dirty="0"/>
          </a:p>
          <a:p>
            <a:r>
              <a:rPr lang="en-GB" dirty="0"/>
              <a:t>This pilot platform speeds up the transformation to regenerative farming practices that build soil, isolate carbon, nurture biodiversity, keep nutrients away from water bodies – and enhance the profitability of the farm. The new practices will establish more resilient soil for future food production in the changing climate. </a:t>
            </a:r>
            <a:endParaRPr lang="en-GB" b="0" dirty="0">
              <a:effectLst/>
            </a:endParaRPr>
          </a:p>
          <a:p>
            <a:r>
              <a:rPr lang="en-GB" dirty="0"/>
              <a:t/>
            </a:r>
            <a:br>
              <a:rPr lang="en-GB" dirty="0"/>
            </a:br>
            <a:r>
              <a:rPr lang="en-GB" dirty="0"/>
              <a:t>All together 100 pilot Carbon Farms test practices and collect experiences. Companies also provide carbon farming training for their contract farmers.</a:t>
            </a:r>
          </a:p>
          <a:p>
            <a:endParaRPr lang="en-GB" dirty="0"/>
          </a:p>
          <a:p>
            <a:r>
              <a:rPr lang="en-US" dirty="0"/>
              <a:t>Regenerative agriculture enhances soil health by restoring carbon content, which in turn, improves productivity. Added benefits include increased biodiversity, ecosystem resilience, water filtration and nutrient retention. </a:t>
            </a:r>
          </a:p>
          <a:p>
            <a:r>
              <a:rPr lang="en-GB" b="0" dirty="0">
                <a:effectLst/>
              </a:rPr>
              <a:t/>
            </a:r>
            <a:br>
              <a:rPr lang="en-GB" b="0" dirty="0">
                <a:effectLst/>
              </a:rPr>
            </a:br>
            <a:r>
              <a:rPr lang="en-GB" b="0" dirty="0">
                <a:effectLst/>
              </a:rPr>
              <a:t>One field </a:t>
            </a:r>
            <a:r>
              <a:rPr lang="en-GB" b="0" dirty="0" err="1">
                <a:effectLst/>
              </a:rPr>
              <a:t>hectacre</a:t>
            </a:r>
            <a:r>
              <a:rPr lang="en-GB" b="0" dirty="0">
                <a:effectLst/>
              </a:rPr>
              <a:t> can sequester </a:t>
            </a:r>
            <a:r>
              <a:rPr lang="en-GB" b="0" dirty="0">
                <a:effectLst/>
                <a:hlinkClick r:id="rId3"/>
              </a:rPr>
              <a:t>200-1000 kgs </a:t>
            </a:r>
            <a:r>
              <a:rPr lang="en-GB" b="0" dirty="0">
                <a:effectLst/>
              </a:rPr>
              <a:t>of carbon annually. </a:t>
            </a:r>
            <a:r>
              <a:rPr lang="en-GB" dirty="0"/>
              <a:t>Increasing carbon sinks is essential in mitigating climate change because agriculture accounts for 39% of Europe’s land coverage and 10% of current EU greenhouse gas emissions. </a:t>
            </a:r>
            <a:r>
              <a:rPr lang="en-GB" dirty="0" err="1"/>
              <a:t>Fields</a:t>
            </a:r>
            <a:r>
              <a:rPr lang="en-GB" dirty="0"/>
              <a:t> can be turned from carbon emitters into carbon sinks. Carbon Action is a pilot assembled by the Baltic Sea Action Group (BSAG) and launched in 2017 with funding from the Finnish Innovation Fund </a:t>
            </a:r>
            <a:r>
              <a:rPr lang="en-GB" dirty="0" err="1"/>
              <a:t>Sitra</a:t>
            </a:r>
            <a:r>
              <a:rPr lang="en-GB" dirty="0"/>
              <a:t>. It is now a platform with many actors and funders. </a:t>
            </a:r>
            <a:endParaRPr lang="en-GB" b="0" dirty="0">
              <a:effectLst/>
            </a:endParaRPr>
          </a:p>
        </p:txBody>
      </p:sp>
      <p:sp>
        <p:nvSpPr>
          <p:cNvPr id="5" name="Text Placeholder 4">
            <a:extLst>
              <a:ext uri="{FF2B5EF4-FFF2-40B4-BE49-F238E27FC236}">
                <a16:creationId xmlns:a16="http://schemas.microsoft.com/office/drawing/2014/main" id="{5D4E3208-42E6-9946-8D3E-1B702D1C67F1}"/>
              </a:ext>
            </a:extLst>
          </p:cNvPr>
          <p:cNvSpPr>
            <a:spLocks noGrp="1"/>
          </p:cNvSpPr>
          <p:nvPr>
            <p:ph type="body" sz="quarter" idx="14"/>
          </p:nvPr>
        </p:nvSpPr>
        <p:spPr>
          <a:xfrm>
            <a:off x="611560" y="3945841"/>
            <a:ext cx="3240360" cy="645041"/>
          </a:xfrm>
        </p:spPr>
        <p:txBody>
          <a:bodyPr/>
          <a:lstStyle/>
          <a:p>
            <a:r>
              <a:rPr lang="en-GB" dirty="0"/>
              <a:t>There is more carbon in soil than in the atmosphere and plant biomasses combined. Agricultural soil has great potential to mitigate climate change by storing carbon.</a:t>
            </a:r>
            <a:endParaRPr lang="en-GB" b="0" dirty="0">
              <a:effectLst/>
            </a:endParaRPr>
          </a:p>
        </p:txBody>
      </p:sp>
      <p:sp>
        <p:nvSpPr>
          <p:cNvPr id="6" name="Text Placeholder 5">
            <a:extLst>
              <a:ext uri="{FF2B5EF4-FFF2-40B4-BE49-F238E27FC236}">
                <a16:creationId xmlns:a16="http://schemas.microsoft.com/office/drawing/2014/main" id="{4A74231D-86C6-E047-9DED-E7AE42E57046}"/>
              </a:ext>
            </a:extLst>
          </p:cNvPr>
          <p:cNvSpPr>
            <a:spLocks noGrp="1"/>
          </p:cNvSpPr>
          <p:nvPr>
            <p:ph type="body" sz="quarter" idx="18"/>
          </p:nvPr>
        </p:nvSpPr>
        <p:spPr>
          <a:xfrm>
            <a:off x="4788024" y="3940545"/>
            <a:ext cx="3744416" cy="645041"/>
          </a:xfrm>
        </p:spPr>
        <p:txBody>
          <a:bodyPr/>
          <a:lstStyle/>
          <a:p>
            <a:r>
              <a:rPr lang="en-GB" dirty="0"/>
              <a:t>At the Paris Climate Conference in 2015, Finland signed the 4/1000 Initiative. It aims to increase the amount of carbon sinks in farmland to secure food production and curb climate change.</a:t>
            </a:r>
            <a:endParaRPr lang="en-GB" b="0" dirty="0">
              <a:effectLst/>
            </a:endParaRPr>
          </a:p>
        </p:txBody>
      </p:sp>
    </p:spTree>
    <p:extLst>
      <p:ext uri="{BB962C8B-B14F-4D97-AF65-F5344CB8AC3E}">
        <p14:creationId xmlns:p14="http://schemas.microsoft.com/office/powerpoint/2010/main" val="3245979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descr="Kuva, joka sisältää kohteen henkilö, sisä, henkilöt&#10;&#10;Kuvaus luotu automaattisesti">
            <a:extLst>
              <a:ext uri="{FF2B5EF4-FFF2-40B4-BE49-F238E27FC236}">
                <a16:creationId xmlns:a16="http://schemas.microsoft.com/office/drawing/2014/main" id="{C67B0E85-7767-434A-BDEE-E8B850916E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4381" y="0"/>
            <a:ext cx="4572000" cy="5143500"/>
          </a:xfrm>
          <a:prstGeom prst="rect">
            <a:avLst/>
          </a:prstGeom>
        </p:spPr>
      </p:pic>
      <p:sp>
        <p:nvSpPr>
          <p:cNvPr id="28" name="Title 1">
            <a:extLst>
              <a:ext uri="{FF2B5EF4-FFF2-40B4-BE49-F238E27FC236}">
                <a16:creationId xmlns:a16="http://schemas.microsoft.com/office/drawing/2014/main" id="{219F2D4E-94F1-0743-BA46-54B72CCB38F5}"/>
              </a:ext>
            </a:extLst>
          </p:cNvPr>
          <p:cNvSpPr txBox="1">
            <a:spLocks/>
          </p:cNvSpPr>
          <p:nvPr/>
        </p:nvSpPr>
        <p:spPr>
          <a:xfrm>
            <a:off x="665820" y="2282400"/>
            <a:ext cx="3114092" cy="2160241"/>
          </a:xfrm>
          <a:prstGeom prst="rect">
            <a:avLst/>
          </a:prstGeom>
        </p:spPr>
        <p:txBody>
          <a:bodyPr vert="horz" lIns="0" tIns="0" rIns="0" bIns="0" rtlCol="0" anchor="t" anchorCtr="0">
            <a:no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r>
              <a:rPr lang="en-US" sz="1050" b="0" dirty="0">
                <a:solidFill>
                  <a:schemeClr val="tx1"/>
                </a:solidFill>
              </a:rPr>
              <a:t>With ambitious targets, it is important to be realistic: environmental issues know no boundaries. We are only 5.5 million people, but we are in no way separate from the 7.8 billion others on this planet.</a:t>
            </a:r>
          </a:p>
          <a:p>
            <a:r>
              <a:rPr lang="en-US" sz="1050" b="0" dirty="0">
                <a:solidFill>
                  <a:schemeClr val="tx1"/>
                </a:solidFill>
              </a:rPr>
              <a:t> </a:t>
            </a:r>
          </a:p>
          <a:p>
            <a:r>
              <a:rPr lang="en-US" sz="1050" b="0" dirty="0">
                <a:solidFill>
                  <a:schemeClr val="tx1"/>
                </a:solidFill>
              </a:rPr>
              <a:t>To achieve change on a global scale, we need to network, find partners and embrace a systemic approach globally. Only together can we see the big picture. We are ready to share our know-how and lessons learned and join forces to change the future.</a:t>
            </a:r>
          </a:p>
        </p:txBody>
      </p:sp>
      <p:sp>
        <p:nvSpPr>
          <p:cNvPr id="2" name="Title 1"/>
          <p:cNvSpPr>
            <a:spLocks noGrp="1"/>
          </p:cNvSpPr>
          <p:nvPr>
            <p:ph type="title"/>
          </p:nvPr>
        </p:nvSpPr>
        <p:spPr>
          <a:xfrm>
            <a:off x="665820" y="1347614"/>
            <a:ext cx="3240360" cy="627535"/>
          </a:xfrm>
        </p:spPr>
        <p:txBody>
          <a:bodyPr/>
          <a:lstStyle/>
          <a:p>
            <a:r>
              <a:rPr lang="en-US" dirty="0"/>
              <a:t>Global co-creation </a:t>
            </a:r>
            <a:br>
              <a:rPr lang="en-US" dirty="0"/>
            </a:br>
            <a:r>
              <a:rPr lang="en-US" dirty="0"/>
              <a:t>and collaboration </a:t>
            </a:r>
          </a:p>
        </p:txBody>
      </p:sp>
      <p:sp>
        <p:nvSpPr>
          <p:cNvPr id="4" name="Suorakulmio 3">
            <a:extLst>
              <a:ext uri="{FF2B5EF4-FFF2-40B4-BE49-F238E27FC236}">
                <a16:creationId xmlns:a16="http://schemas.microsoft.com/office/drawing/2014/main" id="{378660EC-1B61-7641-981C-BC1A664BD940}"/>
              </a:ext>
            </a:extLst>
          </p:cNvPr>
          <p:cNvSpPr/>
          <p:nvPr/>
        </p:nvSpPr>
        <p:spPr>
          <a:xfrm>
            <a:off x="5237820" y="1435240"/>
            <a:ext cx="3240360" cy="632453"/>
          </a:xfrm>
          <a:prstGeom prst="rect">
            <a:avLst/>
          </a:prstGeom>
          <a:solidFill>
            <a:schemeClr val="tx1">
              <a:alpha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t>See the case examples </a:t>
            </a:r>
            <a:r>
              <a:rPr lang="en-US" sz="2000" b="1" dirty="0" smtClean="0">
                <a:sym typeface="Wingdings" panose="05000000000000000000" pitchFamily="2" charset="2"/>
              </a:rPr>
              <a:t></a:t>
            </a:r>
            <a:r>
              <a:rPr lang="en-US" sz="2000" b="1" dirty="0" smtClean="0"/>
              <a:t> </a:t>
            </a:r>
            <a:endParaRPr lang="fi-FI" sz="2000" dirty="0"/>
          </a:p>
        </p:txBody>
      </p:sp>
      <p:sp>
        <p:nvSpPr>
          <p:cNvPr id="7" name="Suorakulmio 6">
            <a:extLst>
              <a:ext uri="{FF2B5EF4-FFF2-40B4-BE49-F238E27FC236}">
                <a16:creationId xmlns:a16="http://schemas.microsoft.com/office/drawing/2014/main" id="{13AE57BE-AD2F-0547-BEB8-B29558795231}"/>
              </a:ext>
            </a:extLst>
          </p:cNvPr>
          <p:cNvSpPr/>
          <p:nvPr/>
        </p:nvSpPr>
        <p:spPr>
          <a:xfrm>
            <a:off x="5237820" y="2102251"/>
            <a:ext cx="3240360" cy="2557060"/>
          </a:xfrm>
          <a:prstGeom prst="rect">
            <a:avLst/>
          </a:prstGeom>
          <a:solidFill>
            <a:schemeClr val="tx1">
              <a:alpha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4938" indent="-134938">
              <a:spcAft>
                <a:spcPts val="500"/>
              </a:spcAft>
              <a:buFont typeface="Arial" panose="020B0604020202020204" pitchFamily="34" charset="0"/>
              <a:buChar char="•"/>
            </a:pPr>
            <a:r>
              <a:rPr lang="fi-FI" sz="1050" dirty="0" err="1"/>
              <a:t>The</a:t>
            </a:r>
            <a:r>
              <a:rPr lang="fi-FI" sz="1050" dirty="0"/>
              <a:t> World </a:t>
            </a:r>
            <a:r>
              <a:rPr lang="fi-FI" sz="1050" dirty="0" err="1"/>
              <a:t>Circular</a:t>
            </a:r>
            <a:r>
              <a:rPr lang="fi-FI" sz="1050" dirty="0"/>
              <a:t> </a:t>
            </a:r>
            <a:r>
              <a:rPr lang="fi-FI" sz="1050" dirty="0" err="1"/>
              <a:t>Economy</a:t>
            </a:r>
            <a:r>
              <a:rPr lang="fi-FI" sz="1050" dirty="0"/>
              <a:t> Forum </a:t>
            </a:r>
            <a:r>
              <a:rPr lang="fi-FI" sz="1050" dirty="0" err="1"/>
              <a:t>brings</a:t>
            </a:r>
            <a:r>
              <a:rPr lang="fi-FI" sz="1050" dirty="0"/>
              <a:t> </a:t>
            </a:r>
            <a:r>
              <a:rPr lang="fi-FI" sz="1050" dirty="0" err="1"/>
              <a:t>together</a:t>
            </a:r>
            <a:r>
              <a:rPr lang="fi-FI" sz="1050" dirty="0"/>
              <a:t> business </a:t>
            </a:r>
            <a:r>
              <a:rPr lang="fi-FI" sz="1050" dirty="0" err="1"/>
              <a:t>leaders</a:t>
            </a:r>
            <a:r>
              <a:rPr lang="fi-FI" sz="1050" dirty="0"/>
              <a:t>, </a:t>
            </a:r>
            <a:r>
              <a:rPr lang="fi-FI" sz="1050" dirty="0" err="1"/>
              <a:t>policymakers</a:t>
            </a:r>
            <a:r>
              <a:rPr lang="fi-FI" sz="1050" dirty="0"/>
              <a:t> and </a:t>
            </a:r>
            <a:r>
              <a:rPr lang="fi-FI" sz="1050" dirty="0" err="1"/>
              <a:t>experts</a:t>
            </a:r>
            <a:r>
              <a:rPr lang="fi-FI" sz="1050" dirty="0"/>
              <a:t> </a:t>
            </a:r>
          </a:p>
          <a:p>
            <a:pPr marL="134938" indent="-134938">
              <a:spcAft>
                <a:spcPts val="500"/>
              </a:spcAft>
              <a:buFont typeface="Arial" panose="020B0604020202020204" pitchFamily="34" charset="0"/>
              <a:buChar char="•"/>
            </a:pPr>
            <a:r>
              <a:rPr lang="fi-FI" sz="1050" dirty="0" err="1"/>
              <a:t>Helping</a:t>
            </a:r>
            <a:r>
              <a:rPr lang="fi-FI" sz="1050" dirty="0"/>
              <a:t> to </a:t>
            </a:r>
            <a:r>
              <a:rPr lang="fi-FI" sz="1050" dirty="0" err="1"/>
              <a:t>build</a:t>
            </a:r>
            <a:r>
              <a:rPr lang="fi-FI" sz="1050" dirty="0"/>
              <a:t> climate </a:t>
            </a:r>
            <a:r>
              <a:rPr lang="fi-FI" sz="1050" dirty="0" err="1"/>
              <a:t>resilient</a:t>
            </a:r>
            <a:r>
              <a:rPr lang="fi-FI" sz="1050" dirty="0"/>
              <a:t> </a:t>
            </a:r>
            <a:r>
              <a:rPr lang="fi-FI" sz="1050" dirty="0" err="1"/>
              <a:t>society</a:t>
            </a:r>
            <a:r>
              <a:rPr lang="fi-FI" sz="1050" dirty="0"/>
              <a:t> in Vietnam </a:t>
            </a:r>
          </a:p>
          <a:p>
            <a:pPr marL="134938" indent="-134938">
              <a:spcAft>
                <a:spcPts val="500"/>
              </a:spcAft>
              <a:buFont typeface="Arial" panose="020B0604020202020204" pitchFamily="34" charset="0"/>
              <a:buChar char="•"/>
            </a:pPr>
            <a:r>
              <a:rPr lang="fi-FI" sz="1050" dirty="0" err="1"/>
              <a:t>Gender</a:t>
            </a:r>
            <a:r>
              <a:rPr lang="fi-FI" sz="1050" dirty="0"/>
              <a:t> </a:t>
            </a:r>
            <a:r>
              <a:rPr lang="fi-FI" sz="1050" dirty="0" err="1"/>
              <a:t>equality</a:t>
            </a:r>
            <a:r>
              <a:rPr lang="fi-FI" sz="1050" dirty="0"/>
              <a:t> in </a:t>
            </a:r>
            <a:r>
              <a:rPr lang="fi-FI" sz="1050" dirty="0" err="1"/>
              <a:t>the</a:t>
            </a:r>
            <a:r>
              <a:rPr lang="fi-FI" sz="1050" dirty="0"/>
              <a:t> </a:t>
            </a:r>
            <a:r>
              <a:rPr lang="fi-FI" sz="1050" dirty="0" err="1"/>
              <a:t>face</a:t>
            </a:r>
            <a:r>
              <a:rPr lang="fi-FI" sz="1050" dirty="0"/>
              <a:t> of climate </a:t>
            </a:r>
            <a:r>
              <a:rPr lang="fi-FI" sz="1050" dirty="0" err="1"/>
              <a:t>change</a:t>
            </a:r>
            <a:endParaRPr lang="fi-FI" sz="1050" dirty="0"/>
          </a:p>
          <a:p>
            <a:pPr marL="134938" indent="-134938">
              <a:spcAft>
                <a:spcPts val="500"/>
              </a:spcAft>
              <a:buFont typeface="Arial" panose="020B0604020202020204" pitchFamily="34" charset="0"/>
              <a:buChar char="•"/>
            </a:pPr>
            <a:r>
              <a:rPr lang="fi-FI" sz="1050" dirty="0"/>
              <a:t>International </a:t>
            </a:r>
            <a:r>
              <a:rPr lang="fi-FI" sz="1050" dirty="0" err="1"/>
              <a:t>collaboration</a:t>
            </a:r>
            <a:r>
              <a:rPr lang="fi-FI" sz="1050" dirty="0"/>
              <a:t> in </a:t>
            </a:r>
            <a:r>
              <a:rPr lang="fi-FI" sz="1050" dirty="0" err="1"/>
              <a:t>the</a:t>
            </a:r>
            <a:r>
              <a:rPr lang="fi-FI" sz="1050" dirty="0"/>
              <a:t> Turku </a:t>
            </a:r>
            <a:r>
              <a:rPr lang="fi-FI" sz="1050" dirty="0" err="1"/>
              <a:t>region</a:t>
            </a:r>
            <a:r>
              <a:rPr lang="fi-FI" sz="1050" dirty="0"/>
              <a:t> for </a:t>
            </a:r>
            <a:r>
              <a:rPr lang="fi-FI" sz="1050" dirty="0" err="1"/>
              <a:t>resource</a:t>
            </a:r>
            <a:r>
              <a:rPr lang="fi-FI" sz="1050" dirty="0"/>
              <a:t> </a:t>
            </a:r>
            <a:r>
              <a:rPr lang="fi-FI" sz="1050" dirty="0" err="1"/>
              <a:t>wisdom</a:t>
            </a:r>
            <a:endParaRPr lang="fi-FI" sz="1050" dirty="0"/>
          </a:p>
          <a:p>
            <a:pPr marL="134938" indent="-134938">
              <a:spcAft>
                <a:spcPts val="500"/>
              </a:spcAft>
              <a:buFont typeface="Arial" panose="020B0604020202020204" pitchFamily="34" charset="0"/>
              <a:buChar char="•"/>
            </a:pPr>
            <a:r>
              <a:rPr lang="fi-FI" sz="1050" dirty="0"/>
              <a:t>Finland </a:t>
            </a:r>
            <a:r>
              <a:rPr lang="fi-FI" sz="1050" dirty="0" err="1"/>
              <a:t>prompts</a:t>
            </a:r>
            <a:r>
              <a:rPr lang="fi-FI" sz="1050" dirty="0"/>
              <a:t> </a:t>
            </a:r>
            <a:r>
              <a:rPr lang="fi-FI" sz="1050" dirty="0" err="1"/>
              <a:t>the</a:t>
            </a:r>
            <a:r>
              <a:rPr lang="fi-FI" sz="1050" dirty="0"/>
              <a:t> Climate </a:t>
            </a:r>
            <a:r>
              <a:rPr lang="fi-FI" sz="1050" dirty="0" err="1"/>
              <a:t>Coalition</a:t>
            </a:r>
            <a:r>
              <a:rPr lang="fi-FI" sz="1050" dirty="0"/>
              <a:t> </a:t>
            </a:r>
          </a:p>
          <a:p>
            <a:pPr marL="134938" indent="-134938">
              <a:spcAft>
                <a:spcPts val="500"/>
              </a:spcAft>
              <a:buFont typeface="Arial" panose="020B0604020202020204" pitchFamily="34" charset="0"/>
              <a:buChar char="•"/>
            </a:pPr>
            <a:r>
              <a:rPr lang="fi-FI" sz="1050" dirty="0"/>
              <a:t>Green to </a:t>
            </a:r>
            <a:r>
              <a:rPr lang="fi-FI" sz="1050" dirty="0" err="1"/>
              <a:t>Scale</a:t>
            </a:r>
            <a:r>
              <a:rPr lang="fi-FI" sz="1050" dirty="0"/>
              <a:t> – </a:t>
            </a:r>
            <a:r>
              <a:rPr lang="fi-FI" sz="1050" dirty="0" err="1"/>
              <a:t>Scaling</a:t>
            </a:r>
            <a:r>
              <a:rPr lang="fi-FI" sz="1050" dirty="0"/>
              <a:t> </a:t>
            </a:r>
            <a:r>
              <a:rPr lang="fi-FI" sz="1050" dirty="0" err="1"/>
              <a:t>up</a:t>
            </a:r>
            <a:r>
              <a:rPr lang="fi-FI" sz="1050" dirty="0"/>
              <a:t> </a:t>
            </a:r>
            <a:r>
              <a:rPr lang="fi-FI" sz="1050" dirty="0" err="1"/>
              <a:t>existing</a:t>
            </a:r>
            <a:r>
              <a:rPr lang="fi-FI" sz="1050" dirty="0"/>
              <a:t> solutions</a:t>
            </a:r>
          </a:p>
          <a:p>
            <a:pPr marL="134938" indent="-134938">
              <a:spcAft>
                <a:spcPts val="500"/>
              </a:spcAft>
              <a:buFont typeface="Arial" panose="020B0604020202020204" pitchFamily="34" charset="0"/>
              <a:buChar char="•"/>
            </a:pPr>
            <a:r>
              <a:rPr lang="fi-FI" sz="1050" dirty="0"/>
              <a:t>Active team </a:t>
            </a:r>
            <a:r>
              <a:rPr lang="fi-FI" sz="1050" dirty="0" err="1"/>
              <a:t>player</a:t>
            </a:r>
            <a:r>
              <a:rPr lang="fi-FI" sz="1050" dirty="0"/>
              <a:t> in </a:t>
            </a:r>
            <a:r>
              <a:rPr lang="fi-FI" sz="1050" dirty="0" err="1"/>
              <a:t>the</a:t>
            </a:r>
            <a:r>
              <a:rPr lang="fi-FI" sz="1050" dirty="0"/>
              <a:t> UN </a:t>
            </a:r>
            <a:r>
              <a:rPr lang="fi-FI" sz="1050" dirty="0" err="1"/>
              <a:t>the</a:t>
            </a:r>
            <a:r>
              <a:rPr lang="fi-FI" sz="1050" dirty="0"/>
              <a:t> EU </a:t>
            </a:r>
          </a:p>
          <a:p>
            <a:pPr marL="134938" indent="-134938">
              <a:spcAft>
                <a:spcPts val="500"/>
              </a:spcAft>
              <a:buFont typeface="Arial" panose="020B0604020202020204" pitchFamily="34" charset="0"/>
              <a:buChar char="•"/>
            </a:pPr>
            <a:r>
              <a:rPr lang="fi-FI" sz="1050" dirty="0" err="1"/>
              <a:t>Technological</a:t>
            </a:r>
            <a:r>
              <a:rPr lang="fi-FI" sz="1050" dirty="0"/>
              <a:t> </a:t>
            </a:r>
            <a:r>
              <a:rPr lang="fi-FI" sz="1050" dirty="0" err="1"/>
              <a:t>innovation</a:t>
            </a:r>
            <a:r>
              <a:rPr lang="fi-FI" sz="1050" dirty="0"/>
              <a:t> </a:t>
            </a:r>
            <a:r>
              <a:rPr lang="fi-FI" sz="1050" dirty="0" err="1"/>
              <a:t>leads</a:t>
            </a:r>
            <a:r>
              <a:rPr lang="fi-FI" sz="1050" dirty="0"/>
              <a:t> </a:t>
            </a:r>
            <a:r>
              <a:rPr lang="fi-FI" sz="1050" dirty="0" err="1"/>
              <a:t>Wärtsilä’s</a:t>
            </a:r>
            <a:r>
              <a:rPr lang="fi-FI" sz="1050" dirty="0"/>
              <a:t> </a:t>
            </a:r>
            <a:r>
              <a:rPr lang="fi-FI" sz="1050" dirty="0" err="1"/>
              <a:t>customers</a:t>
            </a:r>
            <a:r>
              <a:rPr lang="fi-FI" sz="1050" dirty="0"/>
              <a:t> </a:t>
            </a:r>
            <a:r>
              <a:rPr lang="fi-FI" sz="1050" dirty="0" err="1"/>
              <a:t>towards</a:t>
            </a:r>
            <a:r>
              <a:rPr lang="fi-FI" sz="1050" dirty="0"/>
              <a:t> </a:t>
            </a:r>
            <a:r>
              <a:rPr lang="fi-FI" sz="1050" dirty="0" err="1"/>
              <a:t>decarbonisation</a:t>
            </a:r>
            <a:endParaRPr lang="fi-FI" sz="1050" dirty="0"/>
          </a:p>
        </p:txBody>
      </p:sp>
      <p:sp>
        <p:nvSpPr>
          <p:cNvPr id="9" name="Freeform 11">
            <a:extLst>
              <a:ext uri="{FF2B5EF4-FFF2-40B4-BE49-F238E27FC236}">
                <a16:creationId xmlns:a16="http://schemas.microsoft.com/office/drawing/2014/main" id="{FCF96CE4-520B-2844-8384-D6C035676B03}"/>
              </a:ext>
            </a:extLst>
          </p:cNvPr>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Slide Number Placeholder 4"/>
          <p:cNvSpPr>
            <a:spLocks noGrp="1"/>
          </p:cNvSpPr>
          <p:nvPr>
            <p:ph type="sldNum" sz="quarter" idx="12"/>
          </p:nvPr>
        </p:nvSpPr>
        <p:spPr/>
        <p:txBody>
          <a:bodyPr/>
          <a:lstStyle/>
          <a:p>
            <a:fld id="{E9DC2C14-6E95-4EF0-AB2C-A4DB63E63034}" type="slidenum">
              <a:rPr lang="en-US" smtClean="0"/>
              <a:t>62</a:t>
            </a:fld>
            <a:endParaRPr lang="en-US"/>
          </a:p>
        </p:txBody>
      </p:sp>
    </p:spTree>
    <p:extLst>
      <p:ext uri="{BB962C8B-B14F-4D97-AF65-F5344CB8AC3E}">
        <p14:creationId xmlns:p14="http://schemas.microsoft.com/office/powerpoint/2010/main" val="4030730571"/>
      </p:ext>
    </p:extLst>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97;p10" descr="A picture of puople and a world circular economy forum logo">
            <a:extLst>
              <a:ext uri="{FF2B5EF4-FFF2-40B4-BE49-F238E27FC236}">
                <a16:creationId xmlns:a16="http://schemas.microsoft.com/office/drawing/2014/main" id="{287962CA-5BCC-5946-A005-02A2B9E748AC}"/>
              </a:ext>
            </a:extLst>
          </p:cNvPr>
          <p:cNvPicPr preferRelativeResize="0">
            <a:picLocks/>
          </p:cNvPicPr>
          <p:nvPr/>
        </p:nvPicPr>
        <p:blipFill rotWithShape="1">
          <a:blip r:embed="rId3">
            <a:alphaModFix/>
          </a:blip>
          <a:srcRect/>
          <a:stretch/>
        </p:blipFill>
        <p:spPr>
          <a:xfrm>
            <a:off x="0" y="0"/>
            <a:ext cx="9144000" cy="5143500"/>
          </a:xfrm>
          <a:prstGeom prst="rect">
            <a:avLst/>
          </a:prstGeom>
          <a:noFill/>
          <a:ln>
            <a:noFill/>
          </a:ln>
        </p:spPr>
      </p:pic>
      <p:sp>
        <p:nvSpPr>
          <p:cNvPr id="4" name="Rectangle 3">
            <a:extLst>
              <a:ext uri="{FF2B5EF4-FFF2-40B4-BE49-F238E27FC236}">
                <a16:creationId xmlns:a16="http://schemas.microsoft.com/office/drawing/2014/main" id="{223CF39B-ADB6-4146-B944-1613B17A6B96}"/>
              </a:ext>
              <a:ext uri="{C183D7F6-B498-43B3-948B-1728B52AA6E4}">
                <adec:decorative xmlns="" xmlns:adec="http://schemas.microsoft.com/office/drawing/2017/decorative" val="1"/>
              </a:ext>
            </a:extLst>
          </p:cNvPr>
          <p:cNvSpPr/>
          <p:nvPr/>
        </p:nvSpPr>
        <p:spPr>
          <a:xfrm>
            <a:off x="0" y="0"/>
            <a:ext cx="9180512" cy="51435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Finlandica"/>
              <a:ea typeface="+mn-ea"/>
              <a:cs typeface="+mn-cs"/>
            </a:endParaRPr>
          </a:p>
        </p:txBody>
      </p:sp>
      <p:sp>
        <p:nvSpPr>
          <p:cNvPr id="2" name="Title 1" descr="The World Circular Economy Forum">
            <a:extLst>
              <a:ext uri="{FF2B5EF4-FFF2-40B4-BE49-F238E27FC236}">
                <a16:creationId xmlns:a16="http://schemas.microsoft.com/office/drawing/2014/main" id="{FCA849DF-1720-9743-86D9-23E1D0BDE60E}"/>
              </a:ext>
            </a:extLst>
          </p:cNvPr>
          <p:cNvSpPr>
            <a:spLocks noGrp="1"/>
          </p:cNvSpPr>
          <p:nvPr>
            <p:ph type="ctrTitle"/>
          </p:nvPr>
        </p:nvSpPr>
        <p:spPr/>
        <p:txBody>
          <a:bodyPr/>
          <a:lstStyle/>
          <a:p>
            <a:r>
              <a:rPr lang="en-GB"/>
              <a:t>The World Circular</a:t>
            </a:r>
            <a:r>
              <a:rPr lang="en-GB" b="0">
                <a:effectLst/>
              </a:rPr>
              <a:t/>
            </a:r>
            <a:br>
              <a:rPr lang="en-GB" b="0">
                <a:effectLst/>
              </a:rPr>
            </a:br>
            <a:r>
              <a:rPr lang="en-GB"/>
              <a:t>Economy Forum</a:t>
            </a:r>
            <a:endParaRPr lang="en-FI"/>
          </a:p>
        </p:txBody>
      </p:sp>
      <p:sp>
        <p:nvSpPr>
          <p:cNvPr id="5" name="TextBox 4"/>
          <p:cNvSpPr txBox="1"/>
          <p:nvPr/>
        </p:nvSpPr>
        <p:spPr>
          <a:xfrm>
            <a:off x="179512" y="123478"/>
            <a:ext cx="2339752" cy="288147"/>
          </a:xfrm>
          <a:prstGeom prst="rect">
            <a:avLst/>
          </a:prstGeom>
          <a:noFill/>
        </p:spPr>
        <p:txBody>
          <a:bodyPr wrap="square" lIns="36000" tIns="36000" rIns="36000" bIns="36000" rtlCol="0">
            <a:spAutoFit/>
          </a:bodyPr>
          <a:lstStyle/>
          <a:p>
            <a:r>
              <a:rPr lang="fi-FI" sz="1400" dirty="0" smtClean="0"/>
              <a:t>CASE EXAMPLE</a:t>
            </a:r>
            <a:endParaRPr lang="en-US" sz="1400" dirty="0" smtClean="0"/>
          </a:p>
        </p:txBody>
      </p:sp>
    </p:spTree>
    <p:extLst>
      <p:ext uri="{BB962C8B-B14F-4D97-AF65-F5344CB8AC3E}">
        <p14:creationId xmlns:p14="http://schemas.microsoft.com/office/powerpoint/2010/main" val="41932523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38CECD-4ED5-CC4B-B7A3-A7CDBA3DE5BA}"/>
              </a:ext>
            </a:extLst>
          </p:cNvPr>
          <p:cNvSpPr>
            <a:spLocks noGrp="1"/>
          </p:cNvSpPr>
          <p:nvPr>
            <p:ph type="title"/>
          </p:nvPr>
        </p:nvSpPr>
        <p:spPr/>
        <p:txBody>
          <a:bodyPr/>
          <a:lstStyle/>
          <a:p>
            <a:pPr algn="ctr"/>
            <a:r>
              <a:rPr lang="en-US" dirty="0"/>
              <a:t>The World Circular Economy Forum </a:t>
            </a:r>
            <a:r>
              <a:rPr lang="en-GB" dirty="0"/>
              <a:t>brings together business leaders, policymakers and experts</a:t>
            </a:r>
            <a:endParaRPr lang="en-FI" dirty="0"/>
          </a:p>
        </p:txBody>
      </p:sp>
      <p:sp>
        <p:nvSpPr>
          <p:cNvPr id="4" name="Text Placeholder 3">
            <a:extLst>
              <a:ext uri="{FF2B5EF4-FFF2-40B4-BE49-F238E27FC236}">
                <a16:creationId xmlns:a16="http://schemas.microsoft.com/office/drawing/2014/main" id="{4DFA8027-5CA1-C241-A6A5-D7553A3963B7}"/>
              </a:ext>
            </a:extLst>
          </p:cNvPr>
          <p:cNvSpPr>
            <a:spLocks noGrp="1"/>
          </p:cNvSpPr>
          <p:nvPr>
            <p:ph type="body" sz="quarter" idx="13"/>
          </p:nvPr>
        </p:nvSpPr>
        <p:spPr>
          <a:xfrm>
            <a:off x="468311" y="1399231"/>
            <a:ext cx="8207375" cy="1676575"/>
          </a:xfrm>
        </p:spPr>
        <p:txBody>
          <a:bodyPr/>
          <a:lstStyle/>
          <a:p>
            <a:r>
              <a:rPr lang="en-GB" b="1" dirty="0"/>
              <a:t>The World Circular Economy Forum (WCEF) brings together over 4,000 business leaders, policymakers and experts from around the world to present the world’s best circular economy solutions.</a:t>
            </a:r>
          </a:p>
          <a:p>
            <a:endParaRPr lang="en-GB" dirty="0"/>
          </a:p>
          <a:p>
            <a:r>
              <a:rPr lang="en-GB" dirty="0"/>
              <a:t>WCEF is a global initiative of the Finnish Innovation Fund </a:t>
            </a:r>
            <a:r>
              <a:rPr lang="en-GB" dirty="0" err="1"/>
              <a:t>Sitra</a:t>
            </a:r>
            <a:r>
              <a:rPr lang="en-GB" dirty="0"/>
              <a:t> and the country of Finland. It examines how businesses can seize new opportunities and gain a competitive advantage through circular economy solutions, and how a circular economy contributes to achieving the UN’s Sustainable Development Goals.</a:t>
            </a:r>
          </a:p>
          <a:p>
            <a:endParaRPr lang="en-GB" dirty="0"/>
          </a:p>
          <a:p>
            <a:r>
              <a:rPr lang="en-GB" dirty="0" err="1"/>
              <a:t>Sitra</a:t>
            </a:r>
            <a:r>
              <a:rPr lang="en-GB" dirty="0"/>
              <a:t> works with partners to lead the way in the transition to a fair and competitive carbon-neutral circular economy – a new kind of society in which individuals’ everyday lives and well-being are no longer based on excessive consumption and fossil fuel use. By adopting circular solutions it is possible to fight climate change and the nature crisis.  </a:t>
            </a:r>
            <a:endParaRPr lang="en-GB" b="0" dirty="0">
              <a:effectLst/>
            </a:endParaRPr>
          </a:p>
        </p:txBody>
      </p:sp>
      <p:sp>
        <p:nvSpPr>
          <p:cNvPr id="6" name="Text Placeholder 5">
            <a:extLst>
              <a:ext uri="{FF2B5EF4-FFF2-40B4-BE49-F238E27FC236}">
                <a16:creationId xmlns:a16="http://schemas.microsoft.com/office/drawing/2014/main" id="{4A74231D-86C6-E047-9DED-E7AE42E57046}"/>
              </a:ext>
            </a:extLst>
          </p:cNvPr>
          <p:cNvSpPr>
            <a:spLocks noGrp="1"/>
          </p:cNvSpPr>
          <p:nvPr>
            <p:ph type="body" sz="quarter" idx="18"/>
          </p:nvPr>
        </p:nvSpPr>
        <p:spPr>
          <a:xfrm>
            <a:off x="1164899" y="3950791"/>
            <a:ext cx="2694598" cy="645041"/>
          </a:xfrm>
        </p:spPr>
        <p:txBody>
          <a:bodyPr/>
          <a:lstStyle/>
          <a:p>
            <a:r>
              <a:rPr lang="en-GB" dirty="0" err="1"/>
              <a:t>Sitra</a:t>
            </a:r>
            <a:r>
              <a:rPr lang="en-GB" dirty="0"/>
              <a:t> works with international partners to scale up the transition to a circular economy.</a:t>
            </a:r>
            <a:endParaRPr lang="en-FI" dirty="0"/>
          </a:p>
        </p:txBody>
      </p:sp>
      <p:sp>
        <p:nvSpPr>
          <p:cNvPr id="7" name="Text Placeholder 6">
            <a:extLst>
              <a:ext uri="{FF2B5EF4-FFF2-40B4-BE49-F238E27FC236}">
                <a16:creationId xmlns:a16="http://schemas.microsoft.com/office/drawing/2014/main" id="{AD67AAF4-7259-1343-81F2-D2B8C053D042}"/>
              </a:ext>
            </a:extLst>
          </p:cNvPr>
          <p:cNvSpPr>
            <a:spLocks noGrp="1"/>
          </p:cNvSpPr>
          <p:nvPr>
            <p:ph type="body" sz="quarter" idx="19"/>
          </p:nvPr>
        </p:nvSpPr>
        <p:spPr>
          <a:xfrm>
            <a:off x="5284504" y="3951882"/>
            <a:ext cx="2887896" cy="645041"/>
          </a:xfrm>
        </p:spPr>
        <p:txBody>
          <a:bodyPr/>
          <a:lstStyle/>
          <a:p>
            <a:r>
              <a:rPr lang="en-GB" dirty="0"/>
              <a:t>WCEF is a global initiative of the Finnish Innovation Fund </a:t>
            </a:r>
            <a:r>
              <a:rPr lang="en-GB" dirty="0" err="1"/>
              <a:t>Sitra</a:t>
            </a:r>
            <a:r>
              <a:rPr lang="en-GB" dirty="0"/>
              <a:t> and the country of Finland.</a:t>
            </a:r>
            <a:endParaRPr lang="en-FI" dirty="0"/>
          </a:p>
        </p:txBody>
      </p:sp>
    </p:spTree>
    <p:extLst>
      <p:ext uri="{BB962C8B-B14F-4D97-AF65-F5344CB8AC3E}">
        <p14:creationId xmlns:p14="http://schemas.microsoft.com/office/powerpoint/2010/main" val="24509193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of three trucks under flooding water in Vietman">
            <a:extLst>
              <a:ext uri="{FF2B5EF4-FFF2-40B4-BE49-F238E27FC236}">
                <a16:creationId xmlns:a16="http://schemas.microsoft.com/office/drawing/2014/main" id="{894AE120-983A-8C4A-9C6A-050A88DFAB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57" t="9335" r="6518" b="15635"/>
          <a:stretch/>
        </p:blipFill>
        <p:spPr>
          <a:xfrm>
            <a:off x="0" y="0"/>
            <a:ext cx="9144000" cy="5143500"/>
          </a:xfrm>
          <a:prstGeom prst="rect">
            <a:avLst/>
          </a:prstGeom>
        </p:spPr>
      </p:pic>
      <p:sp>
        <p:nvSpPr>
          <p:cNvPr id="4" name="Rectangle 3">
            <a:extLst>
              <a:ext uri="{FF2B5EF4-FFF2-40B4-BE49-F238E27FC236}">
                <a16:creationId xmlns:a16="http://schemas.microsoft.com/office/drawing/2014/main" id="{F7ED8A2A-3103-6F4A-BE58-7B3FF8781BA7}"/>
              </a:ext>
              <a:ext uri="{C183D7F6-B498-43B3-948B-1728B52AA6E4}">
                <adec:decorative xmlns="" xmlns:adec="http://schemas.microsoft.com/office/drawing/2017/decorative" val="1"/>
              </a:ext>
            </a:extLst>
          </p:cNvPr>
          <p:cNvSpPr/>
          <p:nvPr/>
        </p:nvSpPr>
        <p:spPr>
          <a:xfrm>
            <a:off x="0" y="-1"/>
            <a:ext cx="9144000" cy="51435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Title 1" descr="Helping to build climate resilient societies">
            <a:extLst>
              <a:ext uri="{FF2B5EF4-FFF2-40B4-BE49-F238E27FC236}">
                <a16:creationId xmlns:a16="http://schemas.microsoft.com/office/drawing/2014/main" id="{FCA849DF-1720-9743-86D9-23E1D0BDE60E}"/>
              </a:ext>
            </a:extLst>
          </p:cNvPr>
          <p:cNvSpPr>
            <a:spLocks noGrp="1"/>
          </p:cNvSpPr>
          <p:nvPr>
            <p:ph type="ctrTitle"/>
          </p:nvPr>
        </p:nvSpPr>
        <p:spPr/>
        <p:txBody>
          <a:bodyPr/>
          <a:lstStyle/>
          <a:p>
            <a:r>
              <a:rPr lang="en-GB" dirty="0"/>
              <a:t>HELPING TO BUILD </a:t>
            </a:r>
            <a:br>
              <a:rPr lang="en-GB" dirty="0"/>
            </a:br>
            <a:r>
              <a:rPr lang="en-GB" dirty="0"/>
              <a:t>SOCIETIES’ RESILIENCE TO climate CHANGE</a:t>
            </a:r>
            <a:endParaRPr lang="en-FI" dirty="0"/>
          </a:p>
        </p:txBody>
      </p:sp>
      <p:sp>
        <p:nvSpPr>
          <p:cNvPr id="5" name="TextBox 4"/>
          <p:cNvSpPr txBox="1"/>
          <p:nvPr/>
        </p:nvSpPr>
        <p:spPr>
          <a:xfrm>
            <a:off x="179512" y="123478"/>
            <a:ext cx="2339752" cy="288147"/>
          </a:xfrm>
          <a:prstGeom prst="rect">
            <a:avLst/>
          </a:prstGeom>
          <a:noFill/>
        </p:spPr>
        <p:txBody>
          <a:bodyPr wrap="square" lIns="36000" tIns="36000" rIns="36000" bIns="36000" rtlCol="0">
            <a:spAutoFit/>
          </a:bodyPr>
          <a:lstStyle/>
          <a:p>
            <a:r>
              <a:rPr lang="fi-FI" sz="1400" dirty="0" smtClean="0"/>
              <a:t>CASE EXAMPLE</a:t>
            </a:r>
            <a:endParaRPr lang="en-US" sz="1400" dirty="0" smtClean="0"/>
          </a:p>
        </p:txBody>
      </p:sp>
    </p:spTree>
    <p:extLst>
      <p:ext uri="{BB962C8B-B14F-4D97-AF65-F5344CB8AC3E}">
        <p14:creationId xmlns:p14="http://schemas.microsoft.com/office/powerpoint/2010/main" val="22444678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38CECD-4ED5-CC4B-B7A3-A7CDBA3DE5BA}"/>
              </a:ext>
            </a:extLst>
          </p:cNvPr>
          <p:cNvSpPr>
            <a:spLocks noGrp="1"/>
          </p:cNvSpPr>
          <p:nvPr>
            <p:ph type="title"/>
          </p:nvPr>
        </p:nvSpPr>
        <p:spPr/>
        <p:txBody>
          <a:bodyPr/>
          <a:lstStyle/>
          <a:p>
            <a:pPr algn="ctr"/>
            <a:r>
              <a:rPr lang="en-GB" dirty="0"/>
              <a:t>Helping to build a climate-</a:t>
            </a:r>
            <a:br>
              <a:rPr lang="en-GB" dirty="0"/>
            </a:br>
            <a:r>
              <a:rPr lang="en-GB" dirty="0"/>
              <a:t>resilient society in Vietnam  </a:t>
            </a:r>
            <a:endParaRPr lang="en-FI" dirty="0"/>
          </a:p>
        </p:txBody>
      </p:sp>
      <p:sp>
        <p:nvSpPr>
          <p:cNvPr id="4" name="Text Placeholder 3">
            <a:extLst>
              <a:ext uri="{FF2B5EF4-FFF2-40B4-BE49-F238E27FC236}">
                <a16:creationId xmlns:a16="http://schemas.microsoft.com/office/drawing/2014/main" id="{4DFA8027-5CA1-C241-A6A5-D7553A3963B7}"/>
              </a:ext>
            </a:extLst>
          </p:cNvPr>
          <p:cNvSpPr>
            <a:spLocks noGrp="1"/>
          </p:cNvSpPr>
          <p:nvPr>
            <p:ph type="body" sz="quarter" idx="13"/>
          </p:nvPr>
        </p:nvSpPr>
        <p:spPr>
          <a:xfrm>
            <a:off x="468312" y="1191802"/>
            <a:ext cx="8207375" cy="2384031"/>
          </a:xfrm>
        </p:spPr>
        <p:txBody>
          <a:bodyPr/>
          <a:lstStyle/>
          <a:p>
            <a:r>
              <a:rPr lang="en-GB" b="1" dirty="0"/>
              <a:t>The Finnish Meteorological Institute (FMI) has implemented several development projects to provide better services for the safety of Vietnamese society. </a:t>
            </a:r>
          </a:p>
          <a:p>
            <a:endParaRPr lang="en-GB" b="0" dirty="0">
              <a:effectLst/>
            </a:endParaRPr>
          </a:p>
          <a:p>
            <a:r>
              <a:rPr lang="en-GB" dirty="0"/>
              <a:t>FMI has helped to build the capacity of the Vietnam National Meteorological and Hydrological Administration (VNMHA) with Finnish development funding.</a:t>
            </a:r>
            <a:endParaRPr lang="en-FI" dirty="0"/>
          </a:p>
          <a:p>
            <a:r>
              <a:rPr lang="en-GB" b="0" dirty="0">
                <a:effectLst/>
              </a:rPr>
              <a:t/>
            </a:r>
            <a:br>
              <a:rPr lang="en-GB" b="0" dirty="0">
                <a:effectLst/>
              </a:rPr>
            </a:br>
            <a:r>
              <a:rPr lang="en-GB" dirty="0"/>
              <a:t>Since the beginning of the cooperation, the biggest single task has been to modernise the whole operational system. The Concessional Credit program (2017–2020), together with the Finnish private company Vaisala, improved institutional capacity of the VNMHA for weather observations and early warning services. Modern dissemination channels and improved cooperation have generated outstanding results in climate change adaptation in Vietnam. </a:t>
            </a:r>
          </a:p>
          <a:p>
            <a:endParaRPr lang="en-GB" dirty="0"/>
          </a:p>
          <a:p>
            <a:r>
              <a:rPr lang="en-GB" dirty="0"/>
              <a:t>Vietnam is considered to face one of the most severe effects of the changing climate. The country’s weather extremes have included droughts, storms and typhoons, which have had an adverse impact on the Vietnamese society and economy. The observation system allows for a better basis to detect severe weather phenomena. </a:t>
            </a:r>
            <a:endParaRPr lang="en-FI" dirty="0"/>
          </a:p>
        </p:txBody>
      </p:sp>
      <p:sp>
        <p:nvSpPr>
          <p:cNvPr id="5" name="Text Placeholder 4">
            <a:extLst>
              <a:ext uri="{FF2B5EF4-FFF2-40B4-BE49-F238E27FC236}">
                <a16:creationId xmlns:a16="http://schemas.microsoft.com/office/drawing/2014/main" id="{5D4E3208-42E6-9946-8D3E-1B702D1C67F1}"/>
              </a:ext>
            </a:extLst>
          </p:cNvPr>
          <p:cNvSpPr>
            <a:spLocks noGrp="1"/>
          </p:cNvSpPr>
          <p:nvPr>
            <p:ph type="body" sz="quarter" idx="14"/>
          </p:nvPr>
        </p:nvSpPr>
        <p:spPr>
          <a:xfrm>
            <a:off x="479716" y="3945482"/>
            <a:ext cx="2292084" cy="645041"/>
          </a:xfrm>
        </p:spPr>
        <p:txBody>
          <a:bodyPr/>
          <a:lstStyle/>
          <a:p>
            <a:r>
              <a:rPr lang="en-GB" sz="900" dirty="0"/>
              <a:t>FMI has implemented development projects for improving the climate resilience of over 100 countries worldwide. </a:t>
            </a:r>
            <a:endParaRPr lang="en-GB" sz="900" b="0" dirty="0">
              <a:effectLst/>
            </a:endParaRPr>
          </a:p>
        </p:txBody>
      </p:sp>
      <p:sp>
        <p:nvSpPr>
          <p:cNvPr id="6" name="Text Placeholder 5">
            <a:extLst>
              <a:ext uri="{FF2B5EF4-FFF2-40B4-BE49-F238E27FC236}">
                <a16:creationId xmlns:a16="http://schemas.microsoft.com/office/drawing/2014/main" id="{4A74231D-86C6-E047-9DED-E7AE42E57046}"/>
              </a:ext>
            </a:extLst>
          </p:cNvPr>
          <p:cNvSpPr>
            <a:spLocks noGrp="1"/>
          </p:cNvSpPr>
          <p:nvPr>
            <p:ph type="body" sz="quarter" idx="18"/>
          </p:nvPr>
        </p:nvSpPr>
        <p:spPr>
          <a:xfrm>
            <a:off x="3131840" y="3947785"/>
            <a:ext cx="2530916" cy="645041"/>
          </a:xfrm>
        </p:spPr>
        <p:txBody>
          <a:bodyPr/>
          <a:lstStyle/>
          <a:p>
            <a:r>
              <a:rPr lang="en-GB" sz="900" dirty="0"/>
              <a:t>FMI-built forecast and early-warning production system </a:t>
            </a:r>
            <a:r>
              <a:rPr lang="en-GB" sz="900" dirty="0" err="1"/>
              <a:t>SmartMet</a:t>
            </a:r>
            <a:r>
              <a:rPr lang="en-GB" sz="900" dirty="0"/>
              <a:t> is in use in 30 countries worldwide to improve the preparedness and safety of people during natural hazards.  </a:t>
            </a:r>
            <a:endParaRPr lang="en-GB" sz="900" b="0" dirty="0">
              <a:effectLst/>
            </a:endParaRPr>
          </a:p>
        </p:txBody>
      </p:sp>
      <p:sp>
        <p:nvSpPr>
          <p:cNvPr id="7" name="Text Placeholder 6">
            <a:extLst>
              <a:ext uri="{FF2B5EF4-FFF2-40B4-BE49-F238E27FC236}">
                <a16:creationId xmlns:a16="http://schemas.microsoft.com/office/drawing/2014/main" id="{AD67AAF4-7259-1343-81F2-D2B8C053D042}"/>
              </a:ext>
            </a:extLst>
          </p:cNvPr>
          <p:cNvSpPr>
            <a:spLocks noGrp="1"/>
          </p:cNvSpPr>
          <p:nvPr>
            <p:ph type="body" sz="quarter" idx="19"/>
          </p:nvPr>
        </p:nvSpPr>
        <p:spPr>
          <a:xfrm>
            <a:off x="6011862" y="3943896"/>
            <a:ext cx="2663825" cy="645041"/>
          </a:xfrm>
        </p:spPr>
        <p:txBody>
          <a:bodyPr/>
          <a:lstStyle/>
          <a:p>
            <a:r>
              <a:rPr lang="en-GB" sz="900" dirty="0"/>
              <a:t>According to the World Meteorological Organization (WMO), FMI is the second largest provider of development projects in its field. </a:t>
            </a:r>
            <a:endParaRPr lang="en-GB" sz="900" b="0" dirty="0">
              <a:effectLst/>
            </a:endParaRPr>
          </a:p>
        </p:txBody>
      </p:sp>
    </p:spTree>
    <p:extLst>
      <p:ext uri="{BB962C8B-B14F-4D97-AF65-F5344CB8AC3E}">
        <p14:creationId xmlns:p14="http://schemas.microsoft.com/office/powerpoint/2010/main" val="33597453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of people holding hands in circle">
            <a:extLst>
              <a:ext uri="{FF2B5EF4-FFF2-40B4-BE49-F238E27FC236}">
                <a16:creationId xmlns:a16="http://schemas.microsoft.com/office/drawing/2014/main" id="{DA94FE97-F4AA-164F-87C9-C1E176B000A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871" b="7869"/>
          <a:stretch/>
        </p:blipFill>
        <p:spPr>
          <a:xfrm>
            <a:off x="0" y="0"/>
            <a:ext cx="9144000" cy="5143500"/>
          </a:xfrm>
          <a:prstGeom prst="rect">
            <a:avLst/>
          </a:prstGeom>
        </p:spPr>
      </p:pic>
      <p:sp>
        <p:nvSpPr>
          <p:cNvPr id="4" name="Rectangle 3">
            <a:extLst>
              <a:ext uri="{FF2B5EF4-FFF2-40B4-BE49-F238E27FC236}">
                <a16:creationId xmlns:a16="http://schemas.microsoft.com/office/drawing/2014/main" id="{877BB85F-CC7A-9A4C-9A5A-6CE3493B37CA}"/>
              </a:ext>
              <a:ext uri="{C183D7F6-B498-43B3-948B-1728B52AA6E4}">
                <adec:decorative xmlns="" xmlns:adec="http://schemas.microsoft.com/office/drawing/2017/decorative" val="1"/>
              </a:ext>
            </a:extLst>
          </p:cNvPr>
          <p:cNvSpPr/>
          <p:nvPr/>
        </p:nvSpPr>
        <p:spPr>
          <a:xfrm>
            <a:off x="0" y="1"/>
            <a:ext cx="9144000" cy="51435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Title 1" descr="Climate change is a challenge for human rights">
            <a:extLst>
              <a:ext uri="{FF2B5EF4-FFF2-40B4-BE49-F238E27FC236}">
                <a16:creationId xmlns:a16="http://schemas.microsoft.com/office/drawing/2014/main" id="{347A7A5A-1E69-3B48-B8B8-67A01B28F407}"/>
              </a:ext>
            </a:extLst>
          </p:cNvPr>
          <p:cNvSpPr>
            <a:spLocks noGrp="1"/>
          </p:cNvSpPr>
          <p:nvPr>
            <p:ph type="ctrTitle"/>
          </p:nvPr>
        </p:nvSpPr>
        <p:spPr/>
        <p:txBody>
          <a:bodyPr/>
          <a:lstStyle/>
          <a:p>
            <a:r>
              <a:rPr lang="en-GB"/>
              <a:t>CLIMATE CHANGE </a:t>
            </a:r>
            <a:br>
              <a:rPr lang="en-GB"/>
            </a:br>
            <a:r>
              <a:rPr lang="en-GB"/>
              <a:t>IS A CHALLENGE </a:t>
            </a:r>
            <a:br>
              <a:rPr lang="en-GB"/>
            </a:br>
            <a:r>
              <a:rPr lang="en-GB"/>
              <a:t>FOR HUMAN RIGHTS</a:t>
            </a:r>
            <a:endParaRPr lang="en-FI"/>
          </a:p>
        </p:txBody>
      </p:sp>
      <p:sp>
        <p:nvSpPr>
          <p:cNvPr id="5" name="TextBox 4"/>
          <p:cNvSpPr txBox="1"/>
          <p:nvPr/>
        </p:nvSpPr>
        <p:spPr>
          <a:xfrm>
            <a:off x="179512" y="123478"/>
            <a:ext cx="2339752" cy="288147"/>
          </a:xfrm>
          <a:prstGeom prst="rect">
            <a:avLst/>
          </a:prstGeom>
          <a:noFill/>
        </p:spPr>
        <p:txBody>
          <a:bodyPr wrap="square" lIns="36000" tIns="36000" rIns="36000" bIns="36000" rtlCol="0">
            <a:spAutoFit/>
          </a:bodyPr>
          <a:lstStyle/>
          <a:p>
            <a:r>
              <a:rPr lang="fi-FI" sz="1400" dirty="0" smtClean="0"/>
              <a:t>CASE EXAMPLE</a:t>
            </a:r>
            <a:endParaRPr lang="en-US" sz="1400" dirty="0" smtClean="0"/>
          </a:p>
        </p:txBody>
      </p:sp>
    </p:spTree>
    <p:extLst>
      <p:ext uri="{BB962C8B-B14F-4D97-AF65-F5344CB8AC3E}">
        <p14:creationId xmlns:p14="http://schemas.microsoft.com/office/powerpoint/2010/main" val="2960632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ACE9F5A4-2BE7-684A-9F4E-076DFB547482}"/>
              </a:ext>
            </a:extLst>
          </p:cNvPr>
          <p:cNvSpPr>
            <a:spLocks noGrp="1"/>
          </p:cNvSpPr>
          <p:nvPr>
            <p:ph type="title"/>
          </p:nvPr>
        </p:nvSpPr>
        <p:spPr/>
        <p:txBody>
          <a:bodyPr/>
          <a:lstStyle/>
          <a:p>
            <a:pPr algn="ctr"/>
            <a:r>
              <a:rPr lang="fi-FI" dirty="0" err="1"/>
              <a:t>Gender</a:t>
            </a:r>
            <a:r>
              <a:rPr lang="fi-FI" dirty="0"/>
              <a:t> </a:t>
            </a:r>
            <a:r>
              <a:rPr lang="fi-FI" dirty="0" err="1"/>
              <a:t>equality</a:t>
            </a:r>
            <a:r>
              <a:rPr lang="fi-FI" dirty="0"/>
              <a:t> in </a:t>
            </a:r>
            <a:r>
              <a:rPr lang="fi-FI" dirty="0" err="1"/>
              <a:t>the</a:t>
            </a:r>
            <a:r>
              <a:rPr lang="fi-FI" dirty="0"/>
              <a:t> </a:t>
            </a:r>
            <a:r>
              <a:rPr lang="fi-FI" dirty="0" err="1"/>
              <a:t>face</a:t>
            </a:r>
            <a:r>
              <a:rPr lang="fi-FI" dirty="0"/>
              <a:t> of climate </a:t>
            </a:r>
            <a:r>
              <a:rPr lang="fi-FI" dirty="0" err="1"/>
              <a:t>change</a:t>
            </a:r>
            <a:endParaRPr lang="fi-FI" sz="2000" dirty="0"/>
          </a:p>
        </p:txBody>
      </p:sp>
      <p:sp>
        <p:nvSpPr>
          <p:cNvPr id="4" name="Tekstin paikkamerkki 3">
            <a:extLst>
              <a:ext uri="{FF2B5EF4-FFF2-40B4-BE49-F238E27FC236}">
                <a16:creationId xmlns:a16="http://schemas.microsoft.com/office/drawing/2014/main" id="{30C897AA-CA6B-AE44-9D7E-5D5172D248E6}"/>
              </a:ext>
            </a:extLst>
          </p:cNvPr>
          <p:cNvSpPr>
            <a:spLocks noGrp="1"/>
          </p:cNvSpPr>
          <p:nvPr>
            <p:ph type="body" sz="quarter" idx="13"/>
          </p:nvPr>
        </p:nvSpPr>
        <p:spPr>
          <a:xfrm>
            <a:off x="468313" y="1193747"/>
            <a:ext cx="8207375" cy="2304256"/>
          </a:xfrm>
        </p:spPr>
        <p:txBody>
          <a:bodyPr/>
          <a:lstStyle/>
          <a:p>
            <a:r>
              <a:rPr lang="fi-FI" b="1" dirty="0"/>
              <a:t>Finland </a:t>
            </a:r>
            <a:r>
              <a:rPr lang="fi-FI" b="1" dirty="0" err="1"/>
              <a:t>promotes</a:t>
            </a:r>
            <a:r>
              <a:rPr lang="fi-FI" b="1" dirty="0"/>
              <a:t> </a:t>
            </a:r>
            <a:r>
              <a:rPr lang="fi-FI" b="1" dirty="0" err="1"/>
              <a:t>gender</a:t>
            </a:r>
            <a:r>
              <a:rPr lang="fi-FI" b="1" dirty="0"/>
              <a:t> </a:t>
            </a:r>
            <a:r>
              <a:rPr lang="fi-FI" b="1" dirty="0" err="1"/>
              <a:t>equality</a:t>
            </a:r>
            <a:r>
              <a:rPr lang="fi-FI" b="1" dirty="0"/>
              <a:t> in climate action </a:t>
            </a:r>
            <a:r>
              <a:rPr lang="fi-FI" b="1" dirty="0" err="1"/>
              <a:t>through</a:t>
            </a:r>
            <a:r>
              <a:rPr lang="fi-FI" b="1" dirty="0"/>
              <a:t> </a:t>
            </a:r>
            <a:r>
              <a:rPr lang="fi-FI" b="1" dirty="0" err="1"/>
              <a:t>development</a:t>
            </a:r>
            <a:r>
              <a:rPr lang="fi-FI" b="1" dirty="0"/>
              <a:t> </a:t>
            </a:r>
            <a:r>
              <a:rPr lang="fi-FI" b="1" dirty="0" err="1"/>
              <a:t>cooperation</a:t>
            </a:r>
            <a:r>
              <a:rPr lang="fi-FI" b="1" dirty="0"/>
              <a:t>.</a:t>
            </a:r>
          </a:p>
          <a:p>
            <a:endParaRPr lang="fi-FI" sz="1000" b="1" dirty="0"/>
          </a:p>
          <a:p>
            <a:r>
              <a:rPr lang="en-US" dirty="0"/>
              <a:t>A weak economic position complicates the preparedness of climate change, but poverty is very gendered: 70% of the world’s poor are women. Climate change affects women and men differently and can thus exacerbate inequality between genders. </a:t>
            </a:r>
          </a:p>
          <a:p>
            <a:endParaRPr lang="en-US" dirty="0"/>
          </a:p>
          <a:p>
            <a:r>
              <a:rPr lang="en-US" dirty="0"/>
              <a:t>Finland has supported the inclusion of the gender perspective in climate work since 2008 aiming, for example, to strengthen women’s role in international climate policy and the mainstreaming of gender equality. This has been done through supporting a project by the Global Gender and Climate Alliance (GGCA). Through the years 2008-2016 Finland gave the project 8.9 million euros in aid.</a:t>
            </a:r>
            <a:br>
              <a:rPr lang="en-US" dirty="0"/>
            </a:br>
            <a:endParaRPr lang="en-US" dirty="0"/>
          </a:p>
          <a:p>
            <a:r>
              <a:rPr lang="en-US" dirty="0"/>
              <a:t>Finland supports a common project between the UN’s environmental program UNEP, UN Women and UN Peacebuilding Support Office to create methods to take gender equality into account in natural resource management and peacebuilding situations.</a:t>
            </a:r>
            <a:r>
              <a:rPr lang="fi-FI" sz="900" dirty="0"/>
              <a:t/>
            </a:r>
            <a:br>
              <a:rPr lang="fi-FI" sz="900" dirty="0"/>
            </a:br>
            <a:endParaRPr lang="fi-FI" sz="900" dirty="0"/>
          </a:p>
        </p:txBody>
      </p:sp>
      <p:sp>
        <p:nvSpPr>
          <p:cNvPr id="9" name="Text Placeholder 4">
            <a:extLst>
              <a:ext uri="{FF2B5EF4-FFF2-40B4-BE49-F238E27FC236}">
                <a16:creationId xmlns:a16="http://schemas.microsoft.com/office/drawing/2014/main" id="{18F5A771-D3EF-AD4F-8AA4-D4BF4A4F1917}"/>
              </a:ext>
            </a:extLst>
          </p:cNvPr>
          <p:cNvSpPr>
            <a:spLocks noGrp="1"/>
          </p:cNvSpPr>
          <p:nvPr>
            <p:ph type="body" sz="quarter" idx="14"/>
          </p:nvPr>
        </p:nvSpPr>
        <p:spPr>
          <a:xfrm>
            <a:off x="479716" y="3945841"/>
            <a:ext cx="2508108" cy="645041"/>
          </a:xfrm>
        </p:spPr>
        <p:txBody>
          <a:bodyPr/>
          <a:lstStyle/>
          <a:p>
            <a:r>
              <a:rPr lang="fi-FI" dirty="0" err="1"/>
              <a:t>According</a:t>
            </a:r>
            <a:r>
              <a:rPr lang="fi-FI" dirty="0"/>
              <a:t> to </a:t>
            </a:r>
            <a:r>
              <a:rPr lang="fi-FI" dirty="0" err="1"/>
              <a:t>the</a:t>
            </a:r>
            <a:r>
              <a:rPr lang="fi-FI" dirty="0"/>
              <a:t> </a:t>
            </a:r>
            <a:r>
              <a:rPr lang="fi-FI" dirty="0" err="1"/>
              <a:t>UN’s</a:t>
            </a:r>
            <a:r>
              <a:rPr lang="fi-FI" dirty="0"/>
              <a:t> Food and Agricultural Organization 70% of </a:t>
            </a:r>
            <a:r>
              <a:rPr lang="fi-FI" dirty="0" err="1"/>
              <a:t>the</a:t>
            </a:r>
            <a:r>
              <a:rPr lang="fi-FI" dirty="0"/>
              <a:t> </a:t>
            </a:r>
            <a:r>
              <a:rPr lang="fi-FI" dirty="0" err="1"/>
              <a:t>world’s</a:t>
            </a:r>
            <a:r>
              <a:rPr lang="fi-FI" dirty="0"/>
              <a:t> </a:t>
            </a:r>
            <a:r>
              <a:rPr lang="fi-FI" dirty="0" err="1"/>
              <a:t>poor</a:t>
            </a:r>
            <a:r>
              <a:rPr lang="fi-FI" dirty="0"/>
              <a:t> </a:t>
            </a:r>
            <a:r>
              <a:rPr lang="fi-FI" dirty="0" err="1"/>
              <a:t>are</a:t>
            </a:r>
            <a:r>
              <a:rPr lang="fi-FI" dirty="0"/>
              <a:t> </a:t>
            </a:r>
            <a:r>
              <a:rPr lang="fi-FI" dirty="0" err="1"/>
              <a:t>women</a:t>
            </a:r>
            <a:r>
              <a:rPr lang="fi-FI" dirty="0"/>
              <a:t>. Climate </a:t>
            </a:r>
            <a:r>
              <a:rPr lang="fi-FI" dirty="0" err="1"/>
              <a:t>change</a:t>
            </a:r>
            <a:r>
              <a:rPr lang="fi-FI" dirty="0"/>
              <a:t> </a:t>
            </a:r>
            <a:r>
              <a:rPr lang="fi-FI" dirty="0" err="1"/>
              <a:t>can</a:t>
            </a:r>
            <a:r>
              <a:rPr lang="fi-FI" dirty="0"/>
              <a:t> </a:t>
            </a:r>
            <a:r>
              <a:rPr lang="fi-FI" dirty="0" err="1"/>
              <a:t>exacerbate</a:t>
            </a:r>
            <a:r>
              <a:rPr lang="fi-FI" dirty="0"/>
              <a:t> </a:t>
            </a:r>
            <a:r>
              <a:rPr lang="fi-FI" dirty="0" err="1"/>
              <a:t>inequality</a:t>
            </a:r>
            <a:r>
              <a:rPr lang="fi-FI" dirty="0"/>
              <a:t> </a:t>
            </a:r>
            <a:r>
              <a:rPr lang="fi-FI" dirty="0" err="1"/>
              <a:t>between</a:t>
            </a:r>
            <a:r>
              <a:rPr lang="fi-FI" dirty="0"/>
              <a:t> </a:t>
            </a:r>
            <a:r>
              <a:rPr lang="fi-FI" dirty="0" err="1"/>
              <a:t>genders</a:t>
            </a:r>
            <a:r>
              <a:rPr lang="fi-FI" dirty="0"/>
              <a:t>.</a:t>
            </a:r>
            <a:endParaRPr lang="en-GB" b="0" dirty="0">
              <a:effectLst/>
            </a:endParaRPr>
          </a:p>
        </p:txBody>
      </p:sp>
      <p:sp>
        <p:nvSpPr>
          <p:cNvPr id="10" name="Text Placeholder 5">
            <a:extLst>
              <a:ext uri="{FF2B5EF4-FFF2-40B4-BE49-F238E27FC236}">
                <a16:creationId xmlns:a16="http://schemas.microsoft.com/office/drawing/2014/main" id="{CD45C59B-012A-8F4C-B07E-C259303AA8BF}"/>
              </a:ext>
            </a:extLst>
          </p:cNvPr>
          <p:cNvSpPr>
            <a:spLocks noGrp="1"/>
          </p:cNvSpPr>
          <p:nvPr>
            <p:ph type="body" sz="quarter" idx="18"/>
          </p:nvPr>
        </p:nvSpPr>
        <p:spPr>
          <a:xfrm>
            <a:off x="3219912" y="3945841"/>
            <a:ext cx="2190542" cy="645041"/>
          </a:xfrm>
        </p:spPr>
        <p:txBody>
          <a:bodyPr/>
          <a:lstStyle/>
          <a:p>
            <a:r>
              <a:rPr lang="fi-FI" dirty="0"/>
              <a:t>Finland </a:t>
            </a:r>
            <a:r>
              <a:rPr lang="fi-FI" dirty="0" err="1"/>
              <a:t>has</a:t>
            </a:r>
            <a:r>
              <a:rPr lang="fi-FI" dirty="0"/>
              <a:t> </a:t>
            </a:r>
            <a:r>
              <a:rPr lang="fi-FI" dirty="0" err="1"/>
              <a:t>supported</a:t>
            </a:r>
            <a:r>
              <a:rPr lang="fi-FI" dirty="0"/>
              <a:t> </a:t>
            </a:r>
            <a:r>
              <a:rPr lang="fi-FI" dirty="0" err="1"/>
              <a:t>the</a:t>
            </a:r>
            <a:r>
              <a:rPr lang="fi-FI" dirty="0"/>
              <a:t> </a:t>
            </a:r>
            <a:r>
              <a:rPr lang="fi-FI" dirty="0" err="1"/>
              <a:t>inclusion</a:t>
            </a:r>
            <a:r>
              <a:rPr lang="fi-FI" dirty="0"/>
              <a:t> of </a:t>
            </a:r>
            <a:r>
              <a:rPr lang="fi-FI" dirty="0" err="1"/>
              <a:t>the</a:t>
            </a:r>
            <a:r>
              <a:rPr lang="fi-FI" dirty="0"/>
              <a:t> </a:t>
            </a:r>
            <a:r>
              <a:rPr lang="fi-FI" dirty="0" err="1"/>
              <a:t>gender</a:t>
            </a:r>
            <a:r>
              <a:rPr lang="fi-FI" dirty="0"/>
              <a:t> </a:t>
            </a:r>
            <a:r>
              <a:rPr lang="fi-FI" dirty="0" err="1"/>
              <a:t>perspective</a:t>
            </a:r>
            <a:r>
              <a:rPr lang="fi-FI" dirty="0"/>
              <a:t> in climate </a:t>
            </a:r>
            <a:r>
              <a:rPr lang="fi-FI" dirty="0" err="1"/>
              <a:t>work</a:t>
            </a:r>
            <a:r>
              <a:rPr lang="fi-FI" dirty="0"/>
              <a:t> </a:t>
            </a:r>
            <a:r>
              <a:rPr lang="fi-FI" dirty="0" err="1"/>
              <a:t>since</a:t>
            </a:r>
            <a:r>
              <a:rPr lang="fi-FI" dirty="0"/>
              <a:t> 2008. </a:t>
            </a:r>
            <a:endParaRPr lang="en-GB" b="0" dirty="0">
              <a:effectLst/>
            </a:endParaRPr>
          </a:p>
        </p:txBody>
      </p:sp>
      <p:sp>
        <p:nvSpPr>
          <p:cNvPr id="11" name="Text Placeholder 6">
            <a:extLst>
              <a:ext uri="{FF2B5EF4-FFF2-40B4-BE49-F238E27FC236}">
                <a16:creationId xmlns:a16="http://schemas.microsoft.com/office/drawing/2014/main" id="{880A9316-540F-8C43-B9B1-3BD933537246}"/>
              </a:ext>
            </a:extLst>
          </p:cNvPr>
          <p:cNvSpPr>
            <a:spLocks noGrp="1"/>
          </p:cNvSpPr>
          <p:nvPr>
            <p:ph type="body" sz="quarter" idx="19"/>
          </p:nvPr>
        </p:nvSpPr>
        <p:spPr>
          <a:xfrm>
            <a:off x="5580112" y="3945841"/>
            <a:ext cx="3095576" cy="645041"/>
          </a:xfrm>
        </p:spPr>
        <p:txBody>
          <a:bodyPr/>
          <a:lstStyle/>
          <a:p>
            <a:r>
              <a:rPr lang="fi-FI" dirty="0" err="1"/>
              <a:t>Safeguarding</a:t>
            </a:r>
            <a:r>
              <a:rPr lang="fi-FI" dirty="0"/>
              <a:t> </a:t>
            </a:r>
            <a:r>
              <a:rPr lang="fi-FI" dirty="0" err="1"/>
              <a:t>the</a:t>
            </a:r>
            <a:r>
              <a:rPr lang="fi-FI" dirty="0"/>
              <a:t> </a:t>
            </a:r>
            <a:r>
              <a:rPr lang="fi-FI" dirty="0" err="1"/>
              <a:t>participation</a:t>
            </a:r>
            <a:r>
              <a:rPr lang="fi-FI" dirty="0"/>
              <a:t> of </a:t>
            </a:r>
            <a:r>
              <a:rPr lang="fi-FI" dirty="0" err="1"/>
              <a:t>women</a:t>
            </a:r>
            <a:r>
              <a:rPr lang="fi-FI" dirty="0"/>
              <a:t> and </a:t>
            </a:r>
            <a:r>
              <a:rPr lang="fi-FI" dirty="0" err="1"/>
              <a:t>girls</a:t>
            </a:r>
            <a:r>
              <a:rPr lang="fi-FI" dirty="0"/>
              <a:t> in </a:t>
            </a:r>
            <a:r>
              <a:rPr lang="fi-FI" dirty="0" err="1"/>
              <a:t>the</a:t>
            </a:r>
            <a:r>
              <a:rPr lang="fi-FI" dirty="0"/>
              <a:t> </a:t>
            </a:r>
            <a:r>
              <a:rPr lang="fi-FI" dirty="0" err="1"/>
              <a:t>mitigation</a:t>
            </a:r>
            <a:r>
              <a:rPr lang="fi-FI" dirty="0"/>
              <a:t> and </a:t>
            </a:r>
            <a:r>
              <a:rPr lang="fi-FI" dirty="0" err="1"/>
              <a:t>adaptation</a:t>
            </a:r>
            <a:r>
              <a:rPr lang="fi-FI" dirty="0"/>
              <a:t> </a:t>
            </a:r>
            <a:r>
              <a:rPr lang="fi-FI" dirty="0" err="1"/>
              <a:t>processes</a:t>
            </a:r>
            <a:r>
              <a:rPr lang="fi-FI" dirty="0"/>
              <a:t> is </a:t>
            </a:r>
            <a:r>
              <a:rPr lang="fi-FI" dirty="0" err="1"/>
              <a:t>efficient</a:t>
            </a:r>
            <a:r>
              <a:rPr lang="fi-FI" dirty="0"/>
              <a:t>. </a:t>
            </a:r>
            <a:r>
              <a:rPr lang="fi-FI" dirty="0" err="1"/>
              <a:t>Women</a:t>
            </a:r>
            <a:r>
              <a:rPr lang="fi-FI" dirty="0"/>
              <a:t> and </a:t>
            </a:r>
            <a:r>
              <a:rPr lang="fi-FI" dirty="0" err="1"/>
              <a:t>girls</a:t>
            </a:r>
            <a:r>
              <a:rPr lang="fi-FI" dirty="0"/>
              <a:t> </a:t>
            </a:r>
            <a:r>
              <a:rPr lang="fi-FI" dirty="0" err="1"/>
              <a:t>need</a:t>
            </a:r>
            <a:r>
              <a:rPr lang="fi-FI" dirty="0"/>
              <a:t> to </a:t>
            </a:r>
            <a:r>
              <a:rPr lang="fi-FI" dirty="0" err="1"/>
              <a:t>become</a:t>
            </a:r>
            <a:r>
              <a:rPr lang="fi-FI" dirty="0"/>
              <a:t> </a:t>
            </a:r>
            <a:r>
              <a:rPr lang="fi-FI" dirty="0" err="1"/>
              <a:t>actors</a:t>
            </a:r>
            <a:r>
              <a:rPr lang="fi-FI" dirty="0"/>
              <a:t> of </a:t>
            </a:r>
            <a:r>
              <a:rPr lang="fi-FI" dirty="0" err="1"/>
              <a:t>change</a:t>
            </a:r>
            <a:r>
              <a:rPr lang="fi-FI" dirty="0"/>
              <a:t>.</a:t>
            </a:r>
            <a:endParaRPr lang="en-GB" b="0" dirty="0">
              <a:effectLst/>
            </a:endParaRPr>
          </a:p>
        </p:txBody>
      </p:sp>
    </p:spTree>
    <p:extLst>
      <p:ext uri="{BB962C8B-B14F-4D97-AF65-F5344CB8AC3E}">
        <p14:creationId xmlns:p14="http://schemas.microsoft.com/office/powerpoint/2010/main" val="17864723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of a church in Turku by the water.">
            <a:extLst>
              <a:ext uri="{FF2B5EF4-FFF2-40B4-BE49-F238E27FC236}">
                <a16:creationId xmlns:a16="http://schemas.microsoft.com/office/drawing/2014/main" id="{C8680B85-E893-FB42-9780-76572BEDDD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62" b="10562"/>
          <a:stretch/>
        </p:blipFill>
        <p:spPr>
          <a:xfrm>
            <a:off x="0" y="0"/>
            <a:ext cx="9143999" cy="5143500"/>
          </a:xfrm>
          <a:prstGeom prst="rect">
            <a:avLst/>
          </a:prstGeom>
        </p:spPr>
      </p:pic>
      <p:sp>
        <p:nvSpPr>
          <p:cNvPr id="5" name="Rectangle 4">
            <a:extLst>
              <a:ext uri="{FF2B5EF4-FFF2-40B4-BE49-F238E27FC236}">
                <a16:creationId xmlns:a16="http://schemas.microsoft.com/office/drawing/2014/main" id="{0A6053E3-C65B-8A4A-A882-D03C97CD298C}"/>
              </a:ext>
              <a:ext uri="{C183D7F6-B498-43B3-948B-1728B52AA6E4}">
                <adec:decorative xmlns="" xmlns:adec="http://schemas.microsoft.com/office/drawing/2017/decorative" val="1"/>
              </a:ext>
            </a:extLst>
          </p:cNvPr>
          <p:cNvSpPr/>
          <p:nvPr/>
        </p:nvSpPr>
        <p:spPr>
          <a:xfrm>
            <a:off x="-36512" y="0"/>
            <a:ext cx="9180512" cy="5143500"/>
          </a:xfrm>
          <a:prstGeom prst="rect">
            <a:avLst/>
          </a:prstGeom>
          <a:solidFill>
            <a:schemeClr val="bg2">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Title 1">
            <a:extLst>
              <a:ext uri="{FF2B5EF4-FFF2-40B4-BE49-F238E27FC236}">
                <a16:creationId xmlns:a16="http://schemas.microsoft.com/office/drawing/2014/main" id="{FCA849DF-1720-9743-86D9-23E1D0BDE60E}"/>
              </a:ext>
            </a:extLst>
          </p:cNvPr>
          <p:cNvSpPr>
            <a:spLocks noGrp="1"/>
          </p:cNvSpPr>
          <p:nvPr>
            <p:ph type="ctrTitle"/>
          </p:nvPr>
        </p:nvSpPr>
        <p:spPr>
          <a:xfrm>
            <a:off x="179512" y="1635646"/>
            <a:ext cx="8784976" cy="2088233"/>
          </a:xfrm>
        </p:spPr>
        <p:txBody>
          <a:bodyPr/>
          <a:lstStyle/>
          <a:p>
            <a:r>
              <a:rPr lang="en-GB" dirty="0"/>
              <a:t>Circular </a:t>
            </a:r>
            <a:r>
              <a:rPr lang="en-GB" dirty="0" smtClean="0"/>
              <a:t>Turku Shares best practices </a:t>
            </a:r>
            <a:endParaRPr lang="en-FI" dirty="0"/>
          </a:p>
        </p:txBody>
      </p:sp>
      <p:sp>
        <p:nvSpPr>
          <p:cNvPr id="6" name="TextBox 5"/>
          <p:cNvSpPr txBox="1"/>
          <p:nvPr/>
        </p:nvSpPr>
        <p:spPr>
          <a:xfrm>
            <a:off x="179512" y="123478"/>
            <a:ext cx="2339752" cy="288147"/>
          </a:xfrm>
          <a:prstGeom prst="rect">
            <a:avLst/>
          </a:prstGeom>
          <a:noFill/>
        </p:spPr>
        <p:txBody>
          <a:bodyPr wrap="square" lIns="36000" tIns="36000" rIns="36000" bIns="36000" rtlCol="0">
            <a:spAutoFit/>
          </a:bodyPr>
          <a:lstStyle/>
          <a:p>
            <a:r>
              <a:rPr lang="fi-FI" sz="1400" dirty="0" smtClean="0"/>
              <a:t>CASE EXAMPLE</a:t>
            </a:r>
            <a:endParaRPr lang="en-US" sz="1400" dirty="0" smtClean="0"/>
          </a:p>
        </p:txBody>
      </p:sp>
    </p:spTree>
    <p:extLst>
      <p:ext uri="{BB962C8B-B14F-4D97-AF65-F5344CB8AC3E}">
        <p14:creationId xmlns:p14="http://schemas.microsoft.com/office/powerpoint/2010/main" val="8595230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of a factory, carbon dioxide">
            <a:extLst>
              <a:ext uri="{FF2B5EF4-FFF2-40B4-BE49-F238E27FC236}">
                <a16:creationId xmlns:a16="http://schemas.microsoft.com/office/drawing/2014/main" id="{D094E147-D684-6040-8897-31AE9E2E7B7A}"/>
              </a:ext>
            </a:extLst>
          </p:cNvPr>
          <p:cNvPicPr>
            <a:picLocks noChangeAspect="1"/>
          </p:cNvPicPr>
          <p:nvPr/>
        </p:nvPicPr>
        <p:blipFill rotWithShape="1">
          <a:blip r:embed="rId3">
            <a:extLst>
              <a:ext uri="{28A0092B-C50C-407E-A947-70E740481C1C}">
                <a14:useLocalDpi xmlns:a14="http://schemas.microsoft.com/office/drawing/2010/main" val="0"/>
              </a:ext>
            </a:extLst>
          </a:blip>
          <a:srcRect l="1291" t="3053" r="2817" b="1526"/>
          <a:stretch/>
        </p:blipFill>
        <p:spPr>
          <a:xfrm>
            <a:off x="-11260" y="0"/>
            <a:ext cx="9166520" cy="5143500"/>
          </a:xfrm>
          <a:prstGeom prst="rect">
            <a:avLst/>
          </a:prstGeom>
        </p:spPr>
      </p:pic>
      <p:sp>
        <p:nvSpPr>
          <p:cNvPr id="5" name="Rectangle 4">
            <a:extLst>
              <a:ext uri="{FF2B5EF4-FFF2-40B4-BE49-F238E27FC236}">
                <a16:creationId xmlns:a16="http://schemas.microsoft.com/office/drawing/2014/main" id="{8C7453FB-C3BC-6A43-A6F8-DF7F7EC00FBD}"/>
              </a:ext>
              <a:ext uri="{C183D7F6-B498-43B3-948B-1728B52AA6E4}">
                <adec:decorative xmlns="" xmlns:adec="http://schemas.microsoft.com/office/drawing/2017/decorative" val="1"/>
              </a:ext>
            </a:extLst>
          </p:cNvPr>
          <p:cNvSpPr/>
          <p:nvPr/>
        </p:nvSpPr>
        <p:spPr>
          <a:xfrm>
            <a:off x="-22520" y="0"/>
            <a:ext cx="9177780" cy="5164038"/>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Finlandica"/>
              <a:ea typeface="+mn-ea"/>
              <a:cs typeface="+mn-cs"/>
            </a:endParaRPr>
          </a:p>
        </p:txBody>
      </p:sp>
      <p:sp>
        <p:nvSpPr>
          <p:cNvPr id="2" name="Title 1" descr="The CO2 tax">
            <a:extLst>
              <a:ext uri="{FF2B5EF4-FFF2-40B4-BE49-F238E27FC236}">
                <a16:creationId xmlns:a16="http://schemas.microsoft.com/office/drawing/2014/main" id="{FCA849DF-1720-9743-86D9-23E1D0BDE60E}"/>
              </a:ext>
            </a:extLst>
          </p:cNvPr>
          <p:cNvSpPr>
            <a:spLocks noGrp="1"/>
          </p:cNvSpPr>
          <p:nvPr>
            <p:ph type="ctrTitle"/>
          </p:nvPr>
        </p:nvSpPr>
        <p:spPr/>
        <p:txBody>
          <a:bodyPr/>
          <a:lstStyle/>
          <a:p>
            <a:r>
              <a:rPr lang="en-GB"/>
              <a:t>The CO</a:t>
            </a:r>
            <a:r>
              <a:rPr lang="en-GB" baseline="-25000"/>
              <a:t>2</a:t>
            </a:r>
            <a:r>
              <a:rPr lang="en-GB"/>
              <a:t> tax</a:t>
            </a:r>
            <a:endParaRPr lang="en-FI"/>
          </a:p>
        </p:txBody>
      </p:sp>
      <p:sp>
        <p:nvSpPr>
          <p:cNvPr id="3" name="TextBox 2"/>
          <p:cNvSpPr txBox="1"/>
          <p:nvPr/>
        </p:nvSpPr>
        <p:spPr>
          <a:xfrm>
            <a:off x="179512" y="123478"/>
            <a:ext cx="2339752" cy="288147"/>
          </a:xfrm>
          <a:prstGeom prst="rect">
            <a:avLst/>
          </a:prstGeom>
          <a:noFill/>
        </p:spPr>
        <p:txBody>
          <a:bodyPr wrap="square" lIns="36000" tIns="36000" rIns="36000" bIns="36000" rtlCol="0">
            <a:spAutoFit/>
          </a:bodyPr>
          <a:lstStyle/>
          <a:p>
            <a:r>
              <a:rPr lang="fi-FI" sz="1400" dirty="0" smtClean="0"/>
              <a:t>CASE EXAMPLE</a:t>
            </a:r>
            <a:endParaRPr lang="en-US" sz="1400" dirty="0" smtClean="0"/>
          </a:p>
        </p:txBody>
      </p:sp>
    </p:spTree>
    <p:extLst>
      <p:ext uri="{BB962C8B-B14F-4D97-AF65-F5344CB8AC3E}">
        <p14:creationId xmlns:p14="http://schemas.microsoft.com/office/powerpoint/2010/main" val="18586066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38CECD-4ED5-CC4B-B7A3-A7CDBA3DE5BA}"/>
              </a:ext>
            </a:extLst>
          </p:cNvPr>
          <p:cNvSpPr>
            <a:spLocks noGrp="1"/>
          </p:cNvSpPr>
          <p:nvPr>
            <p:ph type="title"/>
          </p:nvPr>
        </p:nvSpPr>
        <p:spPr>
          <a:xfrm>
            <a:off x="971983" y="395443"/>
            <a:ext cx="7056785" cy="645041"/>
          </a:xfrm>
        </p:spPr>
        <p:txBody>
          <a:bodyPr/>
          <a:lstStyle/>
          <a:p>
            <a:pPr algn="ctr"/>
            <a:r>
              <a:rPr lang="en-GB" dirty="0"/>
              <a:t>International collaboration </a:t>
            </a:r>
            <a:br>
              <a:rPr lang="en-GB" dirty="0"/>
            </a:br>
            <a:r>
              <a:rPr lang="en-GB" dirty="0"/>
              <a:t>in the Turku region for resource wisdom</a:t>
            </a:r>
            <a:endParaRPr lang="en-FI" sz="2000" dirty="0"/>
          </a:p>
        </p:txBody>
      </p:sp>
      <p:sp>
        <p:nvSpPr>
          <p:cNvPr id="4" name="Text Placeholder 3">
            <a:extLst>
              <a:ext uri="{FF2B5EF4-FFF2-40B4-BE49-F238E27FC236}">
                <a16:creationId xmlns:a16="http://schemas.microsoft.com/office/drawing/2014/main" id="{4DFA8027-5CA1-C241-A6A5-D7553A3963B7}"/>
              </a:ext>
            </a:extLst>
          </p:cNvPr>
          <p:cNvSpPr>
            <a:spLocks noGrp="1"/>
          </p:cNvSpPr>
          <p:nvPr>
            <p:ph type="body" sz="quarter" idx="13"/>
          </p:nvPr>
        </p:nvSpPr>
        <p:spPr>
          <a:xfrm>
            <a:off x="468312" y="1455712"/>
            <a:ext cx="8207375" cy="2232075"/>
          </a:xfrm>
        </p:spPr>
        <p:txBody>
          <a:bodyPr/>
          <a:lstStyle/>
          <a:p>
            <a:r>
              <a:rPr lang="en-GB" sz="900" b="1" dirty="0"/>
              <a:t>The city of Turku aims to be a carbon neutral area by 2029 and to reach resource wisdom by 2040 – meaning no waste, no emissions and sustainable use of natural resources. The city is sharing best practices and creating solutions with domestic and international partners.</a:t>
            </a:r>
            <a:br>
              <a:rPr lang="en-GB" sz="900" b="1" dirty="0"/>
            </a:br>
            <a:endParaRPr lang="en-GB" sz="900" b="0" dirty="0">
              <a:effectLst/>
            </a:endParaRPr>
          </a:p>
          <a:p>
            <a:r>
              <a:rPr lang="en-GB" sz="900" dirty="0"/>
              <a:t>The transition to a circular economy is at the core of Turku's Climate Policy to achieve positive impacts on the environment, economy and well-being. A circular climate policy also addresses the indirect emissions embedded in products and materials along their entire life-cycle and connects different sectors in circular solutions. For example, the </a:t>
            </a:r>
            <a:r>
              <a:rPr lang="en-GB" sz="900" dirty="0" err="1"/>
              <a:t>Kakola</a:t>
            </a:r>
            <a:r>
              <a:rPr lang="en-GB" sz="900" dirty="0"/>
              <a:t> wastewater treatment plant, operating underground downtown, captures heat from waste water for district heating and cooling. The plant produces ten times more energy than it consumes.</a:t>
            </a:r>
            <a:br>
              <a:rPr lang="en-GB" sz="900" dirty="0"/>
            </a:br>
            <a:r>
              <a:rPr lang="en-GB" sz="900" dirty="0"/>
              <a:t/>
            </a:r>
            <a:br>
              <a:rPr lang="en-GB" sz="900" dirty="0"/>
            </a:br>
            <a:r>
              <a:rPr lang="en-GB" sz="900" dirty="0"/>
              <a:t>In collaboration with other circular economy operators, Turku is preparing a Resource Wisdom roadmap with the support of the Finnish Innovation Fund </a:t>
            </a:r>
            <a:r>
              <a:rPr lang="en-GB" sz="900" dirty="0" err="1"/>
              <a:t>Sitra</a:t>
            </a:r>
            <a:r>
              <a:rPr lang="en-GB" sz="900" dirty="0"/>
              <a:t> to speed up the entire area’s transition towards a circular economy. ICLEI (Local Governments for Sustainability) is contributing to the process as a partner and helps to make the roadmap an internationally scalable model.</a:t>
            </a:r>
            <a:br>
              <a:rPr lang="en-GB" sz="900" dirty="0"/>
            </a:br>
            <a:endParaRPr lang="en-GB" sz="900" b="0" dirty="0">
              <a:effectLst/>
            </a:endParaRPr>
          </a:p>
          <a:p>
            <a:r>
              <a:rPr lang="en-GB" sz="900" dirty="0"/>
              <a:t>Turku is already sharing its best practices nationally and, for example, with Japanese and European cities. Turku is creating circular economy solutions with local stakeholders such as universities, companies and organisations. Partner cities can benefit from Turku's experience, in particular, in stakeholder collaboration at an early stage and in determining how to encourage citizens to take climate action.</a:t>
            </a:r>
            <a:endParaRPr lang="en-GB" sz="900" b="0" dirty="0">
              <a:effectLst/>
            </a:endParaRPr>
          </a:p>
        </p:txBody>
      </p:sp>
      <p:sp>
        <p:nvSpPr>
          <p:cNvPr id="5" name="Text Placeholder 4">
            <a:extLst>
              <a:ext uri="{FF2B5EF4-FFF2-40B4-BE49-F238E27FC236}">
                <a16:creationId xmlns:a16="http://schemas.microsoft.com/office/drawing/2014/main" id="{5D4E3208-42E6-9946-8D3E-1B702D1C67F1}"/>
              </a:ext>
            </a:extLst>
          </p:cNvPr>
          <p:cNvSpPr>
            <a:spLocks noGrp="1"/>
          </p:cNvSpPr>
          <p:nvPr>
            <p:ph type="body" sz="quarter" idx="14"/>
          </p:nvPr>
        </p:nvSpPr>
        <p:spPr>
          <a:xfrm>
            <a:off x="611560" y="3945841"/>
            <a:ext cx="2364092" cy="645041"/>
          </a:xfrm>
        </p:spPr>
        <p:txBody>
          <a:bodyPr/>
          <a:lstStyle/>
          <a:p>
            <a:r>
              <a:rPr lang="en-GB" sz="800"/>
              <a:t>The European Commission chose Turku as the best medium-sized climate city in 2020 (CoM Climate Award). Turku has already halved GHG emissions from the 1990 level.</a:t>
            </a:r>
            <a:endParaRPr lang="en-GB" sz="800" b="0">
              <a:effectLst/>
            </a:endParaRPr>
          </a:p>
        </p:txBody>
      </p:sp>
      <p:sp>
        <p:nvSpPr>
          <p:cNvPr id="6" name="Text Placeholder 5">
            <a:extLst>
              <a:ext uri="{FF2B5EF4-FFF2-40B4-BE49-F238E27FC236}">
                <a16:creationId xmlns:a16="http://schemas.microsoft.com/office/drawing/2014/main" id="{4A74231D-86C6-E047-9DED-E7AE42E57046}"/>
              </a:ext>
            </a:extLst>
          </p:cNvPr>
          <p:cNvSpPr>
            <a:spLocks noGrp="1"/>
          </p:cNvSpPr>
          <p:nvPr>
            <p:ph type="body" sz="quarter" idx="18"/>
          </p:nvPr>
        </p:nvSpPr>
        <p:spPr>
          <a:xfrm>
            <a:off x="3275856" y="3945841"/>
            <a:ext cx="2483315" cy="645041"/>
          </a:xfrm>
        </p:spPr>
        <p:txBody>
          <a:bodyPr/>
          <a:lstStyle/>
          <a:p>
            <a:r>
              <a:rPr lang="en-GB" sz="800"/>
              <a:t>Turku University’s Futures Research Center states that the Turku area already contains 700 circular economy agents, 270 of which are companies.</a:t>
            </a:r>
            <a:endParaRPr lang="en-GB" sz="800" b="0">
              <a:effectLst/>
            </a:endParaRPr>
          </a:p>
        </p:txBody>
      </p:sp>
      <p:sp>
        <p:nvSpPr>
          <p:cNvPr id="7" name="Text Placeholder 6">
            <a:extLst>
              <a:ext uri="{FF2B5EF4-FFF2-40B4-BE49-F238E27FC236}">
                <a16:creationId xmlns:a16="http://schemas.microsoft.com/office/drawing/2014/main" id="{AD67AAF4-7259-1343-81F2-D2B8C053D042}"/>
              </a:ext>
            </a:extLst>
          </p:cNvPr>
          <p:cNvSpPr>
            <a:spLocks noGrp="1"/>
          </p:cNvSpPr>
          <p:nvPr>
            <p:ph type="body" sz="quarter" idx="19"/>
          </p:nvPr>
        </p:nvSpPr>
        <p:spPr>
          <a:xfrm>
            <a:off x="6059375" y="3945841"/>
            <a:ext cx="2616314" cy="645041"/>
          </a:xfrm>
        </p:spPr>
        <p:txBody>
          <a:bodyPr/>
          <a:lstStyle/>
          <a:p>
            <a:r>
              <a:rPr lang="en-GB" sz="800" dirty="0"/>
              <a:t>There are several circular economy hot-spots in the Turku area, such as Smart Chemistry </a:t>
            </a:r>
            <a:r>
              <a:rPr lang="en-GB" sz="800"/>
              <a:t>Park which focuses </a:t>
            </a:r>
            <a:r>
              <a:rPr lang="en-GB" sz="800" dirty="0"/>
              <a:t>on industrial symbiosis, and "</a:t>
            </a:r>
            <a:r>
              <a:rPr lang="en-GB" sz="800" dirty="0" err="1"/>
              <a:t>Topinpuisto</a:t>
            </a:r>
            <a:r>
              <a:rPr lang="en-GB" sz="800" dirty="0"/>
              <a:t>" where materials circulate and new sustainable businesses are created.</a:t>
            </a:r>
            <a:endParaRPr lang="en-GB" sz="800" b="0" dirty="0">
              <a:effectLst/>
            </a:endParaRPr>
          </a:p>
        </p:txBody>
      </p:sp>
    </p:spTree>
    <p:extLst>
      <p:ext uri="{BB962C8B-B14F-4D97-AF65-F5344CB8AC3E}">
        <p14:creationId xmlns:p14="http://schemas.microsoft.com/office/powerpoint/2010/main" val="22827670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39;p4" descr="A picture of several ministers around a large table">
            <a:extLst>
              <a:ext uri="{FF2B5EF4-FFF2-40B4-BE49-F238E27FC236}">
                <a16:creationId xmlns:a16="http://schemas.microsoft.com/office/drawing/2014/main" id="{783C44A4-CB4B-844A-AB1C-2A3EE72ED497}"/>
              </a:ext>
            </a:extLst>
          </p:cNvPr>
          <p:cNvPicPr preferRelativeResize="0"/>
          <p:nvPr/>
        </p:nvPicPr>
        <p:blipFill rotWithShape="1">
          <a:blip r:embed="rId3">
            <a:alphaModFix/>
          </a:blip>
          <a:srcRect l="2675" t="910" r="449"/>
          <a:stretch/>
        </p:blipFill>
        <p:spPr>
          <a:xfrm>
            <a:off x="0" y="0"/>
            <a:ext cx="9144000" cy="5143500"/>
          </a:xfrm>
          <a:prstGeom prst="rect">
            <a:avLst/>
          </a:prstGeom>
          <a:noFill/>
          <a:ln>
            <a:noFill/>
          </a:ln>
        </p:spPr>
      </p:pic>
      <p:sp>
        <p:nvSpPr>
          <p:cNvPr id="4" name="Rectangle 3">
            <a:extLst>
              <a:ext uri="{FF2B5EF4-FFF2-40B4-BE49-F238E27FC236}">
                <a16:creationId xmlns:a16="http://schemas.microsoft.com/office/drawing/2014/main" id="{93FAEF11-B149-4847-B6F5-C594FBABD11E}"/>
              </a:ext>
              <a:ext uri="{C183D7F6-B498-43B3-948B-1728B52AA6E4}">
                <adec:decorative xmlns="" xmlns:adec="http://schemas.microsoft.com/office/drawing/2017/decorative" val="1"/>
              </a:ext>
            </a:extLst>
          </p:cNvPr>
          <p:cNvSpPr/>
          <p:nvPr/>
        </p:nvSpPr>
        <p:spPr>
          <a:xfrm>
            <a:off x="0" y="-6628"/>
            <a:ext cx="9144000" cy="51435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Title 1" descr="Finance Ministers hold the keys to unlocking climate action">
            <a:extLst>
              <a:ext uri="{FF2B5EF4-FFF2-40B4-BE49-F238E27FC236}">
                <a16:creationId xmlns:a16="http://schemas.microsoft.com/office/drawing/2014/main" id="{FCA849DF-1720-9743-86D9-23E1D0BDE60E}"/>
              </a:ext>
            </a:extLst>
          </p:cNvPr>
          <p:cNvSpPr>
            <a:spLocks noGrp="1"/>
          </p:cNvSpPr>
          <p:nvPr>
            <p:ph type="ctrTitle"/>
          </p:nvPr>
        </p:nvSpPr>
        <p:spPr/>
        <p:txBody>
          <a:bodyPr/>
          <a:lstStyle/>
          <a:p>
            <a:r>
              <a:rPr lang="en-GB"/>
              <a:t>Finance Ministers hold the keys to unlocking climate action</a:t>
            </a:r>
            <a:endParaRPr lang="en-FI"/>
          </a:p>
        </p:txBody>
      </p:sp>
      <p:sp>
        <p:nvSpPr>
          <p:cNvPr id="5" name="TextBox 4"/>
          <p:cNvSpPr txBox="1"/>
          <p:nvPr/>
        </p:nvSpPr>
        <p:spPr>
          <a:xfrm>
            <a:off x="179512" y="123478"/>
            <a:ext cx="2339752" cy="288147"/>
          </a:xfrm>
          <a:prstGeom prst="rect">
            <a:avLst/>
          </a:prstGeom>
          <a:noFill/>
        </p:spPr>
        <p:txBody>
          <a:bodyPr wrap="square" lIns="36000" tIns="36000" rIns="36000" bIns="36000" rtlCol="0">
            <a:spAutoFit/>
          </a:bodyPr>
          <a:lstStyle/>
          <a:p>
            <a:r>
              <a:rPr lang="fi-FI" sz="1400" dirty="0" smtClean="0"/>
              <a:t>CASE EXAMPLE</a:t>
            </a:r>
            <a:endParaRPr lang="en-US" sz="1400" dirty="0" smtClean="0"/>
          </a:p>
        </p:txBody>
      </p:sp>
    </p:spTree>
    <p:extLst>
      <p:ext uri="{BB962C8B-B14F-4D97-AF65-F5344CB8AC3E}">
        <p14:creationId xmlns:p14="http://schemas.microsoft.com/office/powerpoint/2010/main" val="2760117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38CECD-4ED5-CC4B-B7A3-A7CDBA3DE5BA}"/>
              </a:ext>
            </a:extLst>
          </p:cNvPr>
          <p:cNvSpPr>
            <a:spLocks noGrp="1"/>
          </p:cNvSpPr>
          <p:nvPr>
            <p:ph type="title"/>
          </p:nvPr>
        </p:nvSpPr>
        <p:spPr/>
        <p:txBody>
          <a:bodyPr/>
          <a:lstStyle/>
          <a:p>
            <a:pPr algn="ctr"/>
            <a:r>
              <a:rPr lang="en-GB" dirty="0"/>
              <a:t>Finland prompts the Climate Coalition</a:t>
            </a:r>
            <a:endParaRPr lang="en-FI" dirty="0"/>
          </a:p>
        </p:txBody>
      </p:sp>
      <p:sp>
        <p:nvSpPr>
          <p:cNvPr id="4" name="Text Placeholder 3">
            <a:extLst>
              <a:ext uri="{FF2B5EF4-FFF2-40B4-BE49-F238E27FC236}">
                <a16:creationId xmlns:a16="http://schemas.microsoft.com/office/drawing/2014/main" id="{4DFA8027-5CA1-C241-A6A5-D7553A3963B7}"/>
              </a:ext>
            </a:extLst>
          </p:cNvPr>
          <p:cNvSpPr>
            <a:spLocks noGrp="1"/>
          </p:cNvSpPr>
          <p:nvPr>
            <p:ph type="body" sz="quarter" idx="13"/>
          </p:nvPr>
        </p:nvSpPr>
        <p:spPr>
          <a:xfrm>
            <a:off x="468312" y="960292"/>
            <a:ext cx="8207375" cy="2363431"/>
          </a:xfrm>
        </p:spPr>
        <p:txBody>
          <a:bodyPr/>
          <a:lstStyle/>
          <a:p>
            <a:pPr>
              <a:lnSpc>
                <a:spcPct val="110000"/>
              </a:lnSpc>
            </a:pPr>
            <a:r>
              <a:rPr lang="en-GB" sz="1050" b="1" dirty="0"/>
              <a:t>The Coalition of Finance Ministers for Climate Action is helping countries mobilise and align the finances needed to implement national climate action plans. </a:t>
            </a:r>
          </a:p>
          <a:p>
            <a:pPr>
              <a:lnSpc>
                <a:spcPct val="110000"/>
              </a:lnSpc>
            </a:pPr>
            <a:endParaRPr lang="en-GB" sz="1050" b="1" dirty="0"/>
          </a:p>
          <a:p>
            <a:pPr>
              <a:lnSpc>
                <a:spcPct val="110000"/>
              </a:lnSpc>
            </a:pPr>
            <a:r>
              <a:rPr lang="en-GB" sz="1050" dirty="0"/>
              <a:t>The Coalition was launched in 2019 on Finland’s initiative and its main task is to establish best practices such as climate budgeting and strategies for green investment and procurement, as well as to factor climate risks and vulnerabilities into members’ economic planning. </a:t>
            </a:r>
            <a:br>
              <a:rPr lang="en-GB" sz="1050" dirty="0"/>
            </a:br>
            <a:endParaRPr lang="en-GB" sz="1050" dirty="0"/>
          </a:p>
          <a:p>
            <a:pPr>
              <a:lnSpc>
                <a:spcPct val="110000"/>
              </a:lnSpc>
            </a:pPr>
            <a:r>
              <a:rPr lang="en-GB" sz="1050" dirty="0"/>
              <a:t>Finance ministers have a clear understanding of the risks posed by climate change, but they also recognise how taking action could unlock trillions in investment opportunities and create millions of jobs by 2030. </a:t>
            </a:r>
            <a:br>
              <a:rPr lang="en-GB" sz="1050" dirty="0"/>
            </a:br>
            <a:r>
              <a:rPr lang="en-GB" sz="1050" dirty="0"/>
              <a:t/>
            </a:r>
            <a:br>
              <a:rPr lang="en-GB" sz="1050" dirty="0"/>
            </a:br>
            <a:r>
              <a:rPr lang="en-GB" sz="1050" dirty="0"/>
              <a:t>Finance ministers from 50 countries have signed the “Helsinki Principles”,</a:t>
            </a:r>
            <a:br>
              <a:rPr lang="en-GB" sz="1050" dirty="0"/>
            </a:br>
            <a:r>
              <a:rPr lang="en-GB" sz="1050" dirty="0"/>
              <a:t>which include aligning policies and practices with the Paris Agreement commitments: </a:t>
            </a:r>
          </a:p>
          <a:p>
            <a:pPr marL="171450" indent="-171450">
              <a:lnSpc>
                <a:spcPct val="110000"/>
              </a:lnSpc>
              <a:buFontTx/>
              <a:buChar char="-"/>
            </a:pPr>
            <a:r>
              <a:rPr lang="en-GB" sz="1050" dirty="0"/>
              <a:t>sharing experiences and expertise with each other in order to provide mutual encouragement and promote collective understanding of policies and practices for climate action</a:t>
            </a:r>
          </a:p>
          <a:p>
            <a:pPr marL="171450" indent="-171450">
              <a:lnSpc>
                <a:spcPct val="110000"/>
              </a:lnSpc>
              <a:buFontTx/>
              <a:buChar char="-"/>
            </a:pPr>
            <a:r>
              <a:rPr lang="en-GB" sz="1050" dirty="0"/>
              <a:t>working towards measures that result in effective carbon pricing </a:t>
            </a:r>
          </a:p>
          <a:p>
            <a:pPr marL="171450" indent="-171450">
              <a:lnSpc>
                <a:spcPct val="110000"/>
              </a:lnSpc>
              <a:buFontTx/>
              <a:buChar char="-"/>
            </a:pPr>
            <a:r>
              <a:rPr lang="en-GB" sz="1050" dirty="0"/>
              <a:t>taking climate change into account in macroeconomic policy, fiscal planning, budgeting, public investment management and procurement practices</a:t>
            </a:r>
          </a:p>
          <a:p>
            <a:pPr marL="171450" indent="-171450">
              <a:lnSpc>
                <a:spcPct val="110000"/>
              </a:lnSpc>
              <a:buFontTx/>
              <a:buChar char="-"/>
            </a:pPr>
            <a:r>
              <a:rPr lang="en-GB" sz="1050" dirty="0"/>
              <a:t>mobilising private sources of climate finance by facilitating investments and the development of a financial sector which supports climate mitigation and adaptation </a:t>
            </a:r>
          </a:p>
          <a:p>
            <a:pPr marL="171450" indent="-171450">
              <a:lnSpc>
                <a:spcPct val="110000"/>
              </a:lnSpc>
              <a:buFontTx/>
              <a:buChar char="-"/>
            </a:pPr>
            <a:r>
              <a:rPr lang="en-GB" sz="1050" dirty="0"/>
              <a:t>engaging actively in the domestic preparation and implementation of Nationally Determined Contributions submitted under the Paris Agreement. </a:t>
            </a:r>
            <a:endParaRPr lang="en-GB" sz="1050" b="0" dirty="0">
              <a:effectLst/>
            </a:endParaRPr>
          </a:p>
        </p:txBody>
      </p:sp>
      <p:sp>
        <p:nvSpPr>
          <p:cNvPr id="5" name="Text Placeholder 4">
            <a:extLst>
              <a:ext uri="{FF2B5EF4-FFF2-40B4-BE49-F238E27FC236}">
                <a16:creationId xmlns:a16="http://schemas.microsoft.com/office/drawing/2014/main" id="{5D4E3208-42E6-9946-8D3E-1B702D1C67F1}"/>
              </a:ext>
            </a:extLst>
          </p:cNvPr>
          <p:cNvSpPr>
            <a:spLocks noGrp="1"/>
          </p:cNvSpPr>
          <p:nvPr>
            <p:ph type="body" sz="quarter" idx="14"/>
          </p:nvPr>
        </p:nvSpPr>
        <p:spPr>
          <a:xfrm>
            <a:off x="326298" y="3945841"/>
            <a:ext cx="2652892" cy="645041"/>
          </a:xfrm>
        </p:spPr>
        <p:txBody>
          <a:bodyPr/>
          <a:lstStyle/>
          <a:p>
            <a:r>
              <a:rPr lang="en-GB" sz="900" dirty="0"/>
              <a:t>The Coalition was launched in Washington DC in April 2019 on Finland’s initiative. </a:t>
            </a:r>
            <a:endParaRPr lang="en-GB" sz="900" b="0" dirty="0">
              <a:effectLst/>
            </a:endParaRPr>
          </a:p>
        </p:txBody>
      </p:sp>
      <p:sp>
        <p:nvSpPr>
          <p:cNvPr id="6" name="Text Placeholder 5">
            <a:extLst>
              <a:ext uri="{FF2B5EF4-FFF2-40B4-BE49-F238E27FC236}">
                <a16:creationId xmlns:a16="http://schemas.microsoft.com/office/drawing/2014/main" id="{4A74231D-86C6-E047-9DED-E7AE42E57046}"/>
              </a:ext>
            </a:extLst>
          </p:cNvPr>
          <p:cNvSpPr>
            <a:spLocks noGrp="1"/>
          </p:cNvSpPr>
          <p:nvPr>
            <p:ph type="body" sz="quarter" idx="18"/>
          </p:nvPr>
        </p:nvSpPr>
        <p:spPr>
          <a:xfrm>
            <a:off x="2999228" y="3945841"/>
            <a:ext cx="2652892" cy="645041"/>
          </a:xfrm>
        </p:spPr>
        <p:txBody>
          <a:bodyPr/>
          <a:lstStyle/>
          <a:p>
            <a:r>
              <a:rPr lang="en-GB" sz="900"/>
              <a:t>The Coalition has more than 50 member countries, each committed to the Helsinki Principles. </a:t>
            </a:r>
            <a:endParaRPr lang="en-GB" sz="900" b="0">
              <a:effectLst/>
            </a:endParaRPr>
          </a:p>
        </p:txBody>
      </p:sp>
      <p:sp>
        <p:nvSpPr>
          <p:cNvPr id="7" name="Text Placeholder 6">
            <a:extLst>
              <a:ext uri="{FF2B5EF4-FFF2-40B4-BE49-F238E27FC236}">
                <a16:creationId xmlns:a16="http://schemas.microsoft.com/office/drawing/2014/main" id="{AD67AAF4-7259-1343-81F2-D2B8C053D042}"/>
              </a:ext>
            </a:extLst>
          </p:cNvPr>
          <p:cNvSpPr>
            <a:spLocks noGrp="1"/>
          </p:cNvSpPr>
          <p:nvPr>
            <p:ph type="body" sz="quarter" idx="19"/>
          </p:nvPr>
        </p:nvSpPr>
        <p:spPr>
          <a:xfrm>
            <a:off x="5580112" y="3945841"/>
            <a:ext cx="3167584" cy="645041"/>
          </a:xfrm>
        </p:spPr>
        <p:txBody>
          <a:bodyPr/>
          <a:lstStyle/>
          <a:p>
            <a:r>
              <a:rPr lang="en-GB" sz="900"/>
              <a:t>The Coalition brings together fiscal and economic policymakers to lead the global climate response and  secure a just transition towards low carbon resilient development. </a:t>
            </a:r>
            <a:endParaRPr lang="en-GB" sz="900" b="0">
              <a:effectLst/>
            </a:endParaRPr>
          </a:p>
        </p:txBody>
      </p:sp>
    </p:spTree>
    <p:extLst>
      <p:ext uri="{BB962C8B-B14F-4D97-AF65-F5344CB8AC3E}">
        <p14:creationId xmlns:p14="http://schemas.microsoft.com/office/powerpoint/2010/main" val="31859182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77;p8" descr="A picture of wind turbines and mountains">
            <a:extLst>
              <a:ext uri="{FF2B5EF4-FFF2-40B4-BE49-F238E27FC236}">
                <a16:creationId xmlns:a16="http://schemas.microsoft.com/office/drawing/2014/main" id="{46B48305-7091-064D-A3F7-5BFF61ABE241}"/>
              </a:ext>
            </a:extLst>
          </p:cNvPr>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4" name="Rectangle 3">
            <a:extLst>
              <a:ext uri="{FF2B5EF4-FFF2-40B4-BE49-F238E27FC236}">
                <a16:creationId xmlns:a16="http://schemas.microsoft.com/office/drawing/2014/main" id="{84EA20D5-CA8B-7148-8001-0FD0BBD903DB}"/>
              </a:ext>
              <a:ext uri="{C183D7F6-B498-43B3-948B-1728B52AA6E4}">
                <adec:decorative xmlns="" xmlns:adec="http://schemas.microsoft.com/office/drawing/2017/decorative" val="1"/>
              </a:ext>
            </a:extLst>
          </p:cNvPr>
          <p:cNvSpPr/>
          <p:nvPr/>
        </p:nvSpPr>
        <p:spPr>
          <a:xfrm>
            <a:off x="0" y="0"/>
            <a:ext cx="9139262" cy="51435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Title 1" descr="Scaling up proven climate solutions">
            <a:extLst>
              <a:ext uri="{FF2B5EF4-FFF2-40B4-BE49-F238E27FC236}">
                <a16:creationId xmlns:a16="http://schemas.microsoft.com/office/drawing/2014/main" id="{FCA849DF-1720-9743-86D9-23E1D0BDE60E}"/>
              </a:ext>
            </a:extLst>
          </p:cNvPr>
          <p:cNvSpPr>
            <a:spLocks noGrp="1"/>
          </p:cNvSpPr>
          <p:nvPr>
            <p:ph type="ctrTitle"/>
          </p:nvPr>
        </p:nvSpPr>
        <p:spPr/>
        <p:txBody>
          <a:bodyPr/>
          <a:lstStyle/>
          <a:p>
            <a:r>
              <a:rPr lang="en-GB"/>
              <a:t>Scaling up proven climate solutions</a:t>
            </a:r>
            <a:endParaRPr lang="en-FI"/>
          </a:p>
        </p:txBody>
      </p:sp>
      <p:sp>
        <p:nvSpPr>
          <p:cNvPr id="5" name="TextBox 4"/>
          <p:cNvSpPr txBox="1"/>
          <p:nvPr/>
        </p:nvSpPr>
        <p:spPr>
          <a:xfrm>
            <a:off x="179512" y="123478"/>
            <a:ext cx="2339752" cy="288147"/>
          </a:xfrm>
          <a:prstGeom prst="rect">
            <a:avLst/>
          </a:prstGeom>
          <a:noFill/>
        </p:spPr>
        <p:txBody>
          <a:bodyPr wrap="square" lIns="36000" tIns="36000" rIns="36000" bIns="36000" rtlCol="0">
            <a:spAutoFit/>
          </a:bodyPr>
          <a:lstStyle/>
          <a:p>
            <a:r>
              <a:rPr lang="fi-FI" sz="1400" dirty="0" smtClean="0"/>
              <a:t>CASE EXAMPLE</a:t>
            </a:r>
            <a:endParaRPr lang="en-US" sz="1400" dirty="0" smtClean="0"/>
          </a:p>
        </p:txBody>
      </p:sp>
    </p:spTree>
    <p:extLst>
      <p:ext uri="{BB962C8B-B14F-4D97-AF65-F5344CB8AC3E}">
        <p14:creationId xmlns:p14="http://schemas.microsoft.com/office/powerpoint/2010/main" val="6783439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38CECD-4ED5-CC4B-B7A3-A7CDBA3DE5BA}"/>
              </a:ext>
            </a:extLst>
          </p:cNvPr>
          <p:cNvSpPr>
            <a:spLocks noGrp="1"/>
          </p:cNvSpPr>
          <p:nvPr>
            <p:ph type="title"/>
          </p:nvPr>
        </p:nvSpPr>
        <p:spPr/>
        <p:txBody>
          <a:bodyPr/>
          <a:lstStyle/>
          <a:p>
            <a:pPr algn="ctr"/>
            <a:r>
              <a:rPr lang="en-GB" dirty="0"/>
              <a:t>Green to Scale – Scaling up existing solutions</a:t>
            </a:r>
            <a:endParaRPr lang="en-FI" dirty="0"/>
          </a:p>
        </p:txBody>
      </p:sp>
      <p:sp>
        <p:nvSpPr>
          <p:cNvPr id="4" name="Text Placeholder 3">
            <a:extLst>
              <a:ext uri="{FF2B5EF4-FFF2-40B4-BE49-F238E27FC236}">
                <a16:creationId xmlns:a16="http://schemas.microsoft.com/office/drawing/2014/main" id="{4DFA8027-5CA1-C241-A6A5-D7553A3963B7}"/>
              </a:ext>
            </a:extLst>
          </p:cNvPr>
          <p:cNvSpPr>
            <a:spLocks noGrp="1"/>
          </p:cNvSpPr>
          <p:nvPr>
            <p:ph type="body" sz="quarter" idx="13"/>
          </p:nvPr>
        </p:nvSpPr>
        <p:spPr>
          <a:xfrm>
            <a:off x="468312" y="1193748"/>
            <a:ext cx="8207375" cy="2292054"/>
          </a:xfrm>
        </p:spPr>
        <p:txBody>
          <a:bodyPr/>
          <a:lstStyle/>
          <a:p>
            <a:r>
              <a:rPr lang="en-GB" b="1" dirty="0"/>
              <a:t>Existing solutions from sectors such as energy, buildings, waste and transportation can uncover a vast emissions reduction potential both globally and in specific countries. Since 2015 the Green to Scale project has published a series of reports on the topic. </a:t>
            </a:r>
            <a:br>
              <a:rPr lang="en-GB" b="1" dirty="0"/>
            </a:br>
            <a:endParaRPr lang="en-GB" dirty="0"/>
          </a:p>
          <a:p>
            <a:r>
              <a:rPr lang="en-GB" dirty="0"/>
              <a:t>How far could we go simply by scaling up already proven low-carbon solutions? The Finnish Innovation Fund </a:t>
            </a:r>
            <a:r>
              <a:rPr lang="en-GB" dirty="0" err="1"/>
              <a:t>Sitra</a:t>
            </a:r>
            <a:r>
              <a:rPr lang="en-GB" dirty="0"/>
              <a:t> has collaborated with the Nordic Council of Ministers, distinguished research institutions and think tanks to answer this simple question.</a:t>
            </a:r>
          </a:p>
          <a:p>
            <a:endParaRPr lang="en-GB" dirty="0"/>
          </a:p>
          <a:p>
            <a:r>
              <a:rPr lang="en-GB" dirty="0"/>
              <a:t>Reducing emissions does not necessarily come at a high cost or require new technologies. By scaling up and better implementing existing low-carbon solutions it is possible to tackle the global climate crisis, reduce emissions and achieve other environmental, economic and social benefits.</a:t>
            </a:r>
          </a:p>
          <a:p>
            <a:endParaRPr lang="en-GB" dirty="0"/>
          </a:p>
          <a:p>
            <a:r>
              <a:rPr lang="en-GB" dirty="0"/>
              <a:t> A Nordic study states the world’s emissions could be reduced 4 Gt by 2030 by implementing 15 climate solutions created in the Nordic countries. On top of direct emissions reductions, the widespread application of these 15 solutions also bring forth other significant benefits, such as improved air and water purity, increased number of local jobs and better biodiversity.</a:t>
            </a:r>
            <a:endParaRPr lang="en-GB" b="0" dirty="0">
              <a:effectLst/>
            </a:endParaRPr>
          </a:p>
        </p:txBody>
      </p:sp>
      <p:sp>
        <p:nvSpPr>
          <p:cNvPr id="5" name="Text Placeholder 4">
            <a:extLst>
              <a:ext uri="{FF2B5EF4-FFF2-40B4-BE49-F238E27FC236}">
                <a16:creationId xmlns:a16="http://schemas.microsoft.com/office/drawing/2014/main" id="{5D4E3208-42E6-9946-8D3E-1B702D1C67F1}"/>
              </a:ext>
            </a:extLst>
          </p:cNvPr>
          <p:cNvSpPr>
            <a:spLocks noGrp="1"/>
          </p:cNvSpPr>
          <p:nvPr>
            <p:ph type="body" sz="quarter" idx="14"/>
          </p:nvPr>
        </p:nvSpPr>
        <p:spPr>
          <a:xfrm>
            <a:off x="479716" y="3945841"/>
            <a:ext cx="2364092" cy="645041"/>
          </a:xfrm>
        </p:spPr>
        <p:txBody>
          <a:bodyPr/>
          <a:lstStyle/>
          <a:p>
            <a:r>
              <a:rPr lang="en-GB" dirty="0"/>
              <a:t>Scaling up just 17 existing climate solutions globally could cut global emissions by 25% by 2030.</a:t>
            </a:r>
            <a:endParaRPr lang="en-FI" dirty="0"/>
          </a:p>
        </p:txBody>
      </p:sp>
      <p:sp>
        <p:nvSpPr>
          <p:cNvPr id="6" name="Text Placeholder 5">
            <a:extLst>
              <a:ext uri="{FF2B5EF4-FFF2-40B4-BE49-F238E27FC236}">
                <a16:creationId xmlns:a16="http://schemas.microsoft.com/office/drawing/2014/main" id="{4A74231D-86C6-E047-9DED-E7AE42E57046}"/>
              </a:ext>
            </a:extLst>
          </p:cNvPr>
          <p:cNvSpPr>
            <a:spLocks noGrp="1"/>
          </p:cNvSpPr>
          <p:nvPr>
            <p:ph type="body" sz="quarter" idx="18"/>
          </p:nvPr>
        </p:nvSpPr>
        <p:spPr>
          <a:xfrm>
            <a:off x="2987824" y="3945841"/>
            <a:ext cx="2880320" cy="645041"/>
          </a:xfrm>
        </p:spPr>
        <p:txBody>
          <a:bodyPr/>
          <a:lstStyle/>
          <a:p>
            <a:r>
              <a:rPr lang="en-GB"/>
              <a:t>By using the aforementioned solutions, countries all over the world could  reduce global emissions by 4 Gt – as much as the EU produces annually.</a:t>
            </a:r>
            <a:endParaRPr lang="en-GB" b="0">
              <a:effectLst/>
            </a:endParaRPr>
          </a:p>
        </p:txBody>
      </p:sp>
      <p:sp>
        <p:nvSpPr>
          <p:cNvPr id="7" name="Text Placeholder 6">
            <a:extLst>
              <a:ext uri="{FF2B5EF4-FFF2-40B4-BE49-F238E27FC236}">
                <a16:creationId xmlns:a16="http://schemas.microsoft.com/office/drawing/2014/main" id="{AD67AAF4-7259-1343-81F2-D2B8C053D042}"/>
              </a:ext>
            </a:extLst>
          </p:cNvPr>
          <p:cNvSpPr>
            <a:spLocks noGrp="1"/>
          </p:cNvSpPr>
          <p:nvPr>
            <p:ph type="body" sz="quarter" idx="19"/>
          </p:nvPr>
        </p:nvSpPr>
        <p:spPr>
          <a:xfrm>
            <a:off x="5868144" y="3945841"/>
            <a:ext cx="2807544" cy="645041"/>
          </a:xfrm>
        </p:spPr>
        <p:txBody>
          <a:bodyPr/>
          <a:lstStyle/>
          <a:p>
            <a:r>
              <a:rPr lang="en-GB"/>
              <a:t>Cities are able to adopt solutions that have already been applied in Nordic cities and communities – and achieve benefits for the people and the environment.</a:t>
            </a:r>
            <a:endParaRPr lang="en-GB" b="0">
              <a:effectLst/>
            </a:endParaRPr>
          </a:p>
        </p:txBody>
      </p:sp>
    </p:spTree>
    <p:extLst>
      <p:ext uri="{BB962C8B-B14F-4D97-AF65-F5344CB8AC3E}">
        <p14:creationId xmlns:p14="http://schemas.microsoft.com/office/powerpoint/2010/main" val="8512900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9" descr="A picture of european union flags ">
            <a:extLst>
              <a:ext uri="{FF2B5EF4-FFF2-40B4-BE49-F238E27FC236}">
                <a16:creationId xmlns:a16="http://schemas.microsoft.com/office/drawing/2014/main" id="{3438F85F-2F10-0841-A1C6-30D77F64AA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996" t="12769" r="3766" b="12769"/>
          <a:stretch/>
        </p:blipFill>
        <p:spPr>
          <a:xfrm>
            <a:off x="0" y="0"/>
            <a:ext cx="9144000" cy="5143500"/>
          </a:xfrm>
          <a:prstGeom prst="rect">
            <a:avLst/>
          </a:prstGeom>
        </p:spPr>
      </p:pic>
      <p:sp>
        <p:nvSpPr>
          <p:cNvPr id="4" name="Rectangle 3">
            <a:extLst>
              <a:ext uri="{FF2B5EF4-FFF2-40B4-BE49-F238E27FC236}">
                <a16:creationId xmlns:a16="http://schemas.microsoft.com/office/drawing/2014/main" id="{FCA396A7-1937-A04C-8630-151A1F6896DC}"/>
              </a:ext>
              <a:ext uri="{C183D7F6-B498-43B3-948B-1728B52AA6E4}">
                <adec:decorative xmlns="" xmlns:adec="http://schemas.microsoft.com/office/drawing/2017/decorative" val="1"/>
              </a:ext>
            </a:extLst>
          </p:cNvPr>
          <p:cNvSpPr/>
          <p:nvPr/>
        </p:nvSpPr>
        <p:spPr>
          <a:xfrm>
            <a:off x="0" y="-1498"/>
            <a:ext cx="9144000" cy="51435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Title 1" descr="Finland aims to influence the climate policy in the EU and the UN">
            <a:extLst>
              <a:ext uri="{FF2B5EF4-FFF2-40B4-BE49-F238E27FC236}">
                <a16:creationId xmlns:a16="http://schemas.microsoft.com/office/drawing/2014/main" id="{FCA849DF-1720-9743-86D9-23E1D0BDE60E}"/>
              </a:ext>
            </a:extLst>
          </p:cNvPr>
          <p:cNvSpPr>
            <a:spLocks noGrp="1"/>
          </p:cNvSpPr>
          <p:nvPr>
            <p:ph type="ctrTitle"/>
          </p:nvPr>
        </p:nvSpPr>
        <p:spPr>
          <a:xfrm>
            <a:off x="611944" y="1635646"/>
            <a:ext cx="7920111" cy="2088233"/>
          </a:xfrm>
        </p:spPr>
        <p:txBody>
          <a:bodyPr/>
          <a:lstStyle/>
          <a:p>
            <a:r>
              <a:rPr lang="en-GB" sz="4400" dirty="0"/>
              <a:t>Finland </a:t>
            </a:r>
            <a:r>
              <a:rPr lang="en-GB" sz="4400" dirty="0" smtClean="0">
                <a:solidFill>
                  <a:schemeClr val="tx1"/>
                </a:solidFill>
              </a:rPr>
              <a:t>influences </a:t>
            </a:r>
            <a:r>
              <a:rPr lang="en-GB" sz="4400" dirty="0"/>
              <a:t>climate policy in the EU and the UN</a:t>
            </a:r>
            <a:endParaRPr lang="en-FI" sz="4400" dirty="0"/>
          </a:p>
        </p:txBody>
      </p:sp>
      <p:sp>
        <p:nvSpPr>
          <p:cNvPr id="5" name="TextBox 4"/>
          <p:cNvSpPr txBox="1"/>
          <p:nvPr/>
        </p:nvSpPr>
        <p:spPr>
          <a:xfrm>
            <a:off x="179512" y="123478"/>
            <a:ext cx="2339752" cy="288147"/>
          </a:xfrm>
          <a:prstGeom prst="rect">
            <a:avLst/>
          </a:prstGeom>
          <a:noFill/>
        </p:spPr>
        <p:txBody>
          <a:bodyPr wrap="square" lIns="36000" tIns="36000" rIns="36000" bIns="36000" rtlCol="0">
            <a:spAutoFit/>
          </a:bodyPr>
          <a:lstStyle/>
          <a:p>
            <a:r>
              <a:rPr lang="fi-FI" sz="1400" dirty="0" smtClean="0"/>
              <a:t>CASE EXAMPLE</a:t>
            </a:r>
            <a:endParaRPr lang="en-US" sz="1400" dirty="0" smtClean="0"/>
          </a:p>
        </p:txBody>
      </p:sp>
    </p:spTree>
    <p:extLst>
      <p:ext uri="{BB962C8B-B14F-4D97-AF65-F5344CB8AC3E}">
        <p14:creationId xmlns:p14="http://schemas.microsoft.com/office/powerpoint/2010/main" val="31378334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38CECD-4ED5-CC4B-B7A3-A7CDBA3DE5BA}"/>
              </a:ext>
            </a:extLst>
          </p:cNvPr>
          <p:cNvSpPr>
            <a:spLocks noGrp="1"/>
          </p:cNvSpPr>
          <p:nvPr>
            <p:ph type="title"/>
          </p:nvPr>
        </p:nvSpPr>
        <p:spPr/>
        <p:txBody>
          <a:bodyPr/>
          <a:lstStyle/>
          <a:p>
            <a:pPr algn="ctr"/>
            <a:r>
              <a:rPr lang="en-GB" dirty="0"/>
              <a:t>Active team player in the UN and EU</a:t>
            </a:r>
            <a:endParaRPr lang="en-FI" dirty="0"/>
          </a:p>
        </p:txBody>
      </p:sp>
      <p:sp>
        <p:nvSpPr>
          <p:cNvPr id="4" name="Text Placeholder 3">
            <a:extLst>
              <a:ext uri="{FF2B5EF4-FFF2-40B4-BE49-F238E27FC236}">
                <a16:creationId xmlns:a16="http://schemas.microsoft.com/office/drawing/2014/main" id="{4DFA8027-5CA1-C241-A6A5-D7553A3963B7}"/>
              </a:ext>
            </a:extLst>
          </p:cNvPr>
          <p:cNvSpPr>
            <a:spLocks noGrp="1"/>
          </p:cNvSpPr>
          <p:nvPr>
            <p:ph type="body" sz="quarter" idx="13"/>
          </p:nvPr>
        </p:nvSpPr>
        <p:spPr>
          <a:xfrm>
            <a:off x="468312" y="1347788"/>
            <a:ext cx="8207375" cy="2088057"/>
          </a:xfrm>
        </p:spPr>
        <p:txBody>
          <a:bodyPr/>
          <a:lstStyle/>
          <a:p>
            <a:r>
              <a:rPr lang="en-GB" b="1" dirty="0">
                <a:solidFill>
                  <a:schemeClr val="tx1"/>
                </a:solidFill>
              </a:rPr>
              <a:t>Finland strongly supports the EU’s plan to become the world’s first climate neutral continent by 2050. </a:t>
            </a:r>
            <a:r>
              <a:rPr lang="en-GB" b="1" dirty="0"/>
              <a:t>Finland’s 2035 climate neutrality target and ambitious climate policies provide a solid basis for an exceptionally high international profile.</a:t>
            </a:r>
            <a:endParaRPr lang="en-GB" b="1" dirty="0">
              <a:effectLst/>
            </a:endParaRPr>
          </a:p>
          <a:p>
            <a:r>
              <a:rPr lang="en-GB" b="0" dirty="0">
                <a:effectLst/>
              </a:rPr>
              <a:t/>
            </a:r>
            <a:br>
              <a:rPr lang="en-GB" b="0" dirty="0">
                <a:effectLst/>
              </a:rPr>
            </a:br>
            <a:r>
              <a:rPr lang="en-GB" dirty="0"/>
              <a:t>Finland actively advocates ambitious EU-wide climate policy instruments, including the EU emissions trading scheme. The EU’s common emission reduction target for the emissions trading sector is 43%. The emissions trading system covers aviation, large industrial plants and the production of electricity and district heat. </a:t>
            </a:r>
            <a:endParaRPr lang="en-GB" b="0" dirty="0">
              <a:effectLst/>
            </a:endParaRPr>
          </a:p>
          <a:p>
            <a:r>
              <a:rPr lang="en-GB" dirty="0"/>
              <a:t>Current ministers, officials and experts have various high profile roles in the UN climate negotiations and EU working groups. As the co-chair of the Coalition of the Finance Ministers for Climate Action, Finland commits to improve efforts that accelerate climate action by bringing together fiscal and economic policymakers. Finland is also committed to scale up climate finance as a part of its development finance, taking account of its contribution based on the Paris Agreement.</a:t>
            </a:r>
            <a:endParaRPr lang="en-GB" b="0" dirty="0">
              <a:effectLst/>
            </a:endParaRPr>
          </a:p>
        </p:txBody>
      </p:sp>
      <p:sp>
        <p:nvSpPr>
          <p:cNvPr id="5" name="Text Placeholder 4">
            <a:extLst>
              <a:ext uri="{FF2B5EF4-FFF2-40B4-BE49-F238E27FC236}">
                <a16:creationId xmlns:a16="http://schemas.microsoft.com/office/drawing/2014/main" id="{5D4E3208-42E6-9946-8D3E-1B702D1C67F1}"/>
              </a:ext>
            </a:extLst>
          </p:cNvPr>
          <p:cNvSpPr>
            <a:spLocks noGrp="1"/>
          </p:cNvSpPr>
          <p:nvPr>
            <p:ph type="body" sz="quarter" idx="14"/>
          </p:nvPr>
        </p:nvSpPr>
        <p:spPr>
          <a:xfrm>
            <a:off x="479716" y="3945482"/>
            <a:ext cx="2364092" cy="645041"/>
          </a:xfrm>
        </p:spPr>
        <p:txBody>
          <a:bodyPr/>
          <a:lstStyle/>
          <a:p>
            <a:r>
              <a:rPr lang="en-GB" dirty="0"/>
              <a:t>Finland is committed to share experiences and solutions to facilitate transition in other countries.</a:t>
            </a:r>
            <a:endParaRPr lang="en-GB" b="0" dirty="0">
              <a:effectLst/>
            </a:endParaRPr>
          </a:p>
        </p:txBody>
      </p:sp>
      <p:sp>
        <p:nvSpPr>
          <p:cNvPr id="6" name="Text Placeholder 5">
            <a:extLst>
              <a:ext uri="{FF2B5EF4-FFF2-40B4-BE49-F238E27FC236}">
                <a16:creationId xmlns:a16="http://schemas.microsoft.com/office/drawing/2014/main" id="{4A74231D-86C6-E047-9DED-E7AE42E57046}"/>
              </a:ext>
            </a:extLst>
          </p:cNvPr>
          <p:cNvSpPr>
            <a:spLocks noGrp="1"/>
          </p:cNvSpPr>
          <p:nvPr>
            <p:ph type="body" sz="quarter" idx="18"/>
          </p:nvPr>
        </p:nvSpPr>
        <p:spPr/>
        <p:txBody>
          <a:bodyPr/>
          <a:lstStyle/>
          <a:p>
            <a:r>
              <a:rPr lang="en-GB"/>
              <a:t>The country aims to direct half of the international climate funds towards climate change adaptation in developing countries. </a:t>
            </a:r>
            <a:endParaRPr lang="en-GB" b="0">
              <a:effectLst/>
            </a:endParaRPr>
          </a:p>
        </p:txBody>
      </p:sp>
      <p:sp>
        <p:nvSpPr>
          <p:cNvPr id="7" name="Text Placeholder 6">
            <a:extLst>
              <a:ext uri="{FF2B5EF4-FFF2-40B4-BE49-F238E27FC236}">
                <a16:creationId xmlns:a16="http://schemas.microsoft.com/office/drawing/2014/main" id="{AD67AAF4-7259-1343-81F2-D2B8C053D042}"/>
              </a:ext>
            </a:extLst>
          </p:cNvPr>
          <p:cNvSpPr>
            <a:spLocks noGrp="1"/>
          </p:cNvSpPr>
          <p:nvPr>
            <p:ph type="body" sz="quarter" idx="19"/>
          </p:nvPr>
        </p:nvSpPr>
        <p:spPr/>
        <p:txBody>
          <a:bodyPr/>
          <a:lstStyle/>
          <a:p>
            <a:r>
              <a:rPr lang="en-GB"/>
              <a:t>Finland, together with other Nordic countries, is recapitalising the Nordic Development Fund, which has a strong climate mandate.</a:t>
            </a:r>
            <a:endParaRPr lang="en-GB" b="0">
              <a:effectLst/>
            </a:endParaRPr>
          </a:p>
        </p:txBody>
      </p:sp>
    </p:spTree>
    <p:extLst>
      <p:ext uri="{BB962C8B-B14F-4D97-AF65-F5344CB8AC3E}">
        <p14:creationId xmlns:p14="http://schemas.microsoft.com/office/powerpoint/2010/main" val="20499943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59;p7" descr="A picture of group of people in a room working in front of screens">
            <a:extLst>
              <a:ext uri="{FF2B5EF4-FFF2-40B4-BE49-F238E27FC236}">
                <a16:creationId xmlns:a16="http://schemas.microsoft.com/office/drawing/2014/main" id="{0815829D-CC41-9F47-993D-7694DE1E1CE8}"/>
              </a:ext>
            </a:extLst>
          </p:cNvPr>
          <p:cNvPicPr preferRelativeResize="0">
            <a:picLocks/>
          </p:cNvPicPr>
          <p:nvPr/>
        </p:nvPicPr>
        <p:blipFill rotWithShape="1">
          <a:blip r:embed="rId3">
            <a:alphaModFix/>
          </a:blip>
          <a:srcRect l="11619" t="24051" r="16435" b="15213"/>
          <a:stretch/>
        </p:blipFill>
        <p:spPr>
          <a:xfrm>
            <a:off x="0" y="0"/>
            <a:ext cx="9144000" cy="5143500"/>
          </a:xfrm>
          <a:prstGeom prst="rect">
            <a:avLst/>
          </a:prstGeom>
          <a:noFill/>
          <a:ln>
            <a:noFill/>
          </a:ln>
        </p:spPr>
      </p:pic>
      <p:sp>
        <p:nvSpPr>
          <p:cNvPr id="4" name="Rectangle 3">
            <a:extLst>
              <a:ext uri="{FF2B5EF4-FFF2-40B4-BE49-F238E27FC236}">
                <a16:creationId xmlns:a16="http://schemas.microsoft.com/office/drawing/2014/main" id="{FE695A7D-82F9-2C42-8CFB-4EF79D864734}"/>
              </a:ext>
              <a:ext uri="{C183D7F6-B498-43B3-948B-1728B52AA6E4}">
                <adec:decorative xmlns="" xmlns:adec="http://schemas.microsoft.com/office/drawing/2017/decorative" val="1"/>
              </a:ext>
            </a:extLst>
          </p:cNvPr>
          <p:cNvSpPr/>
          <p:nvPr/>
        </p:nvSpPr>
        <p:spPr>
          <a:xfrm>
            <a:off x="0" y="1"/>
            <a:ext cx="9144000" cy="5143499"/>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Title 1" descr="Towards sustainable operations and decarbonisation">
            <a:extLst>
              <a:ext uri="{FF2B5EF4-FFF2-40B4-BE49-F238E27FC236}">
                <a16:creationId xmlns:a16="http://schemas.microsoft.com/office/drawing/2014/main" id="{FCA849DF-1720-9743-86D9-23E1D0BDE60E}"/>
              </a:ext>
            </a:extLst>
          </p:cNvPr>
          <p:cNvSpPr>
            <a:spLocks noGrp="1"/>
          </p:cNvSpPr>
          <p:nvPr>
            <p:ph type="ctrTitle"/>
          </p:nvPr>
        </p:nvSpPr>
        <p:spPr>
          <a:xfrm>
            <a:off x="881974" y="1103728"/>
            <a:ext cx="7380052" cy="2936044"/>
          </a:xfrm>
        </p:spPr>
        <p:txBody>
          <a:bodyPr/>
          <a:lstStyle/>
          <a:p>
            <a:r>
              <a:rPr lang="en-GB" dirty="0"/>
              <a:t>towards sustainable operations and decarbonisation</a:t>
            </a:r>
            <a:endParaRPr lang="en-FI" dirty="0"/>
          </a:p>
        </p:txBody>
      </p:sp>
      <p:sp>
        <p:nvSpPr>
          <p:cNvPr id="5" name="TextBox 4"/>
          <p:cNvSpPr txBox="1"/>
          <p:nvPr/>
        </p:nvSpPr>
        <p:spPr>
          <a:xfrm>
            <a:off x="179512" y="123478"/>
            <a:ext cx="2339752" cy="288147"/>
          </a:xfrm>
          <a:prstGeom prst="rect">
            <a:avLst/>
          </a:prstGeom>
          <a:noFill/>
        </p:spPr>
        <p:txBody>
          <a:bodyPr wrap="square" lIns="36000" tIns="36000" rIns="36000" bIns="36000" rtlCol="0">
            <a:spAutoFit/>
          </a:bodyPr>
          <a:lstStyle/>
          <a:p>
            <a:r>
              <a:rPr lang="fi-FI" sz="1400" dirty="0" smtClean="0"/>
              <a:t>CASE EXAMPLE</a:t>
            </a:r>
            <a:endParaRPr lang="en-US" sz="1400" dirty="0" smtClean="0"/>
          </a:p>
        </p:txBody>
      </p:sp>
    </p:spTree>
    <p:extLst>
      <p:ext uri="{BB962C8B-B14F-4D97-AF65-F5344CB8AC3E}">
        <p14:creationId xmlns:p14="http://schemas.microsoft.com/office/powerpoint/2010/main" val="27609084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38CECD-4ED5-CC4B-B7A3-A7CDBA3DE5BA}"/>
              </a:ext>
            </a:extLst>
          </p:cNvPr>
          <p:cNvSpPr>
            <a:spLocks noGrp="1"/>
          </p:cNvSpPr>
          <p:nvPr>
            <p:ph type="title"/>
          </p:nvPr>
        </p:nvSpPr>
        <p:spPr/>
        <p:txBody>
          <a:bodyPr/>
          <a:lstStyle/>
          <a:p>
            <a:pPr algn="ctr"/>
            <a:r>
              <a:rPr lang="en-GB" dirty="0"/>
              <a:t>Technological innovation leads </a:t>
            </a:r>
            <a:r>
              <a:rPr lang="en-GB" dirty="0" err="1"/>
              <a:t>Wärtsilä’s</a:t>
            </a:r>
            <a:r>
              <a:rPr lang="en-GB" dirty="0"/>
              <a:t> </a:t>
            </a:r>
            <a:br>
              <a:rPr lang="en-GB" dirty="0"/>
            </a:br>
            <a:r>
              <a:rPr lang="en-GB" dirty="0"/>
              <a:t>customers towards decarbonisation</a:t>
            </a:r>
            <a:endParaRPr lang="en-FI" dirty="0"/>
          </a:p>
        </p:txBody>
      </p:sp>
      <p:sp>
        <p:nvSpPr>
          <p:cNvPr id="4" name="Text Placeholder 3">
            <a:extLst>
              <a:ext uri="{FF2B5EF4-FFF2-40B4-BE49-F238E27FC236}">
                <a16:creationId xmlns:a16="http://schemas.microsoft.com/office/drawing/2014/main" id="{4DFA8027-5CA1-C241-A6A5-D7553A3963B7}"/>
              </a:ext>
            </a:extLst>
          </p:cNvPr>
          <p:cNvSpPr>
            <a:spLocks noGrp="1"/>
          </p:cNvSpPr>
          <p:nvPr>
            <p:ph type="body" sz="quarter" idx="13"/>
          </p:nvPr>
        </p:nvSpPr>
        <p:spPr>
          <a:xfrm>
            <a:off x="468312" y="1313624"/>
            <a:ext cx="8207375" cy="2266238"/>
          </a:xfrm>
        </p:spPr>
        <p:txBody>
          <a:bodyPr/>
          <a:lstStyle/>
          <a:p>
            <a:r>
              <a:rPr lang="en-GB" b="1" dirty="0"/>
              <a:t>Technological innovation and upgrading existing installations allow </a:t>
            </a:r>
            <a:r>
              <a:rPr lang="en-GB" b="1" dirty="0" err="1"/>
              <a:t>Wärtsila</a:t>
            </a:r>
            <a:r>
              <a:rPr lang="en-GB" b="1" dirty="0"/>
              <a:t>̈’s customers to take steps towards sustainable operations and decarbonisation. </a:t>
            </a:r>
          </a:p>
          <a:p>
            <a:endParaRPr lang="en-GB" dirty="0"/>
          </a:p>
          <a:p>
            <a:r>
              <a:rPr lang="en-GB" dirty="0" err="1"/>
              <a:t>Wärtsila</a:t>
            </a:r>
            <a:r>
              <a:rPr lang="en-GB" dirty="0"/>
              <a:t>̈ provides customers and partners with decision making support based on global real-time data analytics, advanced diagnostics and artificial intelligence combined with human expertise. This allows for customers to optimise their operations and make adjustments in real time to ensure that their ships and power plants always operate with optimal fuel efficiency, leaving a smaller environmental footprint.</a:t>
            </a:r>
          </a:p>
          <a:p>
            <a:r>
              <a:rPr lang="en-GB" dirty="0" smtClean="0"/>
              <a:t/>
            </a:r>
            <a:br>
              <a:rPr lang="en-GB" dirty="0" smtClean="0"/>
            </a:br>
            <a:r>
              <a:rPr lang="en-GB" dirty="0" smtClean="0"/>
              <a:t>Currently</a:t>
            </a:r>
            <a:r>
              <a:rPr lang="en-GB" dirty="0"/>
              <a:t>, there are 700 vessels and 250 power plants supported by </a:t>
            </a:r>
            <a:r>
              <a:rPr lang="en-GB" dirty="0" err="1"/>
              <a:t>Wärtsila</a:t>
            </a:r>
            <a:r>
              <a:rPr lang="en-GB" dirty="0"/>
              <a:t>̈ Lifecycle Solutions agreements globally. Their efficient installations utilise lifecycle data and remote support, minimising fuel consumption and reducing emissions. The lifecycle of installed </a:t>
            </a:r>
            <a:r>
              <a:rPr lang="en-GB" dirty="0" err="1"/>
              <a:t>Wärtsila</a:t>
            </a:r>
            <a:r>
              <a:rPr lang="en-GB" dirty="0"/>
              <a:t>̈ technology often spans decades, and thus upgrade packages pave the way for significant reductions of greenhouse gas emissions, and even switching to synthetic and biofuels. </a:t>
            </a:r>
          </a:p>
          <a:p>
            <a:r>
              <a:rPr lang="en-GB" dirty="0"/>
              <a:t> </a:t>
            </a:r>
            <a:endParaRPr lang="en-GB" dirty="0">
              <a:effectLst/>
            </a:endParaRPr>
          </a:p>
        </p:txBody>
      </p:sp>
      <p:sp>
        <p:nvSpPr>
          <p:cNvPr id="5" name="Text Placeholder 4">
            <a:extLst>
              <a:ext uri="{FF2B5EF4-FFF2-40B4-BE49-F238E27FC236}">
                <a16:creationId xmlns:a16="http://schemas.microsoft.com/office/drawing/2014/main" id="{5D4E3208-42E6-9946-8D3E-1B702D1C67F1}"/>
              </a:ext>
            </a:extLst>
          </p:cNvPr>
          <p:cNvSpPr>
            <a:spLocks noGrp="1"/>
          </p:cNvSpPr>
          <p:nvPr>
            <p:ph type="body" sz="quarter" idx="14"/>
          </p:nvPr>
        </p:nvSpPr>
        <p:spPr/>
        <p:txBody>
          <a:bodyPr/>
          <a:lstStyle/>
          <a:p>
            <a:r>
              <a:rPr lang="en-GB" dirty="0"/>
              <a:t>Optimisation and modernisation solutions have a significant impact on fuel efficiency and environmental footprints. </a:t>
            </a:r>
            <a:endParaRPr lang="en-GB" dirty="0">
              <a:effectLst/>
            </a:endParaRPr>
          </a:p>
        </p:txBody>
      </p:sp>
      <p:sp>
        <p:nvSpPr>
          <p:cNvPr id="6" name="Text Placeholder 5">
            <a:extLst>
              <a:ext uri="{FF2B5EF4-FFF2-40B4-BE49-F238E27FC236}">
                <a16:creationId xmlns:a16="http://schemas.microsoft.com/office/drawing/2014/main" id="{4A74231D-86C6-E047-9DED-E7AE42E57046}"/>
              </a:ext>
            </a:extLst>
          </p:cNvPr>
          <p:cNvSpPr>
            <a:spLocks noGrp="1"/>
          </p:cNvSpPr>
          <p:nvPr>
            <p:ph type="body" sz="quarter" idx="18"/>
          </p:nvPr>
        </p:nvSpPr>
        <p:spPr/>
        <p:txBody>
          <a:bodyPr/>
          <a:lstStyle/>
          <a:p>
            <a:r>
              <a:rPr lang="en-GB" dirty="0"/>
              <a:t>Currently, there are 700 vessels and 250 power plants supported by </a:t>
            </a:r>
            <a:r>
              <a:rPr lang="en-GB" dirty="0" err="1"/>
              <a:t>Wärtsila</a:t>
            </a:r>
            <a:r>
              <a:rPr lang="en-GB" dirty="0"/>
              <a:t>̈ Lifecycle Solutions agreements globally. </a:t>
            </a:r>
            <a:endParaRPr lang="en-GB" dirty="0">
              <a:effectLst/>
            </a:endParaRPr>
          </a:p>
        </p:txBody>
      </p:sp>
      <p:sp>
        <p:nvSpPr>
          <p:cNvPr id="7" name="Text Placeholder 6">
            <a:extLst>
              <a:ext uri="{FF2B5EF4-FFF2-40B4-BE49-F238E27FC236}">
                <a16:creationId xmlns:a16="http://schemas.microsoft.com/office/drawing/2014/main" id="{AD67AAF4-7259-1343-81F2-D2B8C053D042}"/>
              </a:ext>
            </a:extLst>
          </p:cNvPr>
          <p:cNvSpPr>
            <a:spLocks noGrp="1"/>
          </p:cNvSpPr>
          <p:nvPr>
            <p:ph type="body" sz="quarter" idx="19"/>
          </p:nvPr>
        </p:nvSpPr>
        <p:spPr/>
        <p:txBody>
          <a:bodyPr/>
          <a:lstStyle/>
          <a:p>
            <a:r>
              <a:rPr lang="en-GB" dirty="0" err="1"/>
              <a:t>Wärtsila</a:t>
            </a:r>
            <a:r>
              <a:rPr lang="en-GB" dirty="0"/>
              <a:t>̈ supports its customers through partnerships by guaranteeing performance that </a:t>
            </a:r>
            <a:r>
              <a:rPr lang="en-GB" dirty="0" smtClean="0"/>
              <a:t>is </a:t>
            </a:r>
            <a:r>
              <a:rPr lang="en-GB" dirty="0"/>
              <a:t>based on shared efficiency targets. </a:t>
            </a:r>
            <a:endParaRPr lang="en-GB" dirty="0">
              <a:effectLst/>
            </a:endParaRPr>
          </a:p>
        </p:txBody>
      </p:sp>
    </p:spTree>
    <p:extLst>
      <p:ext uri="{BB962C8B-B14F-4D97-AF65-F5344CB8AC3E}">
        <p14:creationId xmlns:p14="http://schemas.microsoft.com/office/powerpoint/2010/main" val="11950542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219F2D4E-94F1-0743-BA46-54B72CCB38F5}"/>
              </a:ext>
            </a:extLst>
          </p:cNvPr>
          <p:cNvSpPr txBox="1">
            <a:spLocks/>
          </p:cNvSpPr>
          <p:nvPr/>
        </p:nvSpPr>
        <p:spPr>
          <a:xfrm>
            <a:off x="665820" y="2282400"/>
            <a:ext cx="3114092" cy="2160241"/>
          </a:xfrm>
          <a:prstGeom prst="rect">
            <a:avLst/>
          </a:prstGeom>
        </p:spPr>
        <p:txBody>
          <a:bodyPr vert="horz" lIns="0" tIns="0" rIns="0" bIns="0" rtlCol="0" anchor="t" anchorCtr="0">
            <a:no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r>
              <a:rPr lang="en-US" sz="1050" b="0" dirty="0">
                <a:solidFill>
                  <a:schemeClr val="bg1"/>
                </a:solidFill>
              </a:rPr>
              <a:t>As we in Finland continue to focus on climate and the environment, we will discover new innovations, turn them into practical solutions and learn good practices. </a:t>
            </a:r>
          </a:p>
          <a:p>
            <a:endParaRPr lang="en-US" sz="1050" b="0" dirty="0">
              <a:solidFill>
                <a:schemeClr val="bg1"/>
              </a:solidFill>
            </a:endParaRPr>
          </a:p>
          <a:p>
            <a:r>
              <a:rPr lang="en-US" sz="1050" b="0" dirty="0">
                <a:solidFill>
                  <a:schemeClr val="bg1"/>
                </a:solidFill>
              </a:rPr>
              <a:t>If we can multiply the impact of those discoveries with other countries, the journey will lead us towards a more sustainable world. Climate matters. By reaching common goals we can secure a better future.</a:t>
            </a:r>
          </a:p>
        </p:txBody>
      </p:sp>
      <p:sp>
        <p:nvSpPr>
          <p:cNvPr id="2" name="Title 1"/>
          <p:cNvSpPr>
            <a:spLocks noGrp="1"/>
          </p:cNvSpPr>
          <p:nvPr>
            <p:ph type="title"/>
          </p:nvPr>
        </p:nvSpPr>
        <p:spPr>
          <a:xfrm>
            <a:off x="639593" y="915566"/>
            <a:ext cx="3609274" cy="627535"/>
          </a:xfrm>
        </p:spPr>
        <p:txBody>
          <a:bodyPr/>
          <a:lstStyle/>
          <a:p>
            <a:r>
              <a:rPr lang="en-US" dirty="0">
                <a:solidFill>
                  <a:schemeClr val="bg1"/>
                </a:solidFill>
              </a:rPr>
              <a:t>The common path towards </a:t>
            </a:r>
            <a:br>
              <a:rPr lang="en-US" dirty="0">
                <a:solidFill>
                  <a:schemeClr val="bg1"/>
                </a:solidFill>
              </a:rPr>
            </a:br>
            <a:r>
              <a:rPr lang="en-US" dirty="0">
                <a:solidFill>
                  <a:schemeClr val="bg1"/>
                </a:solidFill>
              </a:rPr>
              <a:t>a more sustainable world </a:t>
            </a:r>
          </a:p>
        </p:txBody>
      </p:sp>
      <p:sp>
        <p:nvSpPr>
          <p:cNvPr id="4" name="Suorakulmio 3">
            <a:extLst>
              <a:ext uri="{FF2B5EF4-FFF2-40B4-BE49-F238E27FC236}">
                <a16:creationId xmlns:a16="http://schemas.microsoft.com/office/drawing/2014/main" id="{378660EC-1B61-7641-981C-BC1A664BD940}"/>
              </a:ext>
            </a:extLst>
          </p:cNvPr>
          <p:cNvSpPr/>
          <p:nvPr/>
        </p:nvSpPr>
        <p:spPr>
          <a:xfrm>
            <a:off x="5237820" y="1435240"/>
            <a:ext cx="3240360" cy="632453"/>
          </a:xfrm>
          <a:prstGeom prst="rect">
            <a:avLst/>
          </a:prstGeom>
          <a:solidFill>
            <a:schemeClr val="tx1">
              <a:alpha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t>See the case examples </a:t>
            </a:r>
            <a:r>
              <a:rPr lang="en-US" sz="2000" b="1" dirty="0" smtClean="0">
                <a:sym typeface="Wingdings" panose="05000000000000000000" pitchFamily="2" charset="2"/>
              </a:rPr>
              <a:t></a:t>
            </a:r>
            <a:r>
              <a:rPr lang="en-US" sz="2000" b="1" dirty="0" smtClean="0"/>
              <a:t> </a:t>
            </a:r>
            <a:endParaRPr lang="fi-FI" sz="2000" dirty="0"/>
          </a:p>
        </p:txBody>
      </p:sp>
      <p:sp>
        <p:nvSpPr>
          <p:cNvPr id="7" name="Suorakulmio 6">
            <a:extLst>
              <a:ext uri="{FF2B5EF4-FFF2-40B4-BE49-F238E27FC236}">
                <a16:creationId xmlns:a16="http://schemas.microsoft.com/office/drawing/2014/main" id="{13AE57BE-AD2F-0547-BEB8-B29558795231}"/>
              </a:ext>
            </a:extLst>
          </p:cNvPr>
          <p:cNvSpPr/>
          <p:nvPr/>
        </p:nvSpPr>
        <p:spPr>
          <a:xfrm>
            <a:off x="5237820" y="2102251"/>
            <a:ext cx="3240360" cy="2125683"/>
          </a:xfrm>
          <a:prstGeom prst="rect">
            <a:avLst/>
          </a:prstGeom>
          <a:solidFill>
            <a:schemeClr val="tx1">
              <a:alpha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4938" indent="-134938">
              <a:spcAft>
                <a:spcPts val="500"/>
              </a:spcAft>
              <a:buFont typeface="Arial" panose="020B0604020202020204" pitchFamily="34" charset="0"/>
              <a:buChar char="•"/>
            </a:pPr>
            <a:r>
              <a:rPr lang="fi-FI" sz="1050" dirty="0"/>
              <a:t>Processing </a:t>
            </a:r>
            <a:r>
              <a:rPr lang="fi-FI" sz="1050" dirty="0" err="1"/>
              <a:t>plant</a:t>
            </a:r>
            <a:r>
              <a:rPr lang="fi-FI" sz="1050" dirty="0"/>
              <a:t> </a:t>
            </a:r>
            <a:r>
              <a:rPr lang="fi-FI" sz="1050" dirty="0" err="1"/>
              <a:t>enables</a:t>
            </a:r>
            <a:r>
              <a:rPr lang="fi-FI" sz="1050" dirty="0"/>
              <a:t> </a:t>
            </a:r>
            <a:r>
              <a:rPr lang="fi-FI" sz="1050" dirty="0" err="1"/>
              <a:t>recycling</a:t>
            </a:r>
            <a:r>
              <a:rPr lang="fi-FI" sz="1050" dirty="0"/>
              <a:t> of </a:t>
            </a:r>
            <a:r>
              <a:rPr lang="fi-FI" sz="1050" dirty="0" err="1"/>
              <a:t>discharged</a:t>
            </a:r>
            <a:r>
              <a:rPr lang="fi-FI" sz="1050" dirty="0"/>
              <a:t> </a:t>
            </a:r>
            <a:r>
              <a:rPr lang="fi-FI" sz="1050" dirty="0" err="1"/>
              <a:t>textiles</a:t>
            </a:r>
            <a:r>
              <a:rPr lang="fi-FI" sz="1050" dirty="0"/>
              <a:t> </a:t>
            </a:r>
          </a:p>
          <a:p>
            <a:pPr marL="134938" indent="-134938">
              <a:spcAft>
                <a:spcPts val="500"/>
              </a:spcAft>
              <a:buFont typeface="Arial" panose="020B0604020202020204" pitchFamily="34" charset="0"/>
              <a:buChar char="•"/>
            </a:pPr>
            <a:r>
              <a:rPr lang="fi-FI" sz="1050" dirty="0" err="1"/>
              <a:t>Reducing</a:t>
            </a:r>
            <a:r>
              <a:rPr lang="fi-FI" sz="1050" dirty="0"/>
              <a:t> </a:t>
            </a:r>
            <a:r>
              <a:rPr lang="fi-FI" sz="1050" dirty="0" err="1"/>
              <a:t>the</a:t>
            </a:r>
            <a:r>
              <a:rPr lang="fi-FI" sz="1050" dirty="0"/>
              <a:t> </a:t>
            </a:r>
            <a:r>
              <a:rPr lang="fi-FI" sz="1050" dirty="0" err="1"/>
              <a:t>energy</a:t>
            </a:r>
            <a:r>
              <a:rPr lang="fi-FI" sz="1050" dirty="0"/>
              <a:t> </a:t>
            </a:r>
            <a:r>
              <a:rPr lang="fi-FI" sz="1050" dirty="0" err="1"/>
              <a:t>use</a:t>
            </a:r>
            <a:r>
              <a:rPr lang="fi-FI" sz="1050" dirty="0"/>
              <a:t> of </a:t>
            </a:r>
            <a:r>
              <a:rPr lang="fi-FI" sz="1050" dirty="0" err="1"/>
              <a:t>peat</a:t>
            </a:r>
            <a:r>
              <a:rPr lang="fi-FI" sz="1050" dirty="0"/>
              <a:t> </a:t>
            </a:r>
            <a:r>
              <a:rPr lang="fi-FI" sz="1050" dirty="0" err="1"/>
              <a:t>by</a:t>
            </a:r>
            <a:r>
              <a:rPr lang="fi-FI" sz="1050" dirty="0"/>
              <a:t> at </a:t>
            </a:r>
            <a:r>
              <a:rPr lang="fi-FI" sz="1050" dirty="0" err="1"/>
              <a:t>least</a:t>
            </a:r>
            <a:r>
              <a:rPr lang="fi-FI" sz="1050" dirty="0"/>
              <a:t> </a:t>
            </a:r>
            <a:r>
              <a:rPr lang="fi-FI" sz="1050" dirty="0" err="1"/>
              <a:t>half</a:t>
            </a:r>
            <a:r>
              <a:rPr lang="fi-FI" sz="1050" dirty="0"/>
              <a:t> </a:t>
            </a:r>
            <a:r>
              <a:rPr lang="fi-FI" sz="1050" dirty="0" err="1"/>
              <a:t>by</a:t>
            </a:r>
            <a:r>
              <a:rPr lang="fi-FI" sz="1050" dirty="0"/>
              <a:t> 2030</a:t>
            </a:r>
          </a:p>
          <a:p>
            <a:pPr marL="134938" indent="-134938">
              <a:spcAft>
                <a:spcPts val="500"/>
              </a:spcAft>
              <a:buFont typeface="Arial" panose="020B0604020202020204" pitchFamily="34" charset="0"/>
              <a:buChar char="•"/>
            </a:pPr>
            <a:r>
              <a:rPr lang="fi-FI" sz="1050" dirty="0" err="1"/>
              <a:t>Climate-friendly</a:t>
            </a:r>
            <a:r>
              <a:rPr lang="fi-FI" sz="1050" dirty="0"/>
              <a:t> </a:t>
            </a:r>
            <a:r>
              <a:rPr lang="fi-FI" sz="1050" dirty="0" err="1"/>
              <a:t>cultivation</a:t>
            </a:r>
            <a:r>
              <a:rPr lang="fi-FI" sz="1050" dirty="0"/>
              <a:t> and management </a:t>
            </a:r>
            <a:r>
              <a:rPr lang="fi-FI" sz="1050" dirty="0" err="1"/>
              <a:t>methods</a:t>
            </a:r>
            <a:r>
              <a:rPr lang="fi-FI" sz="1050" dirty="0"/>
              <a:t> in </a:t>
            </a:r>
            <a:r>
              <a:rPr lang="fi-FI" sz="1050" dirty="0" err="1"/>
              <a:t>peatlands</a:t>
            </a:r>
            <a:r>
              <a:rPr lang="fi-FI" sz="1050" dirty="0"/>
              <a:t> </a:t>
            </a:r>
            <a:r>
              <a:rPr lang="fi-FI" sz="1050" dirty="0" err="1"/>
              <a:t>with</a:t>
            </a:r>
            <a:r>
              <a:rPr lang="fi-FI" sz="1050" dirty="0"/>
              <a:t> </a:t>
            </a:r>
            <a:r>
              <a:rPr lang="fi-FI" sz="1050" dirty="0" err="1"/>
              <a:t>the</a:t>
            </a:r>
            <a:r>
              <a:rPr lang="fi-FI" sz="1050" dirty="0"/>
              <a:t> help of SOMPA </a:t>
            </a:r>
          </a:p>
          <a:p>
            <a:pPr marL="134938" indent="-134938">
              <a:spcAft>
                <a:spcPts val="500"/>
              </a:spcAft>
              <a:buFont typeface="Arial" panose="020B0604020202020204" pitchFamily="34" charset="0"/>
              <a:buChar char="•"/>
            </a:pPr>
            <a:r>
              <a:rPr lang="fi-FI" sz="1050" dirty="0" err="1"/>
              <a:t>Ban</a:t>
            </a:r>
            <a:r>
              <a:rPr lang="fi-FI" sz="1050" dirty="0"/>
              <a:t> of </a:t>
            </a:r>
            <a:r>
              <a:rPr lang="fi-FI" sz="1050" dirty="0" err="1"/>
              <a:t>coal</a:t>
            </a:r>
            <a:r>
              <a:rPr lang="fi-FI" sz="1050" dirty="0"/>
              <a:t> in </a:t>
            </a:r>
            <a:r>
              <a:rPr lang="fi-FI" sz="1050" dirty="0" err="1"/>
              <a:t>energy</a:t>
            </a:r>
            <a:r>
              <a:rPr lang="fi-FI" sz="1050" dirty="0"/>
              <a:t> </a:t>
            </a:r>
            <a:r>
              <a:rPr lang="fi-FI" sz="1050" dirty="0" err="1"/>
              <a:t>production</a:t>
            </a:r>
            <a:r>
              <a:rPr lang="fi-FI" sz="1050" dirty="0"/>
              <a:t> </a:t>
            </a:r>
            <a:r>
              <a:rPr lang="fi-FI" sz="1050" dirty="0" err="1"/>
              <a:t>by</a:t>
            </a:r>
            <a:r>
              <a:rPr lang="fi-FI" sz="1050" dirty="0"/>
              <a:t> 2029</a:t>
            </a:r>
          </a:p>
          <a:p>
            <a:pPr marL="134938" indent="-134938">
              <a:spcAft>
                <a:spcPts val="500"/>
              </a:spcAft>
              <a:buFont typeface="Arial" panose="020B0604020202020204" pitchFamily="34" charset="0"/>
              <a:buChar char="•"/>
            </a:pPr>
            <a:r>
              <a:rPr lang="fi-FI" sz="1050" dirty="0" err="1"/>
              <a:t>Integrating</a:t>
            </a:r>
            <a:r>
              <a:rPr lang="fi-FI" sz="1050" dirty="0"/>
              <a:t> </a:t>
            </a:r>
            <a:r>
              <a:rPr lang="fi-FI" sz="1050" dirty="0" err="1"/>
              <a:t>the</a:t>
            </a:r>
            <a:r>
              <a:rPr lang="fi-FI" sz="1050" dirty="0"/>
              <a:t> </a:t>
            </a:r>
            <a:r>
              <a:rPr lang="fi-FI" sz="1050" dirty="0" err="1"/>
              <a:t>adaptation</a:t>
            </a:r>
            <a:r>
              <a:rPr lang="fi-FI" sz="1050" dirty="0"/>
              <a:t> and </a:t>
            </a:r>
            <a:r>
              <a:rPr lang="fi-FI" sz="1050" dirty="0" err="1"/>
              <a:t>mitigation</a:t>
            </a:r>
            <a:r>
              <a:rPr lang="fi-FI" sz="1050" dirty="0"/>
              <a:t> of climate </a:t>
            </a:r>
            <a:r>
              <a:rPr lang="fi-FI" sz="1050" dirty="0" err="1"/>
              <a:t>change</a:t>
            </a:r>
            <a:r>
              <a:rPr lang="fi-FI" sz="1050" dirty="0"/>
              <a:t> to </a:t>
            </a:r>
            <a:r>
              <a:rPr lang="fi-FI" sz="1050" dirty="0" err="1"/>
              <a:t>the</a:t>
            </a:r>
            <a:r>
              <a:rPr lang="fi-FI" sz="1050" dirty="0"/>
              <a:t> </a:t>
            </a:r>
            <a:r>
              <a:rPr lang="fi-FI" sz="1050" dirty="0" err="1"/>
              <a:t>Nature</a:t>
            </a:r>
            <a:r>
              <a:rPr lang="fi-FI" sz="1050" dirty="0"/>
              <a:t> </a:t>
            </a:r>
            <a:r>
              <a:rPr lang="fi-FI" sz="1050" dirty="0" err="1"/>
              <a:t>Conservation</a:t>
            </a:r>
            <a:r>
              <a:rPr lang="fi-FI" sz="1050" dirty="0"/>
              <a:t> act</a:t>
            </a:r>
          </a:p>
        </p:txBody>
      </p:sp>
      <p:sp>
        <p:nvSpPr>
          <p:cNvPr id="9" name="Freeform 11">
            <a:extLst>
              <a:ext uri="{FF2B5EF4-FFF2-40B4-BE49-F238E27FC236}">
                <a16:creationId xmlns:a16="http://schemas.microsoft.com/office/drawing/2014/main" id="{FCF96CE4-520B-2844-8384-D6C035676B03}"/>
              </a:ext>
            </a:extLst>
          </p:cNvPr>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Slide Number Placeholder 4"/>
          <p:cNvSpPr>
            <a:spLocks noGrp="1"/>
          </p:cNvSpPr>
          <p:nvPr>
            <p:ph type="sldNum" sz="quarter" idx="12"/>
          </p:nvPr>
        </p:nvSpPr>
        <p:spPr/>
        <p:txBody>
          <a:bodyPr/>
          <a:lstStyle/>
          <a:p>
            <a:fld id="{E9DC2C14-6E95-4EF0-AB2C-A4DB63E63034}" type="slidenum">
              <a:rPr lang="en-US" smtClean="0"/>
              <a:t>79</a:t>
            </a:fld>
            <a:endParaRPr lang="en-US"/>
          </a:p>
        </p:txBody>
      </p:sp>
    </p:spTree>
    <p:extLst>
      <p:ext uri="{BB962C8B-B14F-4D97-AF65-F5344CB8AC3E}">
        <p14:creationId xmlns:p14="http://schemas.microsoft.com/office/powerpoint/2010/main" val="1941194017"/>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38CECD-4ED5-CC4B-B7A3-A7CDBA3DE5BA}"/>
              </a:ext>
            </a:extLst>
          </p:cNvPr>
          <p:cNvSpPr>
            <a:spLocks noGrp="1"/>
          </p:cNvSpPr>
          <p:nvPr>
            <p:ph type="title"/>
          </p:nvPr>
        </p:nvSpPr>
        <p:spPr/>
        <p:txBody>
          <a:bodyPr/>
          <a:lstStyle/>
          <a:p>
            <a:pPr algn="ctr"/>
            <a:r>
              <a:rPr lang="en-GB" dirty="0"/>
              <a:t>First country in the world </a:t>
            </a:r>
            <a:br>
              <a:rPr lang="en-GB" dirty="0"/>
            </a:br>
            <a:r>
              <a:rPr lang="en-GB" dirty="0"/>
              <a:t>to introduce a carbon tax </a:t>
            </a:r>
            <a:endParaRPr lang="en-FI" dirty="0"/>
          </a:p>
        </p:txBody>
      </p:sp>
      <p:sp>
        <p:nvSpPr>
          <p:cNvPr id="4" name="Text Placeholder 3">
            <a:extLst>
              <a:ext uri="{FF2B5EF4-FFF2-40B4-BE49-F238E27FC236}">
                <a16:creationId xmlns:a16="http://schemas.microsoft.com/office/drawing/2014/main" id="{4DFA8027-5CA1-C241-A6A5-D7553A3963B7}"/>
              </a:ext>
            </a:extLst>
          </p:cNvPr>
          <p:cNvSpPr>
            <a:spLocks noGrp="1"/>
          </p:cNvSpPr>
          <p:nvPr>
            <p:ph type="body" sz="quarter" idx="13"/>
          </p:nvPr>
        </p:nvSpPr>
        <p:spPr>
          <a:xfrm>
            <a:off x="468312" y="1347789"/>
            <a:ext cx="8207375" cy="2232074"/>
          </a:xfrm>
        </p:spPr>
        <p:txBody>
          <a:bodyPr/>
          <a:lstStyle/>
          <a:p>
            <a:r>
              <a:rPr lang="en-GB" b="1" dirty="0"/>
              <a:t>Finland was the first country in the world to introduce a carbon dioxide (CO</a:t>
            </a:r>
            <a:r>
              <a:rPr lang="en-GB" b="1" baseline="-25000" dirty="0"/>
              <a:t>2</a:t>
            </a:r>
            <a:r>
              <a:rPr lang="en-GB" b="1" dirty="0"/>
              <a:t>) tax based on the carbon content of fossil fuels in 1990. Carbon taxes are considered to be one of the key economic instruments for addressing global climate change. </a:t>
            </a:r>
            <a:endParaRPr lang="en-GB" b="1" dirty="0">
              <a:effectLst/>
            </a:endParaRPr>
          </a:p>
          <a:p>
            <a:r>
              <a:rPr lang="en-GB" b="0" dirty="0">
                <a:effectLst/>
              </a:rPr>
              <a:t/>
            </a:r>
            <a:br>
              <a:rPr lang="en-GB" b="0" dirty="0">
                <a:effectLst/>
              </a:rPr>
            </a:br>
            <a:r>
              <a:rPr lang="en-GB" dirty="0"/>
              <a:t>Energy taxation is at the core of Finland’s energy and climate policy. It takes into account the energy content, carbon dioxide emissions, local emissions and the sulphur content of fuels. The overall tax rates are driven primarily by </a:t>
            </a:r>
            <a:r>
              <a:rPr lang="en-GB" dirty="0" smtClean="0"/>
              <a:t>energy </a:t>
            </a:r>
            <a:r>
              <a:rPr lang="en-GB" dirty="0"/>
              <a:t>content and Co</a:t>
            </a:r>
            <a:r>
              <a:rPr lang="en-GB" baseline="-25000" dirty="0"/>
              <a:t>2</a:t>
            </a:r>
            <a:r>
              <a:rPr lang="en-GB" dirty="0"/>
              <a:t>. </a:t>
            </a:r>
            <a:endParaRPr lang="en-GB" b="0" dirty="0">
              <a:effectLst/>
            </a:endParaRPr>
          </a:p>
          <a:p>
            <a:r>
              <a:rPr lang="en-GB" b="0" dirty="0">
                <a:effectLst/>
              </a:rPr>
              <a:t/>
            </a:r>
            <a:br>
              <a:rPr lang="en-GB" b="0" dirty="0">
                <a:effectLst/>
              </a:rPr>
            </a:br>
            <a:r>
              <a:rPr lang="en-GB" dirty="0"/>
              <a:t>Finland continues to reform its  energy taxation to better support a swift transition away from fossil fuels. This means continuing to increase taxes on fossil fuels and reforming industries’ energy taxation. The basic idea behind the carbon tax is to make commodities with heavy emissions more expensive in relation to low emissions alternatives. It is how manufacturing and consumption are guided towards a more sustainable direction. </a:t>
            </a:r>
            <a:endParaRPr lang="en-GB" b="0" dirty="0">
              <a:effectLst/>
            </a:endParaRPr>
          </a:p>
        </p:txBody>
      </p:sp>
      <p:sp>
        <p:nvSpPr>
          <p:cNvPr id="5" name="Text Placeholder 4">
            <a:extLst>
              <a:ext uri="{FF2B5EF4-FFF2-40B4-BE49-F238E27FC236}">
                <a16:creationId xmlns:a16="http://schemas.microsoft.com/office/drawing/2014/main" id="{5D4E3208-42E6-9946-8D3E-1B702D1C67F1}"/>
              </a:ext>
            </a:extLst>
          </p:cNvPr>
          <p:cNvSpPr>
            <a:spLocks noGrp="1"/>
          </p:cNvSpPr>
          <p:nvPr>
            <p:ph type="body" sz="quarter" idx="14"/>
          </p:nvPr>
        </p:nvSpPr>
        <p:spPr>
          <a:xfrm>
            <a:off x="408476" y="3945482"/>
            <a:ext cx="2868916" cy="645041"/>
          </a:xfrm>
        </p:spPr>
        <p:txBody>
          <a:bodyPr/>
          <a:lstStyle/>
          <a:p>
            <a:r>
              <a:rPr lang="en-GB"/>
              <a:t>The rate of carbon taxation  is proportional to the greenhouse gas emissions of the commodity.</a:t>
            </a:r>
            <a:endParaRPr lang="en-GB" b="0">
              <a:effectLst/>
            </a:endParaRPr>
          </a:p>
        </p:txBody>
      </p:sp>
      <p:sp>
        <p:nvSpPr>
          <p:cNvPr id="6" name="Text Placeholder 5">
            <a:extLst>
              <a:ext uri="{FF2B5EF4-FFF2-40B4-BE49-F238E27FC236}">
                <a16:creationId xmlns:a16="http://schemas.microsoft.com/office/drawing/2014/main" id="{4A74231D-86C6-E047-9DED-E7AE42E57046}"/>
              </a:ext>
            </a:extLst>
          </p:cNvPr>
          <p:cNvSpPr>
            <a:spLocks noGrp="1"/>
          </p:cNvSpPr>
          <p:nvPr>
            <p:ph type="body" sz="quarter" idx="18"/>
          </p:nvPr>
        </p:nvSpPr>
        <p:spPr>
          <a:xfrm>
            <a:off x="3288028" y="3947785"/>
            <a:ext cx="2652892" cy="645041"/>
          </a:xfrm>
        </p:spPr>
        <p:txBody>
          <a:bodyPr/>
          <a:lstStyle/>
          <a:p>
            <a:r>
              <a:rPr lang="en-GB"/>
              <a:t>Energy taxes are levied on electricity, coal, natural gas, peat, tall oil and liquid fuels.</a:t>
            </a:r>
            <a:endParaRPr lang="en-GB" b="0">
              <a:effectLst/>
            </a:endParaRPr>
          </a:p>
        </p:txBody>
      </p:sp>
      <p:sp>
        <p:nvSpPr>
          <p:cNvPr id="7" name="Text Placeholder 6">
            <a:extLst>
              <a:ext uri="{FF2B5EF4-FFF2-40B4-BE49-F238E27FC236}">
                <a16:creationId xmlns:a16="http://schemas.microsoft.com/office/drawing/2014/main" id="{AD67AAF4-7259-1343-81F2-D2B8C053D042}"/>
              </a:ext>
            </a:extLst>
          </p:cNvPr>
          <p:cNvSpPr>
            <a:spLocks noGrp="1"/>
          </p:cNvSpPr>
          <p:nvPr>
            <p:ph type="body" sz="quarter" idx="19"/>
          </p:nvPr>
        </p:nvSpPr>
        <p:spPr>
          <a:xfrm>
            <a:off x="5940920" y="3943896"/>
            <a:ext cx="2879552" cy="645041"/>
          </a:xfrm>
        </p:spPr>
        <p:txBody>
          <a:bodyPr/>
          <a:lstStyle/>
          <a:p>
            <a:r>
              <a:rPr lang="en-GB" dirty="0"/>
              <a:t>Major changes to the structure of energy taxation were introduced in 2011 and, for example, the taxation of energy commodities was tightened. </a:t>
            </a:r>
            <a:endParaRPr lang="en-GB" b="0" dirty="0">
              <a:effectLst/>
            </a:endParaRPr>
          </a:p>
        </p:txBody>
      </p:sp>
    </p:spTree>
    <p:extLst>
      <p:ext uri="{BB962C8B-B14F-4D97-AF65-F5344CB8AC3E}">
        <p14:creationId xmlns:p14="http://schemas.microsoft.com/office/powerpoint/2010/main" val="3482111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36;p4" descr="A picture of a woman holding circulated fabric">
            <a:extLst>
              <a:ext uri="{FF2B5EF4-FFF2-40B4-BE49-F238E27FC236}">
                <a16:creationId xmlns:a16="http://schemas.microsoft.com/office/drawing/2014/main" id="{CEDDE8E5-D95E-2C4C-847A-F43D24721F7F}"/>
              </a:ext>
            </a:extLst>
          </p:cNvPr>
          <p:cNvPicPr preferRelativeResize="0">
            <a:picLocks noGrp="1"/>
          </p:cNvPicPr>
          <p:nvPr>
            <p:ph type="pic" sz="quarter" idx="4294967295"/>
          </p:nvPr>
        </p:nvPicPr>
        <p:blipFill rotWithShape="1">
          <a:blip r:embed="rId3">
            <a:alphaModFix/>
          </a:blip>
          <a:srcRect t="31250" b="31250"/>
          <a:stretch/>
        </p:blipFill>
        <p:spPr>
          <a:xfrm>
            <a:off x="0" y="0"/>
            <a:ext cx="9144000" cy="5143500"/>
          </a:xfrm>
          <a:prstGeom prst="rect">
            <a:avLst/>
          </a:prstGeom>
          <a:noFill/>
          <a:ln>
            <a:noFill/>
          </a:ln>
        </p:spPr>
      </p:pic>
      <p:sp>
        <p:nvSpPr>
          <p:cNvPr id="7" name="Rectangle 6">
            <a:extLst>
              <a:ext uri="{FF2B5EF4-FFF2-40B4-BE49-F238E27FC236}">
                <a16:creationId xmlns:a16="http://schemas.microsoft.com/office/drawing/2014/main" id="{3E6DDA42-9F20-FA45-9801-4BD094060603}"/>
              </a:ext>
              <a:ext uri="{C183D7F6-B498-43B3-948B-1728B52AA6E4}">
                <adec:decorative xmlns="" xmlns:adec="http://schemas.microsoft.com/office/drawing/2017/decorative" val="1"/>
              </a:ext>
            </a:extLst>
          </p:cNvPr>
          <p:cNvSpPr/>
          <p:nvPr/>
        </p:nvSpPr>
        <p:spPr>
          <a:xfrm>
            <a:off x="-36512" y="-1"/>
            <a:ext cx="9180512" cy="5143501"/>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3" name="Title 2" descr="Towards circularity of textiles">
            <a:extLst>
              <a:ext uri="{FF2B5EF4-FFF2-40B4-BE49-F238E27FC236}">
                <a16:creationId xmlns:a16="http://schemas.microsoft.com/office/drawing/2014/main" id="{69EFCE84-55DD-D948-8341-A2C9504E2D69}"/>
              </a:ext>
            </a:extLst>
          </p:cNvPr>
          <p:cNvSpPr>
            <a:spLocks noGrp="1"/>
          </p:cNvSpPr>
          <p:nvPr>
            <p:ph type="ctrTitle"/>
          </p:nvPr>
        </p:nvSpPr>
        <p:spPr/>
        <p:txBody>
          <a:bodyPr/>
          <a:lstStyle/>
          <a:p>
            <a:r>
              <a:rPr lang="en-GB">
                <a:solidFill>
                  <a:schemeClr val="tx1"/>
                </a:solidFill>
              </a:rPr>
              <a:t>TOWARDS CIRCULARITY </a:t>
            </a:r>
            <a:br>
              <a:rPr lang="en-GB">
                <a:solidFill>
                  <a:schemeClr val="tx1"/>
                </a:solidFill>
              </a:rPr>
            </a:br>
            <a:r>
              <a:rPr lang="en-GB">
                <a:solidFill>
                  <a:schemeClr val="tx1"/>
                </a:solidFill>
              </a:rPr>
              <a:t>OF TEXTILES</a:t>
            </a:r>
            <a:endParaRPr lang="en-FI">
              <a:solidFill>
                <a:schemeClr val="tx1"/>
              </a:solidFill>
            </a:endParaRPr>
          </a:p>
        </p:txBody>
      </p:sp>
      <p:sp>
        <p:nvSpPr>
          <p:cNvPr id="5" name="TextBox 4"/>
          <p:cNvSpPr txBox="1"/>
          <p:nvPr/>
        </p:nvSpPr>
        <p:spPr>
          <a:xfrm>
            <a:off x="179512" y="123478"/>
            <a:ext cx="2339752" cy="288147"/>
          </a:xfrm>
          <a:prstGeom prst="rect">
            <a:avLst/>
          </a:prstGeom>
          <a:noFill/>
        </p:spPr>
        <p:txBody>
          <a:bodyPr wrap="square" lIns="36000" tIns="36000" rIns="36000" bIns="36000" rtlCol="0">
            <a:spAutoFit/>
          </a:bodyPr>
          <a:lstStyle/>
          <a:p>
            <a:r>
              <a:rPr lang="fi-FI" sz="1400" dirty="0" smtClean="0"/>
              <a:t>CASE EXAMPLE</a:t>
            </a:r>
            <a:endParaRPr lang="en-US" sz="1400" dirty="0" smtClean="0"/>
          </a:p>
        </p:txBody>
      </p:sp>
    </p:spTree>
    <p:extLst>
      <p:ext uri="{BB962C8B-B14F-4D97-AF65-F5344CB8AC3E}">
        <p14:creationId xmlns:p14="http://schemas.microsoft.com/office/powerpoint/2010/main" val="21345583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8DB2E7-6DC1-7847-9143-AF16DD88B9F0}"/>
              </a:ext>
            </a:extLst>
          </p:cNvPr>
          <p:cNvSpPr>
            <a:spLocks noGrp="1"/>
          </p:cNvSpPr>
          <p:nvPr>
            <p:ph type="title"/>
          </p:nvPr>
        </p:nvSpPr>
        <p:spPr>
          <a:xfrm>
            <a:off x="1259631" y="341054"/>
            <a:ext cx="6336705" cy="645041"/>
          </a:xfrm>
        </p:spPr>
        <p:txBody>
          <a:bodyPr/>
          <a:lstStyle/>
          <a:p>
            <a:pPr algn="ctr"/>
            <a:r>
              <a:rPr lang="en-GB"/>
              <a:t>Processing plant enables recycling </a:t>
            </a:r>
            <a:br>
              <a:rPr lang="en-GB"/>
            </a:br>
            <a:r>
              <a:rPr lang="en-GB"/>
              <a:t>of discharged textiles</a:t>
            </a:r>
            <a:endParaRPr lang="en-FI"/>
          </a:p>
        </p:txBody>
      </p:sp>
      <p:sp>
        <p:nvSpPr>
          <p:cNvPr id="4" name="Text Placeholder 3">
            <a:extLst>
              <a:ext uri="{FF2B5EF4-FFF2-40B4-BE49-F238E27FC236}">
                <a16:creationId xmlns:a16="http://schemas.microsoft.com/office/drawing/2014/main" id="{34353909-7705-5749-ADA8-931D38E31182}"/>
              </a:ext>
            </a:extLst>
          </p:cNvPr>
          <p:cNvSpPr>
            <a:spLocks noGrp="1"/>
          </p:cNvSpPr>
          <p:nvPr>
            <p:ph type="body" sz="quarter" idx="13"/>
          </p:nvPr>
        </p:nvSpPr>
        <p:spPr>
          <a:xfrm>
            <a:off x="479716" y="1131590"/>
            <a:ext cx="8207375" cy="2516252"/>
          </a:xfrm>
        </p:spPr>
        <p:txBody>
          <a:bodyPr/>
          <a:lstStyle/>
          <a:p>
            <a:r>
              <a:rPr lang="en-US" sz="1050" b="1" dirty="0"/>
              <a:t>Southwest Finland’s waste management company and the recycling firm </a:t>
            </a:r>
            <a:r>
              <a:rPr lang="en-US" sz="1050" b="1" dirty="0" err="1"/>
              <a:t>Rester</a:t>
            </a:r>
            <a:r>
              <a:rPr lang="en-US" sz="1050" b="1" dirty="0"/>
              <a:t> are working together to refine end-of-life textiles into raw materials so that industry will be able to use the recycled fibers in new products.</a:t>
            </a:r>
            <a:r>
              <a:rPr lang="en-GB" sz="1050" b="1" dirty="0"/>
              <a:t>  </a:t>
            </a:r>
            <a:r>
              <a:rPr lang="en-GB" sz="1050" dirty="0"/>
              <a:t/>
            </a:r>
            <a:br>
              <a:rPr lang="en-GB" sz="1050" dirty="0"/>
            </a:br>
            <a:endParaRPr lang="en-GB" sz="1050" b="0" dirty="0">
              <a:effectLst/>
            </a:endParaRPr>
          </a:p>
          <a:p>
            <a:r>
              <a:rPr lang="en-GB" sz="1050" dirty="0"/>
              <a:t>In Paimio, Finland, two companies are building processing plants, one for post-consumer textiles from households and one for pre-consumer textiles from the B2B sector. Finland could be one of the European textile recycling hubs (</a:t>
            </a:r>
            <a:r>
              <a:rPr lang="en-GB" sz="1050" dirty="0" err="1"/>
              <a:t>ReHub</a:t>
            </a:r>
            <a:r>
              <a:rPr lang="en-GB" sz="1050" dirty="0"/>
              <a:t>). </a:t>
            </a:r>
            <a:br>
              <a:rPr lang="en-GB" sz="1050" dirty="0"/>
            </a:br>
            <a:r>
              <a:rPr lang="en-GB" sz="1050" dirty="0"/>
              <a:t/>
            </a:r>
            <a:br>
              <a:rPr lang="en-GB" sz="1050" dirty="0"/>
            </a:br>
            <a:r>
              <a:rPr lang="en-GB" sz="1050" dirty="0"/>
              <a:t>The textile industry is one of the most polluting industries in the world. Fast fashion and low quality raw-materials have made the industry produce huge amounts of clothes. Approximately 26 kilograms of textiles per capita are thrown out every year – and that is only within the EU. </a:t>
            </a:r>
            <a:br>
              <a:rPr lang="en-GB" sz="1050" dirty="0"/>
            </a:br>
            <a:r>
              <a:rPr lang="en-GB" sz="1050" dirty="0"/>
              <a:t>In Finland, the yearly figure is around 70,000 – 100,000 tonnes of discarded textiles. The whole system of textiles needs to be changed from a linear to circular model.</a:t>
            </a:r>
            <a:br>
              <a:rPr lang="en-GB" sz="1050" dirty="0"/>
            </a:br>
            <a:r>
              <a:rPr lang="en-GB" sz="1050" dirty="0"/>
              <a:t> </a:t>
            </a:r>
            <a:endParaRPr lang="en-GB" sz="1050" b="0" dirty="0">
              <a:effectLst/>
            </a:endParaRPr>
          </a:p>
          <a:p>
            <a:r>
              <a:rPr lang="en-GB" sz="1050" dirty="0"/>
              <a:t>The production and consumption of textiles causes significant environmental, climate and social impacts due to the use of water, land, pesticides and chemicals, as well as the emission of greenhouse gases and pollutants. By replacing primary raw materials with recycled components and by keeping once-produced materials in the economy as long as possible, we have the opportunity to affect the huge global system and value chains. The recycling of textiles helps tackle the EU´s Green Deal targets and brings the national circular economy program into action.</a:t>
            </a:r>
            <a:endParaRPr lang="en-FI" sz="1050" dirty="0"/>
          </a:p>
        </p:txBody>
      </p:sp>
      <p:sp>
        <p:nvSpPr>
          <p:cNvPr id="5" name="Text Placeholder 4">
            <a:extLst>
              <a:ext uri="{FF2B5EF4-FFF2-40B4-BE49-F238E27FC236}">
                <a16:creationId xmlns:a16="http://schemas.microsoft.com/office/drawing/2014/main" id="{5D1C08A6-3B15-C440-983D-B600050EB2E7}"/>
              </a:ext>
            </a:extLst>
          </p:cNvPr>
          <p:cNvSpPr>
            <a:spLocks noGrp="1"/>
          </p:cNvSpPr>
          <p:nvPr>
            <p:ph type="body" sz="quarter" idx="14"/>
          </p:nvPr>
        </p:nvSpPr>
        <p:spPr/>
        <p:txBody>
          <a:bodyPr/>
          <a:lstStyle/>
          <a:p>
            <a:r>
              <a:rPr lang="en-GB" sz="900"/>
              <a:t>A national model for collecting and sorting will be built together with municipal waste management companies and other textile collectors.</a:t>
            </a:r>
            <a:endParaRPr lang="en-FI" sz="900"/>
          </a:p>
        </p:txBody>
      </p:sp>
      <p:sp>
        <p:nvSpPr>
          <p:cNvPr id="6" name="Text Placeholder 5">
            <a:extLst>
              <a:ext uri="{FF2B5EF4-FFF2-40B4-BE49-F238E27FC236}">
                <a16:creationId xmlns:a16="http://schemas.microsoft.com/office/drawing/2014/main" id="{FB6FB7FD-DCF3-7242-821A-1992D68C88A5}"/>
              </a:ext>
            </a:extLst>
          </p:cNvPr>
          <p:cNvSpPr>
            <a:spLocks noGrp="1"/>
          </p:cNvSpPr>
          <p:nvPr>
            <p:ph type="body" sz="quarter" idx="18"/>
          </p:nvPr>
        </p:nvSpPr>
        <p:spPr>
          <a:xfrm>
            <a:off x="3188464" y="3945353"/>
            <a:ext cx="3055871" cy="645041"/>
          </a:xfrm>
        </p:spPr>
        <p:txBody>
          <a:bodyPr/>
          <a:lstStyle/>
          <a:p>
            <a:r>
              <a:rPr lang="en-GB" sz="900" dirty="0"/>
              <a:t>Discarded textiles undergo high-quality processing. The capacity will be scaled up to match national volume needs and possibly also for the Baltic Sea region.</a:t>
            </a:r>
            <a:endParaRPr lang="en-FI" sz="900" dirty="0"/>
          </a:p>
        </p:txBody>
      </p:sp>
      <p:sp>
        <p:nvSpPr>
          <p:cNvPr id="7" name="Text Placeholder 6">
            <a:extLst>
              <a:ext uri="{FF2B5EF4-FFF2-40B4-BE49-F238E27FC236}">
                <a16:creationId xmlns:a16="http://schemas.microsoft.com/office/drawing/2014/main" id="{83E0AD03-D2BB-7647-B708-8ED91659E940}"/>
              </a:ext>
            </a:extLst>
          </p:cNvPr>
          <p:cNvSpPr>
            <a:spLocks noGrp="1"/>
          </p:cNvSpPr>
          <p:nvPr>
            <p:ph type="body" sz="quarter" idx="19"/>
          </p:nvPr>
        </p:nvSpPr>
        <p:spPr>
          <a:xfrm>
            <a:off x="6300192" y="3945841"/>
            <a:ext cx="2375496" cy="645041"/>
          </a:xfrm>
        </p:spPr>
        <p:txBody>
          <a:bodyPr/>
          <a:lstStyle/>
          <a:p>
            <a:r>
              <a:rPr lang="en-GB" sz="900"/>
              <a:t>Development throughout the value chain brings new business opportunities and employment in Finland. </a:t>
            </a:r>
            <a:endParaRPr lang="en-FI" sz="900"/>
          </a:p>
        </p:txBody>
      </p:sp>
    </p:spTree>
    <p:extLst>
      <p:ext uri="{BB962C8B-B14F-4D97-AF65-F5344CB8AC3E}">
        <p14:creationId xmlns:p14="http://schemas.microsoft.com/office/powerpoint/2010/main" val="35892879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37;p4" descr="A close up picture of moss">
            <a:extLst>
              <a:ext uri="{FF2B5EF4-FFF2-40B4-BE49-F238E27FC236}">
                <a16:creationId xmlns:a16="http://schemas.microsoft.com/office/drawing/2014/main" id="{2A52C812-15D7-1744-A9A5-7E7FBC4B7D94}"/>
              </a:ext>
            </a:extLst>
          </p:cNvPr>
          <p:cNvPicPr preferRelativeResize="0"/>
          <p:nvPr/>
        </p:nvPicPr>
        <p:blipFill rotWithShape="1">
          <a:blip r:embed="rId3">
            <a:alphaModFix/>
          </a:blip>
          <a:srcRect l="392" t="1230" r="1143" b="392"/>
          <a:stretch/>
        </p:blipFill>
        <p:spPr>
          <a:xfrm>
            <a:off x="0" y="0"/>
            <a:ext cx="9144000" cy="5143500"/>
          </a:xfrm>
          <a:prstGeom prst="rect">
            <a:avLst/>
          </a:prstGeom>
          <a:noFill/>
          <a:ln>
            <a:noFill/>
          </a:ln>
        </p:spPr>
      </p:pic>
      <p:sp>
        <p:nvSpPr>
          <p:cNvPr id="4" name="Rectangle 3">
            <a:extLst>
              <a:ext uri="{FF2B5EF4-FFF2-40B4-BE49-F238E27FC236}">
                <a16:creationId xmlns:a16="http://schemas.microsoft.com/office/drawing/2014/main" id="{82285E39-E711-E440-9F9F-58A31D919582}"/>
              </a:ext>
              <a:ext uri="{C183D7F6-B498-43B3-948B-1728B52AA6E4}">
                <adec:decorative xmlns="" xmlns:adec="http://schemas.microsoft.com/office/drawing/2017/decorative" val="1"/>
              </a:ext>
            </a:extLst>
          </p:cNvPr>
          <p:cNvSpPr/>
          <p:nvPr/>
        </p:nvSpPr>
        <p:spPr>
          <a:xfrm>
            <a:off x="0" y="-6628"/>
            <a:ext cx="9144000" cy="51435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Finlandica"/>
              <a:ea typeface="+mn-ea"/>
              <a:cs typeface="+mn-cs"/>
            </a:endParaRPr>
          </a:p>
        </p:txBody>
      </p:sp>
      <p:sp>
        <p:nvSpPr>
          <p:cNvPr id="2" name="Title 1" descr="Reducing energy use of peat in a just and fair manner">
            <a:extLst>
              <a:ext uri="{FF2B5EF4-FFF2-40B4-BE49-F238E27FC236}">
                <a16:creationId xmlns:a16="http://schemas.microsoft.com/office/drawing/2014/main" id="{FCA849DF-1720-9743-86D9-23E1D0BDE60E}"/>
              </a:ext>
            </a:extLst>
          </p:cNvPr>
          <p:cNvSpPr>
            <a:spLocks noGrp="1"/>
          </p:cNvSpPr>
          <p:nvPr>
            <p:ph type="ctrTitle"/>
          </p:nvPr>
        </p:nvSpPr>
        <p:spPr>
          <a:xfrm>
            <a:off x="881974" y="1527633"/>
            <a:ext cx="7380051" cy="2088233"/>
          </a:xfrm>
        </p:spPr>
        <p:txBody>
          <a:bodyPr/>
          <a:lstStyle/>
          <a:p>
            <a:r>
              <a:rPr lang="en-GB" dirty="0"/>
              <a:t>Reducing PEAT AS A SOURCE OF ENERGY in a just and fair manner</a:t>
            </a:r>
            <a:endParaRPr lang="en-FI" dirty="0"/>
          </a:p>
        </p:txBody>
      </p:sp>
      <p:sp>
        <p:nvSpPr>
          <p:cNvPr id="5" name="TextBox 4"/>
          <p:cNvSpPr txBox="1"/>
          <p:nvPr/>
        </p:nvSpPr>
        <p:spPr>
          <a:xfrm>
            <a:off x="179512" y="123478"/>
            <a:ext cx="2339752" cy="288147"/>
          </a:xfrm>
          <a:prstGeom prst="rect">
            <a:avLst/>
          </a:prstGeom>
          <a:noFill/>
        </p:spPr>
        <p:txBody>
          <a:bodyPr wrap="square" lIns="36000" tIns="36000" rIns="36000" bIns="36000" rtlCol="0">
            <a:spAutoFit/>
          </a:bodyPr>
          <a:lstStyle/>
          <a:p>
            <a:r>
              <a:rPr lang="fi-FI" sz="1400" dirty="0" smtClean="0"/>
              <a:t>CASE EXAMPLE</a:t>
            </a:r>
            <a:endParaRPr lang="en-US" sz="1400" dirty="0" smtClean="0"/>
          </a:p>
        </p:txBody>
      </p:sp>
    </p:spTree>
    <p:extLst>
      <p:ext uri="{BB962C8B-B14F-4D97-AF65-F5344CB8AC3E}">
        <p14:creationId xmlns:p14="http://schemas.microsoft.com/office/powerpoint/2010/main" val="17111461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38CECD-4ED5-CC4B-B7A3-A7CDBA3DE5BA}"/>
              </a:ext>
            </a:extLst>
          </p:cNvPr>
          <p:cNvSpPr>
            <a:spLocks noGrp="1"/>
          </p:cNvSpPr>
          <p:nvPr>
            <p:ph type="title"/>
          </p:nvPr>
        </p:nvSpPr>
        <p:spPr/>
        <p:txBody>
          <a:bodyPr/>
          <a:lstStyle/>
          <a:p>
            <a:pPr algn="ctr"/>
            <a:r>
              <a:rPr lang="en-GB"/>
              <a:t>Reducing the energy use of peat </a:t>
            </a:r>
            <a:br>
              <a:rPr lang="en-GB"/>
            </a:br>
            <a:r>
              <a:rPr lang="en-GB"/>
              <a:t>by at least half by 2030</a:t>
            </a:r>
            <a:endParaRPr lang="en-FI"/>
          </a:p>
        </p:txBody>
      </p:sp>
      <p:sp>
        <p:nvSpPr>
          <p:cNvPr id="4" name="Text Placeholder 3">
            <a:extLst>
              <a:ext uri="{FF2B5EF4-FFF2-40B4-BE49-F238E27FC236}">
                <a16:creationId xmlns:a16="http://schemas.microsoft.com/office/drawing/2014/main" id="{4DFA8027-5CA1-C241-A6A5-D7553A3963B7}"/>
              </a:ext>
            </a:extLst>
          </p:cNvPr>
          <p:cNvSpPr>
            <a:spLocks noGrp="1"/>
          </p:cNvSpPr>
          <p:nvPr>
            <p:ph type="body" sz="quarter" idx="13"/>
          </p:nvPr>
        </p:nvSpPr>
        <p:spPr>
          <a:xfrm>
            <a:off x="468312" y="1059581"/>
            <a:ext cx="8207375" cy="2674717"/>
          </a:xfrm>
        </p:spPr>
        <p:txBody>
          <a:bodyPr/>
          <a:lstStyle/>
          <a:p>
            <a:r>
              <a:rPr lang="en-US" b="1" dirty="0"/>
              <a:t>Sanna Marin’s Government (2019-) has committed to halving Finland's peat energy output by 2030</a:t>
            </a:r>
            <a:r>
              <a:rPr lang="en-GB" b="1" dirty="0"/>
              <a:t>. A broad working group has assessed ways to </a:t>
            </a:r>
            <a:r>
              <a:rPr lang="en-US" b="1" dirty="0"/>
              <a:t>compensate regional economies and employment in regions where a decrease in the energy use of peat has significant impacts. </a:t>
            </a:r>
          </a:p>
          <a:p>
            <a:endParaRPr lang="en-US" dirty="0"/>
          </a:p>
          <a:p>
            <a:r>
              <a:rPr lang="en-GB" dirty="0"/>
              <a:t>Finns have traditionally used peat to produce heat and electricity, and reducing the use of peat has environmental, economic and social consequences. Currently, peat provides around 4% of Finland's annual energy production, but it also accounts for 11–12% of emissions – a figure which is larger than the total emissions from passenger vehicles. </a:t>
            </a:r>
          </a:p>
          <a:p>
            <a:r>
              <a:rPr lang="en-GB" dirty="0"/>
              <a:t/>
            </a:r>
            <a:br>
              <a:rPr lang="en-GB" dirty="0"/>
            </a:br>
            <a:r>
              <a:rPr lang="en-GB" dirty="0"/>
              <a:t>A broad working group examined ways to ensure the changes </a:t>
            </a:r>
            <a:br>
              <a:rPr lang="en-GB" dirty="0"/>
            </a:br>
            <a:r>
              <a:rPr lang="en-GB" dirty="0"/>
              <a:t>resulting from the reduction of peat as an energy source take place in a fair and just way, both regionally and socially, and that the changes do not jeopardise the security of electricity and heat supply in Finland, including during emergencies. </a:t>
            </a:r>
          </a:p>
          <a:p>
            <a:endParaRPr lang="en-GB" dirty="0"/>
          </a:p>
          <a:p>
            <a:r>
              <a:rPr lang="en-GB" dirty="0"/>
              <a:t>The working group also examined potential alternatives to energy use from new, innovative ways of using peat for higher value-added products. Work on the just transition is conducted in an open and transparent manner, including public consultations to hear the citizens’ views.</a:t>
            </a:r>
            <a:endParaRPr lang="en-GB" b="0" dirty="0">
              <a:effectLst/>
            </a:endParaRPr>
          </a:p>
        </p:txBody>
      </p:sp>
      <p:sp>
        <p:nvSpPr>
          <p:cNvPr id="5" name="Text Placeholder 4">
            <a:extLst>
              <a:ext uri="{FF2B5EF4-FFF2-40B4-BE49-F238E27FC236}">
                <a16:creationId xmlns:a16="http://schemas.microsoft.com/office/drawing/2014/main" id="{5D4E3208-42E6-9946-8D3E-1B702D1C67F1}"/>
              </a:ext>
            </a:extLst>
          </p:cNvPr>
          <p:cNvSpPr>
            <a:spLocks noGrp="1"/>
          </p:cNvSpPr>
          <p:nvPr>
            <p:ph type="body" sz="quarter" idx="14"/>
          </p:nvPr>
        </p:nvSpPr>
        <p:spPr>
          <a:xfrm>
            <a:off x="840451" y="3945482"/>
            <a:ext cx="3444212" cy="645041"/>
          </a:xfrm>
        </p:spPr>
        <p:txBody>
          <a:bodyPr/>
          <a:lstStyle/>
          <a:p>
            <a:r>
              <a:rPr lang="en-GB" dirty="0"/>
              <a:t>The Finnish Government has appointed two working groups to ensure a fair and just transition of the climate measures: The Climate Policy Round Table and a broad working group.</a:t>
            </a:r>
            <a:endParaRPr lang="en-GB" b="0" dirty="0">
              <a:effectLst/>
            </a:endParaRPr>
          </a:p>
        </p:txBody>
      </p:sp>
      <p:sp>
        <p:nvSpPr>
          <p:cNvPr id="7" name="Text Placeholder 6">
            <a:extLst>
              <a:ext uri="{FF2B5EF4-FFF2-40B4-BE49-F238E27FC236}">
                <a16:creationId xmlns:a16="http://schemas.microsoft.com/office/drawing/2014/main" id="{AD67AAF4-7259-1343-81F2-D2B8C053D042}"/>
              </a:ext>
            </a:extLst>
          </p:cNvPr>
          <p:cNvSpPr>
            <a:spLocks noGrp="1"/>
          </p:cNvSpPr>
          <p:nvPr>
            <p:ph type="body" sz="quarter" idx="19"/>
          </p:nvPr>
        </p:nvSpPr>
        <p:spPr>
          <a:xfrm>
            <a:off x="5148064" y="3943896"/>
            <a:ext cx="3023568" cy="645041"/>
          </a:xfrm>
        </p:spPr>
        <p:txBody>
          <a:bodyPr/>
          <a:lstStyle/>
          <a:p>
            <a:r>
              <a:rPr lang="en-GB"/>
              <a:t>The Climate Policy Round Table increases the acceptability of climate policy and creates a common understanding of climate policy choices.</a:t>
            </a:r>
            <a:endParaRPr lang="en-GB" b="0">
              <a:effectLst/>
            </a:endParaRPr>
          </a:p>
        </p:txBody>
      </p:sp>
    </p:spTree>
    <p:extLst>
      <p:ext uri="{BB962C8B-B14F-4D97-AF65-F5344CB8AC3E}">
        <p14:creationId xmlns:p14="http://schemas.microsoft.com/office/powerpoint/2010/main" val="10294914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9" descr="A close up picture of soil and planted greens"/>
          <p:cNvPicPr preferRelativeResize="0"/>
          <p:nvPr/>
        </p:nvPicPr>
        <p:blipFill rotWithShape="1">
          <a:blip r:embed="rId3">
            <a:alphaModFix/>
          </a:blip>
          <a:srcRect l="1150" t="9531" r="1914" b="8768"/>
          <a:stretch/>
        </p:blipFill>
        <p:spPr>
          <a:xfrm>
            <a:off x="0" y="0"/>
            <a:ext cx="9144000" cy="5143500"/>
          </a:xfrm>
          <a:prstGeom prst="rect">
            <a:avLst/>
          </a:prstGeom>
          <a:noFill/>
          <a:ln>
            <a:noFill/>
          </a:ln>
        </p:spPr>
      </p:pic>
      <p:sp>
        <p:nvSpPr>
          <p:cNvPr id="62" name="Google Shape;62;p9">
            <a:extLst>
              <a:ext uri="{C183D7F6-B498-43B3-948B-1728B52AA6E4}">
                <adec:decorative xmlns="" xmlns:adec="http://schemas.microsoft.com/office/drawing/2017/decorative" val="1"/>
              </a:ext>
            </a:extLst>
          </p:cNvPr>
          <p:cNvSpPr/>
          <p:nvPr/>
        </p:nvSpPr>
        <p:spPr>
          <a:xfrm>
            <a:off x="0" y="0"/>
            <a:ext cx="9144000" cy="5143500"/>
          </a:xfrm>
          <a:prstGeom prst="rect">
            <a:avLst/>
          </a:prstGeom>
          <a:solidFill>
            <a:schemeClr val="lt2">
              <a:alpha val="3843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lt1"/>
              </a:solidFill>
              <a:latin typeface="Finlandica" pitchFamily="2" charset="77"/>
              <a:ea typeface="Arial"/>
              <a:cs typeface="Arial"/>
              <a:sym typeface="Arial"/>
            </a:endParaRPr>
          </a:p>
        </p:txBody>
      </p:sp>
      <p:sp>
        <p:nvSpPr>
          <p:cNvPr id="63" name="Google Shape;63;p9" descr="Reducing emissions with better soil management practices"/>
          <p:cNvSpPr txBox="1">
            <a:spLocks noGrp="1"/>
          </p:cNvSpPr>
          <p:nvPr>
            <p:ph type="ctrTitle"/>
          </p:nvPr>
        </p:nvSpPr>
        <p:spPr>
          <a:xfrm>
            <a:off x="718616" y="1527633"/>
            <a:ext cx="7706767" cy="2088233"/>
          </a:xfrm>
          <a:prstGeom prst="rect">
            <a:avLst/>
          </a:prstGeom>
          <a:noFill/>
          <a:ln>
            <a:noFill/>
          </a:ln>
        </p:spPr>
        <p:txBody>
          <a:bodyPr spcFirstLastPara="1" wrap="square" lIns="91425" tIns="45700" rIns="91425" bIns="45700" anchor="ctr" anchorCtr="0">
            <a:noAutofit/>
          </a:bodyPr>
          <a:lstStyle/>
          <a:p>
            <a:pPr marL="0" lvl="0" indent="0" algn="ctr" rtl="0">
              <a:lnSpc>
                <a:spcPct val="80000"/>
              </a:lnSpc>
              <a:spcBef>
                <a:spcPts val="0"/>
              </a:spcBef>
              <a:spcAft>
                <a:spcPts val="0"/>
              </a:spcAft>
              <a:buClr>
                <a:schemeClr val="accent1"/>
              </a:buClr>
              <a:buSzPts val="4400"/>
              <a:buFont typeface="Arial"/>
              <a:buNone/>
            </a:pPr>
            <a:r>
              <a:rPr lang="en-GB" sz="4400">
                <a:solidFill>
                  <a:schemeClr val="tx1"/>
                </a:solidFill>
              </a:rPr>
              <a:t>REDUCING EMISSIONS WITH BETTER SOIL MANAGEMENT PRACTICES</a:t>
            </a:r>
            <a:endParaRPr sz="4400">
              <a:solidFill>
                <a:schemeClr val="tx1"/>
              </a:solidFill>
            </a:endParaRPr>
          </a:p>
        </p:txBody>
      </p:sp>
      <p:sp>
        <p:nvSpPr>
          <p:cNvPr id="5" name="TextBox 4"/>
          <p:cNvSpPr txBox="1"/>
          <p:nvPr/>
        </p:nvSpPr>
        <p:spPr>
          <a:xfrm>
            <a:off x="179512" y="123478"/>
            <a:ext cx="2339752" cy="288147"/>
          </a:xfrm>
          <a:prstGeom prst="rect">
            <a:avLst/>
          </a:prstGeom>
          <a:noFill/>
        </p:spPr>
        <p:txBody>
          <a:bodyPr wrap="square" lIns="36000" tIns="36000" rIns="36000" bIns="36000" rtlCol="0">
            <a:spAutoFit/>
          </a:bodyPr>
          <a:lstStyle/>
          <a:p>
            <a:r>
              <a:rPr lang="fi-FI" sz="1400" dirty="0" smtClean="0"/>
              <a:t>CASE EXAMPLE</a:t>
            </a:r>
            <a:endParaRPr lang="en-US" sz="1400" dirty="0" smtClean="0"/>
          </a:p>
        </p:txBody>
      </p:sp>
    </p:spTree>
    <p:extLst>
      <p:ext uri="{BB962C8B-B14F-4D97-AF65-F5344CB8AC3E}">
        <p14:creationId xmlns:p14="http://schemas.microsoft.com/office/powerpoint/2010/main" val="26991957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9D9922-987B-F848-96FF-BD44AB12134B}"/>
              </a:ext>
            </a:extLst>
          </p:cNvPr>
          <p:cNvSpPr>
            <a:spLocks noGrp="1"/>
          </p:cNvSpPr>
          <p:nvPr>
            <p:ph type="title"/>
          </p:nvPr>
        </p:nvSpPr>
        <p:spPr/>
        <p:txBody>
          <a:bodyPr/>
          <a:lstStyle/>
          <a:p>
            <a:pPr algn="ctr"/>
            <a:r>
              <a:rPr lang="en-GB"/>
              <a:t>Climate-friendly cultivation and management methods in peatlands with the help of SOMPA </a:t>
            </a:r>
            <a:endParaRPr lang="en-FI"/>
          </a:p>
        </p:txBody>
      </p:sp>
      <p:sp>
        <p:nvSpPr>
          <p:cNvPr id="4" name="Text Placeholder 3">
            <a:extLst>
              <a:ext uri="{FF2B5EF4-FFF2-40B4-BE49-F238E27FC236}">
                <a16:creationId xmlns:a16="http://schemas.microsoft.com/office/drawing/2014/main" id="{A6D832E7-37E2-DB4B-9E7B-EF4AABD409F5}"/>
              </a:ext>
            </a:extLst>
          </p:cNvPr>
          <p:cNvSpPr>
            <a:spLocks noGrp="1"/>
          </p:cNvSpPr>
          <p:nvPr>
            <p:ph type="body" sz="quarter" idx="13"/>
          </p:nvPr>
        </p:nvSpPr>
        <p:spPr>
          <a:xfrm>
            <a:off x="468312" y="1225826"/>
            <a:ext cx="8207375" cy="2354036"/>
          </a:xfrm>
        </p:spPr>
        <p:txBody>
          <a:bodyPr/>
          <a:lstStyle/>
          <a:p>
            <a:pPr lvl="0">
              <a:spcBef>
                <a:spcPts val="0"/>
              </a:spcBef>
              <a:buClr>
                <a:schemeClr val="accent1"/>
              </a:buClr>
              <a:buSzPts val="1050"/>
            </a:pPr>
            <a:r>
              <a:rPr lang="en-GB" sz="1000" b="1" dirty="0"/>
              <a:t>The</a:t>
            </a:r>
            <a:r>
              <a:rPr lang="en-GB" sz="1000" dirty="0"/>
              <a:t> </a:t>
            </a:r>
            <a:r>
              <a:rPr lang="en-GB" sz="1000" b="1" dirty="0"/>
              <a:t>research project Novel soil management practices – key for sustainable bioeconomy and climate change mitigation (SOMPA) </a:t>
            </a:r>
            <a:r>
              <a:rPr lang="en-GB" sz="1000" b="1" dirty="0">
                <a:solidFill>
                  <a:schemeClr val="dk1"/>
                </a:solidFill>
              </a:rPr>
              <a:t>will develop </a:t>
            </a:r>
            <a:r>
              <a:rPr lang="en-GB" sz="1000" b="1" dirty="0"/>
              <a:t>ecologically and economically sound methods to manage organic soil fields and forests while simultaneously mitigating climate change.</a:t>
            </a:r>
            <a:br>
              <a:rPr lang="en-GB" sz="1000" b="1" dirty="0"/>
            </a:br>
            <a:r>
              <a:rPr lang="en-GB" sz="1000" b="1" dirty="0"/>
              <a:t/>
            </a:r>
            <a:br>
              <a:rPr lang="en-GB" sz="1000" b="1" dirty="0"/>
            </a:br>
            <a:r>
              <a:rPr lang="en-GB" sz="1000" dirty="0"/>
              <a:t>The</a:t>
            </a:r>
            <a:r>
              <a:rPr lang="en-GB" sz="1000" b="1" dirty="0"/>
              <a:t> </a:t>
            </a:r>
            <a:r>
              <a:rPr lang="en-GB" sz="1000" dirty="0"/>
              <a:t>SOMPA research group will produce new scientific information on the formation of methane and carbon dioxide emissions in peatlands and on cost-efficient and ecologically sustainable means to mitigate the emissions. </a:t>
            </a:r>
          </a:p>
          <a:p>
            <a:pPr lvl="0">
              <a:spcBef>
                <a:spcPts val="0"/>
              </a:spcBef>
              <a:buClr>
                <a:schemeClr val="accent1"/>
              </a:buClr>
              <a:buSzPts val="1050"/>
            </a:pPr>
            <a:endParaRPr lang="en-GB" sz="1000" dirty="0"/>
          </a:p>
          <a:p>
            <a:pPr lvl="0">
              <a:spcBef>
                <a:spcPts val="0"/>
              </a:spcBef>
              <a:buClr>
                <a:schemeClr val="accent1"/>
              </a:buClr>
              <a:buSzPts val="1050"/>
            </a:pPr>
            <a:r>
              <a:rPr lang="en-GB" sz="1000" dirty="0"/>
              <a:t>It will provide methods that encourage landowners to apply the optimal mitigation measures in practice. The adoption of climate-smart management practises in peatlands will significantly decrease emissions and help societies to achieve their climate targets. </a:t>
            </a:r>
          </a:p>
          <a:p>
            <a:pPr lvl="0">
              <a:buClr>
                <a:schemeClr val="accent1"/>
              </a:buClr>
              <a:buSzPts val="1050"/>
            </a:pPr>
            <a:r>
              <a:rPr lang="en-GB" sz="1000" dirty="0"/>
              <a:t/>
            </a:r>
            <a:br>
              <a:rPr lang="en-GB" sz="1000" dirty="0"/>
            </a:br>
            <a:r>
              <a:rPr lang="en-GB" sz="1000" dirty="0"/>
              <a:t>Peat soil of croplands and forests is currently a large emission source in Finland. However, </a:t>
            </a:r>
            <a:r>
              <a:rPr lang="en-GB" sz="1000" dirty="0">
                <a:solidFill>
                  <a:schemeClr val="dk1"/>
                </a:solidFill>
              </a:rPr>
              <a:t>emissions of</a:t>
            </a:r>
            <a:r>
              <a:rPr lang="en-GB" sz="1000" dirty="0">
                <a:solidFill>
                  <a:srgbClr val="FF0000"/>
                </a:solidFill>
              </a:rPr>
              <a:t> </a:t>
            </a:r>
            <a:r>
              <a:rPr lang="en-GB" sz="1000" dirty="0"/>
              <a:t>peat soil can be reduced by improving practices, both in Finland and globally. </a:t>
            </a:r>
          </a:p>
          <a:p>
            <a:pPr lvl="0">
              <a:buClr>
                <a:schemeClr val="accent1"/>
              </a:buClr>
              <a:buSzPts val="1050"/>
            </a:pPr>
            <a:endParaRPr lang="en-GB" sz="1000" dirty="0">
              <a:solidFill>
                <a:srgbClr val="FF0000"/>
              </a:solidFill>
            </a:endParaRPr>
          </a:p>
          <a:p>
            <a:pPr lvl="0">
              <a:buClr>
                <a:schemeClr val="accent1"/>
              </a:buClr>
              <a:buSzPts val="1050"/>
            </a:pPr>
            <a:r>
              <a:rPr lang="en-GB" sz="1000" dirty="0">
                <a:solidFill>
                  <a:schemeClr val="dk1"/>
                </a:solidFill>
              </a:rPr>
              <a:t>In forested peatlands, continuous growth of forests is a promising approach that is both economical and climate-smart. In croplands, the use of </a:t>
            </a:r>
            <a:r>
              <a:rPr lang="en-GB" sz="1000" i="1" dirty="0" err="1">
                <a:solidFill>
                  <a:schemeClr val="dk1"/>
                </a:solidFill>
              </a:rPr>
              <a:t>paludiculture</a:t>
            </a:r>
            <a:r>
              <a:rPr lang="en-GB" sz="1000" dirty="0">
                <a:solidFill>
                  <a:schemeClr val="dk1"/>
                </a:solidFill>
              </a:rPr>
              <a:t> – meaning the use of wet agriculture and forestry on peatlands – can be encouraged. The method refers to the productive land use of wet peatlands so that subsidence is stopped and emissions are minimised, along with cultivating crops that are adapted to high water levels.</a:t>
            </a:r>
          </a:p>
        </p:txBody>
      </p:sp>
      <p:sp>
        <p:nvSpPr>
          <p:cNvPr id="5" name="Text Placeholder 4">
            <a:extLst>
              <a:ext uri="{FF2B5EF4-FFF2-40B4-BE49-F238E27FC236}">
                <a16:creationId xmlns:a16="http://schemas.microsoft.com/office/drawing/2014/main" id="{E9FE4123-3E6D-9748-81A5-77DBB725624A}"/>
              </a:ext>
            </a:extLst>
          </p:cNvPr>
          <p:cNvSpPr>
            <a:spLocks noGrp="1"/>
          </p:cNvSpPr>
          <p:nvPr>
            <p:ph type="body" sz="quarter" idx="14"/>
          </p:nvPr>
        </p:nvSpPr>
        <p:spPr>
          <a:xfrm>
            <a:off x="395536" y="3945841"/>
            <a:ext cx="2364092" cy="645041"/>
          </a:xfrm>
        </p:spPr>
        <p:txBody>
          <a:bodyPr/>
          <a:lstStyle/>
          <a:p>
            <a:r>
              <a:rPr lang="en-GB" sz="900" dirty="0"/>
              <a:t>The project is financed by the Strategic Research Council which funds high-quality research with great societal relevance.</a:t>
            </a:r>
          </a:p>
        </p:txBody>
      </p:sp>
      <p:sp>
        <p:nvSpPr>
          <p:cNvPr id="6" name="Text Placeholder 5">
            <a:extLst>
              <a:ext uri="{FF2B5EF4-FFF2-40B4-BE49-F238E27FC236}">
                <a16:creationId xmlns:a16="http://schemas.microsoft.com/office/drawing/2014/main" id="{D61A28FD-7383-7445-99FB-FEAC28FB50F9}"/>
              </a:ext>
            </a:extLst>
          </p:cNvPr>
          <p:cNvSpPr>
            <a:spLocks noGrp="1"/>
          </p:cNvSpPr>
          <p:nvPr>
            <p:ph type="body" sz="quarter" idx="18"/>
          </p:nvPr>
        </p:nvSpPr>
        <p:spPr>
          <a:xfrm>
            <a:off x="3047092" y="3945841"/>
            <a:ext cx="2605027" cy="645041"/>
          </a:xfrm>
        </p:spPr>
        <p:txBody>
          <a:bodyPr/>
          <a:lstStyle/>
          <a:p>
            <a:r>
              <a:rPr lang="en-GB" sz="900" dirty="0"/>
              <a:t>Strategic Research seeks to find concrete solutions to grand challenges that require multidisciplinary approaches and communication – such  as climate change.</a:t>
            </a:r>
          </a:p>
        </p:txBody>
      </p:sp>
      <p:sp>
        <p:nvSpPr>
          <p:cNvPr id="7" name="Text Placeholder 6">
            <a:extLst>
              <a:ext uri="{FF2B5EF4-FFF2-40B4-BE49-F238E27FC236}">
                <a16:creationId xmlns:a16="http://schemas.microsoft.com/office/drawing/2014/main" id="{06A667BB-43B4-4E40-A395-E6B78F6E46FE}"/>
              </a:ext>
            </a:extLst>
          </p:cNvPr>
          <p:cNvSpPr>
            <a:spLocks noGrp="1"/>
          </p:cNvSpPr>
          <p:nvPr>
            <p:ph type="body" sz="quarter" idx="19"/>
          </p:nvPr>
        </p:nvSpPr>
        <p:spPr>
          <a:xfrm>
            <a:off x="5796136" y="3945841"/>
            <a:ext cx="2879552" cy="645041"/>
          </a:xfrm>
        </p:spPr>
        <p:txBody>
          <a:bodyPr/>
          <a:lstStyle/>
          <a:p>
            <a:r>
              <a:rPr lang="en-GB" sz="900" dirty="0"/>
              <a:t>The scientific consortium consists of the Natural Resources Institute Finland, the Finnish Environment Institute, the University of Eastern Finland, the University of Helsinki and </a:t>
            </a:r>
            <a:r>
              <a:rPr lang="en-GB" sz="900" dirty="0" err="1"/>
              <a:t>Tyrsky</a:t>
            </a:r>
            <a:r>
              <a:rPr lang="en-GB" sz="900" dirty="0"/>
              <a:t> Consulting.</a:t>
            </a:r>
          </a:p>
        </p:txBody>
      </p:sp>
    </p:spTree>
    <p:extLst>
      <p:ext uri="{BB962C8B-B14F-4D97-AF65-F5344CB8AC3E}">
        <p14:creationId xmlns:p14="http://schemas.microsoft.com/office/powerpoint/2010/main" val="5676625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26"/>
        <p:cNvGrpSpPr/>
        <p:nvPr/>
      </p:nvGrpSpPr>
      <p:grpSpPr>
        <a:xfrm>
          <a:off x="0" y="0"/>
          <a:ext cx="0" cy="0"/>
          <a:chOff x="0" y="0"/>
          <a:chExt cx="0" cy="0"/>
        </a:xfrm>
      </p:grpSpPr>
      <p:pic>
        <p:nvPicPr>
          <p:cNvPr id="27" name="Google Shape;27;p1" descr="A landscape picture of sea with pine tree"/>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28" name="Google Shape;28;p1">
            <a:extLst>
              <a:ext uri="{C183D7F6-B498-43B3-948B-1728B52AA6E4}">
                <adec:decorative xmlns="" xmlns:adec="http://schemas.microsoft.com/office/drawing/2017/decorative" val="1"/>
              </a:ext>
            </a:extLst>
          </p:cNvPr>
          <p:cNvSpPr/>
          <p:nvPr/>
        </p:nvSpPr>
        <p:spPr>
          <a:xfrm>
            <a:off x="0" y="0"/>
            <a:ext cx="9144000" cy="5143500"/>
          </a:xfrm>
          <a:prstGeom prst="rect">
            <a:avLst/>
          </a:prstGeom>
          <a:solidFill>
            <a:schemeClr val="lt2">
              <a:alpha val="4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lt1"/>
              </a:solidFill>
              <a:latin typeface="Finlandica" pitchFamily="2" charset="77"/>
              <a:ea typeface="Arial"/>
              <a:cs typeface="Arial"/>
              <a:sym typeface="Arial"/>
            </a:endParaRPr>
          </a:p>
        </p:txBody>
      </p:sp>
      <p:sp>
        <p:nvSpPr>
          <p:cNvPr id="29" name="Google Shape;29;p1" descr="Coal will be history in energy production by 2029"/>
          <p:cNvSpPr txBox="1">
            <a:spLocks noGrp="1"/>
          </p:cNvSpPr>
          <p:nvPr>
            <p:ph type="ctrTitle"/>
          </p:nvPr>
        </p:nvSpPr>
        <p:spPr>
          <a:xfrm>
            <a:off x="1097614" y="1527633"/>
            <a:ext cx="6948772" cy="2088233"/>
          </a:xfrm>
          <a:prstGeom prst="rect">
            <a:avLst/>
          </a:prstGeom>
          <a:noFill/>
          <a:ln>
            <a:noFill/>
          </a:ln>
        </p:spPr>
        <p:txBody>
          <a:bodyPr spcFirstLastPara="1" wrap="square" lIns="91425" tIns="45700" rIns="91425" bIns="45700" anchor="ctr" anchorCtr="0">
            <a:noAutofit/>
          </a:bodyPr>
          <a:lstStyle/>
          <a:p>
            <a:pPr marL="0" lvl="0" indent="0" algn="ctr" rtl="0">
              <a:lnSpc>
                <a:spcPct val="80000"/>
              </a:lnSpc>
              <a:spcBef>
                <a:spcPts val="0"/>
              </a:spcBef>
              <a:spcAft>
                <a:spcPts val="0"/>
              </a:spcAft>
              <a:buClr>
                <a:schemeClr val="accent1"/>
              </a:buClr>
              <a:buSzPts val="5400"/>
              <a:buFont typeface="Arial"/>
              <a:buNone/>
            </a:pPr>
            <a:r>
              <a:rPr lang="en-GB"/>
              <a:t>COAL WILL BE HISTORY IN ENERGY PRODUCTION BY 2029</a:t>
            </a:r>
            <a:endParaRPr/>
          </a:p>
        </p:txBody>
      </p:sp>
      <p:sp>
        <p:nvSpPr>
          <p:cNvPr id="5" name="TextBox 4"/>
          <p:cNvSpPr txBox="1"/>
          <p:nvPr/>
        </p:nvSpPr>
        <p:spPr>
          <a:xfrm>
            <a:off x="179512" y="123478"/>
            <a:ext cx="2339752" cy="288147"/>
          </a:xfrm>
          <a:prstGeom prst="rect">
            <a:avLst/>
          </a:prstGeom>
          <a:noFill/>
        </p:spPr>
        <p:txBody>
          <a:bodyPr wrap="square" lIns="36000" tIns="36000" rIns="36000" bIns="36000" rtlCol="0">
            <a:spAutoFit/>
          </a:bodyPr>
          <a:lstStyle/>
          <a:p>
            <a:r>
              <a:rPr lang="fi-FI" sz="1400" dirty="0" smtClean="0"/>
              <a:t>CASE EXAMPLE</a:t>
            </a:r>
            <a:endParaRPr lang="en-US" sz="1400" dirty="0" smtClean="0"/>
          </a:p>
        </p:txBody>
      </p:sp>
    </p:spTree>
    <p:extLst>
      <p:ext uri="{BB962C8B-B14F-4D97-AF65-F5344CB8AC3E}">
        <p14:creationId xmlns:p14="http://schemas.microsoft.com/office/powerpoint/2010/main" val="22342991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0260CE-01F2-F342-A7FF-842682FD993C}"/>
              </a:ext>
            </a:extLst>
          </p:cNvPr>
          <p:cNvSpPr>
            <a:spLocks noGrp="1"/>
          </p:cNvSpPr>
          <p:nvPr>
            <p:ph type="title"/>
          </p:nvPr>
        </p:nvSpPr>
        <p:spPr/>
        <p:txBody>
          <a:bodyPr/>
          <a:lstStyle/>
          <a:p>
            <a:pPr algn="ctr"/>
            <a:r>
              <a:rPr lang="en-GB" sz="2400"/>
              <a:t>Ban of coal in energy production by 2029 </a:t>
            </a:r>
            <a:endParaRPr lang="en-FI"/>
          </a:p>
        </p:txBody>
      </p:sp>
      <p:sp>
        <p:nvSpPr>
          <p:cNvPr id="4" name="Text Placeholder 3">
            <a:extLst>
              <a:ext uri="{FF2B5EF4-FFF2-40B4-BE49-F238E27FC236}">
                <a16:creationId xmlns:a16="http://schemas.microsoft.com/office/drawing/2014/main" id="{9003E83A-638B-DD4B-A783-033E38B84009}"/>
              </a:ext>
            </a:extLst>
          </p:cNvPr>
          <p:cNvSpPr>
            <a:spLocks noGrp="1"/>
          </p:cNvSpPr>
          <p:nvPr>
            <p:ph type="body" sz="quarter" idx="13"/>
          </p:nvPr>
        </p:nvSpPr>
        <p:spPr/>
        <p:txBody>
          <a:bodyPr/>
          <a:lstStyle/>
          <a:p>
            <a:pPr lvl="0">
              <a:spcBef>
                <a:spcPts val="0"/>
              </a:spcBef>
              <a:buClr>
                <a:schemeClr val="accent1"/>
              </a:buClr>
              <a:buSzPts val="1100"/>
            </a:pPr>
            <a:r>
              <a:rPr lang="en-GB" b="1" dirty="0"/>
              <a:t>Among the first countries in the world, Finland is committed to phasing out coal in energy production by 2029. </a:t>
            </a:r>
            <a:endParaRPr lang="en-GB" dirty="0"/>
          </a:p>
          <a:p>
            <a:pPr lvl="0">
              <a:buClr>
                <a:schemeClr val="accent1"/>
              </a:buClr>
              <a:buSzPts val="1100"/>
            </a:pPr>
            <a:r>
              <a:rPr lang="en-GB" dirty="0"/>
              <a:t/>
            </a:r>
            <a:br>
              <a:rPr lang="en-GB" dirty="0"/>
            </a:br>
            <a:r>
              <a:rPr lang="en-GB" dirty="0"/>
              <a:t>The law banning the use of coal came into force in the spring of 2019. The coal ban will promote a low-carbon energy system, drive the use of renewable energy sources, and ensure a healthy living environment. </a:t>
            </a:r>
          </a:p>
          <a:p>
            <a:pPr lvl="0">
              <a:buClr>
                <a:schemeClr val="accent1"/>
              </a:buClr>
              <a:buSzPts val="1100"/>
            </a:pPr>
            <a:r>
              <a:rPr lang="en-GB" dirty="0"/>
              <a:t/>
            </a:r>
            <a:br>
              <a:rPr lang="en-GB" dirty="0"/>
            </a:br>
            <a:r>
              <a:rPr lang="en-GB" dirty="0"/>
              <a:t>Finland’s far-reaching energy policy aims to phase out the use of fossil fuels in energy generation and move towards an emission-free energy system. Coal will be the first fossil energy source to be phased out. While nearly 80% of electricity production in Finland is already emission-free, only 36% of district heating uses renewable energy sources (year 2018).</a:t>
            </a:r>
          </a:p>
          <a:p>
            <a:pPr lvl="0">
              <a:buClr>
                <a:schemeClr val="accent1"/>
              </a:buClr>
              <a:buSzPts val="1100"/>
            </a:pPr>
            <a:r>
              <a:rPr lang="en-GB" dirty="0"/>
              <a:t/>
            </a:r>
            <a:br>
              <a:rPr lang="en-GB" dirty="0"/>
            </a:br>
            <a:r>
              <a:rPr lang="en-GB" dirty="0"/>
              <a:t>In March 2020, Prime Minister Sanna Marin’s Government issued a decree on investment aid for projects accelerating the replacement of coal in energy production. The decree will encourage companies and communities, including municipalities, to voluntarily move away from coal energy by the end of 2025. A total of 90 million euros has been reserved for this investment aid. The supported projects involve using non-combustion-based technologies in district heat generation.</a:t>
            </a:r>
          </a:p>
          <a:p>
            <a:endParaRPr lang="en-FI" dirty="0"/>
          </a:p>
        </p:txBody>
      </p:sp>
      <p:sp>
        <p:nvSpPr>
          <p:cNvPr id="5" name="Text Placeholder 4">
            <a:extLst>
              <a:ext uri="{FF2B5EF4-FFF2-40B4-BE49-F238E27FC236}">
                <a16:creationId xmlns:a16="http://schemas.microsoft.com/office/drawing/2014/main" id="{EC4C986B-130D-D54A-8E12-A305573095D5}"/>
              </a:ext>
            </a:extLst>
          </p:cNvPr>
          <p:cNvSpPr>
            <a:spLocks noGrp="1"/>
          </p:cNvSpPr>
          <p:nvPr>
            <p:ph type="body" sz="quarter" idx="14"/>
          </p:nvPr>
        </p:nvSpPr>
        <p:spPr>
          <a:xfrm>
            <a:off x="479716" y="3945841"/>
            <a:ext cx="2364092" cy="645041"/>
          </a:xfrm>
        </p:spPr>
        <p:txBody>
          <a:bodyPr/>
          <a:lstStyle/>
          <a:p>
            <a:r>
              <a:rPr lang="en-GB" sz="850"/>
              <a:t>First supported projects will involve combining </a:t>
            </a:r>
            <a:br>
              <a:rPr lang="en-GB" sz="850"/>
            </a:br>
            <a:r>
              <a:rPr lang="en-GB" sz="850"/>
              <a:t>a large-scale air-to-water heat pump with district heat generation and the utilisation </a:t>
            </a:r>
            <a:br>
              <a:rPr lang="en-GB" sz="850"/>
            </a:br>
            <a:r>
              <a:rPr lang="en-GB" sz="850"/>
              <a:t>of waste heat in district heat generation.</a:t>
            </a:r>
          </a:p>
        </p:txBody>
      </p:sp>
      <p:sp>
        <p:nvSpPr>
          <p:cNvPr id="6" name="Text Placeholder 5">
            <a:extLst>
              <a:ext uri="{FF2B5EF4-FFF2-40B4-BE49-F238E27FC236}">
                <a16:creationId xmlns:a16="http://schemas.microsoft.com/office/drawing/2014/main" id="{387E0AB9-29A5-4747-B3EF-1D70A8A69BC4}"/>
              </a:ext>
            </a:extLst>
          </p:cNvPr>
          <p:cNvSpPr>
            <a:spLocks noGrp="1"/>
          </p:cNvSpPr>
          <p:nvPr>
            <p:ph type="body" sz="quarter" idx="18"/>
          </p:nvPr>
        </p:nvSpPr>
        <p:spPr>
          <a:xfrm>
            <a:off x="2987824" y="3945841"/>
            <a:ext cx="2910622" cy="645041"/>
          </a:xfrm>
        </p:spPr>
        <p:txBody>
          <a:bodyPr/>
          <a:lstStyle/>
          <a:p>
            <a:r>
              <a:rPr lang="en-GB" sz="850" dirty="0"/>
              <a:t>The coal ban and investment aid supports </a:t>
            </a:r>
            <a:r>
              <a:rPr lang="en-GB" sz="850" dirty="0" smtClean="0"/>
              <a:t>climate neutrality </a:t>
            </a:r>
            <a:r>
              <a:rPr lang="en-GB" sz="850" dirty="0"/>
              <a:t>target, as 40% of Finland´s emissions of district heat generation come from coal and 12% of the total greenhouse gas emissions from the energy sector are caused by coal.</a:t>
            </a:r>
          </a:p>
        </p:txBody>
      </p:sp>
      <p:sp>
        <p:nvSpPr>
          <p:cNvPr id="7" name="Text Placeholder 6">
            <a:extLst>
              <a:ext uri="{FF2B5EF4-FFF2-40B4-BE49-F238E27FC236}">
                <a16:creationId xmlns:a16="http://schemas.microsoft.com/office/drawing/2014/main" id="{444C93E7-A7DD-6541-9AC7-7BA40658631A}"/>
              </a:ext>
            </a:extLst>
          </p:cNvPr>
          <p:cNvSpPr>
            <a:spLocks noGrp="1"/>
          </p:cNvSpPr>
          <p:nvPr>
            <p:ph type="body" sz="quarter" idx="19"/>
          </p:nvPr>
        </p:nvSpPr>
        <p:spPr/>
        <p:txBody>
          <a:bodyPr/>
          <a:lstStyle/>
          <a:p>
            <a:r>
              <a:rPr lang="en-GB" sz="850" dirty="0"/>
              <a:t>The Powering Past Coal alliance was founded in Bonn 2017 at the COP 23. Finland was one founder among 20 other countries.</a:t>
            </a:r>
          </a:p>
        </p:txBody>
      </p:sp>
    </p:spTree>
    <p:extLst>
      <p:ext uri="{BB962C8B-B14F-4D97-AF65-F5344CB8AC3E}">
        <p14:creationId xmlns:p14="http://schemas.microsoft.com/office/powerpoint/2010/main" val="42062692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n paikkamerkki 4" descr="A picture of watery swamp">
            <a:extLst>
              <a:ext uri="{FF2B5EF4-FFF2-40B4-BE49-F238E27FC236}">
                <a16:creationId xmlns:a16="http://schemas.microsoft.com/office/drawing/2014/main" id="{D8F51ABC-593C-B948-8BEB-595033AC7F83}"/>
              </a:ext>
            </a:extLst>
          </p:cNvPr>
          <p:cNvPicPr>
            <a:picLocks noChangeAspect="1"/>
          </p:cNvPicPr>
          <p:nvPr/>
        </p:nvPicPr>
        <p:blipFill>
          <a:blip r:embed="rId3" cstate="print">
            <a:extLst>
              <a:ext uri="{28A0092B-C50C-407E-A947-70E740481C1C}">
                <a14:useLocalDpi xmlns:a14="http://schemas.microsoft.com/office/drawing/2010/main" val="0"/>
              </a:ext>
            </a:extLst>
          </a:blip>
          <a:srcRect t="7813" b="7813"/>
          <a:stretch>
            <a:fillRect/>
          </a:stretch>
        </p:blipFill>
        <p:spPr>
          <a:xfrm>
            <a:off x="0" y="0"/>
            <a:ext cx="9144000" cy="5143500"/>
          </a:xfrm>
          <a:prstGeom prst="rect">
            <a:avLst/>
          </a:prstGeom>
        </p:spPr>
      </p:pic>
      <p:sp>
        <p:nvSpPr>
          <p:cNvPr id="4" name="Rectangle 3">
            <a:extLst>
              <a:ext uri="{FF2B5EF4-FFF2-40B4-BE49-F238E27FC236}">
                <a16:creationId xmlns:a16="http://schemas.microsoft.com/office/drawing/2014/main" id="{649A8B59-9798-4D49-805B-8E1D4C887933}"/>
              </a:ext>
              <a:ext uri="{C183D7F6-B498-43B3-948B-1728B52AA6E4}">
                <adec:decorative xmlns="" xmlns:adec="http://schemas.microsoft.com/office/drawing/2017/decorative" val="1"/>
              </a:ext>
            </a:extLst>
          </p:cNvPr>
          <p:cNvSpPr/>
          <p:nvPr/>
        </p:nvSpPr>
        <p:spPr>
          <a:xfrm>
            <a:off x="0" y="0"/>
            <a:ext cx="9144000" cy="51435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Title 1" descr="Acknowledging climate issues in different legal acts ">
            <a:extLst>
              <a:ext uri="{FF2B5EF4-FFF2-40B4-BE49-F238E27FC236}">
                <a16:creationId xmlns:a16="http://schemas.microsoft.com/office/drawing/2014/main" id="{FCA849DF-1720-9743-86D9-23E1D0BDE60E}"/>
              </a:ext>
            </a:extLst>
          </p:cNvPr>
          <p:cNvSpPr>
            <a:spLocks noGrp="1"/>
          </p:cNvSpPr>
          <p:nvPr>
            <p:ph type="ctrTitle"/>
          </p:nvPr>
        </p:nvSpPr>
        <p:spPr>
          <a:xfrm>
            <a:off x="773578" y="1527633"/>
            <a:ext cx="7596844" cy="2088233"/>
          </a:xfrm>
        </p:spPr>
        <p:txBody>
          <a:bodyPr/>
          <a:lstStyle/>
          <a:p>
            <a:r>
              <a:rPr lang="en-GB" dirty="0"/>
              <a:t>Acknowledging climate issues in LEGISLATION </a:t>
            </a:r>
            <a:endParaRPr lang="en-FI" dirty="0"/>
          </a:p>
        </p:txBody>
      </p:sp>
    </p:spTree>
    <p:extLst>
      <p:ext uri="{BB962C8B-B14F-4D97-AF65-F5344CB8AC3E}">
        <p14:creationId xmlns:p14="http://schemas.microsoft.com/office/powerpoint/2010/main" val="8245100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38CECD-4ED5-CC4B-B7A3-A7CDBA3DE5BA}"/>
              </a:ext>
            </a:extLst>
          </p:cNvPr>
          <p:cNvSpPr>
            <a:spLocks noGrp="1"/>
          </p:cNvSpPr>
          <p:nvPr>
            <p:ph type="title"/>
          </p:nvPr>
        </p:nvSpPr>
        <p:spPr>
          <a:xfrm>
            <a:off x="1367643" y="341054"/>
            <a:ext cx="6408713" cy="645041"/>
          </a:xfrm>
        </p:spPr>
        <p:txBody>
          <a:bodyPr/>
          <a:lstStyle/>
          <a:p>
            <a:pPr algn="ctr"/>
            <a:r>
              <a:rPr lang="en-GB" dirty="0"/>
              <a:t>Integrating the adaptation and mitigation of climate change to the Nature Conservation act</a:t>
            </a:r>
            <a:endParaRPr lang="en-FI" dirty="0"/>
          </a:p>
        </p:txBody>
      </p:sp>
      <p:sp>
        <p:nvSpPr>
          <p:cNvPr id="4" name="Text Placeholder 3">
            <a:extLst>
              <a:ext uri="{FF2B5EF4-FFF2-40B4-BE49-F238E27FC236}">
                <a16:creationId xmlns:a16="http://schemas.microsoft.com/office/drawing/2014/main" id="{4DFA8027-5CA1-C241-A6A5-D7553A3963B7}"/>
              </a:ext>
            </a:extLst>
          </p:cNvPr>
          <p:cNvSpPr>
            <a:spLocks noGrp="1"/>
          </p:cNvSpPr>
          <p:nvPr>
            <p:ph type="body" sz="quarter" idx="13"/>
          </p:nvPr>
        </p:nvSpPr>
        <p:spPr>
          <a:xfrm>
            <a:off x="468312" y="1275607"/>
            <a:ext cx="8207375" cy="2160240"/>
          </a:xfrm>
        </p:spPr>
        <p:txBody>
          <a:bodyPr/>
          <a:lstStyle/>
          <a:p>
            <a:r>
              <a:rPr lang="en-GB" b="1" dirty="0"/>
              <a:t>The Nature Conservation Act is one of the key instruments in the efforts to ensure the biodiversity of Finland’s natural environment. </a:t>
            </a:r>
            <a:r>
              <a:rPr lang="en-US" b="1" dirty="0"/>
              <a:t>The adaptation and mitigation of climate change will be integrated into the Nature Conservation Act, to an applicable extent. </a:t>
            </a:r>
            <a:endParaRPr lang="en-GB" b="1" dirty="0"/>
          </a:p>
          <a:p>
            <a:endParaRPr lang="en-GB" b="1" dirty="0"/>
          </a:p>
          <a:p>
            <a:r>
              <a:rPr lang="en-GB" dirty="0"/>
              <a:t>The effects of climate change could be added to the legal framework of the nature conservation areas and protective habitats as a legally binding criteria. This will strengthen the normative weight of climate change in the decision-making processes concerning the Nature Conservation Act.</a:t>
            </a:r>
            <a:endParaRPr lang="en-GB" b="0" dirty="0">
              <a:effectLst/>
            </a:endParaRPr>
          </a:p>
          <a:p>
            <a:r>
              <a:rPr lang="en-GB" dirty="0"/>
              <a:t>Climate change is an imminent threat for biological diversity, but the current Finnish Nature Conservation Act does not recognise its significance. The renewal of the Act, which is under preparation, will change this.</a:t>
            </a:r>
            <a:br>
              <a:rPr lang="en-GB" dirty="0"/>
            </a:br>
            <a:endParaRPr lang="en-GB" dirty="0"/>
          </a:p>
          <a:p>
            <a:r>
              <a:rPr lang="en-GB" dirty="0"/>
              <a:t>Effective legal framework is necessary in order to tackle both climate change and the loss of biological diversity.</a:t>
            </a:r>
          </a:p>
          <a:p>
            <a:r>
              <a:rPr lang="en-GB" dirty="0"/>
              <a:t> </a:t>
            </a:r>
            <a:endParaRPr lang="en-GB" b="0" dirty="0">
              <a:effectLst/>
            </a:endParaRPr>
          </a:p>
        </p:txBody>
      </p:sp>
      <p:sp>
        <p:nvSpPr>
          <p:cNvPr id="5" name="Text Placeholder 4">
            <a:extLst>
              <a:ext uri="{FF2B5EF4-FFF2-40B4-BE49-F238E27FC236}">
                <a16:creationId xmlns:a16="http://schemas.microsoft.com/office/drawing/2014/main" id="{5D4E3208-42E6-9946-8D3E-1B702D1C67F1}"/>
              </a:ext>
            </a:extLst>
          </p:cNvPr>
          <p:cNvSpPr>
            <a:spLocks noGrp="1"/>
          </p:cNvSpPr>
          <p:nvPr>
            <p:ph type="body" sz="quarter" idx="14"/>
          </p:nvPr>
        </p:nvSpPr>
        <p:spPr>
          <a:xfrm>
            <a:off x="479716" y="3945841"/>
            <a:ext cx="2364092" cy="645041"/>
          </a:xfrm>
        </p:spPr>
        <p:txBody>
          <a:bodyPr/>
          <a:lstStyle/>
          <a:p>
            <a:r>
              <a:rPr lang="en-GB"/>
              <a:t>Climate change and the loss of biological diversity are severe, interrelated and complex issues.</a:t>
            </a:r>
            <a:endParaRPr lang="en-GB" b="0">
              <a:effectLst/>
            </a:endParaRPr>
          </a:p>
        </p:txBody>
      </p:sp>
      <p:sp>
        <p:nvSpPr>
          <p:cNvPr id="6" name="Text Placeholder 5">
            <a:extLst>
              <a:ext uri="{FF2B5EF4-FFF2-40B4-BE49-F238E27FC236}">
                <a16:creationId xmlns:a16="http://schemas.microsoft.com/office/drawing/2014/main" id="{4A74231D-86C6-E047-9DED-E7AE42E57046}"/>
              </a:ext>
            </a:extLst>
          </p:cNvPr>
          <p:cNvSpPr>
            <a:spLocks noGrp="1"/>
          </p:cNvSpPr>
          <p:nvPr>
            <p:ph type="body" sz="quarter" idx="18"/>
          </p:nvPr>
        </p:nvSpPr>
        <p:spPr/>
        <p:txBody>
          <a:bodyPr/>
          <a:lstStyle/>
          <a:p>
            <a:r>
              <a:rPr lang="en-GB" dirty="0"/>
              <a:t>An effective legal framework is necessary in order to tackle both climate change and the loss of biological diversity.</a:t>
            </a:r>
            <a:endParaRPr lang="en-GB" b="0" dirty="0">
              <a:effectLst/>
            </a:endParaRPr>
          </a:p>
        </p:txBody>
      </p:sp>
      <p:sp>
        <p:nvSpPr>
          <p:cNvPr id="7" name="Text Placeholder 6">
            <a:extLst>
              <a:ext uri="{FF2B5EF4-FFF2-40B4-BE49-F238E27FC236}">
                <a16:creationId xmlns:a16="http://schemas.microsoft.com/office/drawing/2014/main" id="{AD67AAF4-7259-1343-81F2-D2B8C053D042}"/>
              </a:ext>
            </a:extLst>
          </p:cNvPr>
          <p:cNvSpPr>
            <a:spLocks noGrp="1"/>
          </p:cNvSpPr>
          <p:nvPr>
            <p:ph type="body" sz="quarter" idx="19"/>
          </p:nvPr>
        </p:nvSpPr>
        <p:spPr>
          <a:xfrm>
            <a:off x="6300192" y="3945841"/>
            <a:ext cx="2375496" cy="645041"/>
          </a:xfrm>
        </p:spPr>
        <p:txBody>
          <a:bodyPr/>
          <a:lstStyle/>
          <a:p>
            <a:r>
              <a:rPr lang="en-GB"/>
              <a:t>The renewal of the Nature Conservation Act takes the impacts of climate change into consideration.</a:t>
            </a:r>
            <a:endParaRPr lang="en-GB" b="0">
              <a:effectLst/>
            </a:endParaRPr>
          </a:p>
        </p:txBody>
      </p:sp>
    </p:spTree>
    <p:extLst>
      <p:ext uri="{BB962C8B-B14F-4D97-AF65-F5344CB8AC3E}">
        <p14:creationId xmlns:p14="http://schemas.microsoft.com/office/powerpoint/2010/main" val="36960768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36;p4" descr="A collage of people that illustrates a circular economy road map">
            <a:extLst>
              <a:ext uri="{FF2B5EF4-FFF2-40B4-BE49-F238E27FC236}">
                <a16:creationId xmlns:a16="http://schemas.microsoft.com/office/drawing/2014/main" id="{AF3205C0-FEA7-D34B-9020-59D5DFD9D2FB}"/>
              </a:ext>
            </a:extLst>
          </p:cNvPr>
          <p:cNvPicPr preferRelativeResize="0"/>
          <p:nvPr/>
        </p:nvPicPr>
        <p:blipFill rotWithShape="1">
          <a:blip r:embed="rId3">
            <a:alphaModFix/>
          </a:blip>
          <a:srcRect/>
          <a:stretch/>
        </p:blipFill>
        <p:spPr>
          <a:xfrm>
            <a:off x="-1011" y="-1395"/>
            <a:ext cx="9151080" cy="5146290"/>
          </a:xfrm>
          <a:prstGeom prst="rect">
            <a:avLst/>
          </a:prstGeom>
          <a:noFill/>
          <a:ln>
            <a:noFill/>
          </a:ln>
        </p:spPr>
      </p:pic>
      <p:sp>
        <p:nvSpPr>
          <p:cNvPr id="4" name="Rectangle 3">
            <a:extLst>
              <a:ext uri="{FF2B5EF4-FFF2-40B4-BE49-F238E27FC236}">
                <a16:creationId xmlns:a16="http://schemas.microsoft.com/office/drawing/2014/main" id="{920485C5-2CCF-D84C-A2CD-81F9F5DE1513}"/>
              </a:ext>
              <a:ext uri="{C183D7F6-B498-43B3-948B-1728B52AA6E4}">
                <adec:decorative xmlns="" xmlns:adec="http://schemas.microsoft.com/office/drawing/2017/decorative" val="1"/>
              </a:ext>
            </a:extLst>
          </p:cNvPr>
          <p:cNvSpPr/>
          <p:nvPr/>
        </p:nvSpPr>
        <p:spPr>
          <a:xfrm>
            <a:off x="-36512" y="1"/>
            <a:ext cx="9180512" cy="5143499"/>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Finlandica"/>
              <a:ea typeface="+mn-ea"/>
              <a:cs typeface="+mn-cs"/>
            </a:endParaRPr>
          </a:p>
        </p:txBody>
      </p:sp>
      <p:sp>
        <p:nvSpPr>
          <p:cNvPr id="2" name="Title 1" descr="Circular economy road map">
            <a:extLst>
              <a:ext uri="{FF2B5EF4-FFF2-40B4-BE49-F238E27FC236}">
                <a16:creationId xmlns:a16="http://schemas.microsoft.com/office/drawing/2014/main" id="{FCA849DF-1720-9743-86D9-23E1D0BDE60E}"/>
              </a:ext>
            </a:extLst>
          </p:cNvPr>
          <p:cNvSpPr>
            <a:spLocks noGrp="1"/>
          </p:cNvSpPr>
          <p:nvPr>
            <p:ph type="ctrTitle"/>
          </p:nvPr>
        </p:nvSpPr>
        <p:spPr>
          <a:xfrm>
            <a:off x="1259632" y="1527633"/>
            <a:ext cx="6696744" cy="2088233"/>
          </a:xfrm>
        </p:spPr>
        <p:txBody>
          <a:bodyPr/>
          <a:lstStyle/>
          <a:p>
            <a:r>
              <a:rPr lang="en-GB"/>
              <a:t>CIRCULAR </a:t>
            </a:r>
            <a:br>
              <a:rPr lang="en-GB"/>
            </a:br>
            <a:r>
              <a:rPr lang="en-GB"/>
              <a:t>ECONOMY ROAD MAP</a:t>
            </a:r>
            <a:endParaRPr lang="en-FI"/>
          </a:p>
        </p:txBody>
      </p:sp>
      <p:sp>
        <p:nvSpPr>
          <p:cNvPr id="5" name="TextBox 4"/>
          <p:cNvSpPr txBox="1"/>
          <p:nvPr/>
        </p:nvSpPr>
        <p:spPr>
          <a:xfrm>
            <a:off x="179512" y="123478"/>
            <a:ext cx="2339752" cy="288147"/>
          </a:xfrm>
          <a:prstGeom prst="rect">
            <a:avLst/>
          </a:prstGeom>
          <a:noFill/>
        </p:spPr>
        <p:txBody>
          <a:bodyPr wrap="square" lIns="36000" tIns="36000" rIns="36000" bIns="36000" rtlCol="0">
            <a:spAutoFit/>
          </a:bodyPr>
          <a:lstStyle/>
          <a:p>
            <a:r>
              <a:rPr lang="fi-FI" sz="1400" dirty="0" smtClean="0"/>
              <a:t>CASE EXAMPLE</a:t>
            </a:r>
            <a:endParaRPr lang="en-US" sz="1400" dirty="0" smtClean="0"/>
          </a:p>
        </p:txBody>
      </p:sp>
    </p:spTree>
    <p:extLst>
      <p:ext uri="{BB962C8B-B14F-4D97-AF65-F5344CB8AC3E}">
        <p14:creationId xmlns:p14="http://schemas.microsoft.com/office/powerpoint/2010/main" val="25221852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Finland_sample-3">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spAutoFit/>
      </a:bodyPr>
      <a:lstStyle>
        <a:defPPr>
          <a:defRPr sz="1400" dirty="0" smtClean="0"/>
        </a:defPPr>
      </a:lstStyle>
    </a:txDef>
  </a:objectDefaults>
  <a:extraClrSchemeLst/>
  <a:extLst>
    <a:ext uri="{05A4C25C-085E-4340-85A3-A5531E510DB2}">
      <thm15:themeFamily xmlns:thm15="http://schemas.microsoft.com/office/thememl/2012/main" name="Finland_sample-3" id="{6FAB1604-9D14-244B-882D-43918BB39F72}" vid="{192F1151-D6F4-5B41-8D6D-8226306E68D8}"/>
    </a:ext>
  </a:extLst>
</a:theme>
</file>

<file path=ppt/theme/theme2.xml><?xml version="1.0" encoding="utf-8"?>
<a:theme xmlns:a="http://schemas.openxmlformats.org/drawingml/2006/main" name="1_Suomi Finland Blanco">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spAutoFit/>
      </a:bodyPr>
      <a:lstStyle>
        <a:defPPr>
          <a:defRPr sz="1400" dirty="0" smtClean="0"/>
        </a:defPPr>
      </a:lstStyle>
    </a:txDef>
  </a:objectDefaults>
  <a:extraClrSchemeLst/>
  <a:extLst>
    <a:ext uri="{05A4C25C-085E-4340-85A3-A5531E510DB2}">
      <thm15:themeFamily xmlns:thm15="http://schemas.microsoft.com/office/thememl/2012/main" name="Finland_sample-3" id="{6FAB1604-9D14-244B-882D-43918BB39F72}" vid="{93BE7513-DF57-F74C-996A-32E01F2B7527}"/>
    </a:ext>
  </a:extLst>
</a:theme>
</file>

<file path=ppt/theme/theme3.xml><?xml version="1.0" encoding="utf-8"?>
<a:theme xmlns:a="http://schemas.openxmlformats.org/drawingml/2006/main" name="Suomi Finland_Case_example">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spAutoFit/>
      </a:bodyPr>
      <a:lstStyle>
        <a:defPPr>
          <a:defRPr sz="1400" dirty="0" smtClean="0"/>
        </a:defPPr>
      </a:lstStyle>
    </a:txDef>
  </a:objectDefaults>
  <a:extraClrSchemeLst/>
  <a:extLst>
    <a:ext uri="{05A4C25C-085E-4340-85A3-A5531E510DB2}">
      <thm15:themeFamily xmlns:thm15="http://schemas.microsoft.com/office/thememl/2012/main" name="Finland_sample-3" id="{6FAB1604-9D14-244B-882D-43918BB39F72}" vid="{192F1151-D6F4-5B41-8D6D-8226306E68D8}"/>
    </a:ext>
  </a:extLst>
</a:theme>
</file>

<file path=ppt/theme/theme4.xml><?xml version="1.0" encoding="utf-8"?>
<a:theme xmlns:a="http://schemas.openxmlformats.org/drawingml/2006/main" name="Office Theme">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Finland_sample-3</Template>
  <TotalTime>5473</TotalTime>
  <Words>15327</Words>
  <Application>Microsoft Office PowerPoint</Application>
  <PresentationFormat>On-screen Show (16:9)</PresentationFormat>
  <Paragraphs>744</Paragraphs>
  <Slides>89</Slides>
  <Notes>87</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89</vt:i4>
      </vt:variant>
    </vt:vector>
  </HeadingPairs>
  <TitlesOfParts>
    <vt:vector size="95" baseType="lpstr">
      <vt:lpstr>Arial</vt:lpstr>
      <vt:lpstr>Finlandica</vt:lpstr>
      <vt:lpstr>Wingdings</vt:lpstr>
      <vt:lpstr>Finland_sample-3</vt:lpstr>
      <vt:lpstr>1_Suomi Finland Blanco</vt:lpstr>
      <vt:lpstr>Suomi Finland_Case_example</vt:lpstr>
      <vt:lpstr>Climate matters  – reaching common goals  to secure a better future</vt:lpstr>
      <vt:lpstr>Background: Read before use  </vt:lpstr>
      <vt:lpstr>Index: Navigating through the case examples</vt:lpstr>
      <vt:lpstr>Index: Navigating through the case examples</vt:lpstr>
      <vt:lpstr>Climate matters  – reaching common  goals to secure  a better future</vt:lpstr>
      <vt:lpstr>Bringing science and  decision-making together</vt:lpstr>
      <vt:lpstr>The CO2 tax</vt:lpstr>
      <vt:lpstr>First country in the world  to introduce a carbon tax </vt:lpstr>
      <vt:lpstr>CIRCULAR  ECONOMY ROAD MAP</vt:lpstr>
      <vt:lpstr>World’s 1st circular economy road map</vt:lpstr>
      <vt:lpstr>The aim to be the world’s first fossil-free welfare society</vt:lpstr>
      <vt:lpstr>Working towards climate neutrality by 2035</vt:lpstr>
      <vt:lpstr>Bringing science and decision-making together</vt:lpstr>
      <vt:lpstr>The Finnish Climate Change Panel facilitates dialogue between science and policy-making</vt:lpstr>
      <vt:lpstr>Developing INTERACTION BETWEEN RESEARCHERS AND POLICY-MAKERS</vt:lpstr>
      <vt:lpstr>Interaction with researchers improves  the knowledge base of policy-making</vt:lpstr>
      <vt:lpstr>Education and a strong  nature relationship</vt:lpstr>
      <vt:lpstr>CLIMATE-FRIENDLY EVERYDAY LIVES</vt:lpstr>
      <vt:lpstr>The Martha Organization offers knowledge  to live a more climate-friendly life</vt:lpstr>
      <vt:lpstr>Finns want ambitious climate policies</vt:lpstr>
      <vt:lpstr>Climate Barometer measures  Finns’ attitudes to climate policies </vt:lpstr>
      <vt:lpstr>SUSTAINABLE LIFESTYLE COMMITMENTS</vt:lpstr>
      <vt:lpstr>Sustainable Lifestyle Service  engages citizens to take climate action  </vt:lpstr>
      <vt:lpstr>Changemakers  for sustainable development</vt:lpstr>
      <vt:lpstr>Agenda 2030 brings young people to the  centre of sustainable development policy</vt:lpstr>
      <vt:lpstr>EDUCATION for a sustainable future </vt:lpstr>
      <vt:lpstr>Universities use climate learning as a tool  to build societal competencies</vt:lpstr>
      <vt:lpstr>STRONGER CLIMATE CHANGE LEGISLATION IN COOPERATION WITH THE PEOPLE</vt:lpstr>
      <vt:lpstr>Participation of ordinary people  strengthens the Climate Change Act</vt:lpstr>
      <vt:lpstr>climate responsibility EDUCATION</vt:lpstr>
      <vt:lpstr>The Finnish National Agency for Education strives  for the inclusion of climate responsibility in education</vt:lpstr>
      <vt:lpstr>Finland is a land of forests </vt:lpstr>
      <vt:lpstr>Finnish people value forests and benefit from them sustainably</vt:lpstr>
      <vt:lpstr>In Finland, everyone does their share for climate</vt:lpstr>
      <vt:lpstr>Working together towards Carbon Neutrality</vt:lpstr>
      <vt:lpstr>Hinku network aims for a stronger economy  through local climate action</vt:lpstr>
      <vt:lpstr>GREEN GROWTH  FOR CITIES</vt:lpstr>
      <vt:lpstr>Profitable climate change mitigation: The story of Ii</vt:lpstr>
      <vt:lpstr>Personal  carbon trading</vt:lpstr>
      <vt:lpstr>The CitiCAP app promotes sustainable mobility  through citizen engagement in Lahti</vt:lpstr>
      <vt:lpstr>Sustainable heating solutions – transition with government aid</vt:lpstr>
      <vt:lpstr>Government aid for substituting oil heating with sustainable solutions</vt:lpstr>
      <vt:lpstr>Finland in the forefront of low-carbon construction</vt:lpstr>
      <vt:lpstr>Reducing emissions throughout  the whole life cycle of buildings</vt:lpstr>
      <vt:lpstr>reduction of greenhouse gas emissions</vt:lpstr>
      <vt:lpstr>Low-carbon roadmaps for Finnish industries</vt:lpstr>
      <vt:lpstr>The Finnish way to promote energy savings</vt:lpstr>
      <vt:lpstr>Voluntary agreements help to fulfil  Finland’s energy efficiency obligations </vt:lpstr>
      <vt:lpstr>Adaptable solutions  for tackling climate change</vt:lpstr>
      <vt:lpstr>Helsinki as the testbed for  future-proof heating solutions</vt:lpstr>
      <vt:lpstr>Helsinki Energy Challenge calls  for ideas to decarbonise city heating</vt:lpstr>
      <vt:lpstr>FINLAND’S LARGEST THERMAL CAVERN TO STORE DISTRICT HEAT</vt:lpstr>
      <vt:lpstr>Helen uses abandoned oil caverns  to reduce carbon dioxide emissions</vt:lpstr>
      <vt:lpstr>From rags to new robes – Circularity in textiles is InfiniteD </vt:lpstr>
      <vt:lpstr>Infinited Fiber Company regenerates  high-quality textile fibres from textile waste </vt:lpstr>
      <vt:lpstr>FOOD OUT OF THIN AIR</vt:lpstr>
      <vt:lpstr>Solar Foods produces food  from CO2 and electricity </vt:lpstr>
      <vt:lpstr>Sustainable and renewable energy</vt:lpstr>
      <vt:lpstr>Energy research projects find alternative solutions</vt:lpstr>
      <vt:lpstr>Advancing  Carbon Farming</vt:lpstr>
      <vt:lpstr>Carbon Action by Baltic Sea Action Group</vt:lpstr>
      <vt:lpstr>Global co-creation  and collaboration </vt:lpstr>
      <vt:lpstr>The World Circular Economy Forum</vt:lpstr>
      <vt:lpstr>The World Circular Economy Forum brings together business leaders, policymakers and experts</vt:lpstr>
      <vt:lpstr>HELPING TO BUILD  SOCIETIES’ RESILIENCE TO climate CHANGE</vt:lpstr>
      <vt:lpstr>Helping to build a climate- resilient society in Vietnam  </vt:lpstr>
      <vt:lpstr>CLIMATE CHANGE  IS A CHALLENGE  FOR HUMAN RIGHTS</vt:lpstr>
      <vt:lpstr>Gender equality in the face of climate change</vt:lpstr>
      <vt:lpstr>Circular Turku Shares best practices </vt:lpstr>
      <vt:lpstr>International collaboration  in the Turku region for resource wisdom</vt:lpstr>
      <vt:lpstr>Finance Ministers hold the keys to unlocking climate action</vt:lpstr>
      <vt:lpstr>Finland prompts the Climate Coalition</vt:lpstr>
      <vt:lpstr>Scaling up proven climate solutions</vt:lpstr>
      <vt:lpstr>Green to Scale – Scaling up existing solutions</vt:lpstr>
      <vt:lpstr>Finland influences climate policy in the EU and the UN</vt:lpstr>
      <vt:lpstr>Active team player in the UN and EU</vt:lpstr>
      <vt:lpstr>towards sustainable operations and decarbonisation</vt:lpstr>
      <vt:lpstr>Technological innovation leads Wärtsilä’s  customers towards decarbonisation</vt:lpstr>
      <vt:lpstr>The common path towards  a more sustainable world </vt:lpstr>
      <vt:lpstr>TOWARDS CIRCULARITY  OF TEXTILES</vt:lpstr>
      <vt:lpstr>Processing plant enables recycling  of discharged textiles</vt:lpstr>
      <vt:lpstr>Reducing PEAT AS A SOURCE OF ENERGY in a just and fair manner</vt:lpstr>
      <vt:lpstr>Reducing the energy use of peat  by at least half by 2030</vt:lpstr>
      <vt:lpstr>REDUCING EMISSIONS WITH BETTER SOIL MANAGEMENT PRACTICES</vt:lpstr>
      <vt:lpstr>Climate-friendly cultivation and management methods in peatlands with the help of SOMPA </vt:lpstr>
      <vt:lpstr>COAL WILL BE HISTORY IN ENERGY PRODUCTION BY 2029</vt:lpstr>
      <vt:lpstr>Ban of coal in energy production by 2029 </vt:lpstr>
      <vt:lpstr>Acknowledging climate issues in LEGISLATION </vt:lpstr>
      <vt:lpstr>Integrating the adaptation and mitigation of climate change to the Nature Conservation act</vt:lpstr>
    </vt:vector>
  </TitlesOfParts>
  <Manager>Hasan &amp; Partners</Manager>
  <Company>FORMIN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Rispoli Emma</dc:creator>
  <cp:lastModifiedBy>Järvenpää Elina (VIE-50)</cp:lastModifiedBy>
  <cp:revision>252</cp:revision>
  <dcterms:created xsi:type="dcterms:W3CDTF">2017-11-03T10:48:57Z</dcterms:created>
  <dcterms:modified xsi:type="dcterms:W3CDTF">2021-03-15T06:24:30Z</dcterms:modified>
</cp:coreProperties>
</file>