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22"/>
  </p:notesMasterIdLst>
  <p:handoutMasterIdLst>
    <p:handoutMasterId r:id="rId23"/>
  </p:handoutMasterIdLst>
  <p:sldIdLst>
    <p:sldId id="257" r:id="rId3"/>
    <p:sldId id="260" r:id="rId4"/>
    <p:sldId id="295" r:id="rId5"/>
    <p:sldId id="262" r:id="rId6"/>
    <p:sldId id="297" r:id="rId7"/>
    <p:sldId id="296" r:id="rId8"/>
    <p:sldId id="298" r:id="rId9"/>
    <p:sldId id="290" r:id="rId10"/>
    <p:sldId id="307" r:id="rId11"/>
    <p:sldId id="299" r:id="rId12"/>
    <p:sldId id="300" r:id="rId13"/>
    <p:sldId id="294" r:id="rId14"/>
    <p:sldId id="279" r:id="rId15"/>
    <p:sldId id="302" r:id="rId16"/>
    <p:sldId id="301" r:id="rId17"/>
    <p:sldId id="304" r:id="rId18"/>
    <p:sldId id="303" r:id="rId19"/>
    <p:sldId id="267" r:id="rId20"/>
    <p:sldId id="289" r:id="rId21"/>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ita Tuovinen" initials="ET" lastIdx="1" clrIdx="0">
    <p:extLst>
      <p:ext uri="{19B8F6BF-5375-455C-9EA6-DF929625EA0E}">
        <p15:presenceInfo xmlns:p15="http://schemas.microsoft.com/office/powerpoint/2012/main" userId="d296e5305d1789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879" autoAdjust="0"/>
  </p:normalViewPr>
  <p:slideViewPr>
    <p:cSldViewPr showGuides="1">
      <p:cViewPr varScale="1">
        <p:scale>
          <a:sx n="63" d="100"/>
          <a:sy n="63" d="100"/>
        </p:scale>
        <p:origin x="90" y="306"/>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21.3.2021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21.3.2021</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dirty="0">
                <a:solidFill>
                  <a:srgbClr val="000000"/>
                </a:solidFill>
                <a:effectLst/>
                <a:latin typeface="arial" panose="020B0604020202020204" pitchFamily="34" charset="0"/>
              </a:rPr>
              <a:t>Photo: Elina Manninen / Keksit</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1148649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2EA2"/>
                </a:solidFill>
                <a:latin typeface="Finlandica" panose="00000500000000000000" pitchFamily="2" charset="0"/>
              </a:rPr>
              <a:t>More than 50 varieties of berries grow naturally in Finland. 37 are edible and 12 are farmed commercially.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Photo: </a:t>
            </a:r>
            <a:r>
              <a:rPr lang="fi-FI" b="0" i="0" dirty="0">
                <a:solidFill>
                  <a:srgbClr val="000000"/>
                </a:solidFill>
                <a:effectLst/>
                <a:latin typeface="arial" panose="020B0604020202020204" pitchFamily="34" charset="0"/>
              </a:rPr>
              <a:t>Julia Kivelä/</a:t>
            </a:r>
            <a:r>
              <a:rPr lang="fi-FI" b="0" i="0" dirty="0" err="1">
                <a:solidFill>
                  <a:srgbClr val="000000"/>
                </a:solidFill>
                <a:effectLst/>
                <a:latin typeface="arial" panose="020B0604020202020204" pitchFamily="34" charset="0"/>
              </a:rPr>
              <a:t>Lakeland</a:t>
            </a:r>
            <a:r>
              <a:rPr lang="fi-FI" b="0" i="0" dirty="0">
                <a:solidFill>
                  <a:srgbClr val="000000"/>
                </a:solidFill>
                <a:effectLst/>
                <a:latin typeface="arial" panose="020B0604020202020204" pitchFamily="34" charset="0"/>
              </a:rPr>
              <a:t> Finland</a:t>
            </a:r>
            <a:endParaRPr lang="fi-FI" b="0"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15</a:t>
            </a:fld>
            <a:endParaRPr lang="fi-FI"/>
          </a:p>
        </p:txBody>
      </p:sp>
    </p:spTree>
    <p:extLst>
      <p:ext uri="{BB962C8B-B14F-4D97-AF65-F5344CB8AC3E}">
        <p14:creationId xmlns:p14="http://schemas.microsoft.com/office/powerpoint/2010/main" val="152498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mn-lt"/>
              </a:rPr>
              <a:t>Finns love collecting the bounties of nature so much the right to do so is actually enshrined in law. </a:t>
            </a:r>
          </a:p>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261352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small country Finland looks abroad for their markets, both for agricultural produce as well as know-how and agrotechnology.</a:t>
            </a:r>
          </a:p>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84600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395625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solidFill>
                  <a:srgbClr val="002EA2"/>
                </a:solidFill>
                <a:latin typeface="Finlandica" panose="00000500000000000000" pitchFamily="2" charset="0"/>
              </a:rPr>
              <a:t>Finland is also an attractive place to develop energy efficient and automated vertical farming because of the long, dark and cold winters.</a:t>
            </a:r>
          </a:p>
          <a:p>
            <a:endParaRPr lang="fi-FI" b="1"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409205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EA2"/>
                </a:solidFill>
                <a:latin typeface="Finlandica" panose="00000500000000000000" pitchFamily="2" charset="0"/>
              </a:rPr>
              <a:t>Many of Finland’s beverages take advantage of the climate, clean environment and latitude. The pure spring water goes into gins and vodkas, rye goes into whiskies, and berries are popular for juices and liquors. </a:t>
            </a:r>
          </a:p>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42620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EA2"/>
                </a:solidFill>
                <a:latin typeface="Finlandica" panose="00000500000000000000" pitchFamily="2" charset="0"/>
              </a:rPr>
              <a:t>Finland’s first commercial vertical farm, </a:t>
            </a:r>
            <a:r>
              <a:rPr lang="en-US" sz="1200" dirty="0" err="1">
                <a:solidFill>
                  <a:srgbClr val="002EA2"/>
                </a:solidFill>
                <a:latin typeface="Finlandica" panose="00000500000000000000" pitchFamily="2" charset="0"/>
              </a:rPr>
              <a:t>Robbes</a:t>
            </a:r>
            <a:r>
              <a:rPr lang="en-US" sz="1200" dirty="0">
                <a:solidFill>
                  <a:srgbClr val="002EA2"/>
                </a:solidFill>
                <a:latin typeface="Finlandica" panose="00000500000000000000" pitchFamily="2" charset="0"/>
              </a:rPr>
              <a:t> Lilla </a:t>
            </a:r>
            <a:r>
              <a:rPr lang="en-US" sz="1200" dirty="0" err="1">
                <a:solidFill>
                  <a:srgbClr val="002EA2"/>
                </a:solidFill>
                <a:latin typeface="Finlandica" panose="00000500000000000000" pitchFamily="2" charset="0"/>
              </a:rPr>
              <a:t>Trädgård</a:t>
            </a:r>
            <a:r>
              <a:rPr lang="en-US" sz="1200" dirty="0">
                <a:solidFill>
                  <a:srgbClr val="002EA2"/>
                </a:solidFill>
                <a:latin typeface="Finlandica" panose="00000500000000000000" pitchFamily="2" charset="0"/>
              </a:rPr>
              <a:t>, had an international collaboration with Fujitsu and was able to increase closed loop crop productivity by 40%.</a:t>
            </a:r>
          </a:p>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368676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201334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 Other countries typically only focus on a few different types.</a:t>
            </a:r>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105960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141821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95393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49167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21.3.2021</a:t>
            </a:fld>
            <a:endParaRPr lang="en-US"/>
          </a:p>
        </p:txBody>
      </p:sp>
      <p:sp>
        <p:nvSpPr>
          <p:cNvPr id="6" name="Footer Placeholder 5"/>
          <p:cNvSpPr>
            <a:spLocks noGrp="1"/>
          </p:cNvSpPr>
          <p:nvPr>
            <p:ph type="ftr" sz="quarter" idx="11"/>
          </p:nvPr>
        </p:nvSpPr>
        <p:spPr/>
        <p:txBody>
          <a:bodyPr/>
          <a:lstStyle/>
          <a:p>
            <a:r>
              <a:rPr lang="en-US"/>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21.3.2021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21.3.2021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21.3.2021</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a:t>Insert Picture</a:t>
            </a:r>
          </a:p>
        </p:txBody>
      </p:sp>
      <p:sp>
        <p:nvSpPr>
          <p:cNvPr id="4" name="Date Placeholder 3"/>
          <p:cNvSpPr>
            <a:spLocks noGrp="1"/>
          </p:cNvSpPr>
          <p:nvPr>
            <p:ph type="dt" sz="half" idx="10"/>
          </p:nvPr>
        </p:nvSpPr>
        <p:spPr/>
        <p:txBody>
          <a:bodyPr/>
          <a:lstStyle/>
          <a:p>
            <a:fld id="{516A5A40-F9D2-9F41-9B67-6B25AE089B08}"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21.3.2021</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21.3.2021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21.3.2021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dirty="0">
                <a:solidFill>
                  <a:srgbClr val="002EA2"/>
                </a:solidFill>
                <a:latin typeface="Finlandica" panose="00000500000000000000" pitchFamily="2" charset="0"/>
              </a:rPr>
              <a:t>Food innovations from Finland</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203598"/>
            <a:ext cx="7848872" cy="3383757"/>
          </a:xfrm>
        </p:spPr>
        <p:txBody>
          <a:bodyPr/>
          <a:lstStyle/>
          <a:p>
            <a:r>
              <a:rPr lang="en-US" dirty="0"/>
              <a:t>Finland is a significant </a:t>
            </a:r>
            <a:r>
              <a:rPr lang="en-US" b="1" dirty="0"/>
              <a:t>innovator</a:t>
            </a:r>
            <a:r>
              <a:rPr lang="en-US" dirty="0"/>
              <a:t> and producer of functional, </a:t>
            </a:r>
            <a:r>
              <a:rPr lang="en-US" b="1" dirty="0"/>
              <a:t>gluten-</a:t>
            </a:r>
            <a:r>
              <a:rPr lang="en-US" dirty="0"/>
              <a:t> and </a:t>
            </a:r>
            <a:r>
              <a:rPr lang="en-US" b="1" dirty="0"/>
              <a:t>lactose-free</a:t>
            </a:r>
            <a:r>
              <a:rPr lang="en-US" dirty="0"/>
              <a:t> foods. </a:t>
            </a:r>
          </a:p>
          <a:p>
            <a:pPr marL="0" indent="0">
              <a:buNone/>
            </a:pPr>
            <a:r>
              <a:rPr lang="en-US" sz="600" dirty="0"/>
              <a:t> </a:t>
            </a:r>
          </a:p>
          <a:p>
            <a:r>
              <a:rPr lang="en-US" dirty="0"/>
              <a:t>Finns consume one of the highest amounts of milk per capita in the world (about 130 </a:t>
            </a:r>
            <a:r>
              <a:rPr lang="en-US" dirty="0" err="1"/>
              <a:t>litres</a:t>
            </a:r>
            <a:r>
              <a:rPr lang="en-US" dirty="0"/>
              <a:t> per person per year). But almost 1/5 of Finns are lactose intolerant. That is one of the reasons for the long tradition of making special food products.</a:t>
            </a:r>
          </a:p>
          <a:p>
            <a:pPr marL="0" indent="0">
              <a:buNone/>
            </a:pPr>
            <a:r>
              <a:rPr lang="en-US" sz="600" dirty="0"/>
              <a:t> </a:t>
            </a:r>
          </a:p>
          <a:p>
            <a:r>
              <a:rPr lang="en-US" dirty="0"/>
              <a:t>Finland is a forerunner in functional food research, development and product innovations, like </a:t>
            </a:r>
            <a:r>
              <a:rPr lang="en-US" b="1" dirty="0"/>
              <a:t>Xylitol birch sugar</a:t>
            </a:r>
            <a:r>
              <a:rPr lang="en-US" dirty="0"/>
              <a:t>, </a:t>
            </a:r>
            <a:r>
              <a:rPr lang="en-US" b="1" dirty="0"/>
              <a:t>Lactobacillus GG</a:t>
            </a:r>
            <a:r>
              <a:rPr lang="en-US" dirty="0"/>
              <a:t>, </a:t>
            </a:r>
            <a:r>
              <a:rPr lang="en-US" b="1" dirty="0" err="1"/>
              <a:t>Benecol</a:t>
            </a:r>
            <a:r>
              <a:rPr lang="en-US" b="1" dirty="0"/>
              <a:t> cholesterol </a:t>
            </a:r>
            <a:r>
              <a:rPr lang="en-US" dirty="0"/>
              <a:t>lowering ingredient and plant-based protein products such as </a:t>
            </a:r>
            <a:r>
              <a:rPr lang="en-US" b="1" dirty="0"/>
              <a:t>pulled oats</a:t>
            </a:r>
            <a:r>
              <a:rPr lang="en-US" dirty="0"/>
              <a:t>, </a:t>
            </a:r>
            <a:r>
              <a:rPr lang="en-US" b="1" dirty="0"/>
              <a:t>rapeseed</a:t>
            </a:r>
            <a:r>
              <a:rPr lang="en-US" dirty="0"/>
              <a:t> </a:t>
            </a:r>
            <a:r>
              <a:rPr lang="en-US" b="1" dirty="0"/>
              <a:t>proteins</a:t>
            </a:r>
            <a:r>
              <a:rPr lang="en-US" dirty="0"/>
              <a:t> and products made of </a:t>
            </a:r>
            <a:r>
              <a:rPr lang="en-US" b="1" dirty="0"/>
              <a:t>Nordic Fava beans</a:t>
            </a:r>
            <a:r>
              <a:rPr lang="en-US" dirty="0"/>
              <a:t>.</a:t>
            </a:r>
          </a:p>
        </p:txBody>
      </p:sp>
    </p:spTree>
    <p:extLst>
      <p:ext uri="{BB962C8B-B14F-4D97-AF65-F5344CB8AC3E}">
        <p14:creationId xmlns:p14="http://schemas.microsoft.com/office/powerpoint/2010/main" val="72055282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small boy and an older boy picking berries at a forest.">
            <a:extLst>
              <a:ext uri="{FF2B5EF4-FFF2-40B4-BE49-F238E27FC236}">
                <a16:creationId xmlns:a16="http://schemas.microsoft.com/office/drawing/2014/main" id="{E59D830C-9E60-4E25-B06F-F527EFD9491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0631" r="13904" b="6727"/>
          <a:stretch/>
        </p:blipFill>
        <p:spPr>
          <a:xfrm>
            <a:off x="0" y="0"/>
            <a:ext cx="9144000" cy="5143500"/>
          </a:xfrm>
        </p:spPr>
      </p:pic>
      <p:sp>
        <p:nvSpPr>
          <p:cNvPr id="5" name="Rectangle 4">
            <a:extLst>
              <a:ext uri="{FF2B5EF4-FFF2-40B4-BE49-F238E27FC236}">
                <a16:creationId xmlns:a16="http://schemas.microsoft.com/office/drawing/2014/main" id="{673A991F-115E-4A2C-A0F9-0B9405BED167}"/>
              </a:ext>
            </a:extLst>
          </p:cNvPr>
          <p:cNvSpPr/>
          <p:nvPr/>
        </p:nvSpPr>
        <p:spPr>
          <a:xfrm>
            <a:off x="611560" y="2859782"/>
            <a:ext cx="4605921" cy="16561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809713" y="3017693"/>
            <a:ext cx="4104456" cy="1498274"/>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latin typeface="+mn-lt"/>
              </a:rPr>
              <a:t>Finland has the cleanest air in the world. </a:t>
            </a:r>
          </a:p>
          <a:p>
            <a:r>
              <a:rPr lang="en-US" sz="1200" dirty="0">
                <a:solidFill>
                  <a:schemeClr val="accent1"/>
                </a:solidFill>
              </a:rPr>
              <a:t>Source: World Health Organization</a:t>
            </a:r>
          </a:p>
        </p:txBody>
      </p:sp>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Katri Lehtola/Kuvatoimisto Keksi</a:t>
            </a:r>
          </a:p>
        </p:txBody>
      </p:sp>
    </p:spTree>
    <p:extLst>
      <p:ext uri="{BB962C8B-B14F-4D97-AF65-F5344CB8AC3E}">
        <p14:creationId xmlns:p14="http://schemas.microsoft.com/office/powerpoint/2010/main" val="349853944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Investments in food innovations</a:t>
            </a:r>
          </a:p>
        </p:txBody>
      </p:sp>
      <p:sp>
        <p:nvSpPr>
          <p:cNvPr id="3" name="Content Placeholder 2"/>
          <p:cNvSpPr>
            <a:spLocks noGrp="1"/>
          </p:cNvSpPr>
          <p:nvPr>
            <p:ph idx="1"/>
          </p:nvPr>
        </p:nvSpPr>
        <p:spPr>
          <a:xfrm>
            <a:off x="683568" y="1492249"/>
            <a:ext cx="7848872" cy="2879701"/>
          </a:xfrm>
        </p:spPr>
        <p:txBody>
          <a:bodyPr/>
          <a:lstStyle/>
          <a:p>
            <a:r>
              <a:rPr lang="en-US" dirty="0"/>
              <a:t>Finland is among the highest </a:t>
            </a:r>
            <a:r>
              <a:rPr lang="en-US" b="1" dirty="0"/>
              <a:t>investors to food sector R&amp;D</a:t>
            </a:r>
            <a:r>
              <a:rPr lang="en-US" dirty="0"/>
              <a:t>, measured as a percentage of industry turnover. As a result of this Finnish food and beverage companies are constantly introducing </a:t>
            </a:r>
            <a:r>
              <a:rPr lang="en-US" b="1" dirty="0"/>
              <a:t>new innovative products </a:t>
            </a:r>
            <a:r>
              <a:rPr lang="en-US" dirty="0"/>
              <a:t>to domestic and international markets.</a:t>
            </a:r>
          </a:p>
          <a:p>
            <a:pPr lvl="1"/>
            <a:r>
              <a:rPr lang="en-US" dirty="0"/>
              <a:t>Finland is a small country and is actively searching for international food and beverage partners.</a:t>
            </a:r>
          </a:p>
          <a:p>
            <a:endParaRPr lang="en-US" dirty="0"/>
          </a:p>
          <a:p>
            <a:r>
              <a:rPr lang="en-US" dirty="0"/>
              <a:t>Finnish agrotechnology innovations include </a:t>
            </a:r>
            <a:r>
              <a:rPr lang="en-US" b="1" dirty="0"/>
              <a:t>machinery</a:t>
            </a:r>
            <a:r>
              <a:rPr lang="en-US" dirty="0"/>
              <a:t>, </a:t>
            </a:r>
            <a:r>
              <a:rPr lang="en-US" b="1" dirty="0"/>
              <a:t>tractors</a:t>
            </a:r>
            <a:r>
              <a:rPr lang="en-US" dirty="0"/>
              <a:t>, </a:t>
            </a:r>
            <a:r>
              <a:rPr lang="en-US" b="1" dirty="0"/>
              <a:t>robotics</a:t>
            </a:r>
            <a:r>
              <a:rPr lang="en-US" dirty="0"/>
              <a:t> and </a:t>
            </a:r>
            <a:r>
              <a:rPr lang="en-US" b="1" dirty="0"/>
              <a:t>IoT</a:t>
            </a:r>
            <a:r>
              <a:rPr lang="en-US" dirty="0"/>
              <a:t> (Internet of Things) solutions.</a:t>
            </a:r>
          </a:p>
          <a:p>
            <a:endParaRPr lang="en-US" dirty="0"/>
          </a:p>
        </p:txBody>
      </p:sp>
    </p:spTree>
    <p:extLst>
      <p:ext uri="{BB962C8B-B14F-4D97-AF65-F5344CB8AC3E}">
        <p14:creationId xmlns:p14="http://schemas.microsoft.com/office/powerpoint/2010/main" val="2590692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40C03C0-304C-4D52-AC24-690C49988E4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707" b="7707"/>
          <a:stretch>
            <a:fillRect/>
          </a:stretch>
        </p:blipFill>
        <p:spPr>
          <a:xfrm>
            <a:off x="-10886" y="-1"/>
            <a:ext cx="9154886" cy="5149623"/>
          </a:xfrm>
        </p:spPr>
      </p:pic>
      <p:sp>
        <p:nvSpPr>
          <p:cNvPr id="5" name="Rectangle 4">
            <a:extLst>
              <a:ext uri="{FF2B5EF4-FFF2-40B4-BE49-F238E27FC236}">
                <a16:creationId xmlns:a16="http://schemas.microsoft.com/office/drawing/2014/main" id="{673A991F-115E-4A2C-A0F9-0B9405BED167}"/>
              </a:ext>
            </a:extLst>
          </p:cNvPr>
          <p:cNvSpPr/>
          <p:nvPr/>
        </p:nvSpPr>
        <p:spPr>
          <a:xfrm>
            <a:off x="827584" y="2338263"/>
            <a:ext cx="4176464" cy="216024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1043608" y="2486405"/>
            <a:ext cx="3888432" cy="266429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latin typeface="+mn-lt"/>
              </a:rPr>
              <a:t>Finland is the #1 country in oat research and innovations.</a:t>
            </a:r>
          </a:p>
          <a:p>
            <a:r>
              <a:rPr lang="en-US" sz="1200" dirty="0">
                <a:solidFill>
                  <a:schemeClr val="accent1"/>
                </a:solidFill>
              </a:rPr>
              <a:t>Source: Business Finland</a:t>
            </a:r>
          </a:p>
        </p:txBody>
      </p:sp>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Business Finland</a:t>
            </a:r>
          </a:p>
        </p:txBody>
      </p:sp>
    </p:spTree>
    <p:extLst>
      <p:ext uri="{BB962C8B-B14F-4D97-AF65-F5344CB8AC3E}">
        <p14:creationId xmlns:p14="http://schemas.microsoft.com/office/powerpoint/2010/main" val="382700392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Finnish oat expertise</a:t>
            </a:r>
          </a:p>
        </p:txBody>
      </p:sp>
      <p:sp>
        <p:nvSpPr>
          <p:cNvPr id="3" name="Content Placeholder 2"/>
          <p:cNvSpPr>
            <a:spLocks noGrp="1"/>
          </p:cNvSpPr>
          <p:nvPr>
            <p:ph idx="1"/>
          </p:nvPr>
        </p:nvSpPr>
        <p:spPr>
          <a:xfrm>
            <a:off x="683568" y="1492249"/>
            <a:ext cx="7848872" cy="2879701"/>
          </a:xfrm>
        </p:spPr>
        <p:txBody>
          <a:bodyPr/>
          <a:lstStyle/>
          <a:p>
            <a:r>
              <a:rPr lang="en-US" dirty="0"/>
              <a:t>Oats have become an area of Finnish </a:t>
            </a:r>
            <a:r>
              <a:rPr lang="en-US" b="1" dirty="0"/>
              <a:t>expertise</a:t>
            </a:r>
            <a:r>
              <a:rPr lang="en-US" dirty="0"/>
              <a:t>. Oats are becoming more popular, thanks to their nutrition, versatility and ability to be used in special diets such as gluten-free foods or meat substitutes.</a:t>
            </a:r>
          </a:p>
          <a:p>
            <a:endParaRPr lang="en-US" dirty="0"/>
          </a:p>
          <a:p>
            <a:r>
              <a:rPr lang="en-US" dirty="0">
                <a:solidFill>
                  <a:srgbClr val="002EA2"/>
                </a:solidFill>
                <a:latin typeface="Finlandica" panose="00000500000000000000" pitchFamily="2" charset="0"/>
              </a:rPr>
              <a:t>Finland produces </a:t>
            </a:r>
            <a:r>
              <a:rPr lang="en-US" b="1" dirty="0">
                <a:solidFill>
                  <a:srgbClr val="002EA2"/>
                </a:solidFill>
                <a:latin typeface="Finlandica" panose="00000500000000000000" pitchFamily="2" charset="0"/>
              </a:rPr>
              <a:t>13%</a:t>
            </a:r>
            <a:r>
              <a:rPr lang="en-US" dirty="0">
                <a:solidFill>
                  <a:srgbClr val="002EA2"/>
                </a:solidFill>
                <a:latin typeface="Finlandica" panose="00000500000000000000" pitchFamily="2" charset="0"/>
              </a:rPr>
              <a:t> of European oats and is the 2nd largest oat exporter, according to the Finnish Oat Association.</a:t>
            </a:r>
          </a:p>
          <a:p>
            <a:endParaRPr lang="en-US" dirty="0"/>
          </a:p>
          <a:p>
            <a:r>
              <a:rPr lang="en-US" b="1" dirty="0"/>
              <a:t>Rye</a:t>
            </a:r>
            <a:r>
              <a:rPr lang="en-US" dirty="0"/>
              <a:t> and </a:t>
            </a:r>
            <a:r>
              <a:rPr lang="en-US" b="1" dirty="0"/>
              <a:t>malt</a:t>
            </a:r>
            <a:r>
              <a:rPr lang="en-US" dirty="0"/>
              <a:t> are two grains which grow well in Finland’s Nordic environment and are becoming more popular around the world.</a:t>
            </a:r>
          </a:p>
          <a:p>
            <a:endParaRPr lang="en-US" dirty="0"/>
          </a:p>
          <a:p>
            <a:endParaRPr lang="en-US" dirty="0"/>
          </a:p>
          <a:p>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14077215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3024882" cy="863427"/>
          </a:xfrm>
        </p:spPr>
        <p:txBody>
          <a:bodyPr/>
          <a:lstStyle/>
          <a:p>
            <a:r>
              <a:rPr lang="fi-FI" dirty="0" err="1"/>
              <a:t>Finnish</a:t>
            </a:r>
            <a:r>
              <a:rPr lang="fi-FI" dirty="0"/>
              <a:t> superfood</a:t>
            </a:r>
          </a:p>
        </p:txBody>
      </p:sp>
      <p:sp>
        <p:nvSpPr>
          <p:cNvPr id="3" name="Content Placeholder 2"/>
          <p:cNvSpPr>
            <a:spLocks noGrp="1"/>
          </p:cNvSpPr>
          <p:nvPr>
            <p:ph idx="1"/>
          </p:nvPr>
        </p:nvSpPr>
        <p:spPr>
          <a:xfrm>
            <a:off x="611560" y="1492249"/>
            <a:ext cx="4104456" cy="2879701"/>
          </a:xfrm>
        </p:spPr>
        <p:txBody>
          <a:bodyPr/>
          <a:lstStyle/>
          <a:p>
            <a:r>
              <a:rPr lang="en-US" sz="1800" dirty="0">
                <a:solidFill>
                  <a:srgbClr val="002EA2"/>
                </a:solidFill>
                <a:latin typeface="Finlandica" panose="00000500000000000000" pitchFamily="2" charset="0"/>
              </a:rPr>
              <a:t>Superfoods like </a:t>
            </a:r>
            <a:r>
              <a:rPr lang="en-US" sz="1800" b="1" dirty="0">
                <a:solidFill>
                  <a:srgbClr val="002EA2"/>
                </a:solidFill>
                <a:latin typeface="Finlandica" panose="00000500000000000000" pitchFamily="2" charset="0"/>
              </a:rPr>
              <a:t>berries</a:t>
            </a:r>
            <a:r>
              <a:rPr lang="en-US" sz="1800" dirty="0">
                <a:solidFill>
                  <a:srgbClr val="002EA2"/>
                </a:solidFill>
                <a:latin typeface="Finlandica" panose="00000500000000000000" pitchFamily="2" charset="0"/>
              </a:rPr>
              <a:t> and </a:t>
            </a:r>
            <a:r>
              <a:rPr lang="en-US" sz="1800" b="1" dirty="0">
                <a:solidFill>
                  <a:srgbClr val="002EA2"/>
                </a:solidFill>
                <a:latin typeface="Finlandica" panose="00000500000000000000" pitchFamily="2" charset="0"/>
              </a:rPr>
              <a:t>oats</a:t>
            </a:r>
            <a:r>
              <a:rPr lang="en-US" sz="1800" dirty="0">
                <a:solidFill>
                  <a:srgbClr val="002EA2"/>
                </a:solidFill>
                <a:latin typeface="Finlandica" panose="00000500000000000000" pitchFamily="2" charset="0"/>
              </a:rPr>
              <a:t> are significant Finnish agricultural products and have received major research and development. </a:t>
            </a:r>
          </a:p>
          <a:p>
            <a:pPr marL="0" indent="0">
              <a:buNone/>
            </a:pPr>
            <a:endParaRPr lang="en-US" dirty="0"/>
          </a:p>
          <a:p>
            <a:r>
              <a:rPr lang="en-US" sz="1800" dirty="0">
                <a:solidFill>
                  <a:srgbClr val="002EA2"/>
                </a:solidFill>
                <a:latin typeface="Finlandica" panose="00000500000000000000" pitchFamily="2" charset="0"/>
              </a:rPr>
              <a:t>Many wild berries are exported just as they are, but Finland is also skilled at developing </a:t>
            </a:r>
            <a:r>
              <a:rPr lang="en-US" sz="1800" b="1" dirty="0">
                <a:solidFill>
                  <a:srgbClr val="002EA2"/>
                </a:solidFill>
                <a:latin typeface="Finlandica" panose="00000500000000000000" pitchFamily="2" charset="0"/>
              </a:rPr>
              <a:t>berry-based products </a:t>
            </a:r>
            <a:r>
              <a:rPr lang="en-US" sz="1800" dirty="0">
                <a:solidFill>
                  <a:srgbClr val="002EA2"/>
                </a:solidFill>
                <a:latin typeface="Finlandica" panose="00000500000000000000" pitchFamily="2" charset="0"/>
              </a:rPr>
              <a:t>such as powders, dried berries, liquors, snacks and even beauty products.</a:t>
            </a:r>
            <a:endParaRPr lang="en-US" dirty="0"/>
          </a:p>
          <a:p>
            <a:pPr marL="0" indent="0">
              <a:buNone/>
            </a:pPr>
            <a:endParaRPr lang="en-US" dirty="0"/>
          </a:p>
        </p:txBody>
      </p:sp>
      <p:sp>
        <p:nvSpPr>
          <p:cNvPr id="6" name="TextBox 5">
            <a:extLst>
              <a:ext uri="{FF2B5EF4-FFF2-40B4-BE49-F238E27FC236}">
                <a16:creationId xmlns:a16="http://schemas.microsoft.com/office/drawing/2014/main" id="{80692246-E73D-460E-AB44-0E18E861A776}"/>
              </a:ext>
            </a:extLst>
          </p:cNvPr>
          <p:cNvSpPr txBox="1"/>
          <p:nvPr/>
        </p:nvSpPr>
        <p:spPr>
          <a:xfrm>
            <a:off x="6608440" y="4731990"/>
            <a:ext cx="2520280" cy="288032"/>
          </a:xfrm>
          <a:prstGeom prst="rect">
            <a:avLst/>
          </a:prstGeom>
          <a:noFill/>
        </p:spPr>
        <p:txBody>
          <a:bodyPr wrap="square">
            <a:spAutoFit/>
          </a:bodyPr>
          <a:lstStyle/>
          <a:p>
            <a:r>
              <a:rPr lang="fi-FI" sz="1200" dirty="0">
                <a:solidFill>
                  <a:schemeClr val="bg1"/>
                </a:solidFill>
              </a:rPr>
              <a:t>Photo:</a:t>
            </a:r>
          </a:p>
        </p:txBody>
      </p:sp>
      <p:pic>
        <p:nvPicPr>
          <p:cNvPr id="9" name="Picture Placeholder 8" descr="A woman holding a cup full of berries in a forest.">
            <a:extLst>
              <a:ext uri="{FF2B5EF4-FFF2-40B4-BE49-F238E27FC236}">
                <a16:creationId xmlns:a16="http://schemas.microsoft.com/office/drawing/2014/main" id="{ACD0839B-5EB4-411D-8D69-4196A899AB3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029" r="25029"/>
          <a:stretch>
            <a:fillRect/>
          </a:stretch>
        </p:blipFill>
        <p:spPr/>
      </p:pic>
      <p:sp>
        <p:nvSpPr>
          <p:cNvPr id="10" name="TextBox 9">
            <a:extLst>
              <a:ext uri="{FF2B5EF4-FFF2-40B4-BE49-F238E27FC236}">
                <a16:creationId xmlns:a16="http://schemas.microsoft.com/office/drawing/2014/main" id="{D7F5AE5D-DD63-4B40-815A-1AC4FA536123}"/>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Julia Kivelä/</a:t>
            </a:r>
            <a:r>
              <a:rPr lang="fi-FI" sz="1200" dirty="0" err="1">
                <a:solidFill>
                  <a:schemeClr val="bg1"/>
                </a:solidFill>
              </a:rPr>
              <a:t>Lakeland</a:t>
            </a:r>
            <a:r>
              <a:rPr lang="fi-FI" sz="1200" dirty="0">
                <a:solidFill>
                  <a:schemeClr val="bg1"/>
                </a:solidFill>
              </a:rPr>
              <a:t> Finland</a:t>
            </a:r>
          </a:p>
        </p:txBody>
      </p:sp>
    </p:spTree>
    <p:extLst>
      <p:ext uri="{BB962C8B-B14F-4D97-AF65-F5344CB8AC3E}">
        <p14:creationId xmlns:p14="http://schemas.microsoft.com/office/powerpoint/2010/main" val="150656732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woman with a basket and a man walking through a forest.">
            <a:extLst>
              <a:ext uri="{FF2B5EF4-FFF2-40B4-BE49-F238E27FC236}">
                <a16:creationId xmlns:a16="http://schemas.microsoft.com/office/drawing/2014/main" id="{5FD0C70C-8B1F-4814-B96E-730A3DA35497}"/>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0524" r="24306" b="15614"/>
          <a:stretch/>
        </p:blipFill>
        <p:spPr>
          <a:xfrm>
            <a:off x="0" y="-12958"/>
            <a:ext cx="9144000" cy="5143500"/>
          </a:xfrm>
        </p:spPr>
      </p:pic>
      <p:sp>
        <p:nvSpPr>
          <p:cNvPr id="8" name="Rectangle 7">
            <a:extLst>
              <a:ext uri="{FF2B5EF4-FFF2-40B4-BE49-F238E27FC236}">
                <a16:creationId xmlns:a16="http://schemas.microsoft.com/office/drawing/2014/main" id="{3DEC6DA7-6DCB-4AF7-91CA-34E8370AE2F3}"/>
              </a:ext>
            </a:extLst>
          </p:cNvPr>
          <p:cNvSpPr/>
          <p:nvPr/>
        </p:nvSpPr>
        <p:spPr>
          <a:xfrm>
            <a:off x="6732240" y="4731990"/>
            <a:ext cx="2284320" cy="27699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Rectangle 4">
            <a:extLst>
              <a:ext uri="{FF2B5EF4-FFF2-40B4-BE49-F238E27FC236}">
                <a16:creationId xmlns:a16="http://schemas.microsoft.com/office/drawing/2014/main" id="{673A991F-115E-4A2C-A0F9-0B9405BED167}"/>
              </a:ext>
            </a:extLst>
          </p:cNvPr>
          <p:cNvSpPr/>
          <p:nvPr/>
        </p:nvSpPr>
        <p:spPr>
          <a:xfrm>
            <a:off x="683568" y="1779662"/>
            <a:ext cx="3599631" cy="229887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905955" y="1918299"/>
            <a:ext cx="3233228" cy="2160240"/>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000" b="1" dirty="0">
                <a:solidFill>
                  <a:schemeClr val="accent1"/>
                </a:solidFill>
                <a:latin typeface="+mn-lt"/>
              </a:rPr>
              <a:t>The Every Person’s Right</a:t>
            </a:r>
            <a:r>
              <a:rPr lang="en-US" sz="2000" dirty="0">
                <a:solidFill>
                  <a:schemeClr val="accent1"/>
                </a:solidFill>
                <a:latin typeface="+mn-lt"/>
              </a:rPr>
              <a:t> says anyone can fish and pick berries and mushrooms, even on private property, as long as you don’t disturb others. </a:t>
            </a:r>
          </a:p>
        </p:txBody>
      </p:sp>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t>Photo: Julia Kivelä/</a:t>
            </a:r>
            <a:r>
              <a:rPr lang="fi-FI" sz="1200" dirty="0" err="1"/>
              <a:t>Visit</a:t>
            </a:r>
            <a:r>
              <a:rPr lang="fi-FI" sz="1200" dirty="0"/>
              <a:t> Finland</a:t>
            </a:r>
          </a:p>
        </p:txBody>
      </p:sp>
    </p:spTree>
    <p:extLst>
      <p:ext uri="{BB962C8B-B14F-4D97-AF65-F5344CB8AC3E}">
        <p14:creationId xmlns:p14="http://schemas.microsoft.com/office/powerpoint/2010/main" val="160410475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Food export and international partners </a:t>
            </a:r>
          </a:p>
        </p:txBody>
      </p:sp>
      <p:sp>
        <p:nvSpPr>
          <p:cNvPr id="3" name="Content Placeholder 2"/>
          <p:cNvSpPr>
            <a:spLocks noGrp="1"/>
          </p:cNvSpPr>
          <p:nvPr>
            <p:ph idx="1"/>
          </p:nvPr>
        </p:nvSpPr>
        <p:spPr>
          <a:xfrm>
            <a:off x="683568" y="1492249"/>
            <a:ext cx="7848872" cy="2879701"/>
          </a:xfrm>
        </p:spPr>
        <p:txBody>
          <a:bodyPr/>
          <a:lstStyle/>
          <a:p>
            <a:r>
              <a:rPr lang="en-US" b="1" dirty="0"/>
              <a:t>Finnish authorities </a:t>
            </a:r>
            <a:r>
              <a:rPr lang="en-US" dirty="0"/>
              <a:t>want to promote the export of Finnish food, so the government has invested systematically in order to help our international food and beverages business. </a:t>
            </a:r>
          </a:p>
          <a:p>
            <a:pPr lvl="1"/>
            <a:r>
              <a:rPr lang="en-US" dirty="0"/>
              <a:t>Finland wants to work with international partners to develop sustainable food solutions for our world.</a:t>
            </a:r>
          </a:p>
          <a:p>
            <a:endParaRPr lang="en-US" dirty="0"/>
          </a:p>
          <a:p>
            <a:r>
              <a:rPr lang="en-US" sz="1800" dirty="0">
                <a:solidFill>
                  <a:srgbClr val="002EA2"/>
                </a:solidFill>
                <a:latin typeface="Finlandica" panose="00000500000000000000" pitchFamily="2" charset="0"/>
              </a:rPr>
              <a:t>Food and beverage exports from Finland jumped </a:t>
            </a:r>
            <a:r>
              <a:rPr lang="en-US" sz="1800" b="1" dirty="0">
                <a:solidFill>
                  <a:srgbClr val="002EA2"/>
                </a:solidFill>
                <a:latin typeface="Finlandica" panose="00000500000000000000" pitchFamily="2" charset="0"/>
              </a:rPr>
              <a:t>13%</a:t>
            </a:r>
            <a:r>
              <a:rPr lang="en-US" sz="1800" dirty="0">
                <a:solidFill>
                  <a:srgbClr val="002EA2"/>
                </a:solidFill>
                <a:latin typeface="Finlandica" panose="00000500000000000000" pitchFamily="2" charset="0"/>
              </a:rPr>
              <a:t> in 2019, according to Business Finland. The biggest increases were in China (+82%), Germany (+30%), South Korea (+29%) and Sweden (+16%).</a:t>
            </a:r>
          </a:p>
          <a:p>
            <a:endParaRPr lang="en-US" dirty="0"/>
          </a:p>
        </p:txBody>
      </p:sp>
    </p:spTree>
    <p:extLst>
      <p:ext uri="{BB962C8B-B14F-4D97-AF65-F5344CB8AC3E}">
        <p14:creationId xmlns:p14="http://schemas.microsoft.com/office/powerpoint/2010/main" val="351278668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9" descr="A man near a lake holding a plate of meat.">
            <a:extLst>
              <a:ext uri="{FF2B5EF4-FFF2-40B4-BE49-F238E27FC236}">
                <a16:creationId xmlns:a16="http://schemas.microsoft.com/office/drawing/2014/main" id="{63459491-973E-424B-99B6-DB5327D0EF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403" r="7642" b="8671"/>
          <a:stretch/>
        </p:blipFill>
        <p:spPr>
          <a:xfrm>
            <a:off x="0" y="0"/>
            <a:ext cx="9144000" cy="5143500"/>
          </a:xfrm>
          <a:prstGeom prst="rect">
            <a:avLst/>
          </a:prstGeom>
        </p:spPr>
      </p:pic>
      <p:sp>
        <p:nvSpPr>
          <p:cNvPr id="9" name="TextBox 8">
            <a:extLst>
              <a:ext uri="{FF2B5EF4-FFF2-40B4-BE49-F238E27FC236}">
                <a16:creationId xmlns:a16="http://schemas.microsoft.com/office/drawing/2014/main" id="{C55D20C4-A3AC-47A0-83B4-43BA7C064660}"/>
              </a:ext>
            </a:extLst>
          </p:cNvPr>
          <p:cNvSpPr txBox="1"/>
          <p:nvPr/>
        </p:nvSpPr>
        <p:spPr>
          <a:xfrm>
            <a:off x="107504" y="4731990"/>
            <a:ext cx="3476600" cy="276999"/>
          </a:xfrm>
          <a:prstGeom prst="rect">
            <a:avLst/>
          </a:prstGeom>
          <a:noFill/>
        </p:spPr>
        <p:txBody>
          <a:bodyPr wrap="square">
            <a:spAutoFit/>
          </a:bodyPr>
          <a:lstStyle/>
          <a:p>
            <a:r>
              <a:rPr lang="fi-FI" sz="1200" dirty="0">
                <a:solidFill>
                  <a:schemeClr val="accent1"/>
                </a:solidFill>
              </a:rPr>
              <a:t>Photo: Elina Manninen / Keksit</a:t>
            </a:r>
          </a:p>
        </p:txBody>
      </p:sp>
      <p:sp>
        <p:nvSpPr>
          <p:cNvPr id="2" name="Title 1"/>
          <p:cNvSpPr>
            <a:spLocks noGrp="1"/>
          </p:cNvSpPr>
          <p:nvPr>
            <p:ph type="title"/>
          </p:nvPr>
        </p:nvSpPr>
        <p:spPr>
          <a:xfrm>
            <a:off x="539552" y="2139715"/>
            <a:ext cx="5473701" cy="1295524"/>
          </a:xfrm>
        </p:spPr>
        <p:txBody>
          <a:bodyPr/>
          <a:lstStyle/>
          <a:p>
            <a:r>
              <a:rPr lang="fi-FI" sz="5400" dirty="0" err="1">
                <a:solidFill>
                  <a:schemeClr val="accent1"/>
                </a:solidFill>
              </a:rPr>
              <a:t>Thank</a:t>
            </a:r>
            <a:r>
              <a:rPr lang="fi-FI" sz="5400" dirty="0">
                <a:solidFill>
                  <a:schemeClr val="accent1"/>
                </a:solidFill>
              </a:rPr>
              <a:t> </a:t>
            </a:r>
            <a:r>
              <a:rPr lang="fi-FI" sz="5400" dirty="0" err="1">
                <a:solidFill>
                  <a:schemeClr val="accent1"/>
                </a:solidFill>
              </a:rPr>
              <a:t>you</a:t>
            </a:r>
            <a:r>
              <a:rPr lang="fi-FI" sz="5400" dirty="0">
                <a:solidFill>
                  <a:schemeClr val="accent1"/>
                </a:solidFill>
              </a:rPr>
              <a:t>!</a:t>
            </a:r>
          </a:p>
        </p:txBody>
      </p:sp>
      <p:sp>
        <p:nvSpPr>
          <p:cNvPr id="4" name="Freeform 7">
            <a:extLst>
              <a:ext uri="{FF2B5EF4-FFF2-40B4-BE49-F238E27FC236}">
                <a16:creationId xmlns:a16="http://schemas.microsoft.com/office/drawing/2014/main" id="{8054A37D-0FE8-48CA-8F3B-3A4E538542D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659C7032-5C21-4023-B899-44972595D169}"/>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32713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5667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EC185E1-4E34-41D4-AC87-79FDB8CE3754}"/>
              </a:ext>
              <a:ext uri="{C183D7F6-B498-43B3-948B-1728B52AA6E4}">
                <adec:decorative xmlns:adec="http://schemas.microsoft.com/office/drawing/2017/decorative" val="1"/>
              </a:ext>
            </a:extLst>
          </p:cNvPr>
          <p:cNvPicPr>
            <a:picLocks noGrp="1" noChangeAspect="1"/>
          </p:cNvPicPr>
          <p:nvPr>
            <p:ph type="pic" sz="quarter" idx="13"/>
          </p:nvPr>
        </p:nvPicPr>
        <p:blipFill>
          <a:blip r:embed="rId3">
            <a:alphaModFix/>
            <a:extLst>
              <a:ext uri="{28A0092B-C50C-407E-A947-70E740481C1C}">
                <a14:useLocalDpi xmlns:a14="http://schemas.microsoft.com/office/drawing/2010/main" val="0"/>
              </a:ext>
            </a:extLst>
          </a:blip>
          <a:srcRect t="7834" b="7834"/>
          <a:stretch>
            <a:fillRect/>
          </a:stretch>
        </p:blipFill>
        <p:spPr/>
      </p:pic>
      <p:sp>
        <p:nvSpPr>
          <p:cNvPr id="3" name="Rectangle 2">
            <a:extLst>
              <a:ext uri="{FF2B5EF4-FFF2-40B4-BE49-F238E27FC236}">
                <a16:creationId xmlns:a16="http://schemas.microsoft.com/office/drawing/2014/main" id="{CE5BDB18-70CF-4B2A-92CB-562079E86CF3}"/>
              </a:ext>
            </a:extLst>
          </p:cNvPr>
          <p:cNvSpPr/>
          <p:nvPr/>
        </p:nvSpPr>
        <p:spPr>
          <a:xfrm>
            <a:off x="0" y="0"/>
            <a:ext cx="9144000" cy="51435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20E21B18-50A3-46E4-9DEA-9BC903785A4C}"/>
              </a:ext>
            </a:extLst>
          </p:cNvPr>
          <p:cNvSpPr/>
          <p:nvPr/>
        </p:nvSpPr>
        <p:spPr>
          <a:xfrm>
            <a:off x="6588224" y="4707979"/>
            <a:ext cx="2396480" cy="307777"/>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1295636" y="2212008"/>
            <a:ext cx="6552728" cy="1439862"/>
          </a:xfrm>
        </p:spPr>
        <p:txBody>
          <a:bodyPr/>
          <a:lstStyle/>
          <a:p>
            <a:r>
              <a:rPr lang="en-US" sz="8000" dirty="0">
                <a:solidFill>
                  <a:schemeClr val="accent1"/>
                </a:solidFill>
              </a:rPr>
              <a:t>Pure food </a:t>
            </a:r>
            <a:br>
              <a:rPr lang="en-US" sz="8000" dirty="0">
                <a:solidFill>
                  <a:schemeClr val="accent1"/>
                </a:solidFill>
              </a:rPr>
            </a:br>
            <a:r>
              <a:rPr lang="en-US" sz="8000" b="0" dirty="0">
                <a:solidFill>
                  <a:schemeClr val="accent1"/>
                </a:solidFill>
              </a:rPr>
              <a:t>from Finland</a:t>
            </a:r>
            <a:endParaRPr lang="fi-FI" sz="8000" dirty="0">
              <a:solidFill>
                <a:schemeClr val="accent1"/>
              </a:solidFill>
            </a:endParaRPr>
          </a:p>
        </p:txBody>
      </p:sp>
      <p:sp>
        <p:nvSpPr>
          <p:cNvPr id="14" name="Freeform 7">
            <a:extLst>
              <a:ext uri="{FF2B5EF4-FFF2-40B4-BE49-F238E27FC236}">
                <a16:creationId xmlns:a16="http://schemas.microsoft.com/office/drawing/2014/main" id="{34264D35-3548-468A-8593-C8BCC0601142}"/>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4246A47A-17AC-4389-A8DD-9E7CBAD5B585}"/>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B075C0BF-4891-4A27-8378-485EEE177ADA}"/>
              </a:ext>
            </a:extLst>
          </p:cNvPr>
          <p:cNvSpPr txBox="1"/>
          <p:nvPr/>
        </p:nvSpPr>
        <p:spPr>
          <a:xfrm>
            <a:off x="5508104" y="4731990"/>
            <a:ext cx="3476600" cy="307777"/>
          </a:xfrm>
          <a:prstGeom prst="rect">
            <a:avLst/>
          </a:prstGeom>
          <a:noFill/>
        </p:spPr>
        <p:txBody>
          <a:bodyPr wrap="square">
            <a:spAutoFit/>
          </a:bodyPr>
          <a:lstStyle/>
          <a:p>
            <a:pPr algn="r"/>
            <a:r>
              <a:rPr lang="fi-FI" sz="1400" dirty="0"/>
              <a:t>Photo: Elina Manninen/Keksit</a:t>
            </a:r>
          </a:p>
        </p:txBody>
      </p:sp>
    </p:spTree>
    <p:extLst>
      <p:ext uri="{BB962C8B-B14F-4D97-AF65-F5344CB8AC3E}">
        <p14:creationId xmlns:p14="http://schemas.microsoft.com/office/powerpoint/2010/main" val="37234906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2499742"/>
            <a:ext cx="6264696" cy="1295524"/>
          </a:xfrm>
        </p:spPr>
        <p:txBody>
          <a:bodyPr/>
          <a:lstStyle/>
          <a:p>
            <a:pPr marL="0" lvl="0" indent="0">
              <a:lnSpc>
                <a:spcPct val="120000"/>
              </a:lnSpc>
              <a:spcBef>
                <a:spcPts val="0"/>
              </a:spcBef>
              <a:buClr>
                <a:schemeClr val="tx1"/>
              </a:buClr>
              <a:buSzPts val="1013"/>
              <a:buNone/>
            </a:pPr>
            <a:r>
              <a:rPr lang="en-US" sz="2000" b="0" dirty="0">
                <a:latin typeface="Finlandica" panose="00000500000000000000" pitchFamily="2" charset="0"/>
              </a:rPr>
              <a:t>The world needs another agricultural revolution. We need </a:t>
            </a:r>
            <a:r>
              <a:rPr lang="en-US" sz="2000" dirty="0">
                <a:latin typeface="Finlandica" panose="00000500000000000000" pitchFamily="2" charset="0"/>
              </a:rPr>
              <a:t>healthier</a:t>
            </a:r>
            <a:r>
              <a:rPr lang="en-US" sz="2000" b="0" dirty="0">
                <a:latin typeface="Finlandica" panose="00000500000000000000" pitchFamily="2" charset="0"/>
              </a:rPr>
              <a:t> and </a:t>
            </a:r>
            <a:r>
              <a:rPr lang="en-US" sz="2000" dirty="0">
                <a:latin typeface="Finlandica" panose="00000500000000000000" pitchFamily="2" charset="0"/>
              </a:rPr>
              <a:t>safer</a:t>
            </a:r>
            <a:r>
              <a:rPr lang="en-US" sz="2000" b="0" dirty="0">
                <a:latin typeface="Finlandica" panose="00000500000000000000" pitchFamily="2" charset="0"/>
              </a:rPr>
              <a:t> food which is produced sustainably.</a:t>
            </a:r>
            <a:br>
              <a:rPr lang="en-US" sz="2000" b="0" dirty="0">
                <a:latin typeface="Finlandica" panose="00000500000000000000" pitchFamily="2" charset="0"/>
              </a:rPr>
            </a:br>
            <a:br>
              <a:rPr lang="en-US" sz="2000" b="0" dirty="0">
                <a:latin typeface="Finlandica" panose="00000500000000000000" pitchFamily="2" charset="0"/>
              </a:rPr>
            </a:br>
            <a:r>
              <a:rPr lang="en-US" sz="2000" b="0" dirty="0">
                <a:latin typeface="Finlandica" panose="00000500000000000000" pitchFamily="2" charset="0"/>
              </a:rPr>
              <a:t>Finland is in an excellent position to help propel this revolution because </a:t>
            </a:r>
            <a:r>
              <a:rPr lang="en-US" sz="2000" dirty="0">
                <a:latin typeface="Finlandica" panose="00000500000000000000" pitchFamily="2" charset="0"/>
              </a:rPr>
              <a:t>safe</a:t>
            </a:r>
            <a:r>
              <a:rPr lang="en-US" sz="2000" b="0" dirty="0">
                <a:latin typeface="Finlandica" panose="00000500000000000000" pitchFamily="2" charset="0"/>
              </a:rPr>
              <a:t> and </a:t>
            </a:r>
            <a:r>
              <a:rPr lang="en-US" sz="2000" dirty="0">
                <a:latin typeface="Finlandica" panose="00000500000000000000" pitchFamily="2" charset="0"/>
              </a:rPr>
              <a:t>sustainable food </a:t>
            </a:r>
            <a:r>
              <a:rPr lang="en-US" sz="2000" b="0" dirty="0">
                <a:latin typeface="Finlandica" panose="00000500000000000000" pitchFamily="2" charset="0"/>
              </a:rPr>
              <a:t>is already the national philosophy.</a:t>
            </a:r>
          </a:p>
        </p:txBody>
      </p:sp>
      <p:sp>
        <p:nvSpPr>
          <p:cNvPr id="4" name="Freeform 7">
            <a:extLst>
              <a:ext uri="{FF2B5EF4-FFF2-40B4-BE49-F238E27FC236}">
                <a16:creationId xmlns:a16="http://schemas.microsoft.com/office/drawing/2014/main" id="{8054A37D-0FE8-48CA-8F3B-3A4E538542D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659C7032-5C21-4023-B899-44972595D169}"/>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6" name="Straight Connector 5">
            <a:extLst>
              <a:ext uri="{FF2B5EF4-FFF2-40B4-BE49-F238E27FC236}">
                <a16:creationId xmlns:a16="http://schemas.microsoft.com/office/drawing/2014/main" id="{FCC1BED9-F719-497B-9CE5-2686ED9A381E}"/>
              </a:ext>
            </a:extLst>
          </p:cNvPr>
          <p:cNvCxnSpPr>
            <a:cxnSpLocks/>
          </p:cNvCxnSpPr>
          <p:nvPr/>
        </p:nvCxnSpPr>
        <p:spPr>
          <a:xfrm>
            <a:off x="1439652" y="2571750"/>
            <a:ext cx="615668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39498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Long winters create a unique industry</a:t>
            </a:r>
          </a:p>
        </p:txBody>
      </p:sp>
      <p:sp>
        <p:nvSpPr>
          <p:cNvPr id="3" name="Content Placeholder 2"/>
          <p:cNvSpPr>
            <a:spLocks noGrp="1"/>
          </p:cNvSpPr>
          <p:nvPr>
            <p:ph idx="1"/>
          </p:nvPr>
        </p:nvSpPr>
        <p:spPr>
          <a:xfrm>
            <a:off x="683568" y="1492249"/>
            <a:ext cx="7848872" cy="3095725"/>
          </a:xfrm>
        </p:spPr>
        <p:txBody>
          <a:bodyPr/>
          <a:lstStyle/>
          <a:p>
            <a:r>
              <a:rPr lang="en-US" dirty="0"/>
              <a:t>Finland has long winters, a pristine environment and a short, </a:t>
            </a:r>
            <a:r>
              <a:rPr lang="en-US" b="1" dirty="0"/>
              <a:t>intense growing period</a:t>
            </a:r>
            <a:r>
              <a:rPr lang="en-US" dirty="0"/>
              <a:t>. These conditions result in the dense and unique taste of Finnish food, as well as the domestic industry’s focus on quality instead of quantity.</a:t>
            </a:r>
          </a:p>
          <a:p>
            <a:endParaRPr lang="en-US" dirty="0">
              <a:solidFill>
                <a:srgbClr val="002EA2"/>
              </a:solidFill>
              <a:latin typeface="Finlandica" panose="00000500000000000000" pitchFamily="2" charset="0"/>
            </a:endParaRPr>
          </a:p>
          <a:p>
            <a:r>
              <a:rPr lang="en-US" sz="1800" b="1" dirty="0">
                <a:solidFill>
                  <a:srgbClr val="002EA2"/>
                </a:solidFill>
                <a:latin typeface="Finlandica" panose="00000500000000000000" pitchFamily="2" charset="0"/>
              </a:rPr>
              <a:t>Milk</a:t>
            </a:r>
            <a:r>
              <a:rPr lang="en-US" sz="1800" dirty="0">
                <a:solidFill>
                  <a:srgbClr val="002EA2"/>
                </a:solidFill>
                <a:latin typeface="Finlandica" panose="00000500000000000000" pitchFamily="2" charset="0"/>
              </a:rPr>
              <a:t> makes up 24.4% of the total output of the Finnish agricultural sector, according to Statistics Finland. Milk is followed by </a:t>
            </a:r>
            <a:r>
              <a:rPr lang="en-US" sz="1800" b="1" dirty="0">
                <a:solidFill>
                  <a:srgbClr val="002EA2"/>
                </a:solidFill>
                <a:latin typeface="Finlandica" panose="00000500000000000000" pitchFamily="2" charset="0"/>
              </a:rPr>
              <a:t>vegetables</a:t>
            </a:r>
            <a:r>
              <a:rPr lang="en-US" sz="1800" dirty="0">
                <a:solidFill>
                  <a:srgbClr val="002EA2"/>
                </a:solidFill>
                <a:latin typeface="Finlandica" panose="00000500000000000000" pitchFamily="2" charset="0"/>
              </a:rPr>
              <a:t> and </a:t>
            </a:r>
            <a:r>
              <a:rPr lang="en-US" sz="1800" b="1" dirty="0">
                <a:solidFill>
                  <a:srgbClr val="002EA2"/>
                </a:solidFill>
                <a:latin typeface="Finlandica" panose="00000500000000000000" pitchFamily="2" charset="0"/>
              </a:rPr>
              <a:t>horticulture</a:t>
            </a:r>
            <a:r>
              <a:rPr lang="en-US" sz="1800" dirty="0">
                <a:solidFill>
                  <a:srgbClr val="002EA2"/>
                </a:solidFill>
                <a:latin typeface="Finlandica" panose="00000500000000000000" pitchFamily="2" charset="0"/>
              </a:rPr>
              <a:t> </a:t>
            </a:r>
            <a:r>
              <a:rPr lang="en-US" sz="1800" b="1" dirty="0">
                <a:solidFill>
                  <a:srgbClr val="002EA2"/>
                </a:solidFill>
                <a:latin typeface="Finlandica" panose="00000500000000000000" pitchFamily="2" charset="0"/>
              </a:rPr>
              <a:t>products</a:t>
            </a:r>
            <a:r>
              <a:rPr lang="en-US" sz="1800" dirty="0">
                <a:solidFill>
                  <a:srgbClr val="002EA2"/>
                </a:solidFill>
                <a:latin typeface="Finlandica" panose="00000500000000000000" pitchFamily="2" charset="0"/>
              </a:rPr>
              <a:t> (12%), </a:t>
            </a:r>
            <a:r>
              <a:rPr lang="en-US" sz="1800" b="1" dirty="0">
                <a:solidFill>
                  <a:srgbClr val="002EA2"/>
                </a:solidFill>
                <a:latin typeface="Finlandica" panose="00000500000000000000" pitchFamily="2" charset="0"/>
              </a:rPr>
              <a:t>grains</a:t>
            </a:r>
            <a:r>
              <a:rPr lang="en-US" sz="1800" dirty="0">
                <a:solidFill>
                  <a:srgbClr val="002EA2"/>
                </a:solidFill>
                <a:latin typeface="Finlandica" panose="00000500000000000000" pitchFamily="2" charset="0"/>
              </a:rPr>
              <a:t> (10.5%), </a:t>
            </a:r>
            <a:r>
              <a:rPr lang="en-US" sz="1800" b="1" dirty="0">
                <a:solidFill>
                  <a:srgbClr val="002EA2"/>
                </a:solidFill>
                <a:latin typeface="Finlandica" panose="00000500000000000000" pitchFamily="2" charset="0"/>
              </a:rPr>
              <a:t>cattle</a:t>
            </a:r>
            <a:r>
              <a:rPr lang="en-US" sz="1800" dirty="0">
                <a:solidFill>
                  <a:srgbClr val="002EA2"/>
                </a:solidFill>
                <a:latin typeface="Finlandica" panose="00000500000000000000" pitchFamily="2" charset="0"/>
              </a:rPr>
              <a:t> (9.5%) and </a:t>
            </a:r>
            <a:r>
              <a:rPr lang="en-US" sz="1800" b="1" dirty="0">
                <a:solidFill>
                  <a:srgbClr val="002EA2"/>
                </a:solidFill>
                <a:latin typeface="Finlandica" panose="00000500000000000000" pitchFamily="2" charset="0"/>
              </a:rPr>
              <a:t>pork</a:t>
            </a:r>
            <a:r>
              <a:rPr lang="en-US" sz="1800" dirty="0">
                <a:solidFill>
                  <a:srgbClr val="002EA2"/>
                </a:solidFill>
                <a:latin typeface="Finlandica" panose="00000500000000000000" pitchFamily="2" charset="0"/>
              </a:rPr>
              <a:t> (6.6%).</a:t>
            </a:r>
          </a:p>
          <a:p>
            <a:endParaRPr lang="en-US" sz="1800" dirty="0">
              <a:solidFill>
                <a:srgbClr val="002EA2"/>
              </a:solidFill>
              <a:latin typeface="Finlandica" panose="00000500000000000000" pitchFamily="2" charset="0"/>
            </a:endParaRPr>
          </a:p>
          <a:p>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88397554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woman at beach washing a fish.">
            <a:extLst>
              <a:ext uri="{FF2B5EF4-FFF2-40B4-BE49-F238E27FC236}">
                <a16:creationId xmlns:a16="http://schemas.microsoft.com/office/drawing/2014/main" id="{AB91E4B2-89DB-4B7D-AE86-6D788C35691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5117" b="551"/>
          <a:stretch/>
        </p:blipFill>
        <p:spPr>
          <a:xfrm>
            <a:off x="0" y="0"/>
            <a:ext cx="9144000" cy="5143500"/>
          </a:xfrm>
        </p:spPr>
      </p:pic>
      <p:sp>
        <p:nvSpPr>
          <p:cNvPr id="5" name="Rectangle 4">
            <a:extLst>
              <a:ext uri="{FF2B5EF4-FFF2-40B4-BE49-F238E27FC236}">
                <a16:creationId xmlns:a16="http://schemas.microsoft.com/office/drawing/2014/main" id="{673A991F-115E-4A2C-A0F9-0B9405BED167}"/>
              </a:ext>
            </a:extLst>
          </p:cNvPr>
          <p:cNvSpPr/>
          <p:nvPr/>
        </p:nvSpPr>
        <p:spPr>
          <a:xfrm>
            <a:off x="611561" y="1851670"/>
            <a:ext cx="2808312" cy="208823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827584" y="1959682"/>
            <a:ext cx="2466143" cy="1872208"/>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latin typeface="+mn-lt"/>
              </a:rPr>
              <a:t>Finland has the purest water on Earth.</a:t>
            </a:r>
          </a:p>
          <a:p>
            <a:r>
              <a:rPr lang="en-US" sz="1200" dirty="0">
                <a:solidFill>
                  <a:schemeClr val="accent1"/>
                </a:solidFill>
              </a:rPr>
              <a:t>Source: </a:t>
            </a:r>
            <a:r>
              <a:rPr lang="en-US" sz="1200" dirty="0" err="1">
                <a:solidFill>
                  <a:schemeClr val="accent1"/>
                </a:solidFill>
              </a:rPr>
              <a:t>Unicef</a:t>
            </a:r>
            <a:endParaRPr lang="en-US" sz="1200" dirty="0">
              <a:solidFill>
                <a:schemeClr val="accent1"/>
              </a:solidFill>
            </a:endParaRPr>
          </a:p>
        </p:txBody>
      </p:sp>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Elina Manninen/</a:t>
            </a:r>
            <a:r>
              <a:rPr lang="fi-FI" sz="1200" dirty="0" err="1">
                <a:solidFill>
                  <a:schemeClr val="bg1"/>
                </a:solidFill>
              </a:rPr>
              <a:t>Visit</a:t>
            </a:r>
            <a:r>
              <a:rPr lang="fi-FI" sz="1200" dirty="0">
                <a:solidFill>
                  <a:schemeClr val="bg1"/>
                </a:solidFill>
              </a:rPr>
              <a:t> Finland</a:t>
            </a:r>
          </a:p>
        </p:txBody>
      </p:sp>
    </p:spTree>
    <p:extLst>
      <p:ext uri="{BB962C8B-B14F-4D97-AF65-F5344CB8AC3E}">
        <p14:creationId xmlns:p14="http://schemas.microsoft.com/office/powerpoint/2010/main" val="29041283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Finnish strengths in food industry</a:t>
            </a:r>
          </a:p>
        </p:txBody>
      </p:sp>
      <p:sp>
        <p:nvSpPr>
          <p:cNvPr id="3" name="Content Placeholder 2"/>
          <p:cNvSpPr>
            <a:spLocks noGrp="1"/>
          </p:cNvSpPr>
          <p:nvPr>
            <p:ph idx="1"/>
          </p:nvPr>
        </p:nvSpPr>
        <p:spPr>
          <a:xfrm>
            <a:off x="683568" y="1492249"/>
            <a:ext cx="7848872" cy="2879701"/>
          </a:xfrm>
        </p:spPr>
        <p:txBody>
          <a:bodyPr/>
          <a:lstStyle/>
          <a:p>
            <a:r>
              <a:rPr lang="en-US" dirty="0"/>
              <a:t>Finland is an attractive place to </a:t>
            </a:r>
            <a:r>
              <a:rPr lang="en-US" b="1" dirty="0"/>
              <a:t>develop energy efficient</a:t>
            </a:r>
            <a:r>
              <a:rPr lang="en-US" dirty="0"/>
              <a:t> and </a:t>
            </a:r>
            <a:r>
              <a:rPr lang="en-US" b="1" dirty="0"/>
              <a:t>automated vertical farming</a:t>
            </a:r>
            <a:r>
              <a:rPr lang="en-US" dirty="0"/>
              <a:t> because of the long, dark and cold winters. Such solutions are economically viable in Finland before they are profitable in sunnier countries.</a:t>
            </a:r>
          </a:p>
          <a:p>
            <a:endParaRPr lang="en-US"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Finland also has strengths in </a:t>
            </a:r>
            <a:r>
              <a:rPr lang="en-US" sz="1800" b="1" dirty="0">
                <a:solidFill>
                  <a:srgbClr val="002EA2"/>
                </a:solidFill>
                <a:latin typeface="Finlandica" panose="00000500000000000000" pitchFamily="2" charset="0"/>
              </a:rPr>
              <a:t>agricultural machinery</a:t>
            </a:r>
            <a:r>
              <a:rPr lang="en-US" sz="1800" dirty="0">
                <a:solidFill>
                  <a:srgbClr val="002EA2"/>
                </a:solidFill>
                <a:latin typeface="Finlandica" panose="00000500000000000000" pitchFamily="2" charset="0"/>
              </a:rPr>
              <a:t>, including everything from tractors to robot milking machines. The three main segments include agricultural equipment, solutions for livestock, and forest and utility machinery.</a:t>
            </a:r>
          </a:p>
          <a:p>
            <a:endParaRPr lang="en-US"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a:p>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19914120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woman picking super food outdoors.">
            <a:extLst>
              <a:ext uri="{FF2B5EF4-FFF2-40B4-BE49-F238E27FC236}">
                <a16:creationId xmlns:a16="http://schemas.microsoft.com/office/drawing/2014/main" id="{3C4D3369-E635-4EFA-BA7A-8F866C556ED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1248" r="28858" b="18727"/>
          <a:stretch/>
        </p:blipFill>
        <p:spPr>
          <a:xfrm>
            <a:off x="0" y="0"/>
            <a:ext cx="9144000" cy="5143500"/>
          </a:xfrm>
        </p:spPr>
      </p:pic>
      <p:sp>
        <p:nvSpPr>
          <p:cNvPr id="8" name="Rectangle 7">
            <a:extLst>
              <a:ext uri="{FF2B5EF4-FFF2-40B4-BE49-F238E27FC236}">
                <a16:creationId xmlns:a16="http://schemas.microsoft.com/office/drawing/2014/main" id="{42243FA0-D4C0-414F-8B2D-EE07DCBC4028}"/>
              </a:ext>
            </a:extLst>
          </p:cNvPr>
          <p:cNvSpPr/>
          <p:nvPr/>
        </p:nvSpPr>
        <p:spPr>
          <a:xfrm>
            <a:off x="6752456" y="4761805"/>
            <a:ext cx="2232248" cy="24718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Rectangle 4">
            <a:extLst>
              <a:ext uri="{FF2B5EF4-FFF2-40B4-BE49-F238E27FC236}">
                <a16:creationId xmlns:a16="http://schemas.microsoft.com/office/drawing/2014/main" id="{673A991F-115E-4A2C-A0F9-0B9405BED167}"/>
              </a:ext>
            </a:extLst>
          </p:cNvPr>
          <p:cNvSpPr/>
          <p:nvPr/>
        </p:nvSpPr>
        <p:spPr>
          <a:xfrm>
            <a:off x="323528" y="1327151"/>
            <a:ext cx="5099835" cy="316300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526820" y="1465819"/>
            <a:ext cx="4896544" cy="266429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400" b="1" dirty="0">
                <a:solidFill>
                  <a:schemeClr val="accent1"/>
                </a:solidFill>
                <a:latin typeface="+mn-lt"/>
              </a:rPr>
              <a:t>Finland has the world’s largest harvesting area for wild organic products, 11.6 million hectares, which represents 30% of the total area in the world where such products can be collected.</a:t>
            </a:r>
          </a:p>
          <a:p>
            <a:r>
              <a:rPr lang="en-US" sz="1200" dirty="0">
                <a:solidFill>
                  <a:schemeClr val="accent1"/>
                </a:solidFill>
              </a:rPr>
              <a:t>Source: Natural Resources Institute Finland (LUKE)</a:t>
            </a:r>
          </a:p>
        </p:txBody>
      </p:sp>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478760" y="4746897"/>
            <a:ext cx="3476600" cy="276999"/>
          </a:xfrm>
          <a:prstGeom prst="rect">
            <a:avLst/>
          </a:prstGeom>
          <a:noFill/>
        </p:spPr>
        <p:txBody>
          <a:bodyPr wrap="square">
            <a:spAutoFit/>
          </a:bodyPr>
          <a:lstStyle/>
          <a:p>
            <a:pPr algn="r"/>
            <a:r>
              <a:rPr lang="fi-FI" sz="1200" dirty="0"/>
              <a:t>Photo: Elina Manninen / Keksit</a:t>
            </a:r>
          </a:p>
        </p:txBody>
      </p:sp>
    </p:spTree>
    <p:extLst>
      <p:ext uri="{BB962C8B-B14F-4D97-AF65-F5344CB8AC3E}">
        <p14:creationId xmlns:p14="http://schemas.microsoft.com/office/powerpoint/2010/main" val="149390253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dirty="0">
                <a:solidFill>
                  <a:srgbClr val="002EA2"/>
                </a:solidFill>
                <a:latin typeface="Finlandica" panose="00000500000000000000" pitchFamily="2" charset="0"/>
              </a:rPr>
              <a:t>Excellent food safety</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059582"/>
            <a:ext cx="7992888" cy="3743797"/>
          </a:xfrm>
        </p:spPr>
        <p:txBody>
          <a:bodyPr/>
          <a:lstStyle/>
          <a:p>
            <a:r>
              <a:rPr lang="en-US" dirty="0"/>
              <a:t>Finland takes food safety seriously. Finnish food is known for its purity throughout the food chain, its hygiene, traceability and accountability, which are among the best in the world.</a:t>
            </a:r>
          </a:p>
          <a:p>
            <a:endParaRPr lang="en-US" dirty="0"/>
          </a:p>
          <a:p>
            <a:r>
              <a:rPr lang="en-US" dirty="0"/>
              <a:t>Finland has a </a:t>
            </a:r>
            <a:r>
              <a:rPr lang="en-US" b="1" dirty="0"/>
              <a:t>unique salmonella control program</a:t>
            </a:r>
            <a:r>
              <a:rPr lang="en-US" dirty="0"/>
              <a:t> which requires all forms of salmonella to be monitored throughout the production chain.*</a:t>
            </a:r>
          </a:p>
          <a:p>
            <a:endParaRPr lang="en-US" dirty="0"/>
          </a:p>
          <a:p>
            <a:r>
              <a:rPr lang="en-US" dirty="0"/>
              <a:t>Finnish poultry farms have been </a:t>
            </a:r>
            <a:r>
              <a:rPr lang="en-US" b="1" dirty="0"/>
              <a:t>antibiotic-free</a:t>
            </a:r>
            <a:r>
              <a:rPr lang="en-US" dirty="0"/>
              <a:t> since 2009 and the quantity of antibiotics administered to livestock is among the lowest in Europe, according to the Natural Research Institute. </a:t>
            </a:r>
            <a:r>
              <a:rPr lang="en-US" b="1" dirty="0"/>
              <a:t>Animal welfare </a:t>
            </a:r>
            <a:r>
              <a:rPr lang="en-US" dirty="0"/>
              <a:t>is strictly controlled by the authorities in each municipality.</a:t>
            </a:r>
          </a:p>
          <a:p>
            <a:endParaRPr lang="fi-FI" dirty="0"/>
          </a:p>
          <a:p>
            <a:pPr marL="0" indent="0">
              <a:buNone/>
            </a:pPr>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285384955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AC304F2-1E5F-4D71-AE1B-7E54CF4A75C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t="12740" r="6949" b="8988"/>
          <a:stretch/>
        </p:blipFill>
        <p:spPr>
          <a:xfrm>
            <a:off x="-23644" y="0"/>
            <a:ext cx="9167644" cy="5143500"/>
          </a:xfrm>
          <a:prstGeom prst="rect">
            <a:avLst/>
          </a:prstGeom>
        </p:spPr>
      </p:pic>
      <p:sp>
        <p:nvSpPr>
          <p:cNvPr id="5" name="Rectangle 4">
            <a:extLst>
              <a:ext uri="{FF2B5EF4-FFF2-40B4-BE49-F238E27FC236}">
                <a16:creationId xmlns:a16="http://schemas.microsoft.com/office/drawing/2014/main" id="{673A991F-115E-4A2C-A0F9-0B9405BED167}"/>
              </a:ext>
            </a:extLst>
          </p:cNvPr>
          <p:cNvSpPr/>
          <p:nvPr/>
        </p:nvSpPr>
        <p:spPr>
          <a:xfrm>
            <a:off x="539552" y="1779662"/>
            <a:ext cx="4175695" cy="28083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733395" y="1908448"/>
            <a:ext cx="3888432" cy="266429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000" dirty="0">
                <a:solidFill>
                  <a:schemeClr val="accent1"/>
                </a:solidFill>
                <a:latin typeface="+mn-lt"/>
              </a:rPr>
              <a:t>Many of Finland’s </a:t>
            </a:r>
            <a:r>
              <a:rPr lang="en-US" sz="2000" b="1" dirty="0">
                <a:solidFill>
                  <a:schemeClr val="accent1"/>
                </a:solidFill>
                <a:latin typeface="+mn-lt"/>
              </a:rPr>
              <a:t>beverages</a:t>
            </a:r>
            <a:r>
              <a:rPr lang="en-US" sz="2000" dirty="0">
                <a:solidFill>
                  <a:schemeClr val="accent1"/>
                </a:solidFill>
                <a:latin typeface="+mn-lt"/>
              </a:rPr>
              <a:t> take advantage of the climate, clean environment and latitude. The pure spring water goes into </a:t>
            </a:r>
            <a:r>
              <a:rPr lang="en-US" sz="2000" b="1" dirty="0">
                <a:solidFill>
                  <a:schemeClr val="accent1"/>
                </a:solidFill>
                <a:latin typeface="+mn-lt"/>
              </a:rPr>
              <a:t>gins</a:t>
            </a:r>
            <a:r>
              <a:rPr lang="en-US" sz="2000" dirty="0">
                <a:solidFill>
                  <a:schemeClr val="accent1"/>
                </a:solidFill>
                <a:latin typeface="+mn-lt"/>
              </a:rPr>
              <a:t> and </a:t>
            </a:r>
            <a:r>
              <a:rPr lang="en-US" sz="2000" b="1" dirty="0">
                <a:solidFill>
                  <a:schemeClr val="accent1"/>
                </a:solidFill>
                <a:latin typeface="+mn-lt"/>
              </a:rPr>
              <a:t>vodkas</a:t>
            </a:r>
            <a:r>
              <a:rPr lang="en-US" sz="2000" dirty="0">
                <a:solidFill>
                  <a:schemeClr val="accent1"/>
                </a:solidFill>
                <a:latin typeface="+mn-lt"/>
              </a:rPr>
              <a:t>, rye goes into </a:t>
            </a:r>
            <a:r>
              <a:rPr lang="en-US" sz="2000" b="1" dirty="0">
                <a:solidFill>
                  <a:schemeClr val="accent1"/>
                </a:solidFill>
                <a:latin typeface="+mn-lt"/>
              </a:rPr>
              <a:t>whiskies</a:t>
            </a:r>
            <a:r>
              <a:rPr lang="en-US" sz="2000" dirty="0">
                <a:solidFill>
                  <a:schemeClr val="accent1"/>
                </a:solidFill>
                <a:latin typeface="+mn-lt"/>
              </a:rPr>
              <a:t>, and berries are popular for </a:t>
            </a:r>
            <a:r>
              <a:rPr lang="en-US" sz="2000" b="1" dirty="0">
                <a:solidFill>
                  <a:schemeClr val="accent1"/>
                </a:solidFill>
                <a:latin typeface="+mn-lt"/>
              </a:rPr>
              <a:t>juices</a:t>
            </a:r>
            <a:r>
              <a:rPr lang="en-US" sz="2000" dirty="0">
                <a:solidFill>
                  <a:schemeClr val="accent1"/>
                </a:solidFill>
                <a:latin typeface="+mn-lt"/>
              </a:rPr>
              <a:t> and </a:t>
            </a:r>
            <a:r>
              <a:rPr lang="en-US" sz="2000" b="1" dirty="0">
                <a:solidFill>
                  <a:schemeClr val="accent1"/>
                </a:solidFill>
                <a:latin typeface="+mn-lt"/>
              </a:rPr>
              <a:t>liquors</a:t>
            </a:r>
            <a:r>
              <a:rPr lang="en-US" sz="2000" dirty="0">
                <a:solidFill>
                  <a:schemeClr val="accent1"/>
                </a:solidFill>
                <a:latin typeface="+mn-lt"/>
              </a:rPr>
              <a:t>. </a:t>
            </a:r>
          </a:p>
        </p:txBody>
      </p:sp>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Ilona Savola/</a:t>
            </a:r>
            <a:r>
              <a:rPr lang="fi-FI" sz="1200" dirty="0" err="1">
                <a:solidFill>
                  <a:schemeClr val="bg1"/>
                </a:solidFill>
              </a:rPr>
              <a:t>Visit</a:t>
            </a:r>
            <a:r>
              <a:rPr lang="fi-FI" sz="1200" dirty="0">
                <a:solidFill>
                  <a:schemeClr val="bg1"/>
                </a:solidFill>
              </a:rPr>
              <a:t> Finland</a:t>
            </a:r>
          </a:p>
        </p:txBody>
      </p:sp>
    </p:spTree>
    <p:extLst>
      <p:ext uri="{BB962C8B-B14F-4D97-AF65-F5344CB8AC3E}">
        <p14:creationId xmlns:p14="http://schemas.microsoft.com/office/powerpoint/2010/main" val="3037270038"/>
      </p:ext>
    </p:extLst>
  </p:cSld>
  <p:clrMapOvr>
    <a:masterClrMapping/>
  </p:clrMapOvr>
  <p:transition spd="med">
    <p:fade/>
  </p:transition>
</p:sld>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643</TotalTime>
  <Words>1142</Words>
  <Application>Microsoft Office PowerPoint</Application>
  <PresentationFormat>On-screen Show (16:9)</PresentationFormat>
  <Paragraphs>90</Paragraphs>
  <Slides>19</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Arial</vt:lpstr>
      <vt:lpstr>Finlandica</vt:lpstr>
      <vt:lpstr>1_Suomi Finland</vt:lpstr>
      <vt:lpstr>1_Suomi Finland Blanco</vt:lpstr>
      <vt:lpstr>PowerPoint Presentation</vt:lpstr>
      <vt:lpstr>Pure food  from Finland</vt:lpstr>
      <vt:lpstr>The world needs another agricultural revolution. We need healthier and safer food which is produced sustainably.  Finland is in an excellent position to help propel this revolution because safe and sustainable food is already the national philosophy.</vt:lpstr>
      <vt:lpstr>Long winters create a unique industry</vt:lpstr>
      <vt:lpstr>PowerPoint Presentation</vt:lpstr>
      <vt:lpstr>Finnish strengths in food industry</vt:lpstr>
      <vt:lpstr>PowerPoint Presentation</vt:lpstr>
      <vt:lpstr>Excellent food safety</vt:lpstr>
      <vt:lpstr>PowerPoint Presentation</vt:lpstr>
      <vt:lpstr>Food innovations from Finland</vt:lpstr>
      <vt:lpstr>PowerPoint Presentation</vt:lpstr>
      <vt:lpstr>Investments in food innovations</vt:lpstr>
      <vt:lpstr>PowerPoint Presentation</vt:lpstr>
      <vt:lpstr>Finnish oat expertise</vt:lpstr>
      <vt:lpstr>Finnish superfood</vt:lpstr>
      <vt:lpstr>PowerPoint Presentation</vt:lpstr>
      <vt:lpstr>Food export and international partners </vt:lpstr>
      <vt:lpstr>Thank you!</vt:lpstr>
      <vt:lpstr>PowerPoint Presentation</vt:lpstr>
    </vt:vector>
  </TitlesOfParts>
  <Manager>Hasan &amp; Partners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Evita Tuovinen</dc:creator>
  <cp:lastModifiedBy>Evita Tuovinen</cp:lastModifiedBy>
  <cp:revision>40</cp:revision>
  <dcterms:created xsi:type="dcterms:W3CDTF">2021-02-02T17:28:45Z</dcterms:created>
  <dcterms:modified xsi:type="dcterms:W3CDTF">2021-03-21T17:37:31Z</dcterms:modified>
</cp:coreProperties>
</file>