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0"/>
  </p:notesMasterIdLst>
  <p:handoutMasterIdLst>
    <p:handoutMasterId r:id="rId21"/>
  </p:handoutMasterIdLst>
  <p:sldIdLst>
    <p:sldId id="257" r:id="rId3"/>
    <p:sldId id="260" r:id="rId4"/>
    <p:sldId id="292" r:id="rId5"/>
    <p:sldId id="272" r:id="rId6"/>
    <p:sldId id="311" r:id="rId7"/>
    <p:sldId id="329" r:id="rId8"/>
    <p:sldId id="326" r:id="rId9"/>
    <p:sldId id="330" r:id="rId10"/>
    <p:sldId id="323" r:id="rId11"/>
    <p:sldId id="314" r:id="rId12"/>
    <p:sldId id="317" r:id="rId13"/>
    <p:sldId id="322" r:id="rId14"/>
    <p:sldId id="306" r:id="rId15"/>
    <p:sldId id="318" r:id="rId16"/>
    <p:sldId id="312" r:id="rId17"/>
    <p:sldId id="267" r:id="rId18"/>
    <p:sldId id="313" r:id="rId19"/>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427" autoAdjust="0"/>
  </p:normalViewPr>
  <p:slideViewPr>
    <p:cSldViewPr showGuides="1">
      <p:cViewPr varScale="1">
        <p:scale>
          <a:sx n="116" d="100"/>
          <a:sy n="116" d="100"/>
        </p:scale>
        <p:origin x="1464" y="102"/>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19.3.2021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19.3.2021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49938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125725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a:lnSpc>
                <a:spcPct val="120000"/>
              </a:lnSpc>
              <a:spcBef>
                <a:spcPts val="0"/>
              </a:spcBef>
              <a:buClr>
                <a:schemeClr val="tx1"/>
              </a:buClr>
              <a:buSzPts val="1013"/>
            </a:pPr>
            <a:r>
              <a:rPr lang="en-US" sz="1200" dirty="0">
                <a:solidFill>
                  <a:srgbClr val="002EA2"/>
                </a:solidFill>
                <a:latin typeface="Finlandica" panose="00000500000000000000" pitchFamily="2" charset="0"/>
              </a:rPr>
              <a:t>Rovio, the maker of the Angry Birds franchise, say they have had over 4 billion downloads of their games.  </a:t>
            </a:r>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60446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111307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12920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
                <a:schemeClr val="tx1"/>
              </a:buClr>
              <a:buSzPts val="1013"/>
              <a:buFontTx/>
              <a:buNone/>
              <a:tabLst/>
              <a:defRPr/>
            </a:pPr>
            <a:endParaRPr lang="en-US" sz="1200" dirty="0">
              <a:solidFill>
                <a:srgbClr val="002EA2"/>
              </a:solidFill>
              <a:latin typeface="Finlandica" panose="00000500000000000000" pitchFamily="2" charset="0"/>
            </a:endParaRPr>
          </a:p>
          <a:p>
            <a:pPr marL="0" marR="0" lvl="0" indent="0" algn="l" defTabSz="914400" rtl="0" eaLnBrk="1" fontAlgn="auto" latinLnBrk="0" hangingPunct="1">
              <a:lnSpc>
                <a:spcPct val="120000"/>
              </a:lnSpc>
              <a:spcBef>
                <a:spcPts val="0"/>
              </a:spcBef>
              <a:spcAft>
                <a:spcPts val="0"/>
              </a:spcAft>
              <a:buClr>
                <a:schemeClr val="tx1"/>
              </a:buClr>
              <a:buSzPts val="1013"/>
              <a:buFontTx/>
              <a:buNone/>
              <a:tabLst/>
              <a:defRPr/>
            </a:pPr>
            <a:endParaRPr lang="en-US" sz="1200" dirty="0">
              <a:solidFill>
                <a:srgbClr val="002EA2"/>
              </a:solidFill>
              <a:latin typeface="Finlandica" panose="00000500000000000000" pitchFamily="2" charset="0"/>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258527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123427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385393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
                <a:schemeClr val="tx1"/>
              </a:buClr>
              <a:buSzPts val="1013"/>
              <a:buFontTx/>
              <a:buNone/>
              <a:tabLst/>
              <a:defRPr/>
            </a:pPr>
            <a:endParaRPr lang="fi-FI" sz="1200" dirty="0">
              <a:solidFill>
                <a:srgbClr val="002EA2"/>
              </a:solidFill>
              <a:latin typeface="Finlandica" panose="00000500000000000000" pitchFamily="2" charset="0"/>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16114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362144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26939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259322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Esports is a form of sport competition using video games. </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141276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1966 the Finnish military started to use computer war games for training and simulation purposes.</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97536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322511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19.3.2021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19.3.2021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19.3.2021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19.3.2021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19.3.2021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516A5A40-F9D2-9F41-9B67-6B25AE089B08}"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19.3.2021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19.3.2021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19.3.2021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19.3.2021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19.3.2021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19.3.2021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19.3.2021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19.3.2021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19.3.2021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US" dirty="0"/>
              <a:t>Nokia – a Finnish trailblazer</a:t>
            </a:r>
            <a:endParaRPr lang="fi-FI" dirty="0"/>
          </a:p>
        </p:txBody>
      </p:sp>
      <p:sp>
        <p:nvSpPr>
          <p:cNvPr id="3" name="Content Placeholder 2"/>
          <p:cNvSpPr>
            <a:spLocks noGrp="1"/>
          </p:cNvSpPr>
          <p:nvPr>
            <p:ph idx="1"/>
          </p:nvPr>
        </p:nvSpPr>
        <p:spPr>
          <a:xfrm>
            <a:off x="683568" y="1275606"/>
            <a:ext cx="7776864" cy="3456384"/>
          </a:xfrm>
        </p:spPr>
        <p:txBody>
          <a:bodyPr/>
          <a:lstStyle/>
          <a:p>
            <a:r>
              <a:rPr lang="en-US" dirty="0">
                <a:solidFill>
                  <a:srgbClr val="002EA2"/>
                </a:solidFill>
                <a:latin typeface="Finlandica" panose="00000500000000000000" pitchFamily="2" charset="0"/>
              </a:rPr>
              <a:t>Nokia deserves credit for much of Finland’s current success in games. Nokia developed their first computer in 1971-1972. As Nokia mobile phones exploded in global popularity they encouraged mobile gaming experiments. </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In 1997 Nokia released the now-iconic mobile game Snake. In 2003 Nokia began selling the N-Gage, a device which combined the features of a mobile phone and a handheld game system. </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In the late 2000s when Nokia exited the mobile device market, some of their international talent moved to the games industry.</a:t>
            </a:r>
          </a:p>
          <a:p>
            <a:endParaRPr lang="en-US" dirty="0"/>
          </a:p>
        </p:txBody>
      </p:sp>
    </p:spTree>
    <p:extLst>
      <p:ext uri="{BB962C8B-B14F-4D97-AF65-F5344CB8AC3E}">
        <p14:creationId xmlns:p14="http://schemas.microsoft.com/office/powerpoint/2010/main" val="71808720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playing a computer game.">
            <a:extLst>
              <a:ext uri="{FF2B5EF4-FFF2-40B4-BE49-F238E27FC236}">
                <a16:creationId xmlns:a16="http://schemas.microsoft.com/office/drawing/2014/main" id="{7D089A23-01E8-4115-9954-3C098A8F8F3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673A991F-115E-4A2C-A0F9-0B9405BED167}"/>
              </a:ext>
            </a:extLst>
          </p:cNvPr>
          <p:cNvSpPr/>
          <p:nvPr/>
        </p:nvSpPr>
        <p:spPr>
          <a:xfrm>
            <a:off x="611560" y="2067694"/>
            <a:ext cx="5037784" cy="232104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827584" y="2215837"/>
            <a:ext cx="4533728"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rPr>
              <a:t>In 2019 the turnover for the Finnish games industry was about 2.2 billion euros, up 4.7% from 2018.</a:t>
            </a:r>
          </a:p>
          <a:p>
            <a:endParaRPr lang="en-US" sz="2800" b="1" dirty="0">
              <a:solidFill>
                <a:schemeClr val="accent1"/>
              </a:solidFill>
              <a:latin typeface="+mn-lt"/>
            </a:endParaRPr>
          </a:p>
          <a:p>
            <a:endParaRPr lang="en-US" sz="1200" dirty="0">
              <a:solidFill>
                <a:schemeClr val="accent1"/>
              </a:solidFill>
            </a:endParaRPr>
          </a:p>
        </p:txBody>
      </p:sp>
      <p:sp>
        <p:nvSpPr>
          <p:cNvPr id="7" name="Freeform 7">
            <a:extLst>
              <a:ext uri="{FF2B5EF4-FFF2-40B4-BE49-F238E27FC236}">
                <a16:creationId xmlns:a16="http://schemas.microsoft.com/office/drawing/2014/main" id="{EE41FEDF-CDA2-4B3D-938A-AF76C48BC6BA}"/>
              </a:ext>
              <a:ext uri="{C183D7F6-B498-43B3-948B-1728B52AA6E4}">
                <adec:decorative xmlns:adec="http://schemas.microsoft.com/office/drawing/2017/decorative" xmlns=""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 uri="{C183D7F6-B498-43B3-948B-1728B52AA6E4}">
                <adec:decorative xmlns:adec="http://schemas.microsoft.com/office/drawing/2017/decorative" xmlns=""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a:t>
            </a:r>
            <a:r>
              <a:rPr lang="fi-FI" sz="1200" dirty="0" err="1">
                <a:solidFill>
                  <a:schemeClr val="bg1"/>
                </a:solidFill>
              </a:rPr>
              <a:t>Florian</a:t>
            </a:r>
            <a:r>
              <a:rPr lang="fi-FI" sz="1200" dirty="0">
                <a:solidFill>
                  <a:schemeClr val="bg1"/>
                </a:solidFill>
              </a:rPr>
              <a:t> </a:t>
            </a:r>
            <a:r>
              <a:rPr lang="fi-FI" sz="1200" dirty="0" err="1">
                <a:solidFill>
                  <a:schemeClr val="bg1"/>
                </a:solidFill>
              </a:rPr>
              <a:t>Olivo</a:t>
            </a:r>
            <a:r>
              <a:rPr lang="fi-FI" sz="1200" dirty="0">
                <a:solidFill>
                  <a:schemeClr val="bg1"/>
                </a:solidFill>
              </a:rPr>
              <a:t>/</a:t>
            </a:r>
            <a:r>
              <a:rPr lang="fi-FI" sz="1200" dirty="0" err="1">
                <a:solidFill>
                  <a:schemeClr val="bg1"/>
                </a:solidFill>
              </a:rPr>
              <a:t>Unsplash</a:t>
            </a:r>
            <a:endParaRPr lang="fi-FI" sz="1200" dirty="0">
              <a:solidFill>
                <a:schemeClr val="bg1"/>
              </a:solidFill>
            </a:endParaRPr>
          </a:p>
        </p:txBody>
      </p:sp>
    </p:spTree>
    <p:extLst>
      <p:ext uri="{BB962C8B-B14F-4D97-AF65-F5344CB8AC3E}">
        <p14:creationId xmlns:p14="http://schemas.microsoft.com/office/powerpoint/2010/main" val="203444431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US" dirty="0"/>
              <a:t>Finnish success stories</a:t>
            </a:r>
            <a:endParaRPr lang="fi-FI" dirty="0"/>
          </a:p>
        </p:txBody>
      </p:sp>
      <p:sp>
        <p:nvSpPr>
          <p:cNvPr id="3" name="Content Placeholder 2"/>
          <p:cNvSpPr>
            <a:spLocks noGrp="1"/>
          </p:cNvSpPr>
          <p:nvPr>
            <p:ph idx="1"/>
          </p:nvPr>
        </p:nvSpPr>
        <p:spPr>
          <a:xfrm>
            <a:off x="683568" y="1131590"/>
            <a:ext cx="7776864" cy="2879701"/>
          </a:xfrm>
        </p:spPr>
        <p:txBody>
          <a:bodyPr/>
          <a:lstStyle/>
          <a:p>
            <a:r>
              <a:rPr lang="en-US" sz="1800" dirty="0">
                <a:solidFill>
                  <a:srgbClr val="002EA2"/>
                </a:solidFill>
                <a:latin typeface="Finlandica" panose="00000500000000000000" pitchFamily="2" charset="0"/>
              </a:rPr>
              <a:t>The new Millennium saw the release of two groundbreaking Finnish games: the social networking game </a:t>
            </a:r>
            <a:r>
              <a:rPr lang="en-US" sz="1800" b="1" dirty="0">
                <a:solidFill>
                  <a:srgbClr val="002EA2"/>
                </a:solidFill>
                <a:latin typeface="Finlandica" panose="00000500000000000000" pitchFamily="2" charset="0"/>
              </a:rPr>
              <a:t>Habbo Hotel</a:t>
            </a:r>
            <a:r>
              <a:rPr lang="en-US" sz="1800" dirty="0">
                <a:solidFill>
                  <a:srgbClr val="002EA2"/>
                </a:solidFill>
                <a:latin typeface="Finlandica" panose="00000500000000000000" pitchFamily="2" charset="0"/>
              </a:rPr>
              <a:t> by </a:t>
            </a:r>
            <a:r>
              <a:rPr lang="en-US" sz="1800" dirty="0" err="1">
                <a:solidFill>
                  <a:srgbClr val="002EA2"/>
                </a:solidFill>
                <a:latin typeface="Finlandica" panose="00000500000000000000" pitchFamily="2" charset="0"/>
              </a:rPr>
              <a:t>Sulake</a:t>
            </a:r>
            <a:r>
              <a:rPr lang="en-US" sz="1800" dirty="0">
                <a:solidFill>
                  <a:srgbClr val="002EA2"/>
                </a:solidFill>
                <a:latin typeface="Finlandica" panose="00000500000000000000" pitchFamily="2" charset="0"/>
              </a:rPr>
              <a:t> in 2000 and the third-person shooter </a:t>
            </a:r>
            <a:r>
              <a:rPr lang="en-US" sz="1800" b="1" dirty="0">
                <a:solidFill>
                  <a:srgbClr val="002EA2"/>
                </a:solidFill>
                <a:latin typeface="Finlandica" panose="00000500000000000000" pitchFamily="2" charset="0"/>
              </a:rPr>
              <a:t>Max Payne </a:t>
            </a:r>
            <a:r>
              <a:rPr lang="en-US" sz="1800" dirty="0">
                <a:solidFill>
                  <a:srgbClr val="002EA2"/>
                </a:solidFill>
                <a:latin typeface="Finlandica" panose="00000500000000000000" pitchFamily="2" charset="0"/>
              </a:rPr>
              <a:t>by Remedy Entertainment in 2001.</a:t>
            </a:r>
          </a:p>
          <a:p>
            <a:endParaRPr lang="en-US" dirty="0"/>
          </a:p>
          <a:p>
            <a:r>
              <a:rPr lang="en-US" dirty="0"/>
              <a:t>In 2009 the mobile game came of age with Rovio’s release of </a:t>
            </a:r>
            <a:r>
              <a:rPr lang="en-US" b="1" dirty="0"/>
              <a:t>Angry Birds</a:t>
            </a:r>
            <a:r>
              <a:rPr lang="en-US" dirty="0"/>
              <a:t>, the most successful Finnish game franchise to date. Angry Birds has expanded to movies, toys, music and even drinks.</a:t>
            </a:r>
          </a:p>
          <a:p>
            <a:endParaRPr lang="en-US" dirty="0"/>
          </a:p>
          <a:p>
            <a:r>
              <a:rPr lang="en-US" sz="1800" dirty="0">
                <a:solidFill>
                  <a:srgbClr val="002EA2"/>
                </a:solidFill>
                <a:latin typeface="Finlandica" panose="00000500000000000000" pitchFamily="2" charset="0"/>
              </a:rPr>
              <a:t>Supercell was founded in 2010 and released the mobile games </a:t>
            </a:r>
            <a:r>
              <a:rPr lang="en-US" sz="1800" b="1" dirty="0">
                <a:solidFill>
                  <a:srgbClr val="002EA2"/>
                </a:solidFill>
                <a:latin typeface="Finlandica" panose="00000500000000000000" pitchFamily="2" charset="0"/>
              </a:rPr>
              <a:t>Hay Day </a:t>
            </a:r>
            <a:r>
              <a:rPr lang="en-US" sz="1800" dirty="0">
                <a:solidFill>
                  <a:srgbClr val="002EA2"/>
                </a:solidFill>
                <a:latin typeface="Finlandica" panose="00000500000000000000" pitchFamily="2" charset="0"/>
              </a:rPr>
              <a:t>and </a:t>
            </a:r>
            <a:r>
              <a:rPr lang="en-US" sz="1800" b="1" dirty="0">
                <a:solidFill>
                  <a:srgbClr val="002EA2"/>
                </a:solidFill>
                <a:latin typeface="Finlandica" panose="00000500000000000000" pitchFamily="2" charset="0"/>
              </a:rPr>
              <a:t>Clash of Clans </a:t>
            </a:r>
            <a:r>
              <a:rPr lang="en-US" sz="1800" dirty="0">
                <a:solidFill>
                  <a:srgbClr val="002EA2"/>
                </a:solidFill>
                <a:latin typeface="Finlandica" panose="00000500000000000000" pitchFamily="2" charset="0"/>
              </a:rPr>
              <a:t>a few years later. By 2016 Supercell was valued at over 10 billion USD, making it the most valuable Finnish games company.</a:t>
            </a:r>
          </a:p>
          <a:p>
            <a:endParaRPr lang="en-US" dirty="0"/>
          </a:p>
        </p:txBody>
      </p:sp>
    </p:spTree>
    <p:extLst>
      <p:ext uri="{BB962C8B-B14F-4D97-AF65-F5344CB8AC3E}">
        <p14:creationId xmlns:p14="http://schemas.microsoft.com/office/powerpoint/2010/main" val="41798143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man wearing a virtual reality headset.">
            <a:extLst>
              <a:ext uri="{FF2B5EF4-FFF2-40B4-BE49-F238E27FC236}">
                <a16:creationId xmlns:a16="http://schemas.microsoft.com/office/drawing/2014/main" id="{D6F1ED1E-6CA6-4918-A09F-A7635532BF7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673A991F-115E-4A2C-A0F9-0B9405BED167}"/>
              </a:ext>
            </a:extLst>
          </p:cNvPr>
          <p:cNvSpPr/>
          <p:nvPr/>
        </p:nvSpPr>
        <p:spPr>
          <a:xfrm>
            <a:off x="488462" y="2338263"/>
            <a:ext cx="4533728" cy="232104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704486" y="2486406"/>
            <a:ext cx="4104456"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rPr>
              <a:t>20 new game companies were founded in 2018 and 10 were founded in 2019.</a:t>
            </a:r>
          </a:p>
          <a:p>
            <a:endParaRPr lang="en-US" sz="2800" b="1" dirty="0">
              <a:solidFill>
                <a:schemeClr val="accent1"/>
              </a:solidFill>
              <a:latin typeface="+mn-lt"/>
            </a:endParaRPr>
          </a:p>
          <a:p>
            <a:endParaRPr lang="en-US" sz="1200" dirty="0">
              <a:solidFill>
                <a:schemeClr val="accent1"/>
              </a:solidFill>
            </a:endParaRPr>
          </a:p>
        </p:txBody>
      </p:sp>
      <p:sp>
        <p:nvSpPr>
          <p:cNvPr id="7" name="Freeform 7">
            <a:extLst>
              <a:ext uri="{FF2B5EF4-FFF2-40B4-BE49-F238E27FC236}">
                <a16:creationId xmlns:a16="http://schemas.microsoft.com/office/drawing/2014/main" id="{EE41FEDF-CDA2-4B3D-938A-AF76C48BC6BA}"/>
              </a:ext>
              <a:ext uri="{C183D7F6-B498-43B3-948B-1728B52AA6E4}">
                <adec:decorative xmlns:adec="http://schemas.microsoft.com/office/drawing/2017/decorative" xmlns=""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 uri="{C183D7F6-B498-43B3-948B-1728B52AA6E4}">
                <adec:decorative xmlns:adec="http://schemas.microsoft.com/office/drawing/2017/decorative" xmlns=""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Sakari Piippo</a:t>
            </a:r>
          </a:p>
        </p:txBody>
      </p:sp>
    </p:spTree>
    <p:extLst>
      <p:ext uri="{BB962C8B-B14F-4D97-AF65-F5344CB8AC3E}">
        <p14:creationId xmlns:p14="http://schemas.microsoft.com/office/powerpoint/2010/main" val="362826906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A82D04C-35FA-4868-BAB2-7AD857B59CB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673A991F-115E-4A2C-A0F9-0B9405BED167}"/>
              </a:ext>
            </a:extLst>
          </p:cNvPr>
          <p:cNvSpPr/>
          <p:nvPr/>
        </p:nvSpPr>
        <p:spPr>
          <a:xfrm>
            <a:off x="539552" y="2067694"/>
            <a:ext cx="3888432" cy="266429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755576" y="2215837"/>
            <a:ext cx="3456384" cy="1868082"/>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rPr>
              <a:t>At the end of 2018 Finland had over 220 game development studios. </a:t>
            </a:r>
          </a:p>
          <a:p>
            <a:pPr algn="r"/>
            <a:r>
              <a:rPr lang="en-US" sz="1400" dirty="0">
                <a:solidFill>
                  <a:schemeClr val="accent1"/>
                </a:solidFill>
              </a:rPr>
              <a:t>Source: </a:t>
            </a:r>
            <a:r>
              <a:rPr lang="en-US" sz="1400" dirty="0" err="1">
                <a:solidFill>
                  <a:schemeClr val="accent1"/>
                </a:solidFill>
              </a:rPr>
              <a:t>Neogames</a:t>
            </a:r>
            <a:endParaRPr lang="en-US" sz="2800" dirty="0">
              <a:solidFill>
                <a:schemeClr val="accent1"/>
              </a:solidFill>
            </a:endParaRP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a:t>
            </a:r>
            <a:r>
              <a:rPr lang="fi-FI" sz="1200" dirty="0" err="1">
                <a:solidFill>
                  <a:schemeClr val="bg1"/>
                </a:solidFill>
              </a:rPr>
              <a:t>Fredrick</a:t>
            </a:r>
            <a:r>
              <a:rPr lang="fi-FI" sz="1200" dirty="0">
                <a:solidFill>
                  <a:schemeClr val="bg1"/>
                </a:solidFill>
              </a:rPr>
              <a:t> </a:t>
            </a:r>
            <a:r>
              <a:rPr lang="fi-FI" sz="1200" dirty="0" err="1">
                <a:solidFill>
                  <a:schemeClr val="bg1"/>
                </a:solidFill>
              </a:rPr>
              <a:t>Tendong</a:t>
            </a:r>
            <a:r>
              <a:rPr lang="fi-FI" sz="1200" dirty="0">
                <a:solidFill>
                  <a:schemeClr val="bg1"/>
                </a:solidFill>
              </a:rPr>
              <a:t>/</a:t>
            </a:r>
            <a:r>
              <a:rPr lang="fi-FI" sz="1200" dirty="0" err="1">
                <a:solidFill>
                  <a:schemeClr val="bg1"/>
                </a:solidFill>
              </a:rPr>
              <a:t>Unsplash</a:t>
            </a:r>
            <a:endParaRPr lang="fi-FI" sz="1200" dirty="0">
              <a:solidFill>
                <a:schemeClr val="bg1"/>
              </a:solidFill>
            </a:endParaRPr>
          </a:p>
        </p:txBody>
      </p:sp>
    </p:spTree>
    <p:extLst>
      <p:ext uri="{BB962C8B-B14F-4D97-AF65-F5344CB8AC3E}">
        <p14:creationId xmlns:p14="http://schemas.microsoft.com/office/powerpoint/2010/main" val="12446888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US" dirty="0"/>
              <a:t>International gaming industry</a:t>
            </a:r>
            <a:endParaRPr lang="fi-FI" dirty="0"/>
          </a:p>
        </p:txBody>
      </p:sp>
      <p:sp>
        <p:nvSpPr>
          <p:cNvPr id="3" name="Content Placeholder 2"/>
          <p:cNvSpPr>
            <a:spLocks noGrp="1"/>
          </p:cNvSpPr>
          <p:nvPr>
            <p:ph idx="1"/>
          </p:nvPr>
        </p:nvSpPr>
        <p:spPr>
          <a:xfrm>
            <a:off x="683568" y="1275606"/>
            <a:ext cx="7776864" cy="2879701"/>
          </a:xfrm>
        </p:spPr>
        <p:txBody>
          <a:bodyPr/>
          <a:lstStyle/>
          <a:p>
            <a:r>
              <a:rPr lang="en-US" dirty="0"/>
              <a:t>The Finnish gaming industry is very international. About 27% of employees were foreign in 2018, and between 2016 and 2018 the number of foreign employees grew 75%, according to </a:t>
            </a:r>
            <a:r>
              <a:rPr lang="en-US" dirty="0" err="1"/>
              <a:t>Neogames</a:t>
            </a:r>
            <a:r>
              <a:rPr lang="en-US" dirty="0"/>
              <a:t>.</a:t>
            </a:r>
          </a:p>
          <a:p>
            <a:endParaRPr lang="en-US" dirty="0"/>
          </a:p>
          <a:p>
            <a:r>
              <a:rPr lang="en-US" dirty="0"/>
              <a:t>The Finnish games industry is both local and international. Major global companies and investors have set up shops in Finland. Still, the sector keeps a distinctly Finnish flavor.</a:t>
            </a:r>
          </a:p>
          <a:p>
            <a:pPr lvl="1"/>
            <a:r>
              <a:rPr lang="en-US" dirty="0"/>
              <a:t>Major international games giants like AMD, Nvidia, EA, Ubisoft, Unity and Zynga have a presence in Finland.</a:t>
            </a:r>
          </a:p>
          <a:p>
            <a:endParaRPr lang="en-US" dirty="0"/>
          </a:p>
        </p:txBody>
      </p:sp>
    </p:spTree>
    <p:extLst>
      <p:ext uri="{BB962C8B-B14F-4D97-AF65-F5344CB8AC3E}">
        <p14:creationId xmlns:p14="http://schemas.microsoft.com/office/powerpoint/2010/main" val="232287130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 ceiling, working&#10;&#10;Description automatically generated">
            <a:extLst>
              <a:ext uri="{FF2B5EF4-FFF2-40B4-BE49-F238E27FC236}">
                <a16:creationId xmlns:a16="http://schemas.microsoft.com/office/drawing/2014/main" id="{EA1DC96A-09D7-4196-A35E-B9E0999A6A0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p:nvPr>
        </p:nvSpPr>
        <p:spPr>
          <a:xfrm>
            <a:off x="4139952" y="1995388"/>
            <a:ext cx="5688632" cy="792088"/>
          </a:xfrm>
        </p:spPr>
        <p:txBody>
          <a:bodyPr/>
          <a:lstStyle/>
          <a:p>
            <a:r>
              <a:rPr lang="en-GB" sz="7200" dirty="0"/>
              <a:t>Thank you!</a:t>
            </a:r>
          </a:p>
        </p:txBody>
      </p:sp>
      <p:sp>
        <p:nvSpPr>
          <p:cNvPr id="3" name="Freeform 7">
            <a:extLst>
              <a:ext uri="{FF2B5EF4-FFF2-40B4-BE49-F238E27FC236}">
                <a16:creationId xmlns:a16="http://schemas.microsoft.com/office/drawing/2014/main" id="{E496FD00-B9FE-4950-9FFC-A6C61696E598}"/>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1">
            <a:extLst>
              <a:ext uri="{FF2B5EF4-FFF2-40B4-BE49-F238E27FC236}">
                <a16:creationId xmlns:a16="http://schemas.microsoft.com/office/drawing/2014/main" id="{BEA44CBA-DFEE-4F57-9597-2741B2FA450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C1CB1D26-3832-4549-8CA3-80E91DA6379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Israel </a:t>
            </a:r>
            <a:r>
              <a:rPr lang="fi-FI" sz="1200" dirty="0" err="1">
                <a:solidFill>
                  <a:schemeClr val="bg1"/>
                </a:solidFill>
              </a:rPr>
              <a:t>Andrade</a:t>
            </a:r>
            <a:r>
              <a:rPr lang="fi-FI" sz="1200" dirty="0">
                <a:solidFill>
                  <a:schemeClr val="bg1"/>
                </a:solidFill>
              </a:rPr>
              <a:t>/</a:t>
            </a:r>
            <a:r>
              <a:rPr lang="fi-FI" sz="1200" dirty="0" err="1">
                <a:solidFill>
                  <a:schemeClr val="bg1"/>
                </a:solidFill>
              </a:rPr>
              <a:t>Unsplash</a:t>
            </a:r>
            <a:endParaRPr lang="fi-FI" sz="1200" dirty="0">
              <a:solidFill>
                <a:schemeClr val="bg1"/>
              </a:solidFill>
            </a:endParaRPr>
          </a:p>
        </p:txBody>
      </p:sp>
    </p:spTree>
    <p:extLst>
      <p:ext uri="{BB962C8B-B14F-4D97-AF65-F5344CB8AC3E}">
        <p14:creationId xmlns:p14="http://schemas.microsoft.com/office/powerpoint/2010/main" val="9032713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834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rowd in an event.">
            <a:extLst>
              <a:ext uri="{FF2B5EF4-FFF2-40B4-BE49-F238E27FC236}">
                <a16:creationId xmlns:a16="http://schemas.microsoft.com/office/drawing/2014/main" id="{F2014681-C8F1-482A-9553-6E0E3D75DEE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15" name="Rectangle 14">
            <a:extLst>
              <a:ext uri="{FF2B5EF4-FFF2-40B4-BE49-F238E27FC236}">
                <a16:creationId xmlns:a16="http://schemas.microsoft.com/office/drawing/2014/main" id="{313E3037-7D9B-469C-87E4-F7EFA414CE35}"/>
              </a:ext>
              <a:ext uri="{C183D7F6-B498-43B3-948B-1728B52AA6E4}">
                <adec:decorative xmlns:adec="http://schemas.microsoft.com/office/drawing/2017/decorative" xmlns="" val="1"/>
              </a:ext>
            </a:extLst>
          </p:cNvPr>
          <p:cNvSpPr/>
          <p:nvPr/>
        </p:nvSpPr>
        <p:spPr>
          <a:xfrm>
            <a:off x="0" y="0"/>
            <a:ext cx="9144000" cy="51435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1277497" y="842963"/>
            <a:ext cx="6589005" cy="3671590"/>
          </a:xfrm>
        </p:spPr>
        <p:txBody>
          <a:bodyPr/>
          <a:lstStyle/>
          <a:p>
            <a:r>
              <a:rPr lang="en-US" sz="7200" b="0" dirty="0"/>
              <a:t>Finland - the best place in the world to </a:t>
            </a:r>
            <a:r>
              <a:rPr lang="en-US" sz="7200" dirty="0"/>
              <a:t>develop games</a:t>
            </a:r>
            <a:endParaRPr lang="en-GB" sz="7200" b="0" dirty="0"/>
          </a:p>
        </p:txBody>
      </p:sp>
      <p:sp>
        <p:nvSpPr>
          <p:cNvPr id="7" name="Freeform 7">
            <a:extLst>
              <a:ext uri="{FF2B5EF4-FFF2-40B4-BE49-F238E27FC236}">
                <a16:creationId xmlns:a16="http://schemas.microsoft.com/office/drawing/2014/main" id="{89EACB50-EC27-4AA0-8BDD-C07AF7AD3C6F}"/>
              </a:ext>
              <a:ext uri="{C183D7F6-B498-43B3-948B-1728B52AA6E4}">
                <adec:decorative xmlns:adec="http://schemas.microsoft.com/office/drawing/2017/decorative" xmlns=""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A0FDB32E-FCC7-484F-8126-2CDF966450D1}"/>
              </a:ext>
              <a:ext uri="{C183D7F6-B498-43B3-948B-1728B52AA6E4}">
                <adec:decorative xmlns:adec="http://schemas.microsoft.com/office/drawing/2017/decorative" xmlns=""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234906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438269" y="1703586"/>
            <a:ext cx="6240734" cy="2308324"/>
          </a:xfrm>
          <a:prstGeom prst="rect">
            <a:avLst/>
          </a:prstGeom>
        </p:spPr>
        <p:txBody>
          <a:bodyPr wrap="square">
            <a:spAutoFit/>
          </a:bodyPr>
          <a:lstStyle/>
          <a:p>
            <a:pPr defTabSz="457200"/>
            <a:r>
              <a:rPr lang="en-US" dirty="0">
                <a:solidFill>
                  <a:srgbClr val="FFFFFF"/>
                </a:solidFill>
              </a:rPr>
              <a:t>The global games industry is tough. You need </a:t>
            </a:r>
            <a:r>
              <a:rPr lang="en-US" b="1" dirty="0">
                <a:solidFill>
                  <a:srgbClr val="FFFFFF"/>
                </a:solidFill>
              </a:rPr>
              <a:t>experience</a:t>
            </a:r>
            <a:r>
              <a:rPr lang="en-US" dirty="0">
                <a:solidFill>
                  <a:srgbClr val="FFFFFF"/>
                </a:solidFill>
              </a:rPr>
              <a:t>, </a:t>
            </a:r>
            <a:r>
              <a:rPr lang="en-US" b="1" dirty="0">
                <a:solidFill>
                  <a:srgbClr val="FFFFFF"/>
                </a:solidFill>
              </a:rPr>
              <a:t>talent</a:t>
            </a:r>
            <a:r>
              <a:rPr lang="en-US" dirty="0">
                <a:solidFill>
                  <a:srgbClr val="FFFFFF"/>
                </a:solidFill>
              </a:rPr>
              <a:t>, </a:t>
            </a:r>
            <a:r>
              <a:rPr lang="en-US" b="1" dirty="0">
                <a:solidFill>
                  <a:srgbClr val="FFFFFF"/>
                </a:solidFill>
              </a:rPr>
              <a:t>bravery</a:t>
            </a:r>
            <a:r>
              <a:rPr lang="en-US" dirty="0">
                <a:solidFill>
                  <a:srgbClr val="FFFFFF"/>
                </a:solidFill>
              </a:rPr>
              <a:t>, </a:t>
            </a:r>
            <a:r>
              <a:rPr lang="en-US" b="1" dirty="0">
                <a:solidFill>
                  <a:srgbClr val="FFFFFF"/>
                </a:solidFill>
              </a:rPr>
              <a:t>resources</a:t>
            </a:r>
            <a:r>
              <a:rPr lang="en-US" dirty="0">
                <a:solidFill>
                  <a:srgbClr val="FFFFFF"/>
                </a:solidFill>
              </a:rPr>
              <a:t> and </a:t>
            </a:r>
            <a:r>
              <a:rPr lang="en-US" b="1" dirty="0">
                <a:solidFill>
                  <a:srgbClr val="FFFFFF"/>
                </a:solidFill>
              </a:rPr>
              <a:t>institutional support </a:t>
            </a:r>
            <a:r>
              <a:rPr lang="en-US" dirty="0">
                <a:solidFill>
                  <a:srgbClr val="FFFFFF"/>
                </a:solidFill>
              </a:rPr>
              <a:t>to succeed – all of which you can find in Finland.</a:t>
            </a:r>
          </a:p>
          <a:p>
            <a:pPr lvl="0" defTabSz="457200">
              <a:lnSpc>
                <a:spcPct val="100000"/>
              </a:lnSpc>
              <a:spcBef>
                <a:spcPts val="0"/>
              </a:spcBef>
            </a:pPr>
            <a:endParaRPr lang="en-US" dirty="0">
              <a:solidFill>
                <a:srgbClr val="FFFFFF"/>
              </a:solidFill>
            </a:endParaRPr>
          </a:p>
          <a:p>
            <a:pPr lvl="0" defTabSz="457200">
              <a:lnSpc>
                <a:spcPct val="100000"/>
              </a:lnSpc>
              <a:spcBef>
                <a:spcPts val="0"/>
              </a:spcBef>
            </a:pPr>
            <a:endParaRPr lang="en-US" dirty="0">
              <a:solidFill>
                <a:srgbClr val="FFFFFF"/>
              </a:solidFill>
            </a:endParaRPr>
          </a:p>
          <a:p>
            <a:pPr lvl="0" defTabSz="457200">
              <a:lnSpc>
                <a:spcPct val="100000"/>
              </a:lnSpc>
              <a:spcBef>
                <a:spcPts val="0"/>
              </a:spcBef>
            </a:pPr>
            <a:r>
              <a:rPr lang="en-US" dirty="0">
                <a:solidFill>
                  <a:srgbClr val="FFFFFF"/>
                </a:solidFill>
              </a:rPr>
              <a:t>Finland has decades of experience developing globally </a:t>
            </a:r>
            <a:r>
              <a:rPr lang="en-US" b="1" dirty="0">
                <a:solidFill>
                  <a:srgbClr val="FFFFFF"/>
                </a:solidFill>
              </a:rPr>
              <a:t>successful</a:t>
            </a:r>
            <a:r>
              <a:rPr lang="en-US" dirty="0">
                <a:solidFill>
                  <a:srgbClr val="FFFFFF"/>
                </a:solidFill>
              </a:rPr>
              <a:t> and </a:t>
            </a:r>
            <a:r>
              <a:rPr lang="en-US" b="1" dirty="0">
                <a:solidFill>
                  <a:srgbClr val="FFFFFF"/>
                </a:solidFill>
              </a:rPr>
              <a:t>ground-breaking games</a:t>
            </a:r>
            <a:r>
              <a:rPr lang="en-US" dirty="0">
                <a:solidFill>
                  <a:srgbClr val="FFFFFF"/>
                </a:solidFill>
              </a:rPr>
              <a:t>.</a:t>
            </a:r>
          </a:p>
          <a:p>
            <a:pPr lvl="0" defTabSz="457200">
              <a:lnSpc>
                <a:spcPct val="100000"/>
              </a:lnSpc>
              <a:spcBef>
                <a:spcPts val="0"/>
              </a:spcBef>
            </a:pPr>
            <a:endParaRPr lang="en-US" dirty="0">
              <a:solidFill>
                <a:srgbClr val="FFFFFF"/>
              </a:solidFill>
            </a:endParaRPr>
          </a:p>
        </p:txBody>
      </p:sp>
      <p:cxnSp>
        <p:nvCxnSpPr>
          <p:cNvPr id="12" name="Straight Connector 11">
            <a:extLst>
              <a:ext uri="{C183D7F6-B498-43B3-948B-1728B52AA6E4}">
                <adec:decorative xmlns:adec="http://schemas.microsoft.com/office/drawing/2017/decorative" xmlns="" val="1"/>
              </a:ext>
            </a:extLst>
          </p:cNvPr>
          <p:cNvCxnSpPr/>
          <p:nvPr/>
        </p:nvCxnSpPr>
        <p:spPr>
          <a:xfrm>
            <a:off x="1525853" y="2787774"/>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46648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US" dirty="0"/>
              <a:t>Finnish game industry</a:t>
            </a:r>
            <a:endParaRPr lang="fi-FI" dirty="0"/>
          </a:p>
        </p:txBody>
      </p:sp>
      <p:sp>
        <p:nvSpPr>
          <p:cNvPr id="3" name="Content Placeholder 2"/>
          <p:cNvSpPr>
            <a:spLocks noGrp="1"/>
          </p:cNvSpPr>
          <p:nvPr>
            <p:ph idx="1"/>
          </p:nvPr>
        </p:nvSpPr>
        <p:spPr>
          <a:xfrm>
            <a:off x="683568" y="1275606"/>
            <a:ext cx="7848872" cy="3456384"/>
          </a:xfrm>
        </p:spPr>
        <p:txBody>
          <a:bodyPr/>
          <a:lstStyle/>
          <a:p>
            <a:r>
              <a:rPr lang="en-US" dirty="0"/>
              <a:t>Finnish authorities have supported the game industry for decades. </a:t>
            </a:r>
            <a:r>
              <a:rPr lang="en-US" b="1" dirty="0"/>
              <a:t>Public innovation and funding</a:t>
            </a:r>
            <a:r>
              <a:rPr lang="en-US" dirty="0"/>
              <a:t> groups support gaming, as do universities, trade groups and industry associations.</a:t>
            </a:r>
          </a:p>
          <a:p>
            <a:endParaRPr lang="en-US" dirty="0"/>
          </a:p>
          <a:p>
            <a:r>
              <a:rPr lang="en-US" b="1" dirty="0"/>
              <a:t>Games education </a:t>
            </a:r>
            <a:r>
              <a:rPr lang="en-US" dirty="0"/>
              <a:t>is an established and respected field in Finland. It is offered in adult education centers, vocational colleges, universities of applied sciences and universities.</a:t>
            </a:r>
          </a:p>
          <a:p>
            <a:pPr marL="0" indent="0">
              <a:buNone/>
            </a:pPr>
            <a:endParaRPr lang="en-US" dirty="0"/>
          </a:p>
          <a:p>
            <a:r>
              <a:rPr lang="en-US" dirty="0"/>
              <a:t>Some Finnish companies are also experts at “</a:t>
            </a:r>
            <a:r>
              <a:rPr lang="en-US" b="1" dirty="0"/>
              <a:t>gamification</a:t>
            </a:r>
            <a:r>
              <a:rPr lang="en-US" dirty="0"/>
              <a:t>”, or bringing game design or principals into non-game contexts.</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0181770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US" dirty="0"/>
              <a:t>Games education</a:t>
            </a:r>
            <a:endParaRPr lang="fi-FI" dirty="0"/>
          </a:p>
        </p:txBody>
      </p:sp>
      <p:sp>
        <p:nvSpPr>
          <p:cNvPr id="3" name="Content Placeholder 2"/>
          <p:cNvSpPr>
            <a:spLocks noGrp="1"/>
          </p:cNvSpPr>
          <p:nvPr>
            <p:ph idx="1"/>
          </p:nvPr>
        </p:nvSpPr>
        <p:spPr>
          <a:xfrm>
            <a:off x="683568" y="1203598"/>
            <a:ext cx="7848872" cy="3888432"/>
          </a:xfrm>
        </p:spPr>
        <p:txBody>
          <a:bodyPr/>
          <a:lstStyle/>
          <a:p>
            <a:pPr marL="0" indent="0">
              <a:buNone/>
            </a:pPr>
            <a:r>
              <a:rPr lang="en-US" sz="800" dirty="0">
                <a:solidFill>
                  <a:srgbClr val="002EA2"/>
                </a:solidFill>
                <a:latin typeface="Finlandica" panose="00000500000000000000" pitchFamily="2" charset="0"/>
              </a:rPr>
              <a:t> </a:t>
            </a:r>
          </a:p>
          <a:p>
            <a:r>
              <a:rPr lang="en-US" dirty="0">
                <a:solidFill>
                  <a:srgbClr val="002EA2"/>
                </a:solidFill>
                <a:latin typeface="Finlandica" panose="00000500000000000000" pitchFamily="2" charset="0"/>
              </a:rPr>
              <a:t>Education doesn’t end with graduation: Finnish educational institutions also offer </a:t>
            </a:r>
            <a:r>
              <a:rPr lang="en-US" b="1" dirty="0">
                <a:solidFill>
                  <a:srgbClr val="002EA2"/>
                </a:solidFill>
                <a:latin typeface="Finlandica" panose="00000500000000000000" pitchFamily="2" charset="0"/>
              </a:rPr>
              <a:t>lifelong learning for the necessary creative and technical skills </a:t>
            </a:r>
            <a:r>
              <a:rPr lang="en-US" dirty="0">
                <a:solidFill>
                  <a:srgbClr val="002EA2"/>
                </a:solidFill>
                <a:latin typeface="Finlandica" panose="00000500000000000000" pitchFamily="2" charset="0"/>
              </a:rPr>
              <a:t>to create games.</a:t>
            </a:r>
          </a:p>
          <a:p>
            <a:endParaRPr lang="en-US" dirty="0"/>
          </a:p>
          <a:p>
            <a:r>
              <a:rPr lang="en-US" dirty="0"/>
              <a:t>The Finnish game industry does not only focus on entertainment. </a:t>
            </a:r>
            <a:r>
              <a:rPr lang="en-US" dirty="0" smtClean="0"/>
              <a:t>It </a:t>
            </a:r>
            <a:r>
              <a:rPr lang="en-US" dirty="0"/>
              <a:t>also </a:t>
            </a:r>
            <a:r>
              <a:rPr lang="en-US" dirty="0" smtClean="0"/>
              <a:t>develops </a:t>
            </a:r>
            <a:r>
              <a:rPr lang="en-US" dirty="0"/>
              <a:t>“</a:t>
            </a:r>
            <a:r>
              <a:rPr lang="en-US" b="1" dirty="0"/>
              <a:t>serious games</a:t>
            </a:r>
            <a:r>
              <a:rPr lang="en-US" dirty="0"/>
              <a:t>”, or games for a purpose other than entertainment, such as education or training. </a:t>
            </a:r>
          </a:p>
          <a:p>
            <a:endParaRPr lang="fi-FI" dirty="0">
              <a:solidFill>
                <a:srgbClr val="002EA2"/>
              </a:solidFill>
              <a:latin typeface="Finlandica" panose="00000500000000000000" pitchFamily="2" charset="0"/>
            </a:endParaRPr>
          </a:p>
          <a:p>
            <a:r>
              <a:rPr lang="en-US" dirty="0"/>
              <a:t>In recent years a thriving </a:t>
            </a:r>
            <a:r>
              <a:rPr lang="en-US" b="1" dirty="0"/>
              <a:t>Education Technology </a:t>
            </a:r>
            <a:r>
              <a:rPr lang="en-US" dirty="0"/>
              <a:t>(EdTech) sector has developed, merging Finnish software and education strengths. </a:t>
            </a:r>
          </a:p>
          <a:p>
            <a:pPr marL="0" indent="0">
              <a:buNone/>
            </a:pPr>
            <a:r>
              <a:rPr lang="en-US" dirty="0"/>
              <a:t> </a:t>
            </a:r>
          </a:p>
          <a:p>
            <a:endParaRPr lang="en-US" dirty="0">
              <a:solidFill>
                <a:srgbClr val="002EA2"/>
              </a:solidFill>
              <a:latin typeface="Finlandica" panose="00000500000000000000" pitchFamily="2" charset="0"/>
            </a:endParaRPr>
          </a:p>
          <a:p>
            <a:endParaRPr lang="fi-FI" dirty="0"/>
          </a:p>
          <a:p>
            <a:pPr lvl="2"/>
            <a:endParaRPr lang="fi-FI" dirty="0"/>
          </a:p>
        </p:txBody>
      </p:sp>
    </p:spTree>
    <p:extLst>
      <p:ext uri="{BB962C8B-B14F-4D97-AF65-F5344CB8AC3E}">
        <p14:creationId xmlns:p14="http://schemas.microsoft.com/office/powerpoint/2010/main" val="52331699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hild and a parent looking at a tablet.">
            <a:extLst>
              <a:ext uri="{FF2B5EF4-FFF2-40B4-BE49-F238E27FC236}">
                <a16:creationId xmlns:a16="http://schemas.microsoft.com/office/drawing/2014/main" id="{50529FD2-BC17-4B79-B667-440E45CB7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5E338BED-9BC7-4E28-B061-08ED6434B883}"/>
              </a:ext>
              <a:ext uri="{C183D7F6-B498-43B3-948B-1728B52AA6E4}">
                <adec:decorative xmlns:adec="http://schemas.microsoft.com/office/drawing/2017/decorative" xmlns="" val="1"/>
              </a:ext>
            </a:extLst>
          </p:cNvPr>
          <p:cNvSpPr/>
          <p:nvPr/>
        </p:nvSpPr>
        <p:spPr>
          <a:xfrm>
            <a:off x="6588224" y="4731990"/>
            <a:ext cx="2396480" cy="25971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Rectangle 4">
            <a:extLst>
              <a:ext uri="{FF2B5EF4-FFF2-40B4-BE49-F238E27FC236}">
                <a16:creationId xmlns:a16="http://schemas.microsoft.com/office/drawing/2014/main" id="{810E3D51-673E-4C21-8F97-FB9337F87A82}"/>
              </a:ext>
              <a:ext uri="{C183D7F6-B498-43B3-948B-1728B52AA6E4}">
                <adec:decorative xmlns:adec="http://schemas.microsoft.com/office/drawing/2017/decorative" xmlns="" val="1"/>
              </a:ext>
            </a:extLst>
          </p:cNvPr>
          <p:cNvSpPr/>
          <p:nvPr/>
        </p:nvSpPr>
        <p:spPr>
          <a:xfrm>
            <a:off x="501849" y="1799108"/>
            <a:ext cx="3854127" cy="293288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Content Placeholder 2">
            <a:extLst>
              <a:ext uri="{FF2B5EF4-FFF2-40B4-BE49-F238E27FC236}">
                <a16:creationId xmlns:a16="http://schemas.microsoft.com/office/drawing/2014/main" id="{999CC1CD-C662-4319-BF5C-3D306E59EACF}"/>
              </a:ext>
            </a:extLst>
          </p:cNvPr>
          <p:cNvSpPr txBox="1">
            <a:spLocks/>
          </p:cNvSpPr>
          <p:nvPr/>
        </p:nvSpPr>
        <p:spPr>
          <a:xfrm>
            <a:off x="744443" y="1972841"/>
            <a:ext cx="3528392"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400" b="1" dirty="0">
                <a:solidFill>
                  <a:schemeClr val="accent1"/>
                </a:solidFill>
              </a:rPr>
              <a:t>Many of the educational technology solutions have been developed together with Finnish teachers, and tested in Finnish schools.</a:t>
            </a:r>
          </a:p>
        </p:txBody>
      </p:sp>
      <p:sp>
        <p:nvSpPr>
          <p:cNvPr id="8" name="Freeform 7">
            <a:extLst>
              <a:ext uri="{FF2B5EF4-FFF2-40B4-BE49-F238E27FC236}">
                <a16:creationId xmlns:a16="http://schemas.microsoft.com/office/drawing/2014/main" id="{D31E41FD-625A-4E37-9F63-D66E421A1F4F}"/>
              </a:ext>
              <a:ext uri="{C183D7F6-B498-43B3-948B-1728B52AA6E4}">
                <adec:decorative xmlns:adec="http://schemas.microsoft.com/office/drawing/2017/decorative" xmlns=""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E13D66A7-B1EC-4408-A03B-F2520C184367}"/>
              </a:ext>
              <a:ext uri="{C183D7F6-B498-43B3-948B-1728B52AA6E4}">
                <adec:decorative xmlns:adec="http://schemas.microsoft.com/office/drawing/2017/decorative" xmlns=""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FFDDB0E0-2A1D-4F03-938A-D984A28B981D}"/>
              </a:ext>
            </a:extLst>
          </p:cNvPr>
          <p:cNvSpPr txBox="1"/>
          <p:nvPr/>
        </p:nvSpPr>
        <p:spPr>
          <a:xfrm>
            <a:off x="5508104" y="4731990"/>
            <a:ext cx="3476600" cy="461665"/>
          </a:xfrm>
          <a:prstGeom prst="rect">
            <a:avLst/>
          </a:prstGeom>
          <a:noFill/>
        </p:spPr>
        <p:txBody>
          <a:bodyPr wrap="square">
            <a:spAutoFit/>
          </a:bodyPr>
          <a:lstStyle/>
          <a:p>
            <a:pPr algn="r"/>
            <a:r>
              <a:rPr lang="fi-FI" sz="1200" dirty="0">
                <a:solidFill>
                  <a:schemeClr val="tx2"/>
                </a:solidFill>
              </a:rPr>
              <a:t>Photo: Robo </a:t>
            </a:r>
            <a:r>
              <a:rPr lang="fi-FI" sz="1200" dirty="0" err="1">
                <a:solidFill>
                  <a:schemeClr val="tx2"/>
                </a:solidFill>
              </a:rPr>
              <a:t>Wunderkind</a:t>
            </a:r>
            <a:r>
              <a:rPr lang="fi-FI" sz="1200" dirty="0">
                <a:solidFill>
                  <a:schemeClr val="tx2"/>
                </a:solidFill>
              </a:rPr>
              <a:t>/</a:t>
            </a:r>
            <a:r>
              <a:rPr lang="fi-FI" sz="1200" dirty="0" err="1">
                <a:solidFill>
                  <a:schemeClr val="tx2"/>
                </a:solidFill>
              </a:rPr>
              <a:t>Unsplash</a:t>
            </a:r>
            <a:endParaRPr lang="fi-FI" sz="1200" dirty="0">
              <a:solidFill>
                <a:schemeClr val="tx2"/>
              </a:solidFill>
            </a:endParaRPr>
          </a:p>
          <a:p>
            <a:pPr algn="r"/>
            <a:endParaRPr lang="fi-FI" sz="1200" dirty="0">
              <a:solidFill>
                <a:schemeClr val="bg1"/>
              </a:solidFill>
            </a:endParaRPr>
          </a:p>
        </p:txBody>
      </p:sp>
    </p:spTree>
    <p:extLst>
      <p:ext uri="{BB962C8B-B14F-4D97-AF65-F5344CB8AC3E}">
        <p14:creationId xmlns:p14="http://schemas.microsoft.com/office/powerpoint/2010/main" val="18900363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GB" dirty="0"/>
              <a:t>Vibrant gaming community</a:t>
            </a:r>
            <a:endParaRPr lang="fi-FI" dirty="0"/>
          </a:p>
        </p:txBody>
      </p:sp>
      <p:sp>
        <p:nvSpPr>
          <p:cNvPr id="3" name="Content Placeholder 2"/>
          <p:cNvSpPr>
            <a:spLocks noGrp="1"/>
          </p:cNvSpPr>
          <p:nvPr>
            <p:ph idx="1"/>
          </p:nvPr>
        </p:nvSpPr>
        <p:spPr>
          <a:xfrm>
            <a:off x="683568" y="1203598"/>
            <a:ext cx="7848872" cy="3888432"/>
          </a:xfrm>
        </p:spPr>
        <p:txBody>
          <a:bodyPr/>
          <a:lstStyle/>
          <a:p>
            <a:pPr marL="0" indent="0">
              <a:buNone/>
            </a:pPr>
            <a:r>
              <a:rPr lang="en-US" sz="800" dirty="0">
                <a:solidFill>
                  <a:srgbClr val="002EA2"/>
                </a:solidFill>
                <a:latin typeface="Finlandica" panose="00000500000000000000" pitchFamily="2" charset="0"/>
              </a:rPr>
              <a:t> </a:t>
            </a:r>
          </a:p>
          <a:p>
            <a:r>
              <a:rPr lang="en-US" dirty="0">
                <a:solidFill>
                  <a:srgbClr val="002EA2"/>
                </a:solidFill>
                <a:latin typeface="Finlandica" panose="00000500000000000000" pitchFamily="2" charset="0"/>
              </a:rPr>
              <a:t>The industry and gaming community has also supported its own growth, for example through events and industry camaraderie.</a:t>
            </a:r>
          </a:p>
          <a:p>
            <a:endParaRPr lang="fi-FI" dirty="0">
              <a:solidFill>
                <a:srgbClr val="002EA2"/>
              </a:solidFill>
              <a:latin typeface="Finlandica" panose="00000500000000000000" pitchFamily="2" charset="0"/>
            </a:endParaRPr>
          </a:p>
          <a:p>
            <a:pPr>
              <a:lnSpc>
                <a:spcPct val="100000"/>
              </a:lnSpc>
              <a:spcBef>
                <a:spcPts val="0"/>
              </a:spcBef>
              <a:defRPr/>
            </a:pPr>
            <a:r>
              <a:rPr lang="en-US" dirty="0">
                <a:solidFill>
                  <a:srgbClr val="002EA2"/>
                </a:solidFill>
                <a:latin typeface="Finlandica" panose="00000500000000000000" pitchFamily="2" charset="0"/>
              </a:rPr>
              <a:t>For example, the </a:t>
            </a:r>
            <a:r>
              <a:rPr lang="en-US" b="1" dirty="0">
                <a:solidFill>
                  <a:srgbClr val="002EA2"/>
                </a:solidFill>
                <a:latin typeface="Finlandica" panose="00000500000000000000" pitchFamily="2" charset="0"/>
              </a:rPr>
              <a:t>Slush</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startup and technology event </a:t>
            </a:r>
            <a:r>
              <a:rPr lang="en-US" dirty="0">
                <a:solidFill>
                  <a:srgbClr val="002EA2"/>
                </a:solidFill>
                <a:latin typeface="Finlandica" panose="00000500000000000000" pitchFamily="2" charset="0"/>
              </a:rPr>
              <a:t>is organized by university students. </a:t>
            </a:r>
          </a:p>
          <a:p>
            <a:pPr>
              <a:lnSpc>
                <a:spcPct val="100000"/>
              </a:lnSpc>
              <a:spcBef>
                <a:spcPts val="0"/>
              </a:spcBef>
              <a:defRPr/>
            </a:pPr>
            <a:endParaRPr lang="fi-FI" dirty="0">
              <a:solidFill>
                <a:srgbClr val="002EA2"/>
              </a:solidFill>
              <a:latin typeface="Finlandica" panose="00000500000000000000" pitchFamily="2" charset="0"/>
            </a:endParaRPr>
          </a:p>
          <a:p>
            <a:r>
              <a:rPr lang="en-US" b="1" dirty="0"/>
              <a:t>The Assembly </a:t>
            </a:r>
            <a:r>
              <a:rPr lang="en-US" dirty="0"/>
              <a:t>demoscene and gaming event began in 1992 and is still held twice a year. </a:t>
            </a:r>
          </a:p>
          <a:p>
            <a:pPr lvl="1"/>
            <a:r>
              <a:rPr lang="en-US" dirty="0"/>
              <a:t>The community has helped several generations of Finnish games professionals. </a:t>
            </a:r>
          </a:p>
          <a:p>
            <a:endParaRPr lang="en-US" dirty="0"/>
          </a:p>
          <a:p>
            <a:endParaRPr lang="en-US" dirty="0">
              <a:solidFill>
                <a:srgbClr val="002EA2"/>
              </a:solidFill>
              <a:latin typeface="Finlandica" panose="00000500000000000000" pitchFamily="2" charset="0"/>
            </a:endParaRPr>
          </a:p>
          <a:p>
            <a:endParaRPr lang="en-US" dirty="0"/>
          </a:p>
          <a:p>
            <a:pPr marL="0" indent="0">
              <a:buNone/>
            </a:pPr>
            <a:r>
              <a:rPr lang="en-US" dirty="0"/>
              <a:t> </a:t>
            </a:r>
          </a:p>
          <a:p>
            <a:endParaRPr lang="en-US" dirty="0">
              <a:solidFill>
                <a:srgbClr val="002EA2"/>
              </a:solidFill>
              <a:latin typeface="Finlandica" panose="00000500000000000000" pitchFamily="2" charset="0"/>
            </a:endParaRPr>
          </a:p>
          <a:p>
            <a:endParaRPr lang="fi-FI" dirty="0"/>
          </a:p>
          <a:p>
            <a:pPr lvl="2"/>
            <a:endParaRPr lang="fi-FI" dirty="0"/>
          </a:p>
        </p:txBody>
      </p:sp>
    </p:spTree>
    <p:extLst>
      <p:ext uri="{BB962C8B-B14F-4D97-AF65-F5344CB8AC3E}">
        <p14:creationId xmlns:p14="http://schemas.microsoft.com/office/powerpoint/2010/main" val="1269663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ople playing computer games in a gaming event.">
            <a:extLst>
              <a:ext uri="{FF2B5EF4-FFF2-40B4-BE49-F238E27FC236}">
                <a16:creationId xmlns:a16="http://schemas.microsoft.com/office/drawing/2014/main" id="{924A76F8-4B71-4575-8741-F72DBC8074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52447" cy="5143500"/>
          </a:xfrm>
          <a:prstGeom prst="rect">
            <a:avLst/>
          </a:prstGeom>
        </p:spPr>
      </p:pic>
      <p:sp>
        <p:nvSpPr>
          <p:cNvPr id="3" name="TextBox 2">
            <a:extLst>
              <a:ext uri="{FF2B5EF4-FFF2-40B4-BE49-F238E27FC236}">
                <a16:creationId xmlns:a16="http://schemas.microsoft.com/office/drawing/2014/main" id="{C190249C-24C3-480C-AE48-02EC29683D06}"/>
              </a:ext>
            </a:extLst>
          </p:cNvPr>
          <p:cNvSpPr txBox="1"/>
          <p:nvPr/>
        </p:nvSpPr>
        <p:spPr>
          <a:xfrm>
            <a:off x="107504" y="4731990"/>
            <a:ext cx="3168352" cy="461665"/>
          </a:xfrm>
          <a:prstGeom prst="rect">
            <a:avLst/>
          </a:prstGeom>
          <a:noFill/>
        </p:spPr>
        <p:txBody>
          <a:bodyPr wrap="square">
            <a:spAutoFit/>
          </a:bodyPr>
          <a:lstStyle/>
          <a:p>
            <a:pPr algn="r"/>
            <a:r>
              <a:rPr lang="fi-FI" sz="1200" dirty="0">
                <a:solidFill>
                  <a:schemeClr val="bg1"/>
                </a:solidFill>
              </a:rPr>
              <a:t>Photo: Aleksi Kinnunen/ASSEMBLY </a:t>
            </a:r>
            <a:r>
              <a:rPr lang="fi-FI" sz="1200" dirty="0" err="1">
                <a:solidFill>
                  <a:schemeClr val="bg1"/>
                </a:solidFill>
              </a:rPr>
              <a:t>Organizing</a:t>
            </a:r>
            <a:endParaRPr lang="fi-FI" sz="1200" dirty="0">
              <a:solidFill>
                <a:schemeClr val="bg1"/>
              </a:solidFill>
            </a:endParaRPr>
          </a:p>
          <a:p>
            <a:pPr algn="r"/>
            <a:endParaRPr lang="fi-FI" sz="1200" dirty="0">
              <a:solidFill>
                <a:schemeClr val="bg1"/>
              </a:solidFill>
            </a:endParaRPr>
          </a:p>
        </p:txBody>
      </p:sp>
      <p:sp>
        <p:nvSpPr>
          <p:cNvPr id="4" name="Rectangle 3">
            <a:extLst>
              <a:ext uri="{FF2B5EF4-FFF2-40B4-BE49-F238E27FC236}">
                <a16:creationId xmlns:a16="http://schemas.microsoft.com/office/drawing/2014/main" id="{99917B88-16DF-4175-9BD7-73FFE61E694E}"/>
              </a:ext>
            </a:extLst>
          </p:cNvPr>
          <p:cNvSpPr/>
          <p:nvPr/>
        </p:nvSpPr>
        <p:spPr>
          <a:xfrm>
            <a:off x="5148064" y="2592312"/>
            <a:ext cx="3744416" cy="213967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Content Placeholder 2">
            <a:extLst>
              <a:ext uri="{FF2B5EF4-FFF2-40B4-BE49-F238E27FC236}">
                <a16:creationId xmlns:a16="http://schemas.microsoft.com/office/drawing/2014/main" id="{8303AA4D-0A03-4AF0-90A0-FAA987DB5502}"/>
              </a:ext>
            </a:extLst>
          </p:cNvPr>
          <p:cNvSpPr txBox="1">
            <a:spLocks/>
          </p:cNvSpPr>
          <p:nvPr/>
        </p:nvSpPr>
        <p:spPr>
          <a:xfrm>
            <a:off x="5370744" y="2685239"/>
            <a:ext cx="3093568" cy="179607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rPr>
              <a:t>Assembly is </a:t>
            </a:r>
            <a:r>
              <a:rPr lang="en-US" sz="2800" b="1" dirty="0" smtClean="0">
                <a:solidFill>
                  <a:schemeClr val="accent1"/>
                </a:solidFill>
              </a:rPr>
              <a:t>also one </a:t>
            </a:r>
            <a:r>
              <a:rPr lang="en-US" sz="2800" b="1" dirty="0">
                <a:solidFill>
                  <a:schemeClr val="accent1"/>
                </a:solidFill>
              </a:rPr>
              <a:t>of the major Finnish esports events. </a:t>
            </a:r>
            <a:endParaRPr lang="en-US" sz="2800" b="1" dirty="0">
              <a:solidFill>
                <a:schemeClr val="accent1"/>
              </a:solidFill>
              <a:latin typeface="+mn-lt"/>
            </a:endParaRPr>
          </a:p>
          <a:p>
            <a:endParaRPr lang="en-US" sz="1200" dirty="0">
              <a:solidFill>
                <a:schemeClr val="accent1"/>
              </a:solidFill>
            </a:endParaRPr>
          </a:p>
        </p:txBody>
      </p:sp>
      <p:sp>
        <p:nvSpPr>
          <p:cNvPr id="10" name="Freeform 7">
            <a:extLst>
              <a:ext uri="{FF2B5EF4-FFF2-40B4-BE49-F238E27FC236}">
                <a16:creationId xmlns:a16="http://schemas.microsoft.com/office/drawing/2014/main" id="{F40AB350-2F13-4E2A-8824-1E006D550DB4}"/>
              </a:ext>
              <a:ext uri="{C183D7F6-B498-43B3-948B-1728B52AA6E4}">
                <adec:decorative xmlns:adec="http://schemas.microsoft.com/office/drawing/2017/decorative" xmlns=""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CFEB4918-584D-4160-ABF8-4216023F3227}"/>
              </a:ext>
              <a:ext uri="{C183D7F6-B498-43B3-948B-1728B52AA6E4}">
                <adec:decorative xmlns:adec="http://schemas.microsoft.com/office/drawing/2017/decorative" xmlns=""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51602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545162" cy="863427"/>
          </a:xfrm>
        </p:spPr>
        <p:txBody>
          <a:bodyPr/>
          <a:lstStyle/>
          <a:p>
            <a:r>
              <a:rPr lang="en-US" dirty="0"/>
              <a:t>History of Finnish game industry</a:t>
            </a:r>
            <a:endParaRPr lang="fi-FI" dirty="0"/>
          </a:p>
        </p:txBody>
      </p:sp>
      <p:sp>
        <p:nvSpPr>
          <p:cNvPr id="3" name="Content Placeholder 2"/>
          <p:cNvSpPr>
            <a:spLocks noGrp="1"/>
          </p:cNvSpPr>
          <p:nvPr>
            <p:ph idx="1"/>
          </p:nvPr>
        </p:nvSpPr>
        <p:spPr>
          <a:xfrm>
            <a:off x="683568" y="1275606"/>
            <a:ext cx="7776864" cy="2879701"/>
          </a:xfrm>
        </p:spPr>
        <p:txBody>
          <a:bodyPr/>
          <a:lstStyle/>
          <a:p>
            <a:r>
              <a:rPr lang="en-US" dirty="0"/>
              <a:t>Finns have been interested in computer games for almost as long as there have been computer games. In the early 1950s the mathematical strategy game Nim was used by computer scientists as demonstration tools. Finnish researchers had their version in 1954.</a:t>
            </a:r>
          </a:p>
          <a:p>
            <a:endParaRPr lang="en-US" dirty="0"/>
          </a:p>
          <a:p>
            <a:r>
              <a:rPr lang="en-US" dirty="0"/>
              <a:t>The first </a:t>
            </a:r>
            <a:r>
              <a:rPr lang="en-US" b="1" dirty="0"/>
              <a:t>commercial computer game </a:t>
            </a:r>
            <a:r>
              <a:rPr lang="en-US" dirty="0"/>
              <a:t>officially developed in Finland was chess, developed in 1979.</a:t>
            </a:r>
          </a:p>
          <a:p>
            <a:endParaRPr lang="en-US" dirty="0"/>
          </a:p>
          <a:p>
            <a:r>
              <a:rPr lang="en-US" dirty="0"/>
              <a:t>The first globally distributed commercial Finnish game was a space-based </a:t>
            </a:r>
            <a:r>
              <a:rPr lang="en-US" dirty="0" err="1"/>
              <a:t>shoot’em</a:t>
            </a:r>
            <a:r>
              <a:rPr lang="en-US" dirty="0"/>
              <a:t>-up launched in 1986.</a:t>
            </a:r>
          </a:p>
          <a:p>
            <a:endParaRPr lang="en-US" dirty="0"/>
          </a:p>
        </p:txBody>
      </p:sp>
    </p:spTree>
    <p:extLst>
      <p:ext uri="{BB962C8B-B14F-4D97-AF65-F5344CB8AC3E}">
        <p14:creationId xmlns:p14="http://schemas.microsoft.com/office/powerpoint/2010/main" val="1961075545"/>
      </p:ext>
    </p:extLst>
  </p:cSld>
  <p:clrMapOvr>
    <a:masterClrMapping/>
  </p:clrMapOvr>
  <p:transition spd="med">
    <p:fade/>
  </p:transition>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1129</TotalTime>
  <Words>844</Words>
  <Application>Microsoft Office PowerPoint</Application>
  <PresentationFormat>On-screen Show (16:9)</PresentationFormat>
  <Paragraphs>90</Paragraphs>
  <Slides>17</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Finlandica</vt:lpstr>
      <vt:lpstr>1_Suomi Finland</vt:lpstr>
      <vt:lpstr>1_Suomi Finland Blanco</vt:lpstr>
      <vt:lpstr>PowerPoint Presentation</vt:lpstr>
      <vt:lpstr>Finland - the best place in the world to develop games</vt:lpstr>
      <vt:lpstr>PowerPoint Presentation</vt:lpstr>
      <vt:lpstr>Finnish game industry</vt:lpstr>
      <vt:lpstr>Games education</vt:lpstr>
      <vt:lpstr>PowerPoint Presentation</vt:lpstr>
      <vt:lpstr>Vibrant gaming community</vt:lpstr>
      <vt:lpstr>PowerPoint Presentation</vt:lpstr>
      <vt:lpstr>History of Finnish game industry</vt:lpstr>
      <vt:lpstr>Nokia – a Finnish trailblazer</vt:lpstr>
      <vt:lpstr>PowerPoint Presentation</vt:lpstr>
      <vt:lpstr>Finnish success stories</vt:lpstr>
      <vt:lpstr>PowerPoint Presentation</vt:lpstr>
      <vt:lpstr>PowerPoint Presentation</vt:lpstr>
      <vt:lpstr>International gaming industry</vt:lpstr>
      <vt:lpstr>Thank you!</vt:lpstr>
      <vt:lpstr>PowerPoint Presentation</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 Tuovinen</dc:creator>
  <cp:lastModifiedBy>Öunap Hanna</cp:lastModifiedBy>
  <cp:revision>34</cp:revision>
  <dcterms:created xsi:type="dcterms:W3CDTF">2021-03-01T15:05:43Z</dcterms:created>
  <dcterms:modified xsi:type="dcterms:W3CDTF">2021-03-19T09:34:58Z</dcterms:modified>
</cp:coreProperties>
</file>