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0"/>
  </p:notesMasterIdLst>
  <p:handoutMasterIdLst>
    <p:handoutMasterId r:id="rId21"/>
  </p:handoutMasterIdLst>
  <p:sldIdLst>
    <p:sldId id="257" r:id="rId3"/>
    <p:sldId id="258" r:id="rId4"/>
    <p:sldId id="295" r:id="rId5"/>
    <p:sldId id="305" r:id="rId6"/>
    <p:sldId id="318" r:id="rId7"/>
    <p:sldId id="313" r:id="rId8"/>
    <p:sldId id="306" r:id="rId9"/>
    <p:sldId id="296" r:id="rId10"/>
    <p:sldId id="322" r:id="rId11"/>
    <p:sldId id="321" r:id="rId12"/>
    <p:sldId id="320" r:id="rId13"/>
    <p:sldId id="303" r:id="rId14"/>
    <p:sldId id="309" r:id="rId15"/>
    <p:sldId id="297" r:id="rId16"/>
    <p:sldId id="312" r:id="rId17"/>
    <p:sldId id="267" r:id="rId18"/>
    <p:sldId id="302" r:id="rId19"/>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7028" autoAdjust="0"/>
  </p:normalViewPr>
  <p:slideViewPr>
    <p:cSldViewPr showGuides="1">
      <p:cViewPr varScale="1">
        <p:scale>
          <a:sx n="64" d="100"/>
          <a:sy n="64" d="100"/>
        </p:scale>
        <p:origin x="48" y="100"/>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21.3.2021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21.3.2021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251621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Finland has a long history of developing </a:t>
            </a:r>
            <a:r>
              <a:rPr lang="en-US" b="1" dirty="0"/>
              <a:t>maritime solutions</a:t>
            </a:r>
            <a:r>
              <a:rPr lang="en-US" dirty="0"/>
              <a:t>. Today, there are 3,000 maritime companies, according to the Ministry of Economic Affairs and Employment.</a:t>
            </a:r>
          </a:p>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24357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51353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21647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142620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418462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solidFill>
                <a:srgbClr val="FF0000"/>
              </a:solidFill>
            </a:endParaRPr>
          </a:p>
        </p:txBody>
      </p:sp>
      <p:sp>
        <p:nvSpPr>
          <p:cNvPr id="4" name="Slide Number Placeholder 3"/>
          <p:cNvSpPr>
            <a:spLocks noGrp="1"/>
          </p:cNvSpPr>
          <p:nvPr>
            <p:ph type="sldNum" sz="quarter" idx="5"/>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5625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Finlandica" panose="00000500000000000000" pitchFamily="2" charset="0"/>
              </a:rPr>
              <a:t>One definition of smart mobility cited by the EU is using digital technologies to make transport and mobility smarter, safer and greener. </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200103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43883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402097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b="1" dirty="0">
              <a:solidFill>
                <a:srgbClr val="FF0000"/>
              </a:solidFill>
            </a:endParaRPr>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153908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EA2"/>
                </a:solidFill>
                <a:latin typeface="Finlandica" panose="00000500000000000000" pitchFamily="2" charset="0"/>
              </a:rPr>
              <a:t>With MaaS the customer pays for mobility, not for a bus ticket or car, for example. MaaS allows a traveler to plan, book and pay for multiple types of mobility services at once.</a:t>
            </a:r>
          </a:p>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28208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indent="0">
              <a:buNone/>
            </a:pPr>
            <a:endParaRPr lang="en-US" sz="800" b="1" dirty="0">
              <a:solidFill>
                <a:srgbClr val="002EA2"/>
              </a:solidFill>
              <a:latin typeface="Finlandica" panose="00000500000000000000" pitchFamily="2" charset="0"/>
            </a:endParaRPr>
          </a:p>
          <a:p>
            <a:endParaRPr lang="fi-FI" b="1"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409205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b="0" dirty="0">
                <a:solidFill>
                  <a:srgbClr val="FF0000"/>
                </a:solidFill>
              </a:rPr>
              <a:t>Read </a:t>
            </a:r>
            <a:r>
              <a:rPr lang="fi-FI" b="0" dirty="0" err="1">
                <a:solidFill>
                  <a:srgbClr val="FF0000"/>
                </a:solidFill>
              </a:rPr>
              <a:t>more</a:t>
            </a:r>
            <a:r>
              <a:rPr lang="fi-FI" b="0" dirty="0">
                <a:solidFill>
                  <a:srgbClr val="FF0000"/>
                </a:solidFill>
              </a:rPr>
              <a:t> </a:t>
            </a:r>
            <a:r>
              <a:rPr lang="fi-FI" b="0" dirty="0" err="1">
                <a:solidFill>
                  <a:srgbClr val="FF0000"/>
                </a:solidFill>
              </a:rPr>
              <a:t>about</a:t>
            </a:r>
            <a:r>
              <a:rPr lang="fi-FI" b="0" dirty="0">
                <a:solidFill>
                  <a:srgbClr val="FF0000"/>
                </a:solidFill>
              </a:rPr>
              <a:t> </a:t>
            </a:r>
            <a:r>
              <a:rPr lang="fi-FI" b="0" dirty="0" err="1">
                <a:solidFill>
                  <a:srgbClr val="FF0000"/>
                </a:solidFill>
              </a:rPr>
              <a:t>winter</a:t>
            </a:r>
            <a:r>
              <a:rPr lang="fi-FI" b="0" dirty="0">
                <a:solidFill>
                  <a:srgbClr val="FF0000"/>
                </a:solidFill>
              </a:rPr>
              <a:t> </a:t>
            </a:r>
            <a:r>
              <a:rPr lang="fi-FI" b="0" dirty="0" err="1">
                <a:solidFill>
                  <a:srgbClr val="FF0000"/>
                </a:solidFill>
              </a:rPr>
              <a:t>testing</a:t>
            </a:r>
            <a:r>
              <a:rPr lang="fi-FI" b="0" dirty="0">
                <a:solidFill>
                  <a:srgbClr val="FF0000"/>
                </a:solidFill>
              </a:rPr>
              <a:t>: https://www.lapland.fi/business/lapland-is-the-worlds-best-winter-testing-environment-for-automated-driving-and-vehicles/</a:t>
            </a:r>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03916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a:t>FABULOS’ Helsinki Pilot tested robot buses in Helsinki in 2020. Read more: https://fabulos.eu/helsinki-pilot/ </a:t>
            </a:r>
          </a:p>
        </p:txBody>
      </p:sp>
      <p:sp>
        <p:nvSpPr>
          <p:cNvPr id="4" name="Slide Number Placeholder 3"/>
          <p:cNvSpPr>
            <a:spLocks noGrp="1"/>
          </p:cNvSpPr>
          <p:nvPr>
            <p:ph type="sldNum" sz="quarter" idx="5"/>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250067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21.3.2021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21.3.2021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21.3.2021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21.3.2021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21.3.2021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21.3.2021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21.3.2021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21.3.2021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21.3.2021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a person hopping into an autonomous bus in Helsinki.">
            <a:extLst>
              <a:ext uri="{FF2B5EF4-FFF2-40B4-BE49-F238E27FC236}">
                <a16:creationId xmlns:a16="http://schemas.microsoft.com/office/drawing/2014/main" id="{B457FBC1-67B3-42B7-820D-3E7197231FA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2" name="Title 1"/>
          <p:cNvSpPr>
            <a:spLocks noGrp="1"/>
          </p:cNvSpPr>
          <p:nvPr>
            <p:ph type="title"/>
          </p:nvPr>
        </p:nvSpPr>
        <p:spPr>
          <a:xfrm>
            <a:off x="1403648" y="484187"/>
            <a:ext cx="3456384" cy="863427"/>
          </a:xfrm>
        </p:spPr>
        <p:txBody>
          <a:bodyPr/>
          <a:lstStyle/>
          <a:p>
            <a:r>
              <a:rPr lang="en-US" dirty="0"/>
              <a:t>Autonomous vehicles</a:t>
            </a:r>
          </a:p>
        </p:txBody>
      </p:sp>
      <p:sp>
        <p:nvSpPr>
          <p:cNvPr id="3" name="Content Placeholder 2"/>
          <p:cNvSpPr>
            <a:spLocks noGrp="1"/>
          </p:cNvSpPr>
          <p:nvPr>
            <p:ph idx="1"/>
          </p:nvPr>
        </p:nvSpPr>
        <p:spPr>
          <a:xfrm>
            <a:off x="475489" y="1687735"/>
            <a:ext cx="4464496" cy="3455765"/>
          </a:xfrm>
        </p:spPr>
        <p:txBody>
          <a:bodyPr/>
          <a:lstStyle/>
          <a:p>
            <a:r>
              <a:rPr lang="en-US" dirty="0">
                <a:solidFill>
                  <a:srgbClr val="002EA2"/>
                </a:solidFill>
                <a:latin typeface="Finlandica" panose="00000500000000000000" pitchFamily="2" charset="0"/>
              </a:rPr>
              <a:t>Finland’s expertise in autonomous vehicles extends to the </a:t>
            </a:r>
            <a:r>
              <a:rPr lang="en-US" b="1" dirty="0">
                <a:solidFill>
                  <a:srgbClr val="002EA2"/>
                </a:solidFill>
                <a:latin typeface="Finlandica" panose="00000500000000000000" pitchFamily="2" charset="0"/>
              </a:rPr>
              <a:t>air</a:t>
            </a:r>
            <a:r>
              <a:rPr lang="en-US" dirty="0">
                <a:solidFill>
                  <a:srgbClr val="002EA2"/>
                </a:solidFill>
                <a:latin typeface="Finlandica" panose="00000500000000000000" pitchFamily="2" charset="0"/>
              </a:rPr>
              <a:t> and </a:t>
            </a:r>
            <a:r>
              <a:rPr lang="en-US" b="1" dirty="0">
                <a:solidFill>
                  <a:srgbClr val="002EA2"/>
                </a:solidFill>
                <a:latin typeface="Finlandica" panose="00000500000000000000" pitchFamily="2" charset="0"/>
              </a:rPr>
              <a:t>sea</a:t>
            </a:r>
            <a:r>
              <a:rPr lang="en-US" dirty="0">
                <a:solidFill>
                  <a:srgbClr val="002EA2"/>
                </a:solidFill>
                <a:latin typeface="Finlandica" panose="00000500000000000000" pitchFamily="2" charset="0"/>
              </a:rPr>
              <a:t>: Finnish companies provide innovative solutions to autonomous unmanned aerial vehicles and ships.</a:t>
            </a:r>
          </a:p>
          <a:p>
            <a:endParaRPr lang="en-US" dirty="0"/>
          </a:p>
          <a:p>
            <a:r>
              <a:rPr lang="en-US" dirty="0"/>
              <a:t>There are 1,142 automotive and transport technology companies in Finland according to Helsinki Business Hub.</a:t>
            </a: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p:txBody>
      </p:sp>
      <p:sp>
        <p:nvSpPr>
          <p:cNvPr id="8" name="TextBox 7">
            <a:extLst>
              <a:ext uri="{FF2B5EF4-FFF2-40B4-BE49-F238E27FC236}">
                <a16:creationId xmlns:a16="http://schemas.microsoft.com/office/drawing/2014/main" id="{A59A2C2A-42C3-4AD6-B880-F5B00F775613}"/>
              </a:ext>
            </a:extLst>
          </p:cNvPr>
          <p:cNvSpPr txBox="1"/>
          <p:nvPr/>
        </p:nvSpPr>
        <p:spPr>
          <a:xfrm>
            <a:off x="5292080" y="4731990"/>
            <a:ext cx="3476600" cy="276999"/>
          </a:xfrm>
          <a:prstGeom prst="rect">
            <a:avLst/>
          </a:prstGeom>
          <a:noFill/>
        </p:spPr>
        <p:txBody>
          <a:bodyPr wrap="square">
            <a:spAutoFit/>
          </a:bodyPr>
          <a:lstStyle/>
          <a:p>
            <a:pPr algn="r"/>
            <a:r>
              <a:rPr lang="fi-FI" sz="1200" dirty="0">
                <a:solidFill>
                  <a:schemeClr val="bg1"/>
                </a:solidFill>
              </a:rPr>
              <a:t>Photo: FABULOS </a:t>
            </a:r>
            <a:r>
              <a:rPr lang="fi-FI" sz="1200" dirty="0" err="1">
                <a:solidFill>
                  <a:schemeClr val="bg1"/>
                </a:solidFill>
              </a:rPr>
              <a:t>project</a:t>
            </a:r>
            <a:endParaRPr lang="fi-FI" sz="1200" dirty="0">
              <a:solidFill>
                <a:schemeClr val="bg1"/>
              </a:solidFill>
            </a:endParaRPr>
          </a:p>
        </p:txBody>
      </p:sp>
    </p:spTree>
    <p:extLst>
      <p:ext uri="{BB962C8B-B14F-4D97-AF65-F5344CB8AC3E}">
        <p14:creationId xmlns:p14="http://schemas.microsoft.com/office/powerpoint/2010/main" val="29948788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20000"/>
              </a:lnSpc>
              <a:spcBef>
                <a:spcPts val="0"/>
              </a:spcBef>
              <a:buClr>
                <a:schemeClr val="tx1"/>
              </a:buClr>
              <a:buSzPts val="1013"/>
            </a:pPr>
            <a:r>
              <a:rPr lang="en-US" dirty="0"/>
              <a:t>Maritime expertise</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492249"/>
            <a:ext cx="7848872" cy="3095725"/>
          </a:xfrm>
        </p:spPr>
        <p:txBody>
          <a:bodyPr/>
          <a:lstStyle/>
          <a:p>
            <a:r>
              <a:rPr lang="en-US" dirty="0"/>
              <a:t>Finland is developing the </a:t>
            </a:r>
            <a:r>
              <a:rPr lang="en-US" b="1" dirty="0"/>
              <a:t>world’s first autonomous maritime ecosystem One Sea </a:t>
            </a:r>
            <a:r>
              <a:rPr lang="en-US" dirty="0"/>
              <a:t>in collaboration with both Finnish and international companies The ecosystem should be operational by 2025. </a:t>
            </a:r>
          </a:p>
          <a:p>
            <a:endParaRPr lang="en-US" dirty="0"/>
          </a:p>
          <a:p>
            <a:r>
              <a:rPr lang="en-US" dirty="0"/>
              <a:t>Finland has some of the world’s top </a:t>
            </a:r>
            <a:r>
              <a:rPr lang="en-US" b="1" dirty="0"/>
              <a:t>ship designers, builders and outfitters</a:t>
            </a:r>
            <a:r>
              <a:rPr lang="en-US" dirty="0"/>
              <a:t>. For example, the Oasis of the Seas, which was the largest cruise ship in the world when launched, was built in Finland and is powered by engines from the Finnish company Wärtsilä.</a:t>
            </a:r>
          </a:p>
          <a:p>
            <a:pPr marL="0" indent="0">
              <a:buNone/>
            </a:pPr>
            <a:endParaRPr lang="en-US" dirty="0"/>
          </a:p>
        </p:txBody>
      </p:sp>
    </p:spTree>
    <p:extLst>
      <p:ext uri="{BB962C8B-B14F-4D97-AF65-F5344CB8AC3E}">
        <p14:creationId xmlns:p14="http://schemas.microsoft.com/office/powerpoint/2010/main" val="27156349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large ice breaker on the frozen sea.">
            <a:extLst>
              <a:ext uri="{FF2B5EF4-FFF2-40B4-BE49-F238E27FC236}">
                <a16:creationId xmlns:a16="http://schemas.microsoft.com/office/drawing/2014/main" id="{39E66583-6362-41CF-A3E0-D1C234BB973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p:spPr>
      </p:pic>
      <p:sp>
        <p:nvSpPr>
          <p:cNvPr id="5" name="Rectangle 4">
            <a:extLst>
              <a:ext uri="{FF2B5EF4-FFF2-40B4-BE49-F238E27FC236}">
                <a16:creationId xmlns:a16="http://schemas.microsoft.com/office/drawing/2014/main" id="{673A991F-115E-4A2C-A0F9-0B9405BED167}"/>
              </a:ext>
            </a:extLst>
          </p:cNvPr>
          <p:cNvSpPr/>
          <p:nvPr/>
        </p:nvSpPr>
        <p:spPr>
          <a:xfrm>
            <a:off x="611560" y="1851670"/>
            <a:ext cx="3456383" cy="266429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827584" y="1959682"/>
            <a:ext cx="3096344" cy="1872208"/>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Finland has built more polar class icebreakers than any other country.</a:t>
            </a:r>
          </a:p>
          <a:p>
            <a:r>
              <a:rPr lang="en-US" sz="1200" dirty="0">
                <a:solidFill>
                  <a:schemeClr val="accent1"/>
                </a:solidFill>
              </a:rPr>
              <a:t>Source: Business Finland</a:t>
            </a:r>
          </a:p>
          <a:p>
            <a:endParaRPr lang="en-US" sz="1200" dirty="0">
              <a:solidFill>
                <a:schemeClr val="accent1"/>
              </a:solidFill>
            </a:endParaRPr>
          </a:p>
        </p:txBody>
      </p:sp>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t>Photo: </a:t>
            </a:r>
            <a:r>
              <a:rPr lang="fi-FI" sz="1200" dirty="0" err="1"/>
              <a:t>Visit</a:t>
            </a:r>
            <a:r>
              <a:rPr lang="fi-FI" sz="1200" dirty="0"/>
              <a:t> Finland</a:t>
            </a:r>
          </a:p>
        </p:txBody>
      </p:sp>
    </p:spTree>
    <p:extLst>
      <p:ext uri="{BB962C8B-B14F-4D97-AF65-F5344CB8AC3E}">
        <p14:creationId xmlns:p14="http://schemas.microsoft.com/office/powerpoint/2010/main" val="152371845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fi-FI" dirty="0" err="1"/>
              <a:t>Sustainable</a:t>
            </a:r>
            <a:r>
              <a:rPr lang="fi-FI" dirty="0"/>
              <a:t> </a:t>
            </a:r>
            <a:r>
              <a:rPr lang="fi-FI" dirty="0" err="1"/>
              <a:t>maritime</a:t>
            </a:r>
            <a:r>
              <a:rPr lang="fi-FI" dirty="0"/>
              <a:t> </a:t>
            </a:r>
            <a:r>
              <a:rPr lang="fi-FI" dirty="0" err="1"/>
              <a:t>solutions</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492249"/>
            <a:ext cx="7848872" cy="3095725"/>
          </a:xfrm>
        </p:spPr>
        <p:txBody>
          <a:bodyPr/>
          <a:lstStyle/>
          <a:p>
            <a:r>
              <a:rPr lang="en-US" sz="1800" b="1" dirty="0">
                <a:solidFill>
                  <a:srgbClr val="002EA2"/>
                </a:solidFill>
                <a:latin typeface="Finlandica" panose="00000500000000000000" pitchFamily="2" charset="0"/>
              </a:rPr>
              <a:t>Increasing efficiency </a:t>
            </a:r>
            <a:r>
              <a:rPr lang="en-US" sz="1800" dirty="0">
                <a:solidFill>
                  <a:srgbClr val="002EA2"/>
                </a:solidFill>
                <a:latin typeface="Finlandica" panose="00000500000000000000" pitchFamily="2" charset="0"/>
              </a:rPr>
              <a:t>is one way smart solutions increase sustainability. </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As an example, the Finnish maritime company </a:t>
            </a:r>
            <a:r>
              <a:rPr lang="en-US" sz="1800" b="1" dirty="0" err="1">
                <a:solidFill>
                  <a:srgbClr val="002EA2"/>
                </a:solidFill>
                <a:latin typeface="Finlandica" panose="00000500000000000000" pitchFamily="2" charset="0"/>
              </a:rPr>
              <a:t>Wärtsilä</a:t>
            </a:r>
            <a:r>
              <a:rPr lang="en-US" sz="1800" dirty="0">
                <a:solidFill>
                  <a:srgbClr val="002EA2"/>
                </a:solidFill>
                <a:latin typeface="Finlandica" panose="00000500000000000000" pitchFamily="2" charset="0"/>
              </a:rPr>
              <a:t> has developed route optimization technology which helps ships use the prevailing weather to assist their journey. This reduces fuel usage and emissions.</a:t>
            </a:r>
          </a:p>
          <a:p>
            <a:endParaRPr lang="en-US" sz="1800" dirty="0">
              <a:solidFill>
                <a:srgbClr val="002EA2"/>
              </a:solidFill>
              <a:latin typeface="Finlandica" panose="00000500000000000000" pitchFamily="2" charset="0"/>
            </a:endParaRPr>
          </a:p>
          <a:p>
            <a:r>
              <a:rPr lang="en-US" sz="1800" dirty="0" err="1">
                <a:solidFill>
                  <a:srgbClr val="002EA2"/>
                </a:solidFill>
                <a:latin typeface="Finlandica" panose="00000500000000000000" pitchFamily="2" charset="0"/>
              </a:rPr>
              <a:t>Wärtsilä</a:t>
            </a:r>
            <a:r>
              <a:rPr lang="en-US" sz="1800" dirty="0">
                <a:solidFill>
                  <a:srgbClr val="002EA2"/>
                </a:solidFill>
                <a:latin typeface="Finlandica" panose="00000500000000000000" pitchFamily="2" charset="0"/>
              </a:rPr>
              <a:t> has also developed innovative </a:t>
            </a:r>
            <a:r>
              <a:rPr lang="en-US" sz="1800" b="1" dirty="0">
                <a:solidFill>
                  <a:srgbClr val="002EA2"/>
                </a:solidFill>
                <a:latin typeface="Finlandica" panose="00000500000000000000" pitchFamily="2" charset="0"/>
              </a:rPr>
              <a:t>zero-emission maritime solutions</a:t>
            </a:r>
            <a:r>
              <a:rPr lang="en-US" sz="1800" dirty="0">
                <a:solidFill>
                  <a:srgbClr val="002EA2"/>
                </a:solidFill>
                <a:latin typeface="Finlandica" panose="00000500000000000000" pitchFamily="2" charset="0"/>
              </a:rPr>
              <a:t>. The company has designed and equipped two battery-powered ferries for Norway.</a:t>
            </a:r>
          </a:p>
        </p:txBody>
      </p:sp>
    </p:spTree>
    <p:extLst>
      <p:ext uri="{BB962C8B-B14F-4D97-AF65-F5344CB8AC3E}">
        <p14:creationId xmlns:p14="http://schemas.microsoft.com/office/powerpoint/2010/main" val="30987734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ship in a frozen sea with wind turbines on the background.">
            <a:extLst>
              <a:ext uri="{FF2B5EF4-FFF2-40B4-BE49-F238E27FC236}">
                <a16:creationId xmlns:a16="http://schemas.microsoft.com/office/drawing/2014/main" id="{2A54B5F6-A7FE-48D1-8A82-8DE35ABE6864}"/>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p:spPr>
      </p:pic>
      <p:sp>
        <p:nvSpPr>
          <p:cNvPr id="7" name="Freeform 7">
            <a:extLst>
              <a:ext uri="{FF2B5EF4-FFF2-40B4-BE49-F238E27FC236}">
                <a16:creationId xmlns:a16="http://schemas.microsoft.com/office/drawing/2014/main" id="{EE41FEDF-CDA2-4B3D-938A-AF76C48BC6BA}"/>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1110791" y="4731990"/>
            <a:ext cx="3476600" cy="276999"/>
          </a:xfrm>
          <a:prstGeom prst="rect">
            <a:avLst/>
          </a:prstGeom>
          <a:noFill/>
        </p:spPr>
        <p:txBody>
          <a:bodyPr wrap="square">
            <a:spAutoFit/>
          </a:bodyPr>
          <a:lstStyle/>
          <a:p>
            <a:pPr algn="r"/>
            <a:r>
              <a:rPr lang="fi-FI" sz="1200" dirty="0">
                <a:solidFill>
                  <a:schemeClr val="bg1"/>
                </a:solidFill>
              </a:rPr>
              <a:t>Photo: </a:t>
            </a:r>
            <a:r>
              <a:rPr lang="fi-FI" sz="1200" dirty="0" err="1">
                <a:solidFill>
                  <a:schemeClr val="bg1"/>
                </a:solidFill>
              </a:rPr>
              <a:t>Visit</a:t>
            </a:r>
            <a:r>
              <a:rPr lang="fi-FI" sz="1200" dirty="0">
                <a:solidFill>
                  <a:schemeClr val="bg1"/>
                </a:solidFill>
              </a:rPr>
              <a:t> Finland </a:t>
            </a:r>
            <a:r>
              <a:rPr lang="fi-FI" sz="1200" dirty="0" err="1">
                <a:solidFill>
                  <a:schemeClr val="bg1"/>
                </a:solidFill>
              </a:rPr>
              <a:t>Imagebank</a:t>
            </a:r>
            <a:endParaRPr lang="fi-FI" sz="1200" dirty="0">
              <a:solidFill>
                <a:schemeClr val="bg1"/>
              </a:solidFill>
            </a:endParaRPr>
          </a:p>
        </p:txBody>
      </p:sp>
      <p:sp>
        <p:nvSpPr>
          <p:cNvPr id="18" name="Rectangle 17">
            <a:extLst>
              <a:ext uri="{FF2B5EF4-FFF2-40B4-BE49-F238E27FC236}">
                <a16:creationId xmlns:a16="http://schemas.microsoft.com/office/drawing/2014/main" id="{0962B241-46AB-461A-ABEF-C56F2E272648}"/>
              </a:ext>
            </a:extLst>
          </p:cNvPr>
          <p:cNvSpPr/>
          <p:nvPr/>
        </p:nvSpPr>
        <p:spPr>
          <a:xfrm>
            <a:off x="3851921" y="836241"/>
            <a:ext cx="4968552" cy="281562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Content Placeholder 2">
            <a:extLst>
              <a:ext uri="{FF2B5EF4-FFF2-40B4-BE49-F238E27FC236}">
                <a16:creationId xmlns:a16="http://schemas.microsoft.com/office/drawing/2014/main" id="{9BC06B01-025F-46B9-BA77-00618D3BDC88}"/>
              </a:ext>
            </a:extLst>
          </p:cNvPr>
          <p:cNvSpPr txBox="1">
            <a:spLocks/>
          </p:cNvSpPr>
          <p:nvPr/>
        </p:nvSpPr>
        <p:spPr>
          <a:xfrm>
            <a:off x="3959424" y="944252"/>
            <a:ext cx="4716264" cy="2563601"/>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400" b="1" dirty="0">
                <a:solidFill>
                  <a:schemeClr val="accent1"/>
                </a:solidFill>
              </a:rPr>
              <a:t>Finland is ranked the #1 country in building the most energy-efficient cruise vessels and is the #1 country in polar shipbuilding, design and fleet operation. </a:t>
            </a:r>
          </a:p>
          <a:p>
            <a:pPr>
              <a:lnSpc>
                <a:spcPct val="120000"/>
              </a:lnSpc>
              <a:spcBef>
                <a:spcPts val="0"/>
              </a:spcBef>
              <a:buClr>
                <a:schemeClr val="tx1"/>
              </a:buClr>
              <a:buSzPts val="1013"/>
            </a:pPr>
            <a:r>
              <a:rPr lang="en-US" sz="600" b="1" dirty="0">
                <a:solidFill>
                  <a:schemeClr val="accent1"/>
                </a:solidFill>
              </a:rPr>
              <a:t> </a:t>
            </a:r>
          </a:p>
          <a:p>
            <a:pPr algn="r">
              <a:lnSpc>
                <a:spcPct val="120000"/>
              </a:lnSpc>
              <a:spcBef>
                <a:spcPts val="0"/>
              </a:spcBef>
              <a:buClr>
                <a:schemeClr val="tx1"/>
              </a:buClr>
              <a:buSzPts val="1013"/>
            </a:pPr>
            <a:r>
              <a:rPr lang="en-US" sz="1200" dirty="0">
                <a:solidFill>
                  <a:srgbClr val="002EA2"/>
                </a:solidFill>
                <a:latin typeface="Finlandica" panose="00000500000000000000" pitchFamily="2" charset="0"/>
              </a:rPr>
              <a:t>Source: The Ministry of Economic Affairs and Employment (2019)</a:t>
            </a:r>
            <a:r>
              <a:rPr lang="en-US" sz="1200" dirty="0">
                <a:solidFill>
                  <a:srgbClr val="FF0000"/>
                </a:solidFill>
                <a:latin typeface="Finlandica" panose="00000500000000000000" pitchFamily="2" charset="0"/>
              </a:rPr>
              <a:t> </a:t>
            </a:r>
          </a:p>
        </p:txBody>
      </p:sp>
    </p:spTree>
    <p:extLst>
      <p:ext uri="{BB962C8B-B14F-4D97-AF65-F5344CB8AC3E}">
        <p14:creationId xmlns:p14="http://schemas.microsoft.com/office/powerpoint/2010/main" val="2904128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ind turbines next a frozen sea.">
            <a:extLst>
              <a:ext uri="{FF2B5EF4-FFF2-40B4-BE49-F238E27FC236}">
                <a16:creationId xmlns:a16="http://schemas.microsoft.com/office/drawing/2014/main" id="{9F8463CB-32EF-437B-801A-5AE2AFCAA52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5292725" y="0"/>
            <a:ext cx="3851275" cy="5143500"/>
          </a:xfrm>
        </p:spPr>
      </p:pic>
      <p:sp>
        <p:nvSpPr>
          <p:cNvPr id="6" name="Rectangle 5">
            <a:extLst>
              <a:ext uri="{FF2B5EF4-FFF2-40B4-BE49-F238E27FC236}">
                <a16:creationId xmlns:a16="http://schemas.microsoft.com/office/drawing/2014/main" id="{AF5AA4E4-355F-47F7-A6C9-3C15F1D7C412}"/>
              </a:ext>
            </a:extLst>
          </p:cNvPr>
          <p:cNvSpPr/>
          <p:nvPr/>
        </p:nvSpPr>
        <p:spPr>
          <a:xfrm>
            <a:off x="6732240" y="4731989"/>
            <a:ext cx="2252463" cy="277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p:nvPr>
        </p:nvSpPr>
        <p:spPr>
          <a:xfrm>
            <a:off x="1403648" y="484187"/>
            <a:ext cx="3456384" cy="863427"/>
          </a:xfrm>
        </p:spPr>
        <p:txBody>
          <a:bodyPr/>
          <a:lstStyle/>
          <a:p>
            <a:r>
              <a:rPr lang="fi-FI" dirty="0" err="1"/>
              <a:t>Achieving</a:t>
            </a:r>
            <a:r>
              <a:rPr lang="fi-FI" dirty="0"/>
              <a:t> </a:t>
            </a:r>
            <a:r>
              <a:rPr lang="fi-FI" dirty="0" err="1"/>
              <a:t>sustainability</a:t>
            </a:r>
            <a:r>
              <a:rPr lang="fi-FI" dirty="0"/>
              <a:t> </a:t>
            </a:r>
            <a:r>
              <a:rPr lang="fi-FI" dirty="0" err="1"/>
              <a:t>goals</a:t>
            </a:r>
            <a:r>
              <a:rPr lang="fi-FI" dirty="0"/>
              <a:t> </a:t>
            </a:r>
            <a:r>
              <a:rPr lang="fi-FI" dirty="0" err="1"/>
              <a:t>together</a:t>
            </a:r>
            <a:endParaRPr lang="fi-FI" dirty="0"/>
          </a:p>
        </p:txBody>
      </p:sp>
      <p:sp>
        <p:nvSpPr>
          <p:cNvPr id="3" name="Content Placeholder 2"/>
          <p:cNvSpPr>
            <a:spLocks noGrp="1"/>
          </p:cNvSpPr>
          <p:nvPr>
            <p:ph idx="1"/>
          </p:nvPr>
        </p:nvSpPr>
        <p:spPr>
          <a:xfrm>
            <a:off x="467544" y="1492249"/>
            <a:ext cx="4464496" cy="3455765"/>
          </a:xfrm>
        </p:spPr>
        <p:txBody>
          <a:bodyPr/>
          <a:lstStyle/>
          <a:p>
            <a:r>
              <a:rPr lang="en-US" sz="1800" dirty="0">
                <a:solidFill>
                  <a:srgbClr val="002EA2"/>
                </a:solidFill>
                <a:latin typeface="Finlandica" panose="00000500000000000000" pitchFamily="2" charset="0"/>
              </a:rPr>
              <a:t>Finland works bilaterally and multilaterally on achieving a sustainable future for the Arctic. Finland is a member of the </a:t>
            </a:r>
            <a:r>
              <a:rPr lang="en-US" sz="1800" b="1" dirty="0">
                <a:solidFill>
                  <a:srgbClr val="002EA2"/>
                </a:solidFill>
                <a:latin typeface="Finlandica" panose="00000500000000000000" pitchFamily="2" charset="0"/>
              </a:rPr>
              <a:t>Arctic Council</a:t>
            </a:r>
            <a:r>
              <a:rPr lang="en-US" sz="1800" dirty="0">
                <a:solidFill>
                  <a:srgbClr val="002EA2"/>
                </a:solidFill>
                <a:latin typeface="Finlandica" panose="00000500000000000000" pitchFamily="2" charset="0"/>
              </a:rPr>
              <a:t>, </a:t>
            </a:r>
            <a:r>
              <a:rPr lang="en-US" sz="1800" b="1" dirty="0">
                <a:solidFill>
                  <a:srgbClr val="002EA2"/>
                </a:solidFill>
                <a:latin typeface="Finlandica" panose="00000500000000000000" pitchFamily="2" charset="0"/>
              </a:rPr>
              <a:t>the Barents Euro-Arctic Council </a:t>
            </a:r>
            <a:r>
              <a:rPr lang="en-US" sz="1800" dirty="0">
                <a:solidFill>
                  <a:srgbClr val="002EA2"/>
                </a:solidFill>
                <a:latin typeface="Finlandica" panose="00000500000000000000" pitchFamily="2" charset="0"/>
              </a:rPr>
              <a:t>and </a:t>
            </a:r>
            <a:r>
              <a:rPr lang="en-US" sz="1800" b="1" dirty="0">
                <a:solidFill>
                  <a:srgbClr val="002EA2"/>
                </a:solidFill>
                <a:latin typeface="Finlandica" panose="00000500000000000000" pitchFamily="2" charset="0"/>
              </a:rPr>
              <a:t>many related UN sub-organizations</a:t>
            </a:r>
            <a:r>
              <a:rPr lang="en-US" sz="1800" dirty="0">
                <a:solidFill>
                  <a:srgbClr val="002EA2"/>
                </a:solidFill>
                <a:latin typeface="Finlandica" panose="00000500000000000000" pitchFamily="2" charset="0"/>
              </a:rPr>
              <a:t>.</a:t>
            </a:r>
          </a:p>
          <a:p>
            <a:endParaRPr lang="fi-FI"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Finland can bring valuable know-how to partnerships in the mobility sectors and wishes to work with international co-creators.</a:t>
            </a: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p:txBody>
      </p:sp>
      <p:sp>
        <p:nvSpPr>
          <p:cNvPr id="8" name="TextBox 7">
            <a:extLst>
              <a:ext uri="{FF2B5EF4-FFF2-40B4-BE49-F238E27FC236}">
                <a16:creationId xmlns:a16="http://schemas.microsoft.com/office/drawing/2014/main" id="{A59A2C2A-42C3-4AD6-B880-F5B00F775613}"/>
              </a:ext>
            </a:extLst>
          </p:cNvPr>
          <p:cNvSpPr txBox="1"/>
          <p:nvPr/>
        </p:nvSpPr>
        <p:spPr>
          <a:xfrm>
            <a:off x="6712024" y="4731991"/>
            <a:ext cx="2252464" cy="276999"/>
          </a:xfrm>
          <a:prstGeom prst="rect">
            <a:avLst/>
          </a:prstGeom>
          <a:noFill/>
        </p:spPr>
        <p:txBody>
          <a:bodyPr wrap="square">
            <a:spAutoFit/>
          </a:bodyPr>
          <a:lstStyle/>
          <a:p>
            <a:pPr algn="r"/>
            <a:r>
              <a:rPr lang="fi-FI" sz="1200" dirty="0"/>
              <a:t>Photo: </a:t>
            </a:r>
            <a:r>
              <a:rPr lang="fi-FI" sz="1200" dirty="0" err="1"/>
              <a:t>Visit</a:t>
            </a:r>
            <a:r>
              <a:rPr lang="fi-FI" sz="1200" dirty="0"/>
              <a:t> Finland </a:t>
            </a:r>
            <a:r>
              <a:rPr lang="fi-FI" sz="1200" dirty="0" err="1"/>
              <a:t>Imagebank</a:t>
            </a:r>
            <a:endParaRPr lang="fi-FI" sz="1200" dirty="0"/>
          </a:p>
        </p:txBody>
      </p:sp>
    </p:spTree>
    <p:extLst>
      <p:ext uri="{BB962C8B-B14F-4D97-AF65-F5344CB8AC3E}">
        <p14:creationId xmlns:p14="http://schemas.microsoft.com/office/powerpoint/2010/main" val="218386067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electric scooters parked in a city.">
            <a:extLst>
              <a:ext uri="{FF2B5EF4-FFF2-40B4-BE49-F238E27FC236}">
                <a16:creationId xmlns:a16="http://schemas.microsoft.com/office/drawing/2014/main" id="{F9F9EBF2-760C-4914-A018-E81F50573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p:nvPr>
        </p:nvSpPr>
        <p:spPr>
          <a:xfrm>
            <a:off x="683568" y="3147814"/>
            <a:ext cx="5473701" cy="1295524"/>
          </a:xfrm>
        </p:spPr>
        <p:txBody>
          <a:bodyPr/>
          <a:lstStyle/>
          <a:p>
            <a:r>
              <a:rPr lang="fi-FI" sz="6600" dirty="0" err="1"/>
              <a:t>Thank</a:t>
            </a:r>
            <a:r>
              <a:rPr lang="fi-FI" sz="6600" dirty="0"/>
              <a:t> </a:t>
            </a:r>
            <a:r>
              <a:rPr lang="fi-FI" sz="6600" dirty="0" err="1"/>
              <a:t>you</a:t>
            </a:r>
            <a:r>
              <a:rPr lang="fi-FI" sz="6600" dirty="0"/>
              <a:t>!</a:t>
            </a:r>
          </a:p>
        </p:txBody>
      </p:sp>
      <p:sp>
        <p:nvSpPr>
          <p:cNvPr id="6" name="Freeform 7">
            <a:extLst>
              <a:ext uri="{FF2B5EF4-FFF2-40B4-BE49-F238E27FC236}">
                <a16:creationId xmlns:a16="http://schemas.microsoft.com/office/drawing/2014/main" id="{319E5755-E43C-4E73-A967-20A70FD942F7}"/>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
            <a:extLst>
              <a:ext uri="{FF2B5EF4-FFF2-40B4-BE49-F238E27FC236}">
                <a16:creationId xmlns:a16="http://schemas.microsoft.com/office/drawing/2014/main" id="{6456FCE0-2B23-44AC-A4BB-735A570CDBD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81DBFE7B-B2F2-41BB-8D3C-4C2606885043}"/>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Jonas </a:t>
            </a:r>
            <a:r>
              <a:rPr lang="fi-FI" sz="1200" dirty="0" err="1">
                <a:solidFill>
                  <a:schemeClr val="bg1"/>
                </a:solidFill>
              </a:rPr>
              <a:t>Jacobsson</a:t>
            </a:r>
            <a:r>
              <a:rPr lang="fi-FI" sz="1200" dirty="0">
                <a:solidFill>
                  <a:schemeClr val="bg1"/>
                </a:solidFill>
              </a:rPr>
              <a:t>/</a:t>
            </a:r>
            <a:r>
              <a:rPr lang="fi-FI" sz="1200" dirty="0" err="1">
                <a:solidFill>
                  <a:schemeClr val="bg1"/>
                </a:solidFill>
              </a:rPr>
              <a:t>Unsplash</a:t>
            </a:r>
            <a:endParaRPr lang="fi-FI" sz="1200" dirty="0">
              <a:solidFill>
                <a:schemeClr val="bg1"/>
              </a:solidFill>
            </a:endParaRPr>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83211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0" descr="A wintry scenery of a ship and wind turbines.">
            <a:extLst>
              <a:ext uri="{FF2B5EF4-FFF2-40B4-BE49-F238E27FC236}">
                <a16:creationId xmlns:a16="http://schemas.microsoft.com/office/drawing/2014/main" id="{7B03DACE-FA06-4439-990D-B0F4214061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60E1C389-19D9-4489-9C01-0806355CC2CF}"/>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tx2">
              <a:lumMod val="85000"/>
              <a:lumOff val="15000"/>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010367" y="1995686"/>
            <a:ext cx="7332083" cy="1872209"/>
          </a:xfrm>
        </p:spPr>
        <p:txBody>
          <a:bodyPr/>
          <a:lstStyle/>
          <a:p>
            <a:r>
              <a:rPr lang="en-US" sz="6000" b="1" dirty="0">
                <a:solidFill>
                  <a:schemeClr val="bg1"/>
                </a:solidFill>
                <a:latin typeface="Finlandica" panose="00000500000000000000" pitchFamily="2" charset="0"/>
              </a:rPr>
              <a:t>ARCTIC KNOW-HOW </a:t>
            </a:r>
            <a:r>
              <a:rPr lang="en-US" sz="6000" b="0" dirty="0">
                <a:solidFill>
                  <a:schemeClr val="bg1"/>
                </a:solidFill>
                <a:latin typeface="Finlandica" panose="00000500000000000000" pitchFamily="2" charset="0"/>
              </a:rPr>
              <a:t>AND</a:t>
            </a:r>
            <a:r>
              <a:rPr lang="en-US" sz="6000" b="1" dirty="0">
                <a:solidFill>
                  <a:schemeClr val="bg1"/>
                </a:solidFill>
                <a:latin typeface="Finlandica" panose="00000500000000000000" pitchFamily="2" charset="0"/>
              </a:rPr>
              <a:t> SMART MOBILITY </a:t>
            </a:r>
            <a:r>
              <a:rPr lang="en-US" sz="6000" b="0" dirty="0">
                <a:solidFill>
                  <a:schemeClr val="bg1"/>
                </a:solidFill>
                <a:latin typeface="Finlandica" panose="00000500000000000000" pitchFamily="2" charset="0"/>
              </a:rPr>
              <a:t>IN FINLAND</a:t>
            </a:r>
            <a:endParaRPr lang="fi-FI" sz="6000" b="0" dirty="0">
              <a:solidFill>
                <a:schemeClr val="bg1"/>
              </a:solidFill>
            </a:endParaRPr>
          </a:p>
        </p:txBody>
      </p:sp>
      <p:sp>
        <p:nvSpPr>
          <p:cNvPr id="6" name="TextBox 5">
            <a:extLst>
              <a:ext uri="{FF2B5EF4-FFF2-40B4-BE49-F238E27FC236}">
                <a16:creationId xmlns:a16="http://schemas.microsoft.com/office/drawing/2014/main" id="{251C7A64-939C-4DB8-8655-5F2C0BEA7950}"/>
              </a:ext>
            </a:extLst>
          </p:cNvPr>
          <p:cNvSpPr txBox="1"/>
          <p:nvPr/>
        </p:nvSpPr>
        <p:spPr>
          <a:xfrm>
            <a:off x="5508104" y="4731990"/>
            <a:ext cx="3476600" cy="276999"/>
          </a:xfrm>
          <a:prstGeom prst="rect">
            <a:avLst/>
          </a:prstGeom>
          <a:noFill/>
        </p:spPr>
        <p:txBody>
          <a:bodyPr wrap="square">
            <a:spAutoFit/>
          </a:bodyPr>
          <a:lstStyle/>
          <a:p>
            <a:pPr algn="r"/>
            <a:r>
              <a:rPr lang="fi-FI" sz="1200" dirty="0">
                <a:solidFill>
                  <a:schemeClr val="bg1"/>
                </a:solidFill>
              </a:rPr>
              <a:t>Photo: </a:t>
            </a:r>
            <a:r>
              <a:rPr lang="fi-FI" sz="1200" dirty="0" err="1">
                <a:solidFill>
                  <a:schemeClr val="bg1"/>
                </a:solidFill>
              </a:rPr>
              <a:t>Visit</a:t>
            </a:r>
            <a:r>
              <a:rPr lang="fi-FI" sz="1200" dirty="0">
                <a:solidFill>
                  <a:schemeClr val="bg1"/>
                </a:solidFill>
              </a:rPr>
              <a:t> Finland </a:t>
            </a:r>
            <a:r>
              <a:rPr lang="fi-FI" sz="1200" dirty="0" err="1">
                <a:solidFill>
                  <a:schemeClr val="bg1"/>
                </a:solidFill>
              </a:rPr>
              <a:t>Imagebank</a:t>
            </a:r>
            <a:endParaRPr lang="fi-FI" sz="1200" dirty="0">
              <a:solidFill>
                <a:schemeClr val="bg1"/>
              </a:solidFill>
            </a:endParaRPr>
          </a:p>
        </p:txBody>
      </p:sp>
      <p:sp>
        <p:nvSpPr>
          <p:cNvPr id="7" name="Freeform 7">
            <a:extLst>
              <a:ext uri="{FF2B5EF4-FFF2-40B4-BE49-F238E27FC236}">
                <a16:creationId xmlns:a16="http://schemas.microsoft.com/office/drawing/2014/main" id="{61125406-2A11-4B42-8A8B-795122E0BBEC}"/>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a:extLst>
              <a:ext uri="{FF2B5EF4-FFF2-40B4-BE49-F238E27FC236}">
                <a16:creationId xmlns:a16="http://schemas.microsoft.com/office/drawing/2014/main" id="{ADE50E3E-C7BE-4101-B360-8DBEA5E4A5C6}"/>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451719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2499742"/>
            <a:ext cx="7236036" cy="2088232"/>
          </a:xfrm>
        </p:spPr>
        <p:txBody>
          <a:bodyPr/>
          <a:lstStyle/>
          <a:p>
            <a:pPr>
              <a:lnSpc>
                <a:spcPct val="120000"/>
              </a:lnSpc>
              <a:spcBef>
                <a:spcPts val="0"/>
              </a:spcBef>
              <a:buClr>
                <a:schemeClr val="tx1"/>
              </a:buClr>
              <a:buSzPts val="1013"/>
            </a:pPr>
            <a:r>
              <a:rPr lang="en-US" sz="2000" b="0" dirty="0">
                <a:latin typeface="Finlandica" panose="00000500000000000000" pitchFamily="2" charset="0"/>
              </a:rPr>
              <a:t>The transportation of goods and people is critical to how our modern society functions, yet our old methods are unsustainable. We need new, </a:t>
            </a:r>
            <a:r>
              <a:rPr lang="en-US" sz="2000" dirty="0">
                <a:latin typeface="Finlandica" panose="00000500000000000000" pitchFamily="2" charset="0"/>
              </a:rPr>
              <a:t>cleaner</a:t>
            </a:r>
            <a:r>
              <a:rPr lang="en-US" sz="2000" b="0" dirty="0">
                <a:latin typeface="Finlandica" panose="00000500000000000000" pitchFamily="2" charset="0"/>
              </a:rPr>
              <a:t> and </a:t>
            </a:r>
            <a:r>
              <a:rPr lang="en-US" sz="2000" dirty="0">
                <a:latin typeface="Finlandica" panose="00000500000000000000" pitchFamily="2" charset="0"/>
              </a:rPr>
              <a:t>smarter</a:t>
            </a:r>
            <a:r>
              <a:rPr lang="en-US" sz="2000" b="0" dirty="0">
                <a:latin typeface="Finlandica" panose="00000500000000000000" pitchFamily="2" charset="0"/>
              </a:rPr>
              <a:t> transportation solutions. </a:t>
            </a:r>
            <a:br>
              <a:rPr lang="en-US" sz="2000" b="0" dirty="0">
                <a:latin typeface="Finlandica" panose="00000500000000000000" pitchFamily="2" charset="0"/>
              </a:rPr>
            </a:br>
            <a:br>
              <a:rPr lang="en-US" sz="2000" b="0" dirty="0">
                <a:latin typeface="Finlandica" panose="00000500000000000000" pitchFamily="2" charset="0"/>
              </a:rPr>
            </a:br>
            <a:r>
              <a:rPr lang="en-US" sz="2000" dirty="0">
                <a:latin typeface="Finlandica" panose="00000500000000000000" pitchFamily="2" charset="0"/>
              </a:rPr>
              <a:t>Smart mobility can reduce emissions, save time and improve safety. </a:t>
            </a:r>
            <a:r>
              <a:rPr lang="en-US" sz="2000" b="0" dirty="0"/>
              <a:t>The combination of maritime experience, enabling technology and Arctic know-how has made </a:t>
            </a:r>
            <a:r>
              <a:rPr lang="en-US" sz="2000" dirty="0"/>
              <a:t>Finland one of the most innovative places for smart mobility solutions in the world. </a:t>
            </a:r>
            <a:endParaRPr lang="en-US" sz="2000" b="0" dirty="0">
              <a:latin typeface="Finlandica" panose="00000500000000000000" pitchFamily="2" charset="0"/>
            </a:endParaRPr>
          </a:p>
        </p:txBody>
      </p:sp>
      <p:sp>
        <p:nvSpPr>
          <p:cNvPr id="4" name="Freeform 7">
            <a:extLst>
              <a:ext uri="{FF2B5EF4-FFF2-40B4-BE49-F238E27FC236}">
                <a16:creationId xmlns:a16="http://schemas.microsoft.com/office/drawing/2014/main" id="{8054A37D-0FE8-48CA-8F3B-3A4E538542D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659C7032-5C21-4023-B899-44972595D169}"/>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6" name="Straight Connector 5">
            <a:extLst>
              <a:ext uri="{FF2B5EF4-FFF2-40B4-BE49-F238E27FC236}">
                <a16:creationId xmlns:a16="http://schemas.microsoft.com/office/drawing/2014/main" id="{FCC1BED9-F719-497B-9CE5-2686ED9A381E}"/>
              </a:ext>
              <a:ext uri="{C183D7F6-B498-43B3-948B-1728B52AA6E4}">
                <adec:decorative xmlns:adec="http://schemas.microsoft.com/office/drawing/2017/decorative" val="1"/>
              </a:ext>
            </a:extLst>
          </p:cNvPr>
          <p:cNvCxnSpPr>
            <a:cxnSpLocks/>
          </p:cNvCxnSpPr>
          <p:nvPr/>
        </p:nvCxnSpPr>
        <p:spPr>
          <a:xfrm>
            <a:off x="1187624" y="2571750"/>
            <a:ext cx="72720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39498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solidFill>
                  <a:srgbClr val="002EA2"/>
                </a:solidFill>
                <a:latin typeface="Finlandica" panose="00000500000000000000" pitchFamily="2" charset="0"/>
              </a:rPr>
              <a:t>Smart mobility in Finland</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635646"/>
            <a:ext cx="7344816" cy="3312368"/>
          </a:xfrm>
        </p:spPr>
        <p:txBody>
          <a:bodyPr/>
          <a:lstStyle/>
          <a:p>
            <a:r>
              <a:rPr lang="en-US" dirty="0"/>
              <a:t>Finland is a Nordic country with </a:t>
            </a:r>
            <a:r>
              <a:rPr lang="en-US" b="1" dirty="0"/>
              <a:t>cold-weather expertise</a:t>
            </a:r>
            <a:r>
              <a:rPr lang="en-US" dirty="0"/>
              <a:t>. This includes developing icebreakers, </a:t>
            </a:r>
            <a:r>
              <a:rPr lang="en-US" dirty="0">
                <a:solidFill>
                  <a:srgbClr val="002EA2"/>
                </a:solidFill>
                <a:latin typeface="Finlandica" panose="00000500000000000000" pitchFamily="2" charset="0"/>
              </a:rPr>
              <a:t>polar shipbuilding, ice technology and fleet operation, </a:t>
            </a:r>
            <a:r>
              <a:rPr lang="en-US" dirty="0"/>
              <a:t>oil spill cleaning in ice and autonomous vehicles in snow. </a:t>
            </a:r>
          </a:p>
          <a:p>
            <a:endParaRPr lang="fi-FI" dirty="0"/>
          </a:p>
          <a:p>
            <a:r>
              <a:rPr lang="en-US" dirty="0">
                <a:latin typeface="Finlandica" panose="00000500000000000000" pitchFamily="2" charset="0"/>
              </a:rPr>
              <a:t>Finland has strengths in </a:t>
            </a:r>
            <a:r>
              <a:rPr lang="en-US" b="1" dirty="0">
                <a:latin typeface="Finlandica" panose="00000500000000000000" pitchFamily="2" charset="0"/>
              </a:rPr>
              <a:t>enabling</a:t>
            </a:r>
            <a:r>
              <a:rPr lang="en-US" dirty="0">
                <a:latin typeface="Finlandica" panose="00000500000000000000" pitchFamily="2" charset="0"/>
              </a:rPr>
              <a:t> </a:t>
            </a:r>
            <a:r>
              <a:rPr lang="en-US" b="1" dirty="0">
                <a:latin typeface="Finlandica" panose="00000500000000000000" pitchFamily="2" charset="0"/>
              </a:rPr>
              <a:t>technology</a:t>
            </a:r>
            <a:r>
              <a:rPr lang="en-US" dirty="0">
                <a:latin typeface="Finlandica" panose="00000500000000000000" pitchFamily="2" charset="0"/>
              </a:rPr>
              <a:t>, such as mobile communications, sensors, data analytics and AI. These help to enable smart mobility solutions. </a:t>
            </a:r>
          </a:p>
          <a:p>
            <a:endParaRPr lang="en-US" dirty="0">
              <a:latin typeface="Finlandica" panose="00000500000000000000" pitchFamily="2" charset="0"/>
            </a:endParaRPr>
          </a:p>
          <a:p>
            <a:pPr marL="0" indent="0">
              <a:buNone/>
            </a:pPr>
            <a:r>
              <a:rPr lang="en-US" sz="900" dirty="0"/>
              <a:t> </a:t>
            </a:r>
          </a:p>
          <a:p>
            <a:pPr marL="0" indent="0">
              <a:buNone/>
            </a:pPr>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33971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833194" cy="863427"/>
          </a:xfrm>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The government supports development</a:t>
            </a:r>
          </a:p>
        </p:txBody>
      </p:sp>
      <p:sp>
        <p:nvSpPr>
          <p:cNvPr id="3" name="Content Placeholder 2"/>
          <p:cNvSpPr>
            <a:spLocks noGrp="1"/>
          </p:cNvSpPr>
          <p:nvPr>
            <p:ph idx="1"/>
          </p:nvPr>
        </p:nvSpPr>
        <p:spPr>
          <a:xfrm>
            <a:off x="683568" y="1492249"/>
            <a:ext cx="7848872" cy="3095725"/>
          </a:xfrm>
        </p:spPr>
        <p:txBody>
          <a:bodyPr/>
          <a:lstStyle/>
          <a:p>
            <a:r>
              <a:rPr lang="en-US" dirty="0"/>
              <a:t>In 2018 Finland introduced </a:t>
            </a:r>
            <a:r>
              <a:rPr lang="en-US" b="1" dirty="0"/>
              <a:t>new transport rules </a:t>
            </a:r>
            <a:r>
              <a:rPr lang="en-US" dirty="0"/>
              <a:t>to encourage the development of a smart mobility ecosystem. This included deregulation, tax incentives and data-sharing mandates for public entities.</a:t>
            </a:r>
          </a:p>
          <a:p>
            <a:endParaRPr lang="fi-FI" sz="1800"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Many smart mobility solutions involve </a:t>
            </a:r>
            <a:r>
              <a:rPr lang="en-US" b="1" dirty="0">
                <a:solidFill>
                  <a:srgbClr val="002EA2"/>
                </a:solidFill>
                <a:latin typeface="Finlandica" panose="00000500000000000000" pitchFamily="2" charset="0"/>
              </a:rPr>
              <a:t>sharing</a:t>
            </a:r>
            <a:r>
              <a:rPr lang="en-US" dirty="0">
                <a:solidFill>
                  <a:srgbClr val="002EA2"/>
                </a:solidFill>
                <a:latin typeface="Finlandica" panose="00000500000000000000" pitchFamily="2" charset="0"/>
              </a:rPr>
              <a:t>, such as vehicle or ride sharing. Finland changed rules to allow innovation in these areas. Now there are city bike, electric scooter, car and ride sharing companies in the country.</a:t>
            </a:r>
          </a:p>
          <a:p>
            <a:endParaRPr lang="en-US" sz="1800"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03800220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Picture of city bicycles parked.">
            <a:extLst>
              <a:ext uri="{FF2B5EF4-FFF2-40B4-BE49-F238E27FC236}">
                <a16:creationId xmlns:a16="http://schemas.microsoft.com/office/drawing/2014/main" id="{AE0669C6-86EA-4ED7-B3D2-6B40DB85359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p:spPr>
      </p:pic>
      <p:sp>
        <p:nvSpPr>
          <p:cNvPr id="5" name="Rectangle 4">
            <a:extLst>
              <a:ext uri="{FF2B5EF4-FFF2-40B4-BE49-F238E27FC236}">
                <a16:creationId xmlns:a16="http://schemas.microsoft.com/office/drawing/2014/main" id="{673A991F-115E-4A2C-A0F9-0B9405BED167}"/>
              </a:ext>
            </a:extLst>
          </p:cNvPr>
          <p:cNvSpPr/>
          <p:nvPr/>
        </p:nvSpPr>
        <p:spPr>
          <a:xfrm>
            <a:off x="539552" y="1327151"/>
            <a:ext cx="4032448" cy="22322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789895" y="1532608"/>
            <a:ext cx="3744417" cy="1872208"/>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800" b="1" dirty="0">
                <a:solidFill>
                  <a:schemeClr val="accent1"/>
                </a:solidFill>
                <a:latin typeface="+mn-lt"/>
              </a:rPr>
              <a:t>Helsinki is one of the best prepared cities for new mobility</a:t>
            </a:r>
            <a:r>
              <a:rPr lang="en-US" sz="2800" b="1" dirty="0">
                <a:solidFill>
                  <a:schemeClr val="accent1"/>
                </a:solidFill>
              </a:rPr>
              <a:t>.</a:t>
            </a:r>
            <a:r>
              <a:rPr lang="en-US" sz="2800" b="1" dirty="0">
                <a:solidFill>
                  <a:schemeClr val="accent1"/>
                </a:solidFill>
                <a:latin typeface="+mn-lt"/>
              </a:rPr>
              <a:t> </a:t>
            </a:r>
          </a:p>
          <a:p>
            <a:r>
              <a:rPr lang="en-US" sz="1200" dirty="0">
                <a:solidFill>
                  <a:schemeClr val="accent1"/>
                </a:solidFill>
              </a:rPr>
              <a:t>Source: Future Mobility Competitiveness Index (2019)</a:t>
            </a:r>
          </a:p>
        </p:txBody>
      </p:sp>
      <p:sp>
        <p:nvSpPr>
          <p:cNvPr id="7" name="Freeform 7">
            <a:extLst>
              <a:ext uri="{FF2B5EF4-FFF2-40B4-BE49-F238E27FC236}">
                <a16:creationId xmlns:a16="http://schemas.microsoft.com/office/drawing/2014/main" id="{EE41FEDF-CDA2-4B3D-938A-AF76C48BC6BA}"/>
              </a:ex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107504" y="4748050"/>
            <a:ext cx="1532384" cy="276999"/>
          </a:xfrm>
          <a:prstGeom prst="rect">
            <a:avLst/>
          </a:prstGeom>
          <a:noFill/>
        </p:spPr>
        <p:txBody>
          <a:bodyPr wrap="square">
            <a:spAutoFit/>
          </a:bodyPr>
          <a:lstStyle/>
          <a:p>
            <a:pPr algn="r"/>
            <a:r>
              <a:rPr lang="fi-FI" sz="1200" dirty="0">
                <a:solidFill>
                  <a:schemeClr val="bg1"/>
                </a:solidFill>
              </a:rPr>
              <a:t>Photo: Aku Pöllänen</a:t>
            </a:r>
          </a:p>
        </p:txBody>
      </p:sp>
    </p:spTree>
    <p:extLst>
      <p:ext uri="{BB962C8B-B14F-4D97-AF65-F5344CB8AC3E}">
        <p14:creationId xmlns:p14="http://schemas.microsoft.com/office/powerpoint/2010/main" val="21904027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Innovations for smart mobility</a:t>
            </a:r>
          </a:p>
        </p:txBody>
      </p:sp>
      <p:sp>
        <p:nvSpPr>
          <p:cNvPr id="3" name="Content Placeholder 2"/>
          <p:cNvSpPr>
            <a:spLocks noGrp="1"/>
          </p:cNvSpPr>
          <p:nvPr>
            <p:ph idx="1"/>
          </p:nvPr>
        </p:nvSpPr>
        <p:spPr>
          <a:xfrm>
            <a:off x="683568" y="1492249"/>
            <a:ext cx="7848872" cy="3095725"/>
          </a:xfrm>
        </p:spPr>
        <p:txBody>
          <a:bodyPr/>
          <a:lstStyle/>
          <a:p>
            <a:r>
              <a:rPr lang="en-US" dirty="0"/>
              <a:t>One of the first wide scale applications of the </a:t>
            </a:r>
            <a:r>
              <a:rPr lang="en-US" b="1" dirty="0"/>
              <a:t>Mobility-as-a-Service (</a:t>
            </a:r>
            <a:r>
              <a:rPr lang="en-US" b="1" dirty="0" err="1"/>
              <a:t>MaaS</a:t>
            </a:r>
            <a:r>
              <a:rPr lang="en-US" b="1" dirty="0"/>
              <a:t>) </a:t>
            </a:r>
            <a:r>
              <a:rPr lang="en-US" dirty="0"/>
              <a:t>concept happened in Helsinki. </a:t>
            </a:r>
            <a:r>
              <a:rPr lang="en-US" dirty="0" err="1"/>
              <a:t>MaaS</a:t>
            </a:r>
            <a:r>
              <a:rPr lang="en-US" dirty="0"/>
              <a:t> is a service which allows a traveler to plan, book and pay for multiple types of mobility services at once. For example, it could include a bike to the metro station, a metro ride, and a taxi to your final destination.</a:t>
            </a:r>
          </a:p>
          <a:p>
            <a:endParaRPr lang="en-US"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Connectivity and the </a:t>
            </a:r>
            <a:r>
              <a:rPr lang="en-US" sz="1800" b="1" dirty="0">
                <a:solidFill>
                  <a:srgbClr val="002EA2"/>
                </a:solidFill>
                <a:latin typeface="Finlandica" panose="00000500000000000000" pitchFamily="2" charset="0"/>
              </a:rPr>
              <a:t>Internet of Things (IoT) </a:t>
            </a:r>
            <a:r>
              <a:rPr lang="en-US" sz="1800" dirty="0">
                <a:solidFill>
                  <a:srgbClr val="002EA2"/>
                </a:solidFill>
                <a:latin typeface="Finlandica" panose="00000500000000000000" pitchFamily="2" charset="0"/>
              </a:rPr>
              <a:t>is required for most smart mobility applications. Finland has many experts in necessary infrastructure, such as communications technology, sensors and data analysis.</a:t>
            </a:r>
          </a:p>
          <a:p>
            <a:endParaRPr lang="en-US" sz="1800"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248898101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5833194" cy="863427"/>
          </a:xfrm>
        </p:spPr>
        <p:txBody>
          <a:bodyPr/>
          <a:lstStyle/>
          <a:p>
            <a:pPr lvl="0">
              <a:lnSpc>
                <a:spcPct val="120000"/>
              </a:lnSpc>
              <a:spcBef>
                <a:spcPts val="0"/>
              </a:spcBef>
              <a:buClr>
                <a:schemeClr val="tx1"/>
              </a:buClr>
              <a:buSzPts val="1013"/>
            </a:pPr>
            <a:r>
              <a:rPr lang="en-US" dirty="0">
                <a:solidFill>
                  <a:srgbClr val="002EA2"/>
                </a:solidFill>
                <a:latin typeface="Finlandica" panose="00000500000000000000" pitchFamily="2" charset="0"/>
              </a:rPr>
              <a:t>Autonomous vehicles and </a:t>
            </a:r>
            <a:r>
              <a:rPr lang="en-US" sz="2400" dirty="0">
                <a:solidFill>
                  <a:srgbClr val="002EA2"/>
                </a:solidFill>
                <a:latin typeface="Finlandica" panose="00000500000000000000" pitchFamily="2" charset="0"/>
              </a:rPr>
              <a:t>winter testing</a:t>
            </a:r>
          </a:p>
        </p:txBody>
      </p:sp>
      <p:sp>
        <p:nvSpPr>
          <p:cNvPr id="3" name="Content Placeholder 2"/>
          <p:cNvSpPr>
            <a:spLocks noGrp="1"/>
          </p:cNvSpPr>
          <p:nvPr>
            <p:ph idx="1"/>
          </p:nvPr>
        </p:nvSpPr>
        <p:spPr>
          <a:xfrm>
            <a:off x="683568" y="1492249"/>
            <a:ext cx="7848872" cy="3383757"/>
          </a:xfrm>
        </p:spPr>
        <p:txBody>
          <a:bodyPr/>
          <a:lstStyle/>
          <a:p>
            <a:r>
              <a:rPr lang="en-US" dirty="0">
                <a:solidFill>
                  <a:srgbClr val="002EA2"/>
                </a:solidFill>
                <a:latin typeface="Finlandica" panose="00000500000000000000" pitchFamily="2" charset="0"/>
              </a:rPr>
              <a:t>With everything in a car becoming digitalized and connected, automotive industry is looking for new innovative solutions and technologies, providing the needed edge for tomorrow's vehicles.</a:t>
            </a:r>
          </a:p>
          <a:p>
            <a:endParaRPr lang="en-US" dirty="0"/>
          </a:p>
          <a:p>
            <a:r>
              <a:rPr lang="en-US" dirty="0"/>
              <a:t>Finland has taken a pole position in Europe for </a:t>
            </a:r>
            <a:r>
              <a:rPr lang="en-US" b="1" dirty="0"/>
              <a:t>autonomous vehicle and winter testing.</a:t>
            </a:r>
            <a:r>
              <a:rPr lang="en-US" dirty="0"/>
              <a:t> Many global companies have chosen Finland as the place to test </a:t>
            </a:r>
            <a:r>
              <a:rPr lang="en-US" b="1" dirty="0"/>
              <a:t>self-driving cars </a:t>
            </a:r>
            <a:r>
              <a:rPr lang="en-US" dirty="0"/>
              <a:t>in ice and snow and develop solutions for their cold weather use.</a:t>
            </a:r>
          </a:p>
          <a:p>
            <a:pPr marL="0" indent="0">
              <a:buNone/>
            </a:pPr>
            <a:endParaRPr lang="en-US" sz="1000" dirty="0">
              <a:solidFill>
                <a:srgbClr val="FF0000"/>
              </a:solidFill>
            </a:endParaRPr>
          </a:p>
          <a:p>
            <a:endParaRPr lang="en-US"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sz="1800" dirty="0">
              <a:solidFill>
                <a:srgbClr val="002EA2"/>
              </a:solidFill>
              <a:latin typeface="Finlandica" panose="00000500000000000000" pitchFamily="2" charset="0"/>
            </a:endParaRP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00247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lack car in a testing area in snowy Lapland.">
            <a:extLst>
              <a:ext uri="{FF2B5EF4-FFF2-40B4-BE49-F238E27FC236}">
                <a16:creationId xmlns:a16="http://schemas.microsoft.com/office/drawing/2014/main" id="{2A33B703-3977-4DCC-8B17-92C7A5FEDF6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p:spPr>
      </p:pic>
      <p:sp>
        <p:nvSpPr>
          <p:cNvPr id="5" name="Rectangle 4">
            <a:extLst>
              <a:ext uri="{FF2B5EF4-FFF2-40B4-BE49-F238E27FC236}">
                <a16:creationId xmlns:a16="http://schemas.microsoft.com/office/drawing/2014/main" id="{673A991F-115E-4A2C-A0F9-0B9405BED167}"/>
              </a:ext>
            </a:extLst>
          </p:cNvPr>
          <p:cNvSpPr/>
          <p:nvPr/>
        </p:nvSpPr>
        <p:spPr>
          <a:xfrm>
            <a:off x="4139952" y="1455859"/>
            <a:ext cx="4535736" cy="248404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2">
            <a:extLst>
              <a:ext uri="{FF2B5EF4-FFF2-40B4-BE49-F238E27FC236}">
                <a16:creationId xmlns:a16="http://schemas.microsoft.com/office/drawing/2014/main" id="{08569B70-B33B-4A73-84B7-0EDA5F91DDF0}"/>
              </a:ext>
            </a:extLst>
          </p:cNvPr>
          <p:cNvSpPr txBox="1">
            <a:spLocks/>
          </p:cNvSpPr>
          <p:nvPr/>
        </p:nvSpPr>
        <p:spPr>
          <a:xfrm>
            <a:off x="4373135" y="1594591"/>
            <a:ext cx="4286161" cy="262859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sz="2000" b="1" dirty="0">
                <a:solidFill>
                  <a:schemeClr val="accent1"/>
                </a:solidFill>
                <a:latin typeface="+mn-lt"/>
              </a:rPr>
              <a:t>Lapland </a:t>
            </a:r>
            <a:r>
              <a:rPr lang="en-US" sz="2000" b="1" dirty="0">
                <a:solidFill>
                  <a:schemeClr val="accent1"/>
                </a:solidFill>
              </a:rPr>
              <a:t>provides excellent winter testing </a:t>
            </a:r>
            <a:r>
              <a:rPr lang="en-US" sz="2000" b="1" dirty="0">
                <a:solidFill>
                  <a:schemeClr val="accent1"/>
                </a:solidFill>
                <a:latin typeface="+mn-lt"/>
              </a:rPr>
              <a:t>environment for automated vehicles. Arctic vehicle </a:t>
            </a:r>
            <a:r>
              <a:rPr lang="en-US" sz="2000" b="1" dirty="0">
                <a:solidFill>
                  <a:schemeClr val="accent1"/>
                </a:solidFill>
              </a:rPr>
              <a:t>t</a:t>
            </a:r>
            <a:r>
              <a:rPr lang="en-US" sz="2000" b="1" dirty="0">
                <a:solidFill>
                  <a:schemeClr val="accent1"/>
                </a:solidFill>
                <a:latin typeface="+mn-lt"/>
              </a:rPr>
              <a:t>esting has been a growing industry and has been one of Lapland's core businesses for decades.</a:t>
            </a:r>
            <a:endParaRPr lang="en-US" sz="1050" dirty="0">
              <a:solidFill>
                <a:schemeClr val="accent1"/>
              </a:solidFill>
            </a:endParaRPr>
          </a:p>
        </p:txBody>
      </p:sp>
      <p:sp>
        <p:nvSpPr>
          <p:cNvPr id="7" name="Freeform 7">
            <a:extLst>
              <a:ext uri="{FF2B5EF4-FFF2-40B4-BE49-F238E27FC236}">
                <a16:creationId xmlns:a16="http://schemas.microsoft.com/office/drawing/2014/main" id="{EE41FEDF-CDA2-4B3D-938A-AF76C48BC6BA}"/>
              </a:ex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75333DF3-CA44-4666-9A2C-223D243B68DB}"/>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68133A2-84A0-407B-918C-2700F7B4B452}"/>
              </a:ext>
            </a:extLst>
          </p:cNvPr>
          <p:cNvSpPr txBox="1"/>
          <p:nvPr/>
        </p:nvSpPr>
        <p:spPr>
          <a:xfrm>
            <a:off x="5508104" y="4731990"/>
            <a:ext cx="3476600" cy="276999"/>
          </a:xfrm>
          <a:prstGeom prst="rect">
            <a:avLst/>
          </a:prstGeom>
          <a:noFill/>
        </p:spPr>
        <p:txBody>
          <a:bodyPr wrap="square">
            <a:spAutoFit/>
          </a:bodyPr>
          <a:lstStyle/>
          <a:p>
            <a:pPr algn="r"/>
            <a:r>
              <a:rPr lang="fi-FI" sz="1200" dirty="0"/>
              <a:t>Photo: Juha Kauppinen/Lapin materiaalipankki</a:t>
            </a:r>
          </a:p>
        </p:txBody>
      </p:sp>
    </p:spTree>
    <p:extLst>
      <p:ext uri="{BB962C8B-B14F-4D97-AF65-F5344CB8AC3E}">
        <p14:creationId xmlns:p14="http://schemas.microsoft.com/office/powerpoint/2010/main" val="3435901706"/>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546</TotalTime>
  <Words>945</Words>
  <Application>Microsoft Office PowerPoint</Application>
  <PresentationFormat>On-screen Show (16:9)</PresentationFormat>
  <Paragraphs>82</Paragraphs>
  <Slides>17</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Finlandica</vt:lpstr>
      <vt:lpstr>1_Suomi Finland</vt:lpstr>
      <vt:lpstr>1_Suomi Finland Blanco</vt:lpstr>
      <vt:lpstr>PowerPoint Presentation</vt:lpstr>
      <vt:lpstr>ARCTIC KNOW-HOW AND SMART MOBILITY IN FINLAND</vt:lpstr>
      <vt:lpstr>The transportation of goods and people is critical to how our modern society functions, yet our old methods are unsustainable. We need new, cleaner and smarter transportation solutions.   Smart mobility can reduce emissions, save time and improve safety. The combination of maritime experience, enabling technology and Arctic know-how has made Finland one of the most innovative places for smart mobility solutions in the world. </vt:lpstr>
      <vt:lpstr>Smart mobility in Finland</vt:lpstr>
      <vt:lpstr>The government supports development</vt:lpstr>
      <vt:lpstr>PowerPoint Presentation</vt:lpstr>
      <vt:lpstr>Innovations for smart mobility</vt:lpstr>
      <vt:lpstr>Autonomous vehicles and winter testing</vt:lpstr>
      <vt:lpstr>PowerPoint Presentation</vt:lpstr>
      <vt:lpstr>Autonomous vehicles</vt:lpstr>
      <vt:lpstr>Maritime expertise</vt:lpstr>
      <vt:lpstr>PowerPoint Presentation</vt:lpstr>
      <vt:lpstr>Sustainable maritime solutions</vt:lpstr>
      <vt:lpstr>PowerPoint Presentation</vt:lpstr>
      <vt:lpstr>Achieving sustainability goals together</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Evita Tuovinen</cp:lastModifiedBy>
  <cp:revision>27</cp:revision>
  <dcterms:created xsi:type="dcterms:W3CDTF">2021-03-16T19:51:59Z</dcterms:created>
  <dcterms:modified xsi:type="dcterms:W3CDTF">2021-03-21T14:55:00Z</dcterms:modified>
</cp:coreProperties>
</file>