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  <p:sldMasterId id="214748366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81" r:id="rId4"/>
    <p:sldId id="277" r:id="rId5"/>
    <p:sldId id="258" r:id="rId6"/>
    <p:sldId id="259" r:id="rId7"/>
    <p:sldId id="269" r:id="rId8"/>
    <p:sldId id="262" r:id="rId9"/>
    <p:sldId id="279" r:id="rId10"/>
    <p:sldId id="280" r:id="rId11"/>
    <p:sldId id="263" r:id="rId12"/>
    <p:sldId id="278" r:id="rId13"/>
    <p:sldId id="268" r:id="rId14"/>
  </p:sldIdLst>
  <p:sldSz cx="9144000" cy="5143500" type="screen16x9"/>
  <p:notesSz cx="6858000" cy="9144000"/>
  <p:embeddedFontLst>
    <p:embeddedFont>
      <p:font typeface="Finlandica" pitchFamily="2" charset="77"/>
      <p:regular r:id="rId17"/>
      <p:bold r:id="rId18"/>
      <p:italic r:id="rId19"/>
      <p:boldItalic r:id="rId20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32" autoAdjust="0"/>
    <p:restoredTop sz="86407" autoAdjust="0"/>
  </p:normalViewPr>
  <p:slideViewPr>
    <p:cSldViewPr showGuides="1">
      <p:cViewPr varScale="1">
        <p:scale>
          <a:sx n="260" d="100"/>
          <a:sy n="260" d="100"/>
        </p:scale>
        <p:origin x="1960" y="176"/>
      </p:cViewPr>
      <p:guideLst>
        <p:guide orient="horz" pos="1620"/>
        <p:guide orient="horz" pos="305"/>
        <p:guide orient="horz" pos="2754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04"/>
      </p:guideLst>
    </p:cSldViewPr>
  </p:slideViewPr>
  <p:outlineViewPr>
    <p:cViewPr>
      <p:scale>
        <a:sx n="33" d="100"/>
        <a:sy n="33" d="100"/>
      </p:scale>
      <p:origin x="0" y="-9712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t>29.3.2023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29.3.2023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Riku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Isohella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934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chemeClr val="tx1"/>
                </a:solidFill>
              </a:rPr>
              <a:t>Photo: Ulla-Maija Hänninen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262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5020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chemeClr val="bg1"/>
                </a:solidFill>
              </a:rPr>
              <a:t>Photo: Pekka Kyytinen /</a:t>
            </a:r>
            <a:r>
              <a:rPr lang="fi-FI" sz="1200" dirty="0" err="1">
                <a:solidFill>
                  <a:schemeClr val="bg1"/>
                </a:solidFill>
              </a:rPr>
              <a:t>Finnish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Heritage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Agency</a:t>
            </a:r>
            <a:r>
              <a:rPr lang="fi-FI" sz="1200" dirty="0">
                <a:solidFill>
                  <a:schemeClr val="bg1"/>
                </a:solidFill>
              </a:rPr>
              <a:t> – Musketti: </a:t>
            </a:r>
            <a:r>
              <a:rPr lang="fi-FI" sz="1200" dirty="0" err="1">
                <a:solidFill>
                  <a:schemeClr val="bg1"/>
                </a:solidFill>
              </a:rPr>
              <a:t>Ethnographic</a:t>
            </a:r>
            <a:r>
              <a:rPr lang="fi-FI" sz="1200" dirty="0">
                <a:solidFill>
                  <a:schemeClr val="bg1"/>
                </a:solidFill>
              </a:rPr>
              <a:t> Picture </a:t>
            </a:r>
            <a:r>
              <a:rPr lang="fi-FI" sz="1200" dirty="0" err="1">
                <a:solidFill>
                  <a:schemeClr val="bg1"/>
                </a:solidFill>
              </a:rPr>
              <a:t>Collection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43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chemeClr val="bg1"/>
                </a:solidFill>
              </a:rPr>
              <a:t>Photo: Helsinki City </a:t>
            </a:r>
            <a:r>
              <a:rPr lang="fi-FI" sz="1200" dirty="0" err="1">
                <a:solidFill>
                  <a:schemeClr val="bg1"/>
                </a:solidFill>
              </a:rPr>
              <a:t>Museum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12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Photo: Elina Manninen/Keksi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70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200" dirty="0"/>
              <a:t>Photo: Elina Manninen / Keksi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883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800" cap="none" spc="2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Riku Isohella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423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Photo: Riitta </a:t>
            </a:r>
            <a:r>
              <a:rPr lang="fi-FI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Supperi</a:t>
            </a:r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Keksi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54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Photo: Riitta </a:t>
            </a:r>
            <a:r>
              <a:rPr lang="fi-FI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Supperi</a:t>
            </a:r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Keksi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74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t>29.3.2023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77545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9FD55B-118D-43A4-8BE3-2671986A2DE9}" type="datetime1">
              <a:rPr lang="fi-FI" smtClean="0"/>
              <a:t>29.3.2023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5239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40-EC16-4AD9-9E63-131000EF363A}" type="datetime1">
              <a:rPr lang="fi-FI" smtClean="0"/>
              <a:t>29.3.2023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2503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4C7-DC30-4D72-AD15-09A0FAF8FEF6}" type="datetime1">
              <a:rPr lang="fi-FI" smtClean="0"/>
              <a:t>29.3.2023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4611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7A8-F06A-4763-B466-13C38868FF98}" type="datetime1">
              <a:rPr lang="fi-FI" smtClean="0"/>
              <a:t>29.3.2023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353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44B-B7C7-4272-B6C4-3F79201367F0}" type="datetime1">
              <a:rPr lang="fi-FI" smtClean="0"/>
              <a:t>29.3.2023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0152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64EC-1F92-439C-A334-93E67D933082}" type="datetime1">
              <a:rPr lang="fi-FI" smtClean="0"/>
              <a:t>29.3.2023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169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t>29.3.2023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1133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29.3.2023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6066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29.3.2023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0561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29.3.2023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0038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t>29.3.2023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7704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t>29.3.2023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2071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58426-5F65-40EC-9872-4F186B4238D1}" type="datetime1">
              <a:rPr lang="fi-FI" smtClean="0"/>
              <a:t>29.3.2023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8697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29.3.2023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537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29.3.2023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754952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29.3.2023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7777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F6A-88FE-4829-AABE-A8D19FDDA656}" type="datetime1">
              <a:rPr lang="fi-FI" smtClean="0"/>
              <a:t>29.3.2023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1070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4A870-5DDB-45A8-A254-49DFCA16BCAA}" type="datetime1">
              <a:rPr lang="fi-FI" smtClean="0"/>
              <a:t>29.3.2023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9590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29.3.2023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9213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29.3.2023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443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t>29.3.2023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8091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joint effort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The scheme is based on cooperation and trust: ministries and agencies provide funding, municipalities take care of practical arrangements, and pupils are encouraged to participate in the planning and evaluation of the school meals. 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" name="Picture Placeholder 5" descr="A picture containing person, indoor, food, eating&#10;&#10;Description automatically generated">
            <a:extLst>
              <a:ext uri="{FF2B5EF4-FFF2-40B4-BE49-F238E27FC236}">
                <a16:creationId xmlns:a16="http://schemas.microsoft.com/office/drawing/2014/main" id="{1AE16350-9EE2-9D9B-8479-BFC428D7C0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>
            <a:fillRect/>
          </a:stretch>
        </p:blipFill>
        <p:spPr>
          <a:xfrm>
            <a:off x="5292080" y="0"/>
            <a:ext cx="4136239" cy="5524078"/>
          </a:xfrm>
        </p:spPr>
      </p:pic>
    </p:spTree>
    <p:extLst>
      <p:ext uri="{BB962C8B-B14F-4D97-AF65-F5344CB8AC3E}">
        <p14:creationId xmlns:p14="http://schemas.microsoft.com/office/powerpoint/2010/main" val="243173130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D32E14-98AA-4F5A-AB31-70453DB6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goes on the plate?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02D770-9025-4F2D-A508-C24CC6776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112" y="1347614"/>
            <a:ext cx="2736304" cy="287970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Finnish school meals often include potatoes or rice, a source of protein, and half a plate of salad, served with rye crisp bread and a glass of milk.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Schools are encouraged to serve a vegetarian meal to all pupils one day a week and to have two alternative foods on display each day.</a:t>
            </a:r>
          </a:p>
        </p:txBody>
      </p:sp>
      <p:pic>
        <p:nvPicPr>
          <p:cNvPr id="5" name="Kuva 4" descr="A typical Finnish school meal on a tray, meat, potato and salad. ">
            <a:extLst>
              <a:ext uri="{FF2B5EF4-FFF2-40B4-BE49-F238E27FC236}">
                <a16:creationId xmlns:a16="http://schemas.microsoft.com/office/drawing/2014/main" id="{CA25C7A7-BE49-48A2-B66E-4169D6B2A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7614"/>
            <a:ext cx="4032448" cy="327823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20D88B-870E-40B4-BDE4-82F1C28E7A99}"/>
              </a:ext>
            </a:extLst>
          </p:cNvPr>
          <p:cNvSpPr txBox="1">
            <a:spLocks/>
          </p:cNvSpPr>
          <p:nvPr/>
        </p:nvSpPr>
        <p:spPr>
          <a:xfrm>
            <a:off x="7063356" y="4788519"/>
            <a:ext cx="1786386" cy="361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9341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t>29.3.2023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2236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Kuva 5" descr="Two pupils are eating and smiling.">
            <a:extLst>
              <a:ext uri="{FF2B5EF4-FFF2-40B4-BE49-F238E27FC236}">
                <a16:creationId xmlns:a16="http://schemas.microsoft.com/office/drawing/2014/main" id="{B4C5CD1B-3329-4426-91A6-8D3D20E05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 b="16656"/>
          <a:stretch/>
        </p:blipFill>
        <p:spPr>
          <a:xfrm>
            <a:off x="-540568" y="0"/>
            <a:ext cx="9692569" cy="5452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788024" y="2427734"/>
            <a:ext cx="4608512" cy="226374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School food </a:t>
            </a:r>
            <a:r>
              <a:rPr lang="en-US" b="0" dirty="0"/>
              <a:t>– building</a:t>
            </a:r>
            <a:br>
              <a:rPr lang="en-US" dirty="0"/>
            </a:br>
            <a:r>
              <a:rPr lang="en-US" dirty="0"/>
              <a:t>Finnish </a:t>
            </a:r>
            <a:r>
              <a:rPr lang="en-US" b="0" dirty="0"/>
              <a:t>equality since the 1940s</a:t>
            </a:r>
          </a:p>
        </p:txBody>
      </p:sp>
      <p:sp>
        <p:nvSpPr>
          <p:cNvPr id="10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620713" y="6365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0325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 meals for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5617170" cy="2879701"/>
          </a:xfrm>
        </p:spPr>
        <p:txBody>
          <a:bodyPr/>
          <a:lstStyle/>
          <a:p>
            <a:r>
              <a:rPr lang="en-US" sz="1600" dirty="0"/>
              <a:t>In Finland, free-of-charge school meals have been provided since the 1940s, with the aim of supporting children’s learning, nutrition, and health.</a:t>
            </a:r>
          </a:p>
          <a:p>
            <a:r>
              <a:rPr lang="en-US" sz="1600" dirty="0"/>
              <a:t>All pupils in Finland from pre-primary to upper secondary schools get a free-of-charge, nutritious meal each school day.</a:t>
            </a:r>
          </a:p>
          <a:p>
            <a:r>
              <a:rPr lang="en-US" sz="1600" dirty="0"/>
              <a:t>The Finnish school feeding system promotes </a:t>
            </a:r>
            <a:r>
              <a:rPr lang="en-US" sz="1600" b="1" dirty="0"/>
              <a:t>equal opportunities and education for all</a:t>
            </a:r>
            <a:r>
              <a:rPr lang="en-US" sz="1600" dirty="0"/>
              <a:t>. The system is a Finnish social innovation, which plays an essential role in the educational system of the country.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076546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Finnish </a:t>
            </a:r>
            <a:br>
              <a:rPr lang="en-GB" dirty="0"/>
            </a:br>
            <a:r>
              <a:rPr lang="en-GB" dirty="0"/>
              <a:t>school meals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The school feeding system was originally introduced in the 1920’s, but free-of-charge school meals for all children began in the 1940s.</a:t>
            </a:r>
          </a:p>
          <a:p>
            <a:pPr marL="0" indent="0">
              <a:buNone/>
            </a:pPr>
            <a:r>
              <a:rPr lang="en-US" sz="1600" dirty="0"/>
              <a:t>With a history of over 70 years, Finland has the world’s longest-running free-of-charge school feeding system.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 descr="A lunch lady is pouring porridge into a cup that a pupil is holding while other pupils queue up in a 1950s classroom.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r="10765"/>
          <a:stretch/>
        </p:blipFill>
        <p:spPr>
          <a:xfrm>
            <a:off x="5292080" y="0"/>
            <a:ext cx="385192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ABE7C1-F31E-4730-8629-2775AD0CE768}"/>
              </a:ext>
            </a:extLst>
          </p:cNvPr>
          <p:cNvSpPr txBox="1">
            <a:spLocks/>
          </p:cNvSpPr>
          <p:nvPr/>
        </p:nvSpPr>
        <p:spPr>
          <a:xfrm>
            <a:off x="5471592" y="4587974"/>
            <a:ext cx="3672408" cy="4313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3462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Finnish </a:t>
            </a:r>
            <a:br>
              <a:rPr lang="en-GB" dirty="0"/>
            </a:br>
            <a:r>
              <a:rPr lang="en-GB" dirty="0"/>
              <a:t>school meals II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When first introduced, the aim of the free school meals was to level out social differences. </a:t>
            </a:r>
          </a:p>
          <a:p>
            <a:pPr marL="0" indent="0">
              <a:buNone/>
            </a:pPr>
            <a:r>
              <a:rPr lang="en-US" sz="1600" dirty="0"/>
              <a:t>As hungry children are not able to focus on learning, school feeding was seen as an important step towards educational equality.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" name="Kuva 3" descr="A school cafeteria filled with children eating in the 1950s.">
            <a:extLst>
              <a:ext uri="{FF2B5EF4-FFF2-40B4-BE49-F238E27FC236}">
                <a16:creationId xmlns:a16="http://schemas.microsoft.com/office/drawing/2014/main" id="{B8908112-CDEC-4C69-A89E-4865E28E74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r="36836"/>
          <a:stretch/>
        </p:blipFill>
        <p:spPr>
          <a:xfrm>
            <a:off x="5292080" y="-1"/>
            <a:ext cx="4066290" cy="533700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4872A5-6196-4AB7-A254-60918F76BBDB}"/>
              </a:ext>
            </a:extLst>
          </p:cNvPr>
          <p:cNvSpPr txBox="1">
            <a:spLocks/>
          </p:cNvSpPr>
          <p:nvPr/>
        </p:nvSpPr>
        <p:spPr>
          <a:xfrm>
            <a:off x="7340244" y="4876005"/>
            <a:ext cx="1834761" cy="224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3110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A pupil is taking a serving of food.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69" t="3499" r="20069" b="11733"/>
          <a:stretch/>
        </p:blipFill>
        <p:spPr>
          <a:xfrm>
            <a:off x="0" y="-23295"/>
            <a:ext cx="9144000" cy="516679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AB3570-D155-46F2-85BE-1A20FB4F593D}"/>
              </a:ext>
            </a:extLst>
          </p:cNvPr>
          <p:cNvSpPr txBox="1">
            <a:spLocks/>
          </p:cNvSpPr>
          <p:nvPr/>
        </p:nvSpPr>
        <p:spPr>
          <a:xfrm>
            <a:off x="7164288" y="4784726"/>
            <a:ext cx="1944216" cy="358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B78B3F-88DD-D647-9216-4755D4D349F6}"/>
              </a:ext>
            </a:extLst>
          </p:cNvPr>
          <p:cNvSpPr txBox="1"/>
          <p:nvPr/>
        </p:nvSpPr>
        <p:spPr>
          <a:xfrm>
            <a:off x="471849" y="1779662"/>
            <a:ext cx="3528392" cy="17962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School meals are an investment in equality and the future. They build equality between children from different backgrounds, strengthening equal opportunity.</a:t>
            </a:r>
          </a:p>
          <a:p>
            <a:pPr algn="ctr"/>
            <a:r>
              <a:rPr lang="en-US" sz="1600" b="0" dirty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210851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880866" cy="287970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Since 2004, school meals have been part of the national school core curriculum, giving them an educational status.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Pupils learn food-related skills and knowledge, such as awareness of healthy diets, other food cultures, and food’s environmental impact. </a:t>
            </a:r>
          </a:p>
          <a:p>
            <a:endParaRPr lang="en-US" sz="1600" dirty="0"/>
          </a:p>
        </p:txBody>
      </p:sp>
      <p:pic>
        <p:nvPicPr>
          <p:cNvPr id="6" name="Kuva 5" descr="Three children are eating food at a school cafeteria. ">
            <a:extLst>
              <a:ext uri="{FF2B5EF4-FFF2-40B4-BE49-F238E27FC236}">
                <a16:creationId xmlns:a16="http://schemas.microsoft.com/office/drawing/2014/main" id="{C36D3DBF-AA85-41E0-BB46-2385218C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634380"/>
            <a:ext cx="3851920" cy="57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9159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Kuva 5" descr="A group of school kids are smiling and eating. ">
            <a:extLst>
              <a:ext uri="{FF2B5EF4-FFF2-40B4-BE49-F238E27FC236}">
                <a16:creationId xmlns:a16="http://schemas.microsoft.com/office/drawing/2014/main" id="{B4C5CD1B-3329-4426-91A6-8D3D20E05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7" t="7830" r="198" b="7830"/>
          <a:stretch/>
        </p:blipFill>
        <p:spPr>
          <a:xfrm>
            <a:off x="-108520" y="-92546"/>
            <a:ext cx="9397051" cy="524396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882AF65-2137-4E55-A3D2-D4995D6D9725}"/>
              </a:ext>
            </a:extLst>
          </p:cNvPr>
          <p:cNvSpPr txBox="1">
            <a:spLocks/>
          </p:cNvSpPr>
          <p:nvPr/>
        </p:nvSpPr>
        <p:spPr>
          <a:xfrm>
            <a:off x="6732240" y="4835497"/>
            <a:ext cx="4100034" cy="3080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1100" kern="800" cap="none" spc="2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1244F6-220E-3944-A0EA-8EADFF137971}"/>
              </a:ext>
            </a:extLst>
          </p:cNvPr>
          <p:cNvSpPr txBox="1"/>
          <p:nvPr/>
        </p:nvSpPr>
        <p:spPr>
          <a:xfrm>
            <a:off x="1979712" y="2859783"/>
            <a:ext cx="5184576" cy="1703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b="0" i="0" dirty="0">
                <a:solidFill>
                  <a:schemeClr val="bg1"/>
                </a:solidFill>
                <a:effectLst/>
              </a:rPr>
              <a:t>A good lunch is more than nutrition. </a:t>
            </a:r>
          </a:p>
          <a:p>
            <a:pPr algn="ctr"/>
            <a:r>
              <a:rPr lang="en-US" b="0" i="0" dirty="0">
                <a:solidFill>
                  <a:schemeClr val="bg1"/>
                </a:solidFill>
                <a:effectLst/>
              </a:rPr>
              <a:t>It is something that gives pleasure, relaxes, maintains the ability to work, and helps children grow </a:t>
            </a:r>
            <a:r>
              <a:rPr lang="en-US" dirty="0">
                <a:solidFill>
                  <a:schemeClr val="bg1"/>
                </a:solidFill>
              </a:rPr>
              <a:t>into healthy adults</a:t>
            </a:r>
            <a:r>
              <a:rPr lang="en-US" b="0" i="0" dirty="0">
                <a:solidFill>
                  <a:schemeClr val="bg1"/>
                </a:solidFill>
                <a:effectLst/>
              </a:rPr>
              <a:t>.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620713" y="6365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9736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supporting gender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19CE2-8277-E46E-8CEB-C9268F344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School meals also make it easier for parents to work outside the home, supporting gender equality, female workforce participation, and thus economic growth.</a:t>
            </a:r>
          </a:p>
          <a:p>
            <a:endParaRPr lang="en-US" dirty="0"/>
          </a:p>
        </p:txBody>
      </p:sp>
      <p:pic>
        <p:nvPicPr>
          <p:cNvPr id="9" name="Picture Placeholder 8" descr="A person kissing a person's cheek&#10;&#10;Description automatically generated with medium confidence">
            <a:extLst>
              <a:ext uri="{FF2B5EF4-FFF2-40B4-BE49-F238E27FC236}">
                <a16:creationId xmlns:a16="http://schemas.microsoft.com/office/drawing/2014/main" id="{A1E4A1D6-1011-9C85-4842-E8CA9C5D25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>
            <a:fillRect/>
          </a:stretch>
        </p:blipFill>
        <p:spPr/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A3C95-EA81-F687-0159-3E68EA0F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1524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2_Suomi Finland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fi_3" id="{90061AF2-6DC2-FB40-808F-A2B5BEF98918}" vid="{5FF0AA9E-0BCD-DB41-AE65-37D3D747DFA0}"/>
    </a:ext>
  </a:extLst>
</a:theme>
</file>

<file path=ppt/theme/theme2.xml><?xml version="1.0" encoding="utf-8"?>
<a:theme xmlns:a="http://schemas.openxmlformats.org/drawingml/2006/main" name="1_Suomi Finland Blanco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fi_3" id="{90061AF2-6DC2-FB40-808F-A2B5BEF98918}" vid="{ADDD9E6F-F7F6-F443-9237-939A58BB880A}"/>
    </a:ext>
  </a:extLst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Finland_fi_3</Template>
  <TotalTime>7190</TotalTime>
  <Words>502</Words>
  <Application>Microsoft Macintosh PowerPoint</Application>
  <PresentationFormat>On-screen Show (16:9)</PresentationFormat>
  <Paragraphs>60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</vt:lpstr>
      <vt:lpstr>Finlandica</vt:lpstr>
      <vt:lpstr>2_Suomi Finland</vt:lpstr>
      <vt:lpstr>1_Suomi Finland Blanco</vt:lpstr>
      <vt:lpstr>PowerPoint Presentation</vt:lpstr>
      <vt:lpstr>PowerPoint Presentation</vt:lpstr>
      <vt:lpstr>Free meals for all</vt:lpstr>
      <vt:lpstr>History of Finnish  school meals I</vt:lpstr>
      <vt:lpstr>History of Finnish  school meals II</vt:lpstr>
      <vt:lpstr>PowerPoint Presentation</vt:lpstr>
      <vt:lpstr>Educational status</vt:lpstr>
      <vt:lpstr>PowerPoint Presentation</vt:lpstr>
      <vt:lpstr>Also supporting gender equality</vt:lpstr>
      <vt:lpstr>A joint effort</vt:lpstr>
      <vt:lpstr>What goes on the plate?</vt:lpstr>
      <vt:lpstr>PowerPoint Presentation</vt:lpstr>
    </vt:vector>
  </TitlesOfParts>
  <Manager>Hasan &amp; Partners</Manager>
  <Company>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Food in Finland</dc:title>
  <dc:creator>Tuovinen Evita</dc:creator>
  <cp:lastModifiedBy>Helena Liikanen-Renger</cp:lastModifiedBy>
  <cp:revision>87</cp:revision>
  <dcterms:created xsi:type="dcterms:W3CDTF">2020-11-13T12:11:25Z</dcterms:created>
  <dcterms:modified xsi:type="dcterms:W3CDTF">2023-03-29T14:42:30Z</dcterms:modified>
</cp:coreProperties>
</file>