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82" r:id="rId2"/>
    <p:sldMasterId id="2147483648" r:id="rId3"/>
  </p:sldMasterIdLst>
  <p:notesMasterIdLst>
    <p:notesMasterId r:id="rId35"/>
  </p:notesMasterIdLst>
  <p:handoutMasterIdLst>
    <p:handoutMasterId r:id="rId36"/>
  </p:handoutMasterIdLst>
  <p:sldIdLst>
    <p:sldId id="257" r:id="rId4"/>
    <p:sldId id="260" r:id="rId5"/>
    <p:sldId id="292" r:id="rId6"/>
    <p:sldId id="326" r:id="rId7"/>
    <p:sldId id="351" r:id="rId8"/>
    <p:sldId id="536" r:id="rId9"/>
    <p:sldId id="347" r:id="rId10"/>
    <p:sldId id="335" r:id="rId11"/>
    <p:sldId id="319" r:id="rId12"/>
    <p:sldId id="341" r:id="rId13"/>
    <p:sldId id="349" r:id="rId14"/>
    <p:sldId id="333" r:id="rId15"/>
    <p:sldId id="352" r:id="rId16"/>
    <p:sldId id="299" r:id="rId17"/>
    <p:sldId id="304" r:id="rId18"/>
    <p:sldId id="323" r:id="rId19"/>
    <p:sldId id="324" r:id="rId20"/>
    <p:sldId id="300" r:id="rId21"/>
    <p:sldId id="305" r:id="rId22"/>
    <p:sldId id="298" r:id="rId23"/>
    <p:sldId id="320" r:id="rId24"/>
    <p:sldId id="295" r:id="rId25"/>
    <p:sldId id="317" r:id="rId26"/>
    <p:sldId id="325" r:id="rId27"/>
    <p:sldId id="310" r:id="rId28"/>
    <p:sldId id="343" r:id="rId29"/>
    <p:sldId id="313" r:id="rId30"/>
    <p:sldId id="346" r:id="rId31"/>
    <p:sldId id="339" r:id="rId32"/>
    <p:sldId id="267" r:id="rId33"/>
    <p:sldId id="276" r:id="rId34"/>
  </p:sldIdLst>
  <p:sldSz cx="9144000" cy="5143500" type="screen16x9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305">
          <p15:clr>
            <a:srgbClr val="A4A3A4"/>
          </p15:clr>
        </p15:guide>
        <p15:guide id="3" orient="horz" pos="2754">
          <p15:clr>
            <a:srgbClr val="A4A3A4"/>
          </p15:clr>
        </p15:guide>
        <p15:guide id="4" orient="horz" pos="531">
          <p15:clr>
            <a:srgbClr val="A4A3A4"/>
          </p15:clr>
        </p15:guide>
        <p15:guide id="5" orient="horz" pos="940">
          <p15:clr>
            <a:srgbClr val="A4A3A4"/>
          </p15:clr>
        </p15:guide>
        <p15:guide id="6" orient="horz" pos="849">
          <p15:clr>
            <a:srgbClr val="A4A3A4"/>
          </p15:clr>
        </p15:guide>
        <p15:guide id="7" orient="horz" pos="1756">
          <p15:clr>
            <a:srgbClr val="A4A3A4"/>
          </p15:clr>
        </p15:guide>
        <p15:guide id="8" pos="2880">
          <p15:clr>
            <a:srgbClr val="A4A3A4"/>
          </p15:clr>
        </p15:guide>
        <p15:guide id="9" pos="295">
          <p15:clr>
            <a:srgbClr val="A4A3A4"/>
          </p15:clr>
        </p15:guide>
        <p15:guide id="10" pos="5465">
          <p15:clr>
            <a:srgbClr val="A4A3A4"/>
          </p15:clr>
        </p15:guide>
        <p15:guide id="11" pos="1156">
          <p15:clr>
            <a:srgbClr val="A4A3A4"/>
          </p15:clr>
        </p15:guide>
        <p15:guide id="12" pos="1973">
          <p15:clr>
            <a:srgbClr val="A4A3A4"/>
          </p15:clr>
        </p15:guide>
        <p15:guide id="13" pos="3787">
          <p15:clr>
            <a:srgbClr val="A4A3A4"/>
          </p15:clr>
        </p15:guide>
        <p15:guide id="14" pos="46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mari Marjo (OPH)" initials="SM(" lastIdx="57" clrIdx="0">
    <p:extLst>
      <p:ext uri="{19B8F6BF-5375-455C-9EA6-DF929625EA0E}">
        <p15:presenceInfo xmlns:p15="http://schemas.microsoft.com/office/powerpoint/2012/main" userId="S::marjo.somari@oph.fi::3f9b8a84-87eb-460d-8f02-ca2af75c35ed" providerId="AD"/>
      </p:ext>
    </p:extLst>
  </p:cmAuthor>
  <p:cmAuthor id="2" name="Öunap Hanna" initials="ÖH" lastIdx="12" clrIdx="1">
    <p:extLst>
      <p:ext uri="{19B8F6BF-5375-455C-9EA6-DF929625EA0E}">
        <p15:presenceInfo xmlns:p15="http://schemas.microsoft.com/office/powerpoint/2012/main" userId="S-1-5-21-3524553150-3021536655-4265643810-108141" providerId="AD"/>
      </p:ext>
    </p:extLst>
  </p:cmAuthor>
  <p:cmAuthor id="3" name="Evita Tuovinen" initials="ET" lastIdx="8" clrIdx="2">
    <p:extLst>
      <p:ext uri="{19B8F6BF-5375-455C-9EA6-DF929625EA0E}">
        <p15:presenceInfo xmlns:p15="http://schemas.microsoft.com/office/powerpoint/2012/main" userId="d296e5305d1789a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44" autoAdjust="0"/>
    <p:restoredTop sz="92857" autoAdjust="0"/>
  </p:normalViewPr>
  <p:slideViewPr>
    <p:cSldViewPr showGuides="1">
      <p:cViewPr varScale="1">
        <p:scale>
          <a:sx n="128" d="100"/>
          <a:sy n="128" d="100"/>
        </p:scale>
        <p:origin x="126" y="246"/>
      </p:cViewPr>
      <p:guideLst>
        <p:guide orient="horz" pos="1620"/>
        <p:guide orient="horz" pos="305"/>
        <p:guide orient="horz" pos="2754"/>
        <p:guide orient="horz" pos="531"/>
        <p:guide orient="horz" pos="940"/>
        <p:guide orient="horz" pos="849"/>
        <p:guide orient="horz" pos="1756"/>
        <p:guide pos="2880"/>
        <p:guide pos="295"/>
        <p:guide pos="5465"/>
        <p:guide pos="1156"/>
        <p:guide pos="1973"/>
        <p:guide pos="3787"/>
        <p:guide pos="460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-381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9-24T09:14:03.602" idx="57">
    <p:pos x="10" y="10"/>
    <p:text>Happiest country ei kyllä oikein istu tämän otsikon alle - tarviiko olla mukana?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9-23T09:47:46.829" idx="54">
    <p:pos x="10" y="10"/>
    <p:text>Tähän voisi kuvaksi sopia mielummin joku työväenopistokuva kuin yliopiston kirjasto</p:text>
    <p:extLst>
      <p:ext uri="{C676402C-5697-4E1C-873F-D02D1690AC5C}">
        <p15:threadingInfo xmlns:p15="http://schemas.microsoft.com/office/powerpoint/2012/main" timeZoneBias="-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0968A-C5CD-48D6-8084-81464DC378B1}" type="datetimeFigureOut">
              <a:rPr lang="fi-FI" sz="800" smtClean="0"/>
              <a:t>6.5.2026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22C6F-5F5C-45CE-A66E-8D600E059F7A}" type="slidenum">
              <a:rPr lang="fi-FI" sz="800" smtClean="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3631649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F012230E-46B9-4165-8898-A333A13AD8A2}" type="datetimeFigureOut">
              <a:rPr lang="fi-FI" smtClean="0"/>
              <a:pPr/>
              <a:t>6.5.2026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2696" y="861129"/>
            <a:ext cx="5472608" cy="307834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94EC3156-D817-4798-A24F-2085AE0822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333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cationfinland.fi/members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ecd.org/en/about/programmes/piaac.html#publications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data.worldhappiness.report/table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Photo: </a:t>
            </a:r>
            <a:r>
              <a:rPr lang="fi-FI" dirty="0">
                <a:effectLst/>
              </a:rPr>
              <a:t>Sakari Piippo</a:t>
            </a:r>
          </a:p>
          <a:p>
            <a:endParaRPr lang="fi-FI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28374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Tämän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visuaalinen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ilme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paremmaksi</a:t>
            </a:r>
            <a:r>
              <a:rPr lang="en-US" dirty="0">
                <a:solidFill>
                  <a:schemeClr val="tx1"/>
                </a:solidFill>
              </a:rPr>
              <a:t>! </a:t>
            </a:r>
            <a:r>
              <a:rPr lang="en-US" dirty="0" err="1">
                <a:solidFill>
                  <a:schemeClr val="tx1"/>
                </a:solidFill>
              </a:rPr>
              <a:t>Toimisiko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valkoinen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pohja</a:t>
            </a:r>
            <a:r>
              <a:rPr lang="en-US" dirty="0">
                <a:solidFill>
                  <a:schemeClr val="tx1"/>
                </a:solidFill>
              </a:rPr>
              <a:t> ja </a:t>
            </a:r>
            <a:r>
              <a:rPr lang="en-US" dirty="0" err="1">
                <a:solidFill>
                  <a:schemeClr val="tx1"/>
                </a:solidFill>
              </a:rPr>
              <a:t>siniset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laatikot</a:t>
            </a:r>
            <a:r>
              <a:rPr lang="en-US" dirty="0">
                <a:solidFill>
                  <a:schemeClr val="tx1"/>
                </a:solidFill>
              </a:rPr>
              <a:t>?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The Finnish education system today consists of </a:t>
            </a:r>
            <a:r>
              <a:rPr lang="en-US" b="1" dirty="0">
                <a:solidFill>
                  <a:schemeClr val="tx1"/>
                </a:solidFill>
              </a:rPr>
              <a:t>early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childhood education and care</a:t>
            </a:r>
            <a:r>
              <a:rPr lang="en-US" dirty="0">
                <a:solidFill>
                  <a:schemeClr val="tx1"/>
                </a:solidFill>
              </a:rPr>
              <a:t>, one-year </a:t>
            </a:r>
            <a:r>
              <a:rPr lang="en-US" b="1" dirty="0">
                <a:solidFill>
                  <a:schemeClr val="tx1"/>
                </a:solidFill>
              </a:rPr>
              <a:t>pre-primary education</a:t>
            </a:r>
            <a:r>
              <a:rPr lang="en-US" dirty="0">
                <a:solidFill>
                  <a:schemeClr val="tx1"/>
                </a:solidFill>
              </a:rPr>
              <a:t>, nine-year </a:t>
            </a:r>
            <a:r>
              <a:rPr lang="en-US" b="1" dirty="0">
                <a:solidFill>
                  <a:schemeClr val="tx1"/>
                </a:solidFill>
              </a:rPr>
              <a:t>basic education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b="1" dirty="0">
                <a:solidFill>
                  <a:schemeClr val="tx1"/>
                </a:solidFill>
              </a:rPr>
              <a:t>upper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secondary</a:t>
            </a:r>
            <a:r>
              <a:rPr lang="en-US" dirty="0">
                <a:solidFill>
                  <a:schemeClr val="tx1"/>
                </a:solidFill>
              </a:rPr>
              <a:t> (general or vocational) and </a:t>
            </a:r>
            <a:r>
              <a:rPr lang="en-US" b="1" dirty="0">
                <a:solidFill>
                  <a:schemeClr val="tx1"/>
                </a:solidFill>
              </a:rPr>
              <a:t>higher education.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Additionally, lifelong/continuous learning is emphasized and </a:t>
            </a:r>
            <a:r>
              <a:rPr lang="en-US" b="1" dirty="0">
                <a:solidFill>
                  <a:schemeClr val="tx1"/>
                </a:solidFill>
              </a:rPr>
              <a:t>adult education is available at all levels </a:t>
            </a:r>
            <a:r>
              <a:rPr lang="en-US" dirty="0">
                <a:solidFill>
                  <a:schemeClr val="tx1"/>
                </a:solidFill>
              </a:rPr>
              <a:t>of education and in non-formal education</a:t>
            </a:r>
            <a:r>
              <a:rPr lang="en-US" b="1" dirty="0">
                <a:solidFill>
                  <a:schemeClr val="tx1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 It is no coincidence that in Finland enrolment in adult education ranks among the highest in the world together with other Nordic countries.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5702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Tähän taustalle joku kiva kuva + teksti boksiin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00206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- lisäys maisterintutkinnosta tähän diaan</a:t>
            </a:r>
          </a:p>
          <a:p>
            <a:endParaRPr lang="fi-FI" dirty="0"/>
          </a:p>
          <a:p>
            <a:r>
              <a:rPr lang="fi-FI" dirty="0"/>
              <a:t>- tähän myös tietoa opettajien palkoista, jos tulee kysymys niin on vastaus heti saatavilla + tietoja siitä, mitä eri koulutusasteiden opettajilta vaaditaan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+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.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+ </a:t>
            </a:r>
            <a:r>
              <a:rPr lang="en-US" dirty="0" err="1">
                <a:solidFill>
                  <a:srgbClr val="FF0000"/>
                </a:solidFill>
                <a:latin typeface="+mj-lt"/>
              </a:rPr>
              <a:t>ei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j-lt"/>
              </a:rPr>
              <a:t>raportointivelvollisuutta</a:t>
            </a:r>
            <a:endParaRPr lang="en-US" dirty="0">
              <a:solidFill>
                <a:srgbClr val="FF0000"/>
              </a:solidFill>
              <a:latin typeface="+mj-lt"/>
            </a:endParaRP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504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36169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>
              <a:solidFill>
                <a:srgbClr val="002EA2"/>
              </a:solidFill>
              <a:latin typeface="Finlandica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>
                <a:solidFill>
                  <a:srgbClr val="002EA2"/>
                </a:solidFill>
                <a:latin typeface="Finlandica" panose="00000500000000000000" pitchFamily="2" charset="0"/>
              </a:rPr>
              <a:t>Photo: </a:t>
            </a:r>
            <a:r>
              <a:rPr lang="fi-FI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Riitta Supperi/Keksi/Team Finland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>
                <a:solidFill>
                  <a:srgbClr val="FFFF00"/>
                </a:solidFill>
              </a:rPr>
              <a:t>Source: </a:t>
            </a:r>
            <a:r>
              <a:rPr lang="en-US" b="1" dirty="0" err="1">
                <a:solidFill>
                  <a:srgbClr val="FFFF00"/>
                </a:solidFill>
              </a:rPr>
              <a:t>Tilastokeskus</a:t>
            </a:r>
            <a:r>
              <a:rPr lang="en-US" b="1" dirty="0">
                <a:solidFill>
                  <a:srgbClr val="FFFF00"/>
                </a:solidFill>
              </a:rPr>
              <a:t>:</a:t>
            </a:r>
            <a:r>
              <a:rPr lang="en-US" b="0" dirty="0">
                <a:solidFill>
                  <a:srgbClr val="FFFF00"/>
                </a:solidFill>
              </a:rPr>
              <a:t> https://pxdata.stat.fi/PxWeb/pxweb/en/StatFin/StatFin__oaiop/statfin_oaiop_pxt_12yh.px/table/tableViewLayout1/</a:t>
            </a:r>
            <a:endParaRPr lang="fi-FI" b="0" dirty="0">
              <a:solidFill>
                <a:srgbClr val="FFFF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002EA2"/>
              </a:solidFill>
              <a:latin typeface="Finlandica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15396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Tähän tarkemmin tilaston vuosiluku ja lähde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18007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Experts have helped travel companies to develop comprehensive study tours.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76903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Roboto Condensed"/>
              </a:rPr>
              <a:t>Education at a Glance 2019 (OECD): </a:t>
            </a:r>
            <a:r>
              <a:rPr lang="fi-FI" dirty="0"/>
              <a:t>https://www.oecd-ilibrary.org/sites/f8d7880d-en/index.html?itemId=/content/publication/f8d7880d-en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57686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Kakkospallon lähde PISA, mutta ei haluta erikseen nostaa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54855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2572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OECD (2019), “Preparing for the changing nature of work in the digital era”, OECD Going Digital Policy Note, OECD, Paris,</a:t>
            </a:r>
          </a:p>
          <a:p>
            <a:r>
              <a:rPr lang="en-US" dirty="0"/>
              <a:t>www.oecd.org/going-digital/changing-nature-of-work-in-the-digital-era.pdf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917593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08246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56125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b="0" dirty="0"/>
              <a:t>Photo: </a:t>
            </a:r>
            <a:r>
              <a:rPr lang="en-US" b="0" noProof="0" dirty="0" err="1"/>
              <a:t>Jeswin</a:t>
            </a:r>
            <a:r>
              <a:rPr lang="fi-FI" b="0" dirty="0"/>
              <a:t> Thomas/Unsplash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13219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dirty="0">
                <a:solidFill>
                  <a:srgbClr val="FFFF00"/>
                </a:solidFill>
              </a:rPr>
              <a:t>Source: </a:t>
            </a:r>
            <a:r>
              <a:rPr lang="en-US" sz="1200" b="0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https://www.educationfinland.fi/members</a:t>
            </a:r>
            <a:r>
              <a:rPr lang="en-US" sz="1200" b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endParaRPr lang="sv-SE" b="0" dirty="0">
              <a:solidFill>
                <a:srgbClr val="FFFF00"/>
              </a:solidFill>
            </a:endParaRPr>
          </a:p>
          <a:p>
            <a:endParaRPr lang="sv-SE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2640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b="1" dirty="0" err="1"/>
              <a:t>Source</a:t>
            </a:r>
            <a:r>
              <a:rPr lang="fi-FI" dirty="0"/>
              <a:t>: https://opintopolku.fi/konfo/en/haku?koulutustyyppi=amk-alempi,amk-ylempi,kandi,kandi-ja-maisteri,maisteri&amp;opetuskieli=oppilaitoksenopetuskieli_4&amp;order=desc&amp;size=20&amp;sort=score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27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82999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28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20951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Jotakin </a:t>
            </a:r>
            <a:r>
              <a:rPr lang="fi-FI" dirty="0" err="1"/>
              <a:t>student</a:t>
            </a:r>
            <a:r>
              <a:rPr lang="fi-FI" dirty="0"/>
              <a:t> ambassadoreista tähän, esim. linkki? + visu vanha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29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89950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30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9497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noProof="0" dirty="0"/>
              <a:t>Sources</a:t>
            </a:r>
            <a:r>
              <a:rPr lang="fi-FI" sz="1200" b="0" dirty="0"/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dirty="0"/>
              <a:t>#1 </a:t>
            </a:r>
            <a:r>
              <a:rPr lang="en-US" sz="1200" b="1" dirty="0"/>
              <a:t>MEDIA LITERACY INDEX</a:t>
            </a:r>
            <a:r>
              <a:rPr lang="en-US" sz="1200" b="0" dirty="0"/>
              <a:t>: https://osis.bg/?p=4450&amp;lang=en </a:t>
            </a:r>
            <a:endParaRPr lang="fi-FI" sz="1200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dirty="0"/>
              <a:t>#1 </a:t>
            </a:r>
            <a:r>
              <a:rPr lang="en-US" sz="1200" b="1" dirty="0"/>
              <a:t>PROFICIENCY IN LITERACY AMONG ADULTS: </a:t>
            </a:r>
            <a:r>
              <a:rPr lang="en-GB" sz="1800" u="sng" dirty="0">
                <a:solidFill>
                  <a:srgbClr val="467886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hlinkClick r:id="rId3"/>
              </a:rPr>
              <a:t>https://www.oecd.org/en/about/programmes/piaac.html#publications</a:t>
            </a:r>
            <a:endParaRPr lang="en-US" sz="1200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solidFill>
                  <a:schemeClr val="tx1"/>
                </a:solidFill>
              </a:rPr>
              <a:t>#</a:t>
            </a:r>
            <a:r>
              <a:rPr lang="en-US" sz="1200" b="1" dirty="0">
                <a:solidFill>
                  <a:schemeClr val="tx1"/>
                </a:solidFill>
              </a:rPr>
              <a:t>1 PROFICIENCY IN NUMERACY AMONG ADULTS:</a:t>
            </a:r>
            <a:r>
              <a:rPr lang="en-US" sz="1200" b="1" baseline="0" dirty="0">
                <a:solidFill>
                  <a:schemeClr val="tx1"/>
                </a:solidFill>
              </a:rPr>
              <a:t> </a:t>
            </a:r>
            <a:r>
              <a:rPr lang="en-GB" sz="1800" u="sng" dirty="0">
                <a:solidFill>
                  <a:srgbClr val="467886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hlinkClick r:id="rId3"/>
              </a:rPr>
              <a:t>https://www.oecd.org/en/about/programmes/piaac.html#publications</a:t>
            </a:r>
            <a:endParaRPr lang="en-GB" sz="1800" u="sng" dirty="0">
              <a:solidFill>
                <a:srgbClr val="467886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dirty="0"/>
              <a:t>#1 THE HAPPIEST COUNTRY IN THE WORLD: </a:t>
            </a:r>
            <a:r>
              <a:rPr lang="fi-FI" b="0" i="0" dirty="0">
                <a:solidFill>
                  <a:srgbClr val="003240"/>
                </a:solidFill>
                <a:effectLst/>
                <a:latin typeface="-apple-system"/>
              </a:rPr>
              <a:t>World </a:t>
            </a:r>
            <a:r>
              <a:rPr lang="fi-FI" b="0" i="0" dirty="0" err="1">
                <a:solidFill>
                  <a:srgbClr val="003240"/>
                </a:solidFill>
                <a:effectLst/>
                <a:latin typeface="-apple-system"/>
              </a:rPr>
              <a:t>Happiness</a:t>
            </a:r>
            <a:r>
              <a:rPr lang="fi-FI" b="0" i="0" dirty="0">
                <a:solidFill>
                  <a:srgbClr val="003240"/>
                </a:solidFill>
                <a:effectLst/>
                <a:latin typeface="-apple-system"/>
              </a:rPr>
              <a:t> Report 2025 </a:t>
            </a:r>
            <a:r>
              <a:rPr lang="en-GB" sz="1800" u="sng" dirty="0">
                <a:solidFill>
                  <a:srgbClr val="467886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hlinkClick r:id="rId4"/>
              </a:rPr>
              <a:t>https://data.worldhappiness.report/table</a:t>
            </a:r>
            <a:r>
              <a:rPr lang="en-GB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 </a:t>
            </a:r>
            <a:endParaRPr lang="fi-FI" sz="1200" b="0" i="0" dirty="0">
              <a:solidFill>
                <a:srgbClr val="003240"/>
              </a:solidFill>
              <a:effectLst/>
              <a:latin typeface="-apple-system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 b="0" i="0" dirty="0">
              <a:solidFill>
                <a:srgbClr val="003240"/>
              </a:solidFill>
              <a:effectLst/>
              <a:latin typeface="-apple-system"/>
            </a:endParaRP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809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Tämä kopioitu toisesta esityksestä – pitäisi ehkä integroida tähän esitykseen visuaalisesti ja muutenkin paremmin, mutta ehdotuksena.</a:t>
            </a:r>
          </a:p>
          <a:p>
            <a:endParaRPr lang="fi-FI" dirty="0"/>
          </a:p>
          <a:p>
            <a:r>
              <a:rPr lang="fi-FI" dirty="0"/>
              <a:t>Tekstin erottuminen vaaleimman sinisten laatikoiden osalta, ei riittävä kontrasti saavutettavuuden kannalta.</a:t>
            </a:r>
          </a:p>
          <a:p>
            <a:endParaRPr lang="fi-FI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dirty="0"/>
              <a:t>Spiikkejä: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Schools have a great deal of autonomy</a:t>
            </a:r>
            <a:r>
              <a:rPr lang="en-US" dirty="0">
                <a:solidFill>
                  <a:schemeClr val="tx1"/>
                </a:solidFill>
              </a:rPr>
              <a:t>. The national core curriculum is localized, and there is a </a:t>
            </a:r>
            <a:r>
              <a:rPr lang="en-US" b="1" dirty="0">
                <a:solidFill>
                  <a:schemeClr val="tx1"/>
                </a:solidFill>
              </a:rPr>
              <a:t>high level of trust </a:t>
            </a:r>
            <a:r>
              <a:rPr lang="en-US" dirty="0">
                <a:solidFill>
                  <a:schemeClr val="tx1"/>
                </a:solidFill>
              </a:rPr>
              <a:t>between all key education actors.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Teachers are </a:t>
            </a:r>
            <a:r>
              <a:rPr lang="en-US" b="1" dirty="0">
                <a:solidFill>
                  <a:schemeClr val="tx1"/>
                </a:solidFill>
              </a:rPr>
              <a:t>professionals of learning</a:t>
            </a:r>
            <a:r>
              <a:rPr lang="en-US" dirty="0">
                <a:solidFill>
                  <a:schemeClr val="tx1"/>
                </a:solidFill>
              </a:rPr>
              <a:t>. They can for example decide how they teach and what learning materials and resources they use. </a:t>
            </a:r>
            <a:endParaRPr lang="en-US" dirty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Finnish children begin pre-primary education at the age of six, spend less time in the classroom and have less homework than kids in many other countries, but still have </a:t>
            </a:r>
            <a:r>
              <a:rPr lang="en-US" b="1" dirty="0">
                <a:solidFill>
                  <a:schemeClr val="tx1"/>
                </a:solidFill>
              </a:rPr>
              <a:t>good learning outcomes.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Playing, </a:t>
            </a:r>
            <a:r>
              <a:rPr lang="en-US" b="1" dirty="0" err="1"/>
              <a:t>gameful</a:t>
            </a:r>
            <a:r>
              <a:rPr lang="en-US" b="1" dirty="0"/>
              <a:t> learning and physical activity</a:t>
            </a:r>
            <a:r>
              <a:rPr lang="en-US" dirty="0"/>
              <a:t> promote the </a:t>
            </a:r>
            <a:r>
              <a:rPr lang="en-US" b="1" dirty="0"/>
              <a:t>joy of learning</a:t>
            </a:r>
            <a:r>
              <a:rPr lang="en-US" dirty="0"/>
              <a:t>, and pupils’ active role in learning increases motivation and capabilities for </a:t>
            </a:r>
            <a:r>
              <a:rPr lang="en-US" b="1" dirty="0"/>
              <a:t>creative thinking.</a:t>
            </a:r>
            <a:endParaRPr lang="en-US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2250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3606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8466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All pupils in Finland from pre-primary to upper secondary schools get a </a:t>
            </a:r>
            <a:r>
              <a:rPr lang="en-US" b="1" dirty="0">
                <a:solidFill>
                  <a:schemeClr val="tx1"/>
                </a:solidFill>
              </a:rPr>
              <a:t>free-of-charge, nutritious school meal each day. </a:t>
            </a:r>
            <a:r>
              <a:rPr lang="en-US" dirty="0">
                <a:solidFill>
                  <a:schemeClr val="tx1"/>
                </a:solidFill>
              </a:rPr>
              <a:t>In higher education, students get a meal subsidy.</a:t>
            </a: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4655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9221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1236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la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BDEA8-9BD5-0C44-913D-A31C1281868F}" type="datetime1">
              <a:rPr lang="fi-FI" smtClean="0"/>
              <a:t>6.5.2026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>
            <a:grpSpLocks noChangeAspect="1"/>
          </p:cNvGrpSpPr>
          <p:nvPr userDrawn="1"/>
        </p:nvGrpSpPr>
        <p:grpSpPr>
          <a:xfrm>
            <a:off x="3131863" y="1693158"/>
            <a:ext cx="2880000" cy="1757183"/>
            <a:chOff x="6372200" y="3003798"/>
            <a:chExt cx="720725" cy="439738"/>
          </a:xfrm>
        </p:grpSpPr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202 w 454"/>
                <a:gd name="T1" fmla="*/ 101 h 277"/>
                <a:gd name="T2" fmla="*/ 454 w 454"/>
                <a:gd name="T3" fmla="*/ 101 h 277"/>
                <a:gd name="T4" fmla="*/ 454 w 454"/>
                <a:gd name="T5" fmla="*/ 0 h 277"/>
                <a:gd name="T6" fmla="*/ 202 w 454"/>
                <a:gd name="T7" fmla="*/ 0 h 277"/>
                <a:gd name="T8" fmla="*/ 202 w 454"/>
                <a:gd name="T9" fmla="*/ 101 h 277"/>
                <a:gd name="T10" fmla="*/ 0 w 454"/>
                <a:gd name="T11" fmla="*/ 277 h 277"/>
                <a:gd name="T12" fmla="*/ 126 w 454"/>
                <a:gd name="T13" fmla="*/ 277 h 277"/>
                <a:gd name="T14" fmla="*/ 126 w 454"/>
                <a:gd name="T15" fmla="*/ 176 h 277"/>
                <a:gd name="T16" fmla="*/ 0 w 454"/>
                <a:gd name="T17" fmla="*/ 176 h 277"/>
                <a:gd name="T18" fmla="*/ 0 w 454"/>
                <a:gd name="T19" fmla="*/ 277 h 277"/>
                <a:gd name="T20" fmla="*/ 0 w 454"/>
                <a:gd name="T21" fmla="*/ 101 h 277"/>
                <a:gd name="T22" fmla="*/ 126 w 454"/>
                <a:gd name="T23" fmla="*/ 101 h 277"/>
                <a:gd name="T24" fmla="*/ 126 w 454"/>
                <a:gd name="T25" fmla="*/ 0 h 277"/>
                <a:gd name="T26" fmla="*/ 0 w 454"/>
                <a:gd name="T27" fmla="*/ 0 h 277"/>
                <a:gd name="T28" fmla="*/ 0 w 454"/>
                <a:gd name="T29" fmla="*/ 101 h 277"/>
                <a:gd name="T30" fmla="*/ 202 w 454"/>
                <a:gd name="T31" fmla="*/ 277 h 277"/>
                <a:gd name="T32" fmla="*/ 454 w 454"/>
                <a:gd name="T33" fmla="*/ 277 h 277"/>
                <a:gd name="T34" fmla="*/ 454 w 454"/>
                <a:gd name="T35" fmla="*/ 176 h 277"/>
                <a:gd name="T36" fmla="*/ 202 w 454"/>
                <a:gd name="T37" fmla="*/ 176 h 277"/>
                <a:gd name="T38" fmla="*/ 202 w 454"/>
                <a:gd name="T3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4" h="277">
                  <a:moveTo>
                    <a:pt x="202" y="101"/>
                  </a:moveTo>
                  <a:lnTo>
                    <a:pt x="454" y="101"/>
                  </a:lnTo>
                  <a:lnTo>
                    <a:pt x="454" y="0"/>
                  </a:lnTo>
                  <a:lnTo>
                    <a:pt x="202" y="0"/>
                  </a:lnTo>
                  <a:lnTo>
                    <a:pt x="202" y="101"/>
                  </a:lnTo>
                  <a:close/>
                  <a:moveTo>
                    <a:pt x="0" y="277"/>
                  </a:moveTo>
                  <a:lnTo>
                    <a:pt x="126" y="277"/>
                  </a:lnTo>
                  <a:lnTo>
                    <a:pt x="126" y="176"/>
                  </a:lnTo>
                  <a:lnTo>
                    <a:pt x="0" y="176"/>
                  </a:lnTo>
                  <a:lnTo>
                    <a:pt x="0" y="277"/>
                  </a:lnTo>
                  <a:close/>
                  <a:moveTo>
                    <a:pt x="0" y="101"/>
                  </a:moveTo>
                  <a:lnTo>
                    <a:pt x="126" y="101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0" y="101"/>
                  </a:lnTo>
                  <a:close/>
                  <a:moveTo>
                    <a:pt x="202" y="277"/>
                  </a:moveTo>
                  <a:lnTo>
                    <a:pt x="454" y="277"/>
                  </a:lnTo>
                  <a:lnTo>
                    <a:pt x="454" y="176"/>
                  </a:lnTo>
                  <a:lnTo>
                    <a:pt x="202" y="176"/>
                  </a:lnTo>
                  <a:lnTo>
                    <a:pt x="202" y="2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126 w 454"/>
                <a:gd name="T1" fmla="*/ 0 h 277"/>
                <a:gd name="T2" fmla="*/ 126 w 454"/>
                <a:gd name="T3" fmla="*/ 101 h 277"/>
                <a:gd name="T4" fmla="*/ 0 w 454"/>
                <a:gd name="T5" fmla="*/ 101 h 277"/>
                <a:gd name="T6" fmla="*/ 0 w 454"/>
                <a:gd name="T7" fmla="*/ 176 h 277"/>
                <a:gd name="T8" fmla="*/ 126 w 454"/>
                <a:gd name="T9" fmla="*/ 176 h 277"/>
                <a:gd name="T10" fmla="*/ 126 w 454"/>
                <a:gd name="T11" fmla="*/ 277 h 277"/>
                <a:gd name="T12" fmla="*/ 202 w 454"/>
                <a:gd name="T13" fmla="*/ 277 h 277"/>
                <a:gd name="T14" fmla="*/ 202 w 454"/>
                <a:gd name="T15" fmla="*/ 176 h 277"/>
                <a:gd name="T16" fmla="*/ 454 w 454"/>
                <a:gd name="T17" fmla="*/ 176 h 277"/>
                <a:gd name="T18" fmla="*/ 454 w 454"/>
                <a:gd name="T19" fmla="*/ 101 h 277"/>
                <a:gd name="T20" fmla="*/ 202 w 454"/>
                <a:gd name="T21" fmla="*/ 101 h 277"/>
                <a:gd name="T22" fmla="*/ 202 w 454"/>
                <a:gd name="T23" fmla="*/ 0 h 277"/>
                <a:gd name="T24" fmla="*/ 126 w 454"/>
                <a:gd name="T25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4" h="277">
                  <a:moveTo>
                    <a:pt x="126" y="0"/>
                  </a:moveTo>
                  <a:lnTo>
                    <a:pt x="126" y="101"/>
                  </a:lnTo>
                  <a:lnTo>
                    <a:pt x="0" y="101"/>
                  </a:lnTo>
                  <a:lnTo>
                    <a:pt x="0" y="176"/>
                  </a:lnTo>
                  <a:lnTo>
                    <a:pt x="126" y="176"/>
                  </a:lnTo>
                  <a:lnTo>
                    <a:pt x="126" y="277"/>
                  </a:lnTo>
                  <a:lnTo>
                    <a:pt x="202" y="277"/>
                  </a:lnTo>
                  <a:lnTo>
                    <a:pt x="202" y="176"/>
                  </a:lnTo>
                  <a:lnTo>
                    <a:pt x="454" y="176"/>
                  </a:lnTo>
                  <a:lnTo>
                    <a:pt x="454" y="101"/>
                  </a:lnTo>
                  <a:lnTo>
                    <a:pt x="202" y="101"/>
                  </a:lnTo>
                  <a:lnTo>
                    <a:pt x="202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649212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200" baseline="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49" y="1492250"/>
            <a:ext cx="5473701" cy="1295524"/>
          </a:xfrm>
        </p:spPr>
        <p:txBody>
          <a:bodyPr anchor="b" anchorCtr="0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D5B0E4-9D3D-1B43-812D-DC44E791024D}" type="datetime1">
              <a:rPr lang="fi-FI" smtClean="0"/>
              <a:t>6.5.2026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52949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35150" y="1492250"/>
            <a:ext cx="2664842" cy="287972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92250"/>
            <a:ext cx="2660650" cy="287972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C14F9-EB2B-0D4F-8F28-271F12107DB4}" type="datetime1">
              <a:rPr lang="fi-FI" smtClean="0"/>
              <a:t>6.5.2026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211413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51"/>
            <a:ext cx="2664842" cy="287412"/>
          </a:xfrm>
        </p:spPr>
        <p:txBody>
          <a:bodyPr anchor="b"/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5150" y="1779662"/>
            <a:ext cx="2662238" cy="25923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9" y="1492251"/>
            <a:ext cx="2664842" cy="287412"/>
          </a:xfrm>
        </p:spPr>
        <p:txBody>
          <a:bodyPr anchor="b"/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779662"/>
            <a:ext cx="2663824" cy="25923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E6EC-92F7-6B4E-8279-5EB71B38C0C5}" type="datetime1">
              <a:rPr lang="fi-FI" smtClean="0"/>
              <a:t>6.5.2026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81301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51"/>
            <a:ext cx="5473700" cy="287412"/>
          </a:xfrm>
        </p:spPr>
        <p:txBody>
          <a:bodyPr anchor="b"/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5150" y="1779662"/>
            <a:ext cx="5473700" cy="25923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00B84-8DDB-8C40-AD8F-F50D046CC222}" type="datetime1">
              <a:rPr lang="fi-FI" smtClean="0"/>
              <a:t>6.5.2026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84311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3E03-6B74-054C-8C1B-76808F4A963F}" type="datetime1">
              <a:rPr lang="fi-FI" smtClean="0"/>
              <a:t>6.5.2026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3979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50" y="484187"/>
            <a:ext cx="2736850" cy="8634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150" y="1492249"/>
            <a:ext cx="2736850" cy="28797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5292725" y="0"/>
            <a:ext cx="3851275" cy="5143500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A5A40-F9D2-9F41-9B67-6B25AE089B08}" type="datetime1">
              <a:rPr lang="fi-FI" smtClean="0"/>
              <a:t>6.5.2026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32369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F3A67-8930-2C4B-8A90-863E1F9BC8A2}" type="datetime1">
              <a:rPr lang="fi-FI" smtClean="0"/>
              <a:t>6.5.2026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93112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0AE1-D009-49A6-AFBC-48C836E46FD5}" type="datetime1">
              <a:rPr lang="fi-FI" smtClean="0"/>
              <a:t>6.5.2026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86148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Gra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6E6A-F1BF-4D0B-8E96-152A3DAE3272}" type="datetime1">
              <a:rPr lang="fi-FI" smtClean="0"/>
              <a:t>6.5.2026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97811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5113" indent="-265113">
              <a:buFont typeface="+mj-lt"/>
              <a:buAutoNum type="arabicPeriod"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7EA1DF-865A-4043-89D3-51B1EE7AF1CF}" type="datetime1">
              <a:rPr lang="fi-FI" smtClean="0"/>
              <a:t>6.5.2026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146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150" y="1347614"/>
            <a:ext cx="5473700" cy="1440161"/>
          </a:xfrm>
        </p:spPr>
        <p:txBody>
          <a:bodyPr anchor="b" anchorCtr="0"/>
          <a:lstStyle>
            <a:lvl1pPr>
              <a:lnSpc>
                <a:spcPct val="80000"/>
              </a:lnSpc>
              <a:defRPr sz="5400" cap="all" baseline="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2787774"/>
            <a:ext cx="5473700" cy="648072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FF73-6F0C-C549-A81B-BD4518F8C2F1}" type="datetime1">
              <a:rPr lang="fi-FI" smtClean="0"/>
              <a:t>6.5.2026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06030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lu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150" y="1347788"/>
            <a:ext cx="5473700" cy="1439862"/>
          </a:xfrm>
        </p:spPr>
        <p:txBody>
          <a:bodyPr anchor="b" anchorCtr="0"/>
          <a:lstStyle>
            <a:lvl1pPr>
              <a:lnSpc>
                <a:spcPct val="80000"/>
              </a:lnSpc>
              <a:defRPr sz="5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2787650"/>
            <a:ext cx="5473700" cy="648196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9E4EB1-FA89-4A39-96C3-37483AE5CEE2}" type="datetime1">
              <a:rPr lang="fi-FI" smtClean="0"/>
              <a:pPr/>
              <a:t>6.5.2026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95385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150" y="1347614"/>
            <a:ext cx="5473700" cy="1440161"/>
          </a:xfrm>
        </p:spPr>
        <p:txBody>
          <a:bodyPr anchor="b" anchorCtr="0"/>
          <a:lstStyle>
            <a:lvl1pPr>
              <a:lnSpc>
                <a:spcPct val="80000"/>
              </a:lnSpc>
              <a:defRPr sz="5400" cap="all" baseline="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2787774"/>
            <a:ext cx="5473700" cy="648072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0D005-A54C-4DFE-9765-2BED80465EA0}" type="datetime1">
              <a:rPr lang="fi-FI" smtClean="0"/>
              <a:pPr/>
              <a:t>6.5.2026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79057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lu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150" y="1347788"/>
            <a:ext cx="5473700" cy="1439862"/>
          </a:xfrm>
        </p:spPr>
        <p:txBody>
          <a:bodyPr anchor="b" anchorCtr="0"/>
          <a:lstStyle>
            <a:lvl1pPr>
              <a:lnSpc>
                <a:spcPct val="80000"/>
              </a:lnSpc>
              <a:defRPr sz="5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2787650"/>
            <a:ext cx="5473700" cy="648196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F1219C-CC65-A542-8DC7-51655A330D86}" type="datetime1">
              <a:rPr lang="fi-FI" smtClean="0"/>
              <a:t>6.5.2026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611992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150" y="1347788"/>
            <a:ext cx="5473700" cy="1439862"/>
          </a:xfrm>
        </p:spPr>
        <p:txBody>
          <a:bodyPr anchor="b" anchorCtr="0"/>
          <a:lstStyle>
            <a:lvl1pPr>
              <a:lnSpc>
                <a:spcPct val="80000"/>
              </a:lnSpc>
              <a:defRPr sz="5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2787650"/>
            <a:ext cx="5473700" cy="648196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63EC306-42DD-6D4F-9E16-BE9B3280393F}" type="datetime1">
              <a:rPr lang="fi-FI" smtClean="0"/>
              <a:t>6.5.2026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160290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1757-E20E-604B-9756-4A12243286F2}" type="datetime1">
              <a:rPr lang="fi-FI" smtClean="0"/>
              <a:t>6.5.2026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21623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Gra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2011-BF93-9647-A265-1814C6D8624D}" type="datetime1">
              <a:rPr lang="fi-FI" smtClean="0"/>
              <a:t>6.5.2026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468313" y="484188"/>
            <a:ext cx="588028" cy="358775"/>
            <a:chOff x="6372200" y="3003798"/>
            <a:chExt cx="720725" cy="439738"/>
          </a:xfrm>
        </p:grpSpPr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202 w 454"/>
                <a:gd name="T1" fmla="*/ 101 h 277"/>
                <a:gd name="T2" fmla="*/ 454 w 454"/>
                <a:gd name="T3" fmla="*/ 101 h 277"/>
                <a:gd name="T4" fmla="*/ 454 w 454"/>
                <a:gd name="T5" fmla="*/ 0 h 277"/>
                <a:gd name="T6" fmla="*/ 202 w 454"/>
                <a:gd name="T7" fmla="*/ 0 h 277"/>
                <a:gd name="T8" fmla="*/ 202 w 454"/>
                <a:gd name="T9" fmla="*/ 101 h 277"/>
                <a:gd name="T10" fmla="*/ 0 w 454"/>
                <a:gd name="T11" fmla="*/ 277 h 277"/>
                <a:gd name="T12" fmla="*/ 126 w 454"/>
                <a:gd name="T13" fmla="*/ 277 h 277"/>
                <a:gd name="T14" fmla="*/ 126 w 454"/>
                <a:gd name="T15" fmla="*/ 176 h 277"/>
                <a:gd name="T16" fmla="*/ 0 w 454"/>
                <a:gd name="T17" fmla="*/ 176 h 277"/>
                <a:gd name="T18" fmla="*/ 0 w 454"/>
                <a:gd name="T19" fmla="*/ 277 h 277"/>
                <a:gd name="T20" fmla="*/ 0 w 454"/>
                <a:gd name="T21" fmla="*/ 101 h 277"/>
                <a:gd name="T22" fmla="*/ 126 w 454"/>
                <a:gd name="T23" fmla="*/ 101 h 277"/>
                <a:gd name="T24" fmla="*/ 126 w 454"/>
                <a:gd name="T25" fmla="*/ 0 h 277"/>
                <a:gd name="T26" fmla="*/ 0 w 454"/>
                <a:gd name="T27" fmla="*/ 0 h 277"/>
                <a:gd name="T28" fmla="*/ 0 w 454"/>
                <a:gd name="T29" fmla="*/ 101 h 277"/>
                <a:gd name="T30" fmla="*/ 202 w 454"/>
                <a:gd name="T31" fmla="*/ 277 h 277"/>
                <a:gd name="T32" fmla="*/ 454 w 454"/>
                <a:gd name="T33" fmla="*/ 277 h 277"/>
                <a:gd name="T34" fmla="*/ 454 w 454"/>
                <a:gd name="T35" fmla="*/ 176 h 277"/>
                <a:gd name="T36" fmla="*/ 202 w 454"/>
                <a:gd name="T37" fmla="*/ 176 h 277"/>
                <a:gd name="T38" fmla="*/ 202 w 454"/>
                <a:gd name="T3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4" h="277">
                  <a:moveTo>
                    <a:pt x="202" y="101"/>
                  </a:moveTo>
                  <a:lnTo>
                    <a:pt x="454" y="101"/>
                  </a:lnTo>
                  <a:lnTo>
                    <a:pt x="454" y="0"/>
                  </a:lnTo>
                  <a:lnTo>
                    <a:pt x="202" y="0"/>
                  </a:lnTo>
                  <a:lnTo>
                    <a:pt x="202" y="101"/>
                  </a:lnTo>
                  <a:close/>
                  <a:moveTo>
                    <a:pt x="0" y="277"/>
                  </a:moveTo>
                  <a:lnTo>
                    <a:pt x="126" y="277"/>
                  </a:lnTo>
                  <a:lnTo>
                    <a:pt x="126" y="176"/>
                  </a:lnTo>
                  <a:lnTo>
                    <a:pt x="0" y="176"/>
                  </a:lnTo>
                  <a:lnTo>
                    <a:pt x="0" y="277"/>
                  </a:lnTo>
                  <a:close/>
                  <a:moveTo>
                    <a:pt x="0" y="101"/>
                  </a:moveTo>
                  <a:lnTo>
                    <a:pt x="126" y="101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0" y="101"/>
                  </a:lnTo>
                  <a:close/>
                  <a:moveTo>
                    <a:pt x="202" y="277"/>
                  </a:moveTo>
                  <a:lnTo>
                    <a:pt x="454" y="277"/>
                  </a:lnTo>
                  <a:lnTo>
                    <a:pt x="454" y="176"/>
                  </a:lnTo>
                  <a:lnTo>
                    <a:pt x="202" y="176"/>
                  </a:lnTo>
                  <a:lnTo>
                    <a:pt x="202" y="2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126 w 454"/>
                <a:gd name="T1" fmla="*/ 0 h 277"/>
                <a:gd name="T2" fmla="*/ 126 w 454"/>
                <a:gd name="T3" fmla="*/ 101 h 277"/>
                <a:gd name="T4" fmla="*/ 0 w 454"/>
                <a:gd name="T5" fmla="*/ 101 h 277"/>
                <a:gd name="T6" fmla="*/ 0 w 454"/>
                <a:gd name="T7" fmla="*/ 176 h 277"/>
                <a:gd name="T8" fmla="*/ 126 w 454"/>
                <a:gd name="T9" fmla="*/ 176 h 277"/>
                <a:gd name="T10" fmla="*/ 126 w 454"/>
                <a:gd name="T11" fmla="*/ 277 h 277"/>
                <a:gd name="T12" fmla="*/ 202 w 454"/>
                <a:gd name="T13" fmla="*/ 277 h 277"/>
                <a:gd name="T14" fmla="*/ 202 w 454"/>
                <a:gd name="T15" fmla="*/ 176 h 277"/>
                <a:gd name="T16" fmla="*/ 454 w 454"/>
                <a:gd name="T17" fmla="*/ 176 h 277"/>
                <a:gd name="T18" fmla="*/ 454 w 454"/>
                <a:gd name="T19" fmla="*/ 101 h 277"/>
                <a:gd name="T20" fmla="*/ 202 w 454"/>
                <a:gd name="T21" fmla="*/ 101 h 277"/>
                <a:gd name="T22" fmla="*/ 202 w 454"/>
                <a:gd name="T23" fmla="*/ 0 h 277"/>
                <a:gd name="T24" fmla="*/ 126 w 454"/>
                <a:gd name="T25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4" h="277">
                  <a:moveTo>
                    <a:pt x="126" y="0"/>
                  </a:moveTo>
                  <a:lnTo>
                    <a:pt x="126" y="101"/>
                  </a:lnTo>
                  <a:lnTo>
                    <a:pt x="0" y="101"/>
                  </a:lnTo>
                  <a:lnTo>
                    <a:pt x="0" y="176"/>
                  </a:lnTo>
                  <a:lnTo>
                    <a:pt x="126" y="176"/>
                  </a:lnTo>
                  <a:lnTo>
                    <a:pt x="126" y="277"/>
                  </a:lnTo>
                  <a:lnTo>
                    <a:pt x="202" y="277"/>
                  </a:lnTo>
                  <a:lnTo>
                    <a:pt x="202" y="176"/>
                  </a:lnTo>
                  <a:lnTo>
                    <a:pt x="454" y="176"/>
                  </a:lnTo>
                  <a:lnTo>
                    <a:pt x="454" y="101"/>
                  </a:lnTo>
                  <a:lnTo>
                    <a:pt x="202" y="101"/>
                  </a:lnTo>
                  <a:lnTo>
                    <a:pt x="202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98382978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5113" indent="-265113">
              <a:buFont typeface="+mj-lt"/>
              <a:buAutoNum type="arabicPeriod"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6F99EF-3FC0-E447-A2D4-A4C2515297EF}" type="datetime1">
              <a:rPr lang="fi-FI" smtClean="0"/>
              <a:t>6.5.2026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27599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49" y="1492250"/>
            <a:ext cx="5473701" cy="1295524"/>
          </a:xfrm>
        </p:spPr>
        <p:txBody>
          <a:bodyPr anchor="b" anchorCtr="0"/>
          <a:lstStyle>
            <a:lvl1pPr algn="l">
              <a:defRPr sz="28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59C2F-8A8A-2C41-8FED-B9EAA7D2E2FE}" type="datetime1">
              <a:rPr lang="fi-FI" smtClean="0"/>
              <a:t>6.5.2026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34787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49" y="1492250"/>
            <a:ext cx="5473701" cy="1295524"/>
          </a:xfrm>
        </p:spPr>
        <p:txBody>
          <a:bodyPr anchor="b" anchorCtr="0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326A0E-0851-E14C-9288-F734202D7CC6}" type="datetime1">
              <a:rPr lang="fi-FI" smtClean="0"/>
              <a:t>6.5.2026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57381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35150" y="484187"/>
            <a:ext cx="5473700" cy="8634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49"/>
            <a:ext cx="5473700" cy="28797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8313" y="4515966"/>
            <a:ext cx="1366838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fld id="{5CF5E0E5-8AA0-704A-AD7D-94A7C6D4DDB2}" type="datetime1">
              <a:rPr lang="fi-FI" noProof="0" smtClean="0"/>
              <a:t>6.5.2026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5150" y="4515966"/>
            <a:ext cx="6121400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cap="all" spc="300" baseline="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Footer Here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E9DC2C14-6E95-4EF0-AB2C-A4DB63E63034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76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14" name="Freeform 6"/>
          <p:cNvSpPr>
            <a:spLocks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126 w 454"/>
              <a:gd name="T1" fmla="*/ 0 h 277"/>
              <a:gd name="T2" fmla="*/ 126 w 454"/>
              <a:gd name="T3" fmla="*/ 101 h 277"/>
              <a:gd name="T4" fmla="*/ 0 w 454"/>
              <a:gd name="T5" fmla="*/ 101 h 277"/>
              <a:gd name="T6" fmla="*/ 0 w 454"/>
              <a:gd name="T7" fmla="*/ 176 h 277"/>
              <a:gd name="T8" fmla="*/ 126 w 454"/>
              <a:gd name="T9" fmla="*/ 176 h 277"/>
              <a:gd name="T10" fmla="*/ 126 w 454"/>
              <a:gd name="T11" fmla="*/ 277 h 277"/>
              <a:gd name="T12" fmla="*/ 202 w 454"/>
              <a:gd name="T13" fmla="*/ 277 h 277"/>
              <a:gd name="T14" fmla="*/ 202 w 454"/>
              <a:gd name="T15" fmla="*/ 176 h 277"/>
              <a:gd name="T16" fmla="*/ 454 w 454"/>
              <a:gd name="T17" fmla="*/ 176 h 277"/>
              <a:gd name="T18" fmla="*/ 454 w 454"/>
              <a:gd name="T19" fmla="*/ 101 h 277"/>
              <a:gd name="T20" fmla="*/ 202 w 454"/>
              <a:gd name="T21" fmla="*/ 101 h 277"/>
              <a:gd name="T22" fmla="*/ 202 w 454"/>
              <a:gd name="T23" fmla="*/ 0 h 277"/>
              <a:gd name="T24" fmla="*/ 126 w 454"/>
              <a:gd name="T25" fmla="*/ 0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54" h="277">
                <a:moveTo>
                  <a:pt x="126" y="0"/>
                </a:moveTo>
                <a:lnTo>
                  <a:pt x="126" y="101"/>
                </a:lnTo>
                <a:lnTo>
                  <a:pt x="0" y="101"/>
                </a:lnTo>
                <a:lnTo>
                  <a:pt x="0" y="176"/>
                </a:lnTo>
                <a:lnTo>
                  <a:pt x="126" y="176"/>
                </a:lnTo>
                <a:lnTo>
                  <a:pt x="126" y="277"/>
                </a:lnTo>
                <a:lnTo>
                  <a:pt x="202" y="277"/>
                </a:lnTo>
                <a:lnTo>
                  <a:pt x="202" y="176"/>
                </a:lnTo>
                <a:lnTo>
                  <a:pt x="454" y="176"/>
                </a:lnTo>
                <a:lnTo>
                  <a:pt x="454" y="101"/>
                </a:lnTo>
                <a:lnTo>
                  <a:pt x="202" y="101"/>
                </a:lnTo>
                <a:lnTo>
                  <a:pt x="202" y="0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43046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ransition spd="med">
    <p:fade/>
  </p:transition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23888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989013" indent="-273050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346200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–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704975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063750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422525" indent="-273050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779713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3138488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35150" y="484187"/>
            <a:ext cx="5473700" cy="8634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49"/>
            <a:ext cx="5473700" cy="28797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8313" y="4515966"/>
            <a:ext cx="1366838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fld id="{E1373DCC-2263-4F88-B652-EFBDCB9320F8}" type="datetime1">
              <a:rPr lang="fi-FI" noProof="0" smtClean="0"/>
              <a:t>6.5.2026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5150" y="4515966"/>
            <a:ext cx="6121400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cap="all" spc="300" baseline="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Footer Here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E9DC2C14-6E95-4EF0-AB2C-A4DB63E63034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73817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</p:sldLayoutIdLst>
  <p:transition spd="med">
    <p:fade/>
  </p:transition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23888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989013" indent="-273050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346200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–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704975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063750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422525" indent="-273050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779713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3138488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35150" y="484187"/>
            <a:ext cx="5473700" cy="8634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49"/>
            <a:ext cx="5473700" cy="28797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8313" y="4515966"/>
            <a:ext cx="1366838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fld id="{E1373DCC-2263-4F88-B652-EFBDCB9320F8}" type="datetime1">
              <a:rPr lang="fi-FI" noProof="0" smtClean="0"/>
              <a:pPr/>
              <a:t>6.5.2026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5150" y="4515966"/>
            <a:ext cx="6121400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cap="all" spc="300" baseline="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Footer Here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E9DC2C14-6E95-4EF0-AB2C-A4DB63E63034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76" name="Freeform 11"/>
          <p:cNvSpPr>
            <a:spLocks noChangeAspect="1" noEditPoints="1"/>
          </p:cNvSpPr>
          <p:nvPr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14" name="Freeform 6"/>
          <p:cNvSpPr>
            <a:spLocks/>
          </p:cNvSpPr>
          <p:nvPr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126 w 454"/>
              <a:gd name="T1" fmla="*/ 0 h 277"/>
              <a:gd name="T2" fmla="*/ 126 w 454"/>
              <a:gd name="T3" fmla="*/ 101 h 277"/>
              <a:gd name="T4" fmla="*/ 0 w 454"/>
              <a:gd name="T5" fmla="*/ 101 h 277"/>
              <a:gd name="T6" fmla="*/ 0 w 454"/>
              <a:gd name="T7" fmla="*/ 176 h 277"/>
              <a:gd name="T8" fmla="*/ 126 w 454"/>
              <a:gd name="T9" fmla="*/ 176 h 277"/>
              <a:gd name="T10" fmla="*/ 126 w 454"/>
              <a:gd name="T11" fmla="*/ 277 h 277"/>
              <a:gd name="T12" fmla="*/ 202 w 454"/>
              <a:gd name="T13" fmla="*/ 277 h 277"/>
              <a:gd name="T14" fmla="*/ 202 w 454"/>
              <a:gd name="T15" fmla="*/ 176 h 277"/>
              <a:gd name="T16" fmla="*/ 454 w 454"/>
              <a:gd name="T17" fmla="*/ 176 h 277"/>
              <a:gd name="T18" fmla="*/ 454 w 454"/>
              <a:gd name="T19" fmla="*/ 101 h 277"/>
              <a:gd name="T20" fmla="*/ 202 w 454"/>
              <a:gd name="T21" fmla="*/ 101 h 277"/>
              <a:gd name="T22" fmla="*/ 202 w 454"/>
              <a:gd name="T23" fmla="*/ 0 h 277"/>
              <a:gd name="T24" fmla="*/ 126 w 454"/>
              <a:gd name="T25" fmla="*/ 0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54" h="277">
                <a:moveTo>
                  <a:pt x="126" y="0"/>
                </a:moveTo>
                <a:lnTo>
                  <a:pt x="126" y="101"/>
                </a:lnTo>
                <a:lnTo>
                  <a:pt x="0" y="101"/>
                </a:lnTo>
                <a:lnTo>
                  <a:pt x="0" y="176"/>
                </a:lnTo>
                <a:lnTo>
                  <a:pt x="126" y="176"/>
                </a:lnTo>
                <a:lnTo>
                  <a:pt x="126" y="277"/>
                </a:lnTo>
                <a:lnTo>
                  <a:pt x="202" y="277"/>
                </a:lnTo>
                <a:lnTo>
                  <a:pt x="202" y="176"/>
                </a:lnTo>
                <a:lnTo>
                  <a:pt x="454" y="176"/>
                </a:lnTo>
                <a:lnTo>
                  <a:pt x="454" y="101"/>
                </a:lnTo>
                <a:lnTo>
                  <a:pt x="202" y="101"/>
                </a:lnTo>
                <a:lnTo>
                  <a:pt x="202" y="0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3592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</p:sldLayoutIdLst>
  <p:transition spd="med">
    <p:fade/>
  </p:transition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23888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989013" indent="-273050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346200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–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704975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063750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422525" indent="-273050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779713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3138488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7896312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>
            <a:extLst>
              <a:ext uri="{FF2B5EF4-FFF2-40B4-BE49-F238E27FC236}">
                <a16:creationId xmlns:a16="http://schemas.microsoft.com/office/drawing/2014/main" id="{671A976D-20D8-439C-8EF9-388DB13F9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Freeform 11">
            <a:extLst>
              <a:ext uri="{FF2B5EF4-FFF2-40B4-BE49-F238E27FC236}">
                <a16:creationId xmlns:a16="http://schemas.microsoft.com/office/drawing/2014/main" id="{A0DAB701-E5A3-4E4B-A087-5AA0800E7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6" name="Kulmayhdysviiva 8">
            <a:extLst>
              <a:ext uri="{FF2B5EF4-FFF2-40B4-BE49-F238E27FC236}">
                <a16:creationId xmlns:a16="http://schemas.microsoft.com/office/drawing/2014/main" id="{DB547305-7236-4D7A-A536-A687A8309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35496" y="2672059"/>
            <a:ext cx="3603745" cy="548431"/>
          </a:xfrm>
          <a:prstGeom prst="bentConnector3">
            <a:avLst>
              <a:gd name="adj1" fmla="val 50000"/>
            </a:avLst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iruutu 1">
            <a:extLst>
              <a:ext uri="{FF2B5EF4-FFF2-40B4-BE49-F238E27FC236}">
                <a16:creationId xmlns:a16="http://schemas.microsoft.com/office/drawing/2014/main" id="{D97F3D1B-491B-4079-9FC2-DD16E7FDF0B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5496" y="3220492"/>
            <a:ext cx="1787467" cy="136536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1985 </a:t>
            </a:r>
          </a:p>
          <a:p>
            <a:r>
              <a:rPr lang="en-US" sz="1400" dirty="0">
                <a:solidFill>
                  <a:schemeClr val="bg1"/>
                </a:solidFill>
              </a:rPr>
              <a:t>Shift from a unified curriculum to a national core curriculum with local adaptations</a:t>
            </a:r>
            <a:endParaRPr lang="fi-FI" sz="1400" dirty="0"/>
          </a:p>
        </p:txBody>
      </p:sp>
      <p:cxnSp>
        <p:nvCxnSpPr>
          <p:cNvPr id="10" name="Kulmayhdysviiva 15">
            <a:extLst>
              <a:ext uri="{FF2B5EF4-FFF2-40B4-BE49-F238E27FC236}">
                <a16:creationId xmlns:a16="http://schemas.microsoft.com/office/drawing/2014/main" id="{85235CA4-5C3A-4770-BD0D-CB4DDC340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3641431" y="2715766"/>
            <a:ext cx="3952715" cy="519932"/>
          </a:xfrm>
          <a:prstGeom prst="bentConnector3">
            <a:avLst>
              <a:gd name="adj1" fmla="val 50000"/>
            </a:avLst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8">
            <a:extLst>
              <a:ext uri="{FF2B5EF4-FFF2-40B4-BE49-F238E27FC236}">
                <a16:creationId xmlns:a16="http://schemas.microsoft.com/office/drawing/2014/main" id="{4ABFAC86-5111-4059-80BA-FA5A66B7E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3636887" y="2672058"/>
            <a:ext cx="2354" cy="57044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iruutu 3">
            <a:extLst>
              <a:ext uri="{FF2B5EF4-FFF2-40B4-BE49-F238E27FC236}">
                <a16:creationId xmlns:a16="http://schemas.microsoft.com/office/drawing/2014/main" id="{09CD7DA4-5510-4F1B-82E8-72EB5158462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5614928" y="1637272"/>
            <a:ext cx="2005428" cy="93447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1994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</a:p>
          <a:p>
            <a:r>
              <a:rPr lang="en-US" sz="1400" dirty="0">
                <a:solidFill>
                  <a:schemeClr val="bg1"/>
                </a:solidFill>
              </a:rPr>
              <a:t>Requirement of master's level education for all basic education teachers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22963" y="1213957"/>
            <a:ext cx="1813924" cy="135779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1994, 2004, 2014</a:t>
            </a:r>
          </a:p>
          <a:p>
            <a:r>
              <a:rPr lang="en-US" sz="1400" dirty="0">
                <a:solidFill>
                  <a:schemeClr val="bg1"/>
                </a:solidFill>
              </a:rPr>
              <a:t>The national core curriculum and the education system have been reformed several times </a:t>
            </a:r>
          </a:p>
        </p:txBody>
      </p:sp>
      <p:sp>
        <p:nvSpPr>
          <p:cNvPr id="14" name="Tekstiruutu 1">
            <a:extLst>
              <a:ext uri="{FF2B5EF4-FFF2-40B4-BE49-F238E27FC236}">
                <a16:creationId xmlns:a16="http://schemas.microsoft.com/office/drawing/2014/main" id="{D97F3D1B-491B-4079-9FC2-DD16E7FDF0B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647183" y="3289488"/>
            <a:ext cx="2015733" cy="158080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1990s</a:t>
            </a:r>
          </a:p>
          <a:p>
            <a:r>
              <a:rPr lang="en-US" sz="1400" dirty="0">
                <a:solidFill>
                  <a:schemeClr val="bg1"/>
                </a:solidFill>
              </a:rPr>
              <a:t>Strong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decentralization of education system. Abolishment of School inspectorate system, School books no longer centrally approved.</a:t>
            </a:r>
            <a:endParaRPr lang="fi-FI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7668344" y="3242505"/>
            <a:ext cx="1416140" cy="18495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400" b="1" dirty="0">
                <a:solidFill>
                  <a:schemeClr val="bg1"/>
                </a:solidFill>
              </a:rPr>
              <a:t>1996</a:t>
            </a:r>
          </a:p>
          <a:p>
            <a:r>
              <a:rPr lang="en-US" sz="1400" dirty="0">
                <a:solidFill>
                  <a:schemeClr val="bg1"/>
                </a:solidFill>
              </a:rPr>
              <a:t>Introduction of the dual model in higher education: academic universities &amp; universities of applied sciences.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4FCFD8C-13DB-4B84-B442-DB0CA31F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652" y="432000"/>
            <a:ext cx="6264696" cy="504056"/>
          </a:xfrm>
        </p:spPr>
        <p:txBody>
          <a:bodyPr/>
          <a:lstStyle/>
          <a:p>
            <a:pPr algn="ctr"/>
            <a:r>
              <a:rPr lang="en-US" dirty="0"/>
              <a:t>History</a:t>
            </a:r>
          </a:p>
        </p:txBody>
      </p:sp>
      <p:cxnSp>
        <p:nvCxnSpPr>
          <p:cNvPr id="27" name="Suora yhdysviiva 18">
            <a:extLst>
              <a:ext uri="{FF2B5EF4-FFF2-40B4-BE49-F238E27FC236}">
                <a16:creationId xmlns:a16="http://schemas.microsoft.com/office/drawing/2014/main" id="{9E1A12F9-5E2C-4AEF-B6F9-D7EC0C370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594146" y="2710301"/>
            <a:ext cx="2190" cy="50952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uora yhdysviiva 18">
            <a:extLst>
              <a:ext uri="{FF2B5EF4-FFF2-40B4-BE49-F238E27FC236}">
                <a16:creationId xmlns:a16="http://schemas.microsoft.com/office/drawing/2014/main" id="{9E1A12F9-5E2C-4AEF-B6F9-D7EC0C370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596336" y="3219822"/>
            <a:ext cx="1507322" cy="423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434118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>
            <a:extLst>
              <a:ext uri="{FF2B5EF4-FFF2-40B4-BE49-F238E27FC236}">
                <a16:creationId xmlns:a16="http://schemas.microsoft.com/office/drawing/2014/main" id="{671A976D-20D8-439C-8EF9-388DB13F9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Freeform 11">
            <a:extLst>
              <a:ext uri="{FF2B5EF4-FFF2-40B4-BE49-F238E27FC236}">
                <a16:creationId xmlns:a16="http://schemas.microsoft.com/office/drawing/2014/main" id="{A0DAB701-E5A3-4E4B-A087-5AA0800E7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6" name="Kulmayhdysviiva 8">
            <a:extLst>
              <a:ext uri="{FF2B5EF4-FFF2-40B4-BE49-F238E27FC236}">
                <a16:creationId xmlns:a16="http://schemas.microsoft.com/office/drawing/2014/main" id="{DB547305-7236-4D7A-A536-A687A8309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35496" y="2672059"/>
            <a:ext cx="3603745" cy="548431"/>
          </a:xfrm>
          <a:prstGeom prst="bentConnector3">
            <a:avLst>
              <a:gd name="adj1" fmla="val 50000"/>
            </a:avLst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iruutu 1">
            <a:extLst>
              <a:ext uri="{FF2B5EF4-FFF2-40B4-BE49-F238E27FC236}">
                <a16:creationId xmlns:a16="http://schemas.microsoft.com/office/drawing/2014/main" id="{D97F3D1B-491B-4079-9FC2-DD16E7FDF0B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5496" y="3220492"/>
            <a:ext cx="1787467" cy="136536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1995 </a:t>
            </a:r>
          </a:p>
          <a:p>
            <a:r>
              <a:rPr lang="en-US" sz="1400" dirty="0">
                <a:solidFill>
                  <a:schemeClr val="bg1"/>
                </a:solidFill>
              </a:rPr>
              <a:t>First ‘e-Learning strategy’: Education,</a:t>
            </a:r>
          </a:p>
          <a:p>
            <a:r>
              <a:rPr lang="en-US" sz="1400" dirty="0">
                <a:solidFill>
                  <a:schemeClr val="bg1"/>
                </a:solidFill>
              </a:rPr>
              <a:t>Training and Research in the Information Society (1995-2000)</a:t>
            </a:r>
          </a:p>
        </p:txBody>
      </p:sp>
      <p:cxnSp>
        <p:nvCxnSpPr>
          <p:cNvPr id="10" name="Kulmayhdysviiva 15">
            <a:extLst>
              <a:ext uri="{FF2B5EF4-FFF2-40B4-BE49-F238E27FC236}">
                <a16:creationId xmlns:a16="http://schemas.microsoft.com/office/drawing/2014/main" id="{85235CA4-5C3A-4770-BD0D-CB4DDC340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3641431" y="2715766"/>
            <a:ext cx="3952715" cy="519932"/>
          </a:xfrm>
          <a:prstGeom prst="bentConnector3">
            <a:avLst>
              <a:gd name="adj1" fmla="val 50000"/>
            </a:avLst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8">
            <a:extLst>
              <a:ext uri="{FF2B5EF4-FFF2-40B4-BE49-F238E27FC236}">
                <a16:creationId xmlns:a16="http://schemas.microsoft.com/office/drawing/2014/main" id="{4ABFAC86-5111-4059-80BA-FA5A66B7E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3636887" y="2672058"/>
            <a:ext cx="2354" cy="57044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iruutu 3">
            <a:extLst>
              <a:ext uri="{FF2B5EF4-FFF2-40B4-BE49-F238E27FC236}">
                <a16:creationId xmlns:a16="http://schemas.microsoft.com/office/drawing/2014/main" id="{09CD7DA4-5510-4F1B-82E8-72EB5158462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5614928" y="1131590"/>
            <a:ext cx="2005428" cy="158080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2018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</a:p>
          <a:p>
            <a:r>
              <a:rPr lang="en-US" sz="1400" dirty="0">
                <a:solidFill>
                  <a:schemeClr val="bg1"/>
                </a:solidFill>
              </a:rPr>
              <a:t>Reform of secondary vocational education to introduce competence-based qualifications and a close co-operation with workplaces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22963" y="1493256"/>
            <a:ext cx="1813924" cy="93447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2010</a:t>
            </a:r>
          </a:p>
          <a:p>
            <a:r>
              <a:rPr lang="en-US" sz="1400" dirty="0">
                <a:solidFill>
                  <a:schemeClr val="bg1"/>
                </a:solidFill>
              </a:rPr>
              <a:t>Introduction of the principal of inclusion in Finnish schools</a:t>
            </a:r>
          </a:p>
        </p:txBody>
      </p:sp>
      <p:sp>
        <p:nvSpPr>
          <p:cNvPr id="14" name="Tekstiruutu 1">
            <a:extLst>
              <a:ext uri="{FF2B5EF4-FFF2-40B4-BE49-F238E27FC236}">
                <a16:creationId xmlns:a16="http://schemas.microsoft.com/office/drawing/2014/main" id="{D97F3D1B-491B-4079-9FC2-DD16E7FDF0B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647183" y="3289488"/>
            <a:ext cx="2015733" cy="93447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2015</a:t>
            </a:r>
          </a:p>
          <a:p>
            <a:r>
              <a:rPr lang="en-US" sz="1400" dirty="0">
                <a:solidFill>
                  <a:schemeClr val="bg1"/>
                </a:solidFill>
              </a:rPr>
              <a:t>Pre-primary education compulsory for all 6-year-olds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68344" y="3242505"/>
            <a:ext cx="1416140" cy="18495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400" b="1" dirty="0">
                <a:solidFill>
                  <a:schemeClr val="bg1"/>
                </a:solidFill>
              </a:rPr>
              <a:t>2021</a:t>
            </a:r>
          </a:p>
          <a:p>
            <a:r>
              <a:rPr lang="en-US" sz="1400" dirty="0">
                <a:solidFill>
                  <a:schemeClr val="bg1"/>
                </a:solidFill>
              </a:rPr>
              <a:t>Extension in compulsory education. The minimum school leaving age raised from 16 to 18 years.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4FCFD8C-13DB-4B84-B442-DB0CA31F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652" y="432000"/>
            <a:ext cx="6264696" cy="504056"/>
          </a:xfrm>
        </p:spPr>
        <p:txBody>
          <a:bodyPr/>
          <a:lstStyle/>
          <a:p>
            <a:pPr algn="ctr"/>
            <a:r>
              <a:rPr lang="en-US" dirty="0"/>
              <a:t>History</a:t>
            </a:r>
          </a:p>
        </p:txBody>
      </p:sp>
      <p:cxnSp>
        <p:nvCxnSpPr>
          <p:cNvPr id="27" name="Suora yhdysviiva 18">
            <a:extLst>
              <a:ext uri="{FF2B5EF4-FFF2-40B4-BE49-F238E27FC236}">
                <a16:creationId xmlns:a16="http://schemas.microsoft.com/office/drawing/2014/main" id="{9E1A12F9-5E2C-4AEF-B6F9-D7EC0C370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594146" y="2710301"/>
            <a:ext cx="2190" cy="50952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uora yhdysviiva 18">
            <a:extLst>
              <a:ext uri="{FF2B5EF4-FFF2-40B4-BE49-F238E27FC236}">
                <a16:creationId xmlns:a16="http://schemas.microsoft.com/office/drawing/2014/main" id="{9E1A12F9-5E2C-4AEF-B6F9-D7EC0C370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596336" y="3219822"/>
            <a:ext cx="1507322" cy="423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707183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AB4E4FC-80B9-469F-B428-0353DB90D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00192" y="1344571"/>
            <a:ext cx="1620991" cy="3168352"/>
          </a:xfrm>
          <a:prstGeom prst="rect">
            <a:avLst/>
          </a:prstGeom>
          <a:solidFill>
            <a:schemeClr val="accent5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7" name="Straight Connector 45">
            <a:extLst>
              <a:ext uri="{FF2B5EF4-FFF2-40B4-BE49-F238E27FC236}">
                <a16:creationId xmlns:a16="http://schemas.microsoft.com/office/drawing/2014/main" id="{B968C020-68A9-43E0-BCB2-878C35796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7773650" y="2986762"/>
            <a:ext cx="248016" cy="22032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1E4F739C-D6B7-4065-A496-19F6FFA01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72012" y="1195552"/>
            <a:ext cx="1773380" cy="3573735"/>
          </a:xfrm>
          <a:prstGeom prst="rect">
            <a:avLst/>
          </a:prstGeom>
          <a:solidFill>
            <a:schemeClr val="accent5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2C72557-E1A2-4035-8A71-9465EB9F5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97490" y="2097796"/>
            <a:ext cx="1630494" cy="1512000"/>
          </a:xfrm>
          <a:prstGeom prst="rect">
            <a:avLst/>
          </a:prstGeom>
          <a:solidFill>
            <a:schemeClr val="accent5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463D0E2-E736-45D9-A719-C86E48341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5994124" y="2760357"/>
            <a:ext cx="502536" cy="502536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11CB546-DF8B-4606-807C-DF8C5EC09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56341" y="2982420"/>
            <a:ext cx="2581367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7">
            <a:extLst>
              <a:ext uri="{FF2B5EF4-FFF2-40B4-BE49-F238E27FC236}">
                <a16:creationId xmlns:a16="http://schemas.microsoft.com/office/drawing/2014/main" id="{671A976D-20D8-439C-8EF9-388DB13F9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Freeform 11">
            <a:extLst>
              <a:ext uri="{FF2B5EF4-FFF2-40B4-BE49-F238E27FC236}">
                <a16:creationId xmlns:a16="http://schemas.microsoft.com/office/drawing/2014/main" id="{A0DAB701-E5A3-4E4B-A087-5AA0800E7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Suorakulmio 10">
            <a:extLst>
              <a:ext uri="{FF2B5EF4-FFF2-40B4-BE49-F238E27FC236}">
                <a16:creationId xmlns:a16="http://schemas.microsoft.com/office/drawing/2014/main" id="{F5C9CD08-ADF4-4F72-9099-88C88C4A5497}"/>
              </a:ext>
            </a:extLst>
          </p:cNvPr>
          <p:cNvSpPr/>
          <p:nvPr/>
        </p:nvSpPr>
        <p:spPr>
          <a:xfrm>
            <a:off x="1547664" y="2442366"/>
            <a:ext cx="1197489" cy="108012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bg1"/>
                </a:solidFill>
              </a:rPr>
              <a:t>6-year-olds</a:t>
            </a:r>
          </a:p>
          <a:p>
            <a:r>
              <a:rPr lang="en-US" sz="1400" dirty="0">
                <a:solidFill>
                  <a:schemeClr val="bg1"/>
                </a:solidFill>
              </a:rPr>
              <a:t>Compulsory pre-primary education</a:t>
            </a:r>
          </a:p>
        </p:txBody>
      </p:sp>
      <p:sp>
        <p:nvSpPr>
          <p:cNvPr id="20" name="Suorakulmio 10">
            <a:extLst>
              <a:ext uri="{FF2B5EF4-FFF2-40B4-BE49-F238E27FC236}">
                <a16:creationId xmlns:a16="http://schemas.microsoft.com/office/drawing/2014/main" id="{0424E7B5-D4A7-4D59-B6CB-237D3450CD51}"/>
              </a:ext>
            </a:extLst>
          </p:cNvPr>
          <p:cNvSpPr/>
          <p:nvPr/>
        </p:nvSpPr>
        <p:spPr>
          <a:xfrm>
            <a:off x="86042" y="2442360"/>
            <a:ext cx="1389614" cy="108012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bg1"/>
                </a:solidFill>
              </a:rPr>
              <a:t>0-5-year-olds</a:t>
            </a:r>
          </a:p>
          <a:p>
            <a:r>
              <a:rPr lang="en-US" sz="1400" dirty="0">
                <a:solidFill>
                  <a:schemeClr val="bg1"/>
                </a:solidFill>
              </a:rPr>
              <a:t>Early childhood education and care </a:t>
            </a:r>
            <a:endParaRPr lang="fi-FI" sz="14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1B836A9-4580-4517-9716-4601D261F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016356" y="2925116"/>
            <a:ext cx="675555" cy="675555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F6EF2D5-5C7A-4E37-85EA-4BC50671B1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067944" y="2766962"/>
            <a:ext cx="69352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24EC438-136F-4527-B63B-459D6D824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994032" y="3343026"/>
            <a:ext cx="69352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16D3040-B7FA-4A06-8304-61887155F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822980" y="3769212"/>
            <a:ext cx="69352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77E095C-B074-4DF8-B2FB-31DFA66E9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734121" y="2442360"/>
            <a:ext cx="2595217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uorakulmio 13">
            <a:extLst>
              <a:ext uri="{FF2B5EF4-FFF2-40B4-BE49-F238E27FC236}">
                <a16:creationId xmlns:a16="http://schemas.microsoft.com/office/drawing/2014/main" id="{6A034712-4B23-41A0-AB41-473E3CB3C5B8}"/>
              </a:ext>
            </a:extLst>
          </p:cNvPr>
          <p:cNvSpPr/>
          <p:nvPr/>
        </p:nvSpPr>
        <p:spPr>
          <a:xfrm>
            <a:off x="6361634" y="3159128"/>
            <a:ext cx="1476000" cy="1260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chemeClr val="bg1"/>
                </a:solidFill>
              </a:rPr>
              <a:t>Appr. 3+2 years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Bachelor’s and Master’s degrees at Universities of Applied Sciences</a:t>
            </a:r>
          </a:p>
        </p:txBody>
      </p:sp>
      <p:sp>
        <p:nvSpPr>
          <p:cNvPr id="24" name="Suorakulmio 12">
            <a:extLst>
              <a:ext uri="{FF2B5EF4-FFF2-40B4-BE49-F238E27FC236}">
                <a16:creationId xmlns:a16="http://schemas.microsoft.com/office/drawing/2014/main" id="{1D545F5A-F7F8-4712-85E2-B464EFC5B274}"/>
              </a:ext>
            </a:extLst>
          </p:cNvPr>
          <p:cNvSpPr/>
          <p:nvPr/>
        </p:nvSpPr>
        <p:spPr>
          <a:xfrm>
            <a:off x="4573488" y="3144882"/>
            <a:ext cx="1538725" cy="151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chemeClr val="bg1"/>
                </a:solidFill>
              </a:rPr>
              <a:t>16-19-year-olds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Vocational qualifications in vocational institutions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fi-FI" sz="1100" i="1" dirty="0"/>
              <a:t>(</a:t>
            </a:r>
            <a:r>
              <a:rPr lang="fi-FI" sz="1100" i="1" dirty="0" err="1"/>
              <a:t>incl</a:t>
            </a:r>
            <a:r>
              <a:rPr lang="fi-FI" sz="1100" i="1" dirty="0"/>
              <a:t>. </a:t>
            </a:r>
            <a:r>
              <a:rPr lang="fi-FI" sz="1100" i="1" dirty="0" err="1"/>
              <a:t>adult</a:t>
            </a:r>
            <a:r>
              <a:rPr lang="fi-FI" sz="1100" i="1" dirty="0"/>
              <a:t> </a:t>
            </a:r>
            <a:r>
              <a:rPr lang="fi-FI" sz="1100" i="1" dirty="0" err="1"/>
              <a:t>learners</a:t>
            </a:r>
            <a:r>
              <a:rPr lang="fi-FI" sz="1100" i="1" dirty="0"/>
              <a:t>)</a:t>
            </a:r>
            <a:endParaRPr lang="en-US" sz="1400" i="1" dirty="0">
              <a:solidFill>
                <a:srgbClr val="FFFF00"/>
              </a:solidFill>
            </a:endParaRPr>
          </a:p>
        </p:txBody>
      </p:sp>
      <p:sp>
        <p:nvSpPr>
          <p:cNvPr id="18" name="Suorakulmio 12">
            <a:extLst>
              <a:ext uri="{FF2B5EF4-FFF2-40B4-BE49-F238E27FC236}">
                <a16:creationId xmlns:a16="http://schemas.microsoft.com/office/drawing/2014/main" id="{3DFD0E98-7C5B-4FE3-AFE1-D5205B73ED76}"/>
              </a:ext>
            </a:extLst>
          </p:cNvPr>
          <p:cNvSpPr/>
          <p:nvPr/>
        </p:nvSpPr>
        <p:spPr>
          <a:xfrm>
            <a:off x="4573488" y="1503624"/>
            <a:ext cx="1538725" cy="151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chemeClr val="bg1"/>
                </a:solidFill>
              </a:rPr>
              <a:t>16-19-year-olds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Matriculation examination in general upper secondary schools</a:t>
            </a:r>
          </a:p>
        </p:txBody>
      </p:sp>
      <p:sp>
        <p:nvSpPr>
          <p:cNvPr id="19" name="Suorakulmio 13">
            <a:extLst>
              <a:ext uri="{FF2B5EF4-FFF2-40B4-BE49-F238E27FC236}">
                <a16:creationId xmlns:a16="http://schemas.microsoft.com/office/drawing/2014/main" id="{AC495216-D58F-419B-A5CB-BDE69FDDE25C}"/>
              </a:ext>
            </a:extLst>
          </p:cNvPr>
          <p:cNvSpPr/>
          <p:nvPr/>
        </p:nvSpPr>
        <p:spPr>
          <a:xfrm>
            <a:off x="6361634" y="1758724"/>
            <a:ext cx="1476000" cy="1260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chemeClr val="bg1"/>
                </a:solidFill>
              </a:rPr>
              <a:t>Appr. 3+2 years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Bachelor’s and Master’s degrees at Universities</a:t>
            </a:r>
          </a:p>
        </p:txBody>
      </p:sp>
      <p:sp>
        <p:nvSpPr>
          <p:cNvPr id="17" name="Suorakulmio 11">
            <a:extLst>
              <a:ext uri="{FF2B5EF4-FFF2-40B4-BE49-F238E27FC236}">
                <a16:creationId xmlns:a16="http://schemas.microsoft.com/office/drawing/2014/main" id="{A0BD0EE0-6421-4392-88DA-A04968177452}"/>
              </a:ext>
            </a:extLst>
          </p:cNvPr>
          <p:cNvSpPr/>
          <p:nvPr/>
        </p:nvSpPr>
        <p:spPr>
          <a:xfrm>
            <a:off x="2843808" y="2442360"/>
            <a:ext cx="1538725" cy="108012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bg1"/>
                </a:solidFill>
              </a:rPr>
              <a:t>7–16-year-olds </a:t>
            </a:r>
          </a:p>
          <a:p>
            <a:r>
              <a:rPr lang="en-US" sz="1400" dirty="0">
                <a:solidFill>
                  <a:schemeClr val="bg1"/>
                </a:solidFill>
              </a:rPr>
              <a:t>Basic education in comprehensive schools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30DFE805-9BF7-4E32-A133-41679060BCAD}"/>
              </a:ext>
            </a:extLst>
          </p:cNvPr>
          <p:cNvSpPr txBox="1"/>
          <p:nvPr/>
        </p:nvSpPr>
        <p:spPr>
          <a:xfrm>
            <a:off x="2953913" y="2097796"/>
            <a:ext cx="1347091" cy="28814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fi-FI" sz="1400" b="1" dirty="0">
                <a:solidFill>
                  <a:schemeClr val="bg1"/>
                </a:solidFill>
              </a:rPr>
              <a:t>Basic </a:t>
            </a:r>
            <a:r>
              <a:rPr lang="en-GB" sz="1400" b="1" dirty="0">
                <a:solidFill>
                  <a:schemeClr val="bg1"/>
                </a:solidFill>
              </a:rPr>
              <a:t>education</a:t>
            </a:r>
          </a:p>
        </p:txBody>
      </p:sp>
      <p:sp>
        <p:nvSpPr>
          <p:cNvPr id="23" name="Tekstiruutu 22">
            <a:extLst>
              <a:ext uri="{FF2B5EF4-FFF2-40B4-BE49-F238E27FC236}">
                <a16:creationId xmlns:a16="http://schemas.microsoft.com/office/drawing/2014/main" id="{D6B37EF5-6743-45B4-94A5-A65AF489D402}"/>
              </a:ext>
            </a:extLst>
          </p:cNvPr>
          <p:cNvSpPr txBox="1"/>
          <p:nvPr/>
        </p:nvSpPr>
        <p:spPr>
          <a:xfrm>
            <a:off x="4491560" y="1203137"/>
            <a:ext cx="1746238" cy="28814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Secondary</a:t>
            </a:r>
            <a:r>
              <a:rPr lang="fi-FI" sz="1400" b="1" dirty="0">
                <a:solidFill>
                  <a:schemeClr val="bg1"/>
                </a:solidFill>
              </a:rPr>
              <a:t> </a:t>
            </a:r>
            <a:r>
              <a:rPr lang="en-GB" sz="1400" b="1" dirty="0">
                <a:solidFill>
                  <a:schemeClr val="bg1"/>
                </a:solidFill>
              </a:rPr>
              <a:t>education</a:t>
            </a:r>
          </a:p>
        </p:txBody>
      </p:sp>
      <p:sp>
        <p:nvSpPr>
          <p:cNvPr id="25" name="Tekstiruutu 24">
            <a:extLst>
              <a:ext uri="{FF2B5EF4-FFF2-40B4-BE49-F238E27FC236}">
                <a16:creationId xmlns:a16="http://schemas.microsoft.com/office/drawing/2014/main" id="{7861A14C-D0D6-46A3-B8AE-99CD4E422636}"/>
              </a:ext>
            </a:extLst>
          </p:cNvPr>
          <p:cNvSpPr txBox="1"/>
          <p:nvPr/>
        </p:nvSpPr>
        <p:spPr>
          <a:xfrm>
            <a:off x="6328941" y="1420648"/>
            <a:ext cx="1558687" cy="28814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Tertiary education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10254709-C9BB-4942-B15A-CF1808422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652" y="432000"/>
            <a:ext cx="6264696" cy="504056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The Finnish education system today</a:t>
            </a:r>
            <a:endParaRPr lang="en-US" dirty="0"/>
          </a:p>
        </p:txBody>
      </p:sp>
      <p:sp>
        <p:nvSpPr>
          <p:cNvPr id="21" name="Suorakulmio 13">
            <a:extLst>
              <a:ext uri="{FF2B5EF4-FFF2-40B4-BE49-F238E27FC236}">
                <a16:creationId xmlns:a16="http://schemas.microsoft.com/office/drawing/2014/main" id="{A6D72520-4327-4463-BFBD-035746B9E307}"/>
              </a:ext>
            </a:extLst>
          </p:cNvPr>
          <p:cNvSpPr/>
          <p:nvPr/>
        </p:nvSpPr>
        <p:spPr>
          <a:xfrm>
            <a:off x="7958311" y="1884882"/>
            <a:ext cx="1135421" cy="1260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bg1"/>
                </a:solidFill>
              </a:rPr>
              <a:t>Doctoral degrees and licentiate degrees in Universities</a:t>
            </a:r>
          </a:p>
        </p:txBody>
      </p:sp>
    </p:spTree>
    <p:extLst>
      <p:ext uri="{BB962C8B-B14F-4D97-AF65-F5344CB8AC3E}">
        <p14:creationId xmlns:p14="http://schemas.microsoft.com/office/powerpoint/2010/main" val="1784641488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944BCC16-9DB3-A216-6ECB-F6BC3C101D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" t="24727" r="17752" b="7156"/>
          <a:stretch/>
        </p:blipFill>
        <p:spPr>
          <a:xfrm>
            <a:off x="-36511" y="0"/>
            <a:ext cx="9180512" cy="5143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9EED4A4-B01E-E055-697F-A34CF283B957}"/>
              </a:ext>
            </a:extLst>
          </p:cNvPr>
          <p:cNvSpPr/>
          <p:nvPr/>
        </p:nvSpPr>
        <p:spPr>
          <a:xfrm>
            <a:off x="251520" y="2283718"/>
            <a:ext cx="3096344" cy="20882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All children are entitled to </a:t>
            </a:r>
            <a:r>
              <a:rPr lang="en-US" sz="2000" b="1" dirty="0">
                <a:solidFill>
                  <a:schemeClr val="tx1"/>
                </a:solidFill>
              </a:rPr>
              <a:t>support for learning</a:t>
            </a:r>
            <a:r>
              <a:rPr lang="en-US" sz="2000" dirty="0">
                <a:solidFill>
                  <a:schemeClr val="tx1"/>
                </a:solidFill>
              </a:rPr>
              <a:t>. Pupils with learning difficulties generally study in the same schools and classrooms as the others</a:t>
            </a:r>
            <a:endParaRPr lang="fi-FI" sz="2000" dirty="0">
              <a:solidFill>
                <a:schemeClr val="tx1"/>
              </a:solidFill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E044E459-579D-33CE-B40A-54088DC53618}"/>
              </a:ext>
            </a:extLst>
          </p:cNvPr>
          <p:cNvSpPr txBox="1"/>
          <p:nvPr/>
        </p:nvSpPr>
        <p:spPr>
          <a:xfrm>
            <a:off x="5594661" y="4874611"/>
            <a:ext cx="352681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i-FI" sz="1100" dirty="0">
                <a:solidFill>
                  <a:schemeClr val="accent1"/>
                </a:solidFill>
              </a:rPr>
              <a:t>Photo: Elina Manninen/ Keksi/ Finland Promotion Board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287EC4C8-FE29-45EA-30F8-5BEBE19445A6}"/>
              </a:ext>
            </a:extLst>
          </p:cNvPr>
          <p:cNvSpPr>
            <a:spLocks noEditPoints="1"/>
          </p:cNvSpPr>
          <p:nvPr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8CDECD0F-5A13-C26C-C8CD-485164200F0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883542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000" y="1131590"/>
            <a:ext cx="7740000" cy="3723878"/>
          </a:xfrm>
        </p:spPr>
        <p:txBody>
          <a:bodyPr/>
          <a:lstStyle/>
          <a:p>
            <a:r>
              <a:rPr lang="en-US" sz="1800" b="1" dirty="0">
                <a:solidFill>
                  <a:schemeClr val="tx1"/>
                </a:solidFill>
                <a:latin typeface="+mj-lt"/>
              </a:rPr>
              <a:t>Teachers are valued 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in Finnish society. T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eaching is a popular profession and universities can select the most motivated and talented applicants.</a:t>
            </a:r>
          </a:p>
          <a:p>
            <a:pPr marL="0" indent="0">
              <a:buNone/>
            </a:pPr>
            <a:r>
              <a:rPr lang="en-US" sz="500" strike="sngStrike" dirty="0">
                <a:solidFill>
                  <a:schemeClr val="tx1"/>
                </a:solidFill>
                <a:latin typeface="+mj-lt"/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Both class teachers and subject teachers are highly trained (with a university Master’s degree), and their 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research-based training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includes pedagogical studies as well as teaching practice.</a:t>
            </a:r>
          </a:p>
          <a:p>
            <a:pPr marL="0" indent="0">
              <a:buNone/>
            </a:pPr>
            <a:r>
              <a:rPr lang="en-US" sz="50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As a result, teachers are 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autonomous professionals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with the expertise and ability to develop their own work. They are trusted, enjoy wide autonomy and have flexibility in their work.</a:t>
            </a:r>
          </a:p>
          <a:p>
            <a:pPr marL="0" indent="0">
              <a:buNone/>
            </a:pPr>
            <a:endParaRPr lang="en-US" sz="500" strike="sngStrike" dirty="0">
              <a:solidFill>
                <a:schemeClr val="tx1"/>
              </a:solidFill>
              <a:latin typeface="+mj-lt"/>
            </a:endParaRP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Teachers also 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actively participate in developing education and educational solutions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as well as learning materials.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B50E6B8-9DE8-486B-817B-312FCE61C8B4}"/>
              </a:ext>
            </a:extLst>
          </p:cNvPr>
          <p:cNvSpPr txBox="1">
            <a:spLocks/>
          </p:cNvSpPr>
          <p:nvPr/>
        </p:nvSpPr>
        <p:spPr>
          <a:xfrm>
            <a:off x="1439652" y="432000"/>
            <a:ext cx="6264696" cy="5040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Teachers in Finland</a:t>
            </a:r>
          </a:p>
        </p:txBody>
      </p:sp>
    </p:spTree>
    <p:extLst>
      <p:ext uri="{BB962C8B-B14F-4D97-AF65-F5344CB8AC3E}">
        <p14:creationId xmlns:p14="http://schemas.microsoft.com/office/powerpoint/2010/main" val="2877643877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man looking at woman at a meeting.">
            <a:extLst>
              <a:ext uri="{FF2B5EF4-FFF2-40B4-BE49-F238E27FC236}">
                <a16:creationId xmlns:a16="http://schemas.microsoft.com/office/drawing/2014/main" id="{7E20EF56-69A8-46C6-937D-62A3F462E30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" y="0"/>
            <a:ext cx="9308526" cy="5236046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73A991F-115E-4A2C-A0F9-0B9405BED167}"/>
              </a:ext>
            </a:extLst>
          </p:cNvPr>
          <p:cNvSpPr/>
          <p:nvPr/>
        </p:nvSpPr>
        <p:spPr>
          <a:xfrm>
            <a:off x="4572000" y="2211711"/>
            <a:ext cx="4320480" cy="242026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 err="1">
                <a:solidFill>
                  <a:schemeClr val="tx1"/>
                </a:solidFill>
              </a:rPr>
              <a:t>Finnish</a:t>
            </a:r>
            <a:r>
              <a:rPr lang="fi-FI" sz="2400" b="1" dirty="0">
                <a:solidFill>
                  <a:schemeClr val="tx1"/>
                </a:solidFill>
              </a:rPr>
              <a:t> </a:t>
            </a:r>
            <a:r>
              <a:rPr lang="fi-FI" sz="2400" b="1" dirty="0" err="1">
                <a:solidFill>
                  <a:schemeClr val="tx1"/>
                </a:solidFill>
              </a:rPr>
              <a:t>teachers</a:t>
            </a:r>
            <a:r>
              <a:rPr lang="fi-FI" sz="2400" b="1" dirty="0">
                <a:solidFill>
                  <a:schemeClr val="tx1"/>
                </a:solidFill>
              </a:rPr>
              <a:t> </a:t>
            </a:r>
            <a:r>
              <a:rPr lang="fi-FI" sz="2400" b="1" dirty="0" err="1">
                <a:solidFill>
                  <a:schemeClr val="tx1"/>
                </a:solidFill>
              </a:rPr>
              <a:t>develop</a:t>
            </a:r>
            <a:r>
              <a:rPr lang="fi-FI" sz="2400" b="1" dirty="0">
                <a:solidFill>
                  <a:schemeClr val="tx1"/>
                </a:solidFill>
              </a:rPr>
              <a:t> and </a:t>
            </a:r>
            <a:r>
              <a:rPr lang="fi-FI" sz="2400" b="1" dirty="0" err="1">
                <a:solidFill>
                  <a:schemeClr val="tx1"/>
                </a:solidFill>
              </a:rPr>
              <a:t>update</a:t>
            </a:r>
            <a:r>
              <a:rPr lang="fi-FI" sz="2400" b="1" dirty="0">
                <a:solidFill>
                  <a:schemeClr val="tx1"/>
                </a:solidFill>
              </a:rPr>
              <a:t> </a:t>
            </a:r>
            <a:r>
              <a:rPr lang="fi-FI" sz="2400" b="1" dirty="0" err="1">
                <a:solidFill>
                  <a:schemeClr val="tx1"/>
                </a:solidFill>
              </a:rPr>
              <a:t>their</a:t>
            </a:r>
            <a:r>
              <a:rPr lang="fi-FI" sz="2400" b="1" dirty="0">
                <a:solidFill>
                  <a:schemeClr val="tx1"/>
                </a:solidFill>
              </a:rPr>
              <a:t> </a:t>
            </a:r>
            <a:r>
              <a:rPr lang="fi-FI" sz="2400" b="1" dirty="0" err="1">
                <a:solidFill>
                  <a:schemeClr val="tx1"/>
                </a:solidFill>
              </a:rPr>
              <a:t>competences</a:t>
            </a:r>
            <a:r>
              <a:rPr lang="fi-FI" sz="2400" b="1" dirty="0">
                <a:solidFill>
                  <a:schemeClr val="tx1"/>
                </a:solidFill>
              </a:rPr>
              <a:t> </a:t>
            </a:r>
            <a:br>
              <a:rPr lang="fi-FI" sz="2400" b="1" dirty="0">
                <a:solidFill>
                  <a:schemeClr val="tx1"/>
                </a:solidFill>
              </a:rPr>
            </a:br>
            <a:r>
              <a:rPr lang="fi-FI" sz="2400" b="1" dirty="0" err="1">
                <a:solidFill>
                  <a:schemeClr val="tx1"/>
                </a:solidFill>
              </a:rPr>
              <a:t>by</a:t>
            </a:r>
            <a:r>
              <a:rPr lang="fi-FI" sz="2400" b="1" dirty="0">
                <a:solidFill>
                  <a:schemeClr val="tx1"/>
                </a:solidFill>
              </a:rPr>
              <a:t> </a:t>
            </a:r>
            <a:r>
              <a:rPr lang="fi-FI" sz="2400" b="1" dirty="0" err="1">
                <a:solidFill>
                  <a:schemeClr val="tx1"/>
                </a:solidFill>
              </a:rPr>
              <a:t>taking</a:t>
            </a:r>
            <a:r>
              <a:rPr lang="fi-FI" sz="2400" b="1" dirty="0">
                <a:solidFill>
                  <a:schemeClr val="tx1"/>
                </a:solidFill>
              </a:rPr>
              <a:t> </a:t>
            </a:r>
            <a:r>
              <a:rPr lang="fi-FI" sz="2400" b="1" dirty="0" err="1">
                <a:solidFill>
                  <a:schemeClr val="tx1"/>
                </a:solidFill>
              </a:rPr>
              <a:t>part</a:t>
            </a:r>
            <a:r>
              <a:rPr lang="fi-FI" sz="2400" b="1" dirty="0">
                <a:solidFill>
                  <a:schemeClr val="tx1"/>
                </a:solidFill>
              </a:rPr>
              <a:t> in </a:t>
            </a:r>
            <a:r>
              <a:rPr lang="fi-FI" sz="2400" b="1" dirty="0" err="1">
                <a:solidFill>
                  <a:schemeClr val="tx1"/>
                </a:solidFill>
              </a:rPr>
              <a:t>regular</a:t>
            </a:r>
            <a:r>
              <a:rPr lang="fi-FI" sz="2400" b="1" dirty="0">
                <a:solidFill>
                  <a:schemeClr val="tx1"/>
                </a:solidFill>
              </a:rPr>
              <a:t> </a:t>
            </a:r>
            <a:br>
              <a:rPr lang="fi-FI" sz="2400" b="1" dirty="0">
                <a:solidFill>
                  <a:schemeClr val="tx1"/>
                </a:solidFill>
              </a:rPr>
            </a:br>
            <a:r>
              <a:rPr lang="fi-FI" sz="2400" b="1" dirty="0">
                <a:solidFill>
                  <a:schemeClr val="tx1"/>
                </a:solidFill>
              </a:rPr>
              <a:t>in-</a:t>
            </a:r>
            <a:r>
              <a:rPr lang="fi-FI" sz="2400" b="1" dirty="0" err="1">
                <a:solidFill>
                  <a:schemeClr val="tx1"/>
                </a:solidFill>
              </a:rPr>
              <a:t>service</a:t>
            </a:r>
            <a:r>
              <a:rPr lang="fi-FI" sz="2400" b="1" dirty="0">
                <a:solidFill>
                  <a:schemeClr val="tx1"/>
                </a:solidFill>
              </a:rPr>
              <a:t> </a:t>
            </a:r>
            <a:r>
              <a:rPr lang="fi-FI" sz="2400" b="1" dirty="0" err="1">
                <a:solidFill>
                  <a:schemeClr val="tx1"/>
                </a:solidFill>
              </a:rPr>
              <a:t>training</a:t>
            </a:r>
            <a:r>
              <a:rPr lang="fi-FI" sz="2400" b="1" dirty="0">
                <a:solidFill>
                  <a:schemeClr val="tx1"/>
                </a:solidFill>
              </a:rPr>
              <a:t>, </a:t>
            </a:r>
            <a:br>
              <a:rPr lang="fi-FI" sz="2400" b="1" dirty="0">
                <a:solidFill>
                  <a:schemeClr val="tx1"/>
                </a:solidFill>
              </a:rPr>
            </a:br>
            <a:r>
              <a:rPr lang="fi-FI" sz="2400" b="1" dirty="0" err="1">
                <a:solidFill>
                  <a:schemeClr val="tx1"/>
                </a:solidFill>
              </a:rPr>
              <a:t>all</a:t>
            </a:r>
            <a:r>
              <a:rPr lang="fi-FI" sz="2400" b="1" dirty="0">
                <a:solidFill>
                  <a:schemeClr val="tx1"/>
                </a:solidFill>
              </a:rPr>
              <a:t> </a:t>
            </a:r>
            <a:r>
              <a:rPr lang="fi-FI" sz="2400" b="1" dirty="0" err="1">
                <a:solidFill>
                  <a:schemeClr val="tx1"/>
                </a:solidFill>
              </a:rPr>
              <a:t>throughout</a:t>
            </a:r>
            <a:r>
              <a:rPr lang="fi-FI" sz="2400" b="1" dirty="0">
                <a:solidFill>
                  <a:schemeClr val="tx1"/>
                </a:solidFill>
              </a:rPr>
              <a:t> </a:t>
            </a:r>
            <a:r>
              <a:rPr lang="fi-FI" sz="2400" b="1" dirty="0" err="1">
                <a:solidFill>
                  <a:schemeClr val="tx1"/>
                </a:solidFill>
              </a:rPr>
              <a:t>their</a:t>
            </a:r>
            <a:r>
              <a:rPr lang="fi-FI" sz="2400" b="1" dirty="0">
                <a:solidFill>
                  <a:schemeClr val="tx1"/>
                </a:solidFill>
              </a:rPr>
              <a:t> </a:t>
            </a:r>
            <a:br>
              <a:rPr lang="fi-FI" sz="2400" b="1" dirty="0">
                <a:solidFill>
                  <a:schemeClr val="tx1"/>
                </a:solidFill>
              </a:rPr>
            </a:br>
            <a:r>
              <a:rPr lang="fi-FI" sz="2400" b="1" dirty="0" err="1">
                <a:solidFill>
                  <a:schemeClr val="tx1"/>
                </a:solidFill>
              </a:rPr>
              <a:t>teaching</a:t>
            </a:r>
            <a:r>
              <a:rPr lang="fi-FI" sz="2400" b="1" dirty="0">
                <a:solidFill>
                  <a:schemeClr val="tx1"/>
                </a:solidFill>
              </a:rPr>
              <a:t> </a:t>
            </a:r>
            <a:r>
              <a:rPr lang="fi-FI" sz="2400" b="1" dirty="0" err="1">
                <a:solidFill>
                  <a:schemeClr val="tx1"/>
                </a:solidFill>
              </a:rPr>
              <a:t>careers</a:t>
            </a:r>
            <a:r>
              <a:rPr lang="fi-FI" sz="24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8569B70-B33B-4A73-84B7-0EDA5F91DDF0}"/>
              </a:ext>
            </a:extLst>
          </p:cNvPr>
          <p:cNvSpPr txBox="1">
            <a:spLocks/>
          </p:cNvSpPr>
          <p:nvPr/>
        </p:nvSpPr>
        <p:spPr>
          <a:xfrm>
            <a:off x="4211193" y="1593008"/>
            <a:ext cx="4320480" cy="278904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6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EE41FEDF-CDA2-4B3D-938A-AF76C48BC6BA}"/>
              </a:ext>
            </a:extLst>
          </p:cNvPr>
          <p:cNvSpPr>
            <a:spLocks noEditPoints="1"/>
          </p:cNvSpPr>
          <p:nvPr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75333DF3-CA44-4666-9A2C-223D243B68D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8133A2-84A0-407B-918C-2700F7B4B452}"/>
              </a:ext>
            </a:extLst>
          </p:cNvPr>
          <p:cNvSpPr txBox="1"/>
          <p:nvPr/>
        </p:nvSpPr>
        <p:spPr>
          <a:xfrm>
            <a:off x="5379368" y="4881890"/>
            <a:ext cx="37646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i-FI" sz="1100" dirty="0">
                <a:solidFill>
                  <a:schemeClr val="accent1"/>
                </a:solidFill>
              </a:rPr>
              <a:t>Photo: Riitta Supperi/Keksi/Finland Promotion Board</a:t>
            </a:r>
          </a:p>
        </p:txBody>
      </p:sp>
    </p:spTree>
    <p:extLst>
      <p:ext uri="{BB962C8B-B14F-4D97-AF65-F5344CB8AC3E}">
        <p14:creationId xmlns:p14="http://schemas.microsoft.com/office/powerpoint/2010/main" val="2306560454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152000"/>
            <a:ext cx="4032448" cy="3888123"/>
          </a:xfrm>
        </p:spPr>
        <p:txBody>
          <a:bodyPr/>
          <a:lstStyle/>
          <a:p>
            <a:r>
              <a:rPr lang="en-US" dirty="0">
                <a:solidFill>
                  <a:srgbClr val="002EA2"/>
                </a:solidFill>
                <a:latin typeface="Finlandica" panose="00000500000000000000" pitchFamily="2" charset="0"/>
              </a:rPr>
              <a:t>Annually 1,1 million citizens take part in courses offered by adult education centres, folk high schools, learning centres, sports training centres and summer universities. Courses are nearly free of charge.</a:t>
            </a:r>
          </a:p>
          <a:p>
            <a:endParaRPr lang="en-US" dirty="0">
              <a:solidFill>
                <a:srgbClr val="002EA2"/>
              </a:solidFill>
              <a:latin typeface="Finlandica" panose="00000500000000000000" pitchFamily="2" charset="0"/>
            </a:endParaRPr>
          </a:p>
          <a:p>
            <a:r>
              <a:rPr lang="en-US" dirty="0">
                <a:solidFill>
                  <a:srgbClr val="002EA2"/>
                </a:solidFill>
                <a:latin typeface="Finlandica" panose="00000500000000000000" pitchFamily="2" charset="0"/>
              </a:rPr>
              <a:t>The aim of </a:t>
            </a:r>
            <a:r>
              <a:rPr lang="en-US" b="1" dirty="0">
                <a:solidFill>
                  <a:srgbClr val="002EA2"/>
                </a:solidFill>
                <a:latin typeface="Finlandica" panose="00000500000000000000" pitchFamily="2" charset="0"/>
              </a:rPr>
              <a:t>liberal adult education </a:t>
            </a:r>
            <a:r>
              <a:rPr lang="en-US" dirty="0">
                <a:solidFill>
                  <a:srgbClr val="002EA2"/>
                </a:solidFill>
                <a:latin typeface="Finlandica" panose="00000500000000000000" pitchFamily="2" charset="0"/>
              </a:rPr>
              <a:t>is to promote social cohesion, equality and active citizenship.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692246-E73D-460E-AB44-0E18E861A776}"/>
              </a:ext>
            </a:extLst>
          </p:cNvPr>
          <p:cNvSpPr txBox="1"/>
          <p:nvPr/>
        </p:nvSpPr>
        <p:spPr>
          <a:xfrm>
            <a:off x="6608440" y="4731990"/>
            <a:ext cx="2520280" cy="288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</a:rPr>
              <a:t>Photo: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F5AE5D-DD63-4B40-815A-1AC4FA536123}"/>
              </a:ext>
            </a:extLst>
          </p:cNvPr>
          <p:cNvSpPr txBox="1"/>
          <p:nvPr/>
        </p:nvSpPr>
        <p:spPr>
          <a:xfrm>
            <a:off x="5508104" y="4731990"/>
            <a:ext cx="34766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i-FI" sz="1200" dirty="0">
                <a:solidFill>
                  <a:schemeClr val="bg1"/>
                </a:solidFill>
              </a:rPr>
              <a:t>Photo:</a:t>
            </a:r>
          </a:p>
        </p:txBody>
      </p:sp>
      <p:pic>
        <p:nvPicPr>
          <p:cNvPr id="7" name="Picture Placeholder 6" descr="People sitting around tables and reading newspapers in a library.">
            <a:extLst>
              <a:ext uri="{FF2B5EF4-FFF2-40B4-BE49-F238E27FC236}">
                <a16:creationId xmlns:a16="http://schemas.microsoft.com/office/drawing/2014/main" id="{F28B4C99-9C7B-4A7F-8A2C-FEF53D2F62E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0"/>
            <a:ext cx="3851275" cy="5143500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672930A-E959-44B2-875C-B99489E1E50D}"/>
              </a:ext>
            </a:extLst>
          </p:cNvPr>
          <p:cNvSpPr txBox="1"/>
          <p:nvPr/>
        </p:nvSpPr>
        <p:spPr>
          <a:xfrm>
            <a:off x="5580112" y="4810278"/>
            <a:ext cx="34766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i-FI" sz="1200" dirty="0">
                <a:solidFill>
                  <a:schemeClr val="bg1"/>
                </a:solidFill>
              </a:rPr>
              <a:t>Photo: Riitta Supperi/Keksi/Team Finland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72E72F4-A583-4FE0-A92E-6E62FF72C779}"/>
              </a:ext>
            </a:extLst>
          </p:cNvPr>
          <p:cNvSpPr txBox="1">
            <a:spLocks/>
          </p:cNvSpPr>
          <p:nvPr/>
        </p:nvSpPr>
        <p:spPr>
          <a:xfrm>
            <a:off x="1043608" y="432000"/>
            <a:ext cx="4247319" cy="5040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Lifelong learning</a:t>
            </a:r>
          </a:p>
        </p:txBody>
      </p:sp>
    </p:spTree>
    <p:extLst>
      <p:ext uri="{BB962C8B-B14F-4D97-AF65-F5344CB8AC3E}">
        <p14:creationId xmlns:p14="http://schemas.microsoft.com/office/powerpoint/2010/main" val="3316082818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A5F4648E-EB25-4A5D-8951-9CFC6FA4E56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56802" cy="5150701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73A991F-115E-4A2C-A0F9-0B9405BED167}"/>
              </a:ext>
            </a:extLst>
          </p:cNvPr>
          <p:cNvSpPr/>
          <p:nvPr/>
        </p:nvSpPr>
        <p:spPr>
          <a:xfrm>
            <a:off x="828286" y="1919551"/>
            <a:ext cx="5759937" cy="267072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8569B70-B33B-4A73-84B7-0EDA5F91DDF0}"/>
              </a:ext>
            </a:extLst>
          </p:cNvPr>
          <p:cNvSpPr txBox="1">
            <a:spLocks/>
          </p:cNvSpPr>
          <p:nvPr/>
        </p:nvSpPr>
        <p:spPr>
          <a:xfrm>
            <a:off x="1044311" y="2067694"/>
            <a:ext cx="5328592" cy="26642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  <a:latin typeface="+mn-lt"/>
              </a:rPr>
              <a:t>76.4% 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of adult Finns participated in informal learning during the past year, compared to the EU average of </a:t>
            </a:r>
            <a:r>
              <a:rPr lang="en-US" sz="2800" b="1" dirty="0">
                <a:solidFill>
                  <a:schemeClr val="tx1"/>
                </a:solidFill>
                <a:latin typeface="+mn-lt"/>
              </a:rPr>
              <a:t>64.2%.</a:t>
            </a:r>
          </a:p>
          <a:p>
            <a:r>
              <a:rPr lang="en-US" sz="1400" dirty="0">
                <a:solidFill>
                  <a:schemeClr val="accent1"/>
                </a:solidFill>
              </a:rPr>
              <a:t>Source: Eurostat (2022)</a:t>
            </a: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EE41FEDF-CDA2-4B3D-938A-AF76C48BC6BA}"/>
              </a:ext>
            </a:extLst>
          </p:cNvPr>
          <p:cNvSpPr>
            <a:spLocks noEditPoints="1"/>
          </p:cNvSpPr>
          <p:nvPr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75333DF3-CA44-4666-9A2C-223D243B68D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8133A2-84A0-407B-918C-2700F7B4B452}"/>
              </a:ext>
            </a:extLst>
          </p:cNvPr>
          <p:cNvSpPr txBox="1"/>
          <p:nvPr/>
        </p:nvSpPr>
        <p:spPr>
          <a:xfrm>
            <a:off x="5580112" y="4802845"/>
            <a:ext cx="34766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i-FI" sz="1200" dirty="0">
                <a:solidFill>
                  <a:schemeClr val="accent1"/>
                </a:solidFill>
              </a:rPr>
              <a:t>Photo: Riitta Supperi/Keksi/Team Finland</a:t>
            </a:r>
          </a:p>
        </p:txBody>
      </p:sp>
    </p:spTree>
    <p:extLst>
      <p:ext uri="{BB962C8B-B14F-4D97-AF65-F5344CB8AC3E}">
        <p14:creationId xmlns:p14="http://schemas.microsoft.com/office/powerpoint/2010/main" val="396545265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776" y="1095798"/>
            <a:ext cx="7884448" cy="401190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At the end of the 20th Century Finland’s economy started focusing on </a:t>
            </a:r>
            <a:r>
              <a:rPr lang="en-US" b="1" dirty="0">
                <a:solidFill>
                  <a:schemeClr val="tx1"/>
                </a:solidFill>
              </a:rPr>
              <a:t>technology industries, R&amp;D, information and knowledge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endParaRPr lang="en-US" sz="8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New partnerships developed between tertiary education and industry, while primary and secondary education also evolved to </a:t>
            </a:r>
            <a:r>
              <a:rPr lang="en-US" b="1" dirty="0">
                <a:solidFill>
                  <a:schemeClr val="tx1"/>
                </a:solidFill>
              </a:rPr>
              <a:t>promote creativity, problem-solving, teamwork and other working life skills.</a:t>
            </a:r>
          </a:p>
          <a:p>
            <a:endParaRPr lang="en-US" sz="800" b="1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The national core curricula emphasize </a:t>
            </a:r>
            <a:r>
              <a:rPr lang="en-US" b="1" dirty="0">
                <a:solidFill>
                  <a:schemeClr val="tx1"/>
                </a:solidFill>
              </a:rPr>
              <a:t>transversal competences</a:t>
            </a:r>
            <a:r>
              <a:rPr lang="en-US" dirty="0">
                <a:solidFill>
                  <a:schemeClr val="tx1"/>
                </a:solidFill>
              </a:rPr>
              <a:t>, such as media literacy, while still keeping traditional school subjects.</a:t>
            </a:r>
          </a:p>
          <a:p>
            <a:pPr marL="0" indent="0">
              <a:buNone/>
            </a:pPr>
            <a:endParaRPr lang="en-US" sz="800" dirty="0">
              <a:solidFill>
                <a:schemeClr val="tx1"/>
              </a:solidFill>
            </a:endParaRPr>
          </a:p>
          <a:p>
            <a:r>
              <a:rPr lang="en-US" dirty="0"/>
              <a:t>Finnish students have high scores in </a:t>
            </a:r>
            <a:r>
              <a:rPr lang="en-US" b="1" dirty="0"/>
              <a:t>creative thinking</a:t>
            </a:r>
            <a:r>
              <a:rPr lang="en-US" dirty="0"/>
              <a:t>, with particularly good performance in the collaborative solving of social problems.</a:t>
            </a:r>
            <a:endParaRPr lang="fi-FI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48A7407-FB40-4B90-8F9B-671A41495817}"/>
              </a:ext>
            </a:extLst>
          </p:cNvPr>
          <p:cNvSpPr txBox="1">
            <a:spLocks/>
          </p:cNvSpPr>
          <p:nvPr/>
        </p:nvSpPr>
        <p:spPr>
          <a:xfrm>
            <a:off x="1439652" y="432000"/>
            <a:ext cx="6264696" cy="5040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Creativity and problem-solving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984316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man and a woman next to big library window talking to each others.">
            <a:extLst>
              <a:ext uri="{FF2B5EF4-FFF2-40B4-BE49-F238E27FC236}">
                <a16:creationId xmlns:a16="http://schemas.microsoft.com/office/drawing/2014/main" id="{90ED88FD-2971-480F-A275-26B8D478166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73A991F-115E-4A2C-A0F9-0B9405BED167}"/>
              </a:ext>
            </a:extLst>
          </p:cNvPr>
          <p:cNvSpPr/>
          <p:nvPr/>
        </p:nvSpPr>
        <p:spPr>
          <a:xfrm>
            <a:off x="755576" y="1563638"/>
            <a:ext cx="4176464" cy="2761741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8569B70-B33B-4A73-84B7-0EDA5F91DDF0}"/>
              </a:ext>
            </a:extLst>
          </p:cNvPr>
          <p:cNvSpPr txBox="1">
            <a:spLocks/>
          </p:cNvSpPr>
          <p:nvPr/>
        </p:nvSpPr>
        <p:spPr>
          <a:xfrm>
            <a:off x="964929" y="1661083"/>
            <a:ext cx="3888432" cy="26642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ts val="1013"/>
            </a:pPr>
            <a:r>
              <a:rPr lang="en-US" sz="2800" b="1" dirty="0">
                <a:solidFill>
                  <a:schemeClr val="tx1"/>
                </a:solidFill>
                <a:latin typeface="Finlandica" panose="00000500000000000000" pitchFamily="2" charset="0"/>
              </a:rPr>
              <a:t>Collectively, Finnish universities feature in the top third of the QS World University Rankings (2026)</a:t>
            </a:r>
            <a:endParaRPr lang="en-US" sz="2000" b="1" dirty="0">
              <a:solidFill>
                <a:schemeClr val="tx1"/>
              </a:solidFill>
              <a:highlight>
                <a:srgbClr val="FFFF00"/>
              </a:highlight>
              <a:latin typeface="Finlandica" panose="00000500000000000000" pitchFamily="2" charset="0"/>
            </a:endParaRPr>
          </a:p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EE41FEDF-CDA2-4B3D-938A-AF76C48BC6BA}"/>
              </a:ext>
            </a:extLst>
          </p:cNvPr>
          <p:cNvSpPr>
            <a:spLocks noEditPoints="1"/>
          </p:cNvSpPr>
          <p:nvPr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75333DF3-CA44-4666-9A2C-223D243B68D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8133A2-84A0-407B-918C-2700F7B4B452}"/>
              </a:ext>
            </a:extLst>
          </p:cNvPr>
          <p:cNvSpPr txBox="1"/>
          <p:nvPr/>
        </p:nvSpPr>
        <p:spPr>
          <a:xfrm>
            <a:off x="5580112" y="4803998"/>
            <a:ext cx="34766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i-FI" sz="1200" dirty="0">
                <a:solidFill>
                  <a:schemeClr val="bg1"/>
                </a:solidFill>
              </a:rPr>
              <a:t>Photo: Sakari Piippo</a:t>
            </a:r>
          </a:p>
        </p:txBody>
      </p:sp>
    </p:spTree>
    <p:extLst>
      <p:ext uri="{BB962C8B-B14F-4D97-AF65-F5344CB8AC3E}">
        <p14:creationId xmlns:p14="http://schemas.microsoft.com/office/powerpoint/2010/main" val="138195739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219A336A-2534-49F6-811B-B1B6D7F3800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6341" y="484188"/>
            <a:ext cx="6756019" cy="343969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60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  <a:latin typeface="Finlandica" panose="00000500000000000000" pitchFamily="2" charset="0"/>
              </a:rPr>
              <a:t>The FINNISH </a:t>
            </a:r>
            <a:r>
              <a:rPr lang="en-US" b="1" dirty="0">
                <a:solidFill>
                  <a:schemeClr val="tx1"/>
                </a:solidFill>
                <a:latin typeface="Finlandica" panose="00000500000000000000" pitchFamily="2" charset="0"/>
              </a:rPr>
              <a:t>education system &amp; </a:t>
            </a:r>
            <a:r>
              <a:rPr lang="en-US" b="0" dirty="0">
                <a:solidFill>
                  <a:schemeClr val="tx1"/>
                </a:solidFill>
                <a:latin typeface="Finlandica" panose="00000500000000000000" pitchFamily="2" charset="0"/>
              </a:rPr>
              <a:t> </a:t>
            </a:r>
            <a:br>
              <a:rPr lang="en-US" b="0" dirty="0">
                <a:solidFill>
                  <a:schemeClr val="tx1"/>
                </a:solidFill>
                <a:latin typeface="Finlandica" panose="00000500000000000000" pitchFamily="2" charset="0"/>
              </a:rPr>
            </a:br>
            <a:r>
              <a:rPr lang="en-US" dirty="0">
                <a:solidFill>
                  <a:schemeClr val="tx1"/>
                </a:solidFill>
                <a:latin typeface="Finlandica" panose="00000500000000000000" pitchFamily="2" charset="0"/>
              </a:rPr>
              <a:t>EDUCATION SERVICES and solutions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inlandica"/>
              <a:ea typeface="Finlandica" charset="0"/>
              <a:cs typeface="Finlandica" charset="0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C1B607FA-CD0A-487F-91E2-B61061D6E36D}"/>
              </a:ext>
            </a:extLst>
          </p:cNvPr>
          <p:cNvSpPr>
            <a:spLocks noEditPoints="1"/>
          </p:cNvSpPr>
          <p:nvPr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CC0E4A30-D2A4-427B-8C86-FCC4A13643F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F5C4C4-1F3F-4CFB-A2DB-E219EFE08877}"/>
              </a:ext>
            </a:extLst>
          </p:cNvPr>
          <p:cNvSpPr txBox="1"/>
          <p:nvPr/>
        </p:nvSpPr>
        <p:spPr>
          <a:xfrm>
            <a:off x="5508104" y="4731990"/>
            <a:ext cx="34766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i-FI" sz="1200" dirty="0">
                <a:solidFill>
                  <a:schemeClr val="accent1"/>
                </a:solidFill>
              </a:rPr>
              <a:t>Photo: Sakari Piippo</a:t>
            </a:r>
          </a:p>
        </p:txBody>
      </p:sp>
    </p:spTree>
    <p:extLst>
      <p:ext uri="{BB962C8B-B14F-4D97-AF65-F5344CB8AC3E}">
        <p14:creationId xmlns:p14="http://schemas.microsoft.com/office/powerpoint/2010/main" val="3723490616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152000"/>
            <a:ext cx="7740000" cy="345638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 the 2000s, Finland’s education system began to receive worldwide attention thanks to </a:t>
            </a:r>
            <a:r>
              <a:rPr lang="en-US" b="1" dirty="0">
                <a:solidFill>
                  <a:schemeClr val="tx1"/>
                </a:solidFill>
              </a:rPr>
              <a:t>high international rankings in education</a:t>
            </a:r>
            <a:r>
              <a:rPr lang="en-US" dirty="0">
                <a:solidFill>
                  <a:schemeClr val="tx1"/>
                </a:solidFill>
              </a:rPr>
              <a:t>. Finland was able to achieve these results while spending only slightly more money per student than the OECD average. </a:t>
            </a:r>
          </a:p>
          <a:p>
            <a:endParaRPr lang="en-US" sz="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  <a:latin typeface="Finlandica" panose="00000500000000000000" pitchFamily="2" charset="0"/>
              </a:rPr>
              <a:t>Finland has stood out for </a:t>
            </a:r>
            <a:r>
              <a:rPr lang="en-US" dirty="0">
                <a:solidFill>
                  <a:schemeClr val="tx1"/>
                </a:solidFill>
                <a:latin typeface="Finlandica" panose="00000500000000000000" pitchFamily="2" charset="0"/>
              </a:rPr>
              <a:t>success in </a:t>
            </a:r>
            <a:r>
              <a:rPr lang="en-US" b="1" dirty="0">
                <a:solidFill>
                  <a:schemeClr val="tx1"/>
                </a:solidFill>
                <a:latin typeface="Finlandica" panose="00000500000000000000" pitchFamily="2" charset="0"/>
              </a:rPr>
              <a:t>combining excellent academic results with a high level of student satisfaction</a:t>
            </a:r>
            <a:r>
              <a:rPr lang="en-US" dirty="0">
                <a:solidFill>
                  <a:schemeClr val="tx1"/>
                </a:solidFill>
                <a:latin typeface="Finlandica" panose="00000500000000000000" pitchFamily="2" charset="0"/>
              </a:rPr>
              <a:t>. Well-being is a key consideration in Finnish education.</a:t>
            </a:r>
          </a:p>
          <a:p>
            <a:pPr marL="0" indent="0">
              <a:buNone/>
            </a:pPr>
            <a:endParaRPr lang="en-US" sz="800" dirty="0">
              <a:solidFill>
                <a:schemeClr val="tx1"/>
              </a:solidFill>
              <a:latin typeface="Finlandica" panose="00000500000000000000" pitchFamily="2" charset="0"/>
            </a:endParaRPr>
          </a:p>
          <a:p>
            <a:r>
              <a:rPr lang="en-US" dirty="0">
                <a:solidFill>
                  <a:schemeClr val="tx1"/>
                </a:solidFill>
                <a:latin typeface="Finlandica" panose="00000500000000000000" pitchFamily="2" charset="0"/>
              </a:rPr>
              <a:t>In the OECD’s </a:t>
            </a:r>
            <a:r>
              <a:rPr lang="en-US" dirty="0" err="1"/>
              <a:t>Programme</a:t>
            </a:r>
            <a:r>
              <a:rPr lang="en-US" dirty="0"/>
              <a:t> for the International Assessment of Adult Competencies (PIAAC), the so called “Adult PISA”, </a:t>
            </a:r>
            <a:r>
              <a:rPr lang="en-US" b="1" dirty="0">
                <a:solidFill>
                  <a:schemeClr val="tx1"/>
                </a:solidFill>
                <a:latin typeface="Finlandica" panose="00000500000000000000" pitchFamily="2" charset="0"/>
              </a:rPr>
              <a:t>Finland </a:t>
            </a:r>
            <a:r>
              <a:rPr lang="en-US" b="1" dirty="0"/>
              <a:t>ranks first </a:t>
            </a:r>
            <a:br>
              <a:rPr lang="en-US" b="1" dirty="0"/>
            </a:br>
            <a:r>
              <a:rPr lang="en-US" dirty="0"/>
              <a:t>in all three domains; </a:t>
            </a:r>
            <a:r>
              <a:rPr lang="en-US" b="1" dirty="0"/>
              <a:t>literacy, numeracy and adaptive problem-solving</a:t>
            </a:r>
            <a:r>
              <a:rPr lang="en-US" dirty="0"/>
              <a:t>.</a:t>
            </a:r>
            <a:endParaRPr lang="en-US" dirty="0">
              <a:solidFill>
                <a:schemeClr val="tx1"/>
              </a:solidFill>
              <a:latin typeface="Finlandica" panose="00000500000000000000" pitchFamily="2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EDBEC69-2516-4DA1-A3C9-E12BD0786425}"/>
              </a:ext>
            </a:extLst>
          </p:cNvPr>
          <p:cNvSpPr txBox="1">
            <a:spLocks/>
          </p:cNvSpPr>
          <p:nvPr/>
        </p:nvSpPr>
        <p:spPr>
          <a:xfrm>
            <a:off x="1439652" y="432000"/>
            <a:ext cx="6264696" cy="5040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Worldwide recognition</a:t>
            </a:r>
          </a:p>
        </p:txBody>
      </p:sp>
    </p:spTree>
    <p:extLst>
      <p:ext uri="{BB962C8B-B14F-4D97-AF65-F5344CB8AC3E}">
        <p14:creationId xmlns:p14="http://schemas.microsoft.com/office/powerpoint/2010/main" val="1331048881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teacher talking to a boy working on his computer at classroom.">
            <a:extLst>
              <a:ext uri="{FF2B5EF4-FFF2-40B4-BE49-F238E27FC236}">
                <a16:creationId xmlns:a16="http://schemas.microsoft.com/office/drawing/2014/main" id="{A5812C09-3771-4512-8C4B-F511AE036A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9143980" cy="51434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3117D0-7DDE-4AF1-8496-B9AC29EBE75C}"/>
              </a:ext>
            </a:extLst>
          </p:cNvPr>
          <p:cNvSpPr txBox="1"/>
          <p:nvPr/>
        </p:nvSpPr>
        <p:spPr>
          <a:xfrm>
            <a:off x="6012160" y="4876006"/>
            <a:ext cx="3024882" cy="216024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pPr algn="r">
              <a:spcBef>
                <a:spcPct val="0"/>
              </a:spcBef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</a:rPr>
              <a:t>Photo: </a:t>
            </a:r>
            <a:r>
              <a:rPr lang="en-US" sz="1100" dirty="0" err="1">
                <a:solidFill>
                  <a:schemeClr val="bg1"/>
                </a:solidFill>
              </a:rPr>
              <a:t>Velhot</a:t>
            </a:r>
            <a:r>
              <a:rPr lang="en-US" sz="1100" dirty="0">
                <a:solidFill>
                  <a:schemeClr val="bg1"/>
                </a:solidFill>
              </a:rPr>
              <a:t> Photography Oy/ </a:t>
            </a:r>
            <a:r>
              <a:rPr lang="en-US" sz="1100" dirty="0" err="1">
                <a:solidFill>
                  <a:schemeClr val="bg1"/>
                </a:solidFill>
              </a:rPr>
              <a:t>Riku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Isohella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3B5DD3E2-8EA4-47AA-B3C0-1E0665DAADF5}"/>
              </a:ext>
            </a:extLst>
          </p:cNvPr>
          <p:cNvSpPr>
            <a:spLocks noEditPoints="1"/>
          </p:cNvSpPr>
          <p:nvPr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id="{114D9585-373A-4FFC-80A4-F995CBEDEB0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5AFDC14B-BBE5-F7D9-FE8D-C8451895D4BB}"/>
              </a:ext>
            </a:extLst>
          </p:cNvPr>
          <p:cNvSpPr/>
          <p:nvPr/>
        </p:nvSpPr>
        <p:spPr>
          <a:xfrm>
            <a:off x="277124" y="2366764"/>
            <a:ext cx="2782708" cy="2365226"/>
          </a:xfrm>
          <a:prstGeom prst="rect">
            <a:avLst/>
          </a:prstGeom>
          <a:solidFill>
            <a:srgbClr val="FFFFFF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6ABEB-B9E3-304E-7E39-246C302C500D}"/>
              </a:ext>
            </a:extLst>
          </p:cNvPr>
          <p:cNvSpPr txBox="1">
            <a:spLocks/>
          </p:cNvSpPr>
          <p:nvPr/>
        </p:nvSpPr>
        <p:spPr>
          <a:xfrm>
            <a:off x="417804" y="2479194"/>
            <a:ext cx="2501347" cy="26642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ts val="1013"/>
            </a:pPr>
            <a:r>
              <a:rPr lang="en-US" sz="2000" b="1" dirty="0">
                <a:solidFill>
                  <a:schemeClr val="tx1"/>
                </a:solidFill>
                <a:latin typeface="Finlandica" panose="00000500000000000000" pitchFamily="2" charset="0"/>
              </a:rPr>
              <a:t>In Finnish education, technology is seen as a </a:t>
            </a:r>
            <a:r>
              <a:rPr lang="en-US" sz="2000" b="1" i="1" dirty="0">
                <a:solidFill>
                  <a:schemeClr val="tx1"/>
                </a:solidFill>
                <a:latin typeface="Finlandica" panose="00000500000000000000" pitchFamily="2" charset="0"/>
              </a:rPr>
              <a:t>tool </a:t>
            </a:r>
            <a:r>
              <a:rPr lang="en-US" sz="2000" b="1" dirty="0">
                <a:solidFill>
                  <a:schemeClr val="tx1"/>
                </a:solidFill>
                <a:latin typeface="Finlandica" panose="00000500000000000000" pitchFamily="2" charset="0"/>
              </a:rPr>
              <a:t>that </a:t>
            </a:r>
            <a:r>
              <a:rPr lang="en-US" sz="2000" b="1" i="1" dirty="0">
                <a:solidFill>
                  <a:schemeClr val="tx1"/>
                </a:solidFill>
                <a:latin typeface="Finlandica" panose="00000500000000000000" pitchFamily="2" charset="0"/>
              </a:rPr>
              <a:t>supports learning</a:t>
            </a:r>
            <a:r>
              <a:rPr lang="en-US" sz="2000" b="1" dirty="0">
                <a:solidFill>
                  <a:schemeClr val="tx1"/>
                </a:solidFill>
                <a:latin typeface="Finlandica" panose="00000500000000000000" pitchFamily="2" charset="0"/>
              </a:rPr>
              <a:t>, rather than as an end in and of itself </a:t>
            </a:r>
            <a:endParaRPr lang="en-US" sz="2000" b="1" dirty="0">
              <a:solidFill>
                <a:schemeClr val="tx1"/>
              </a:solidFill>
              <a:highlight>
                <a:srgbClr val="FFFF00"/>
              </a:highlight>
              <a:latin typeface="Finlandica" panose="00000500000000000000" pitchFamily="2" charset="0"/>
            </a:endParaRPr>
          </a:p>
          <a:p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218166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275606"/>
            <a:ext cx="7956456" cy="3744416"/>
          </a:xfrm>
        </p:spPr>
        <p:txBody>
          <a:bodyPr/>
          <a:lstStyle/>
          <a:p>
            <a:r>
              <a:rPr lang="en-US" dirty="0"/>
              <a:t>In Finland, </a:t>
            </a:r>
            <a:r>
              <a:rPr lang="en-US" b="1" dirty="0"/>
              <a:t>digital technologies or ICT is not generally taught as a separate subject </a:t>
            </a:r>
            <a:r>
              <a:rPr lang="en-US" dirty="0"/>
              <a:t>in either primary or secondary education. The </a:t>
            </a:r>
            <a:r>
              <a:rPr lang="en-US" b="1" dirty="0"/>
              <a:t>national core curricula </a:t>
            </a:r>
            <a:r>
              <a:rPr lang="en-US" dirty="0"/>
              <a:t>for basic education includes digital skills and multi-literacy skills as </a:t>
            </a:r>
            <a:r>
              <a:rPr lang="en-US" b="1" dirty="0"/>
              <a:t>transversal competences</a:t>
            </a:r>
            <a:r>
              <a:rPr lang="en-US" dirty="0"/>
              <a:t>. They are integrated in the teaching of all subjects. </a:t>
            </a:r>
          </a:p>
          <a:p>
            <a:endParaRPr lang="en-US" sz="800" dirty="0"/>
          </a:p>
          <a:p>
            <a:r>
              <a:rPr lang="en-US" dirty="0"/>
              <a:t>It is important that new technologies are used in a</a:t>
            </a:r>
            <a:r>
              <a:rPr lang="en-US" b="1" dirty="0"/>
              <a:t> pedagogically meaningful way</a:t>
            </a:r>
            <a:r>
              <a:rPr lang="en-US" dirty="0"/>
              <a:t>. Technologies for learning must be easy and reliable to use. All children and young people have the right to digital competence. </a:t>
            </a:r>
          </a:p>
          <a:p>
            <a:pPr marL="0" indent="0">
              <a:buNone/>
            </a:pPr>
            <a:endParaRPr lang="en-US" sz="8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Finnish schools have digital </a:t>
            </a:r>
            <a:r>
              <a:rPr lang="en-US" b="1" dirty="0">
                <a:solidFill>
                  <a:schemeClr val="tx1"/>
                </a:solidFill>
              </a:rPr>
              <a:t>tutor teachers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b="1" dirty="0">
                <a:solidFill>
                  <a:schemeClr val="tx1"/>
                </a:solidFill>
              </a:rPr>
              <a:t>mentors</a:t>
            </a:r>
            <a:r>
              <a:rPr lang="en-US" dirty="0">
                <a:solidFill>
                  <a:schemeClr val="tx1"/>
                </a:solidFill>
              </a:rPr>
              <a:t> as well as other peer support mechanisms for using digital tools and services.</a:t>
            </a:r>
            <a:endParaRPr lang="en-US" strike="sngStrike" dirty="0">
              <a:solidFill>
                <a:schemeClr val="tx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B5F9895-A3A7-4506-B1BA-6904A7EEDE18}"/>
              </a:ext>
            </a:extLst>
          </p:cNvPr>
          <p:cNvSpPr txBox="1">
            <a:spLocks/>
          </p:cNvSpPr>
          <p:nvPr/>
        </p:nvSpPr>
        <p:spPr>
          <a:xfrm>
            <a:off x="1439652" y="432000"/>
            <a:ext cx="6264696" cy="5040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Digital competences in Education</a:t>
            </a:r>
          </a:p>
        </p:txBody>
      </p:sp>
    </p:spTree>
    <p:extLst>
      <p:ext uri="{BB962C8B-B14F-4D97-AF65-F5344CB8AC3E}">
        <p14:creationId xmlns:p14="http://schemas.microsoft.com/office/powerpoint/2010/main" val="3616064908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275606"/>
            <a:ext cx="7740000" cy="3435894"/>
          </a:xfrm>
        </p:spPr>
        <p:txBody>
          <a:bodyPr/>
          <a:lstStyle/>
          <a:p>
            <a:r>
              <a:rPr lang="en-US" dirty="0"/>
              <a:t>In recent years a thriving </a:t>
            </a:r>
            <a:r>
              <a:rPr lang="en-US" b="1" dirty="0"/>
              <a:t>Education Technology (EdTech)</a:t>
            </a:r>
            <a:r>
              <a:rPr lang="en-US" dirty="0"/>
              <a:t> sector has developed, merging Finnish software and education strengths. </a:t>
            </a:r>
          </a:p>
          <a:p>
            <a:endParaRPr lang="en-US" dirty="0"/>
          </a:p>
          <a:p>
            <a:r>
              <a:rPr lang="en-US" dirty="0"/>
              <a:t>Finland has </a:t>
            </a:r>
            <a:r>
              <a:rPr lang="en-US" dirty="0">
                <a:solidFill>
                  <a:schemeClr val="tx1"/>
                </a:solidFill>
              </a:rPr>
              <a:t>a </a:t>
            </a:r>
            <a:r>
              <a:rPr lang="en-US" b="1" dirty="0">
                <a:solidFill>
                  <a:schemeClr val="tx1"/>
                </a:solidFill>
              </a:rPr>
              <a:t>strong digital sector </a:t>
            </a:r>
            <a:r>
              <a:rPr lang="en-US" dirty="0">
                <a:solidFill>
                  <a:schemeClr val="tx1"/>
                </a:solidFill>
              </a:rPr>
              <a:t>and a </a:t>
            </a:r>
            <a:r>
              <a:rPr lang="en-US" b="1" dirty="0">
                <a:solidFill>
                  <a:schemeClr val="tx1"/>
                </a:solidFill>
              </a:rPr>
              <a:t>booming gaming industry</a:t>
            </a:r>
            <a:r>
              <a:rPr lang="en-US" dirty="0">
                <a:solidFill>
                  <a:schemeClr val="tx1"/>
                </a:solidFill>
              </a:rPr>
              <a:t>. This all has helped to create favorable conditions for developing cutting-edge digital learning solutions, that make learning fun, engaging and personal.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Many of the educational technology solutions have been developed together with Finnish teachers, and tested in Finnish schools.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B9ACCB9-3121-4DF8-9399-E93A7BEAAD11}"/>
              </a:ext>
            </a:extLst>
          </p:cNvPr>
          <p:cNvSpPr txBox="1">
            <a:spLocks/>
          </p:cNvSpPr>
          <p:nvPr/>
        </p:nvSpPr>
        <p:spPr>
          <a:xfrm>
            <a:off x="1439652" y="432000"/>
            <a:ext cx="6264696" cy="5040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Education Technology</a:t>
            </a:r>
          </a:p>
        </p:txBody>
      </p:sp>
    </p:spTree>
    <p:extLst>
      <p:ext uri="{BB962C8B-B14F-4D97-AF65-F5344CB8AC3E}">
        <p14:creationId xmlns:p14="http://schemas.microsoft.com/office/powerpoint/2010/main" val="1297364166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1923678"/>
            <a:ext cx="7200800" cy="2807692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5400" dirty="0"/>
              <a:t>THE BEST PRACTICES FROM FINLAND’S EDUCATION SYSTEM CAN BE ADAPTED </a:t>
            </a:r>
          </a:p>
        </p:txBody>
      </p:sp>
    </p:spTree>
    <p:extLst>
      <p:ext uri="{BB962C8B-B14F-4D97-AF65-F5344CB8AC3E}">
        <p14:creationId xmlns:p14="http://schemas.microsoft.com/office/powerpoint/2010/main" val="2332201084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Two students making notes independently at class.">
            <a:extLst>
              <a:ext uri="{FF2B5EF4-FFF2-40B4-BE49-F238E27FC236}">
                <a16:creationId xmlns:a16="http://schemas.microsoft.com/office/drawing/2014/main" id="{6D07E539-248C-41DB-9870-19A2E2F2EE5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2725" y="0"/>
            <a:ext cx="3851275" cy="51435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56" y="483518"/>
            <a:ext cx="3457575" cy="863427"/>
          </a:xfrm>
        </p:spPr>
        <p:txBody>
          <a:bodyPr/>
          <a:lstStyle/>
          <a:p>
            <a:r>
              <a:rPr lang="en-GB" dirty="0"/>
              <a:t>Continuous</a:t>
            </a:r>
            <a:r>
              <a:rPr lang="fi-FI" dirty="0"/>
              <a:t> </a:t>
            </a:r>
            <a:r>
              <a:rPr lang="en-GB" dirty="0"/>
              <a:t>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346944"/>
            <a:ext cx="3781573" cy="3477463"/>
          </a:xfrm>
        </p:spPr>
        <p:txBody>
          <a:bodyPr/>
          <a:lstStyle/>
          <a:p>
            <a:r>
              <a:rPr lang="en-US" dirty="0"/>
              <a:t>The reforming of the education system in Finland continues today. </a:t>
            </a:r>
          </a:p>
          <a:p>
            <a:pPr marL="0" indent="0">
              <a:buNone/>
            </a:pPr>
            <a:endParaRPr lang="fi-FI" dirty="0"/>
          </a:p>
          <a:p>
            <a:r>
              <a:rPr lang="en-US" dirty="0"/>
              <a:t>Finnish education institutions and companies are eager to work with </a:t>
            </a:r>
            <a:r>
              <a:rPr lang="en-US" b="1" dirty="0"/>
              <a:t>international partners </a:t>
            </a:r>
            <a:r>
              <a:rPr lang="en-US" dirty="0"/>
              <a:t>in education, share what they know and collaborate for new innovations in learning.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394F29-6927-4C49-80E6-4FF2726A7A64}"/>
              </a:ext>
            </a:extLst>
          </p:cNvPr>
          <p:cNvSpPr txBox="1"/>
          <p:nvPr/>
        </p:nvSpPr>
        <p:spPr>
          <a:xfrm>
            <a:off x="6731694" y="21853"/>
            <a:ext cx="24123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i-FI" sz="1200" dirty="0">
                <a:solidFill>
                  <a:schemeClr val="bg1"/>
                </a:solidFill>
              </a:rPr>
              <a:t>Photo: </a:t>
            </a:r>
            <a:r>
              <a:rPr lang="en-US" sz="1200" dirty="0" err="1">
                <a:solidFill>
                  <a:schemeClr val="bg1"/>
                </a:solidFill>
              </a:rPr>
              <a:t>Jeswin</a:t>
            </a:r>
            <a:r>
              <a:rPr lang="fi-FI" sz="1200" dirty="0">
                <a:solidFill>
                  <a:schemeClr val="bg1"/>
                </a:solidFill>
              </a:rPr>
              <a:t> Thomas/Unsplash</a:t>
            </a:r>
          </a:p>
          <a:p>
            <a:pPr algn="r"/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2231466775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Education Finland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152000"/>
            <a:ext cx="7740000" cy="3868022"/>
          </a:xfrm>
        </p:spPr>
        <p:txBody>
          <a:bodyPr/>
          <a:lstStyle/>
          <a:p>
            <a:r>
              <a:rPr lang="en-US" dirty="0"/>
              <a:t>Education Finland is a governmental cluster programme supporting education institutions and companies in their growth on the international market. </a:t>
            </a:r>
          </a:p>
          <a:p>
            <a:pPr marL="0" indent="0">
              <a:buNone/>
            </a:pPr>
            <a:r>
              <a:rPr lang="en-US" sz="800" dirty="0">
                <a:solidFill>
                  <a:schemeClr val="tx1"/>
                </a:solidFill>
              </a:rPr>
              <a:t> </a:t>
            </a:r>
            <a:endParaRPr lang="en-US" dirty="0"/>
          </a:p>
          <a:p>
            <a:r>
              <a:rPr lang="en-US" dirty="0"/>
              <a:t>Its 120+ member companies have a wide variety of services in education,</a:t>
            </a:r>
            <a:r>
              <a:rPr lang="en-US" strike="sngStrike" dirty="0"/>
              <a:t> </a:t>
            </a:r>
            <a:r>
              <a:rPr lang="en-US" dirty="0"/>
              <a:t>representing some of the most innovative solutions: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Degree </a:t>
            </a:r>
            <a:r>
              <a:rPr lang="en-US" b="1" dirty="0" err="1">
                <a:solidFill>
                  <a:schemeClr val="tx1"/>
                </a:solidFill>
              </a:rPr>
              <a:t>programmes</a:t>
            </a:r>
            <a:r>
              <a:rPr lang="en-US" b="1" dirty="0">
                <a:solidFill>
                  <a:schemeClr val="tx1"/>
                </a:solidFill>
              </a:rPr>
              <a:t>:</a:t>
            </a:r>
            <a:r>
              <a:rPr lang="en-US" dirty="0">
                <a:solidFill>
                  <a:schemeClr val="tx1"/>
                </a:solidFill>
              </a:rPr>
              <a:t> higher education and VET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Educational services</a:t>
            </a:r>
            <a:r>
              <a:rPr lang="en-US" dirty="0">
                <a:solidFill>
                  <a:schemeClr val="tx1"/>
                </a:solidFill>
              </a:rPr>
              <a:t>: teacher training, pedagogical and vocational programs, consultancy services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Educational and learning products</a:t>
            </a:r>
            <a:r>
              <a:rPr lang="en-US" dirty="0">
                <a:solidFill>
                  <a:schemeClr val="tx1"/>
                </a:solidFill>
              </a:rPr>
              <a:t>: programs, applications, learning platforms, educational content and materials</a:t>
            </a:r>
            <a:endParaRPr lang="en-US" b="1" dirty="0">
              <a:solidFill>
                <a:schemeClr val="tx1"/>
              </a:solidFill>
            </a:endParaRP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Learning environments.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533350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n paikkamerkki 12">
            <a:extLst>
              <a:ext uri="{FF2B5EF4-FFF2-40B4-BE49-F238E27FC236}">
                <a16:creationId xmlns:a16="http://schemas.microsoft.com/office/drawing/2014/main" id="{8D2E803F-B963-E47E-ABF6-7BB5B42E3D2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5" r="4454" b="6708"/>
          <a:stretch/>
        </p:blipFill>
        <p:spPr>
          <a:xfrm>
            <a:off x="0" y="0"/>
            <a:ext cx="9144000" cy="5143500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73A991F-115E-4A2C-A0F9-0B9405BED167}"/>
              </a:ext>
            </a:extLst>
          </p:cNvPr>
          <p:cNvSpPr/>
          <p:nvPr/>
        </p:nvSpPr>
        <p:spPr>
          <a:xfrm>
            <a:off x="175378" y="1491630"/>
            <a:ext cx="4680520" cy="2808312"/>
          </a:xfrm>
          <a:prstGeom prst="rect">
            <a:avLst/>
          </a:prstGeom>
          <a:solidFill>
            <a:srgbClr val="FFFFFF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8569B70-B33B-4A73-84B7-0EDA5F91DDF0}"/>
              </a:ext>
            </a:extLst>
          </p:cNvPr>
          <p:cNvSpPr txBox="1">
            <a:spLocks/>
          </p:cNvSpPr>
          <p:nvPr/>
        </p:nvSpPr>
        <p:spPr>
          <a:xfrm>
            <a:off x="303205" y="1638050"/>
            <a:ext cx="4464496" cy="25154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  <a:latin typeface="+mn-lt"/>
              </a:rPr>
              <a:t>There are </a:t>
            </a:r>
            <a:r>
              <a:rPr lang="en-US" sz="2800" b="1" dirty="0">
                <a:solidFill>
                  <a:schemeClr val="tx1"/>
                </a:solidFill>
              </a:rPr>
              <a:t>more than</a:t>
            </a:r>
            <a:r>
              <a:rPr lang="en-US" sz="28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6</a:t>
            </a:r>
            <a:r>
              <a:rPr lang="en-US" sz="2800" b="1" dirty="0">
                <a:solidFill>
                  <a:schemeClr val="tx1"/>
                </a:solidFill>
                <a:latin typeface="+mn-lt"/>
              </a:rPr>
              <a:t>00 English-taught degree programs in 13 universities and 22 universities of applied sciences. </a:t>
            </a:r>
            <a:r>
              <a:rPr lang="en-US" sz="1400" dirty="0">
                <a:solidFill>
                  <a:schemeClr val="tx1"/>
                </a:solidFill>
              </a:rPr>
              <a:t>Source: Studyinfo.fi</a:t>
            </a: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EE41FEDF-CDA2-4B3D-938A-AF76C48BC6BA}"/>
              </a:ext>
            </a:extLst>
          </p:cNvPr>
          <p:cNvSpPr>
            <a:spLocks noEditPoints="1"/>
          </p:cNvSpPr>
          <p:nvPr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75333DF3-CA44-4666-9A2C-223D243B68D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8133A2-84A0-407B-918C-2700F7B4B452}"/>
              </a:ext>
            </a:extLst>
          </p:cNvPr>
          <p:cNvSpPr txBox="1"/>
          <p:nvPr/>
        </p:nvSpPr>
        <p:spPr>
          <a:xfrm>
            <a:off x="5644672" y="4845915"/>
            <a:ext cx="34766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i-FI" sz="1200" dirty="0">
                <a:solidFill>
                  <a:schemeClr val="bg1"/>
                </a:solidFill>
              </a:rPr>
              <a:t>Photo: </a:t>
            </a:r>
            <a:r>
              <a:rPr lang="fi-FI" sz="1200" b="0" i="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Keksi / Suvi-Tuuli Kankaanpää</a:t>
            </a:r>
            <a:endParaRPr lang="fi-FI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553456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Higher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203598"/>
            <a:ext cx="6840760" cy="374441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Universities and universities of applied sciences have </a:t>
            </a:r>
            <a:r>
              <a:rPr lang="en-US" b="1" dirty="0">
                <a:solidFill>
                  <a:schemeClr val="tx1"/>
                </a:solidFill>
              </a:rPr>
              <a:t>extensive autonomy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b="1" dirty="0">
                <a:solidFill>
                  <a:schemeClr val="tx1"/>
                </a:solidFill>
              </a:rPr>
              <a:t>freedom</a:t>
            </a:r>
            <a:r>
              <a:rPr lang="en-US" dirty="0">
                <a:solidFill>
                  <a:schemeClr val="tx1"/>
                </a:solidFill>
              </a:rPr>
              <a:t> of education and research.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They promote competitiveness, well-being, education and learning as well as sustainable development.</a:t>
            </a:r>
          </a:p>
          <a:p>
            <a:pPr marL="358775" lvl="1" indent="0">
              <a:buNone/>
            </a:pPr>
            <a:r>
              <a:rPr lang="en-US" sz="500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</a:rPr>
              <a:t>The Finnish Higher Education system has been ranked by Universitas21 among the Top 10 in the world.</a:t>
            </a:r>
            <a:endParaRPr lang="en-US" sz="500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International students particularly appreciate Finland’s </a:t>
            </a:r>
            <a:r>
              <a:rPr lang="en-GB" b="1" dirty="0">
                <a:solidFill>
                  <a:schemeClr val="tx1"/>
                </a:solidFill>
              </a:rPr>
              <a:t>study facilities</a:t>
            </a:r>
            <a:r>
              <a:rPr lang="en-GB" dirty="0">
                <a:solidFill>
                  <a:schemeClr val="tx1"/>
                </a:solidFill>
              </a:rPr>
              <a:t> like well-equipped libraries and campuses, IT services and support services.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Affordable student housing is offered to international students. 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837323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21427A-F97B-4E39-A109-63BF63BD07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289" y="1373388"/>
            <a:ext cx="8297422" cy="1440161"/>
          </a:xfrm>
        </p:spPr>
        <p:txBody>
          <a:bodyPr/>
          <a:lstStyle/>
          <a:p>
            <a:r>
              <a:rPr lang="fi-FI" sz="6000" dirty="0"/>
              <a:t>INTERNATIONAL</a:t>
            </a:r>
            <a:r>
              <a:rPr lang="fi-FI" sz="6800" dirty="0"/>
              <a:t> </a:t>
            </a:r>
            <a:r>
              <a:rPr lang="fi-FI" sz="6000" dirty="0"/>
              <a:t>STUDENTS</a:t>
            </a:r>
            <a:endParaRPr lang="fi-FI" sz="6800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A88EE98-FA74-45E1-95DE-3C2A17A126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39952" y="1769432"/>
            <a:ext cx="5473700" cy="648072"/>
          </a:xfrm>
        </p:spPr>
        <p:txBody>
          <a:bodyPr/>
          <a:lstStyle/>
          <a:p>
            <a:r>
              <a:rPr lang="fi-FI" sz="6000" dirty="0"/>
              <a:t>LOVE TO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3289" y="963284"/>
            <a:ext cx="8407678" cy="327011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lnSpc>
                <a:spcPct val="80000"/>
              </a:lnSpc>
            </a:pPr>
            <a:endParaRPr lang="en-US" sz="6800" dirty="0">
              <a:solidFill>
                <a:schemeClr val="bg1"/>
              </a:solidFill>
              <a:latin typeface="Finlandica Bold" panose="00000800000000000000" pitchFamily="2" charset="0"/>
            </a:endParaRPr>
          </a:p>
          <a:p>
            <a:pPr lvl="3">
              <a:lnSpc>
                <a:spcPct val="80000"/>
              </a:lnSpc>
            </a:pPr>
            <a:r>
              <a:rPr lang="en-US" sz="6800" dirty="0">
                <a:solidFill>
                  <a:schemeClr val="bg1"/>
                </a:solidFill>
              </a:rPr>
              <a:t>   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78CF02A2-433C-61C1-54E3-C46C196F3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42" y="2832470"/>
            <a:ext cx="7677103" cy="729920"/>
          </a:xfrm>
          <a:prstGeom prst="rect">
            <a:avLst/>
          </a:prstGeom>
        </p:spPr>
      </p:pic>
      <p:sp>
        <p:nvSpPr>
          <p:cNvPr id="7" name="Alaotsikko 2">
            <a:extLst>
              <a:ext uri="{FF2B5EF4-FFF2-40B4-BE49-F238E27FC236}">
                <a16:creationId xmlns:a16="http://schemas.microsoft.com/office/drawing/2014/main" id="{B0A38DC9-AF52-A2A6-D00C-B42CE63E7C4A}"/>
              </a:ext>
            </a:extLst>
          </p:cNvPr>
          <p:cNvSpPr txBox="1">
            <a:spLocks/>
          </p:cNvSpPr>
          <p:nvPr/>
        </p:nvSpPr>
        <p:spPr>
          <a:xfrm>
            <a:off x="423289" y="3783347"/>
            <a:ext cx="7749111" cy="7299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400" dirty="0" err="1"/>
              <a:t>Follow</a:t>
            </a:r>
            <a:r>
              <a:rPr lang="fi-FI" sz="2400" dirty="0"/>
              <a:t>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student</a:t>
            </a:r>
            <a:r>
              <a:rPr lang="fi-FI" sz="2400" dirty="0"/>
              <a:t> </a:t>
            </a:r>
            <a:r>
              <a:rPr lang="fi-FI" sz="2400" dirty="0" err="1"/>
              <a:t>ambassadors</a:t>
            </a:r>
            <a:r>
              <a:rPr lang="fi-FI" sz="2400" dirty="0"/>
              <a:t> on IG:</a:t>
            </a:r>
          </a:p>
          <a:p>
            <a:r>
              <a:rPr lang="fi-FI" sz="2800" dirty="0"/>
              <a:t>    </a:t>
            </a:r>
            <a:r>
              <a:rPr lang="fi-FI" sz="2400" dirty="0" err="1"/>
              <a:t>sif.ambassadors</a:t>
            </a:r>
            <a:endParaRPr lang="fi-FI" sz="2400" dirty="0"/>
          </a:p>
          <a:p>
            <a:endParaRPr lang="fi-FI" sz="2800" dirty="0"/>
          </a:p>
          <a:p>
            <a:endParaRPr lang="fi-FI" sz="4400" dirty="0"/>
          </a:p>
        </p:txBody>
      </p:sp>
      <p:pic>
        <p:nvPicPr>
          <p:cNvPr id="9" name="Kuva 8" descr="Kuva, joka sisältää kohteen Grafiikka, symboli, logo, Värikkyys&#10;&#10;Tekoälyn generoima sisältö voi olla virheellistä.">
            <a:extLst>
              <a:ext uri="{FF2B5EF4-FFF2-40B4-BE49-F238E27FC236}">
                <a16:creationId xmlns:a16="http://schemas.microsoft.com/office/drawing/2014/main" id="{9FD0D25C-FB4B-6884-A491-AFD09872EC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7" t="9618" r="10260" b="10810"/>
          <a:stretch/>
        </p:blipFill>
        <p:spPr>
          <a:xfrm>
            <a:off x="412242" y="4319948"/>
            <a:ext cx="393703" cy="40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880356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1525853" y="2427734"/>
            <a:ext cx="6153150" cy="0"/>
          </a:xfrm>
          <a:prstGeom prst="line">
            <a:avLst/>
          </a:prstGeom>
          <a:ln w="12700" cmpd="sng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438269" y="1275606"/>
            <a:ext cx="624073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</a:pPr>
            <a:endParaRPr lang="en-US" sz="1600" b="1" dirty="0">
              <a:solidFill>
                <a:srgbClr val="FFFFFF"/>
              </a:solidFill>
            </a:endParaRPr>
          </a:p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chemeClr val="bg1"/>
                </a:solidFill>
              </a:rPr>
              <a:t>Education is the key to evolve and adapt </a:t>
            </a:r>
            <a:r>
              <a:rPr lang="en-US" sz="1600" dirty="0">
                <a:solidFill>
                  <a:schemeClr val="bg1"/>
                </a:solidFill>
              </a:rPr>
              <a:t>in the changing world. Education helps us meet the requirements of future jobs and improves our standard of living  while mitigating climate change.</a:t>
            </a:r>
          </a:p>
          <a:p>
            <a:pPr lvl="0" defTabSz="457200">
              <a:lnSpc>
                <a:spcPct val="100000"/>
              </a:lnSpc>
              <a:spcBef>
                <a:spcPts val="0"/>
              </a:spcBef>
            </a:pPr>
            <a:endParaRPr lang="en-US" sz="1600" dirty="0">
              <a:solidFill>
                <a:srgbClr val="FFFFFF"/>
              </a:solidFill>
            </a:endParaRPr>
          </a:p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bg1"/>
                </a:solidFill>
              </a:rPr>
              <a:t>The system in one country cannot be copied, but </a:t>
            </a:r>
            <a:r>
              <a:rPr lang="en-US" sz="1600" b="1" dirty="0">
                <a:solidFill>
                  <a:schemeClr val="bg1"/>
                </a:solidFill>
              </a:rPr>
              <a:t>good practices can be adapted </a:t>
            </a:r>
            <a:r>
              <a:rPr lang="en-US" sz="1600" dirty="0">
                <a:solidFill>
                  <a:schemeClr val="bg1"/>
                </a:solidFill>
              </a:rPr>
              <a:t>to another when co-creation takes place. People, new knowledge, digital technologies, learning philosophies, flexible structures, and processes can cross borders. </a:t>
            </a:r>
          </a:p>
          <a:p>
            <a:pPr lvl="0" defTabSz="457200">
              <a:lnSpc>
                <a:spcPct val="100000"/>
              </a:lnSpc>
              <a:spcBef>
                <a:spcPts val="0"/>
              </a:spcBef>
            </a:pPr>
            <a:endParaRPr lang="en-US" sz="1600" dirty="0">
              <a:solidFill>
                <a:schemeClr val="bg1"/>
              </a:solidFill>
            </a:endParaRPr>
          </a:p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bg1"/>
                </a:solidFill>
              </a:rPr>
              <a:t>Finland has </a:t>
            </a:r>
            <a:r>
              <a:rPr lang="en-US" sz="1600" b="1" dirty="0">
                <a:solidFill>
                  <a:schemeClr val="bg1"/>
                </a:solidFill>
              </a:rPr>
              <a:t>great strengths and proven track record</a:t>
            </a:r>
            <a:r>
              <a:rPr lang="en-US" sz="1600" dirty="0">
                <a:solidFill>
                  <a:schemeClr val="bg1"/>
                </a:solidFill>
              </a:rPr>
              <a:t> in education, which can be shared with other countries. 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525853" y="3651870"/>
            <a:ext cx="6157278" cy="0"/>
          </a:xfrm>
          <a:prstGeom prst="line">
            <a:avLst/>
          </a:prstGeom>
          <a:ln w="12700" cmpd="sng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466483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DF4622-20D4-44F6-9323-835F521438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0" b="8140"/>
          <a:stretch/>
        </p:blipFill>
        <p:spPr>
          <a:xfrm>
            <a:off x="0" y="0"/>
            <a:ext cx="9174325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484188"/>
            <a:ext cx="5473701" cy="863426"/>
          </a:xfrm>
        </p:spPr>
        <p:txBody>
          <a:bodyPr/>
          <a:lstStyle/>
          <a:p>
            <a:r>
              <a:rPr lang="fi-FI" sz="5400" dirty="0" err="1">
                <a:solidFill>
                  <a:schemeClr val="tx1"/>
                </a:solidFill>
              </a:rPr>
              <a:t>Thank</a:t>
            </a:r>
            <a:r>
              <a:rPr lang="fi-FI" sz="5400" dirty="0">
                <a:solidFill>
                  <a:schemeClr val="tx1"/>
                </a:solidFill>
              </a:rPr>
              <a:t> </a:t>
            </a:r>
            <a:r>
              <a:rPr lang="fi-FI" sz="5400" dirty="0" err="1">
                <a:solidFill>
                  <a:schemeClr val="tx1"/>
                </a:solidFill>
              </a:rPr>
              <a:t>you</a:t>
            </a:r>
            <a:r>
              <a:rPr lang="fi-FI" sz="5400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93FCE152-719A-4C99-A328-CB616634D571}"/>
              </a:ext>
            </a:extLst>
          </p:cNvPr>
          <p:cNvSpPr>
            <a:spLocks noEditPoints="1"/>
          </p:cNvSpPr>
          <p:nvPr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11">
            <a:extLst>
              <a:ext uri="{FF2B5EF4-FFF2-40B4-BE49-F238E27FC236}">
                <a16:creationId xmlns:a16="http://schemas.microsoft.com/office/drawing/2014/main" id="{171D272E-4DB8-4A20-8BDB-F3CAC367192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655D31FE-0B09-26C7-001A-88C6540766E0}"/>
              </a:ext>
            </a:extLst>
          </p:cNvPr>
          <p:cNvSpPr txBox="1"/>
          <p:nvPr/>
        </p:nvSpPr>
        <p:spPr>
          <a:xfrm>
            <a:off x="-612576" y="4803998"/>
            <a:ext cx="363240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i-FI" sz="1050" dirty="0">
                <a:solidFill>
                  <a:schemeClr val="accent1"/>
                </a:solidFill>
              </a:rPr>
              <a:t>Photo: Pasi Markkanen/ Finland Promotion Board</a:t>
            </a:r>
          </a:p>
        </p:txBody>
      </p:sp>
    </p:spTree>
    <p:extLst>
      <p:ext uri="{BB962C8B-B14F-4D97-AF65-F5344CB8AC3E}">
        <p14:creationId xmlns:p14="http://schemas.microsoft.com/office/powerpoint/2010/main" val="90327131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66081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66E4C5E-9D5E-4342-825E-A8429176A779}"/>
              </a:ext>
            </a:extLst>
          </p:cNvPr>
          <p:cNvSpPr txBox="1">
            <a:spLocks/>
          </p:cNvSpPr>
          <p:nvPr/>
        </p:nvSpPr>
        <p:spPr>
          <a:xfrm>
            <a:off x="326140" y="1059582"/>
            <a:ext cx="8752095" cy="12824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/>
              <a:t>FINLAND HAS ONE OF THE BEST PERFORMING EDUCATION SYSTEMS IN THE WORLD</a:t>
            </a:r>
            <a:endParaRPr lang="en-US" sz="1200" dirty="0"/>
          </a:p>
        </p:txBody>
      </p:sp>
      <p:sp>
        <p:nvSpPr>
          <p:cNvPr id="14" name="Suorakulmio 11">
            <a:extLst>
              <a:ext uri="{FF2B5EF4-FFF2-40B4-BE49-F238E27FC236}">
                <a16:creationId xmlns:a16="http://schemas.microsoft.com/office/drawing/2014/main" id="{33C33AEB-44B5-4150-B42F-D1FDFC8C515D}"/>
              </a:ext>
            </a:extLst>
          </p:cNvPr>
          <p:cNvSpPr/>
          <p:nvPr/>
        </p:nvSpPr>
        <p:spPr>
          <a:xfrm>
            <a:off x="2468391" y="2440488"/>
            <a:ext cx="2139353" cy="179526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i-FI" sz="1400" b="1" dirty="0"/>
          </a:p>
          <a:p>
            <a:pPr algn="ctr"/>
            <a:endParaRPr lang="fi-FI" sz="1100" dirty="0">
              <a:solidFill>
                <a:schemeClr val="bg1"/>
              </a:solidFill>
            </a:endParaRPr>
          </a:p>
        </p:txBody>
      </p:sp>
      <p:sp>
        <p:nvSpPr>
          <p:cNvPr id="15" name="Suorakulmio 12">
            <a:extLst>
              <a:ext uri="{FF2B5EF4-FFF2-40B4-BE49-F238E27FC236}">
                <a16:creationId xmlns:a16="http://schemas.microsoft.com/office/drawing/2014/main" id="{D3ED2C93-1263-4BED-9AB3-45F8F7E3EF41}"/>
              </a:ext>
            </a:extLst>
          </p:cNvPr>
          <p:cNvSpPr/>
          <p:nvPr/>
        </p:nvSpPr>
        <p:spPr>
          <a:xfrm>
            <a:off x="4702188" y="2429027"/>
            <a:ext cx="2087738" cy="180672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i-FI" sz="1300" b="1" dirty="0">
              <a:solidFill>
                <a:schemeClr val="bg1"/>
              </a:solidFill>
            </a:endParaRPr>
          </a:p>
        </p:txBody>
      </p:sp>
      <p:sp>
        <p:nvSpPr>
          <p:cNvPr id="16" name="Suorakulmio 13">
            <a:extLst>
              <a:ext uri="{FF2B5EF4-FFF2-40B4-BE49-F238E27FC236}">
                <a16:creationId xmlns:a16="http://schemas.microsoft.com/office/drawing/2014/main" id="{E93A8E74-14E6-45A4-89F1-A4BEDC9C91CC}"/>
              </a:ext>
            </a:extLst>
          </p:cNvPr>
          <p:cNvSpPr/>
          <p:nvPr/>
        </p:nvSpPr>
        <p:spPr>
          <a:xfrm>
            <a:off x="6883963" y="2429027"/>
            <a:ext cx="2083923" cy="181172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b="1" dirty="0"/>
          </a:p>
        </p:txBody>
      </p:sp>
      <p:sp>
        <p:nvSpPr>
          <p:cNvPr id="17" name="Suorakulmio 10">
            <a:extLst>
              <a:ext uri="{FF2B5EF4-FFF2-40B4-BE49-F238E27FC236}">
                <a16:creationId xmlns:a16="http://schemas.microsoft.com/office/drawing/2014/main" id="{89881E82-8370-4C93-AF20-6C8B71E47EEB}"/>
              </a:ext>
            </a:extLst>
          </p:cNvPr>
          <p:cNvSpPr/>
          <p:nvPr/>
        </p:nvSpPr>
        <p:spPr>
          <a:xfrm>
            <a:off x="255509" y="2440488"/>
            <a:ext cx="2117049" cy="179526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i-FI" sz="1400" b="1" dirty="0">
              <a:solidFill>
                <a:schemeClr val="bg1"/>
              </a:solidFill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AE4664D3-9800-3409-DC4C-4ADF5F071DD5}"/>
              </a:ext>
            </a:extLst>
          </p:cNvPr>
          <p:cNvSpPr txBox="1"/>
          <p:nvPr/>
        </p:nvSpPr>
        <p:spPr>
          <a:xfrm>
            <a:off x="521945" y="2567406"/>
            <a:ext cx="1584176" cy="179625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i-FI" sz="1400" b="1" dirty="0">
                <a:solidFill>
                  <a:schemeClr val="bg1"/>
                </a:solidFill>
              </a:rPr>
              <a:t>#1 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MEDIA LITERACY INDEX</a:t>
            </a:r>
          </a:p>
          <a:p>
            <a:pPr algn="ctr"/>
            <a:endParaRPr lang="en-US" sz="1400" b="1" dirty="0">
              <a:solidFill>
                <a:schemeClr val="bg1"/>
              </a:solidFill>
            </a:endParaRPr>
          </a:p>
          <a:p>
            <a:pPr algn="ctr"/>
            <a:endParaRPr lang="en-US" sz="1400" b="1" dirty="0">
              <a:solidFill>
                <a:schemeClr val="bg1"/>
              </a:solidFill>
            </a:endParaRPr>
          </a:p>
          <a:p>
            <a:pPr algn="ctr"/>
            <a:endParaRPr lang="en-US" sz="1400" dirty="0">
              <a:solidFill>
                <a:schemeClr val="bg1"/>
              </a:solidFill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(OSIS 2023) </a:t>
            </a:r>
            <a:endParaRPr lang="fi-FI" sz="1400" dirty="0">
              <a:solidFill>
                <a:schemeClr val="bg1"/>
              </a:solidFill>
            </a:endParaRPr>
          </a:p>
          <a:p>
            <a:endParaRPr lang="fi-FI" sz="1400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897EA79A-B21B-294E-ED61-18C6FE5C4CE0}"/>
              </a:ext>
            </a:extLst>
          </p:cNvPr>
          <p:cNvSpPr txBox="1"/>
          <p:nvPr/>
        </p:nvSpPr>
        <p:spPr>
          <a:xfrm>
            <a:off x="2656025" y="2567406"/>
            <a:ext cx="1816107" cy="158080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#1 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PROFICIENCY IN NUMERACY AND LITERACY AMONG ADULTS</a:t>
            </a:r>
          </a:p>
          <a:p>
            <a:pPr algn="ctr"/>
            <a:endParaRPr lang="en-US" sz="1400" b="1" dirty="0">
              <a:solidFill>
                <a:schemeClr val="bg1"/>
              </a:solidFill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(PIAAC 2023) 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B7EC5E69-7D44-4CB1-56C7-C223FF38E64E}"/>
              </a:ext>
            </a:extLst>
          </p:cNvPr>
          <p:cNvSpPr txBox="1"/>
          <p:nvPr/>
        </p:nvSpPr>
        <p:spPr>
          <a:xfrm>
            <a:off x="4753021" y="2567406"/>
            <a:ext cx="199533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400" b="1" dirty="0">
                <a:solidFill>
                  <a:schemeClr val="bg1"/>
                </a:solidFill>
              </a:rPr>
              <a:t>#1 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ADAPTIVE PROBLEM SOLVING AMONG ADULTS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 </a:t>
            </a:r>
          </a:p>
          <a:p>
            <a:pPr algn="ctr"/>
            <a:endParaRPr lang="en-US" sz="1400" b="1" dirty="0">
              <a:solidFill>
                <a:schemeClr val="bg1"/>
              </a:solidFill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(PIAAC 2023) </a:t>
            </a:r>
            <a:endParaRPr lang="fi-FI" sz="1400" dirty="0">
              <a:solidFill>
                <a:schemeClr val="bg1"/>
              </a:solidFill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F4EBD248-AB97-DA50-398A-697F8A9F61E9}"/>
              </a:ext>
            </a:extLst>
          </p:cNvPr>
          <p:cNvSpPr txBox="1"/>
          <p:nvPr/>
        </p:nvSpPr>
        <p:spPr>
          <a:xfrm>
            <a:off x="6893161" y="2567406"/>
            <a:ext cx="199533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#1 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THE HAPPIEST COUNTRY IN THE WORLD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(World Happiness Report 2026)</a:t>
            </a:r>
          </a:p>
        </p:txBody>
      </p:sp>
    </p:spTree>
    <p:extLst>
      <p:ext uri="{BB962C8B-B14F-4D97-AF65-F5344CB8AC3E}">
        <p14:creationId xmlns:p14="http://schemas.microsoft.com/office/powerpoint/2010/main" val="3912112546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1923678"/>
            <a:ext cx="6552728" cy="2807692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5400" dirty="0"/>
              <a:t>THE FINNISH EDUCATION SYSTEM IN A NUTSHELL</a:t>
            </a:r>
          </a:p>
        </p:txBody>
      </p:sp>
    </p:spTree>
    <p:extLst>
      <p:ext uri="{BB962C8B-B14F-4D97-AF65-F5344CB8AC3E}">
        <p14:creationId xmlns:p14="http://schemas.microsoft.com/office/powerpoint/2010/main" val="3288725850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kstiruutu 21">
            <a:extLst>
              <a:ext uri="{FF2B5EF4-FFF2-40B4-BE49-F238E27FC236}">
                <a16:creationId xmlns:a16="http://schemas.microsoft.com/office/drawing/2014/main" id="{DF29F4DE-5CD1-D6FB-C281-CE60EECCC484}"/>
              </a:ext>
            </a:extLst>
          </p:cNvPr>
          <p:cNvSpPr txBox="1"/>
          <p:nvPr/>
        </p:nvSpPr>
        <p:spPr>
          <a:xfrm>
            <a:off x="1258183" y="339502"/>
            <a:ext cx="66276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EA2"/>
                </a:solidFill>
                <a:effectLst/>
                <a:uLnTx/>
                <a:uFillTx/>
                <a:latin typeface="Finlandica"/>
                <a:ea typeface="+mn-ea"/>
                <a:cs typeface="+mn-cs"/>
              </a:rPr>
              <a:t>Finnish</a:t>
            </a: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srgbClr val="002EA2"/>
                </a:solidFill>
                <a:effectLst/>
                <a:uLnTx/>
                <a:uFillTx/>
                <a:latin typeface="Finlandica"/>
                <a:ea typeface="+mn-ea"/>
                <a:cs typeface="+mn-cs"/>
              </a:rPr>
              <a:t> </a:t>
            </a:r>
            <a:r>
              <a:rPr kumimoji="0" lang="fi-FI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EA2"/>
                </a:solidFill>
                <a:effectLst/>
                <a:uLnTx/>
                <a:uFillTx/>
                <a:latin typeface="Finlandica"/>
                <a:ea typeface="+mn-ea"/>
                <a:cs typeface="+mn-cs"/>
              </a:rPr>
              <a:t>education</a:t>
            </a: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srgbClr val="002EA2"/>
                </a:solidFill>
                <a:effectLst/>
                <a:uLnTx/>
                <a:uFillTx/>
                <a:latin typeface="Finlandica"/>
                <a:ea typeface="+mn-ea"/>
                <a:cs typeface="+mn-cs"/>
              </a:rPr>
              <a:t> is </a:t>
            </a:r>
            <a:r>
              <a:rPr kumimoji="0" lang="fi-FI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EA2"/>
                </a:solidFill>
                <a:effectLst/>
                <a:uLnTx/>
                <a:uFillTx/>
                <a:latin typeface="Finlandica"/>
                <a:ea typeface="+mn-ea"/>
                <a:cs typeface="+mn-cs"/>
              </a:rPr>
              <a:t>characterized</a:t>
            </a: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srgbClr val="002EA2"/>
                </a:solidFill>
                <a:effectLst/>
                <a:uLnTx/>
                <a:uFillTx/>
                <a:latin typeface="Finlandica"/>
                <a:ea typeface="+mn-ea"/>
                <a:cs typeface="+mn-cs"/>
              </a:rPr>
              <a:t> </a:t>
            </a:r>
            <a:r>
              <a:rPr kumimoji="0" lang="fi-FI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EA2"/>
                </a:solidFill>
                <a:effectLst/>
                <a:uLnTx/>
                <a:uFillTx/>
                <a:latin typeface="Finlandica"/>
                <a:ea typeface="+mn-ea"/>
                <a:cs typeface="+mn-cs"/>
              </a:rPr>
              <a:t>by</a:t>
            </a: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srgbClr val="002EA2"/>
                </a:solidFill>
                <a:effectLst/>
                <a:uLnTx/>
                <a:uFillTx/>
                <a:latin typeface="Finlandica"/>
                <a:ea typeface="+mn-ea"/>
                <a:cs typeface="+mn-cs"/>
              </a:rPr>
              <a:t>…</a:t>
            </a:r>
          </a:p>
        </p:txBody>
      </p:sp>
      <p:grpSp>
        <p:nvGrpSpPr>
          <p:cNvPr id="30" name="Ryhmä 29">
            <a:extLst>
              <a:ext uri="{FF2B5EF4-FFF2-40B4-BE49-F238E27FC236}">
                <a16:creationId xmlns:a16="http://schemas.microsoft.com/office/drawing/2014/main" id="{2591BAC5-F717-BE30-C744-EDDA0A5B56F5}"/>
              </a:ext>
            </a:extLst>
          </p:cNvPr>
          <p:cNvGrpSpPr/>
          <p:nvPr/>
        </p:nvGrpSpPr>
        <p:grpSpPr>
          <a:xfrm>
            <a:off x="832050" y="1059582"/>
            <a:ext cx="3628166" cy="3590543"/>
            <a:chOff x="5187195" y="915566"/>
            <a:chExt cx="3827687" cy="3787995"/>
          </a:xfrm>
        </p:grpSpPr>
        <p:sp>
          <p:nvSpPr>
            <p:cNvPr id="31" name="Rectangle 20">
              <a:extLst>
                <a:ext uri="{FF2B5EF4-FFF2-40B4-BE49-F238E27FC236}">
                  <a16:creationId xmlns:a16="http://schemas.microsoft.com/office/drawing/2014/main" id="{A0D28254-B310-2242-194E-5D316605254D}"/>
                </a:ext>
              </a:extLst>
            </p:cNvPr>
            <p:cNvSpPr/>
            <p:nvPr/>
          </p:nvSpPr>
          <p:spPr>
            <a:xfrm>
              <a:off x="7197987" y="915566"/>
              <a:ext cx="1816894" cy="113704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5942" tIns="65942" rIns="65942" bIns="65942" spcCol="1270" anchor="ctr"/>
            <a:lstStyle/>
            <a:p>
              <a:pPr marL="0" marR="0" lvl="0" indent="0" algn="ctr" defTabSz="769346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nlandica"/>
                <a:ea typeface="ＭＳ Ｐゴシック" pitchFamily="1" charset="-128"/>
                <a:cs typeface="+mn-cs"/>
              </a:endParaRPr>
            </a:p>
            <a:p>
              <a:pPr marL="0" marR="0" lvl="0" indent="0" algn="ctr" defTabSz="769346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inlandica"/>
                  <a:ea typeface="ＭＳ Ｐゴシック" pitchFamily="1" charset="-128"/>
                  <a:cs typeface="+mn-cs"/>
                </a:rPr>
                <a:t>Flexible</a:t>
              </a:r>
              <a:r>
                <a:rPr kumimoji="0" lang="fi-FI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inlandica"/>
                  <a:ea typeface="ＭＳ Ｐゴシック" pitchFamily="1" charset="-128"/>
                  <a:cs typeface="+mn-cs"/>
                </a:rPr>
                <a:t> </a:t>
              </a:r>
              <a:r>
                <a:rPr kumimoji="0" lang="fi-FI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inlandica"/>
                  <a:ea typeface="ＭＳ Ｐゴシック" pitchFamily="1" charset="-128"/>
                  <a:cs typeface="+mn-cs"/>
                </a:rPr>
                <a:t>system</a:t>
              </a:r>
              <a:r>
                <a:rPr kumimoji="0" lang="fi-FI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inlandica"/>
                  <a:ea typeface="ＭＳ Ｐゴシック" pitchFamily="1" charset="-128"/>
                  <a:cs typeface="+mn-cs"/>
                </a:rPr>
                <a:t> </a:t>
              </a:r>
              <a:r>
                <a:rPr kumimoji="0" lang="fi-FI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inlandica"/>
                  <a:ea typeface="ＭＳ Ｐゴシック" pitchFamily="1" charset="-128"/>
                  <a:cs typeface="+mn-cs"/>
                </a:rPr>
                <a:t>with</a:t>
              </a:r>
              <a:r>
                <a:rPr kumimoji="0" lang="fi-FI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inlandica"/>
                  <a:ea typeface="ＭＳ Ｐゴシック" pitchFamily="1" charset="-128"/>
                  <a:cs typeface="+mn-cs"/>
                </a:rPr>
                <a:t> no </a:t>
              </a:r>
              <a:r>
                <a:rPr kumimoji="0" lang="fi-FI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inlandica"/>
                  <a:ea typeface="ＭＳ Ｐゴシック" pitchFamily="1" charset="-128"/>
                  <a:cs typeface="+mn-cs"/>
                </a:rPr>
                <a:t>dead</a:t>
              </a:r>
              <a:r>
                <a:rPr kumimoji="0" lang="fi-FI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inlandica"/>
                  <a:ea typeface="ＭＳ Ｐゴシック" pitchFamily="1" charset="-128"/>
                  <a:cs typeface="+mn-cs"/>
                </a:rPr>
                <a:t> </a:t>
              </a:r>
              <a:r>
                <a:rPr kumimoji="0" lang="fi-FI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inlandica"/>
                  <a:ea typeface="ＭＳ Ｐゴシック" pitchFamily="1" charset="-128"/>
                  <a:cs typeface="+mn-cs"/>
                </a:rPr>
                <a:t>ends</a:t>
              </a:r>
              <a:r>
                <a:rPr kumimoji="0" lang="fi-FI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inlandica"/>
                  <a:ea typeface="ＭＳ Ｐゴシック" pitchFamily="1" charset="-128"/>
                  <a:cs typeface="+mn-cs"/>
                </a:rPr>
                <a:t>,  lifelong </a:t>
              </a:r>
              <a:r>
                <a:rPr kumimoji="0" lang="fi-FI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inlandica"/>
                  <a:ea typeface="ＭＳ Ｐゴシック" pitchFamily="1" charset="-128"/>
                  <a:cs typeface="+mn-cs"/>
                </a:rPr>
                <a:t>learning</a:t>
              </a:r>
              <a:endPara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nlandica"/>
                <a:ea typeface="ＭＳ Ｐゴシック" pitchFamily="1" charset="-128"/>
                <a:cs typeface="+mn-cs"/>
              </a:endParaRPr>
            </a:p>
            <a:p>
              <a:pPr marL="0" marR="0" lvl="0" indent="0" algn="ctr" defTabSz="769346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nlandica"/>
                <a:ea typeface="+mn-ea"/>
                <a:cs typeface="+mn-cs"/>
              </a:endParaRPr>
            </a:p>
          </p:txBody>
        </p:sp>
        <p:sp>
          <p:nvSpPr>
            <p:cNvPr id="32" name="Rectangle 20">
              <a:extLst>
                <a:ext uri="{FF2B5EF4-FFF2-40B4-BE49-F238E27FC236}">
                  <a16:creationId xmlns:a16="http://schemas.microsoft.com/office/drawing/2014/main" id="{3247A508-B08D-331B-DC03-7E94A9299A95}"/>
                </a:ext>
              </a:extLst>
            </p:cNvPr>
            <p:cNvSpPr/>
            <p:nvPr/>
          </p:nvSpPr>
          <p:spPr>
            <a:xfrm>
              <a:off x="7197986" y="3566514"/>
              <a:ext cx="1816894" cy="113704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5942" tIns="65942" rIns="65942" bIns="65942" spcCol="1270" anchor="ctr"/>
            <a:lstStyle/>
            <a:p>
              <a:pPr marL="0" marR="0" lvl="0" indent="0" algn="ctr" defTabSz="769346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nlandica"/>
                <a:ea typeface="+mn-ea"/>
                <a:cs typeface="+mn-cs"/>
              </a:endParaRPr>
            </a:p>
            <a:p>
              <a:pPr marL="0" marR="0" lvl="0" indent="0" algn="ctr" defTabSz="769346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inlandica"/>
                  <a:ea typeface="+mn-ea"/>
                  <a:cs typeface="+mn-cs"/>
                </a:rPr>
                <a:t>Highly trained and respected teachers</a:t>
              </a:r>
            </a:p>
            <a:p>
              <a:pPr marL="0" marR="0" lvl="0" indent="0" algn="ctr" defTabSz="769346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nlandica"/>
                <a:ea typeface="+mn-ea"/>
                <a:cs typeface="+mn-cs"/>
              </a:endParaRPr>
            </a:p>
          </p:txBody>
        </p:sp>
        <p:sp>
          <p:nvSpPr>
            <p:cNvPr id="33" name="Rectangle 20">
              <a:extLst>
                <a:ext uri="{FF2B5EF4-FFF2-40B4-BE49-F238E27FC236}">
                  <a16:creationId xmlns:a16="http://schemas.microsoft.com/office/drawing/2014/main" id="{23261714-6465-8934-A35F-9A650E93A204}"/>
                </a:ext>
              </a:extLst>
            </p:cNvPr>
            <p:cNvSpPr/>
            <p:nvPr/>
          </p:nvSpPr>
          <p:spPr>
            <a:xfrm>
              <a:off x="5187195" y="3566514"/>
              <a:ext cx="1816894" cy="113704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5942" tIns="65942" rIns="65942" bIns="65942" spcCol="1270" anchor="ctr"/>
            <a:lstStyle/>
            <a:p>
              <a:pPr marL="0" marR="0" lvl="0" indent="0" algn="ctr" defTabSz="769346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inlandica"/>
                  <a:ea typeface="ＭＳ Ｐゴシック" pitchFamily="1" charset="-128"/>
                  <a:cs typeface="+mn-cs"/>
                </a:rPr>
                <a:t>Long-term commitment to  equality</a:t>
              </a:r>
            </a:p>
          </p:txBody>
        </p:sp>
        <p:sp>
          <p:nvSpPr>
            <p:cNvPr id="34" name="Rectangle 20">
              <a:extLst>
                <a:ext uri="{FF2B5EF4-FFF2-40B4-BE49-F238E27FC236}">
                  <a16:creationId xmlns:a16="http://schemas.microsoft.com/office/drawing/2014/main" id="{D6AD766F-79E4-89B3-671C-2E4819C4D17A}"/>
                </a:ext>
              </a:extLst>
            </p:cNvPr>
            <p:cNvSpPr/>
            <p:nvPr/>
          </p:nvSpPr>
          <p:spPr>
            <a:xfrm>
              <a:off x="5187195" y="2247614"/>
              <a:ext cx="1816894" cy="11370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5942" tIns="65942" rIns="65942" bIns="65942" spcCol="127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nlandica"/>
                <a:ea typeface="ＭＳ Ｐゴシック" pitchFamily="1" charset="-128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inlandica"/>
                  <a:ea typeface="ＭＳ Ｐゴシック" pitchFamily="1" charset="-128"/>
                  <a:cs typeface="+mn-cs"/>
                </a:rPr>
                <a:t>Low hierarchies, local autonomy, </a:t>
              </a:r>
              <a:b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inlandica"/>
                  <a:ea typeface="ＭＳ Ｐゴシック" pitchFamily="1" charset="-128"/>
                  <a:cs typeface="+mn-cs"/>
                </a:rPr>
              </a:b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inlandica"/>
                  <a:ea typeface="ＭＳ Ｐゴシック" pitchFamily="1" charset="-128"/>
                  <a:cs typeface="+mn-cs"/>
                </a:rPr>
                <a:t>a strong culture </a:t>
              </a:r>
              <a:b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inlandica"/>
                  <a:ea typeface="ＭＳ Ｐゴシック" pitchFamily="1" charset="-128"/>
                  <a:cs typeface="+mn-cs"/>
                </a:rPr>
              </a:b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inlandica"/>
                  <a:ea typeface="ＭＳ Ｐゴシック" pitchFamily="1" charset="-128"/>
                  <a:cs typeface="+mn-cs"/>
                </a:rPr>
                <a:t>of mutual trust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nlandica"/>
                <a:ea typeface="ＭＳ Ｐゴシック" pitchFamily="1" charset="-128"/>
                <a:cs typeface="+mn-cs"/>
              </a:endParaRPr>
            </a:p>
          </p:txBody>
        </p:sp>
        <p:sp>
          <p:nvSpPr>
            <p:cNvPr id="35" name="Rectangle 20">
              <a:extLst>
                <a:ext uri="{FF2B5EF4-FFF2-40B4-BE49-F238E27FC236}">
                  <a16:creationId xmlns:a16="http://schemas.microsoft.com/office/drawing/2014/main" id="{A65DFF52-2A7A-6714-9FF6-58F5F78BF85F}"/>
                </a:ext>
              </a:extLst>
            </p:cNvPr>
            <p:cNvSpPr/>
            <p:nvPr/>
          </p:nvSpPr>
          <p:spPr>
            <a:xfrm>
              <a:off x="7197988" y="2241538"/>
              <a:ext cx="1816894" cy="113704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5942" tIns="65942" rIns="65942" bIns="65942" spcCol="127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567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nlandica" panose="00000500000000000000" pitchFamily="2" charset="0"/>
                <a:ea typeface="+mn-ea"/>
                <a:cs typeface="+mn-cs"/>
              </a:endParaRPr>
            </a:p>
            <a:p>
              <a:pPr marL="0" marR="0" lvl="0" indent="0" algn="ctr" defTabSz="769346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nlandica"/>
                <a:ea typeface="+mn-ea"/>
                <a:cs typeface="+mn-cs"/>
              </a:endParaRPr>
            </a:p>
          </p:txBody>
        </p:sp>
        <p:sp>
          <p:nvSpPr>
            <p:cNvPr id="36" name="Rectangle 20">
              <a:extLst>
                <a:ext uri="{FF2B5EF4-FFF2-40B4-BE49-F238E27FC236}">
                  <a16:creationId xmlns:a16="http://schemas.microsoft.com/office/drawing/2014/main" id="{5B6CBC70-26BF-9D92-E655-6DD3F7B3449C}"/>
                </a:ext>
              </a:extLst>
            </p:cNvPr>
            <p:cNvSpPr/>
            <p:nvPr/>
          </p:nvSpPr>
          <p:spPr>
            <a:xfrm>
              <a:off x="5187196" y="915566"/>
              <a:ext cx="1816894" cy="113704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5942" tIns="65942" rIns="65942" bIns="65942" spcCol="127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inlandica"/>
                  <a:ea typeface="+mn-ea"/>
                  <a:cs typeface="+mn-cs"/>
                </a:rPr>
                <a:t>Joy of learning and the importance of student wellbeing - no one is left behind</a:t>
              </a:r>
            </a:p>
          </p:txBody>
        </p:sp>
      </p:grpSp>
      <p:grpSp>
        <p:nvGrpSpPr>
          <p:cNvPr id="44" name="Ryhmä 43">
            <a:extLst>
              <a:ext uri="{FF2B5EF4-FFF2-40B4-BE49-F238E27FC236}">
                <a16:creationId xmlns:a16="http://schemas.microsoft.com/office/drawing/2014/main" id="{D604DE7D-D7CE-5F7D-8097-CD2054A3CE6F}"/>
              </a:ext>
            </a:extLst>
          </p:cNvPr>
          <p:cNvGrpSpPr/>
          <p:nvPr/>
        </p:nvGrpSpPr>
        <p:grpSpPr>
          <a:xfrm>
            <a:off x="4644008" y="1059582"/>
            <a:ext cx="3628166" cy="3590543"/>
            <a:chOff x="5187195" y="915566"/>
            <a:chExt cx="3827687" cy="3787995"/>
          </a:xfrm>
        </p:grpSpPr>
        <p:sp>
          <p:nvSpPr>
            <p:cNvPr id="45" name="Rectangle 20">
              <a:extLst>
                <a:ext uri="{FF2B5EF4-FFF2-40B4-BE49-F238E27FC236}">
                  <a16:creationId xmlns:a16="http://schemas.microsoft.com/office/drawing/2014/main" id="{5FB2DB70-4661-3672-B372-29C592DA8F7D}"/>
                </a:ext>
              </a:extLst>
            </p:cNvPr>
            <p:cNvSpPr/>
            <p:nvPr/>
          </p:nvSpPr>
          <p:spPr>
            <a:xfrm>
              <a:off x="7197987" y="915566"/>
              <a:ext cx="1816894" cy="113704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5942" tIns="65942" rIns="65942" bIns="65942" spcCol="1270" anchor="ctr"/>
            <a:lstStyle/>
            <a:p>
              <a:pPr marL="0" marR="0" lvl="0" indent="0" algn="ctr" defTabSz="769346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nlandica"/>
                <a:ea typeface="+mn-ea"/>
                <a:cs typeface="+mn-cs"/>
              </a:endParaRPr>
            </a:p>
          </p:txBody>
        </p:sp>
        <p:sp>
          <p:nvSpPr>
            <p:cNvPr id="46" name="Rectangle 20">
              <a:extLst>
                <a:ext uri="{FF2B5EF4-FFF2-40B4-BE49-F238E27FC236}">
                  <a16:creationId xmlns:a16="http://schemas.microsoft.com/office/drawing/2014/main" id="{639D489F-043D-ADF6-806C-2C32B7B30F62}"/>
                </a:ext>
              </a:extLst>
            </p:cNvPr>
            <p:cNvSpPr/>
            <p:nvPr/>
          </p:nvSpPr>
          <p:spPr>
            <a:xfrm>
              <a:off x="7197986" y="3566514"/>
              <a:ext cx="1816894" cy="113704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5942" tIns="65942" rIns="65942" bIns="65942" spcCol="1270" anchor="ctr"/>
            <a:lstStyle/>
            <a:p>
              <a:pPr marL="0" marR="0" lvl="0" indent="0" algn="ctr" defTabSz="769346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nlandica"/>
                <a:ea typeface="+mn-ea"/>
                <a:cs typeface="+mn-cs"/>
              </a:endParaRPr>
            </a:p>
          </p:txBody>
        </p:sp>
        <p:sp>
          <p:nvSpPr>
            <p:cNvPr id="47" name="Rectangle 20">
              <a:extLst>
                <a:ext uri="{FF2B5EF4-FFF2-40B4-BE49-F238E27FC236}">
                  <a16:creationId xmlns:a16="http://schemas.microsoft.com/office/drawing/2014/main" id="{32614D45-406D-6009-2EED-B51C04957CB7}"/>
                </a:ext>
              </a:extLst>
            </p:cNvPr>
            <p:cNvSpPr/>
            <p:nvPr/>
          </p:nvSpPr>
          <p:spPr>
            <a:xfrm>
              <a:off x="5187195" y="3566514"/>
              <a:ext cx="1816894" cy="113704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5942" tIns="65942" rIns="65942" bIns="65942" spcCol="1270" anchor="ctr"/>
            <a:lstStyle/>
            <a:p>
              <a:pPr marL="0" marR="0" lvl="0" indent="0" algn="ctr" defTabSz="769346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nlandica"/>
                <a:ea typeface="ＭＳ Ｐゴシック" pitchFamily="1" charset="-128"/>
                <a:cs typeface="+mn-cs"/>
              </a:endParaRPr>
            </a:p>
            <a:p>
              <a:pPr marL="0" marR="0" lvl="0" indent="0" algn="ctr" defTabSz="769346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inlandica"/>
                  <a:ea typeface="+mn-ea"/>
                  <a:cs typeface="Arial" panose="020B0604020202020204" pitchFamily="34" charset="0"/>
                </a:rPr>
                <a:t>No ranking of schools, students or teachers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nlandica"/>
                <a:ea typeface="ＭＳ Ｐゴシック" pitchFamily="1" charset="-128"/>
                <a:cs typeface="+mn-cs"/>
              </a:endParaRPr>
            </a:p>
            <a:p>
              <a:pPr marL="0" marR="0" lvl="0" indent="0" algn="ctr" defTabSz="769346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nlandica"/>
                <a:ea typeface="+mn-ea"/>
                <a:cs typeface="+mn-cs"/>
              </a:endParaRPr>
            </a:p>
          </p:txBody>
        </p:sp>
        <p:sp>
          <p:nvSpPr>
            <p:cNvPr id="48" name="Rectangle 20">
              <a:extLst>
                <a:ext uri="{FF2B5EF4-FFF2-40B4-BE49-F238E27FC236}">
                  <a16:creationId xmlns:a16="http://schemas.microsoft.com/office/drawing/2014/main" id="{C37F61AD-E85B-0592-6A98-63F44154C58B}"/>
                </a:ext>
              </a:extLst>
            </p:cNvPr>
            <p:cNvSpPr/>
            <p:nvPr/>
          </p:nvSpPr>
          <p:spPr>
            <a:xfrm>
              <a:off x="5187195" y="2247614"/>
              <a:ext cx="1816894" cy="11370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5942" tIns="65942" rIns="65942" bIns="65942" spcCol="127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inlandica"/>
                  <a:ea typeface="ＭＳ Ｐゴシック" pitchFamily="1" charset="-128"/>
                  <a:cs typeface="+mn-cs"/>
                </a:rPr>
                <a:t>World-class media education and literacy</a:t>
              </a:r>
            </a:p>
          </p:txBody>
        </p:sp>
        <p:sp>
          <p:nvSpPr>
            <p:cNvPr id="49" name="Rectangle 20">
              <a:extLst>
                <a:ext uri="{FF2B5EF4-FFF2-40B4-BE49-F238E27FC236}">
                  <a16:creationId xmlns:a16="http://schemas.microsoft.com/office/drawing/2014/main" id="{671EC8BF-0A7F-E36B-C3D5-DCAC3AEE8C3C}"/>
                </a:ext>
              </a:extLst>
            </p:cNvPr>
            <p:cNvSpPr/>
            <p:nvPr/>
          </p:nvSpPr>
          <p:spPr>
            <a:xfrm>
              <a:off x="7197988" y="2241538"/>
              <a:ext cx="1816894" cy="113704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5942" tIns="65942" rIns="65942" bIns="65942" spcCol="127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567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nlandica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567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inlandica"/>
                  <a:ea typeface="+mn-ea"/>
                  <a:cs typeface="Arial" panose="020B0604020202020204" pitchFamily="34" charset="0"/>
                </a:rPr>
                <a:t>Free at all levels from pre-primary onward; modest fees for early childhood care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nlandica" panose="00000500000000000000" pitchFamily="2" charset="0"/>
                <a:ea typeface="+mn-ea"/>
                <a:cs typeface="+mn-cs"/>
              </a:endParaRPr>
            </a:p>
            <a:p>
              <a:pPr marL="0" marR="0" lvl="0" indent="0" algn="ctr" defTabSz="769346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nlandica"/>
                <a:ea typeface="+mn-ea"/>
                <a:cs typeface="+mn-cs"/>
              </a:endParaRPr>
            </a:p>
          </p:txBody>
        </p:sp>
        <p:sp>
          <p:nvSpPr>
            <p:cNvPr id="50" name="Rectangle 20">
              <a:extLst>
                <a:ext uri="{FF2B5EF4-FFF2-40B4-BE49-F238E27FC236}">
                  <a16:creationId xmlns:a16="http://schemas.microsoft.com/office/drawing/2014/main" id="{B10A5A06-9271-779C-E768-FB10EFFB0F88}"/>
                </a:ext>
              </a:extLst>
            </p:cNvPr>
            <p:cNvSpPr/>
            <p:nvPr/>
          </p:nvSpPr>
          <p:spPr>
            <a:xfrm>
              <a:off x="5187196" y="915566"/>
              <a:ext cx="1816894" cy="113704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5942" tIns="65942" rIns="65942" bIns="65942" spcCol="1270" anchor="ctr"/>
            <a:lstStyle/>
            <a:p>
              <a:pPr marL="0" marR="0" lvl="0" indent="0" algn="ctr" defTabSz="769346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inlandica"/>
                  <a:ea typeface="ＭＳ Ｐゴシック" pitchFamily="1" charset="-128"/>
                  <a:cs typeface="+mn-cs"/>
                </a:rPr>
                <a:t>Critical thinking, creativity, and innovation play an important role </a:t>
              </a:r>
            </a:p>
          </p:txBody>
        </p:sp>
      </p:grpSp>
      <p:sp>
        <p:nvSpPr>
          <p:cNvPr id="55" name="Tekstiruutu 54">
            <a:extLst>
              <a:ext uri="{FF2B5EF4-FFF2-40B4-BE49-F238E27FC236}">
                <a16:creationId xmlns:a16="http://schemas.microsoft.com/office/drawing/2014/main" id="{32985D3E-1F10-BE5C-4558-2BECB27B04D5}"/>
              </a:ext>
            </a:extLst>
          </p:cNvPr>
          <p:cNvSpPr txBox="1"/>
          <p:nvPr/>
        </p:nvSpPr>
        <p:spPr>
          <a:xfrm>
            <a:off x="2745216" y="2316437"/>
            <a:ext cx="1715000" cy="107777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srgbClr val="002EA2"/>
              </a:solidFill>
              <a:effectLst/>
              <a:uLnTx/>
              <a:uFillTx/>
              <a:latin typeface="Finlandica"/>
              <a:ea typeface="+mn-ea"/>
              <a:cs typeface="+mn-cs"/>
            </a:endParaRPr>
          </a:p>
        </p:txBody>
      </p:sp>
      <p:sp>
        <p:nvSpPr>
          <p:cNvPr id="56" name="Tekstiruutu 55">
            <a:extLst>
              <a:ext uri="{FF2B5EF4-FFF2-40B4-BE49-F238E27FC236}">
                <a16:creationId xmlns:a16="http://schemas.microsoft.com/office/drawing/2014/main" id="{91396402-C48A-296E-0FBA-98B890285F9A}"/>
              </a:ext>
            </a:extLst>
          </p:cNvPr>
          <p:cNvSpPr txBox="1"/>
          <p:nvPr/>
        </p:nvSpPr>
        <p:spPr>
          <a:xfrm>
            <a:off x="6549984" y="3572347"/>
            <a:ext cx="1722187" cy="1077778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srgbClr val="002EA2"/>
              </a:solidFill>
              <a:effectLst/>
              <a:uLnTx/>
              <a:uFillTx/>
              <a:latin typeface="Finlandica"/>
              <a:ea typeface="+mn-ea"/>
              <a:cs typeface="+mn-cs"/>
            </a:endParaRPr>
          </a:p>
        </p:txBody>
      </p:sp>
      <p:sp>
        <p:nvSpPr>
          <p:cNvPr id="60" name="Tekstiruutu 59">
            <a:extLst>
              <a:ext uri="{FF2B5EF4-FFF2-40B4-BE49-F238E27FC236}">
                <a16:creationId xmlns:a16="http://schemas.microsoft.com/office/drawing/2014/main" id="{A34FBE23-6F0C-2D9A-DD20-574DBE2AD687}"/>
              </a:ext>
            </a:extLst>
          </p:cNvPr>
          <p:cNvSpPr txBox="1"/>
          <p:nvPr/>
        </p:nvSpPr>
        <p:spPr>
          <a:xfrm>
            <a:off x="6549985" y="1059582"/>
            <a:ext cx="1722187" cy="1077778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srgbClr val="002EA2"/>
              </a:solidFill>
              <a:effectLst/>
              <a:uLnTx/>
              <a:uFillTx/>
              <a:latin typeface="Finlandic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9175884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652" y="432000"/>
            <a:ext cx="6264696" cy="504056"/>
          </a:xfrm>
        </p:spPr>
        <p:txBody>
          <a:bodyPr/>
          <a:lstStyle/>
          <a:p>
            <a:pPr algn="ctr"/>
            <a:r>
              <a:rPr lang="en-US" dirty="0"/>
              <a:t>Education for 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275606"/>
            <a:ext cx="7956456" cy="3476794"/>
          </a:xfrm>
        </p:spPr>
        <p:txBody>
          <a:bodyPr/>
          <a:lstStyle/>
          <a:p>
            <a:r>
              <a:rPr lang="en-US" dirty="0"/>
              <a:t>The development of the whole education system takes time. During the first years of the 20th century, only a third of children in rural areas went to school. </a:t>
            </a:r>
          </a:p>
          <a:p>
            <a:endParaRPr lang="en-US" dirty="0"/>
          </a:p>
          <a:p>
            <a:r>
              <a:rPr lang="en-US" dirty="0"/>
              <a:t>The 1921 act on compulsory education started the path towards a modern education system based on the </a:t>
            </a:r>
            <a:r>
              <a:rPr lang="en-US" b="1" dirty="0"/>
              <a:t>philosophy of education for all</a:t>
            </a:r>
            <a:r>
              <a:rPr lang="en-US" dirty="0"/>
              <a:t>. School meals have been free for all students, nationwide, in basic education since 1948.</a:t>
            </a:r>
          </a:p>
          <a:p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Today, </a:t>
            </a:r>
            <a:r>
              <a:rPr lang="en-US" b="1" dirty="0">
                <a:solidFill>
                  <a:schemeClr val="tx1"/>
                </a:solidFill>
              </a:rPr>
              <a:t>education from pre-primary to higher education is free of charge </a:t>
            </a:r>
            <a:r>
              <a:rPr lang="en-US" dirty="0">
                <a:solidFill>
                  <a:schemeClr val="tx1"/>
                </a:solidFill>
              </a:rPr>
              <a:t>for Finns and citizens from EU/ETA countries. Early childhood education and care is heavily subsidized.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382314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>
            <a:extLst>
              <a:ext uri="{FF2B5EF4-FFF2-40B4-BE49-F238E27FC236}">
                <a16:creationId xmlns:a16="http://schemas.microsoft.com/office/drawing/2014/main" id="{671A976D-20D8-439C-8EF9-388DB13F9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Freeform 11">
            <a:extLst>
              <a:ext uri="{FF2B5EF4-FFF2-40B4-BE49-F238E27FC236}">
                <a16:creationId xmlns:a16="http://schemas.microsoft.com/office/drawing/2014/main" id="{A0DAB701-E5A3-4E4B-A087-5AA0800E7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6" name="Kulmayhdysviiva 8">
            <a:extLst>
              <a:ext uri="{FF2B5EF4-FFF2-40B4-BE49-F238E27FC236}">
                <a16:creationId xmlns:a16="http://schemas.microsoft.com/office/drawing/2014/main" id="{DB547305-7236-4D7A-A536-A687A8309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2594097"/>
            <a:ext cx="4572000" cy="551348"/>
          </a:xfrm>
          <a:prstGeom prst="bentConnector3">
            <a:avLst>
              <a:gd name="adj1" fmla="val 50000"/>
            </a:avLst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iruutu 1">
            <a:extLst>
              <a:ext uri="{FF2B5EF4-FFF2-40B4-BE49-F238E27FC236}">
                <a16:creationId xmlns:a16="http://schemas.microsoft.com/office/drawing/2014/main" id="{D97F3D1B-491B-4079-9FC2-DD16E7FDF0B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9643" y="3184479"/>
            <a:ext cx="2434125" cy="158080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1921 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Compulsory School Attendance Act. </a:t>
            </a:r>
            <a:r>
              <a:rPr lang="en-US" sz="1400" dirty="0">
                <a:solidFill>
                  <a:schemeClr val="bg1"/>
                </a:solidFill>
              </a:rPr>
              <a:t>Municipalities are obliged to provide six years of compulsory education to all children aged 7 to 13.</a:t>
            </a:r>
            <a:endParaRPr lang="fi-FI" sz="1400" dirty="0"/>
          </a:p>
        </p:txBody>
      </p:sp>
      <p:sp>
        <p:nvSpPr>
          <p:cNvPr id="8" name="Tekstiruutu 9">
            <a:extLst>
              <a:ext uri="{FF2B5EF4-FFF2-40B4-BE49-F238E27FC236}">
                <a16:creationId xmlns:a16="http://schemas.microsoft.com/office/drawing/2014/main" id="{6A065AC8-562D-4BB3-A62A-C6844E493EE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2267745" y="1131590"/>
            <a:ext cx="2304256" cy="136536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1943 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Law on free-of-charge school meals. </a:t>
            </a:r>
            <a:r>
              <a:rPr lang="en-US" sz="1400" dirty="0">
                <a:solidFill>
                  <a:schemeClr val="bg1"/>
                </a:solidFill>
              </a:rPr>
              <a:t>All pupils have been served free school lunch during each school day since 1948. </a:t>
            </a:r>
          </a:p>
        </p:txBody>
      </p:sp>
      <p:sp>
        <p:nvSpPr>
          <p:cNvPr id="9" name="Tekstiruutu 10">
            <a:extLst>
              <a:ext uri="{FF2B5EF4-FFF2-40B4-BE49-F238E27FC236}">
                <a16:creationId xmlns:a16="http://schemas.microsoft.com/office/drawing/2014/main" id="{B6E6280F-E238-49E7-9820-F46286D9FB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572001" y="3165015"/>
            <a:ext cx="2376264" cy="158080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1972 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School reform. </a:t>
            </a:r>
            <a:r>
              <a:rPr lang="en-US" sz="1400" dirty="0">
                <a:solidFill>
                  <a:schemeClr val="bg1"/>
                </a:solidFill>
              </a:rPr>
              <a:t>New comprehensive school system with 9 grades guarantees same opportunities for good quality education in a school nearest to you.</a:t>
            </a:r>
            <a:endParaRPr lang="fi-FI" sz="1400" dirty="0"/>
          </a:p>
        </p:txBody>
      </p:sp>
      <p:cxnSp>
        <p:nvCxnSpPr>
          <p:cNvPr id="10" name="Kulmayhdysviiva 15">
            <a:extLst>
              <a:ext uri="{FF2B5EF4-FFF2-40B4-BE49-F238E27FC236}">
                <a16:creationId xmlns:a16="http://schemas.microsoft.com/office/drawing/2014/main" id="{85235CA4-5C3A-4770-BD0D-CB4DDC340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4572000" y="2731780"/>
            <a:ext cx="4788024" cy="380108"/>
          </a:xfrm>
          <a:prstGeom prst="bentConnector3">
            <a:avLst>
              <a:gd name="adj1" fmla="val 50000"/>
            </a:avLst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8">
            <a:extLst>
              <a:ext uri="{FF2B5EF4-FFF2-40B4-BE49-F238E27FC236}">
                <a16:creationId xmlns:a16="http://schemas.microsoft.com/office/drawing/2014/main" id="{4ABFAC86-5111-4059-80BA-FA5A66B7E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4572000" y="2594098"/>
            <a:ext cx="0" cy="51779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iruutu 3">
            <a:extLst>
              <a:ext uri="{FF2B5EF4-FFF2-40B4-BE49-F238E27FC236}">
                <a16:creationId xmlns:a16="http://schemas.microsoft.com/office/drawing/2014/main" id="{09CD7DA4-5510-4F1B-82E8-72EB5158462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948265" y="1059582"/>
            <a:ext cx="2088232" cy="158080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chemeClr val="bg1"/>
                </a:solidFill>
              </a:rPr>
              <a:t>1973 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Act on Children’s Day Care. </a:t>
            </a:r>
            <a:r>
              <a:rPr lang="en-US" sz="1400" dirty="0">
                <a:solidFill>
                  <a:schemeClr val="bg1"/>
                </a:solidFill>
              </a:rPr>
              <a:t>Local authorities are obliged to organize public day care, which allows both parents to participate in working life.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9AA2923-B76E-4FC5-A341-76CF64013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652" y="432000"/>
            <a:ext cx="6264696" cy="504056"/>
          </a:xfrm>
        </p:spPr>
        <p:txBody>
          <a:bodyPr/>
          <a:lstStyle/>
          <a:p>
            <a:pPr algn="ctr"/>
            <a:r>
              <a:rPr lang="en-US" dirty="0"/>
              <a:t>History</a:t>
            </a:r>
          </a:p>
        </p:txBody>
      </p:sp>
    </p:spTree>
    <p:extLst>
      <p:ext uri="{BB962C8B-B14F-4D97-AF65-F5344CB8AC3E}">
        <p14:creationId xmlns:p14="http://schemas.microsoft.com/office/powerpoint/2010/main" val="2086527554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upil is taking a serving of food. ">
            <a:extLst>
              <a:ext uri="{FF2B5EF4-FFF2-40B4-BE49-F238E27FC236}">
                <a16:creationId xmlns:a16="http://schemas.microsoft.com/office/drawing/2014/main" id="{D8407041-7BAC-4144-BD52-9921F4C2C8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3295"/>
            <a:ext cx="9144000" cy="51667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7494801-896A-49D2-9BF3-3700714037C8}"/>
              </a:ext>
            </a:extLst>
          </p:cNvPr>
          <p:cNvSpPr/>
          <p:nvPr/>
        </p:nvSpPr>
        <p:spPr>
          <a:xfrm>
            <a:off x="468313" y="1275606"/>
            <a:ext cx="4391720" cy="204911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4435B9-97EF-418A-A4B6-D6FD0C153BD4}"/>
              </a:ext>
            </a:extLst>
          </p:cNvPr>
          <p:cNvSpPr txBox="1">
            <a:spLocks/>
          </p:cNvSpPr>
          <p:nvPr/>
        </p:nvSpPr>
        <p:spPr>
          <a:xfrm>
            <a:off x="702083" y="1386734"/>
            <a:ext cx="4050967" cy="20491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accent1"/>
                </a:solidFill>
              </a:rPr>
              <a:t>School meals work as an equalizer between children from different backgrounds, strengthen equal opportunity and most importantly, promote learning. </a:t>
            </a:r>
            <a:br>
              <a:rPr lang="en-US" sz="2000" b="1" dirty="0">
                <a:solidFill>
                  <a:schemeClr val="accent1"/>
                </a:solidFill>
              </a:rPr>
            </a:br>
            <a:br>
              <a:rPr lang="en-US" sz="2000" b="1" dirty="0">
                <a:solidFill>
                  <a:schemeClr val="accent1"/>
                </a:solidFill>
              </a:rPr>
            </a:b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EC262968-A3FD-47C1-89BD-2A776435BEAC}"/>
              </a:ext>
            </a:extLst>
          </p:cNvPr>
          <p:cNvSpPr>
            <a:spLocks noEditPoints="1"/>
          </p:cNvSpPr>
          <p:nvPr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0E10C55A-D7C3-4985-A144-F018FD5972C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25B588-3BA7-4A63-9E35-52681A9F68EF}"/>
              </a:ext>
            </a:extLst>
          </p:cNvPr>
          <p:cNvSpPr txBox="1"/>
          <p:nvPr/>
        </p:nvSpPr>
        <p:spPr>
          <a:xfrm>
            <a:off x="5508104" y="4731990"/>
            <a:ext cx="3476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i-FI" sz="1200" dirty="0">
                <a:solidFill>
                  <a:schemeClr val="bg1"/>
                </a:solidFill>
              </a:rPr>
              <a:t>Photo: Elina Manninen/Keksi</a:t>
            </a:r>
            <a:endParaRPr lang="en-US" sz="1200" dirty="0">
              <a:solidFill>
                <a:schemeClr val="bg1"/>
              </a:solidFill>
            </a:endParaRPr>
          </a:p>
          <a:p>
            <a:pPr algn="r"/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581142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1_Suomi Finland">
  <a:themeElements>
    <a:clrScheme name="Team Finland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002EA2"/>
      </a:hlink>
      <a:folHlink>
        <a:srgbClr val="525252"/>
      </a:folHlink>
    </a:clrScheme>
    <a:fontScheme name="Team Finland">
      <a:majorFont>
        <a:latin typeface="Finlandica"/>
        <a:ea typeface=""/>
        <a:cs typeface=""/>
      </a:majorFont>
      <a:minorFont>
        <a:latin typeface="Finland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Finland_sample-3" id="{6FAB1604-9D14-244B-882D-43918BB39F72}" vid="{192F1151-D6F4-5B41-8D6D-8226306E68D8}"/>
    </a:ext>
  </a:extLst>
</a:theme>
</file>

<file path=ppt/theme/theme2.xml><?xml version="1.0" encoding="utf-8"?>
<a:theme xmlns:a="http://schemas.openxmlformats.org/drawingml/2006/main" name="1_Suomi Finland Blanco">
  <a:themeElements>
    <a:clrScheme name="Team Finland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002EA2"/>
      </a:hlink>
      <a:folHlink>
        <a:srgbClr val="525252"/>
      </a:folHlink>
    </a:clrScheme>
    <a:fontScheme name="Team Finland">
      <a:majorFont>
        <a:latin typeface="Finlandica"/>
        <a:ea typeface=""/>
        <a:cs typeface=""/>
      </a:majorFont>
      <a:minorFont>
        <a:latin typeface="Finland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Finland_sample-3" id="{6FAB1604-9D14-244B-882D-43918BB39F72}" vid="{93BE7513-DF57-F74C-996A-32E01F2B7527}"/>
    </a:ext>
  </a:extLst>
</a:theme>
</file>

<file path=ppt/theme/theme3.xml><?xml version="1.0" encoding="utf-8"?>
<a:theme xmlns:a="http://schemas.openxmlformats.org/drawingml/2006/main" name="Finland -the digital hub of Northern Europe_FINLANDICA">
  <a:themeElements>
    <a:clrScheme name="Anuu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FFFFFF"/>
      </a:hlink>
      <a:folHlink>
        <a:srgbClr val="FFFFFF"/>
      </a:folHlink>
    </a:clrScheme>
    <a:fontScheme name="Team Finland">
      <a:majorFont>
        <a:latin typeface="Finlandica"/>
        <a:ea typeface=""/>
        <a:cs typeface=""/>
      </a:majorFont>
      <a:minorFont>
        <a:latin typeface="Finland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Team Finland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002EA2"/>
      </a:hlink>
      <a:folHlink>
        <a:srgbClr val="525252"/>
      </a:folHlink>
    </a:clrScheme>
    <a:fontScheme name="Team Finland">
      <a:majorFont>
        <a:latin typeface="Finlandica"/>
        <a:ea typeface=""/>
        <a:cs typeface=""/>
      </a:majorFont>
      <a:minorFont>
        <a:latin typeface="Finland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Team Finland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002EA2"/>
      </a:hlink>
      <a:folHlink>
        <a:srgbClr val="525252"/>
      </a:folHlink>
    </a:clrScheme>
    <a:fontScheme name="Team Finland">
      <a:majorFont>
        <a:latin typeface="Finlandica"/>
        <a:ea typeface=""/>
        <a:cs typeface=""/>
      </a:majorFont>
      <a:minorFont>
        <a:latin typeface="Finland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Finland_sample-3</Template>
  <TotalTime>11108</TotalTime>
  <Words>2388</Words>
  <Application>Microsoft Office PowerPoint</Application>
  <PresentationFormat>On-screen Show (16:9)</PresentationFormat>
  <Paragraphs>258</Paragraphs>
  <Slides>31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-apple-system</vt:lpstr>
      <vt:lpstr>Arial</vt:lpstr>
      <vt:lpstr>Arial</vt:lpstr>
      <vt:lpstr>Finlandica</vt:lpstr>
      <vt:lpstr>Finlandica Bold</vt:lpstr>
      <vt:lpstr>Lato</vt:lpstr>
      <vt:lpstr>Roboto Condensed</vt:lpstr>
      <vt:lpstr>Times New Roman</vt:lpstr>
      <vt:lpstr>1_Suomi Finland</vt:lpstr>
      <vt:lpstr>1_Suomi Finland Blanco</vt:lpstr>
      <vt:lpstr>Finland -the digital hub of Northern Europe_FINLANDICA</vt:lpstr>
      <vt:lpstr>PowerPoint Presentation</vt:lpstr>
      <vt:lpstr>The FINNISH education system &amp;   EDUCATION SERVICES and solutions</vt:lpstr>
      <vt:lpstr>PowerPoint Presentation</vt:lpstr>
      <vt:lpstr>PowerPoint Presentation</vt:lpstr>
      <vt:lpstr>THE FINNISH EDUCATION SYSTEM IN A NUTSHELL</vt:lpstr>
      <vt:lpstr>PowerPoint Presentation</vt:lpstr>
      <vt:lpstr>Education for all</vt:lpstr>
      <vt:lpstr>History</vt:lpstr>
      <vt:lpstr>PowerPoint Presentation</vt:lpstr>
      <vt:lpstr>History</vt:lpstr>
      <vt:lpstr>History</vt:lpstr>
      <vt:lpstr>The Finnish education system today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BEST PRACTICES FROM FINLAND’S EDUCATION SYSTEM CAN BE ADAPTED </vt:lpstr>
      <vt:lpstr>Continuous development</vt:lpstr>
      <vt:lpstr>Education Finland</vt:lpstr>
      <vt:lpstr>PowerPoint Presentation</vt:lpstr>
      <vt:lpstr>Higher Education</vt:lpstr>
      <vt:lpstr>INTERNATIONAL STUDENTS</vt:lpstr>
      <vt:lpstr>Thank you!</vt:lpstr>
      <vt:lpstr>PowerPoint Presentation</vt:lpstr>
    </vt:vector>
  </TitlesOfParts>
  <Manager>Hasan &amp; Partners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Evita Tuovinen</dc:creator>
  <cp:lastModifiedBy>Heiskanen Hanna (UM)</cp:lastModifiedBy>
  <cp:revision>187</cp:revision>
  <dcterms:created xsi:type="dcterms:W3CDTF">2021-02-09T08:42:15Z</dcterms:created>
  <dcterms:modified xsi:type="dcterms:W3CDTF">2026-05-06T09:29:40Z</dcterms:modified>
</cp:coreProperties>
</file>