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68" r:id="rId2"/>
  </p:sldMasterIdLst>
  <p:notesMasterIdLst>
    <p:notesMasterId r:id="rId18"/>
  </p:notesMasterIdLst>
  <p:handoutMasterIdLst>
    <p:handoutMasterId r:id="rId19"/>
  </p:handoutMasterIdLst>
  <p:sldIdLst>
    <p:sldId id="256" r:id="rId3"/>
    <p:sldId id="257" r:id="rId4"/>
    <p:sldId id="277" r:id="rId5"/>
    <p:sldId id="258" r:id="rId6"/>
    <p:sldId id="259" r:id="rId7"/>
    <p:sldId id="269" r:id="rId8"/>
    <p:sldId id="261" r:id="rId9"/>
    <p:sldId id="273" r:id="rId10"/>
    <p:sldId id="262" r:id="rId11"/>
    <p:sldId id="260" r:id="rId12"/>
    <p:sldId id="263" r:id="rId13"/>
    <p:sldId id="274" r:id="rId14"/>
    <p:sldId id="278" r:id="rId15"/>
    <p:sldId id="279" r:id="rId16"/>
    <p:sldId id="268" r:id="rId17"/>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88" autoAdjust="0"/>
  </p:normalViewPr>
  <p:slideViewPr>
    <p:cSldViewPr showGuides="1">
      <p:cViewPr varScale="1">
        <p:scale>
          <a:sx n="98" d="100"/>
          <a:sy n="98" d="100"/>
        </p:scale>
        <p:origin x="437" y="72"/>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outlineViewPr>
    <p:cViewPr>
      <p:scale>
        <a:sx n="33" d="100"/>
        <a:sy n="33" d="100"/>
      </p:scale>
      <p:origin x="0" y="-9712"/>
    </p:cViewPr>
  </p:outlin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15.4.2021</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15.4.2021</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dirty="0"/>
          </a:p>
        </p:txBody>
      </p:sp>
    </p:spTree>
    <p:extLst>
      <p:ext uri="{BB962C8B-B14F-4D97-AF65-F5344CB8AC3E}">
        <p14:creationId xmlns:p14="http://schemas.microsoft.com/office/powerpoint/2010/main" val="164994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dirty="0"/>
          </a:p>
        </p:txBody>
      </p:sp>
    </p:spTree>
    <p:extLst>
      <p:ext uri="{BB962C8B-B14F-4D97-AF65-F5344CB8AC3E}">
        <p14:creationId xmlns:p14="http://schemas.microsoft.com/office/powerpoint/2010/main" val="348542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indent="0">
              <a:buNone/>
            </a:pPr>
            <a:endParaRPr lang="fi-FI" sz="1200"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dirty="0"/>
          </a:p>
        </p:txBody>
      </p:sp>
    </p:spTree>
    <p:extLst>
      <p:ext uri="{BB962C8B-B14F-4D97-AF65-F5344CB8AC3E}">
        <p14:creationId xmlns:p14="http://schemas.microsoft.com/office/powerpoint/2010/main" val="353502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1157431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84012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217890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indent="0">
              <a:buNone/>
            </a:pPr>
            <a:endParaRPr lang="fi-FI" sz="1200"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83788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indent="0">
              <a:buNone/>
            </a:pPr>
            <a:endParaRPr lang="fi-FI" sz="1200"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47590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indent="0">
              <a:buNone/>
            </a:pPr>
            <a:endParaRPr lang="en-US" sz="1200" b="1"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414974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en-GB" dirty="0"/>
              <a:t>The national average cost of a single school meal includes food personnel costs, equipment and transport. </a:t>
            </a:r>
          </a:p>
        </p:txBody>
      </p:sp>
      <p:sp>
        <p:nvSpPr>
          <p:cNvPr id="4" name="Dian numeron paikkamerkki 3"/>
          <p:cNvSpPr>
            <a:spLocks noGrp="1"/>
          </p:cNvSpPr>
          <p:nvPr>
            <p:ph type="sldNum" sz="quarter" idx="5"/>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424848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EE882F-6FA4-46CF-A8EE-FAEC11772BB6}" type="datetime1">
              <a:rPr lang="fi-FI" smtClean="0"/>
              <a:t>15.4.2021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775450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B9FD55B-118D-43A4-8BE3-2671986A2DE9}" type="datetime1">
              <a:rPr lang="fi-FI" smtClean="0"/>
              <a:t>15.4.2021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845239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514840-EC16-4AD9-9E63-131000EF363A}" type="datetime1">
              <a:rPr lang="fi-FI" smtClean="0"/>
              <a:t>15.4.2021</a:t>
            </a:fld>
            <a:endParaRPr lang="en-US"/>
          </a:p>
        </p:txBody>
      </p:sp>
      <p:sp>
        <p:nvSpPr>
          <p:cNvPr id="6" name="Footer Placeholder 5"/>
          <p:cNvSpPr>
            <a:spLocks noGrp="1"/>
          </p:cNvSpPr>
          <p:nvPr>
            <p:ph type="ftr" sz="quarter" idx="11"/>
          </p:nvPr>
        </p:nvSpPr>
        <p:spPr/>
        <p:txBody>
          <a:bodyPr/>
          <a:lstStyle/>
          <a:p>
            <a:r>
              <a:rPr lang="en-US"/>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69122503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7D4C7-DC30-4D72-AD15-09A0FAF8FEF6}" type="datetime1">
              <a:rPr lang="fi-FI" smtClean="0"/>
              <a:t>15.4.2021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0014611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E577A8-F06A-4763-B466-13C38868FF98}" type="datetime1">
              <a:rPr lang="fi-FI" smtClean="0"/>
              <a:t>15.4.2021</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6143353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74A44B-B7C7-4272-B6C4-3F79201367F0}" type="datetime1">
              <a:rPr lang="fi-FI" smtClean="0"/>
              <a:t>15.4.2021</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00180152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a:t>Insert Picture</a:t>
            </a:r>
          </a:p>
        </p:txBody>
      </p:sp>
      <p:sp>
        <p:nvSpPr>
          <p:cNvPr id="4" name="Date Placeholder 3"/>
          <p:cNvSpPr>
            <a:spLocks noGrp="1"/>
          </p:cNvSpPr>
          <p:nvPr>
            <p:ph type="dt" sz="half" idx="10"/>
          </p:nvPr>
        </p:nvSpPr>
        <p:spPr/>
        <p:txBody>
          <a:bodyPr/>
          <a:lstStyle/>
          <a:p>
            <a:fld id="{7B2964EC-1F92-439C-A334-93E67D933082}" type="datetime1">
              <a:rPr lang="fi-FI" smtClean="0"/>
              <a:t>15.4.2021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2548169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fi-FI" smtClean="0"/>
              <a:t>15.4.2021</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091133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15.4.2021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43916066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15.4.2021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4540561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Click to edit Master text styles</a:t>
            </a:r>
          </a:p>
          <a:p>
            <a:pPr lvl="1"/>
            <a:r>
              <a:rPr lang="fi-FI"/>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15.4.2021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02720038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0D005-A54C-4DFE-9765-2BED80465EA0}" type="datetime1">
              <a:rPr lang="fi-FI" smtClean="0"/>
              <a:t>15.4.2021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274770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49E4EB1-FA89-4A39-96C3-37483AE5CEE2}" type="datetime1">
              <a:rPr lang="fi-FI" smtClean="0"/>
              <a:t>15.4.2021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409207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FB58426-5F65-40EC-9872-4F186B4238D1}" type="datetime1">
              <a:rPr lang="fi-FI" smtClean="0"/>
              <a:t>15.4.2021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32869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D30AE1-D009-49A6-AFBC-48C836E46FD5}" type="datetime1">
              <a:rPr lang="fi-FI" smtClean="0"/>
              <a:t>15.4.2021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4919537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CB6E6A-F1BF-4D0B-8E96-152A3DAE3272}" type="datetime1">
              <a:rPr lang="fi-FI" smtClean="0"/>
              <a:t>15.4.2021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2754952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a:t>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15.4.2021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797777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351FF6A-88FE-4829-AABE-A8D19FDDA656}" type="datetime1">
              <a:rPr lang="fi-FI" smtClean="0"/>
              <a:t>15.4.2021</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19031070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004A870-5DDB-45A8-A254-49DFCA16BCAA}" type="datetime1">
              <a:rPr lang="fi-FI" smtClean="0"/>
              <a:t>15.4.2021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2769590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15.4.2021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9921360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15.4.2021</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94433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E882F-6FA4-46CF-A8EE-FAEC11772BB6}" type="datetime1">
              <a:rPr lang="fi-FI" smtClean="0"/>
              <a:t>15.4.2021</a:t>
            </a:fld>
            <a:endParaRPr lang="en-US" dirty="0"/>
          </a:p>
        </p:txBody>
      </p:sp>
      <p:sp>
        <p:nvSpPr>
          <p:cNvPr id="3" name="Footer Placeholder 2"/>
          <p:cNvSpPr>
            <a:spLocks noGrp="1"/>
          </p:cNvSpPr>
          <p:nvPr>
            <p:ph type="ftr" sz="quarter" idx="11"/>
          </p:nvPr>
        </p:nvSpPr>
        <p:spPr/>
        <p:txBody>
          <a:bodyPr/>
          <a:lstStyle/>
          <a:p>
            <a:r>
              <a:rPr lang="en-US" dirty="0"/>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1</a:t>
            </a:fld>
            <a:endParaRPr lang="en-US" dirty="0"/>
          </a:p>
        </p:txBody>
      </p:sp>
    </p:spTree>
    <p:extLst>
      <p:ext uri="{BB962C8B-B14F-4D97-AF65-F5344CB8AC3E}">
        <p14:creationId xmlns:p14="http://schemas.microsoft.com/office/powerpoint/2010/main" val="102998091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investment in equality and the future</a:t>
            </a:r>
            <a:endParaRPr lang="en-GB" dirty="0"/>
          </a:p>
        </p:txBody>
      </p:sp>
      <p:sp>
        <p:nvSpPr>
          <p:cNvPr id="3" name="Content Placeholder 2"/>
          <p:cNvSpPr>
            <a:spLocks noGrp="1"/>
          </p:cNvSpPr>
          <p:nvPr>
            <p:ph idx="1"/>
          </p:nvPr>
        </p:nvSpPr>
        <p:spPr>
          <a:xfrm>
            <a:off x="1043608" y="1418953"/>
            <a:ext cx="7056784" cy="3240360"/>
          </a:xfrm>
        </p:spPr>
        <p:txBody>
          <a:bodyPr/>
          <a:lstStyle/>
          <a:p>
            <a:r>
              <a:rPr lang="en-US" dirty="0"/>
              <a:t>School meals make it easier for parents to work outside home, supporting gender equality, female workforce participation, and thus economic growth.</a:t>
            </a:r>
          </a:p>
          <a:p>
            <a:pPr marL="0" indent="0">
              <a:buNone/>
            </a:pPr>
            <a:endParaRPr lang="en-US" dirty="0"/>
          </a:p>
          <a:p>
            <a:r>
              <a:rPr lang="en-GB" dirty="0"/>
              <a:t>All children regardless of their background receive a nutritious meal once a day supporting their health and learning. </a:t>
            </a:r>
          </a:p>
          <a:p>
            <a:pPr marL="0" indent="0">
              <a:buNone/>
            </a:pPr>
            <a:endParaRPr lang="fi-FI" dirty="0"/>
          </a:p>
          <a:p>
            <a:r>
              <a:rPr lang="en-US" dirty="0"/>
              <a:t>The school meals also provide an opportunity to source and promote local products and local food culture. </a:t>
            </a:r>
          </a:p>
          <a:p>
            <a:pPr marL="0" indent="0">
              <a:buNone/>
            </a:pPr>
            <a:endParaRPr lang="en-US" dirty="0"/>
          </a:p>
          <a:p>
            <a:endParaRPr lang="fi-FI" dirty="0"/>
          </a:p>
          <a:p>
            <a:pPr marL="0" indent="0">
              <a:buNone/>
            </a:pPr>
            <a:endParaRPr lang="en-US" dirty="0"/>
          </a:p>
          <a:p>
            <a:endParaRPr lang="fi-FI" dirty="0"/>
          </a:p>
        </p:txBody>
      </p:sp>
    </p:spTree>
    <p:extLst>
      <p:ext uri="{BB962C8B-B14F-4D97-AF65-F5344CB8AC3E}">
        <p14:creationId xmlns:p14="http://schemas.microsoft.com/office/powerpoint/2010/main" val="273134933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780" y="341909"/>
            <a:ext cx="3744962" cy="863427"/>
          </a:xfrm>
        </p:spPr>
        <p:txBody>
          <a:bodyPr/>
          <a:lstStyle/>
          <a:p>
            <a:r>
              <a:rPr lang="en-GB" dirty="0"/>
              <a:t>Scheme built on cooperation and trust</a:t>
            </a:r>
          </a:p>
        </p:txBody>
      </p:sp>
      <p:sp>
        <p:nvSpPr>
          <p:cNvPr id="5" name="Content Placeholder 4"/>
          <p:cNvSpPr>
            <a:spLocks noGrp="1"/>
          </p:cNvSpPr>
          <p:nvPr>
            <p:ph idx="1"/>
          </p:nvPr>
        </p:nvSpPr>
        <p:spPr>
          <a:xfrm>
            <a:off x="400558" y="1419622"/>
            <a:ext cx="4963530" cy="3528391"/>
          </a:xfrm>
        </p:spPr>
        <p:txBody>
          <a:bodyPr/>
          <a:lstStyle/>
          <a:p>
            <a:r>
              <a:rPr lang="en-US" sz="1600" dirty="0"/>
              <a:t>The scheme is based on cooperation and trust: ministries and agencies provide funding, municipalities take care of practical arrangements, and pupils are encouraged to participate in the planning and evaluation of the meals. </a:t>
            </a:r>
          </a:p>
          <a:p>
            <a:endParaRPr lang="en-US" sz="1600" dirty="0"/>
          </a:p>
          <a:p>
            <a:r>
              <a:rPr lang="en-US" sz="1600" dirty="0"/>
              <a:t>Budgets for education are decided locally, so financial allocation to school feeding depends on local political decision-making by municipal councils. </a:t>
            </a:r>
          </a:p>
          <a:p>
            <a:pPr marL="0" indent="0">
              <a:buNone/>
            </a:pPr>
            <a:endParaRPr lang="en-US" sz="1600" dirty="0"/>
          </a:p>
        </p:txBody>
      </p:sp>
      <p:pic>
        <p:nvPicPr>
          <p:cNvPr id="4" name="Content Placeholder 6" descr="Five pupils are taking servings of food. "/>
          <p:cNvPicPr>
            <a:picLocks noChangeAspect="1"/>
          </p:cNvPicPr>
          <p:nvPr/>
        </p:nvPicPr>
        <p:blipFill>
          <a:blip r:embed="rId3" cstate="print">
            <a:extLst>
              <a:ext uri="{28A0092B-C50C-407E-A947-70E740481C1C}">
                <a14:useLocalDpi xmlns:a14="http://schemas.microsoft.com/office/drawing/2010/main" val="0"/>
              </a:ext>
            </a:extLst>
          </a:blip>
          <a:srcRect l="5027" r="5027"/>
          <a:stretch/>
        </p:blipFill>
        <p:spPr>
          <a:xfrm>
            <a:off x="5671420" y="-390"/>
            <a:ext cx="3472580" cy="5143500"/>
          </a:xfrm>
          <a:prstGeom prst="rect">
            <a:avLst/>
          </a:prstGeom>
        </p:spPr>
      </p:pic>
    </p:spTree>
    <p:extLst>
      <p:ext uri="{BB962C8B-B14F-4D97-AF65-F5344CB8AC3E}">
        <p14:creationId xmlns:p14="http://schemas.microsoft.com/office/powerpoint/2010/main" val="243173130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250A8B-6F53-4FB6-94D9-9FBB0413B1F4}"/>
              </a:ext>
            </a:extLst>
          </p:cNvPr>
          <p:cNvSpPr txBox="1">
            <a:spLocks/>
          </p:cNvSpPr>
          <p:nvPr/>
        </p:nvSpPr>
        <p:spPr>
          <a:xfrm>
            <a:off x="1511660" y="1609879"/>
            <a:ext cx="2808312" cy="503436"/>
          </a:xfrm>
          <a:prstGeom prst="rect">
            <a:avLst/>
          </a:prstGeom>
        </p:spPr>
        <p:txBody>
          <a:bodyPr vert="horz" lIns="0" tIns="0" rIns="0" bIns="0" rtlCol="0" anchor="b"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pPr algn="ctr"/>
            <a:r>
              <a:rPr lang="en-US" sz="1800" dirty="0"/>
              <a:t>The national average cost of a single school meal</a:t>
            </a:r>
            <a:endParaRPr lang="en-US" sz="1800" b="0" dirty="0"/>
          </a:p>
        </p:txBody>
      </p:sp>
      <p:sp>
        <p:nvSpPr>
          <p:cNvPr id="2" name="Title 1"/>
          <p:cNvSpPr>
            <a:spLocks noGrp="1"/>
          </p:cNvSpPr>
          <p:nvPr>
            <p:ph type="title"/>
          </p:nvPr>
        </p:nvSpPr>
        <p:spPr>
          <a:xfrm>
            <a:off x="1608590" y="2176527"/>
            <a:ext cx="2952328" cy="1439540"/>
          </a:xfrm>
        </p:spPr>
        <p:txBody>
          <a:bodyPr/>
          <a:lstStyle/>
          <a:p>
            <a:pPr algn="ctr"/>
            <a:r>
              <a:rPr lang="en-US" sz="9600" dirty="0"/>
              <a:t>2.8€</a:t>
            </a:r>
            <a:endParaRPr lang="en-US" sz="9600" b="0" dirty="0"/>
          </a:p>
        </p:txBody>
      </p:sp>
      <p:sp>
        <p:nvSpPr>
          <p:cNvPr id="7" name="Title 1">
            <a:extLst>
              <a:ext uri="{FF2B5EF4-FFF2-40B4-BE49-F238E27FC236}">
                <a16:creationId xmlns:a16="http://schemas.microsoft.com/office/drawing/2014/main" id="{95D620F8-1A9C-420E-8A19-464025EEA9AC}"/>
              </a:ext>
            </a:extLst>
          </p:cNvPr>
          <p:cNvSpPr txBox="1">
            <a:spLocks/>
          </p:cNvSpPr>
          <p:nvPr/>
        </p:nvSpPr>
        <p:spPr>
          <a:xfrm>
            <a:off x="5192043" y="1609879"/>
            <a:ext cx="2808312" cy="503436"/>
          </a:xfrm>
          <a:prstGeom prst="rect">
            <a:avLst/>
          </a:prstGeom>
        </p:spPr>
        <p:txBody>
          <a:bodyPr vert="horz" lIns="0" tIns="0" rIns="0" bIns="0" rtlCol="0" anchor="b"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pPr algn="ctr"/>
            <a:r>
              <a:rPr lang="en-US" sz="1800" dirty="0"/>
              <a:t>The meal should </a:t>
            </a:r>
          </a:p>
          <a:p>
            <a:pPr algn="ctr"/>
            <a:r>
              <a:rPr lang="en-US" sz="1800" dirty="0"/>
              <a:t>cover about</a:t>
            </a:r>
            <a:endParaRPr lang="en-US" sz="1800" b="0" dirty="0"/>
          </a:p>
        </p:txBody>
      </p:sp>
      <p:sp>
        <p:nvSpPr>
          <p:cNvPr id="5" name="Title 1">
            <a:extLst>
              <a:ext uri="{FF2B5EF4-FFF2-40B4-BE49-F238E27FC236}">
                <a16:creationId xmlns:a16="http://schemas.microsoft.com/office/drawing/2014/main" id="{EE62A93E-8689-47AA-ABF4-26F7E506D607}"/>
              </a:ext>
            </a:extLst>
          </p:cNvPr>
          <p:cNvSpPr txBox="1">
            <a:spLocks/>
          </p:cNvSpPr>
          <p:nvPr/>
        </p:nvSpPr>
        <p:spPr>
          <a:xfrm>
            <a:off x="5444071" y="2164849"/>
            <a:ext cx="2304256" cy="1439540"/>
          </a:xfrm>
          <a:prstGeom prst="rect">
            <a:avLst/>
          </a:prstGeom>
        </p:spPr>
        <p:txBody>
          <a:bodyPr vert="horz" lIns="0" tIns="0" rIns="0" bIns="0" rtlCol="0" anchor="b"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pPr algn="ctr"/>
            <a:r>
              <a:rPr lang="en-US" sz="9600" dirty="0"/>
              <a:t>30%</a:t>
            </a:r>
          </a:p>
        </p:txBody>
      </p:sp>
      <p:sp>
        <p:nvSpPr>
          <p:cNvPr id="8" name="Title 1">
            <a:extLst>
              <a:ext uri="{FF2B5EF4-FFF2-40B4-BE49-F238E27FC236}">
                <a16:creationId xmlns:a16="http://schemas.microsoft.com/office/drawing/2014/main" id="{7EB6B411-5E72-48E5-823D-5A5F4C48E1A7}"/>
              </a:ext>
            </a:extLst>
          </p:cNvPr>
          <p:cNvSpPr txBox="1">
            <a:spLocks/>
          </p:cNvSpPr>
          <p:nvPr/>
        </p:nvSpPr>
        <p:spPr>
          <a:xfrm>
            <a:off x="4994255" y="3614570"/>
            <a:ext cx="3203888" cy="503436"/>
          </a:xfrm>
          <a:prstGeom prst="rect">
            <a:avLst/>
          </a:prstGeom>
        </p:spPr>
        <p:txBody>
          <a:bodyPr vert="horz" lIns="0" tIns="0" rIns="0" bIns="0" rtlCol="0" anchor="b"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pPr algn="ctr"/>
            <a:r>
              <a:rPr lang="en-US" sz="1800" dirty="0"/>
              <a:t>of the pupils’ daily need of energy </a:t>
            </a:r>
          </a:p>
        </p:txBody>
      </p:sp>
    </p:spTree>
    <p:extLst>
      <p:ext uri="{BB962C8B-B14F-4D97-AF65-F5344CB8AC3E}">
        <p14:creationId xmlns:p14="http://schemas.microsoft.com/office/powerpoint/2010/main" val="296559499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D32E14-98AA-4F5A-AB31-70453DB60944}"/>
              </a:ext>
            </a:extLst>
          </p:cNvPr>
          <p:cNvSpPr>
            <a:spLocks noGrp="1"/>
          </p:cNvSpPr>
          <p:nvPr>
            <p:ph type="title"/>
          </p:nvPr>
        </p:nvSpPr>
        <p:spPr>
          <a:xfrm>
            <a:off x="2843739" y="459914"/>
            <a:ext cx="3456521" cy="887700"/>
          </a:xfrm>
        </p:spPr>
        <p:txBody>
          <a:bodyPr/>
          <a:lstStyle/>
          <a:p>
            <a:r>
              <a:rPr lang="en-GB" dirty="0"/>
              <a:t>What goes on the plate?</a:t>
            </a:r>
          </a:p>
        </p:txBody>
      </p:sp>
      <p:sp>
        <p:nvSpPr>
          <p:cNvPr id="3" name="Sisällön paikkamerkki 2">
            <a:extLst>
              <a:ext uri="{FF2B5EF4-FFF2-40B4-BE49-F238E27FC236}">
                <a16:creationId xmlns:a16="http://schemas.microsoft.com/office/drawing/2014/main" id="{0902D770-9025-4F2D-A508-C24CC6776EA2}"/>
              </a:ext>
            </a:extLst>
          </p:cNvPr>
          <p:cNvSpPr>
            <a:spLocks noGrp="1"/>
          </p:cNvSpPr>
          <p:nvPr>
            <p:ph idx="1"/>
          </p:nvPr>
        </p:nvSpPr>
        <p:spPr>
          <a:xfrm>
            <a:off x="229473" y="1347614"/>
            <a:ext cx="3816424" cy="3311699"/>
          </a:xfrm>
        </p:spPr>
        <p:txBody>
          <a:bodyPr/>
          <a:lstStyle/>
          <a:p>
            <a:r>
              <a:rPr lang="en-US" sz="1700" dirty="0"/>
              <a:t>Finnish school meals often include potatoes or rice, a source of protein, and half a plate of salad, served with rye crisp bread and a glass of milk</a:t>
            </a:r>
          </a:p>
          <a:p>
            <a:endParaRPr lang="en-US" sz="1700" dirty="0"/>
          </a:p>
          <a:p>
            <a:r>
              <a:rPr lang="en-US" sz="1700" dirty="0"/>
              <a:t>Schools are encouraged to serve a vegetarian meal to all pupils one day a week, and to have two alternative foods on display each day.</a:t>
            </a:r>
          </a:p>
        </p:txBody>
      </p:sp>
      <p:sp>
        <p:nvSpPr>
          <p:cNvPr id="6" name="Dian numeron paikkamerkki 5">
            <a:extLst>
              <a:ext uri="{FF2B5EF4-FFF2-40B4-BE49-F238E27FC236}">
                <a16:creationId xmlns:a16="http://schemas.microsoft.com/office/drawing/2014/main" id="{0F1C803C-D9DC-425E-9F4E-251AB08D4A83}"/>
              </a:ext>
            </a:extLst>
          </p:cNvPr>
          <p:cNvSpPr>
            <a:spLocks noGrp="1"/>
          </p:cNvSpPr>
          <p:nvPr>
            <p:ph type="sldNum" sz="quarter" idx="12"/>
          </p:nvPr>
        </p:nvSpPr>
        <p:spPr/>
        <p:txBody>
          <a:bodyPr/>
          <a:lstStyle/>
          <a:p>
            <a:fld id="{E9DC2C14-6E95-4EF0-AB2C-A4DB63E63034}" type="slidenum">
              <a:rPr lang="en-US" smtClean="0"/>
              <a:t>13</a:t>
            </a:fld>
            <a:endParaRPr lang="en-US" dirty="0"/>
          </a:p>
        </p:txBody>
      </p:sp>
      <p:pic>
        <p:nvPicPr>
          <p:cNvPr id="5" name="Kuva 4" descr="A typical Finnish school meal on a tray, meat, potato and salad. ">
            <a:extLst>
              <a:ext uri="{FF2B5EF4-FFF2-40B4-BE49-F238E27FC236}">
                <a16:creationId xmlns:a16="http://schemas.microsoft.com/office/drawing/2014/main" id="{CA25C7A7-BE49-48A2-B66E-4169D6B2A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988" y="1333348"/>
            <a:ext cx="4249018" cy="3454295"/>
          </a:xfrm>
          <a:prstGeom prst="rect">
            <a:avLst/>
          </a:prstGeom>
        </p:spPr>
      </p:pic>
      <p:sp>
        <p:nvSpPr>
          <p:cNvPr id="7" name="Content Placeholder 2">
            <a:extLst>
              <a:ext uri="{FF2B5EF4-FFF2-40B4-BE49-F238E27FC236}">
                <a16:creationId xmlns:a16="http://schemas.microsoft.com/office/drawing/2014/main" id="{8420D88B-870E-40B4-BDE4-82F1C28E7A99}"/>
              </a:ext>
            </a:extLst>
          </p:cNvPr>
          <p:cNvSpPr txBox="1">
            <a:spLocks/>
          </p:cNvSpPr>
          <p:nvPr/>
        </p:nvSpPr>
        <p:spPr>
          <a:xfrm>
            <a:off x="7063356" y="4788519"/>
            <a:ext cx="1786386" cy="36151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fi-FI" sz="1100" dirty="0">
                <a:solidFill>
                  <a:schemeClr val="tx1"/>
                </a:solidFill>
              </a:rPr>
              <a:t>Photo: Ulla-Maija Hänninen</a:t>
            </a:r>
            <a:endParaRPr lang="en-US" sz="1100" dirty="0">
              <a:solidFill>
                <a:schemeClr val="tx1"/>
              </a:solidFill>
            </a:endParaRPr>
          </a:p>
        </p:txBody>
      </p:sp>
    </p:spTree>
    <p:extLst>
      <p:ext uri="{BB962C8B-B14F-4D97-AF65-F5344CB8AC3E}">
        <p14:creationId xmlns:p14="http://schemas.microsoft.com/office/powerpoint/2010/main" val="353869341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A group of school kids are smiling and eating. ">
            <a:extLst>
              <a:ext uri="{FF2B5EF4-FFF2-40B4-BE49-F238E27FC236}">
                <a16:creationId xmlns:a16="http://schemas.microsoft.com/office/drawing/2014/main" id="{B4C5CD1B-3329-4426-91A6-8D3D20E0595A}"/>
              </a:ext>
            </a:extLst>
          </p:cNvPr>
          <p:cNvPicPr>
            <a:picLocks noChangeAspect="1"/>
          </p:cNvPicPr>
          <p:nvPr/>
        </p:nvPicPr>
        <p:blipFill>
          <a:blip r:embed="rId3" cstate="print">
            <a:extLst>
              <a:ext uri="{28A0092B-C50C-407E-A947-70E740481C1C}">
                <a14:useLocalDpi xmlns:a14="http://schemas.microsoft.com/office/drawing/2010/main" val="0"/>
              </a:ext>
            </a:extLst>
          </a:blip>
          <a:srcRect t="7830" b="7830"/>
          <a:stretch/>
        </p:blipFill>
        <p:spPr>
          <a:xfrm>
            <a:off x="0" y="-9635"/>
            <a:ext cx="9144000" cy="5143500"/>
          </a:xfrm>
          <a:prstGeom prst="rect">
            <a:avLst/>
          </a:prstGeom>
        </p:spPr>
      </p:pic>
      <p:sp>
        <p:nvSpPr>
          <p:cNvPr id="8" name="Freeform 7">
            <a:extLs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1">
            <a:extLs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n w="0"/>
              <a:solidFill>
                <a:schemeClr val="accent1"/>
              </a:solidFill>
              <a:effectLst>
                <a:outerShdw blurRad="38100" dist="25400" dir="5400000" algn="ctr" rotWithShape="0">
                  <a:srgbClr val="6E747A">
                    <a:alpha val="43000"/>
                  </a:srgbClr>
                </a:outerShdw>
              </a:effectLst>
            </a:endParaRPr>
          </a:p>
        </p:txBody>
      </p:sp>
      <p:sp>
        <p:nvSpPr>
          <p:cNvPr id="3" name="Title 2"/>
          <p:cNvSpPr>
            <a:spLocks noGrp="1"/>
          </p:cNvSpPr>
          <p:nvPr>
            <p:ph type="ctrTitle"/>
          </p:nvPr>
        </p:nvSpPr>
        <p:spPr>
          <a:xfrm>
            <a:off x="3059832" y="1419622"/>
            <a:ext cx="4025278" cy="843879"/>
          </a:xfrm>
        </p:spPr>
        <p:txBody>
          <a:bodyPr/>
          <a:lstStyle/>
          <a:p>
            <a:r>
              <a:rPr lang="en-US" dirty="0"/>
              <a:t>Thank you!</a:t>
            </a:r>
          </a:p>
        </p:txBody>
      </p:sp>
      <p:sp>
        <p:nvSpPr>
          <p:cNvPr id="10" name="Content Placeholder 2">
            <a:extLst>
              <a:ext uri="{FF2B5EF4-FFF2-40B4-BE49-F238E27FC236}">
                <a16:creationId xmlns:a16="http://schemas.microsoft.com/office/drawing/2014/main" id="{C882AF65-2137-4E55-A3D2-D4995D6D9725}"/>
              </a:ext>
            </a:extLst>
          </p:cNvPr>
          <p:cNvSpPr txBox="1">
            <a:spLocks/>
          </p:cNvSpPr>
          <p:nvPr/>
        </p:nvSpPr>
        <p:spPr>
          <a:xfrm>
            <a:off x="6732240" y="4835497"/>
            <a:ext cx="4100034" cy="308003"/>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fi-FI" sz="1100" dirty="0">
                <a:solidFill>
                  <a:schemeClr val="bg1"/>
                </a:solidFill>
              </a:rPr>
              <a:t>Photo: Riku Isohella/Velhot Photography</a:t>
            </a:r>
            <a:endParaRPr lang="en-US" sz="1100" dirty="0">
              <a:solidFill>
                <a:schemeClr val="bg1"/>
              </a:solidFill>
            </a:endParaRPr>
          </a:p>
        </p:txBody>
      </p:sp>
    </p:spTree>
    <p:extLst>
      <p:ext uri="{BB962C8B-B14F-4D97-AF65-F5344CB8AC3E}">
        <p14:creationId xmlns:p14="http://schemas.microsoft.com/office/powerpoint/2010/main" val="64779736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E882F-6FA4-46CF-A8EE-FAEC11772BB6}" type="datetime1">
              <a:rPr lang="fi-FI" smtClean="0"/>
              <a:t>15.4.2021</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t>15</a:t>
            </a:fld>
            <a:endParaRPr lang="en-US"/>
          </a:p>
        </p:txBody>
      </p:sp>
    </p:spTree>
    <p:extLst>
      <p:ext uri="{BB962C8B-B14F-4D97-AF65-F5344CB8AC3E}">
        <p14:creationId xmlns:p14="http://schemas.microsoft.com/office/powerpoint/2010/main" val="378932236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Two pupils are eating and smiling.">
            <a:extLst>
              <a:ext uri="{FF2B5EF4-FFF2-40B4-BE49-F238E27FC236}">
                <a16:creationId xmlns:a16="http://schemas.microsoft.com/office/drawing/2014/main" id="{B4C5CD1B-3329-4426-91A6-8D3D20E059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73" b="16656"/>
          <a:stretch/>
        </p:blipFill>
        <p:spPr>
          <a:xfrm>
            <a:off x="0" y="0"/>
            <a:ext cx="9144000" cy="5143500"/>
          </a:xfrm>
          <a:prstGeom prst="rect">
            <a:avLst/>
          </a:prstGeom>
        </p:spPr>
      </p:pic>
      <p:sp>
        <p:nvSpPr>
          <p:cNvPr id="8" name="Freeform 7">
            <a:extLs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1">
            <a:extLs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n w="0"/>
              <a:solidFill>
                <a:schemeClr val="accent1"/>
              </a:solidFill>
              <a:effectLst>
                <a:outerShdw blurRad="38100" dist="25400" dir="5400000" algn="ctr" rotWithShape="0">
                  <a:srgbClr val="6E747A">
                    <a:alpha val="43000"/>
                  </a:srgbClr>
                </a:outerShdw>
              </a:effectLst>
            </a:endParaRPr>
          </a:p>
        </p:txBody>
      </p:sp>
      <p:sp>
        <p:nvSpPr>
          <p:cNvPr id="3" name="Title 2"/>
          <p:cNvSpPr>
            <a:spLocks noGrp="1"/>
          </p:cNvSpPr>
          <p:nvPr>
            <p:ph type="ctrTitle"/>
          </p:nvPr>
        </p:nvSpPr>
        <p:spPr>
          <a:xfrm>
            <a:off x="3283026" y="2067694"/>
            <a:ext cx="5860974" cy="2263748"/>
          </a:xfrm>
        </p:spPr>
        <p:txBody>
          <a:bodyPr/>
          <a:lstStyle/>
          <a:p>
            <a:r>
              <a:rPr lang="en-US" dirty="0"/>
              <a:t>	School food –  		building</a:t>
            </a:r>
            <a:br>
              <a:rPr lang="en-US" dirty="0"/>
            </a:br>
            <a:r>
              <a:rPr lang="en-US" dirty="0"/>
              <a:t>	finnish equality since</a:t>
            </a:r>
            <a:br>
              <a:rPr lang="en-US" dirty="0"/>
            </a:br>
            <a:r>
              <a:rPr lang="en-US" dirty="0"/>
              <a:t>  the 1940s</a:t>
            </a:r>
          </a:p>
        </p:txBody>
      </p:sp>
    </p:spTree>
    <p:extLst>
      <p:ext uri="{BB962C8B-B14F-4D97-AF65-F5344CB8AC3E}">
        <p14:creationId xmlns:p14="http://schemas.microsoft.com/office/powerpoint/2010/main" val="325071219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Free meals for all</a:t>
            </a:r>
          </a:p>
        </p:txBody>
      </p:sp>
      <p:sp>
        <p:nvSpPr>
          <p:cNvPr id="3" name="Content Placeholder 2"/>
          <p:cNvSpPr>
            <a:spLocks noGrp="1"/>
          </p:cNvSpPr>
          <p:nvPr>
            <p:ph idx="1"/>
          </p:nvPr>
        </p:nvSpPr>
        <p:spPr>
          <a:xfrm>
            <a:off x="539552" y="1347614"/>
            <a:ext cx="8280920" cy="3096344"/>
          </a:xfrm>
        </p:spPr>
        <p:txBody>
          <a:bodyPr/>
          <a:lstStyle/>
          <a:p>
            <a:r>
              <a:rPr lang="en-US" sz="1600" dirty="0"/>
              <a:t>In Finland, free-of-charge school meals have been provided since the 1940s, with the aim of supporting children’s learning, nutrition, and health.</a:t>
            </a:r>
          </a:p>
          <a:p>
            <a:endParaRPr lang="en-US" sz="1600" dirty="0"/>
          </a:p>
          <a:p>
            <a:r>
              <a:rPr lang="en-US" sz="1600" dirty="0"/>
              <a:t>All pupils in Finland from pre-primary to upper secondary schools get a free-of-charge, nutritious meal each school day.</a:t>
            </a:r>
          </a:p>
          <a:p>
            <a:pPr marL="0" indent="0">
              <a:buNone/>
            </a:pPr>
            <a:endParaRPr lang="en-US" sz="1600" dirty="0"/>
          </a:p>
          <a:p>
            <a:r>
              <a:rPr lang="en-US" sz="1600" dirty="0"/>
              <a:t>The Finnish school feeding system promotes </a:t>
            </a:r>
            <a:r>
              <a:rPr lang="en-US" sz="1600" b="1" dirty="0"/>
              <a:t>equal opportunities and education for all</a:t>
            </a:r>
            <a:r>
              <a:rPr lang="en-US" sz="1600" dirty="0"/>
              <a:t>. The system is a Finnish social innovation, which plays an essential role in the educational system of the country. </a:t>
            </a:r>
          </a:p>
          <a:p>
            <a:pPr marL="0" indent="0">
              <a:buNone/>
            </a:pPr>
            <a:endParaRPr lang="en-US" sz="1600" dirty="0"/>
          </a:p>
          <a:p>
            <a:pPr marL="0" indent="0">
              <a:buNone/>
            </a:pPr>
            <a:endParaRPr lang="en-US" sz="1600" dirty="0"/>
          </a:p>
          <a:p>
            <a:pPr marL="0" indent="0">
              <a:buNone/>
            </a:pPr>
            <a:endParaRPr lang="en-US" sz="1600" dirty="0"/>
          </a:p>
          <a:p>
            <a:endParaRPr lang="en-US" sz="1600" dirty="0"/>
          </a:p>
        </p:txBody>
      </p:sp>
    </p:spTree>
    <p:extLst>
      <p:ext uri="{BB962C8B-B14F-4D97-AF65-F5344CB8AC3E}">
        <p14:creationId xmlns:p14="http://schemas.microsoft.com/office/powerpoint/2010/main" val="228076546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919" y="383397"/>
            <a:ext cx="3600400" cy="719411"/>
          </a:xfrm>
        </p:spPr>
        <p:txBody>
          <a:bodyPr/>
          <a:lstStyle/>
          <a:p>
            <a:r>
              <a:rPr lang="en-GB" dirty="0"/>
              <a:t>History of Finnish school meals</a:t>
            </a:r>
          </a:p>
        </p:txBody>
      </p:sp>
      <p:sp>
        <p:nvSpPr>
          <p:cNvPr id="3" name="Content Placeholder 2"/>
          <p:cNvSpPr>
            <a:spLocks noGrp="1"/>
          </p:cNvSpPr>
          <p:nvPr>
            <p:ph idx="1"/>
          </p:nvPr>
        </p:nvSpPr>
        <p:spPr>
          <a:xfrm>
            <a:off x="458815" y="1564257"/>
            <a:ext cx="4536504" cy="3023717"/>
          </a:xfrm>
        </p:spPr>
        <p:txBody>
          <a:bodyPr/>
          <a:lstStyle/>
          <a:p>
            <a:r>
              <a:rPr lang="en-US" dirty="0"/>
              <a:t>The school feeding system was originally introduced in the 1920’s, but free-of-charge school meals for all children began in the 1940s. </a:t>
            </a:r>
          </a:p>
          <a:p>
            <a:endParaRPr lang="en-US" dirty="0"/>
          </a:p>
          <a:p>
            <a:r>
              <a:rPr lang="en-US" dirty="0"/>
              <a:t>With a history of over 70 years, Finland has the world’s longest-running free-of-charge school feeding system.</a:t>
            </a:r>
          </a:p>
        </p:txBody>
      </p:sp>
      <p:pic>
        <p:nvPicPr>
          <p:cNvPr id="5" name="Picture 4" descr="A lunch lady is pouring porridge into a cup that a pupil is holding while other pupils queue up in a 1950s classroom. "/>
          <p:cNvPicPr>
            <a:picLocks noChangeAspect="1"/>
          </p:cNvPicPr>
          <p:nvPr/>
        </p:nvPicPr>
        <p:blipFill rotWithShape="1">
          <a:blip r:embed="rId3">
            <a:extLst>
              <a:ext uri="{28A0092B-C50C-407E-A947-70E740481C1C}">
                <a14:useLocalDpi xmlns:a14="http://schemas.microsoft.com/office/drawing/2010/main" val="0"/>
              </a:ext>
            </a:extLst>
          </a:blip>
          <a:srcRect l="10886" r="10765"/>
          <a:stretch/>
        </p:blipFill>
        <p:spPr>
          <a:xfrm>
            <a:off x="5292080" y="0"/>
            <a:ext cx="3851920" cy="5143500"/>
          </a:xfrm>
          <a:prstGeom prst="rect">
            <a:avLst/>
          </a:prstGeom>
        </p:spPr>
      </p:pic>
      <p:sp>
        <p:nvSpPr>
          <p:cNvPr id="6" name="Content Placeholder 2">
            <a:extLst>
              <a:ext uri="{FF2B5EF4-FFF2-40B4-BE49-F238E27FC236}">
                <a16:creationId xmlns:a16="http://schemas.microsoft.com/office/drawing/2014/main" id="{E7ABE7C1-F31E-4730-8629-2775AD0CE768}"/>
              </a:ext>
            </a:extLst>
          </p:cNvPr>
          <p:cNvSpPr txBox="1">
            <a:spLocks/>
          </p:cNvSpPr>
          <p:nvPr/>
        </p:nvSpPr>
        <p:spPr>
          <a:xfrm>
            <a:off x="5471592" y="4587974"/>
            <a:ext cx="3672408" cy="431379"/>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fi-FI" sz="1100" dirty="0">
                <a:solidFill>
                  <a:schemeClr val="bg1"/>
                </a:solidFill>
              </a:rPr>
              <a:t>Photo: Pekka Kyytinen /</a:t>
            </a:r>
            <a:r>
              <a:rPr lang="fi-FI" sz="1100" dirty="0" err="1">
                <a:solidFill>
                  <a:schemeClr val="bg1"/>
                </a:solidFill>
              </a:rPr>
              <a:t>Finnish</a:t>
            </a:r>
            <a:r>
              <a:rPr lang="fi-FI" sz="1100" dirty="0">
                <a:solidFill>
                  <a:schemeClr val="bg1"/>
                </a:solidFill>
              </a:rPr>
              <a:t> </a:t>
            </a:r>
            <a:r>
              <a:rPr lang="fi-FI" sz="1100" dirty="0" err="1">
                <a:solidFill>
                  <a:schemeClr val="bg1"/>
                </a:solidFill>
              </a:rPr>
              <a:t>Heritage</a:t>
            </a:r>
            <a:r>
              <a:rPr lang="fi-FI" sz="1100" dirty="0">
                <a:solidFill>
                  <a:schemeClr val="bg1"/>
                </a:solidFill>
              </a:rPr>
              <a:t> </a:t>
            </a:r>
            <a:r>
              <a:rPr lang="fi-FI" sz="1100" dirty="0" err="1">
                <a:solidFill>
                  <a:schemeClr val="bg1"/>
                </a:solidFill>
              </a:rPr>
              <a:t>Agency</a:t>
            </a:r>
            <a:r>
              <a:rPr lang="fi-FI" sz="1100" dirty="0">
                <a:solidFill>
                  <a:schemeClr val="bg1"/>
                </a:solidFill>
              </a:rPr>
              <a:t> – Musketti: </a:t>
            </a:r>
            <a:r>
              <a:rPr lang="fi-FI" sz="1100" dirty="0" err="1">
                <a:solidFill>
                  <a:schemeClr val="bg1"/>
                </a:solidFill>
              </a:rPr>
              <a:t>Ethnographic</a:t>
            </a:r>
            <a:r>
              <a:rPr lang="fi-FI" sz="1100" dirty="0">
                <a:solidFill>
                  <a:schemeClr val="bg1"/>
                </a:solidFill>
              </a:rPr>
              <a:t> Picture </a:t>
            </a:r>
            <a:r>
              <a:rPr lang="fi-FI" sz="1100" dirty="0" err="1">
                <a:solidFill>
                  <a:schemeClr val="bg1"/>
                </a:solidFill>
              </a:rPr>
              <a:t>Collection</a:t>
            </a:r>
            <a:endParaRPr lang="en-US" sz="1100" dirty="0">
              <a:solidFill>
                <a:schemeClr val="bg1"/>
              </a:solidFill>
            </a:endParaRPr>
          </a:p>
        </p:txBody>
      </p:sp>
    </p:spTree>
    <p:extLst>
      <p:ext uri="{BB962C8B-B14F-4D97-AF65-F5344CB8AC3E}">
        <p14:creationId xmlns:p14="http://schemas.microsoft.com/office/powerpoint/2010/main" val="104773462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83518"/>
            <a:ext cx="1296690" cy="503387"/>
          </a:xfrm>
        </p:spPr>
        <p:txBody>
          <a:bodyPr/>
          <a:lstStyle/>
          <a:p>
            <a:r>
              <a:rPr lang="en-GB" dirty="0"/>
              <a:t>History</a:t>
            </a:r>
          </a:p>
        </p:txBody>
      </p:sp>
      <p:sp>
        <p:nvSpPr>
          <p:cNvPr id="3" name="Content Placeholder 2"/>
          <p:cNvSpPr>
            <a:spLocks noGrp="1"/>
          </p:cNvSpPr>
          <p:nvPr>
            <p:ph idx="1"/>
          </p:nvPr>
        </p:nvSpPr>
        <p:spPr>
          <a:xfrm>
            <a:off x="611560" y="1347615"/>
            <a:ext cx="4032448" cy="2880320"/>
          </a:xfrm>
        </p:spPr>
        <p:txBody>
          <a:bodyPr/>
          <a:lstStyle/>
          <a:p>
            <a:r>
              <a:rPr lang="en-US" dirty="0"/>
              <a:t>When first introduced, the aim of the free school meals was to level out social differences. </a:t>
            </a:r>
          </a:p>
          <a:p>
            <a:pPr marL="0" indent="0">
              <a:buNone/>
            </a:pPr>
            <a:endParaRPr lang="en-US" dirty="0"/>
          </a:p>
          <a:p>
            <a:r>
              <a:rPr lang="en-US" dirty="0"/>
              <a:t>As hungry children are not able to focus on learning, school feeding was seen as an important step towards educational equality.</a:t>
            </a:r>
          </a:p>
        </p:txBody>
      </p:sp>
      <p:pic>
        <p:nvPicPr>
          <p:cNvPr id="4" name="Kuva 3" descr="A school cafeteria filled with children eating in the 1950s.">
            <a:extLst>
              <a:ext uri="{FF2B5EF4-FFF2-40B4-BE49-F238E27FC236}">
                <a16:creationId xmlns:a16="http://schemas.microsoft.com/office/drawing/2014/main" id="{B8908112-CDEC-4C69-A89E-4865E28E7423}"/>
              </a:ext>
            </a:extLst>
          </p:cNvPr>
          <p:cNvPicPr>
            <a:picLocks noChangeAspect="1"/>
          </p:cNvPicPr>
          <p:nvPr/>
        </p:nvPicPr>
        <p:blipFill rotWithShape="1">
          <a:blip r:embed="rId3">
            <a:extLst>
              <a:ext uri="{28A0092B-C50C-407E-A947-70E740481C1C}">
                <a14:useLocalDpi xmlns:a14="http://schemas.microsoft.com/office/drawing/2010/main" val="0"/>
              </a:ext>
            </a:extLst>
          </a:blip>
          <a:srcRect l="8601" r="36836"/>
          <a:stretch/>
        </p:blipFill>
        <p:spPr>
          <a:xfrm>
            <a:off x="5220071" y="0"/>
            <a:ext cx="3923929" cy="5150160"/>
          </a:xfrm>
          <a:prstGeom prst="rect">
            <a:avLst/>
          </a:prstGeom>
        </p:spPr>
      </p:pic>
      <p:sp>
        <p:nvSpPr>
          <p:cNvPr id="5" name="Content Placeholder 2">
            <a:extLst>
              <a:ext uri="{FF2B5EF4-FFF2-40B4-BE49-F238E27FC236}">
                <a16:creationId xmlns:a16="http://schemas.microsoft.com/office/drawing/2014/main" id="{0A4872A5-6196-4AB7-A254-60918F76BBDB}"/>
              </a:ext>
            </a:extLst>
          </p:cNvPr>
          <p:cNvSpPr txBox="1">
            <a:spLocks/>
          </p:cNvSpPr>
          <p:nvPr/>
        </p:nvSpPr>
        <p:spPr>
          <a:xfrm>
            <a:off x="7340244" y="4876005"/>
            <a:ext cx="1834761" cy="224061"/>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fi-FI" sz="1100" dirty="0">
                <a:solidFill>
                  <a:schemeClr val="bg1"/>
                </a:solidFill>
              </a:rPr>
              <a:t>Photo: Helsinki City Museum</a:t>
            </a:r>
            <a:endParaRPr lang="en-US" sz="1100" dirty="0">
              <a:solidFill>
                <a:schemeClr val="bg1"/>
              </a:solidFill>
            </a:endParaRPr>
          </a:p>
        </p:txBody>
      </p:sp>
    </p:spTree>
    <p:extLst>
      <p:ext uri="{BB962C8B-B14F-4D97-AF65-F5344CB8AC3E}">
        <p14:creationId xmlns:p14="http://schemas.microsoft.com/office/powerpoint/2010/main" val="226993110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pil is taking a serving of food. "/>
          <p:cNvPicPr>
            <a:picLocks noChangeAspect="1"/>
          </p:cNvPicPr>
          <p:nvPr/>
        </p:nvPicPr>
        <p:blipFill>
          <a:blip r:embed="rId2" cstate="print">
            <a:extLst>
              <a:ext uri="{28A0092B-C50C-407E-A947-70E740481C1C}">
                <a14:useLocalDpi xmlns:a14="http://schemas.microsoft.com/office/drawing/2010/main" val="0"/>
              </a:ext>
            </a:extLst>
          </a:blip>
          <a:srcRect t="7616" b="7616"/>
          <a:stretch/>
        </p:blipFill>
        <p:spPr>
          <a:xfrm>
            <a:off x="0" y="-23295"/>
            <a:ext cx="9144000" cy="5166795"/>
          </a:xfrm>
          <a:prstGeom prst="rect">
            <a:avLst/>
          </a:prstGeom>
        </p:spPr>
      </p:pic>
      <p:sp>
        <p:nvSpPr>
          <p:cNvPr id="8" name="Freeform 7">
            <a:extLs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1">
            <a:extLs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n w="0"/>
              <a:solidFill>
                <a:schemeClr val="accent1"/>
              </a:solidFill>
              <a:effectLst>
                <a:outerShdw blurRad="38100" dist="25400" dir="5400000" algn="ctr" rotWithShape="0">
                  <a:srgbClr val="6E747A">
                    <a:alpha val="43000"/>
                  </a:srgbClr>
                </a:outerShdw>
              </a:effectLst>
            </a:endParaRPr>
          </a:p>
        </p:txBody>
      </p:sp>
      <p:sp>
        <p:nvSpPr>
          <p:cNvPr id="5" name="Content Placeholder 2">
            <a:extLst>
              <a:ext uri="{FF2B5EF4-FFF2-40B4-BE49-F238E27FC236}">
                <a16:creationId xmlns:a16="http://schemas.microsoft.com/office/drawing/2014/main" id="{23AB3570-D155-46F2-85BE-1A20FB4F593D}"/>
              </a:ext>
            </a:extLst>
          </p:cNvPr>
          <p:cNvSpPr txBox="1">
            <a:spLocks/>
          </p:cNvSpPr>
          <p:nvPr/>
        </p:nvSpPr>
        <p:spPr>
          <a:xfrm>
            <a:off x="7164288" y="4784726"/>
            <a:ext cx="1944216" cy="35877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fi-FI" sz="1100" dirty="0">
                <a:solidFill>
                  <a:schemeClr val="bg1"/>
                </a:solidFill>
              </a:rPr>
              <a:t>Photo: Elina Manninen/Keksi</a:t>
            </a:r>
            <a:endParaRPr lang="en-US" sz="1100" dirty="0">
              <a:solidFill>
                <a:schemeClr val="bg1"/>
              </a:solidFill>
            </a:endParaRPr>
          </a:p>
        </p:txBody>
      </p:sp>
    </p:spTree>
    <p:extLst>
      <p:ext uri="{BB962C8B-B14F-4D97-AF65-F5344CB8AC3E}">
        <p14:creationId xmlns:p14="http://schemas.microsoft.com/office/powerpoint/2010/main" val="223210851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447" y="483518"/>
            <a:ext cx="5041106" cy="863427"/>
          </a:xfrm>
        </p:spPr>
        <p:txBody>
          <a:bodyPr/>
          <a:lstStyle/>
          <a:p>
            <a:r>
              <a:rPr lang="en-US" dirty="0"/>
              <a:t>Equal opportunities for all children</a:t>
            </a:r>
          </a:p>
        </p:txBody>
      </p:sp>
      <p:sp>
        <p:nvSpPr>
          <p:cNvPr id="3" name="Content Placeholder 2"/>
          <p:cNvSpPr>
            <a:spLocks noGrp="1"/>
          </p:cNvSpPr>
          <p:nvPr>
            <p:ph idx="1"/>
          </p:nvPr>
        </p:nvSpPr>
        <p:spPr>
          <a:xfrm>
            <a:off x="611560" y="1491630"/>
            <a:ext cx="7920880" cy="2879701"/>
          </a:xfrm>
        </p:spPr>
        <p:txBody>
          <a:bodyPr/>
          <a:lstStyle/>
          <a:p>
            <a:r>
              <a:rPr lang="en-US" dirty="0"/>
              <a:t>Finland has invested in human capital and equal opportunities for all children by providing access to free education and free school meals. This has been one of the key factors in strengthening economic growth and transforming Finland into a knowledge-based society. </a:t>
            </a:r>
          </a:p>
          <a:p>
            <a:endParaRPr lang="en-US" dirty="0"/>
          </a:p>
          <a:p>
            <a:r>
              <a:rPr lang="en-US" dirty="0"/>
              <a:t>The benefits of school-time feeding and its links to education and learning is widely acknowledged. School meals support children’s learning outcomes, nutrition, and health. </a:t>
            </a:r>
          </a:p>
          <a:p>
            <a:endParaRPr lang="en-US" dirty="0"/>
          </a:p>
        </p:txBody>
      </p:sp>
    </p:spTree>
    <p:extLst>
      <p:ext uri="{BB962C8B-B14F-4D97-AF65-F5344CB8AC3E}">
        <p14:creationId xmlns:p14="http://schemas.microsoft.com/office/powerpoint/2010/main" val="411119871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1563948"/>
            <a:ext cx="7704856" cy="2015604"/>
          </a:xfrm>
        </p:spPr>
        <p:txBody>
          <a:bodyPr/>
          <a:lstStyle/>
          <a:p>
            <a:pPr algn="ctr"/>
            <a:r>
              <a:rPr lang="en-US" sz="3200" b="0" dirty="0"/>
              <a:t>School meals are an investment in equality and the future. They build equality between children from different backgrounds, strengthening equal opportunity. </a:t>
            </a:r>
          </a:p>
        </p:txBody>
      </p:sp>
    </p:spTree>
    <p:extLst>
      <p:ext uri="{BB962C8B-B14F-4D97-AF65-F5344CB8AC3E}">
        <p14:creationId xmlns:p14="http://schemas.microsoft.com/office/powerpoint/2010/main" val="317856605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595" y="411510"/>
            <a:ext cx="3960440" cy="863427"/>
          </a:xfrm>
        </p:spPr>
        <p:txBody>
          <a:bodyPr/>
          <a:lstStyle/>
          <a:p>
            <a:r>
              <a:rPr lang="en-GB" dirty="0"/>
              <a:t>School meals as part of education</a:t>
            </a:r>
          </a:p>
        </p:txBody>
      </p:sp>
      <p:sp>
        <p:nvSpPr>
          <p:cNvPr id="3" name="Content Placeholder 2"/>
          <p:cNvSpPr>
            <a:spLocks noGrp="1"/>
          </p:cNvSpPr>
          <p:nvPr>
            <p:ph idx="1"/>
          </p:nvPr>
        </p:nvSpPr>
        <p:spPr>
          <a:xfrm>
            <a:off x="395536" y="1563638"/>
            <a:ext cx="5040561" cy="2880989"/>
          </a:xfrm>
        </p:spPr>
        <p:txBody>
          <a:bodyPr/>
          <a:lstStyle/>
          <a:p>
            <a:r>
              <a:rPr lang="en-US" dirty="0"/>
              <a:t>Since 2004, school meals have been part of the national school core curriculum, giving them an </a:t>
            </a:r>
            <a:r>
              <a:rPr lang="en-US" b="1" dirty="0"/>
              <a:t>educational status</a:t>
            </a:r>
            <a:r>
              <a:rPr lang="en-US" dirty="0"/>
              <a:t>. </a:t>
            </a:r>
          </a:p>
          <a:p>
            <a:pPr marL="0" indent="0">
              <a:buNone/>
            </a:pPr>
            <a:endParaRPr lang="en-US" dirty="0"/>
          </a:p>
          <a:p>
            <a:r>
              <a:rPr lang="en-US" dirty="0"/>
              <a:t>School meals not only provide the pupils with a nutritious meal on school days. They also teach them food-related skills and knowledge, such as awareness of healthy diets, other food cultures and food’s environmental impact. </a:t>
            </a:r>
          </a:p>
          <a:p>
            <a:pPr marL="0" indent="0">
              <a:buNone/>
            </a:pPr>
            <a:endParaRPr lang="en-US" dirty="0"/>
          </a:p>
          <a:p>
            <a:endParaRPr lang="en-US" dirty="0"/>
          </a:p>
        </p:txBody>
      </p:sp>
      <p:pic>
        <p:nvPicPr>
          <p:cNvPr id="6" name="Kuva 5" descr="Three children are eating food at a school cafeteria. ">
            <a:extLst>
              <a:ext uri="{FF2B5EF4-FFF2-40B4-BE49-F238E27FC236}">
                <a16:creationId xmlns:a16="http://schemas.microsoft.com/office/drawing/2014/main" id="{C36D3DBF-AA85-41E0-BB46-2385218CDB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0"/>
            <a:ext cx="3429000" cy="5143500"/>
          </a:xfrm>
          <a:prstGeom prst="rect">
            <a:avLst/>
          </a:prstGeom>
        </p:spPr>
      </p:pic>
    </p:spTree>
    <p:extLst>
      <p:ext uri="{BB962C8B-B14F-4D97-AF65-F5344CB8AC3E}">
        <p14:creationId xmlns:p14="http://schemas.microsoft.com/office/powerpoint/2010/main" val="4102391597"/>
      </p:ext>
    </p:extLst>
  </p:cSld>
  <p:clrMapOvr>
    <a:masterClrMapping/>
  </p:clrMapOvr>
  <p:transition spd="med">
    <p:fade/>
  </p:transition>
</p:sld>
</file>

<file path=ppt/theme/theme1.xml><?xml version="1.0" encoding="utf-8"?>
<a:theme xmlns:a="http://schemas.openxmlformats.org/drawingml/2006/main" name="2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fi_3" id="{90061AF2-6DC2-FB40-808F-A2B5BEF98918}" vid="{5FF0AA9E-0BCD-DB41-AE65-37D3D747DFA0}"/>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fi_3" id="{90061AF2-6DC2-FB40-808F-A2B5BEF98918}" vid="{ADDD9E6F-F7F6-F443-9237-939A58BB880A}"/>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Finland_fi_3</Template>
  <TotalTime>6743</TotalTime>
  <Words>654</Words>
  <Application>Microsoft Office PowerPoint</Application>
  <PresentationFormat>On-screen Show (16:9)</PresentationFormat>
  <Paragraphs>72</Paragraphs>
  <Slides>15</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Finlandica</vt:lpstr>
      <vt:lpstr>2_Suomi Finland</vt:lpstr>
      <vt:lpstr>1_Suomi Finland Blanco</vt:lpstr>
      <vt:lpstr>PowerPoint Presentation</vt:lpstr>
      <vt:lpstr> School food –    building  finnish equality since   the 1940s</vt:lpstr>
      <vt:lpstr>Free meals for all</vt:lpstr>
      <vt:lpstr>History of Finnish school meals</vt:lpstr>
      <vt:lpstr>History</vt:lpstr>
      <vt:lpstr>PowerPoint Presentation</vt:lpstr>
      <vt:lpstr>Equal opportunities for all children</vt:lpstr>
      <vt:lpstr>School meals are an investment in equality and the future. They build equality between children from different backgrounds, strengthening equal opportunity. </vt:lpstr>
      <vt:lpstr>School meals as part of education</vt:lpstr>
      <vt:lpstr>An investment in equality and the future</vt:lpstr>
      <vt:lpstr>Scheme built on cooperation and trust</vt:lpstr>
      <vt:lpstr>2.8€</vt:lpstr>
      <vt:lpstr>What goes on the plate?</vt:lpstr>
      <vt:lpstr>Thank you!</vt:lpstr>
      <vt:lpstr>PowerPoint Presentation</vt:lpstr>
    </vt:vector>
  </TitlesOfParts>
  <Manager>Hasan &amp; Partners</Manager>
  <Company>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Food in Finland</dc:title>
  <dc:creator>Tuovinen Evita</dc:creator>
  <cp:lastModifiedBy>Honkavaara, Sanni S</cp:lastModifiedBy>
  <cp:revision>67</cp:revision>
  <dcterms:created xsi:type="dcterms:W3CDTF">2020-11-13T12:11:25Z</dcterms:created>
  <dcterms:modified xsi:type="dcterms:W3CDTF">2021-04-15T10:23:07Z</dcterms:modified>
</cp:coreProperties>
</file>