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82" r:id="rId2"/>
    <p:sldMasterId id="2147483648" r:id="rId3"/>
  </p:sldMasterIdLst>
  <p:notesMasterIdLst>
    <p:notesMasterId r:id="rId36"/>
  </p:notesMasterIdLst>
  <p:handoutMasterIdLst>
    <p:handoutMasterId r:id="rId37"/>
  </p:handoutMasterIdLst>
  <p:sldIdLst>
    <p:sldId id="257" r:id="rId4"/>
    <p:sldId id="260" r:id="rId5"/>
    <p:sldId id="292" r:id="rId6"/>
    <p:sldId id="326" r:id="rId7"/>
    <p:sldId id="351" r:id="rId8"/>
    <p:sldId id="347" r:id="rId9"/>
    <p:sldId id="335" r:id="rId10"/>
    <p:sldId id="319" r:id="rId11"/>
    <p:sldId id="341" r:id="rId12"/>
    <p:sldId id="349" r:id="rId13"/>
    <p:sldId id="333" r:id="rId14"/>
    <p:sldId id="305" r:id="rId15"/>
    <p:sldId id="294" r:id="rId16"/>
    <p:sldId id="299" r:id="rId17"/>
    <p:sldId id="304" r:id="rId18"/>
    <p:sldId id="323" r:id="rId19"/>
    <p:sldId id="324" r:id="rId20"/>
    <p:sldId id="300" r:id="rId21"/>
    <p:sldId id="321" r:id="rId22"/>
    <p:sldId id="317" r:id="rId23"/>
    <p:sldId id="320" r:id="rId24"/>
    <p:sldId id="298" r:id="rId25"/>
    <p:sldId id="295" r:id="rId26"/>
    <p:sldId id="325" r:id="rId27"/>
    <p:sldId id="310" r:id="rId28"/>
    <p:sldId id="343" r:id="rId29"/>
    <p:sldId id="348" r:id="rId30"/>
    <p:sldId id="313" r:id="rId31"/>
    <p:sldId id="346" r:id="rId32"/>
    <p:sldId id="339" r:id="rId33"/>
    <p:sldId id="267" r:id="rId34"/>
    <p:sldId id="276" r:id="rId35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orient="horz" pos="2754">
          <p15:clr>
            <a:srgbClr val="A4A3A4"/>
          </p15:clr>
        </p15:guide>
        <p15:guide id="4" orient="horz" pos="531">
          <p15:clr>
            <a:srgbClr val="A4A3A4"/>
          </p15:clr>
        </p15:guide>
        <p15:guide id="5" orient="horz" pos="940">
          <p15:clr>
            <a:srgbClr val="A4A3A4"/>
          </p15:clr>
        </p15:guide>
        <p15:guide id="6" orient="horz" pos="849">
          <p15:clr>
            <a:srgbClr val="A4A3A4"/>
          </p15:clr>
        </p15:guide>
        <p15:guide id="7" orient="horz" pos="1756">
          <p15:clr>
            <a:srgbClr val="A4A3A4"/>
          </p15:clr>
        </p15:guide>
        <p15:guide id="8" pos="2880">
          <p15:clr>
            <a:srgbClr val="A4A3A4"/>
          </p15:clr>
        </p15:guide>
        <p15:guide id="9" pos="295">
          <p15:clr>
            <a:srgbClr val="A4A3A4"/>
          </p15:clr>
        </p15:guide>
        <p15:guide id="10" pos="5465">
          <p15:clr>
            <a:srgbClr val="A4A3A4"/>
          </p15:clr>
        </p15:guide>
        <p15:guide id="11" pos="1156">
          <p15:clr>
            <a:srgbClr val="A4A3A4"/>
          </p15:clr>
        </p15:guide>
        <p15:guide id="12" pos="1973">
          <p15:clr>
            <a:srgbClr val="A4A3A4"/>
          </p15:clr>
        </p15:guide>
        <p15:guide id="13" pos="3787">
          <p15:clr>
            <a:srgbClr val="A4A3A4"/>
          </p15:clr>
        </p15:guide>
        <p15:guide id="14" pos="46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mari Marjo (OPH)" initials="SM(" lastIdx="49" clrIdx="0">
    <p:extLst>
      <p:ext uri="{19B8F6BF-5375-455C-9EA6-DF929625EA0E}">
        <p15:presenceInfo xmlns:p15="http://schemas.microsoft.com/office/powerpoint/2012/main" userId="S::marjo.somari@oph.fi::3f9b8a84-87eb-460d-8f02-ca2af75c35ed" providerId="AD"/>
      </p:ext>
    </p:extLst>
  </p:cmAuthor>
  <p:cmAuthor id="2" name="Öunap Hanna" initials="ÖH" lastIdx="12" clrIdx="1">
    <p:extLst>
      <p:ext uri="{19B8F6BF-5375-455C-9EA6-DF929625EA0E}">
        <p15:presenceInfo xmlns:p15="http://schemas.microsoft.com/office/powerpoint/2012/main" userId="S-1-5-21-3524553150-3021536655-4265643810-108141" providerId="AD"/>
      </p:ext>
    </p:extLst>
  </p:cmAuthor>
  <p:cmAuthor id="3" name="Evita Tuovinen" initials="ET" lastIdx="8" clrIdx="2">
    <p:extLst>
      <p:ext uri="{19B8F6BF-5375-455C-9EA6-DF929625EA0E}">
        <p15:presenceInfo xmlns:p15="http://schemas.microsoft.com/office/powerpoint/2012/main" userId="d296e5305d1789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5" autoAdjust="0"/>
    <p:restoredTop sz="68530" autoAdjust="0"/>
  </p:normalViewPr>
  <p:slideViewPr>
    <p:cSldViewPr showGuides="1">
      <p:cViewPr varScale="1">
        <p:scale>
          <a:sx n="60" d="100"/>
          <a:sy n="60" d="100"/>
        </p:scale>
        <p:origin x="828" y="44"/>
      </p:cViewPr>
      <p:guideLst>
        <p:guide orient="horz" pos="1620"/>
        <p:guide orient="horz" pos="305"/>
        <p:guide orient="horz" pos="2754"/>
        <p:guide orient="horz" pos="531"/>
        <p:guide orient="horz" pos="940"/>
        <p:guide orient="horz" pos="849"/>
        <p:guide orient="horz" pos="1756"/>
        <p:guide pos="2880"/>
        <p:guide pos="295"/>
        <p:guide pos="5465"/>
        <p:guide pos="1156"/>
        <p:guide pos="1973"/>
        <p:guide pos="3787"/>
        <p:guide pos="46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6T14:38:39.617" idx="39">
    <p:pos x="10" y="10"/>
    <p:text>Korjasin lähteen (varsinainen tietokanta ohjelmista on Studyinfo-hakuportaalin puolella)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968A-C5CD-48D6-8084-81464DC378B1}" type="datetimeFigureOut">
              <a:rPr lang="fi-FI" sz="800" smtClean="0"/>
              <a:t>23.4.2021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2C6F-5F5C-45CE-A66E-8D600E059F7A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6316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F012230E-46B9-4165-8898-A333A13AD8A2}" type="datetimeFigureOut">
              <a:rPr lang="fi-FI" smtClean="0"/>
              <a:pPr/>
              <a:t>23.4.2021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4EC3156-D817-4798-A24F-2085AE0822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33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Photo: </a:t>
            </a:r>
            <a:r>
              <a:rPr lang="fi-FI" dirty="0">
                <a:effectLst/>
              </a:rPr>
              <a:t>Sakari Piippo</a:t>
            </a:r>
          </a:p>
          <a:p>
            <a:endParaRPr lang="fi-FI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8374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Roboto Condensed"/>
              </a:rPr>
              <a:t>Education at a Glance 2019 (OECD): </a:t>
            </a:r>
            <a:r>
              <a:rPr lang="fi-FI" dirty="0"/>
              <a:t>https://www.oecd-ilibrary.org/sites/f8d7880d-en/index.html?itemId=/content/publication/f8d7880d-en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5768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</a:rPr>
              <a:t>The average class size is around 20 pupils </a:t>
            </a:r>
            <a:r>
              <a:rPr lang="en-US" dirty="0">
                <a:solidFill>
                  <a:schemeClr val="tx1"/>
                </a:solidFill>
              </a:rPr>
              <a:t>in primary and lower secondary education. </a:t>
            </a:r>
            <a:r>
              <a:rPr lang="en-US" dirty="0"/>
              <a:t>At primary level, the average class in OECD countries has 21 students. 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4882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504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3616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solidFill>
                <a:srgbClr val="002EA2"/>
              </a:solidFill>
              <a:latin typeface="Finlandica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002EA2"/>
                </a:solidFill>
                <a:latin typeface="Finlandica" panose="00000500000000000000" pitchFamily="2" charset="0"/>
              </a:rPr>
              <a:t>Photo: 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Riitta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Supperi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/Keksi/Team Finland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Source: Education lies at the heart of Finnish society: https://toolbox.finland.fi/life-society/education-lies-at-the-heart-of-finnish-society/.</a:t>
            </a:r>
            <a:r>
              <a:rPr lang="en-US" b="0" baseline="0" dirty="0"/>
              <a:t> </a:t>
            </a: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2EA2"/>
              </a:solidFill>
              <a:latin typeface="Finlandica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539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1800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Experts have helped travel companies to develop comprehensive study tours.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7690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612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0824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0" dirty="0"/>
              <a:t>Photo: </a:t>
            </a:r>
            <a:r>
              <a:rPr lang="en-US" b="0" noProof="0" dirty="0" err="1"/>
              <a:t>Jeswin</a:t>
            </a:r>
            <a:r>
              <a:rPr lang="fi-FI" b="0" dirty="0"/>
              <a:t> Thomas/Unsplash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132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OECD (2019), “Preparing for the changing nature of work in the digital era”, OECD Going Digital Policy Note, OECD, Paris,</a:t>
            </a:r>
          </a:p>
          <a:p>
            <a:r>
              <a:rPr lang="en-US" dirty="0"/>
              <a:t>www.oecd.org/going-digital/changing-nature-of-work-in-the-digital-era.pdf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1759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Experts have helped travel companies to develop comprehensive study tours.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https://www.businessfinland.fi/4aaf9f/globalassets/julkaisut/visit-finland/tutkimukset/2020/educational_travel_manual_0910_final_pakattu.pdf (Educational Travel best practices 2020)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91039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https://www.studyinfinland.fi/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8299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20951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89950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Photo: Sakari Piippo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949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noProof="0" dirty="0"/>
              <a:t>Sources</a:t>
            </a:r>
            <a:r>
              <a:rPr lang="fi-FI" sz="1200" b="0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dirty="0"/>
              <a:t>#1 </a:t>
            </a:r>
            <a:r>
              <a:rPr lang="en-US" sz="1200" b="1" dirty="0"/>
              <a:t>EDUCATING FOR THE FUTURE INDEX: </a:t>
            </a:r>
            <a:r>
              <a:rPr lang="en-US" sz="1200" b="0" dirty="0"/>
              <a:t>https://educatingforthefuture.economist.com/the-worldwide-educating-for-the-future-index-2019/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1"/>
                </a:solidFill>
              </a:rPr>
              <a:t>#</a:t>
            </a:r>
            <a:r>
              <a:rPr lang="en-US" sz="1200" b="1" dirty="0">
                <a:solidFill>
                  <a:schemeClr val="tx1"/>
                </a:solidFill>
              </a:rPr>
              <a:t>1 IN DIGITAL SKILLS:</a:t>
            </a:r>
            <a:r>
              <a:rPr lang="en-US" sz="1200" b="1" baseline="0" dirty="0">
                <a:solidFill>
                  <a:schemeClr val="tx1"/>
                </a:solidFill>
              </a:rPr>
              <a:t> </a:t>
            </a:r>
            <a:r>
              <a:rPr lang="en-US" sz="1200" b="0" dirty="0">
                <a:solidFill>
                  <a:schemeClr val="tx1"/>
                </a:solidFill>
              </a:rPr>
              <a:t>WEF Global Competitiveness Report 2020: http://www3.weforum.org/docs/WEF_TheGlobalCompetitivenessReport2020.pdf</a:t>
            </a:r>
            <a:r>
              <a:rPr lang="en-US" sz="1200" b="0" baseline="0" dirty="0">
                <a:solidFill>
                  <a:schemeClr val="tx1"/>
                </a:solidFill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#2 BEST PLACED TERTIARY EDUCATION SYSTEM TO DELIVER TO THE NEEDS OF EMPLOYERS</a:t>
            </a:r>
            <a:r>
              <a:rPr lang="en-US" sz="1200" b="0" dirty="0">
                <a:solidFill>
                  <a:schemeClr val="tx1"/>
                </a:solidFill>
              </a:rPr>
              <a:t>: WEF Global Competitiveness Report 2020:</a:t>
            </a:r>
            <a:r>
              <a:rPr lang="en-US" sz="1200" b="0" baseline="0" dirty="0">
                <a:solidFill>
                  <a:schemeClr val="tx1"/>
                </a:solidFill>
              </a:rPr>
              <a:t> h</a:t>
            </a:r>
            <a:r>
              <a:rPr lang="en-US" sz="1200" b="0" dirty="0">
                <a:solidFill>
                  <a:schemeClr val="tx1"/>
                </a:solidFill>
              </a:rPr>
              <a:t>ttp://www3.weforum.org/docs/WEF_TheGlobalCompetitivenessReport2020.pdf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dirty="0"/>
              <a:t>#1 THE HAPPIEST COUNTRY IN THE WORLD: </a:t>
            </a:r>
            <a:r>
              <a:rPr lang="fi-FI" b="0" i="0" dirty="0">
                <a:solidFill>
                  <a:srgbClr val="003240"/>
                </a:solidFill>
                <a:effectLst/>
                <a:latin typeface="-apple-system"/>
              </a:rPr>
              <a:t>World </a:t>
            </a:r>
            <a:r>
              <a:rPr lang="fi-FI" b="0" i="0" dirty="0" err="1">
                <a:solidFill>
                  <a:srgbClr val="003240"/>
                </a:solidFill>
                <a:effectLst/>
                <a:latin typeface="-apple-system"/>
              </a:rPr>
              <a:t>Happiness</a:t>
            </a:r>
            <a:r>
              <a:rPr lang="fi-FI" b="0" i="0" dirty="0">
                <a:solidFill>
                  <a:srgbClr val="003240"/>
                </a:solidFill>
                <a:effectLst/>
                <a:latin typeface="-apple-system"/>
              </a:rPr>
              <a:t> Report 2021 https://worldhappiness.report/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0" i="0" dirty="0">
              <a:solidFill>
                <a:srgbClr val="003240"/>
              </a:solidFill>
              <a:effectLst/>
              <a:latin typeface="-apple-system"/>
            </a:endParaRP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809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3606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8466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All pupils in Finland from pre-primary to upper secondary schools get a </a:t>
            </a:r>
            <a:r>
              <a:rPr lang="en-US" b="1" dirty="0">
                <a:solidFill>
                  <a:schemeClr val="tx1"/>
                </a:solidFill>
              </a:rPr>
              <a:t>free-of-charge, nutritious school meal each day. </a:t>
            </a:r>
            <a:r>
              <a:rPr lang="en-US" dirty="0">
                <a:solidFill>
                  <a:schemeClr val="tx1"/>
                </a:solidFill>
              </a:rPr>
              <a:t>In higher education, students get a meal subsidy.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4655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9221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1236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Finnish education system today consists of </a:t>
            </a:r>
            <a:r>
              <a:rPr lang="en-US" b="1" dirty="0">
                <a:solidFill>
                  <a:schemeClr val="tx1"/>
                </a:solidFill>
              </a:rPr>
              <a:t>early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childhood education and care</a:t>
            </a:r>
            <a:r>
              <a:rPr lang="en-US" dirty="0">
                <a:solidFill>
                  <a:schemeClr val="tx1"/>
                </a:solidFill>
              </a:rPr>
              <a:t>, one-year </a:t>
            </a:r>
            <a:r>
              <a:rPr lang="en-US" b="1" dirty="0">
                <a:solidFill>
                  <a:schemeClr val="tx1"/>
                </a:solidFill>
              </a:rPr>
              <a:t>pre-primary education</a:t>
            </a:r>
            <a:r>
              <a:rPr lang="en-US" dirty="0">
                <a:solidFill>
                  <a:schemeClr val="tx1"/>
                </a:solidFill>
              </a:rPr>
              <a:t>, nine-year </a:t>
            </a:r>
            <a:r>
              <a:rPr lang="en-US" b="1" dirty="0">
                <a:solidFill>
                  <a:schemeClr val="tx1"/>
                </a:solidFill>
              </a:rPr>
              <a:t>basic education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upper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secondary</a:t>
            </a:r>
            <a:r>
              <a:rPr lang="en-US" dirty="0">
                <a:solidFill>
                  <a:schemeClr val="tx1"/>
                </a:solidFill>
              </a:rPr>
              <a:t> (general or vocational) and </a:t>
            </a:r>
            <a:r>
              <a:rPr lang="en-US" b="1" dirty="0">
                <a:solidFill>
                  <a:schemeClr val="tx1"/>
                </a:solidFill>
              </a:rPr>
              <a:t>higher education.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Additionally, lifelong/continuous learning is emphasized and </a:t>
            </a:r>
            <a:r>
              <a:rPr lang="en-US" b="1" dirty="0">
                <a:solidFill>
                  <a:schemeClr val="tx1"/>
                </a:solidFill>
              </a:rPr>
              <a:t>adult education is available at all levels </a:t>
            </a:r>
            <a:r>
              <a:rPr lang="en-US" dirty="0">
                <a:solidFill>
                  <a:schemeClr val="tx1"/>
                </a:solidFill>
              </a:rPr>
              <a:t>of education and in non-formal education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It is no coincidence that in Finland enrolment in adult education ranks among the highest in the world together with other Nordic countries.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57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DEA8-9BD5-0C44-913D-A31C1281868F}" type="datetime1">
              <a:rPr lang="fi-FI" smtClean="0"/>
              <a:t>23.4.2021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3131863" y="1693158"/>
            <a:ext cx="2880000" cy="1757183"/>
            <a:chOff x="6372200" y="3003798"/>
            <a:chExt cx="720725" cy="439738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649212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D5B0E4-9D3D-1B43-812D-DC44E791024D}" type="datetime1">
              <a:rPr lang="fi-FI" smtClean="0"/>
              <a:t>23.4.2021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5294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1492250"/>
            <a:ext cx="2664842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2250"/>
            <a:ext cx="2660650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14F9-EB2B-0D4F-8F28-271F12107DB4}" type="datetime1">
              <a:rPr lang="fi-FI" smtClean="0"/>
              <a:t>23.4.2021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1141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2662238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9662"/>
            <a:ext cx="2663824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E6EC-92F7-6B4E-8279-5EB71B38C0C5}" type="datetime1">
              <a:rPr lang="fi-FI" smtClean="0"/>
              <a:t>23.4.2021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130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5473700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5473700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0B84-8DDB-8C40-AD8F-F50D046CC222}" type="datetime1">
              <a:rPr lang="fi-FI" smtClean="0"/>
              <a:t>23.4.2021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8431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3E03-6B74-054C-8C1B-76808F4A963F}" type="datetime1">
              <a:rPr lang="fi-FI" smtClean="0"/>
              <a:t>23.4.2021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7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2736850" cy="8634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492249"/>
            <a:ext cx="2736850" cy="28797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292725" y="0"/>
            <a:ext cx="3851275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A5A40-F9D2-9F41-9B67-6B25AE089B08}" type="datetime1">
              <a:rPr lang="fi-FI" smtClean="0"/>
              <a:t>23.4.2021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236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3A67-8930-2C4B-8A90-863E1F9BC8A2}" type="datetime1">
              <a:rPr lang="fi-FI" smtClean="0"/>
              <a:t>23.4.2021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3112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AE1-D009-49A6-AFBC-48C836E46FD5}" type="datetime1">
              <a:rPr lang="fi-FI" smtClean="0"/>
              <a:t>23.4.2021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8614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E6A-F1BF-4D0B-8E96-152A3DAE3272}" type="datetime1">
              <a:rPr lang="fi-FI" smtClean="0"/>
              <a:t>23.4.2021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9781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7EA1DF-865A-4043-89D3-51B1EE7AF1CF}" type="datetime1">
              <a:rPr lang="fi-FI" smtClean="0"/>
              <a:t>23.4.2021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146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614"/>
            <a:ext cx="5473700" cy="1440161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774"/>
            <a:ext cx="5473700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FF73-6F0C-C549-A81B-BD4518F8C2F1}" type="datetime1">
              <a:rPr lang="fi-FI" smtClean="0"/>
              <a:t>23.4.2021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0603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9E4EB1-FA89-4A39-96C3-37483AE5CEE2}" type="datetime1">
              <a:rPr lang="fi-FI" smtClean="0"/>
              <a:pPr/>
              <a:t>23.4.2021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95385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614"/>
            <a:ext cx="5473700" cy="1440161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774"/>
            <a:ext cx="5473700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23.4.2021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7905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F1219C-CC65-A542-8DC7-51655A330D86}" type="datetime1">
              <a:rPr lang="fi-FI" smtClean="0"/>
              <a:t>23.4.2021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1199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3EC306-42DD-6D4F-9E16-BE9B3280393F}" type="datetime1">
              <a:rPr lang="fi-FI" smtClean="0"/>
              <a:t>23.4.2021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6029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1757-E20E-604B-9756-4A12243286F2}" type="datetime1">
              <a:rPr lang="fi-FI" smtClean="0"/>
              <a:t>23.4.2021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1623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2011-BF93-9647-A265-1814C6D8624D}" type="datetime1">
              <a:rPr lang="fi-FI" smtClean="0"/>
              <a:t>23.4.2021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468313" y="484188"/>
            <a:ext cx="588028" cy="358775"/>
            <a:chOff x="6372200" y="3003798"/>
            <a:chExt cx="720725" cy="439738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838297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F99EF-3FC0-E447-A2D4-A4C2515297EF}" type="datetime1">
              <a:rPr lang="fi-FI" smtClean="0"/>
              <a:t>23.4.2021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2759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9C2F-8A8A-2C41-8FED-B9EAA7D2E2FE}" type="datetime1">
              <a:rPr lang="fi-FI" smtClean="0"/>
              <a:t>23.4.2021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3478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326A0E-0851-E14C-9288-F734202D7CC6}" type="datetime1">
              <a:rPr lang="fi-FI" smtClean="0"/>
              <a:t>23.4.2021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5738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5CF5E0E5-8AA0-704A-AD7D-94A7C6D4DDB2}" type="datetime1">
              <a:rPr lang="fi-FI" noProof="0" smtClean="0"/>
              <a:t>23.4.2021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6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3046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ransition spd="med"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E1373DCC-2263-4F88-B652-EFBDCB9320F8}" type="datetime1">
              <a:rPr lang="fi-FI" noProof="0" smtClean="0"/>
              <a:t>23.4.2021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7381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ransition spd="med"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E1373DCC-2263-4F88-B652-EFBDCB9320F8}" type="datetime1">
              <a:rPr lang="fi-FI" noProof="0" smtClean="0"/>
              <a:pPr/>
              <a:t>23.4.2021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6" name="Freeform 11"/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592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</p:sldLayoutIdLst>
  <p:transition spd="med"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89631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671A976D-20D8-439C-8EF9-388DB13F9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A0DAB701-E5A3-4E4B-A087-5AA0800E7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6" name="Kulmayhdysviiva 8">
            <a:extLst>
              <a:ext uri="{FF2B5EF4-FFF2-40B4-BE49-F238E27FC236}">
                <a16:creationId xmlns:a16="http://schemas.microsoft.com/office/drawing/2014/main" id="{DB547305-7236-4D7A-A536-A687A8309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5496" y="2672059"/>
            <a:ext cx="3603745" cy="548431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iruutu 1">
            <a:extLst>
              <a:ext uri="{FF2B5EF4-FFF2-40B4-BE49-F238E27FC236}">
                <a16:creationId xmlns:a16="http://schemas.microsoft.com/office/drawing/2014/main" id="{D97F3D1B-491B-4079-9FC2-DD16E7FDF0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496" y="3220492"/>
            <a:ext cx="1787467" cy="136536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1995 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First ‘e-Learning strategy’: Education,</a:t>
            </a:r>
          </a:p>
          <a:p>
            <a:r>
              <a:rPr lang="en-US" sz="1400" dirty="0">
                <a:solidFill>
                  <a:schemeClr val="bg1"/>
                </a:solidFill>
              </a:rPr>
              <a:t>Training and Research in the Information Society (1995-2000)</a:t>
            </a:r>
          </a:p>
        </p:txBody>
      </p:sp>
      <p:cxnSp>
        <p:nvCxnSpPr>
          <p:cNvPr id="10" name="Kulmayhdysviiva 15">
            <a:extLst>
              <a:ext uri="{FF2B5EF4-FFF2-40B4-BE49-F238E27FC236}">
                <a16:creationId xmlns:a16="http://schemas.microsoft.com/office/drawing/2014/main" id="{85235CA4-5C3A-4770-BD0D-CB4DDC34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641431" y="2715766"/>
            <a:ext cx="3952715" cy="519932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8">
            <a:extLst>
              <a:ext uri="{FF2B5EF4-FFF2-40B4-BE49-F238E27FC236}">
                <a16:creationId xmlns:a16="http://schemas.microsoft.com/office/drawing/2014/main" id="{4ABFAC86-5111-4059-80BA-FA5A66B7E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636887" y="2672058"/>
            <a:ext cx="2354" cy="57044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3">
            <a:extLst>
              <a:ext uri="{FF2B5EF4-FFF2-40B4-BE49-F238E27FC236}">
                <a16:creationId xmlns:a16="http://schemas.microsoft.com/office/drawing/2014/main" id="{09CD7DA4-5510-4F1B-82E8-72EB515846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614928" y="1131590"/>
            <a:ext cx="2005428" cy="158080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2018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r>
              <a:rPr lang="en-US" sz="1400" dirty="0">
                <a:solidFill>
                  <a:schemeClr val="bg1"/>
                </a:solidFill>
              </a:rPr>
              <a:t>Reform of secondary vocational education to introduce competence-based qualifications and a close co-operation with workplaces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2963" y="1493256"/>
            <a:ext cx="1813924" cy="93447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2010</a:t>
            </a:r>
          </a:p>
          <a:p>
            <a:r>
              <a:rPr lang="en-US" sz="1400" dirty="0">
                <a:solidFill>
                  <a:schemeClr val="bg1"/>
                </a:solidFill>
              </a:rPr>
              <a:t>Introduction of the principal of inclusion in Finnish schools</a:t>
            </a:r>
          </a:p>
        </p:txBody>
      </p:sp>
      <p:sp>
        <p:nvSpPr>
          <p:cNvPr id="14" name="Tekstiruutu 1">
            <a:extLst>
              <a:ext uri="{FF2B5EF4-FFF2-40B4-BE49-F238E27FC236}">
                <a16:creationId xmlns:a16="http://schemas.microsoft.com/office/drawing/2014/main" id="{D97F3D1B-491B-4079-9FC2-DD16E7FDF0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647183" y="3289488"/>
            <a:ext cx="2015733" cy="93447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2015</a:t>
            </a:r>
          </a:p>
          <a:p>
            <a:r>
              <a:rPr lang="en-US" sz="1400" dirty="0">
                <a:solidFill>
                  <a:schemeClr val="bg1"/>
                </a:solidFill>
              </a:rPr>
              <a:t>Pre-primary education compulsory for all 6-year-olds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8344" y="3242505"/>
            <a:ext cx="1416140" cy="18495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b="1" dirty="0">
                <a:solidFill>
                  <a:schemeClr val="bg1"/>
                </a:solidFill>
              </a:rPr>
              <a:t>2021</a:t>
            </a:r>
          </a:p>
          <a:p>
            <a:r>
              <a:rPr lang="en-US" sz="1400" dirty="0">
                <a:solidFill>
                  <a:schemeClr val="bg1"/>
                </a:solidFill>
              </a:rPr>
              <a:t>Extension in compulsory education. The minimum school leaving age raised from 16 to 18 years.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4FCFD8C-13DB-4B84-B442-DB0CA31F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652" y="432000"/>
            <a:ext cx="6264696" cy="504056"/>
          </a:xfrm>
        </p:spPr>
        <p:txBody>
          <a:bodyPr/>
          <a:lstStyle/>
          <a:p>
            <a:pPr algn="ctr"/>
            <a:r>
              <a:rPr lang="en-US" dirty="0"/>
              <a:t>History</a:t>
            </a:r>
          </a:p>
        </p:txBody>
      </p:sp>
      <p:cxnSp>
        <p:nvCxnSpPr>
          <p:cNvPr id="27" name="Suora yhdysviiva 18">
            <a:extLst>
              <a:ext uri="{FF2B5EF4-FFF2-40B4-BE49-F238E27FC236}">
                <a16:creationId xmlns:a16="http://schemas.microsoft.com/office/drawing/2014/main" id="{9E1A12F9-5E2C-4AEF-B6F9-D7EC0C37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94146" y="2710301"/>
            <a:ext cx="2190" cy="5095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18">
            <a:extLst>
              <a:ext uri="{FF2B5EF4-FFF2-40B4-BE49-F238E27FC236}">
                <a16:creationId xmlns:a16="http://schemas.microsoft.com/office/drawing/2014/main" id="{9E1A12F9-5E2C-4AEF-B6F9-D7EC0C37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96336" y="3219822"/>
            <a:ext cx="1507322" cy="423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70718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AB4E4FC-80B9-469F-B428-0353DB90D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00192" y="1344571"/>
            <a:ext cx="1620991" cy="3168352"/>
          </a:xfrm>
          <a:prstGeom prst="rect">
            <a:avLst/>
          </a:prstGeom>
          <a:solidFill>
            <a:schemeClr val="accent5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7" name="Straight Connector 45">
            <a:extLst>
              <a:ext uri="{FF2B5EF4-FFF2-40B4-BE49-F238E27FC236}">
                <a16:creationId xmlns:a16="http://schemas.microsoft.com/office/drawing/2014/main" id="{B968C020-68A9-43E0-BCB2-878C35796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773650" y="2986762"/>
            <a:ext cx="248016" cy="22032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1E4F739C-D6B7-4065-A496-19F6FFA01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72012" y="1195552"/>
            <a:ext cx="1773380" cy="3573735"/>
          </a:xfrm>
          <a:prstGeom prst="rect">
            <a:avLst/>
          </a:prstGeom>
          <a:solidFill>
            <a:schemeClr val="accent5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2C72557-E1A2-4035-8A71-9465EB9F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97490" y="2097796"/>
            <a:ext cx="1630494" cy="1512000"/>
          </a:xfrm>
          <a:prstGeom prst="rect">
            <a:avLst/>
          </a:prstGeom>
          <a:solidFill>
            <a:schemeClr val="accent5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463D0E2-E736-45D9-A719-C86E48341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994124" y="2760357"/>
            <a:ext cx="502536" cy="50253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11CB546-DF8B-4606-807C-DF8C5EC09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56341" y="2982420"/>
            <a:ext cx="258136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7">
            <a:extLst>
              <a:ext uri="{FF2B5EF4-FFF2-40B4-BE49-F238E27FC236}">
                <a16:creationId xmlns:a16="http://schemas.microsoft.com/office/drawing/2014/main" id="{671A976D-20D8-439C-8EF9-388DB13F9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A0DAB701-E5A3-4E4B-A087-5AA0800E7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Suorakulmio 10">
            <a:extLst>
              <a:ext uri="{FF2B5EF4-FFF2-40B4-BE49-F238E27FC236}">
                <a16:creationId xmlns:a16="http://schemas.microsoft.com/office/drawing/2014/main" id="{F5C9CD08-ADF4-4F72-9099-88C88C4A5497}"/>
              </a:ext>
            </a:extLst>
          </p:cNvPr>
          <p:cNvSpPr/>
          <p:nvPr/>
        </p:nvSpPr>
        <p:spPr>
          <a:xfrm>
            <a:off x="1547664" y="2442366"/>
            <a:ext cx="1197489" cy="10801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6-year-olds</a:t>
            </a:r>
          </a:p>
          <a:p>
            <a:r>
              <a:rPr lang="en-US" sz="1400" dirty="0">
                <a:solidFill>
                  <a:schemeClr val="bg1"/>
                </a:solidFill>
              </a:rPr>
              <a:t>Compulsory pre-primary education</a:t>
            </a:r>
          </a:p>
        </p:txBody>
      </p:sp>
      <p:sp>
        <p:nvSpPr>
          <p:cNvPr id="20" name="Suorakulmio 10">
            <a:extLst>
              <a:ext uri="{FF2B5EF4-FFF2-40B4-BE49-F238E27FC236}">
                <a16:creationId xmlns:a16="http://schemas.microsoft.com/office/drawing/2014/main" id="{0424E7B5-D4A7-4D59-B6CB-237D3450CD51}"/>
              </a:ext>
            </a:extLst>
          </p:cNvPr>
          <p:cNvSpPr/>
          <p:nvPr/>
        </p:nvSpPr>
        <p:spPr>
          <a:xfrm>
            <a:off x="86042" y="2442360"/>
            <a:ext cx="1389614" cy="10801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0-5-year-olds</a:t>
            </a:r>
          </a:p>
          <a:p>
            <a:r>
              <a:rPr lang="en-US" sz="1400" dirty="0">
                <a:solidFill>
                  <a:schemeClr val="bg1"/>
                </a:solidFill>
              </a:rPr>
              <a:t>Early childhood education and care </a:t>
            </a:r>
            <a:endParaRPr lang="fi-FI" sz="1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1B836A9-4580-4517-9716-4601D261F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16356" y="2925116"/>
            <a:ext cx="675555" cy="67555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F6EF2D5-5C7A-4E37-85EA-4BC50671B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67944" y="2766962"/>
            <a:ext cx="69352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24EC438-136F-4527-B63B-459D6D824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94032" y="3343026"/>
            <a:ext cx="69352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16D3040-B7FA-4A06-8304-61887155F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22980" y="3769212"/>
            <a:ext cx="69352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77E095C-B074-4DF8-B2FB-31DFA66E9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34121" y="2442360"/>
            <a:ext cx="259521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uorakulmio 13">
            <a:extLst>
              <a:ext uri="{FF2B5EF4-FFF2-40B4-BE49-F238E27FC236}">
                <a16:creationId xmlns:a16="http://schemas.microsoft.com/office/drawing/2014/main" id="{6A034712-4B23-41A0-AB41-473E3CB3C5B8}"/>
              </a:ext>
            </a:extLst>
          </p:cNvPr>
          <p:cNvSpPr/>
          <p:nvPr/>
        </p:nvSpPr>
        <p:spPr>
          <a:xfrm>
            <a:off x="6361634" y="3159128"/>
            <a:ext cx="1476000" cy="126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</a:rPr>
              <a:t>Appr. 3+2 years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Bachelor’s and Master’s degrees at Universities of Applied Sciences</a:t>
            </a:r>
          </a:p>
        </p:txBody>
      </p:sp>
      <p:sp>
        <p:nvSpPr>
          <p:cNvPr id="24" name="Suorakulmio 12">
            <a:extLst>
              <a:ext uri="{FF2B5EF4-FFF2-40B4-BE49-F238E27FC236}">
                <a16:creationId xmlns:a16="http://schemas.microsoft.com/office/drawing/2014/main" id="{1D545F5A-F7F8-4712-85E2-B464EFC5B274}"/>
              </a:ext>
            </a:extLst>
          </p:cNvPr>
          <p:cNvSpPr/>
          <p:nvPr/>
        </p:nvSpPr>
        <p:spPr>
          <a:xfrm>
            <a:off x="4573488" y="3144882"/>
            <a:ext cx="1538725" cy="151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</a:rPr>
              <a:t>16-19-year-olds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Vocational qualifications in vocational institutions</a:t>
            </a:r>
          </a:p>
        </p:txBody>
      </p:sp>
      <p:sp>
        <p:nvSpPr>
          <p:cNvPr id="18" name="Suorakulmio 12">
            <a:extLst>
              <a:ext uri="{FF2B5EF4-FFF2-40B4-BE49-F238E27FC236}">
                <a16:creationId xmlns:a16="http://schemas.microsoft.com/office/drawing/2014/main" id="{3DFD0E98-7C5B-4FE3-AFE1-D5205B73ED76}"/>
              </a:ext>
            </a:extLst>
          </p:cNvPr>
          <p:cNvSpPr/>
          <p:nvPr/>
        </p:nvSpPr>
        <p:spPr>
          <a:xfrm>
            <a:off x="4573488" y="1503624"/>
            <a:ext cx="1538725" cy="151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</a:rPr>
              <a:t>16-19-year-olds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Matriculation examination in general upper secondary schools</a:t>
            </a:r>
          </a:p>
        </p:txBody>
      </p:sp>
      <p:sp>
        <p:nvSpPr>
          <p:cNvPr id="19" name="Suorakulmio 13">
            <a:extLst>
              <a:ext uri="{FF2B5EF4-FFF2-40B4-BE49-F238E27FC236}">
                <a16:creationId xmlns:a16="http://schemas.microsoft.com/office/drawing/2014/main" id="{AC495216-D58F-419B-A5CB-BDE69FDDE25C}"/>
              </a:ext>
            </a:extLst>
          </p:cNvPr>
          <p:cNvSpPr/>
          <p:nvPr/>
        </p:nvSpPr>
        <p:spPr>
          <a:xfrm>
            <a:off x="6361634" y="1758724"/>
            <a:ext cx="1476000" cy="126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</a:rPr>
              <a:t>Appr. 3+2 years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Bachelor’s and Master’s degrees at Universities</a:t>
            </a:r>
          </a:p>
        </p:txBody>
      </p:sp>
      <p:sp>
        <p:nvSpPr>
          <p:cNvPr id="17" name="Suorakulmio 11">
            <a:extLst>
              <a:ext uri="{FF2B5EF4-FFF2-40B4-BE49-F238E27FC236}">
                <a16:creationId xmlns:a16="http://schemas.microsoft.com/office/drawing/2014/main" id="{A0BD0EE0-6421-4392-88DA-A04968177452}"/>
              </a:ext>
            </a:extLst>
          </p:cNvPr>
          <p:cNvSpPr/>
          <p:nvPr/>
        </p:nvSpPr>
        <p:spPr>
          <a:xfrm>
            <a:off x="2843808" y="2442360"/>
            <a:ext cx="1538725" cy="10801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7–16-year-olds </a:t>
            </a:r>
          </a:p>
          <a:p>
            <a:r>
              <a:rPr lang="en-US" sz="1400" dirty="0">
                <a:solidFill>
                  <a:schemeClr val="bg1"/>
                </a:solidFill>
              </a:rPr>
              <a:t>Basic education in comprehensive schools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30DFE805-9BF7-4E32-A133-41679060BCAD}"/>
              </a:ext>
            </a:extLst>
          </p:cNvPr>
          <p:cNvSpPr txBox="1"/>
          <p:nvPr/>
        </p:nvSpPr>
        <p:spPr>
          <a:xfrm>
            <a:off x="2953913" y="2097796"/>
            <a:ext cx="1347091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</a:rPr>
              <a:t>Basic </a:t>
            </a:r>
            <a:r>
              <a:rPr lang="en-GB" sz="1400" b="1" dirty="0">
                <a:solidFill>
                  <a:schemeClr val="bg1"/>
                </a:solidFill>
              </a:rPr>
              <a:t>education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D6B37EF5-6743-45B4-94A5-A65AF489D402}"/>
              </a:ext>
            </a:extLst>
          </p:cNvPr>
          <p:cNvSpPr txBox="1"/>
          <p:nvPr/>
        </p:nvSpPr>
        <p:spPr>
          <a:xfrm>
            <a:off x="4491560" y="1203137"/>
            <a:ext cx="1746238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Secondary</a:t>
            </a:r>
            <a:r>
              <a:rPr lang="fi-FI" sz="1400" b="1" dirty="0">
                <a:solidFill>
                  <a:schemeClr val="bg1"/>
                </a:solidFill>
              </a:rPr>
              <a:t> </a:t>
            </a:r>
            <a:r>
              <a:rPr lang="en-GB" sz="1400" b="1" dirty="0">
                <a:solidFill>
                  <a:schemeClr val="bg1"/>
                </a:solidFill>
              </a:rPr>
              <a:t>education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7861A14C-D0D6-46A3-B8AE-99CD4E422636}"/>
              </a:ext>
            </a:extLst>
          </p:cNvPr>
          <p:cNvSpPr txBox="1"/>
          <p:nvPr/>
        </p:nvSpPr>
        <p:spPr>
          <a:xfrm>
            <a:off x="6328941" y="1420648"/>
            <a:ext cx="1558687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Tertiary education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0254709-C9BB-4942-B15A-CF1808422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652" y="432000"/>
            <a:ext cx="6264696" cy="504056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 Finnish education system today</a:t>
            </a:r>
            <a:endParaRPr lang="en-US" dirty="0"/>
          </a:p>
        </p:txBody>
      </p:sp>
      <p:sp>
        <p:nvSpPr>
          <p:cNvPr id="21" name="Suorakulmio 13">
            <a:extLst>
              <a:ext uri="{FF2B5EF4-FFF2-40B4-BE49-F238E27FC236}">
                <a16:creationId xmlns:a16="http://schemas.microsoft.com/office/drawing/2014/main" id="{A6D72520-4327-4463-BFBD-035746B9E307}"/>
              </a:ext>
            </a:extLst>
          </p:cNvPr>
          <p:cNvSpPr/>
          <p:nvPr/>
        </p:nvSpPr>
        <p:spPr>
          <a:xfrm>
            <a:off x="7958311" y="1884882"/>
            <a:ext cx="1135421" cy="126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bg1"/>
                </a:solidFill>
              </a:rPr>
              <a:t>Doctoral degrees and licentiate degrees in Universities</a:t>
            </a:r>
          </a:p>
        </p:txBody>
      </p:sp>
    </p:spTree>
    <p:extLst>
      <p:ext uri="{BB962C8B-B14F-4D97-AF65-F5344CB8AC3E}">
        <p14:creationId xmlns:p14="http://schemas.microsoft.com/office/powerpoint/2010/main" val="178464148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man and a woman next to big library window talking to each others.">
            <a:extLst>
              <a:ext uri="{FF2B5EF4-FFF2-40B4-BE49-F238E27FC236}">
                <a16:creationId xmlns:a16="http://schemas.microsoft.com/office/drawing/2014/main" id="{90ED88FD-2971-480F-A275-26B8D47816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3A991F-115E-4A2C-A0F9-0B9405BED167}"/>
              </a:ext>
            </a:extLst>
          </p:cNvPr>
          <p:cNvSpPr/>
          <p:nvPr/>
        </p:nvSpPr>
        <p:spPr>
          <a:xfrm>
            <a:off x="755576" y="1563638"/>
            <a:ext cx="4176464" cy="276174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569B70-B33B-4A73-84B7-0EDA5F91DDF0}"/>
              </a:ext>
            </a:extLst>
          </p:cNvPr>
          <p:cNvSpPr txBox="1">
            <a:spLocks/>
          </p:cNvSpPr>
          <p:nvPr/>
        </p:nvSpPr>
        <p:spPr>
          <a:xfrm>
            <a:off x="964929" y="1661083"/>
            <a:ext cx="3888432" cy="26642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ts val="1013"/>
            </a:pPr>
            <a:r>
              <a:rPr lang="en-US" sz="2800" b="1" dirty="0">
                <a:solidFill>
                  <a:schemeClr val="tx1"/>
                </a:solidFill>
                <a:latin typeface="Finlandica" panose="00000500000000000000" pitchFamily="2" charset="0"/>
              </a:rPr>
              <a:t>An OECD study ranks Finland as #2 in the world, for highest performing graduates (2019). </a:t>
            </a: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E41FEDF-CDA2-4B3D-938A-AF76C48BC6BA}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75333DF3-CA44-4666-9A2C-223D243B68D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8133A2-84A0-407B-918C-2700F7B4B452}"/>
              </a:ext>
            </a:extLst>
          </p:cNvPr>
          <p:cNvSpPr txBox="1"/>
          <p:nvPr/>
        </p:nvSpPr>
        <p:spPr>
          <a:xfrm>
            <a:off x="5508104" y="4731990"/>
            <a:ext cx="3476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Photo: Sakari Piippo</a:t>
            </a:r>
          </a:p>
        </p:txBody>
      </p:sp>
    </p:spTree>
    <p:extLst>
      <p:ext uri="{BB962C8B-B14F-4D97-AF65-F5344CB8AC3E}">
        <p14:creationId xmlns:p14="http://schemas.microsoft.com/office/powerpoint/2010/main" val="13819573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52000"/>
            <a:ext cx="7740000" cy="3889102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Schools are given a great deal of autonomy</a:t>
            </a:r>
            <a:r>
              <a:rPr lang="en-US" dirty="0">
                <a:solidFill>
                  <a:schemeClr val="tx1"/>
                </a:solidFill>
              </a:rPr>
              <a:t>. The national core curriculum is localized and there is a </a:t>
            </a:r>
            <a:r>
              <a:rPr lang="en-US" b="1" dirty="0">
                <a:solidFill>
                  <a:schemeClr val="tx1"/>
                </a:solidFill>
              </a:rPr>
              <a:t>high level of trust </a:t>
            </a:r>
            <a:r>
              <a:rPr lang="en-US" dirty="0">
                <a:solidFill>
                  <a:schemeClr val="tx1"/>
                </a:solidFill>
              </a:rPr>
              <a:t>between the national and local school authorities. </a:t>
            </a:r>
          </a:p>
          <a:p>
            <a:pPr marL="0" indent="0">
              <a:buNone/>
            </a:pPr>
            <a:r>
              <a:rPr lang="en-US" sz="100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Teachers are </a:t>
            </a:r>
            <a:r>
              <a:rPr lang="en-US" b="1" dirty="0">
                <a:solidFill>
                  <a:schemeClr val="tx1"/>
                </a:solidFill>
              </a:rPr>
              <a:t>professionals of learning</a:t>
            </a:r>
            <a:r>
              <a:rPr lang="en-US" dirty="0">
                <a:solidFill>
                  <a:schemeClr val="tx1"/>
                </a:solidFill>
              </a:rPr>
              <a:t>. They can for example decide how they teach and what learning materials and resources they use. </a:t>
            </a:r>
          </a:p>
          <a:p>
            <a:pPr marL="0" indent="0">
              <a:buNone/>
            </a:pPr>
            <a:r>
              <a:rPr lang="en-US" sz="100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All children are entitled to </a:t>
            </a:r>
            <a:r>
              <a:rPr lang="en-US" b="1" dirty="0">
                <a:solidFill>
                  <a:schemeClr val="tx1"/>
                </a:solidFill>
              </a:rPr>
              <a:t>special support</a:t>
            </a:r>
            <a:r>
              <a:rPr lang="en-US" dirty="0">
                <a:solidFill>
                  <a:schemeClr val="tx1"/>
                </a:solidFill>
              </a:rPr>
              <a:t>. Pupils with minor or medium learning difficulties study in the same schools and classrooms as the others, but the schools are allocated additional resources.</a:t>
            </a:r>
          </a:p>
          <a:p>
            <a:pPr marL="0" indent="0">
              <a:buNone/>
            </a:pPr>
            <a:r>
              <a:rPr lang="en-US" sz="100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Finnish children begin pre-primary education at the age of six, spend less time in the classroom and have less homework than kids in many other countries, but still have </a:t>
            </a:r>
            <a:r>
              <a:rPr lang="en-US" b="1" dirty="0">
                <a:solidFill>
                  <a:schemeClr val="tx1"/>
                </a:solidFill>
              </a:rPr>
              <a:t>excellent learning outcomes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13117BD-1091-4A36-9CBE-1A61192F46D2}"/>
              </a:ext>
            </a:extLst>
          </p:cNvPr>
          <p:cNvSpPr txBox="1">
            <a:spLocks/>
          </p:cNvSpPr>
          <p:nvPr/>
        </p:nvSpPr>
        <p:spPr>
          <a:xfrm>
            <a:off x="1439652" y="432000"/>
            <a:ext cx="6264696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Characteristics of Finnish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4113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572" y="1152000"/>
            <a:ext cx="7740000" cy="3939902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+mj-lt"/>
              </a:rPr>
              <a:t>Teachers are valued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in Finnish society. T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eaching is a popular profession and universities can select the most motivated and talented applicants.</a:t>
            </a:r>
          </a:p>
          <a:p>
            <a:pPr marL="0" indent="0">
              <a:buNone/>
            </a:pPr>
            <a:r>
              <a:rPr lang="en-US" sz="500" strike="sngStrike" dirty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Both class teachers and subject teachers are highly trained, and their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research-based training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includes pedagogical studies and teaching practice.</a:t>
            </a:r>
          </a:p>
          <a:p>
            <a:pPr marL="0" indent="0">
              <a:buNone/>
            </a:pPr>
            <a:r>
              <a:rPr lang="en-US" sz="5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As a results, teachers are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autonomous professionals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with the expertise and ability to develop their own work. They are trusted, enjoy wide autonomy and have flexibility in their work.</a:t>
            </a:r>
            <a:r>
              <a:rPr lang="en-US" strike="sngStrike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n-US" sz="500" strike="sngStrike" dirty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Teachers also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actively participate in developing education and educational solutions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and learning materials.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50E6B8-9DE8-486B-817B-312FCE61C8B4}"/>
              </a:ext>
            </a:extLst>
          </p:cNvPr>
          <p:cNvSpPr txBox="1">
            <a:spLocks/>
          </p:cNvSpPr>
          <p:nvPr/>
        </p:nvSpPr>
        <p:spPr>
          <a:xfrm>
            <a:off x="1439652" y="432000"/>
            <a:ext cx="6264696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Teachers in Finland</a:t>
            </a:r>
          </a:p>
        </p:txBody>
      </p:sp>
    </p:spTree>
    <p:extLst>
      <p:ext uri="{BB962C8B-B14F-4D97-AF65-F5344CB8AC3E}">
        <p14:creationId xmlns:p14="http://schemas.microsoft.com/office/powerpoint/2010/main" val="287764387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man looking at woman at a meeting.">
            <a:extLst>
              <a:ext uri="{FF2B5EF4-FFF2-40B4-BE49-F238E27FC236}">
                <a16:creationId xmlns:a16="http://schemas.microsoft.com/office/drawing/2014/main" id="{7E20EF56-69A8-46C6-937D-62A3F462E30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08526" cy="5236046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3A991F-115E-4A2C-A0F9-0B9405BED167}"/>
              </a:ext>
            </a:extLst>
          </p:cNvPr>
          <p:cNvSpPr/>
          <p:nvPr/>
        </p:nvSpPr>
        <p:spPr>
          <a:xfrm>
            <a:off x="3995168" y="1491630"/>
            <a:ext cx="4680520" cy="289042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569B70-B33B-4A73-84B7-0EDA5F91DDF0}"/>
              </a:ext>
            </a:extLst>
          </p:cNvPr>
          <p:cNvSpPr txBox="1">
            <a:spLocks/>
          </p:cNvSpPr>
          <p:nvPr/>
        </p:nvSpPr>
        <p:spPr>
          <a:xfrm>
            <a:off x="4211193" y="1593008"/>
            <a:ext cx="4320480" cy="27890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chemeClr val="accent1"/>
                </a:solidFill>
                <a:latin typeface="+mn-lt"/>
              </a:rPr>
              <a:t>90% of teachers in Finland are satisfied with their work, and 92% say positive aspects of their job outweigh the negative ones. 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Source: Ministry of Education and Culture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E41FEDF-CDA2-4B3D-938A-AF76C48BC6BA}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75333DF3-CA44-4666-9A2C-223D243B68D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8133A2-84A0-407B-918C-2700F7B4B452}"/>
              </a:ext>
            </a:extLst>
          </p:cNvPr>
          <p:cNvSpPr txBox="1"/>
          <p:nvPr/>
        </p:nvSpPr>
        <p:spPr>
          <a:xfrm>
            <a:off x="5220072" y="4731990"/>
            <a:ext cx="37646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dirty="0">
                <a:solidFill>
                  <a:schemeClr val="accent1"/>
                </a:solidFill>
              </a:rPr>
              <a:t>Photo: Riitta </a:t>
            </a:r>
            <a:r>
              <a:rPr lang="fi-FI" sz="1200" dirty="0" err="1">
                <a:solidFill>
                  <a:schemeClr val="accent1"/>
                </a:solidFill>
              </a:rPr>
              <a:t>Supperi</a:t>
            </a:r>
            <a:r>
              <a:rPr lang="fi-FI" sz="1200" dirty="0">
                <a:solidFill>
                  <a:schemeClr val="accent1"/>
                </a:solidFill>
              </a:rPr>
              <a:t>/Keksi/Finland </a:t>
            </a:r>
            <a:r>
              <a:rPr lang="fi-FI" sz="1200" dirty="0" err="1">
                <a:solidFill>
                  <a:schemeClr val="accent1"/>
                </a:solidFill>
              </a:rPr>
              <a:t>Promotion</a:t>
            </a:r>
            <a:r>
              <a:rPr lang="fi-FI" sz="1200" dirty="0">
                <a:solidFill>
                  <a:schemeClr val="accent1"/>
                </a:solidFill>
              </a:rPr>
              <a:t> Board</a:t>
            </a:r>
          </a:p>
        </p:txBody>
      </p:sp>
    </p:spTree>
    <p:extLst>
      <p:ext uri="{BB962C8B-B14F-4D97-AF65-F5344CB8AC3E}">
        <p14:creationId xmlns:p14="http://schemas.microsoft.com/office/powerpoint/2010/main" val="2306560454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52000"/>
            <a:ext cx="4032448" cy="3888123"/>
          </a:xfrm>
        </p:spPr>
        <p:txBody>
          <a:bodyPr/>
          <a:lstStyle/>
          <a:p>
            <a:r>
              <a:rPr lang="en-US" dirty="0">
                <a:solidFill>
                  <a:srgbClr val="002EA2"/>
                </a:solidFill>
                <a:latin typeface="Finlandica" panose="00000500000000000000" pitchFamily="2" charset="0"/>
              </a:rPr>
              <a:t>Annually 1,1 million citizens take part in courses offered by adult education centres, folk high schools, learning centres, sports training centres and summer universities. Courses are nearly free of charge.</a:t>
            </a:r>
          </a:p>
          <a:p>
            <a:endParaRPr lang="en-US" dirty="0">
              <a:solidFill>
                <a:srgbClr val="002EA2"/>
              </a:solidFill>
              <a:latin typeface="Finlandica" panose="00000500000000000000" pitchFamily="2" charset="0"/>
            </a:endParaRPr>
          </a:p>
          <a:p>
            <a:r>
              <a:rPr lang="en-US" dirty="0">
                <a:solidFill>
                  <a:srgbClr val="002EA2"/>
                </a:solidFill>
                <a:latin typeface="Finlandica" panose="00000500000000000000" pitchFamily="2" charset="0"/>
              </a:rPr>
              <a:t>The aim of </a:t>
            </a:r>
            <a:r>
              <a:rPr lang="en-US" b="1" dirty="0">
                <a:solidFill>
                  <a:srgbClr val="002EA2"/>
                </a:solidFill>
                <a:latin typeface="Finlandica" panose="00000500000000000000" pitchFamily="2" charset="0"/>
              </a:rPr>
              <a:t>liberal adult education </a:t>
            </a:r>
            <a:r>
              <a:rPr lang="en-US" dirty="0">
                <a:solidFill>
                  <a:srgbClr val="002EA2"/>
                </a:solidFill>
                <a:latin typeface="Finlandica" panose="00000500000000000000" pitchFamily="2" charset="0"/>
              </a:rPr>
              <a:t>is to promote social cohesion, equality and active citizenship.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692246-E73D-460E-AB44-0E18E861A776}"/>
              </a:ext>
            </a:extLst>
          </p:cNvPr>
          <p:cNvSpPr txBox="1"/>
          <p:nvPr/>
        </p:nvSpPr>
        <p:spPr>
          <a:xfrm>
            <a:off x="6608440" y="4731990"/>
            <a:ext cx="2520280" cy="288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Photo: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F5AE5D-DD63-4B40-815A-1AC4FA536123}"/>
              </a:ext>
            </a:extLst>
          </p:cNvPr>
          <p:cNvSpPr txBox="1"/>
          <p:nvPr/>
        </p:nvSpPr>
        <p:spPr>
          <a:xfrm>
            <a:off x="5508104" y="4731990"/>
            <a:ext cx="3476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Photo:</a:t>
            </a:r>
          </a:p>
        </p:txBody>
      </p:sp>
      <p:pic>
        <p:nvPicPr>
          <p:cNvPr id="7" name="Picture Placeholder 6" descr="People sitting around tables and reading newspapers in a library.">
            <a:extLst>
              <a:ext uri="{FF2B5EF4-FFF2-40B4-BE49-F238E27FC236}">
                <a16:creationId xmlns:a16="http://schemas.microsoft.com/office/drawing/2014/main" id="{F28B4C99-9C7B-4A7F-8A2C-FEF53D2F62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0"/>
            <a:ext cx="3851275" cy="51435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72930A-E959-44B2-875C-B99489E1E50D}"/>
              </a:ext>
            </a:extLst>
          </p:cNvPr>
          <p:cNvSpPr txBox="1"/>
          <p:nvPr/>
        </p:nvSpPr>
        <p:spPr>
          <a:xfrm>
            <a:off x="5580112" y="4789741"/>
            <a:ext cx="3476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Photo: Riitta </a:t>
            </a:r>
            <a:r>
              <a:rPr lang="fi-FI" sz="1200" dirty="0" err="1">
                <a:solidFill>
                  <a:schemeClr val="bg1"/>
                </a:solidFill>
              </a:rPr>
              <a:t>Supperi</a:t>
            </a:r>
            <a:r>
              <a:rPr lang="fi-FI" sz="1200" dirty="0">
                <a:solidFill>
                  <a:schemeClr val="bg1"/>
                </a:solidFill>
              </a:rPr>
              <a:t>/Keksi/Team Finland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2E72F4-A583-4FE0-A92E-6E62FF72C779}"/>
              </a:ext>
            </a:extLst>
          </p:cNvPr>
          <p:cNvSpPr txBox="1">
            <a:spLocks/>
          </p:cNvSpPr>
          <p:nvPr/>
        </p:nvSpPr>
        <p:spPr>
          <a:xfrm>
            <a:off x="1043608" y="432000"/>
            <a:ext cx="4247319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Lifelong learning</a:t>
            </a:r>
          </a:p>
        </p:txBody>
      </p:sp>
    </p:spTree>
    <p:extLst>
      <p:ext uri="{BB962C8B-B14F-4D97-AF65-F5344CB8AC3E}">
        <p14:creationId xmlns:p14="http://schemas.microsoft.com/office/powerpoint/2010/main" val="331608281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picture of a staircase pictured from above.">
            <a:extLst>
              <a:ext uri="{FF2B5EF4-FFF2-40B4-BE49-F238E27FC236}">
                <a16:creationId xmlns:a16="http://schemas.microsoft.com/office/drawing/2014/main" id="{A5F4648E-EB25-4A5D-8951-9CFC6FA4E56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56802" cy="5150701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3A991F-115E-4A2C-A0F9-0B9405BED167}"/>
              </a:ext>
            </a:extLst>
          </p:cNvPr>
          <p:cNvSpPr/>
          <p:nvPr/>
        </p:nvSpPr>
        <p:spPr>
          <a:xfrm>
            <a:off x="828286" y="1919551"/>
            <a:ext cx="5759937" cy="267072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569B70-B33B-4A73-84B7-0EDA5F91DDF0}"/>
              </a:ext>
            </a:extLst>
          </p:cNvPr>
          <p:cNvSpPr txBox="1">
            <a:spLocks/>
          </p:cNvSpPr>
          <p:nvPr/>
        </p:nvSpPr>
        <p:spPr>
          <a:xfrm>
            <a:off x="1044311" y="2067694"/>
            <a:ext cx="5328592" cy="26642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1"/>
                </a:solidFill>
                <a:latin typeface="+mn-lt"/>
              </a:rPr>
              <a:t>68.7% of adult Finns participated in informal learning during the past year, compared to the EU average of 59.9%.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Source: Eurostat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E41FEDF-CDA2-4B3D-938A-AF76C48BC6BA}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75333DF3-CA44-4666-9A2C-223D243B68D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8133A2-84A0-407B-918C-2700F7B4B452}"/>
              </a:ext>
            </a:extLst>
          </p:cNvPr>
          <p:cNvSpPr txBox="1"/>
          <p:nvPr/>
        </p:nvSpPr>
        <p:spPr>
          <a:xfrm>
            <a:off x="5508104" y="4731990"/>
            <a:ext cx="3476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dirty="0">
                <a:solidFill>
                  <a:schemeClr val="accent1"/>
                </a:solidFill>
              </a:rPr>
              <a:t>Photo: Sakari Piippo</a:t>
            </a:r>
          </a:p>
        </p:txBody>
      </p:sp>
    </p:spTree>
    <p:extLst>
      <p:ext uri="{BB962C8B-B14F-4D97-AF65-F5344CB8AC3E}">
        <p14:creationId xmlns:p14="http://schemas.microsoft.com/office/powerpoint/2010/main" val="396545265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52000"/>
            <a:ext cx="7740000" cy="401190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At the end of the 20th Century Finland’s economy started focusing on </a:t>
            </a:r>
            <a:r>
              <a:rPr lang="en-US" b="1" dirty="0">
                <a:solidFill>
                  <a:schemeClr val="tx1"/>
                </a:solidFill>
              </a:rPr>
              <a:t>technology industries, R&amp;D, information and knowledge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New partnerships developed between tertiary education and industry, while primary and secondary education also evolved to </a:t>
            </a:r>
            <a:r>
              <a:rPr lang="en-US" b="1" dirty="0">
                <a:solidFill>
                  <a:schemeClr val="tx1"/>
                </a:solidFill>
              </a:rPr>
              <a:t>promote creativity, problem-solving, teamwork and other working life skills.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national core curricula of 2014 for basic education and 2021 for general upper secondary education emphasized </a:t>
            </a:r>
            <a:r>
              <a:rPr lang="en-US" b="1" dirty="0">
                <a:solidFill>
                  <a:schemeClr val="tx1"/>
                </a:solidFill>
              </a:rPr>
              <a:t>transversal competences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tx1"/>
                </a:solidFill>
              </a:rPr>
              <a:t>phenomenon-based learning</a:t>
            </a:r>
            <a:r>
              <a:rPr lang="en-US" dirty="0">
                <a:solidFill>
                  <a:schemeClr val="tx1"/>
                </a:solidFill>
              </a:rPr>
              <a:t>, while still holding on to traditional school subjects.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8A7407-FB40-4B90-8F9B-671A41495817}"/>
              </a:ext>
            </a:extLst>
          </p:cNvPr>
          <p:cNvSpPr txBox="1">
            <a:spLocks/>
          </p:cNvSpPr>
          <p:nvPr/>
        </p:nvSpPr>
        <p:spPr>
          <a:xfrm>
            <a:off x="1439652" y="432000"/>
            <a:ext cx="6264696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Creativity and problem-solving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84316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itting with laptops and having a meeting in a room.">
            <a:extLst>
              <a:ext uri="{FF2B5EF4-FFF2-40B4-BE49-F238E27FC236}">
                <a16:creationId xmlns:a16="http://schemas.microsoft.com/office/drawing/2014/main" id="{568804FD-20CF-412D-943D-C739234765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C45721-3466-40B4-BD65-CBBEE01D3288}"/>
              </a:ext>
            </a:extLst>
          </p:cNvPr>
          <p:cNvSpPr txBox="1"/>
          <p:nvPr/>
        </p:nvSpPr>
        <p:spPr>
          <a:xfrm>
            <a:off x="5940152" y="4731990"/>
            <a:ext cx="3024882" cy="21602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Photo: </a:t>
            </a:r>
            <a:r>
              <a:rPr lang="en-US" sz="1200" dirty="0" err="1">
                <a:solidFill>
                  <a:schemeClr val="bg1"/>
                </a:solidFill>
              </a:rPr>
              <a:t>Velhot</a:t>
            </a:r>
            <a:r>
              <a:rPr lang="en-US" sz="1200" dirty="0">
                <a:solidFill>
                  <a:schemeClr val="bg1"/>
                </a:solidFill>
              </a:rPr>
              <a:t> Photography Oy/ </a:t>
            </a:r>
            <a:r>
              <a:rPr lang="en-US" sz="1200" dirty="0" err="1">
                <a:solidFill>
                  <a:schemeClr val="bg1"/>
                </a:solidFill>
              </a:rPr>
              <a:t>Riku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Isohella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98B8DFFA-AAF6-422D-A64C-6641522F7561}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2DD553F5-0AC0-4F17-BF35-756FD435B26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3871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19A336A-2534-49F6-811B-B1B6D7F380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6341" y="484188"/>
            <a:ext cx="6756019" cy="343969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6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latin typeface="Finlandica" panose="00000500000000000000" pitchFamily="2" charset="0"/>
              </a:rPr>
              <a:t>The FINNISH </a:t>
            </a:r>
            <a:r>
              <a:rPr lang="en-US" b="1" dirty="0">
                <a:solidFill>
                  <a:schemeClr val="tx1"/>
                </a:solidFill>
                <a:latin typeface="Finlandica" panose="00000500000000000000" pitchFamily="2" charset="0"/>
              </a:rPr>
              <a:t>education system &amp; </a:t>
            </a:r>
            <a:r>
              <a:rPr lang="en-US" b="0" dirty="0">
                <a:solidFill>
                  <a:schemeClr val="tx1"/>
                </a:solidFill>
                <a:latin typeface="Finlandica" panose="00000500000000000000" pitchFamily="2" charset="0"/>
              </a:rPr>
              <a:t> </a:t>
            </a:r>
            <a:br>
              <a:rPr lang="en-US" b="0" dirty="0">
                <a:solidFill>
                  <a:schemeClr val="tx1"/>
                </a:solidFill>
                <a:latin typeface="Finlandica" panose="00000500000000000000" pitchFamily="2" charset="0"/>
              </a:rPr>
            </a:br>
            <a:r>
              <a:rPr lang="en-US" dirty="0">
                <a:solidFill>
                  <a:schemeClr val="tx1"/>
                </a:solidFill>
                <a:latin typeface="Finlandica" panose="00000500000000000000" pitchFamily="2" charset="0"/>
              </a:rPr>
              <a:t>EDUCATION SERVICES and solutions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inlandica"/>
              <a:ea typeface="Finlandica" charset="0"/>
              <a:cs typeface="Finlandica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1B607FA-CD0A-487F-91E2-B61061D6E36D}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CC0E4A30-D2A4-427B-8C86-FCC4A13643F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F5C4C4-1F3F-4CFB-A2DB-E219EFE08877}"/>
              </a:ext>
            </a:extLst>
          </p:cNvPr>
          <p:cNvSpPr txBox="1"/>
          <p:nvPr/>
        </p:nvSpPr>
        <p:spPr>
          <a:xfrm>
            <a:off x="5508104" y="4731990"/>
            <a:ext cx="3476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dirty="0">
                <a:solidFill>
                  <a:schemeClr val="accent1"/>
                </a:solidFill>
              </a:rPr>
              <a:t>Photo: Sakari Piippo</a:t>
            </a:r>
          </a:p>
        </p:txBody>
      </p:sp>
    </p:spTree>
    <p:extLst>
      <p:ext uri="{BB962C8B-B14F-4D97-AF65-F5344CB8AC3E}">
        <p14:creationId xmlns:p14="http://schemas.microsoft.com/office/powerpoint/2010/main" val="3723490616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52000"/>
            <a:ext cx="7740000" cy="3095725"/>
          </a:xfrm>
        </p:spPr>
        <p:txBody>
          <a:bodyPr/>
          <a:lstStyle/>
          <a:p>
            <a:r>
              <a:rPr lang="en-US" dirty="0"/>
              <a:t>In recent years a thriving </a:t>
            </a:r>
            <a:r>
              <a:rPr lang="en-US" b="1" dirty="0"/>
              <a:t>Education Technology (EdTech)</a:t>
            </a:r>
            <a:r>
              <a:rPr lang="en-US" dirty="0"/>
              <a:t> sector has developed, merging Finnish software and education strengths. </a:t>
            </a:r>
          </a:p>
          <a:p>
            <a:endParaRPr lang="en-US" dirty="0"/>
          </a:p>
          <a:p>
            <a:r>
              <a:rPr lang="en-US" dirty="0"/>
              <a:t>Finland has </a:t>
            </a: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b="1" dirty="0">
                <a:solidFill>
                  <a:schemeClr val="tx1"/>
                </a:solidFill>
              </a:rPr>
              <a:t>strong digital sector </a:t>
            </a:r>
            <a:r>
              <a:rPr lang="en-US" dirty="0">
                <a:solidFill>
                  <a:schemeClr val="tx1"/>
                </a:solidFill>
              </a:rPr>
              <a:t>and a </a:t>
            </a:r>
            <a:r>
              <a:rPr lang="en-US" b="1" dirty="0">
                <a:solidFill>
                  <a:schemeClr val="tx1"/>
                </a:solidFill>
              </a:rPr>
              <a:t>booming gaming industry</a:t>
            </a:r>
            <a:r>
              <a:rPr lang="en-US" dirty="0">
                <a:solidFill>
                  <a:schemeClr val="tx1"/>
                </a:solidFill>
              </a:rPr>
              <a:t>. This all has helped to create favorable conditions for developing cutting-edge digital learning solutions, that make learning fun, engaging and personal.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Many of the educational technology solutions have been developed together with Finnish teachers, and tested in Finnish schools.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9ACCB9-3121-4DF8-9399-E93A7BEAAD11}"/>
              </a:ext>
            </a:extLst>
          </p:cNvPr>
          <p:cNvSpPr txBox="1">
            <a:spLocks/>
          </p:cNvSpPr>
          <p:nvPr/>
        </p:nvSpPr>
        <p:spPr>
          <a:xfrm>
            <a:off x="1439652" y="432000"/>
            <a:ext cx="6264696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Education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1297364166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eacher talking to a boy working on his computer at classroom.">
            <a:extLst>
              <a:ext uri="{FF2B5EF4-FFF2-40B4-BE49-F238E27FC236}">
                <a16:creationId xmlns:a16="http://schemas.microsoft.com/office/drawing/2014/main" id="{A5812C09-3771-4512-8C4B-F511AE036A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3117D0-7DDE-4AF1-8496-B9AC29EBE75C}"/>
              </a:ext>
            </a:extLst>
          </p:cNvPr>
          <p:cNvSpPr txBox="1"/>
          <p:nvPr/>
        </p:nvSpPr>
        <p:spPr>
          <a:xfrm>
            <a:off x="5940152" y="4731990"/>
            <a:ext cx="3024882" cy="21602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Photo: </a:t>
            </a:r>
            <a:r>
              <a:rPr lang="en-US" sz="1200" dirty="0" err="1">
                <a:solidFill>
                  <a:schemeClr val="bg1"/>
                </a:solidFill>
              </a:rPr>
              <a:t>Velhot</a:t>
            </a:r>
            <a:r>
              <a:rPr lang="en-US" sz="1200" dirty="0">
                <a:solidFill>
                  <a:schemeClr val="bg1"/>
                </a:solidFill>
              </a:rPr>
              <a:t> Photography Oy/ </a:t>
            </a:r>
            <a:r>
              <a:rPr lang="en-US" sz="1200" dirty="0" err="1">
                <a:solidFill>
                  <a:schemeClr val="bg1"/>
                </a:solidFill>
              </a:rPr>
              <a:t>Riku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Isohella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3B5DD3E2-8EA4-47AA-B3C0-1E0665DAADF5}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114D9585-373A-4FFC-80A4-F995CBEDEB0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18166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52000"/>
            <a:ext cx="7740000" cy="345638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 the 2000s Finland’s education system began to receive worldwide attention thanks to </a:t>
            </a:r>
            <a:r>
              <a:rPr lang="en-US" b="1" dirty="0">
                <a:solidFill>
                  <a:schemeClr val="tx1"/>
                </a:solidFill>
              </a:rPr>
              <a:t>high international rankings in education</a:t>
            </a:r>
            <a:r>
              <a:rPr lang="en-US" dirty="0">
                <a:solidFill>
                  <a:schemeClr val="tx1"/>
                </a:solidFill>
              </a:rPr>
              <a:t>. Additionally, Finland achieved this result while spending only slightly more money per student than the OECD average.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  <a:latin typeface="Finlandica" panose="00000500000000000000" pitchFamily="2" charset="0"/>
              </a:rPr>
              <a:t>In </a:t>
            </a:r>
            <a:r>
              <a:rPr lang="en-US" dirty="0">
                <a:solidFill>
                  <a:schemeClr val="tx1"/>
                </a:solidFill>
                <a:latin typeface="Finlandica" panose="00000500000000000000" pitchFamily="2" charset="0"/>
              </a:rPr>
              <a:t>the latest PISA</a:t>
            </a:r>
            <a:r>
              <a:rPr lang="en-US" sz="1800" dirty="0">
                <a:solidFill>
                  <a:schemeClr val="tx1"/>
                </a:solidFill>
                <a:latin typeface="Finlandica" panose="00000500000000000000" pitchFamily="2" charset="0"/>
              </a:rPr>
              <a:t> rankings, Finland has stood out for </a:t>
            </a:r>
            <a:r>
              <a:rPr lang="en-US" dirty="0">
                <a:solidFill>
                  <a:schemeClr val="tx1"/>
                </a:solidFill>
                <a:latin typeface="Finlandica" panose="00000500000000000000" pitchFamily="2" charset="0"/>
              </a:rPr>
              <a:t>success in combining excellent academic results with a high level of student satisfaction. Well-being is a key consideration in Finnish education.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DBEC69-2516-4DA1-A3C9-E12BD0786425}"/>
              </a:ext>
            </a:extLst>
          </p:cNvPr>
          <p:cNvSpPr txBox="1">
            <a:spLocks/>
          </p:cNvSpPr>
          <p:nvPr/>
        </p:nvSpPr>
        <p:spPr>
          <a:xfrm>
            <a:off x="1439652" y="432000"/>
            <a:ext cx="6264696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Worldwide recognition</a:t>
            </a:r>
          </a:p>
        </p:txBody>
      </p:sp>
    </p:spTree>
    <p:extLst>
      <p:ext uri="{BB962C8B-B14F-4D97-AF65-F5344CB8AC3E}">
        <p14:creationId xmlns:p14="http://schemas.microsoft.com/office/powerpoint/2010/main" val="1331048881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52000"/>
            <a:ext cx="7740000" cy="331174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COVID-19 demonstrated the </a:t>
            </a:r>
            <a:r>
              <a:rPr lang="en-US" b="1" dirty="0">
                <a:solidFill>
                  <a:schemeClr val="tx1"/>
                </a:solidFill>
              </a:rPr>
              <a:t>resilience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tx1"/>
                </a:solidFill>
              </a:rPr>
              <a:t>versatility</a:t>
            </a:r>
            <a:r>
              <a:rPr lang="en-US" dirty="0">
                <a:solidFill>
                  <a:schemeClr val="tx1"/>
                </a:solidFill>
              </a:rPr>
              <a:t> of the Finnish education system. In the spring of 2020 Finland closed almost all schools for two months and begun distance learning with minimal interruption.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During the school closures teaching and learning took place online. Students were also given tasks to learn independently or together with peers and often hand in homework electronically to teachers.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All Finnish schools have </a:t>
            </a:r>
            <a:r>
              <a:rPr lang="en-US" b="1" dirty="0">
                <a:solidFill>
                  <a:schemeClr val="tx1"/>
                </a:solidFill>
              </a:rPr>
              <a:t>tutor teachers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tx1"/>
                </a:solidFill>
              </a:rPr>
              <a:t>mentors</a:t>
            </a:r>
            <a:r>
              <a:rPr lang="en-US" dirty="0">
                <a:solidFill>
                  <a:schemeClr val="tx1"/>
                </a:solidFill>
              </a:rPr>
              <a:t> as well as other peer support mechanisms for using digital tools and services.</a:t>
            </a:r>
            <a:endParaRPr lang="en-US" strike="sngStrike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B5F9895-A3A7-4506-B1BA-6904A7EEDE18}"/>
              </a:ext>
            </a:extLst>
          </p:cNvPr>
          <p:cNvSpPr txBox="1">
            <a:spLocks/>
          </p:cNvSpPr>
          <p:nvPr/>
        </p:nvSpPr>
        <p:spPr>
          <a:xfrm>
            <a:off x="1439652" y="432000"/>
            <a:ext cx="6264696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Teaching during the pandemic</a:t>
            </a:r>
          </a:p>
        </p:txBody>
      </p:sp>
    </p:spTree>
    <p:extLst>
      <p:ext uri="{BB962C8B-B14F-4D97-AF65-F5344CB8AC3E}">
        <p14:creationId xmlns:p14="http://schemas.microsoft.com/office/powerpoint/2010/main" val="3616064908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923678"/>
            <a:ext cx="7200800" cy="2807692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THE BEST PRACTICES FROM FINLAND’S EDUCATION SYSTEM CAN BE ADAPTED </a:t>
            </a:r>
          </a:p>
        </p:txBody>
      </p:sp>
    </p:spTree>
    <p:extLst>
      <p:ext uri="{BB962C8B-B14F-4D97-AF65-F5344CB8AC3E}">
        <p14:creationId xmlns:p14="http://schemas.microsoft.com/office/powerpoint/2010/main" val="2332201084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Two students making notes independently at class.">
            <a:extLst>
              <a:ext uri="{FF2B5EF4-FFF2-40B4-BE49-F238E27FC236}">
                <a16:creationId xmlns:a16="http://schemas.microsoft.com/office/drawing/2014/main" id="{6D07E539-248C-41DB-9870-19A2E2F2EE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2725" y="0"/>
            <a:ext cx="3851275" cy="5143500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612FCCE-3076-4B98-BD59-6ACE8F62239D}"/>
              </a:ext>
            </a:extLst>
          </p:cNvPr>
          <p:cNvSpPr/>
          <p:nvPr/>
        </p:nvSpPr>
        <p:spPr>
          <a:xfrm>
            <a:off x="6660232" y="4690363"/>
            <a:ext cx="2304256" cy="31862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56" y="483518"/>
            <a:ext cx="3457575" cy="863427"/>
          </a:xfrm>
        </p:spPr>
        <p:txBody>
          <a:bodyPr/>
          <a:lstStyle/>
          <a:p>
            <a:r>
              <a:rPr lang="en-GB" dirty="0"/>
              <a:t>Continuous</a:t>
            </a:r>
            <a:r>
              <a:rPr lang="fi-FI" dirty="0"/>
              <a:t> </a:t>
            </a:r>
            <a:r>
              <a:rPr lang="en-GB" dirty="0"/>
              <a:t>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52000"/>
            <a:ext cx="3781573" cy="3672408"/>
          </a:xfrm>
        </p:spPr>
        <p:txBody>
          <a:bodyPr/>
          <a:lstStyle/>
          <a:p>
            <a:r>
              <a:rPr lang="en-US" dirty="0"/>
              <a:t>The reforming of the education system in Finland continues even today. </a:t>
            </a:r>
          </a:p>
          <a:p>
            <a:pPr marL="0" indent="0">
              <a:buNone/>
            </a:pPr>
            <a:endParaRPr lang="fi-FI" dirty="0"/>
          </a:p>
          <a:p>
            <a:r>
              <a:rPr lang="en-US" dirty="0"/>
              <a:t>Finnish education institutions and companies are eager to work with </a:t>
            </a:r>
            <a:r>
              <a:rPr lang="en-US" b="1" dirty="0"/>
              <a:t>international partners </a:t>
            </a:r>
            <a:r>
              <a:rPr lang="en-US" dirty="0"/>
              <a:t>in education, share what they know and collaborate for new innovations in learning.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394F29-6927-4C49-80E6-4FF2726A7A64}"/>
              </a:ext>
            </a:extLst>
          </p:cNvPr>
          <p:cNvSpPr txBox="1"/>
          <p:nvPr/>
        </p:nvSpPr>
        <p:spPr>
          <a:xfrm>
            <a:off x="6552182" y="4720883"/>
            <a:ext cx="24123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dirty="0"/>
              <a:t>Photo: </a:t>
            </a:r>
            <a:r>
              <a:rPr lang="en-US" sz="1200" dirty="0" err="1"/>
              <a:t>Jeswin</a:t>
            </a:r>
            <a:r>
              <a:rPr lang="fi-FI" sz="1200" dirty="0"/>
              <a:t> Thomas/Unsplash</a:t>
            </a:r>
          </a:p>
          <a:p>
            <a:pPr algn="r"/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231466775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Education Finland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52000"/>
            <a:ext cx="7740000" cy="3868022"/>
          </a:xfrm>
        </p:spPr>
        <p:txBody>
          <a:bodyPr/>
          <a:lstStyle/>
          <a:p>
            <a:r>
              <a:rPr lang="en-US" dirty="0"/>
              <a:t>Education Finland is a governmental cluster programme supporting education institutions and companies in their growth on the international market. </a:t>
            </a:r>
          </a:p>
          <a:p>
            <a:pPr marL="0" indent="0">
              <a:buNone/>
            </a:pPr>
            <a:r>
              <a:rPr lang="en-US" sz="800" dirty="0">
                <a:solidFill>
                  <a:schemeClr val="tx1"/>
                </a:solidFill>
              </a:rPr>
              <a:t> </a:t>
            </a:r>
            <a:endParaRPr lang="en-US" dirty="0"/>
          </a:p>
          <a:p>
            <a:r>
              <a:rPr lang="en-US" dirty="0"/>
              <a:t>Its member companies </a:t>
            </a:r>
            <a:r>
              <a:rPr lang="en-US" dirty="0">
                <a:solidFill>
                  <a:schemeClr val="tx1"/>
                </a:solidFill>
              </a:rPr>
              <a:t>(130) </a:t>
            </a:r>
            <a:r>
              <a:rPr lang="en-US" dirty="0"/>
              <a:t>have a wide variety of services in education,</a:t>
            </a:r>
            <a:r>
              <a:rPr lang="en-US" strike="sngStrike" dirty="0"/>
              <a:t> </a:t>
            </a:r>
            <a:r>
              <a:rPr lang="en-US" dirty="0"/>
              <a:t>representing some of the most innovative solutions: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Degree programmes:</a:t>
            </a:r>
            <a:r>
              <a:rPr lang="en-US" dirty="0">
                <a:solidFill>
                  <a:schemeClr val="tx1"/>
                </a:solidFill>
              </a:rPr>
              <a:t> higher education and VET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Educational services</a:t>
            </a:r>
            <a:r>
              <a:rPr lang="en-US" dirty="0">
                <a:solidFill>
                  <a:schemeClr val="tx1"/>
                </a:solidFill>
              </a:rPr>
              <a:t>: teacher training, pedagogical and vocational programs, consultancy services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Educational and learning products</a:t>
            </a:r>
            <a:r>
              <a:rPr lang="en-US" dirty="0">
                <a:solidFill>
                  <a:schemeClr val="tx1"/>
                </a:solidFill>
              </a:rPr>
              <a:t>: programs, applications, learning platforms, educational content and materials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Learning environments.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53335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man talking to microphone in front of an audience at a lecture.">
            <a:extLst>
              <a:ext uri="{FF2B5EF4-FFF2-40B4-BE49-F238E27FC236}">
                <a16:creationId xmlns:a16="http://schemas.microsoft.com/office/drawing/2014/main" id="{DC234B04-AEA0-4076-A345-25476BCF8D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2725" y="0"/>
            <a:ext cx="3851275" cy="5143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84187"/>
            <a:ext cx="3457575" cy="863427"/>
          </a:xfrm>
        </p:spPr>
        <p:txBody>
          <a:bodyPr/>
          <a:lstStyle/>
          <a:p>
            <a:r>
              <a:rPr lang="en-US" dirty="0"/>
              <a:t>Educational travel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1" y="1152000"/>
            <a:ext cx="4068024" cy="3820989"/>
          </a:xfrm>
        </p:spPr>
        <p:txBody>
          <a:bodyPr/>
          <a:lstStyle/>
          <a:p>
            <a:r>
              <a:rPr lang="en-US" b="1" dirty="0"/>
              <a:t>Educational travel </a:t>
            </a:r>
            <a:r>
              <a:rPr lang="en-US" dirty="0"/>
              <a:t>to Finland is growing in popularity.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Students often combine educational content with leisure travel, while education professionals learn about the Finnish education system, including the curriculum, management, pupil-</a:t>
            </a:r>
            <a:r>
              <a:rPr lang="en-US" dirty="0" err="1"/>
              <a:t>centred</a:t>
            </a:r>
            <a:r>
              <a:rPr lang="en-US" dirty="0"/>
              <a:t> learning and more.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394F29-6927-4C49-80E6-4FF2726A7A64}"/>
              </a:ext>
            </a:extLst>
          </p:cNvPr>
          <p:cNvSpPr txBox="1"/>
          <p:nvPr/>
        </p:nvSpPr>
        <p:spPr>
          <a:xfrm>
            <a:off x="6012160" y="4720883"/>
            <a:ext cx="2952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chemeClr val="bg1"/>
                </a:solidFill>
              </a:rPr>
              <a:t>Photo: Elina Manninen/Kuvatoimisto Keksi</a:t>
            </a:r>
          </a:p>
          <a:p>
            <a:pPr algn="r"/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6691068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Students studying at a library pictured from above.">
            <a:extLst>
              <a:ext uri="{FF2B5EF4-FFF2-40B4-BE49-F238E27FC236}">
                <a16:creationId xmlns:a16="http://schemas.microsoft.com/office/drawing/2014/main" id="{C2A1FD6D-8AEE-4034-9840-4366351322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3A991F-115E-4A2C-A0F9-0B9405BED167}"/>
              </a:ext>
            </a:extLst>
          </p:cNvPr>
          <p:cNvSpPr/>
          <p:nvPr/>
        </p:nvSpPr>
        <p:spPr>
          <a:xfrm>
            <a:off x="532104" y="1936531"/>
            <a:ext cx="5112568" cy="279776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569B70-B33B-4A73-84B7-0EDA5F91DDF0}"/>
              </a:ext>
            </a:extLst>
          </p:cNvPr>
          <p:cNvSpPr txBox="1">
            <a:spLocks/>
          </p:cNvSpPr>
          <p:nvPr/>
        </p:nvSpPr>
        <p:spPr>
          <a:xfrm>
            <a:off x="708399" y="2071042"/>
            <a:ext cx="4759977" cy="26642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1"/>
                </a:solidFill>
                <a:latin typeface="+mn-lt"/>
              </a:rPr>
              <a:t>There are more than 400 English-taught degree programs in 13 universities and 22 universities of applied sciences. </a:t>
            </a:r>
            <a:r>
              <a:rPr lang="en-US" sz="1400" dirty="0">
                <a:solidFill>
                  <a:schemeClr val="accent1"/>
                </a:solidFill>
              </a:rPr>
              <a:t>Source: Studyinfo.fi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E41FEDF-CDA2-4B3D-938A-AF76C48BC6BA}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75333DF3-CA44-4666-9A2C-223D243B68D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8133A2-84A0-407B-918C-2700F7B4B452}"/>
              </a:ext>
            </a:extLst>
          </p:cNvPr>
          <p:cNvSpPr txBox="1"/>
          <p:nvPr/>
        </p:nvSpPr>
        <p:spPr>
          <a:xfrm>
            <a:off x="5508104" y="4731990"/>
            <a:ext cx="3476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dirty="0">
                <a:solidFill>
                  <a:schemeClr val="accent1"/>
                </a:solidFill>
              </a:rPr>
              <a:t>Photo: Sakari Piippo</a:t>
            </a:r>
          </a:p>
        </p:txBody>
      </p:sp>
    </p:spTree>
    <p:extLst>
      <p:ext uri="{BB962C8B-B14F-4D97-AF65-F5344CB8AC3E}">
        <p14:creationId xmlns:p14="http://schemas.microsoft.com/office/powerpoint/2010/main" val="1308553456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Higher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203598"/>
            <a:ext cx="6840760" cy="374441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Universities and universities of applied sciences have </a:t>
            </a:r>
            <a:r>
              <a:rPr lang="en-US" b="1" dirty="0">
                <a:solidFill>
                  <a:schemeClr val="tx1"/>
                </a:solidFill>
              </a:rPr>
              <a:t>extensive autonomy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tx1"/>
                </a:solidFill>
              </a:rPr>
              <a:t>freedom</a:t>
            </a:r>
            <a:r>
              <a:rPr lang="en-US" dirty="0">
                <a:solidFill>
                  <a:schemeClr val="tx1"/>
                </a:solidFill>
              </a:rPr>
              <a:t> of education and research.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They promote competitiveness, well-being, education and learning as well as sustainable development.</a:t>
            </a:r>
          </a:p>
          <a:p>
            <a:pPr marL="358775" lvl="1" indent="0">
              <a:buNone/>
            </a:pPr>
            <a:r>
              <a:rPr lang="en-US" sz="500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Finnish Higher Education system has been ranked by Universitas21 among the Top 10 in the world.</a:t>
            </a:r>
          </a:p>
          <a:p>
            <a:pPr marL="0" indent="0">
              <a:buNone/>
            </a:pPr>
            <a:r>
              <a:rPr lang="en-US" sz="500" dirty="0">
                <a:solidFill>
                  <a:schemeClr val="tx1"/>
                </a:solidFill>
              </a:rPr>
              <a:t> </a:t>
            </a:r>
          </a:p>
          <a:p>
            <a:r>
              <a:rPr lang="en-GB" dirty="0">
                <a:solidFill>
                  <a:schemeClr val="tx1"/>
                </a:solidFill>
              </a:rPr>
              <a:t>International students particularly appreciate Finland’s </a:t>
            </a:r>
            <a:r>
              <a:rPr lang="en-GB" b="1" dirty="0">
                <a:solidFill>
                  <a:schemeClr val="tx1"/>
                </a:solidFill>
              </a:rPr>
              <a:t>study facilities</a:t>
            </a:r>
            <a:r>
              <a:rPr lang="en-GB" dirty="0">
                <a:solidFill>
                  <a:schemeClr val="tx1"/>
                </a:solidFill>
              </a:rPr>
              <a:t> like well-equipped libraries and campuses, IT services and support services.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Affordable student housing is offered to international students.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3732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525853" y="2427734"/>
            <a:ext cx="6153150" cy="0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438269" y="1275606"/>
            <a:ext cx="62407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endParaRPr lang="en-US" sz="1600" b="1" dirty="0">
              <a:solidFill>
                <a:srgbClr val="FFFFFF"/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</a:rPr>
              <a:t>Education is the key to evolve and adapt </a:t>
            </a:r>
            <a:r>
              <a:rPr lang="en-US" sz="1600" dirty="0">
                <a:solidFill>
                  <a:schemeClr val="bg1"/>
                </a:solidFill>
              </a:rPr>
              <a:t>in the changing world. Education helps us meet the requirements of future jobs and improves our standard of living  while mitigating climate change.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rgbClr val="FFFFFF"/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The system in one country cannot be copied, but </a:t>
            </a:r>
            <a:r>
              <a:rPr lang="en-US" sz="1600" b="1" dirty="0">
                <a:solidFill>
                  <a:schemeClr val="bg1"/>
                </a:solidFill>
              </a:rPr>
              <a:t>good practices can be adapted </a:t>
            </a:r>
            <a:r>
              <a:rPr lang="en-US" sz="1600" dirty="0">
                <a:solidFill>
                  <a:schemeClr val="bg1"/>
                </a:solidFill>
              </a:rPr>
              <a:t>to another when co-creation takes place. People, new knowledge, digital technologies, learning philosophies, flexible structures, and processes can cross borders. 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chemeClr val="bg1"/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Finland has </a:t>
            </a:r>
            <a:r>
              <a:rPr lang="en-US" sz="1600" b="1" dirty="0">
                <a:solidFill>
                  <a:schemeClr val="bg1"/>
                </a:solidFill>
              </a:rPr>
              <a:t>great strengths and proven track record</a:t>
            </a:r>
            <a:r>
              <a:rPr lang="en-US" sz="1600" dirty="0">
                <a:solidFill>
                  <a:schemeClr val="bg1"/>
                </a:solidFill>
              </a:rPr>
              <a:t> in education, which can be shared with other countries. 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525853" y="3651870"/>
            <a:ext cx="6157278" cy="0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466483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B23DF5C-4113-4497-8948-1B20A702F4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91" y="2598340"/>
            <a:ext cx="7199376" cy="154533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C21427A-F97B-4E39-A109-63BF63BD0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289" y="1609870"/>
            <a:ext cx="8297422" cy="1440161"/>
          </a:xfrm>
        </p:spPr>
        <p:txBody>
          <a:bodyPr/>
          <a:lstStyle/>
          <a:p>
            <a:r>
              <a:rPr lang="fi-FI" sz="6800" dirty="0"/>
              <a:t>INTERNATIONAL STUDENTS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A88EE98-FA74-45E1-95DE-3C2A17A12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4943" y="1897089"/>
            <a:ext cx="5473700" cy="648072"/>
          </a:xfrm>
        </p:spPr>
        <p:txBody>
          <a:bodyPr/>
          <a:lstStyle/>
          <a:p>
            <a:r>
              <a:rPr lang="fi-FI" sz="6800" dirty="0"/>
              <a:t>LOVE TO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3289" y="1389201"/>
            <a:ext cx="8407678" cy="32701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80000"/>
              </a:lnSpc>
            </a:pPr>
            <a:endParaRPr lang="en-US" sz="6800" dirty="0">
              <a:solidFill>
                <a:schemeClr val="bg1"/>
              </a:solidFill>
              <a:latin typeface="Finlandica Bold" panose="00000800000000000000" pitchFamily="2" charset="0"/>
            </a:endParaRPr>
          </a:p>
          <a:p>
            <a:pPr lvl="3">
              <a:lnSpc>
                <a:spcPct val="80000"/>
              </a:lnSpc>
            </a:pPr>
            <a:r>
              <a:rPr lang="en-US" sz="6800" dirty="0">
                <a:solidFill>
                  <a:schemeClr val="bg1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731880356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o girls doing schoolwork together.">
            <a:extLst>
              <a:ext uri="{FF2B5EF4-FFF2-40B4-BE49-F238E27FC236}">
                <a16:creationId xmlns:a16="http://schemas.microsoft.com/office/drawing/2014/main" id="{D5DF4622-20D4-44F6-9323-835F521438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8366DF-1D44-44F0-A0AA-3D481419DE03}"/>
              </a:ext>
            </a:extLst>
          </p:cNvPr>
          <p:cNvSpPr/>
          <p:nvPr/>
        </p:nvSpPr>
        <p:spPr>
          <a:xfrm>
            <a:off x="7308304" y="4658242"/>
            <a:ext cx="1604392" cy="35877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3627A8-18E3-44AC-B0B1-135F1EDC0783}"/>
              </a:ext>
            </a:extLst>
          </p:cNvPr>
          <p:cNvSpPr txBox="1"/>
          <p:nvPr/>
        </p:nvSpPr>
        <p:spPr>
          <a:xfrm>
            <a:off x="7308304" y="4699128"/>
            <a:ext cx="15323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dirty="0"/>
              <a:t>Photo: Sakari Piippo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327" y="3363788"/>
            <a:ext cx="5473701" cy="1295524"/>
          </a:xfrm>
        </p:spPr>
        <p:txBody>
          <a:bodyPr/>
          <a:lstStyle/>
          <a:p>
            <a:r>
              <a:rPr lang="fi-FI" sz="5400" dirty="0" err="1"/>
              <a:t>Thank</a:t>
            </a:r>
            <a:r>
              <a:rPr lang="fi-FI" sz="5400" dirty="0"/>
              <a:t> </a:t>
            </a:r>
            <a:r>
              <a:rPr lang="fi-FI" sz="5400" dirty="0" err="1"/>
              <a:t>you</a:t>
            </a:r>
            <a:r>
              <a:rPr lang="fi-FI" sz="5400" dirty="0"/>
              <a:t>!</a:t>
            </a: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93FCE152-719A-4C99-A328-CB616634D571}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171D272E-4DB8-4A20-8BDB-F3CAC367192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7131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608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66E4C5E-9D5E-4342-825E-A8429176A779}"/>
              </a:ext>
            </a:extLst>
          </p:cNvPr>
          <p:cNvSpPr txBox="1">
            <a:spLocks/>
          </p:cNvSpPr>
          <p:nvPr/>
        </p:nvSpPr>
        <p:spPr>
          <a:xfrm>
            <a:off x="317026" y="1347614"/>
            <a:ext cx="8752095" cy="12824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/>
              <a:t>FINLAND HAS ONE OF THE BEST PERFORMING EDUCATION SYSTEMS IN THE WORLD</a:t>
            </a:r>
            <a:endParaRPr lang="en-US" sz="1200" dirty="0"/>
          </a:p>
        </p:txBody>
      </p:sp>
      <p:sp>
        <p:nvSpPr>
          <p:cNvPr id="14" name="Suorakulmio 11">
            <a:extLst>
              <a:ext uri="{FF2B5EF4-FFF2-40B4-BE49-F238E27FC236}">
                <a16:creationId xmlns:a16="http://schemas.microsoft.com/office/drawing/2014/main" id="{33C33AEB-44B5-4150-B42F-D1FDFC8C515D}"/>
              </a:ext>
            </a:extLst>
          </p:cNvPr>
          <p:cNvSpPr/>
          <p:nvPr/>
        </p:nvSpPr>
        <p:spPr>
          <a:xfrm>
            <a:off x="2447837" y="2440488"/>
            <a:ext cx="2139353" cy="17952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i-FI" sz="1400" b="1" dirty="0"/>
          </a:p>
          <a:p>
            <a:pPr algn="ctr"/>
            <a:r>
              <a:rPr lang="fi-FI" sz="1400" b="1" dirty="0"/>
              <a:t>#1 </a:t>
            </a:r>
          </a:p>
          <a:p>
            <a:pPr algn="ctr"/>
            <a:r>
              <a:rPr lang="fi-FI" sz="1400" b="1" dirty="0"/>
              <a:t>DIGITAL </a:t>
            </a:r>
            <a:r>
              <a:rPr lang="fi-FI" sz="1400" b="1" dirty="0">
                <a:solidFill>
                  <a:schemeClr val="bg1"/>
                </a:solidFill>
              </a:rPr>
              <a:t>SKILLS</a:t>
            </a:r>
          </a:p>
          <a:p>
            <a:pPr algn="ctr"/>
            <a:endParaRPr lang="fi-FI" sz="1400" b="1" dirty="0">
              <a:solidFill>
                <a:schemeClr val="bg1"/>
              </a:solidFill>
            </a:endParaRPr>
          </a:p>
          <a:p>
            <a:pPr algn="ctr"/>
            <a:r>
              <a:rPr lang="fi-FI" sz="1100" dirty="0">
                <a:solidFill>
                  <a:schemeClr val="bg1"/>
                </a:solidFill>
              </a:rPr>
              <a:t>(</a:t>
            </a:r>
            <a:r>
              <a:rPr lang="en-US" sz="1100" dirty="0">
                <a:solidFill>
                  <a:schemeClr val="bg1"/>
                </a:solidFill>
              </a:rPr>
              <a:t>WEF Global Competitiveness Report 2020) 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15" name="Suorakulmio 12">
            <a:extLst>
              <a:ext uri="{FF2B5EF4-FFF2-40B4-BE49-F238E27FC236}">
                <a16:creationId xmlns:a16="http://schemas.microsoft.com/office/drawing/2014/main" id="{D3ED2C93-1263-4BED-9AB3-45F8F7E3EF41}"/>
              </a:ext>
            </a:extLst>
          </p:cNvPr>
          <p:cNvSpPr/>
          <p:nvPr/>
        </p:nvSpPr>
        <p:spPr>
          <a:xfrm>
            <a:off x="4702188" y="2429027"/>
            <a:ext cx="2087738" cy="18067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i-FI" sz="1300" b="1" dirty="0">
              <a:solidFill>
                <a:schemeClr val="bg1"/>
              </a:solidFill>
            </a:endParaRPr>
          </a:p>
          <a:p>
            <a:pPr algn="ctr"/>
            <a:r>
              <a:rPr lang="fi-FI" sz="1400" b="1" dirty="0">
                <a:solidFill>
                  <a:schemeClr val="bg1"/>
                </a:solidFill>
              </a:rPr>
              <a:t>#2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TERTIARY EDUCATION SYSTEM DELIVERS NEEDS OF EMPLOYERS</a:t>
            </a:r>
          </a:p>
          <a:p>
            <a:pPr algn="ctr"/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500" dirty="0"/>
              <a:t> </a:t>
            </a:r>
          </a:p>
          <a:p>
            <a:pPr algn="ctr"/>
            <a:r>
              <a:rPr lang="fi-FI" sz="1050" dirty="0">
                <a:solidFill>
                  <a:schemeClr val="bg1"/>
                </a:solidFill>
              </a:rPr>
              <a:t>(</a:t>
            </a:r>
            <a:r>
              <a:rPr lang="en-US" sz="1050" dirty="0">
                <a:solidFill>
                  <a:schemeClr val="bg1"/>
                </a:solidFill>
              </a:rPr>
              <a:t>WEF Global Competi-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tiveness Report 2020) </a:t>
            </a:r>
            <a:endParaRPr lang="fi-FI" sz="1050" dirty="0"/>
          </a:p>
        </p:txBody>
      </p:sp>
      <p:sp>
        <p:nvSpPr>
          <p:cNvPr id="16" name="Suorakulmio 13">
            <a:extLst>
              <a:ext uri="{FF2B5EF4-FFF2-40B4-BE49-F238E27FC236}">
                <a16:creationId xmlns:a16="http://schemas.microsoft.com/office/drawing/2014/main" id="{E93A8E74-14E6-45A4-89F1-A4BEDC9C91CC}"/>
              </a:ext>
            </a:extLst>
          </p:cNvPr>
          <p:cNvSpPr/>
          <p:nvPr/>
        </p:nvSpPr>
        <p:spPr>
          <a:xfrm>
            <a:off x="6883963" y="2429027"/>
            <a:ext cx="2083923" cy="18117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b="1" dirty="0"/>
          </a:p>
          <a:p>
            <a:pPr algn="ctr"/>
            <a:r>
              <a:rPr lang="en-US" sz="1400" b="1" dirty="0"/>
              <a:t>#1 </a:t>
            </a:r>
          </a:p>
          <a:p>
            <a:pPr algn="ctr"/>
            <a:r>
              <a:rPr lang="en-US" sz="1400" b="1" dirty="0"/>
              <a:t>THE HAPPIEST COUNTRY IN THE WORLD</a:t>
            </a:r>
          </a:p>
          <a:p>
            <a:pPr algn="ctr"/>
            <a:r>
              <a:rPr lang="en-US" sz="1400" b="1" dirty="0"/>
              <a:t> </a:t>
            </a:r>
            <a:r>
              <a:rPr lang="en-US" sz="400" dirty="0"/>
              <a:t> </a:t>
            </a:r>
          </a:p>
          <a:p>
            <a:pPr algn="ctr"/>
            <a:r>
              <a:rPr lang="en-US" sz="1100" dirty="0"/>
              <a:t>(World Happiness Report 2021)</a:t>
            </a:r>
          </a:p>
        </p:txBody>
      </p:sp>
      <p:sp>
        <p:nvSpPr>
          <p:cNvPr id="17" name="Suorakulmio 10">
            <a:extLst>
              <a:ext uri="{FF2B5EF4-FFF2-40B4-BE49-F238E27FC236}">
                <a16:creationId xmlns:a16="http://schemas.microsoft.com/office/drawing/2014/main" id="{89881E82-8370-4C93-AF20-6C8B71E47EEB}"/>
              </a:ext>
            </a:extLst>
          </p:cNvPr>
          <p:cNvSpPr/>
          <p:nvPr/>
        </p:nvSpPr>
        <p:spPr>
          <a:xfrm>
            <a:off x="215791" y="2445490"/>
            <a:ext cx="2117049" cy="17952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i-FI" sz="1400" b="1" dirty="0"/>
          </a:p>
          <a:p>
            <a:pPr algn="ctr"/>
            <a:r>
              <a:rPr lang="fi-FI" sz="1400" b="1" dirty="0"/>
              <a:t>#1 </a:t>
            </a:r>
          </a:p>
          <a:p>
            <a:pPr algn="ctr"/>
            <a:r>
              <a:rPr lang="en-US" sz="1400" b="1" dirty="0"/>
              <a:t>EDUCATING FOR THE FUTURE INDEX </a:t>
            </a:r>
          </a:p>
          <a:p>
            <a:pPr algn="ctr"/>
            <a:r>
              <a:rPr lang="en-US" sz="800" b="1" dirty="0"/>
              <a:t> </a:t>
            </a:r>
          </a:p>
          <a:p>
            <a:pPr algn="ctr"/>
            <a:r>
              <a:rPr lang="en-US" sz="1100" dirty="0"/>
              <a:t>(Economist 2019) 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91211254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923678"/>
            <a:ext cx="6552728" cy="2807692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THE FINNISH EDUCATION SYSTEM IN A NUTSHELL</a:t>
            </a:r>
          </a:p>
        </p:txBody>
      </p:sp>
    </p:spTree>
    <p:extLst>
      <p:ext uri="{BB962C8B-B14F-4D97-AF65-F5344CB8AC3E}">
        <p14:creationId xmlns:p14="http://schemas.microsoft.com/office/powerpoint/2010/main" val="328872585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652" y="432000"/>
            <a:ext cx="6264696" cy="504056"/>
          </a:xfrm>
        </p:spPr>
        <p:txBody>
          <a:bodyPr/>
          <a:lstStyle/>
          <a:p>
            <a:pPr algn="ctr"/>
            <a:r>
              <a:rPr lang="en-US" dirty="0"/>
              <a:t>Education for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52000"/>
            <a:ext cx="7740000" cy="3600400"/>
          </a:xfrm>
        </p:spPr>
        <p:txBody>
          <a:bodyPr/>
          <a:lstStyle/>
          <a:p>
            <a:r>
              <a:rPr lang="en-US" dirty="0"/>
              <a:t>The development of the whole education system takes time. During the first years of the 20th century, only a third of rural children went to school. </a:t>
            </a:r>
          </a:p>
          <a:p>
            <a:endParaRPr lang="en-US" dirty="0"/>
          </a:p>
          <a:p>
            <a:r>
              <a:rPr lang="en-US" dirty="0"/>
              <a:t>The 1921 act on compulsory education started the path towards a modern education system based on the </a:t>
            </a:r>
            <a:r>
              <a:rPr lang="en-US" b="1" dirty="0"/>
              <a:t>philosophy of education for all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Today </a:t>
            </a:r>
            <a:r>
              <a:rPr lang="en-US" b="1" dirty="0">
                <a:solidFill>
                  <a:schemeClr val="tx1"/>
                </a:solidFill>
              </a:rPr>
              <a:t>education from pre-primary to higher education is free of charge </a:t>
            </a:r>
            <a:r>
              <a:rPr lang="en-US" dirty="0">
                <a:solidFill>
                  <a:schemeClr val="tx1"/>
                </a:solidFill>
              </a:rPr>
              <a:t>for Finns and citizens from EU/ETA countries. Early childhood education and care is subsidized.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38231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671A976D-20D8-439C-8EF9-388DB13F9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A0DAB701-E5A3-4E4B-A087-5AA0800E7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6" name="Kulmayhdysviiva 8">
            <a:extLst>
              <a:ext uri="{FF2B5EF4-FFF2-40B4-BE49-F238E27FC236}">
                <a16:creationId xmlns:a16="http://schemas.microsoft.com/office/drawing/2014/main" id="{DB547305-7236-4D7A-A536-A687A8309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2594097"/>
            <a:ext cx="4572000" cy="551348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iruutu 1">
            <a:extLst>
              <a:ext uri="{FF2B5EF4-FFF2-40B4-BE49-F238E27FC236}">
                <a16:creationId xmlns:a16="http://schemas.microsoft.com/office/drawing/2014/main" id="{D97F3D1B-491B-4079-9FC2-DD16E7FDF0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9643" y="3184479"/>
            <a:ext cx="2434125" cy="158080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1921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Compulsory School Attendance Act. </a:t>
            </a:r>
            <a:r>
              <a:rPr lang="en-US" sz="1400" dirty="0">
                <a:solidFill>
                  <a:schemeClr val="bg1"/>
                </a:solidFill>
              </a:rPr>
              <a:t>Municipalities are obliged to provide six years of compulsory education to all children aged 7 to 13.</a:t>
            </a:r>
            <a:endParaRPr lang="fi-FI" sz="1400" dirty="0"/>
          </a:p>
        </p:txBody>
      </p:sp>
      <p:sp>
        <p:nvSpPr>
          <p:cNvPr id="8" name="Tekstiruutu 9">
            <a:extLst>
              <a:ext uri="{FF2B5EF4-FFF2-40B4-BE49-F238E27FC236}">
                <a16:creationId xmlns:a16="http://schemas.microsoft.com/office/drawing/2014/main" id="{6A065AC8-562D-4BB3-A62A-C6844E493EE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267745" y="1131590"/>
            <a:ext cx="2304256" cy="136536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1943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Law on free-of-charge school meals. </a:t>
            </a:r>
            <a:r>
              <a:rPr lang="en-US" sz="1400" dirty="0">
                <a:solidFill>
                  <a:schemeClr val="bg1"/>
                </a:solidFill>
              </a:rPr>
              <a:t>All pupils have been served free school lunch during each school day since 1948. </a:t>
            </a:r>
          </a:p>
        </p:txBody>
      </p:sp>
      <p:sp>
        <p:nvSpPr>
          <p:cNvPr id="9" name="Tekstiruutu 10">
            <a:extLst>
              <a:ext uri="{FF2B5EF4-FFF2-40B4-BE49-F238E27FC236}">
                <a16:creationId xmlns:a16="http://schemas.microsoft.com/office/drawing/2014/main" id="{B6E6280F-E238-49E7-9820-F46286D9FB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72001" y="3165015"/>
            <a:ext cx="2376264" cy="158080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1972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School reform. </a:t>
            </a:r>
            <a:r>
              <a:rPr lang="en-US" sz="1400" dirty="0">
                <a:solidFill>
                  <a:schemeClr val="bg1"/>
                </a:solidFill>
              </a:rPr>
              <a:t>New comprehensive school system with 9 grades guarantees same opportunities for good quality education in a school nearest to you.</a:t>
            </a:r>
            <a:endParaRPr lang="fi-FI" sz="1400" dirty="0"/>
          </a:p>
        </p:txBody>
      </p:sp>
      <p:cxnSp>
        <p:nvCxnSpPr>
          <p:cNvPr id="10" name="Kulmayhdysviiva 15">
            <a:extLst>
              <a:ext uri="{FF2B5EF4-FFF2-40B4-BE49-F238E27FC236}">
                <a16:creationId xmlns:a16="http://schemas.microsoft.com/office/drawing/2014/main" id="{85235CA4-5C3A-4770-BD0D-CB4DDC34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572000" y="2731780"/>
            <a:ext cx="4788024" cy="380108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8">
            <a:extLst>
              <a:ext uri="{FF2B5EF4-FFF2-40B4-BE49-F238E27FC236}">
                <a16:creationId xmlns:a16="http://schemas.microsoft.com/office/drawing/2014/main" id="{4ABFAC86-5111-4059-80BA-FA5A66B7E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572000" y="2594098"/>
            <a:ext cx="0" cy="51779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3">
            <a:extLst>
              <a:ext uri="{FF2B5EF4-FFF2-40B4-BE49-F238E27FC236}">
                <a16:creationId xmlns:a16="http://schemas.microsoft.com/office/drawing/2014/main" id="{09CD7DA4-5510-4F1B-82E8-72EB515846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948265" y="1059582"/>
            <a:ext cx="2088232" cy="158080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</a:rPr>
              <a:t>1973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Act on Children’s Day Care. </a:t>
            </a:r>
            <a:r>
              <a:rPr lang="en-US" sz="1400" dirty="0">
                <a:solidFill>
                  <a:schemeClr val="bg1"/>
                </a:solidFill>
              </a:rPr>
              <a:t>Local authorities are obliged to organize public day care, which allows both parents to participate in working life.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9AA2923-B76E-4FC5-A341-76CF64013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652" y="432000"/>
            <a:ext cx="6264696" cy="504056"/>
          </a:xfrm>
        </p:spPr>
        <p:txBody>
          <a:bodyPr/>
          <a:lstStyle/>
          <a:p>
            <a:pPr algn="ctr"/>
            <a:r>
              <a:rPr lang="en-US" dirty="0"/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208652755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upil is taking a serving of food. ">
            <a:extLst>
              <a:ext uri="{FF2B5EF4-FFF2-40B4-BE49-F238E27FC236}">
                <a16:creationId xmlns:a16="http://schemas.microsoft.com/office/drawing/2014/main" id="{D8407041-7BAC-4144-BD52-9921F4C2C8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3295"/>
            <a:ext cx="9144000" cy="51667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494801-896A-49D2-9BF3-3700714037C8}"/>
              </a:ext>
            </a:extLst>
          </p:cNvPr>
          <p:cNvSpPr/>
          <p:nvPr/>
        </p:nvSpPr>
        <p:spPr>
          <a:xfrm>
            <a:off x="468312" y="1275606"/>
            <a:ext cx="4607743" cy="204911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4435B9-97EF-418A-A4B6-D6FD0C153BD4}"/>
              </a:ext>
            </a:extLst>
          </p:cNvPr>
          <p:cNvSpPr txBox="1">
            <a:spLocks/>
          </p:cNvSpPr>
          <p:nvPr/>
        </p:nvSpPr>
        <p:spPr>
          <a:xfrm>
            <a:off x="702083" y="1386734"/>
            <a:ext cx="4050967" cy="2049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accent1"/>
                </a:solidFill>
              </a:rPr>
              <a:t>School meals work as an equalizer between children from different backgrounds, strengthen equal opportunity and most importantly, promote learning. </a:t>
            </a:r>
            <a:br>
              <a:rPr lang="en-US" sz="2000" b="1" dirty="0">
                <a:solidFill>
                  <a:schemeClr val="accent1"/>
                </a:solidFill>
              </a:rPr>
            </a:br>
            <a:br>
              <a:rPr lang="en-US" sz="2000" b="1" dirty="0">
                <a:solidFill>
                  <a:schemeClr val="accent1"/>
                </a:solidFill>
              </a:rPr>
            </a:b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C262968-A3FD-47C1-89BD-2A776435BEAC}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0E10C55A-D7C3-4985-A144-F018FD5972C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25B588-3BA7-4A63-9E35-52681A9F68EF}"/>
              </a:ext>
            </a:extLst>
          </p:cNvPr>
          <p:cNvSpPr txBox="1"/>
          <p:nvPr/>
        </p:nvSpPr>
        <p:spPr>
          <a:xfrm>
            <a:off x="5508104" y="4731990"/>
            <a:ext cx="3476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Photo: Elina Manninen/Keksi</a:t>
            </a:r>
            <a:endParaRPr lang="en-US" sz="1200" dirty="0">
              <a:solidFill>
                <a:schemeClr val="bg1"/>
              </a:solidFill>
            </a:endParaRPr>
          </a:p>
          <a:p>
            <a:pPr algn="r"/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8114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671A976D-20D8-439C-8EF9-388DB13F9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A0DAB701-E5A3-4E4B-A087-5AA0800E7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6" name="Kulmayhdysviiva 8">
            <a:extLst>
              <a:ext uri="{FF2B5EF4-FFF2-40B4-BE49-F238E27FC236}">
                <a16:creationId xmlns:a16="http://schemas.microsoft.com/office/drawing/2014/main" id="{DB547305-7236-4D7A-A536-A687A8309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5496" y="2672059"/>
            <a:ext cx="3603745" cy="548431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iruutu 1">
            <a:extLst>
              <a:ext uri="{FF2B5EF4-FFF2-40B4-BE49-F238E27FC236}">
                <a16:creationId xmlns:a16="http://schemas.microsoft.com/office/drawing/2014/main" id="{D97F3D1B-491B-4079-9FC2-DD16E7FDF0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496" y="3220492"/>
            <a:ext cx="1787467" cy="136536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1985 </a:t>
            </a:r>
          </a:p>
          <a:p>
            <a:r>
              <a:rPr lang="en-US" sz="1400" dirty="0">
                <a:solidFill>
                  <a:schemeClr val="bg1"/>
                </a:solidFill>
              </a:rPr>
              <a:t>Shift from a unified curriculum to a national core curriculum with local adaptations</a:t>
            </a:r>
            <a:endParaRPr lang="fi-FI" sz="1400" dirty="0"/>
          </a:p>
        </p:txBody>
      </p:sp>
      <p:cxnSp>
        <p:nvCxnSpPr>
          <p:cNvPr id="10" name="Kulmayhdysviiva 15">
            <a:extLst>
              <a:ext uri="{FF2B5EF4-FFF2-40B4-BE49-F238E27FC236}">
                <a16:creationId xmlns:a16="http://schemas.microsoft.com/office/drawing/2014/main" id="{85235CA4-5C3A-4770-BD0D-CB4DDC34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641431" y="2715766"/>
            <a:ext cx="3952715" cy="519932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8">
            <a:extLst>
              <a:ext uri="{FF2B5EF4-FFF2-40B4-BE49-F238E27FC236}">
                <a16:creationId xmlns:a16="http://schemas.microsoft.com/office/drawing/2014/main" id="{4ABFAC86-5111-4059-80BA-FA5A66B7E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636887" y="2672058"/>
            <a:ext cx="2354" cy="57044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3">
            <a:extLst>
              <a:ext uri="{FF2B5EF4-FFF2-40B4-BE49-F238E27FC236}">
                <a16:creationId xmlns:a16="http://schemas.microsoft.com/office/drawing/2014/main" id="{09CD7DA4-5510-4F1B-82E8-72EB515846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614928" y="1637272"/>
            <a:ext cx="2005428" cy="93447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1994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r>
              <a:rPr lang="en-US" sz="1400" dirty="0">
                <a:solidFill>
                  <a:schemeClr val="bg1"/>
                </a:solidFill>
              </a:rPr>
              <a:t>Requirement of master's level education for all basic education teachers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2963" y="1213957"/>
            <a:ext cx="1813924" cy="135779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1994, 2004, 2014</a:t>
            </a:r>
          </a:p>
          <a:p>
            <a:r>
              <a:rPr lang="en-US" sz="1400" dirty="0">
                <a:solidFill>
                  <a:schemeClr val="bg1"/>
                </a:solidFill>
              </a:rPr>
              <a:t>The national core curriculum and the education system have been reformed several times </a:t>
            </a:r>
          </a:p>
        </p:txBody>
      </p:sp>
      <p:sp>
        <p:nvSpPr>
          <p:cNvPr id="14" name="Tekstiruutu 1">
            <a:extLst>
              <a:ext uri="{FF2B5EF4-FFF2-40B4-BE49-F238E27FC236}">
                <a16:creationId xmlns:a16="http://schemas.microsoft.com/office/drawing/2014/main" id="{D97F3D1B-491B-4079-9FC2-DD16E7FDF0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647183" y="3289488"/>
            <a:ext cx="2015733" cy="158080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1990s</a:t>
            </a:r>
          </a:p>
          <a:p>
            <a:r>
              <a:rPr lang="en-US" sz="1400" dirty="0">
                <a:solidFill>
                  <a:schemeClr val="bg1"/>
                </a:solidFill>
              </a:rPr>
              <a:t>Strong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decentralization of education system. Abolishment of School inspectorate system, School books no longer centrally approved.</a:t>
            </a:r>
            <a:endParaRPr lang="fi-FI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668344" y="3242505"/>
            <a:ext cx="1416140" cy="18495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b="1" dirty="0">
                <a:solidFill>
                  <a:schemeClr val="bg1"/>
                </a:solidFill>
              </a:rPr>
              <a:t>1996</a:t>
            </a:r>
          </a:p>
          <a:p>
            <a:r>
              <a:rPr lang="en-US" sz="1400" dirty="0">
                <a:solidFill>
                  <a:schemeClr val="bg1"/>
                </a:solidFill>
              </a:rPr>
              <a:t>Introduction of the dual model in higher education: academic universities &amp; universities of applied sciences.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4FCFD8C-13DB-4B84-B442-DB0CA31F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652" y="432000"/>
            <a:ext cx="6264696" cy="504056"/>
          </a:xfrm>
        </p:spPr>
        <p:txBody>
          <a:bodyPr/>
          <a:lstStyle/>
          <a:p>
            <a:pPr algn="ctr"/>
            <a:r>
              <a:rPr lang="en-US" dirty="0"/>
              <a:t>History</a:t>
            </a:r>
          </a:p>
        </p:txBody>
      </p:sp>
      <p:cxnSp>
        <p:nvCxnSpPr>
          <p:cNvPr id="27" name="Suora yhdysviiva 18">
            <a:extLst>
              <a:ext uri="{FF2B5EF4-FFF2-40B4-BE49-F238E27FC236}">
                <a16:creationId xmlns:a16="http://schemas.microsoft.com/office/drawing/2014/main" id="{9E1A12F9-5E2C-4AEF-B6F9-D7EC0C37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94146" y="2710301"/>
            <a:ext cx="2190" cy="5095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18">
            <a:extLst>
              <a:ext uri="{FF2B5EF4-FFF2-40B4-BE49-F238E27FC236}">
                <a16:creationId xmlns:a16="http://schemas.microsoft.com/office/drawing/2014/main" id="{9E1A12F9-5E2C-4AEF-B6F9-D7EC0C37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96336" y="3219822"/>
            <a:ext cx="1507322" cy="423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43411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Suomi Finland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land_sample-3" id="{6FAB1604-9D14-244B-882D-43918BB39F72}" vid="{192F1151-D6F4-5B41-8D6D-8226306E68D8}"/>
    </a:ext>
  </a:extLst>
</a:theme>
</file>

<file path=ppt/theme/theme2.xml><?xml version="1.0" encoding="utf-8"?>
<a:theme xmlns:a="http://schemas.openxmlformats.org/drawingml/2006/main" name="1_Suomi Finland Blanco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land_sample-3" id="{6FAB1604-9D14-244B-882D-43918BB39F72}" vid="{93BE7513-DF57-F74C-996A-32E01F2B7527}"/>
    </a:ext>
  </a:extLst>
</a:theme>
</file>

<file path=ppt/theme/theme3.xml><?xml version="1.0" encoding="utf-8"?>
<a:theme xmlns:a="http://schemas.openxmlformats.org/drawingml/2006/main" name="Finland -the digital hub of Northern Europe_FINLANDICA">
  <a:themeElements>
    <a:clrScheme name="Anuu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FFFFFF"/>
      </a:hlink>
      <a:folHlink>
        <a:srgbClr val="FFFFFF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Finland_sample-3</Template>
  <TotalTime>4904</TotalTime>
  <Words>2113</Words>
  <Application>Microsoft Office PowerPoint</Application>
  <PresentationFormat>On-screen Show (16:9)</PresentationFormat>
  <Paragraphs>230</Paragraphs>
  <Slides>32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-apple-system</vt:lpstr>
      <vt:lpstr>Arial</vt:lpstr>
      <vt:lpstr>Arial</vt:lpstr>
      <vt:lpstr>Finlandica</vt:lpstr>
      <vt:lpstr>Finlandica Bold</vt:lpstr>
      <vt:lpstr>Roboto Condensed</vt:lpstr>
      <vt:lpstr>1_Suomi Finland</vt:lpstr>
      <vt:lpstr>1_Suomi Finland Blanco</vt:lpstr>
      <vt:lpstr>Finland -the digital hub of Northern Europe_FINLANDICA</vt:lpstr>
      <vt:lpstr>PowerPoint Presentation</vt:lpstr>
      <vt:lpstr>The FINNISH education system &amp;   EDUCATION SERVICES and solutions</vt:lpstr>
      <vt:lpstr>PowerPoint Presentation</vt:lpstr>
      <vt:lpstr>PowerPoint Presentation</vt:lpstr>
      <vt:lpstr>THE FINNISH EDUCATION SYSTEM IN A NUTSHELL</vt:lpstr>
      <vt:lpstr>Education for all</vt:lpstr>
      <vt:lpstr>History</vt:lpstr>
      <vt:lpstr>PowerPoint Presentation</vt:lpstr>
      <vt:lpstr>History</vt:lpstr>
      <vt:lpstr>History</vt:lpstr>
      <vt:lpstr>The Finnish education system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BEST PRACTICES FROM FINLAND’S EDUCATION SYSTEM CAN BE ADAPTED </vt:lpstr>
      <vt:lpstr>Continuous development</vt:lpstr>
      <vt:lpstr>Education Finland</vt:lpstr>
      <vt:lpstr>Educational travel</vt:lpstr>
      <vt:lpstr>PowerPoint Presentation</vt:lpstr>
      <vt:lpstr>Higher Education</vt:lpstr>
      <vt:lpstr>INTERNATIONAL STUDENTS</vt:lpstr>
      <vt:lpstr>Thank you!</vt:lpstr>
      <vt:lpstr>PowerPoint Presentation</vt:lpstr>
    </vt:vector>
  </TitlesOfParts>
  <Manager>Hasan &amp; Partners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Evita Tuovinen</dc:creator>
  <cp:lastModifiedBy>Evita Tuovinen</cp:lastModifiedBy>
  <cp:revision>159</cp:revision>
  <dcterms:created xsi:type="dcterms:W3CDTF">2021-02-09T08:42:15Z</dcterms:created>
  <dcterms:modified xsi:type="dcterms:W3CDTF">2021-04-23T07:31:05Z</dcterms:modified>
</cp:coreProperties>
</file>