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82" r:id="rId2"/>
  </p:sldMasterIdLst>
  <p:notesMasterIdLst>
    <p:notesMasterId r:id="rId34"/>
  </p:notesMasterIdLst>
  <p:handoutMasterIdLst>
    <p:handoutMasterId r:id="rId35"/>
  </p:handoutMasterIdLst>
  <p:sldIdLst>
    <p:sldId id="257" r:id="rId3"/>
    <p:sldId id="260" r:id="rId4"/>
    <p:sldId id="384" r:id="rId5"/>
    <p:sldId id="272" r:id="rId6"/>
    <p:sldId id="299" r:id="rId7"/>
    <p:sldId id="300" r:id="rId8"/>
    <p:sldId id="302" r:id="rId9"/>
    <p:sldId id="379" r:id="rId10"/>
    <p:sldId id="327" r:id="rId11"/>
    <p:sldId id="380" r:id="rId12"/>
    <p:sldId id="259" r:id="rId13"/>
    <p:sldId id="262" r:id="rId14"/>
    <p:sldId id="294" r:id="rId15"/>
    <p:sldId id="297" r:id="rId16"/>
    <p:sldId id="378" r:id="rId17"/>
    <p:sldId id="293" r:id="rId18"/>
    <p:sldId id="371" r:id="rId19"/>
    <p:sldId id="273" r:id="rId20"/>
    <p:sldId id="276" r:id="rId21"/>
    <p:sldId id="370" r:id="rId22"/>
    <p:sldId id="381" r:id="rId23"/>
    <p:sldId id="296" r:id="rId24"/>
    <p:sldId id="372" r:id="rId25"/>
    <p:sldId id="279" r:id="rId26"/>
    <p:sldId id="376" r:id="rId27"/>
    <p:sldId id="383" r:id="rId28"/>
    <p:sldId id="382" r:id="rId29"/>
    <p:sldId id="377" r:id="rId30"/>
    <p:sldId id="369" r:id="rId31"/>
    <p:sldId id="267" r:id="rId32"/>
    <p:sldId id="275" r:id="rId33"/>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EAD74A1E-664A-4A1F-BEA0-82B774F5D4A9}">
          <p14:sldIdLst>
            <p14:sldId id="257"/>
            <p14:sldId id="260"/>
            <p14:sldId id="384"/>
          </p14:sldIdLst>
        </p14:section>
        <p14:section name="Education and a strong nature relationship" id="{AA841E25-A63A-4619-BFB3-FDDC41C4836F}">
          <p14:sldIdLst>
            <p14:sldId id="272"/>
            <p14:sldId id="299"/>
            <p14:sldId id="300"/>
            <p14:sldId id="302"/>
            <p14:sldId id="379"/>
            <p14:sldId id="327"/>
            <p14:sldId id="380"/>
          </p14:sldIdLst>
        </p14:section>
        <p14:section name="Bringing science and decision-making together" id="{01821495-6AC9-4CD7-9657-7A4759353CC4}">
          <p14:sldIdLst>
            <p14:sldId id="259"/>
            <p14:sldId id="262"/>
            <p14:sldId id="294"/>
            <p14:sldId id="297"/>
            <p14:sldId id="378"/>
            <p14:sldId id="293"/>
            <p14:sldId id="371"/>
          </p14:sldIdLst>
        </p14:section>
        <p14:section name="In Finland, everyone does their share for climate" id="{C976667A-20CB-4F7D-BC50-DB6626455D16}">
          <p14:sldIdLst>
            <p14:sldId id="273"/>
            <p14:sldId id="276"/>
            <p14:sldId id="370"/>
            <p14:sldId id="381"/>
            <p14:sldId id="296"/>
          </p14:sldIdLst>
        </p14:section>
        <p14:section name="The common path towards a more sustainable world" id="{974B458A-36D0-4731-ADE3-9756870D6BE0}">
          <p14:sldIdLst>
            <p14:sldId id="372"/>
            <p14:sldId id="279"/>
            <p14:sldId id="376"/>
            <p14:sldId id="383"/>
            <p14:sldId id="382"/>
            <p14:sldId id="377"/>
            <p14:sldId id="369"/>
          </p14:sldIdLst>
        </p14:section>
        <p14:section name="Section" id="{BC7B0328-4587-4704-A315-F228CF67EBB7}">
          <p14:sldIdLst>
            <p14:sldId id="267"/>
            <p14:sldId id="275"/>
          </p14:sldIdLst>
        </p14:section>
      </p14:sectionLst>
    </p:ex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133" autoAdjust="0"/>
    <p:restoredTop sz="80893" autoAdjust="0"/>
  </p:normalViewPr>
  <p:slideViewPr>
    <p:cSldViewPr showGuides="1">
      <p:cViewPr varScale="1">
        <p:scale>
          <a:sx n="74" d="100"/>
          <a:sy n="74" d="100"/>
        </p:scale>
        <p:origin x="380" y="44"/>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Lst>
    </p:cSldViewPr>
  </p:slideViewPr>
  <p:notesTextViewPr>
    <p:cViewPr>
      <p:scale>
        <a:sx n="1" d="1"/>
        <a:sy n="1" d="1"/>
      </p:scale>
      <p:origin x="0" y="0"/>
    </p:cViewPr>
  </p:notesTextViewPr>
  <p:notesViewPr>
    <p:cSldViewPr showGuides="1">
      <p:cViewPr varScale="1">
        <p:scale>
          <a:sx n="86" d="100"/>
          <a:sy n="86" d="100"/>
        </p:scale>
        <p:origin x="-38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26.5.2021</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26.5.2021</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GB" sz="1200" b="0" dirty="0">
              <a:effectLst/>
            </a:endParaRPr>
          </a:p>
        </p:txBody>
      </p:sp>
      <p:sp>
        <p:nvSpPr>
          <p:cNvPr id="4" name="Slide Number Placeholder 3"/>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2393692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27</a:t>
            </a:fld>
            <a:endParaRPr lang="fi-FI"/>
          </a:p>
        </p:txBody>
      </p:sp>
    </p:spTree>
    <p:extLst>
      <p:ext uri="{BB962C8B-B14F-4D97-AF65-F5344CB8AC3E}">
        <p14:creationId xmlns:p14="http://schemas.microsoft.com/office/powerpoint/2010/main" val="2922808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29</a:t>
            </a:fld>
            <a:endParaRPr lang="fi-FI"/>
          </a:p>
        </p:txBody>
      </p:sp>
    </p:spTree>
    <p:extLst>
      <p:ext uri="{BB962C8B-B14F-4D97-AF65-F5344CB8AC3E}">
        <p14:creationId xmlns:p14="http://schemas.microsoft.com/office/powerpoint/2010/main" val="2530988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60A14"/>
                </a:solidFill>
                <a:effectLst/>
                <a:latin typeface="Finlandica Web"/>
              </a:rPr>
              <a:t>Nature has also successfully established a foothold in towns and cities and almost all urban residential areas lie within a short walk of natural forests </a:t>
            </a:r>
            <a:r>
              <a:rPr lang="en-US" b="0" i="0" dirty="0" err="1">
                <a:solidFill>
                  <a:srgbClr val="060A14"/>
                </a:solidFill>
                <a:effectLst/>
                <a:latin typeface="Finlandica Web"/>
              </a:rPr>
              <a:t>criss-crossedby</a:t>
            </a:r>
            <a:r>
              <a:rPr lang="en-US" b="0" i="0" dirty="0">
                <a:solidFill>
                  <a:srgbClr val="060A14"/>
                </a:solidFill>
                <a:effectLst/>
                <a:latin typeface="Finlandica Web"/>
              </a:rPr>
              <a:t> footpaths, cycle paths and skiing trails. Many towns also have waterside locations enabling residents to go swimming in both summer and winter.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60A14"/>
              </a:solidFill>
              <a:effectLst/>
              <a:latin typeface="Finlandica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60A14"/>
                </a:solidFill>
                <a:effectLst/>
                <a:latin typeface="Finlandica Web"/>
              </a:rPr>
              <a:t>Photo: </a:t>
            </a:r>
            <a:r>
              <a:rPr lang="fi-FI" b="0" i="0" dirty="0">
                <a:solidFill>
                  <a:srgbClr val="000000"/>
                </a:solidFill>
                <a:effectLst/>
                <a:latin typeface="arial" panose="020B0604020202020204" pitchFamily="34" charset="0"/>
              </a:rPr>
              <a:t>Marjaana Tasala</a:t>
            </a:r>
            <a:r>
              <a:rPr lang="en-US" b="0" i="0" dirty="0">
                <a:solidFill>
                  <a:srgbClr val="060A14"/>
                </a:solidFill>
                <a:effectLst/>
                <a:latin typeface="Finlandica Web"/>
              </a:rPr>
              <a:t> / Visit Finland</a:t>
            </a:r>
            <a:endParaRPr lang="fi-FI" dirty="0"/>
          </a:p>
          <a:p>
            <a:endParaRPr lang="fi-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366242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
            </a:r>
            <a:br>
              <a:rPr lang="en-US" dirty="0">
                <a:solidFill>
                  <a:schemeClr val="tx1"/>
                </a:solidFill>
              </a:rPr>
            </a:br>
            <a:endParaRPr lang="fi-FI" dirty="0"/>
          </a:p>
          <a:p>
            <a:endParaRPr lang="fi-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3826774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In addition to the reports the Panel has created an online app comparing the life cycle emissions and cost of cars powered by petrol, diesel, electric and natural gas or biogas. </a:t>
            </a:r>
            <a:r>
              <a:rPr lang="en-GB" b="0" dirty="0">
                <a:effectLst/>
              </a:rPr>
              <a:t/>
            </a:r>
            <a:br>
              <a:rPr lang="en-GB" b="0" dirty="0">
                <a:effectLst/>
              </a:rPr>
            </a:br>
            <a:endParaRPr lang="fi-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82521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213831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dirty="0"/>
              <a:t>The challenge aims to find solutions for the City of Helsinki but also for other cities around the globe: Helsinki can be viewed as a testbed where future-proof urban heating solutions are created. Helsinki is committed to sharing the results and solutions with other cities around the world.</a:t>
            </a:r>
            <a:endParaRPr lang="en-GB" sz="1200" b="0" dirty="0">
              <a:effectLst/>
            </a:endParaRPr>
          </a:p>
        </p:txBody>
      </p:sp>
      <p:sp>
        <p:nvSpPr>
          <p:cNvPr id="4" name="Slide Number Placeholder 3"/>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915145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fi-FI" dirty="0"/>
              <a:t>Photo: </a:t>
            </a:r>
            <a:r>
              <a:rPr lang="fi-FI" b="0" i="0" dirty="0">
                <a:solidFill>
                  <a:srgbClr val="000000"/>
                </a:solidFill>
                <a:effectLst/>
                <a:latin typeface="arial" panose="020B0604020202020204" pitchFamily="34" charset="0"/>
              </a:rPr>
              <a:t>Krista Keltanen/</a:t>
            </a:r>
            <a:r>
              <a:rPr lang="fi-FI" b="0" i="0" dirty="0" err="1">
                <a:solidFill>
                  <a:srgbClr val="000000"/>
                </a:solidFill>
                <a:effectLst/>
                <a:latin typeface="arial" panose="020B0604020202020204" pitchFamily="34" charset="0"/>
              </a:rPr>
              <a:t>Visit</a:t>
            </a:r>
            <a:r>
              <a:rPr lang="fi-FI" b="0" i="0" dirty="0">
                <a:solidFill>
                  <a:srgbClr val="000000"/>
                </a:solidFill>
                <a:effectLst/>
                <a:latin typeface="arial" panose="020B0604020202020204" pitchFamily="34" charset="0"/>
              </a:rPr>
              <a:t> Finland</a:t>
            </a:r>
            <a:endParaRPr lang="fi-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3851970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dirty="0" err="1"/>
              <a:t>Hinku’s</a:t>
            </a:r>
            <a:r>
              <a:rPr lang="en-GB" dirty="0"/>
              <a:t> overall emissions have decreased 25% by 2018, and the top five municipalities have each managed to reduce their emissions by 40–60%.</a:t>
            </a:r>
            <a:endParaRPr lang="fi-FI" dirty="0"/>
          </a:p>
        </p:txBody>
      </p:sp>
      <p:sp>
        <p:nvSpPr>
          <p:cNvPr id="4" name="Slide Number Placeholder 3"/>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3122928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GB" sz="1200" b="0" dirty="0">
              <a:effectLst/>
            </a:endParaRPr>
          </a:p>
        </p:txBody>
      </p:sp>
      <p:sp>
        <p:nvSpPr>
          <p:cNvPr id="4" name="Slide Number Placeholder 3"/>
          <p:cNvSpPr>
            <a:spLocks noGrp="1"/>
          </p:cNvSpPr>
          <p:nvPr>
            <p:ph type="sldNum" sz="quarter" idx="5"/>
          </p:nvPr>
        </p:nvSpPr>
        <p:spPr/>
        <p:txBody>
          <a:bodyPr/>
          <a:lstStyle/>
          <a:p>
            <a:fld id="{94EC3156-D817-4798-A24F-2085AE082267}" type="slidenum">
              <a:rPr lang="fi-FI" smtClean="0"/>
              <a:pPr/>
              <a:t>25</a:t>
            </a:fld>
            <a:endParaRPr lang="fi-FI"/>
          </a:p>
        </p:txBody>
      </p:sp>
    </p:spTree>
    <p:extLst>
      <p:ext uri="{BB962C8B-B14F-4D97-AF65-F5344CB8AC3E}">
        <p14:creationId xmlns:p14="http://schemas.microsoft.com/office/powerpoint/2010/main" val="2097136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26.5.2021</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dirty="0"/>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26.5.2021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CC14F9-EB2B-0D4F-8F28-271F12107DB4}" type="datetime1">
              <a:rPr lang="fi-FI" smtClean="0"/>
              <a:t>26.5.2021</a:t>
            </a:fld>
            <a:endParaRPr lang="en-US"/>
          </a:p>
        </p:txBody>
      </p:sp>
      <p:sp>
        <p:nvSpPr>
          <p:cNvPr id="6" name="Footer Placeholder 5"/>
          <p:cNvSpPr>
            <a:spLocks noGrp="1"/>
          </p:cNvSpPr>
          <p:nvPr>
            <p:ph type="ftr" sz="quarter" idx="11"/>
          </p:nvPr>
        </p:nvSpPr>
        <p:spPr/>
        <p:txBody>
          <a:bodyPr/>
          <a:lstStyle/>
          <a:p>
            <a:r>
              <a:rPr lang="en-US"/>
              <a:t>Footer Here</a:t>
            </a:r>
            <a:endParaRPr lang="en-US" dirty="0"/>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11E6EC-92F7-6B4E-8279-5EB71B38C0C5}" type="datetime1">
              <a:rPr lang="fi-FI" smtClean="0"/>
              <a:t>26.5.2021</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F00B84-8DDB-8C40-AD8F-F50D046CC222}" type="datetime1">
              <a:rPr lang="fi-FI" smtClean="0"/>
              <a:t>26.5.2021</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F63E03-6B74-054C-8C1B-76808F4A963F}" type="datetime1">
              <a:rPr lang="fi-FI" smtClean="0"/>
              <a:t>26.5.2021</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US"/>
              <a:t>Click to edit Master title style</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dirty="0"/>
              <a:t>Insert Picture</a:t>
            </a:r>
          </a:p>
        </p:txBody>
      </p:sp>
      <p:sp>
        <p:nvSpPr>
          <p:cNvPr id="4" name="Date Placeholder 3"/>
          <p:cNvSpPr>
            <a:spLocks noGrp="1"/>
          </p:cNvSpPr>
          <p:nvPr>
            <p:ph type="dt" sz="half" idx="10"/>
          </p:nvPr>
        </p:nvSpPr>
        <p:spPr/>
        <p:txBody>
          <a:bodyPr/>
          <a:lstStyle/>
          <a:p>
            <a:fld id="{516A5A40-F9D2-9F41-9B67-6B25AE089B08}" type="datetime1">
              <a:rPr lang="fi-FI" smtClean="0"/>
              <a:t>26.5.2021</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26.5.2021</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ase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95636" y="1527633"/>
            <a:ext cx="6552728" cy="2088233"/>
          </a:xfrm>
          <a:prstGeom prst="rect">
            <a:avLst/>
          </a:prstGeom>
          <a:noFill/>
        </p:spPr>
        <p:txBody>
          <a:bodyPr anchor="ctr" anchorCtr="0"/>
          <a:lstStyle>
            <a:lvl1pPr algn="ctr">
              <a:lnSpc>
                <a:spcPct val="80000"/>
              </a:lnSpc>
              <a:defRPr sz="5400" cap="all" baseline="0">
                <a:solidFill>
                  <a:schemeClr val="accent1"/>
                </a:solidFill>
              </a:defRPr>
            </a:lvl1pPr>
          </a:lstStyle>
          <a:p>
            <a:r>
              <a:rPr lang="en-US" dirty="0"/>
              <a:t>Headline</a:t>
            </a:r>
          </a:p>
        </p:txBody>
      </p:sp>
    </p:spTree>
    <p:extLst>
      <p:ext uri="{BB962C8B-B14F-4D97-AF65-F5344CB8AC3E}">
        <p14:creationId xmlns:p14="http://schemas.microsoft.com/office/powerpoint/2010/main" val="2624401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26.5.2021</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26.5.2021</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C9FF73-6F0C-C549-A81B-BD4518F8C2F1}" type="datetime1">
              <a:rPr lang="fi-FI" smtClean="0"/>
              <a:t>26.5.2021</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26.5.2021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26.5.2021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dirty="0"/>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26.5.2021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61757-E20E-604B-9756-4A12243286F2}" type="datetime1">
              <a:rPr lang="fi-FI" smtClean="0"/>
              <a:t>26.5.2021</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E2011-BF93-9647-A265-1814C6D8624D}" type="datetime1">
              <a:rPr lang="fi-FI" smtClean="0"/>
              <a:t>26.5.2021</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26.5.2021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B8C59C2F-8A8A-2C41-8FED-B9EAA7D2E2FE}" type="datetime1">
              <a:rPr lang="fi-FI" smtClean="0"/>
              <a:t>26.5.2021</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26.5.2021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US" noProof="0"/>
              <a:t>Click to edit Master title 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26.5.2021</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6" r:id="rId17"/>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endParaRPr lang="fi-FI" noProof="0" dirty="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26.5.2021</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89631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999" y="1131590"/>
            <a:ext cx="8028000" cy="3600000"/>
          </a:xfrm>
        </p:spPr>
        <p:txBody>
          <a:bodyPr/>
          <a:lstStyle/>
          <a:p>
            <a:r>
              <a:rPr lang="en-US" b="0" dirty="0">
                <a:solidFill>
                  <a:schemeClr val="tx1"/>
                </a:solidFill>
              </a:rPr>
              <a:t>Finland is the </a:t>
            </a:r>
            <a:r>
              <a:rPr lang="en-US" b="1" dirty="0">
                <a:solidFill>
                  <a:schemeClr val="tx1"/>
                </a:solidFill>
              </a:rPr>
              <a:t>most forested country </a:t>
            </a:r>
            <a:r>
              <a:rPr lang="en-US" b="0" dirty="0">
                <a:solidFill>
                  <a:schemeClr val="tx1"/>
                </a:solidFill>
              </a:rPr>
              <a:t>in Europe. Four out of five Finns say nature is very important to them</a:t>
            </a:r>
            <a:r>
              <a:rPr lang="en-US" dirty="0">
                <a:solidFill>
                  <a:schemeClr val="tx1"/>
                </a:solidFill>
              </a:rPr>
              <a:t>. </a:t>
            </a:r>
          </a:p>
          <a:p>
            <a:pPr lvl="1"/>
            <a:r>
              <a:rPr lang="en-US" dirty="0">
                <a:solidFill>
                  <a:schemeClr val="tx1"/>
                </a:solidFill>
              </a:rPr>
              <a:t>About </a:t>
            </a:r>
            <a:r>
              <a:rPr lang="en-US" b="1" dirty="0">
                <a:solidFill>
                  <a:schemeClr val="tx1"/>
                </a:solidFill>
              </a:rPr>
              <a:t>75%</a:t>
            </a:r>
            <a:r>
              <a:rPr lang="en-US" dirty="0">
                <a:solidFill>
                  <a:schemeClr val="tx1"/>
                </a:solidFill>
              </a:rPr>
              <a:t> of Finland is covered by trees and a further </a:t>
            </a:r>
            <a:r>
              <a:rPr lang="en-US" b="1" dirty="0">
                <a:solidFill>
                  <a:schemeClr val="tx1"/>
                </a:solidFill>
              </a:rPr>
              <a:t>10%</a:t>
            </a:r>
            <a:r>
              <a:rPr lang="en-US" dirty="0">
                <a:solidFill>
                  <a:schemeClr val="tx1"/>
                </a:solidFill>
              </a:rPr>
              <a:t> by lakes and rivers, which means that even the most urban Finn is never far from nature.</a:t>
            </a:r>
            <a:br>
              <a:rPr lang="en-US" dirty="0">
                <a:solidFill>
                  <a:schemeClr val="tx1"/>
                </a:solidFill>
              </a:rPr>
            </a:br>
            <a:endParaRPr lang="en-US" dirty="0">
              <a:solidFill>
                <a:schemeClr val="tx1"/>
              </a:solidFill>
            </a:endParaRPr>
          </a:p>
          <a:p>
            <a:r>
              <a:rPr lang="en-US" dirty="0"/>
              <a:t>Finland is a world leader in </a:t>
            </a:r>
            <a:r>
              <a:rPr lang="en-US" b="1" dirty="0"/>
              <a:t>sustainable forest management. </a:t>
            </a:r>
            <a:r>
              <a:rPr lang="en-US" dirty="0"/>
              <a:t>In Finland, commercial forestry always takes into account biodiversity and carbon sinks.</a:t>
            </a:r>
          </a:p>
          <a:p>
            <a:endParaRPr lang="en-US" dirty="0">
              <a:solidFill>
                <a:schemeClr val="tx1"/>
              </a:solidFill>
            </a:endParaRPr>
          </a:p>
          <a:p>
            <a:r>
              <a:rPr lang="en-US" dirty="0">
                <a:solidFill>
                  <a:schemeClr val="tx1"/>
                </a:solidFill>
              </a:rPr>
              <a:t>Access to nature is guaranteed by the Finnish concept of Every Person’s Right. It states that anyone may hike, camp and gather mushrooms and berries in any forest, regardless of who owns it.</a:t>
            </a:r>
            <a:br>
              <a:rPr lang="en-US" dirty="0">
                <a:solidFill>
                  <a:schemeClr val="tx1"/>
                </a:solidFill>
              </a:rPr>
            </a:br>
            <a:endParaRPr lang="fi-FI" dirty="0"/>
          </a:p>
        </p:txBody>
      </p:sp>
      <p:sp>
        <p:nvSpPr>
          <p:cNvPr id="6" name="Title 2">
            <a:extLst>
              <a:ext uri="{FF2B5EF4-FFF2-40B4-BE49-F238E27FC236}">
                <a16:creationId xmlns:a16="http://schemas.microsoft.com/office/drawing/2014/main" id="{6AF529A6-D307-4108-A876-214503D66463}"/>
              </a:ext>
            </a:extLst>
          </p:cNvPr>
          <p:cNvSpPr>
            <a:spLocks noGrp="1"/>
          </p:cNvSpPr>
          <p:nvPr>
            <p:ph type="title"/>
          </p:nvPr>
        </p:nvSpPr>
        <p:spPr>
          <a:xfrm>
            <a:off x="1259631" y="341054"/>
            <a:ext cx="6624736" cy="645041"/>
          </a:xfrm>
        </p:spPr>
        <p:txBody>
          <a:bodyPr anchor="ctr"/>
          <a:lstStyle/>
          <a:p>
            <a:pPr algn="ctr"/>
            <a:r>
              <a:rPr lang="en-US" dirty="0">
                <a:effectLst/>
                <a:latin typeface="Finlandica" panose="00000500000000000000" pitchFamily="2" charset="0"/>
                <a:ea typeface="Calibri" panose="020F0502020204030204" pitchFamily="34" charset="0"/>
                <a:cs typeface="Times New Roman" panose="02020603050405020304" pitchFamily="18" charset="0"/>
              </a:rPr>
              <a:t>Forests are always accessible in Finland</a:t>
            </a:r>
            <a:endParaRPr lang="en-FI" sz="2800" dirty="0"/>
          </a:p>
        </p:txBody>
      </p:sp>
    </p:spTree>
    <p:extLst>
      <p:ext uri="{BB962C8B-B14F-4D97-AF65-F5344CB8AC3E}">
        <p14:creationId xmlns:p14="http://schemas.microsoft.com/office/powerpoint/2010/main" val="239266731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 of nature ladscape, lake and atumn forest">
            <a:extLst>
              <a:ext uri="{FF2B5EF4-FFF2-40B4-BE49-F238E27FC236}">
                <a16:creationId xmlns:a16="http://schemas.microsoft.com/office/drawing/2014/main" id="{2BAC2116-F5D9-4D14-9A54-BF713145C3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06" b="7819"/>
          <a:stretch/>
        </p:blipFill>
        <p:spPr>
          <a:xfrm>
            <a:off x="0" y="-2"/>
            <a:ext cx="9142833" cy="5143502"/>
          </a:xfrm>
          <a:prstGeom prst="rect">
            <a:avLst/>
          </a:prstGeom>
        </p:spPr>
      </p:pic>
      <p:sp>
        <p:nvSpPr>
          <p:cNvPr id="7" name="Rectangle 6">
            <a:extLst>
              <a:ext uri="{FF2B5EF4-FFF2-40B4-BE49-F238E27FC236}">
                <a16:creationId xmlns:a16="http://schemas.microsoft.com/office/drawing/2014/main" id="{DDDFB6AD-F0BE-4B8E-8DF8-C12DD818595B}"/>
              </a:ext>
              <a:ext uri="{C183D7F6-B498-43B3-948B-1728B52AA6E4}">
                <adec:decorative xmlns="" xmlns:adec="http://schemas.microsoft.com/office/drawing/2017/decorative" val="1"/>
              </a:ext>
            </a:extLst>
          </p:cNvPr>
          <p:cNvSpPr/>
          <p:nvPr/>
        </p:nvSpPr>
        <p:spPr>
          <a:xfrm>
            <a:off x="-1" y="1"/>
            <a:ext cx="9142833"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2" name="Title 1"/>
          <p:cNvSpPr>
            <a:spLocks noGrp="1"/>
          </p:cNvSpPr>
          <p:nvPr>
            <p:ph type="ctrTitle"/>
          </p:nvPr>
        </p:nvSpPr>
        <p:spPr>
          <a:xfrm>
            <a:off x="467544" y="1491630"/>
            <a:ext cx="6696744" cy="3312194"/>
          </a:xfrm>
        </p:spPr>
        <p:txBody>
          <a:bodyPr/>
          <a:lstStyle/>
          <a:p>
            <a:r>
              <a:rPr lang="en-US" dirty="0">
                <a:solidFill>
                  <a:schemeClr val="tx1"/>
                </a:solidFill>
              </a:rPr>
              <a:t>Bringing science and decision-making together</a:t>
            </a:r>
            <a:endParaRPr lang="fi-FI" dirty="0">
              <a:solidFill>
                <a:schemeClr val="tx1"/>
              </a:solidFill>
            </a:endParaRPr>
          </a:p>
        </p:txBody>
      </p:sp>
      <p:sp>
        <p:nvSpPr>
          <p:cNvPr id="9" name="Freeform 7">
            <a:extLst>
              <a:ext uri="{FF2B5EF4-FFF2-40B4-BE49-F238E27FC236}">
                <a16:creationId xmlns:a16="http://schemas.microsoft.com/office/drawing/2014/main" id="{A6BC3D64-1EFA-476E-A54C-F6A49CC65093}"/>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1">
            <a:extLst>
              <a:ext uri="{FF2B5EF4-FFF2-40B4-BE49-F238E27FC236}">
                <a16:creationId xmlns:a16="http://schemas.microsoft.com/office/drawing/2014/main" id="{B298287D-534A-461A-9D84-0D6062DAAFB7}"/>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77396614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000" y="1085248"/>
            <a:ext cx="8028000" cy="3600000"/>
          </a:xfrm>
        </p:spPr>
        <p:txBody>
          <a:bodyPr/>
          <a:lstStyle/>
          <a:p>
            <a:r>
              <a:rPr lang="en-US" b="1" dirty="0"/>
              <a:t>Finnish environmental legislation </a:t>
            </a:r>
            <a:r>
              <a:rPr lang="en-US" dirty="0"/>
              <a:t>has a strong research underpinning and we believe in </a:t>
            </a:r>
            <a:r>
              <a:rPr lang="en-US" b="1" dirty="0"/>
              <a:t>collaborating across sectoral </a:t>
            </a:r>
            <a:r>
              <a:rPr lang="en-US" dirty="0"/>
              <a:t>and </a:t>
            </a:r>
            <a:r>
              <a:rPr lang="en-US" b="1" dirty="0"/>
              <a:t>disciplinary boundaries</a:t>
            </a:r>
            <a:r>
              <a:rPr lang="en-US" dirty="0"/>
              <a:t>. </a:t>
            </a:r>
          </a:p>
          <a:p>
            <a:endParaRPr lang="en-US" dirty="0"/>
          </a:p>
          <a:p>
            <a:r>
              <a:rPr lang="en-US" b="1" dirty="0"/>
              <a:t>Finland’s Climate Act (2015)</a:t>
            </a:r>
            <a:r>
              <a:rPr lang="en-US" dirty="0"/>
              <a:t> sets the target to cut emissions 80% by 2050 from 1990 levels and promotes transparency in climate policy.</a:t>
            </a:r>
          </a:p>
          <a:p>
            <a:pPr marL="0" indent="0">
              <a:buNone/>
            </a:pPr>
            <a:r>
              <a:rPr lang="en-US" dirty="0"/>
              <a:t> </a:t>
            </a:r>
          </a:p>
          <a:p>
            <a:r>
              <a:rPr lang="en-US" dirty="0"/>
              <a:t>We require each future government to set out climate policies towards the long-term goal and monitor the results. </a:t>
            </a:r>
          </a:p>
          <a:p>
            <a:endParaRPr lang="en-US" dirty="0"/>
          </a:p>
          <a:p>
            <a:r>
              <a:rPr lang="en-US" dirty="0"/>
              <a:t>Finland was also the first country to publish a national </a:t>
            </a:r>
            <a:r>
              <a:rPr lang="en-US" b="1" dirty="0"/>
              <a:t>Climate Change Adaptation Strategy in 2005 </a:t>
            </a:r>
            <a:r>
              <a:rPr lang="en-US" dirty="0"/>
              <a:t>and a </a:t>
            </a:r>
            <a:r>
              <a:rPr lang="en-US" b="1" dirty="0"/>
              <a:t>roadmap to a circular economy in 2016</a:t>
            </a:r>
            <a:r>
              <a:rPr lang="en-US" dirty="0"/>
              <a:t>.</a:t>
            </a:r>
          </a:p>
        </p:txBody>
      </p:sp>
      <p:sp>
        <p:nvSpPr>
          <p:cNvPr id="4" name="Title 2">
            <a:extLst>
              <a:ext uri="{FF2B5EF4-FFF2-40B4-BE49-F238E27FC236}">
                <a16:creationId xmlns:a16="http://schemas.microsoft.com/office/drawing/2014/main" id="{F6F5BC0F-227F-4428-BFED-E2553E931D87}"/>
              </a:ext>
            </a:extLst>
          </p:cNvPr>
          <p:cNvSpPr txBox="1">
            <a:spLocks/>
          </p:cNvSpPr>
          <p:nvPr/>
        </p:nvSpPr>
        <p:spPr>
          <a:xfrm>
            <a:off x="1241632" y="411510"/>
            <a:ext cx="6624736" cy="645041"/>
          </a:xfrm>
          <a:prstGeom prst="rect">
            <a:avLst/>
          </a:prstGeom>
        </p:spPr>
        <p:txBody>
          <a:bodyPr vert="horz" lIns="0" tIns="0" rIns="0" bIns="0" rtlCol="0" anchor="ctr"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dirty="0"/>
              <a:t>Decision-making based on science and collaboration</a:t>
            </a:r>
            <a:endParaRPr lang="en-FI" dirty="0"/>
          </a:p>
        </p:txBody>
      </p:sp>
    </p:spTree>
    <p:extLst>
      <p:ext uri="{BB962C8B-B14F-4D97-AF65-F5344CB8AC3E}">
        <p14:creationId xmlns:p14="http://schemas.microsoft.com/office/powerpoint/2010/main" val="883975547"/>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of a factory, carbon dioxide">
            <a:extLst>
              <a:ext uri="{FF2B5EF4-FFF2-40B4-BE49-F238E27FC236}">
                <a16:creationId xmlns:a16="http://schemas.microsoft.com/office/drawing/2014/main" id="{A98DBB84-53FB-4465-AB23-F0F2C76A8840}"/>
              </a:ext>
            </a:extLst>
          </p:cNvPr>
          <p:cNvPicPr>
            <a:picLocks noChangeAspect="1"/>
          </p:cNvPicPr>
          <p:nvPr/>
        </p:nvPicPr>
        <p:blipFill rotWithShape="1">
          <a:blip r:embed="rId2">
            <a:extLst>
              <a:ext uri="{28A0092B-C50C-407E-A947-70E740481C1C}">
                <a14:useLocalDpi xmlns:a14="http://schemas.microsoft.com/office/drawing/2010/main" val="0"/>
              </a:ext>
            </a:extLst>
          </a:blip>
          <a:srcRect l="8613" t="10245" r="2608" b="1413"/>
          <a:stretch/>
        </p:blipFill>
        <p:spPr>
          <a:xfrm>
            <a:off x="-11260" y="0"/>
            <a:ext cx="9166520" cy="5143500"/>
          </a:xfrm>
          <a:prstGeom prst="rect">
            <a:avLst/>
          </a:prstGeom>
        </p:spPr>
      </p:pic>
      <p:sp>
        <p:nvSpPr>
          <p:cNvPr id="6" name="Rectangle 5">
            <a:extLst>
              <a:ext uri="{FF2B5EF4-FFF2-40B4-BE49-F238E27FC236}">
                <a16:creationId xmlns:a16="http://schemas.microsoft.com/office/drawing/2014/main" id="{7859840D-1005-4D91-9BD8-D511D2A0FF99}"/>
              </a:ext>
              <a:ext uri="{C183D7F6-B498-43B3-948B-1728B52AA6E4}">
                <adec:decorative xmlns="" xmlns:adec="http://schemas.microsoft.com/office/drawing/2017/decorative" val="1"/>
              </a:ext>
            </a:extLst>
          </p:cNvPr>
          <p:cNvSpPr/>
          <p:nvPr/>
        </p:nvSpPr>
        <p:spPr>
          <a:xfrm>
            <a:off x="-22520" y="0"/>
            <a:ext cx="9177780" cy="5164038"/>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9" name="Rectangle 8">
            <a:extLst>
              <a:ext uri="{FF2B5EF4-FFF2-40B4-BE49-F238E27FC236}">
                <a16:creationId xmlns:a16="http://schemas.microsoft.com/office/drawing/2014/main" id="{129086C0-DA07-43C4-9735-C31ADD4419F7}"/>
              </a:ext>
              <a:ext uri="{C183D7F6-B498-43B3-948B-1728B52AA6E4}">
                <adec:decorative xmlns="" xmlns:adec="http://schemas.microsoft.com/office/drawing/2017/decorative" val="1"/>
              </a:ext>
            </a:extLst>
          </p:cNvPr>
          <p:cNvSpPr/>
          <p:nvPr/>
        </p:nvSpPr>
        <p:spPr>
          <a:xfrm>
            <a:off x="3721659" y="1395287"/>
            <a:ext cx="4522749" cy="332275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4" name="Subtitle 3">
            <a:extLst>
              <a:ext uri="{FF2B5EF4-FFF2-40B4-BE49-F238E27FC236}">
                <a16:creationId xmlns:a16="http://schemas.microsoft.com/office/drawing/2014/main" id="{0572EA5E-EEF7-408D-B215-439117D9AFBE}"/>
              </a:ext>
            </a:extLst>
          </p:cNvPr>
          <p:cNvSpPr>
            <a:spLocks noGrp="1"/>
          </p:cNvSpPr>
          <p:nvPr>
            <p:ph type="subTitle" idx="1"/>
          </p:nvPr>
        </p:nvSpPr>
        <p:spPr>
          <a:xfrm>
            <a:off x="3961179" y="2198429"/>
            <a:ext cx="4043708" cy="2519609"/>
          </a:xfrm>
        </p:spPr>
        <p:txBody>
          <a:bodyPr/>
          <a:lstStyle/>
          <a:p>
            <a:r>
              <a:rPr lang="en-US" dirty="0">
                <a:solidFill>
                  <a:schemeClr val="tx1"/>
                </a:solidFill>
              </a:rPr>
              <a:t>Finland was the first country in the world to introduce a carbon dioxide (CO2) tax based on the carbon content of fossil fuels in 1990. </a:t>
            </a:r>
            <a:r>
              <a:rPr lang="en-GB" dirty="0">
                <a:solidFill>
                  <a:schemeClr val="tx1"/>
                </a:solidFill>
              </a:rPr>
              <a:t>The basic idea behind the carbon tax is to make commodities with heavy emissions more expensive in relation to low emission alternatives.</a:t>
            </a:r>
            <a:r>
              <a:rPr lang="en-US" dirty="0">
                <a:solidFill>
                  <a:schemeClr val="tx1"/>
                </a:solidFill>
              </a:rPr>
              <a:t> </a:t>
            </a:r>
            <a:endParaRPr lang="fi-FI" dirty="0">
              <a:solidFill>
                <a:schemeClr val="tx1"/>
              </a:solidFill>
            </a:endParaRPr>
          </a:p>
        </p:txBody>
      </p:sp>
      <p:sp>
        <p:nvSpPr>
          <p:cNvPr id="7" name="Title 1" descr="The CO2 tax">
            <a:extLst>
              <a:ext uri="{FF2B5EF4-FFF2-40B4-BE49-F238E27FC236}">
                <a16:creationId xmlns:a16="http://schemas.microsoft.com/office/drawing/2014/main" id="{0C406C4F-A5E9-49AC-B589-67759D6CEE00}"/>
              </a:ext>
            </a:extLst>
          </p:cNvPr>
          <p:cNvSpPr>
            <a:spLocks noGrp="1"/>
          </p:cNvSpPr>
          <p:nvPr>
            <p:ph type="ctrTitle"/>
          </p:nvPr>
        </p:nvSpPr>
        <p:spPr>
          <a:xfrm>
            <a:off x="3721660" y="1426878"/>
            <a:ext cx="4522748" cy="720080"/>
          </a:xfrm>
        </p:spPr>
        <p:txBody>
          <a:bodyPr/>
          <a:lstStyle/>
          <a:p>
            <a:pPr algn="ctr"/>
            <a:r>
              <a:rPr lang="en-GB" sz="3600" dirty="0">
                <a:solidFill>
                  <a:schemeClr val="tx1"/>
                </a:solidFill>
              </a:rPr>
              <a:t>The CO</a:t>
            </a:r>
            <a:r>
              <a:rPr lang="en-GB" sz="3600" baseline="-25000" dirty="0">
                <a:solidFill>
                  <a:schemeClr val="tx1"/>
                </a:solidFill>
              </a:rPr>
              <a:t>2</a:t>
            </a:r>
            <a:r>
              <a:rPr lang="en-GB" sz="3600" dirty="0">
                <a:solidFill>
                  <a:schemeClr val="tx1"/>
                </a:solidFill>
              </a:rPr>
              <a:t> tax</a:t>
            </a:r>
            <a:endParaRPr lang="en-FI" sz="3600" dirty="0">
              <a:solidFill>
                <a:schemeClr val="tx1"/>
              </a:solidFill>
            </a:endParaRPr>
          </a:p>
        </p:txBody>
      </p:sp>
      <p:sp>
        <p:nvSpPr>
          <p:cNvPr id="12" name="TextBox 11"/>
          <p:cNvSpPr txBox="1"/>
          <p:nvPr/>
        </p:nvSpPr>
        <p:spPr>
          <a:xfrm>
            <a:off x="179512" y="123478"/>
            <a:ext cx="2339752" cy="380480"/>
          </a:xfrm>
          <a:prstGeom prst="rect">
            <a:avLst/>
          </a:prstGeom>
          <a:noFill/>
        </p:spPr>
        <p:txBody>
          <a:bodyPr wrap="square" lIns="36000" tIns="36000" rIns="36000" bIns="36000" rtlCol="0">
            <a:spAutoFit/>
          </a:bodyPr>
          <a:lstStyle/>
          <a:p>
            <a:r>
              <a:rPr lang="fi-FI" sz="2000" b="1" dirty="0"/>
              <a:t>CASE EXAMPLE</a:t>
            </a:r>
            <a:endParaRPr lang="en-US" sz="2000" b="1" dirty="0"/>
          </a:p>
        </p:txBody>
      </p:sp>
    </p:spTree>
    <p:extLst>
      <p:ext uri="{BB962C8B-B14F-4D97-AF65-F5344CB8AC3E}">
        <p14:creationId xmlns:p14="http://schemas.microsoft.com/office/powerpoint/2010/main" val="318757189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000" y="1419622"/>
            <a:ext cx="8028000" cy="3600000"/>
          </a:xfrm>
        </p:spPr>
        <p:txBody>
          <a:bodyPr/>
          <a:lstStyle/>
          <a:p>
            <a:r>
              <a:rPr lang="en-US" dirty="0"/>
              <a:t>Finland deepens the </a:t>
            </a:r>
            <a:r>
              <a:rPr lang="en-US" b="1" dirty="0"/>
              <a:t>cooperation between policymakers </a:t>
            </a:r>
            <a:r>
              <a:rPr lang="en-US" dirty="0"/>
              <a:t>and </a:t>
            </a:r>
            <a:r>
              <a:rPr lang="en-US" b="1" dirty="0"/>
              <a:t>researchers</a:t>
            </a:r>
            <a:r>
              <a:rPr lang="en-US" dirty="0"/>
              <a:t> by forming scientific task groups to support the drafting of legislation as well as national strategies. Civil servants act in advisory boards and use policy briefs.</a:t>
            </a:r>
          </a:p>
          <a:p>
            <a:endParaRPr lang="en-US" dirty="0"/>
          </a:p>
          <a:p>
            <a:r>
              <a:rPr lang="en-US" dirty="0"/>
              <a:t>This method is piloted in the context of circular economy, biodiversity and climate change. The cooperation ensures a sufficient knowledge base for policy making, which correlates with the </a:t>
            </a:r>
            <a:r>
              <a:rPr lang="en-US" b="1" dirty="0"/>
              <a:t>new requirement of preparing a climate change impact assessment on every law.</a:t>
            </a:r>
          </a:p>
        </p:txBody>
      </p:sp>
      <p:sp>
        <p:nvSpPr>
          <p:cNvPr id="4" name="Title 2">
            <a:extLst>
              <a:ext uri="{FF2B5EF4-FFF2-40B4-BE49-F238E27FC236}">
                <a16:creationId xmlns:a16="http://schemas.microsoft.com/office/drawing/2014/main" id="{696C615E-8FBA-4875-91D0-0BC3A8285222}"/>
              </a:ext>
            </a:extLst>
          </p:cNvPr>
          <p:cNvSpPr txBox="1">
            <a:spLocks/>
          </p:cNvSpPr>
          <p:nvPr/>
        </p:nvSpPr>
        <p:spPr>
          <a:xfrm>
            <a:off x="1241632" y="411510"/>
            <a:ext cx="6624736" cy="645041"/>
          </a:xfrm>
          <a:prstGeom prst="rect">
            <a:avLst/>
          </a:prstGeom>
        </p:spPr>
        <p:txBody>
          <a:bodyPr vert="horz" lIns="0" tIns="0" rIns="0" bIns="0" rtlCol="0" anchor="ctr"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dirty="0"/>
              <a:t>Policymakers and researchers work</a:t>
            </a:r>
            <a:br>
              <a:rPr lang="en-US" dirty="0"/>
            </a:br>
            <a:r>
              <a:rPr lang="en-US" dirty="0"/>
              <a:t>together</a:t>
            </a:r>
            <a:endParaRPr lang="en-FI" dirty="0"/>
          </a:p>
        </p:txBody>
      </p:sp>
    </p:spTree>
    <p:extLst>
      <p:ext uri="{BB962C8B-B14F-4D97-AF65-F5344CB8AC3E}">
        <p14:creationId xmlns:p14="http://schemas.microsoft.com/office/powerpoint/2010/main" val="48207613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808A-4F44-47C3-8A37-3FE609E0BB01}"/>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3" name="Google Shape;36;p4" descr="A collage of people that illustrates a circular economy road map">
            <a:extLst>
              <a:ext uri="{FF2B5EF4-FFF2-40B4-BE49-F238E27FC236}">
                <a16:creationId xmlns:a16="http://schemas.microsoft.com/office/drawing/2014/main" id="{47A89F5A-0D74-4AB2-8492-1D9B2F8668AF}"/>
              </a:ext>
            </a:extLst>
          </p:cNvPr>
          <p:cNvPicPr preferRelativeResize="0"/>
          <p:nvPr/>
        </p:nvPicPr>
        <p:blipFill rotWithShape="1">
          <a:blip r:embed="rId2">
            <a:alphaModFix/>
          </a:blip>
          <a:srcRect/>
          <a:stretch/>
        </p:blipFill>
        <p:spPr>
          <a:xfrm>
            <a:off x="1619672" y="914836"/>
            <a:ext cx="7524328" cy="4231454"/>
          </a:xfrm>
          <a:prstGeom prst="rect">
            <a:avLst/>
          </a:prstGeom>
          <a:noFill/>
          <a:ln>
            <a:noFill/>
          </a:ln>
        </p:spPr>
      </p:pic>
      <p:sp>
        <p:nvSpPr>
          <p:cNvPr id="12" name="Rectangle 11">
            <a:extLst>
              <a:ext uri="{FF2B5EF4-FFF2-40B4-BE49-F238E27FC236}">
                <a16:creationId xmlns:a16="http://schemas.microsoft.com/office/drawing/2014/main" id="{9C60B0DD-7D8A-4CAD-ABC8-1AB36670C0E7}"/>
              </a:ext>
              <a:ext uri="{C183D7F6-B498-43B3-948B-1728B52AA6E4}">
                <adec:decorative xmlns="" xmlns:adec="http://schemas.microsoft.com/office/drawing/2017/decorative" val="1"/>
              </a:ext>
            </a:extLst>
          </p:cNvPr>
          <p:cNvSpPr/>
          <p:nvPr/>
        </p:nvSpPr>
        <p:spPr>
          <a:xfrm>
            <a:off x="0" y="-10170"/>
            <a:ext cx="9144000" cy="5153670"/>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9" name="Rectangle 8">
            <a:extLst>
              <a:ext uri="{FF2B5EF4-FFF2-40B4-BE49-F238E27FC236}">
                <a16:creationId xmlns:a16="http://schemas.microsoft.com/office/drawing/2014/main" id="{129086C0-DA07-43C4-9735-C31ADD4419F7}"/>
              </a:ext>
              <a:ext uri="{C183D7F6-B498-43B3-948B-1728B52AA6E4}">
                <adec:decorative xmlns="" xmlns:adec="http://schemas.microsoft.com/office/drawing/2017/decorative" val="1"/>
              </a:ext>
            </a:extLst>
          </p:cNvPr>
          <p:cNvSpPr/>
          <p:nvPr/>
        </p:nvSpPr>
        <p:spPr>
          <a:xfrm>
            <a:off x="441891" y="1199408"/>
            <a:ext cx="5205330" cy="345990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4" name="Subtitle 3">
            <a:extLst>
              <a:ext uri="{FF2B5EF4-FFF2-40B4-BE49-F238E27FC236}">
                <a16:creationId xmlns:a16="http://schemas.microsoft.com/office/drawing/2014/main" id="{0572EA5E-EEF7-408D-B215-439117D9AFBE}"/>
              </a:ext>
            </a:extLst>
          </p:cNvPr>
          <p:cNvSpPr>
            <a:spLocks noGrp="1"/>
          </p:cNvSpPr>
          <p:nvPr>
            <p:ph type="subTitle" idx="1"/>
          </p:nvPr>
        </p:nvSpPr>
        <p:spPr>
          <a:xfrm>
            <a:off x="676385" y="2491410"/>
            <a:ext cx="4736340" cy="2024616"/>
          </a:xfrm>
        </p:spPr>
        <p:txBody>
          <a:bodyPr/>
          <a:lstStyle/>
          <a:p>
            <a:r>
              <a:rPr lang="en-US" b="0" dirty="0">
                <a:solidFill>
                  <a:schemeClr val="tx1"/>
                </a:solidFill>
              </a:rPr>
              <a:t>Under the leadership of the Finnish Innovation Fund </a:t>
            </a:r>
            <a:r>
              <a:rPr lang="en-US" b="0" dirty="0" err="1">
                <a:solidFill>
                  <a:schemeClr val="tx1"/>
                </a:solidFill>
              </a:rPr>
              <a:t>Sitra</a:t>
            </a:r>
            <a:r>
              <a:rPr lang="en-US" b="0" dirty="0">
                <a:solidFill>
                  <a:schemeClr val="tx1"/>
                </a:solidFill>
              </a:rPr>
              <a:t>, Finland was the first country in the world to create a national roadmap to a circular economy. </a:t>
            </a:r>
            <a:r>
              <a:rPr lang="en-US" b="0" dirty="0" err="1">
                <a:solidFill>
                  <a:schemeClr val="tx1"/>
                </a:solidFill>
              </a:rPr>
              <a:t>Sitra</a:t>
            </a:r>
            <a:r>
              <a:rPr lang="en-US" b="0" dirty="0">
                <a:solidFill>
                  <a:schemeClr val="tx1"/>
                </a:solidFill>
              </a:rPr>
              <a:t> has advanced the </a:t>
            </a:r>
            <a:r>
              <a:rPr lang="en-US" b="0" dirty="0" err="1">
                <a:solidFill>
                  <a:schemeClr val="tx1"/>
                </a:solidFill>
              </a:rPr>
              <a:t>actualisation</a:t>
            </a:r>
            <a:r>
              <a:rPr lang="en-US" b="0" dirty="0">
                <a:solidFill>
                  <a:schemeClr val="tx1"/>
                </a:solidFill>
              </a:rPr>
              <a:t> of the circular economy roadmap by starting over 70 projects with partners to make a positive change. </a:t>
            </a:r>
            <a:br>
              <a:rPr lang="en-US" b="0" dirty="0">
                <a:solidFill>
                  <a:schemeClr val="tx1"/>
                </a:solidFill>
              </a:rPr>
            </a:br>
            <a:endParaRPr lang="en-US" b="0" dirty="0">
              <a:solidFill>
                <a:schemeClr val="tx1"/>
              </a:solidFill>
            </a:endParaRPr>
          </a:p>
        </p:txBody>
      </p:sp>
      <p:sp>
        <p:nvSpPr>
          <p:cNvPr id="7" name="Title 1" descr="The CO2 tax">
            <a:extLst>
              <a:ext uri="{FF2B5EF4-FFF2-40B4-BE49-F238E27FC236}">
                <a16:creationId xmlns:a16="http://schemas.microsoft.com/office/drawing/2014/main" id="{0C406C4F-A5E9-49AC-B589-67759D6CEE00}"/>
              </a:ext>
            </a:extLst>
          </p:cNvPr>
          <p:cNvSpPr>
            <a:spLocks noGrp="1"/>
          </p:cNvSpPr>
          <p:nvPr>
            <p:ph type="ctrTitle"/>
          </p:nvPr>
        </p:nvSpPr>
        <p:spPr>
          <a:xfrm>
            <a:off x="441891" y="1422382"/>
            <a:ext cx="5205329" cy="948244"/>
          </a:xfrm>
        </p:spPr>
        <p:txBody>
          <a:bodyPr/>
          <a:lstStyle/>
          <a:p>
            <a:pPr algn="ctr"/>
            <a:r>
              <a:rPr lang="en-US" sz="3600" dirty="0">
                <a:solidFill>
                  <a:schemeClr val="tx1"/>
                </a:solidFill>
              </a:rPr>
              <a:t>World’s 1st circular economy road map</a:t>
            </a:r>
            <a:endParaRPr lang="en-FI" sz="3600" dirty="0">
              <a:solidFill>
                <a:schemeClr val="tx1"/>
              </a:solidFill>
            </a:endParaRPr>
          </a:p>
        </p:txBody>
      </p:sp>
      <p:sp>
        <p:nvSpPr>
          <p:cNvPr id="14" name="TextBox 13"/>
          <p:cNvSpPr txBox="1"/>
          <p:nvPr/>
        </p:nvSpPr>
        <p:spPr>
          <a:xfrm>
            <a:off x="179512" y="123478"/>
            <a:ext cx="2339752" cy="380480"/>
          </a:xfrm>
          <a:prstGeom prst="rect">
            <a:avLst/>
          </a:prstGeom>
          <a:noFill/>
        </p:spPr>
        <p:txBody>
          <a:bodyPr wrap="square" lIns="36000" tIns="36000" rIns="36000" bIns="36000" rtlCol="0">
            <a:spAutoFit/>
          </a:bodyPr>
          <a:lstStyle/>
          <a:p>
            <a:r>
              <a:rPr lang="fi-FI" sz="2000" b="1" dirty="0"/>
              <a:t>CASE EXAMPLE</a:t>
            </a:r>
            <a:endParaRPr lang="en-US" sz="2000" b="1" dirty="0"/>
          </a:p>
        </p:txBody>
      </p:sp>
    </p:spTree>
    <p:extLst>
      <p:ext uri="{BB962C8B-B14F-4D97-AF65-F5344CB8AC3E}">
        <p14:creationId xmlns:p14="http://schemas.microsoft.com/office/powerpoint/2010/main" val="665740398"/>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347614"/>
            <a:ext cx="8028000" cy="3600000"/>
          </a:xfrm>
        </p:spPr>
        <p:txBody>
          <a:bodyPr/>
          <a:lstStyle/>
          <a:p>
            <a:r>
              <a:rPr lang="en-GB" dirty="0"/>
              <a:t>The </a:t>
            </a:r>
            <a:r>
              <a:rPr lang="en-GB" b="1" dirty="0"/>
              <a:t>Finnish Climate Change Panel </a:t>
            </a:r>
            <a:r>
              <a:rPr lang="en-GB" dirty="0"/>
              <a:t>provides independent, scientific and researched information regarding climate change. </a:t>
            </a:r>
          </a:p>
          <a:p>
            <a:pPr lvl="1"/>
            <a:r>
              <a:rPr lang="en-GB" dirty="0"/>
              <a:t>The Panel</a:t>
            </a:r>
            <a:r>
              <a:rPr lang="en-GB" b="1" dirty="0"/>
              <a:t> </a:t>
            </a:r>
            <a:r>
              <a:rPr lang="en-GB" dirty="0"/>
              <a:t>is an independent and interdisciplinary scientific body that promotes dialogue between science and policy-making by providing scientific advice.</a:t>
            </a:r>
          </a:p>
          <a:p>
            <a:pPr marL="358775" lvl="1" indent="0">
              <a:buNone/>
            </a:pPr>
            <a:endParaRPr lang="en-GB" dirty="0"/>
          </a:p>
          <a:p>
            <a:r>
              <a:rPr lang="en-GB" dirty="0"/>
              <a:t>The Panel is tasked with assessing </a:t>
            </a:r>
            <a:r>
              <a:rPr lang="en-GB" b="1" dirty="0"/>
              <a:t>the coherence of climate policy and the sufficiency of the implemented measures </a:t>
            </a:r>
            <a:r>
              <a:rPr lang="en-GB" dirty="0"/>
              <a:t>to answer the challenges of climate change. </a:t>
            </a:r>
            <a:r>
              <a:rPr lang="en-US" dirty="0"/>
              <a:t>The Panel also issues statements on proposed legislation which affects climate change mitigation or adaptation.</a:t>
            </a:r>
            <a:r>
              <a:rPr lang="fi-FI" dirty="0"/>
              <a:t> </a:t>
            </a:r>
            <a:endParaRPr lang="en-FI" dirty="0"/>
          </a:p>
        </p:txBody>
      </p:sp>
      <p:sp>
        <p:nvSpPr>
          <p:cNvPr id="4" name="Title 2">
            <a:extLst>
              <a:ext uri="{FF2B5EF4-FFF2-40B4-BE49-F238E27FC236}">
                <a16:creationId xmlns:a16="http://schemas.microsoft.com/office/drawing/2014/main" id="{49407E4B-862F-4677-91FF-5511C29EA8A4}"/>
              </a:ext>
            </a:extLst>
          </p:cNvPr>
          <p:cNvSpPr txBox="1">
            <a:spLocks/>
          </p:cNvSpPr>
          <p:nvPr/>
        </p:nvSpPr>
        <p:spPr>
          <a:xfrm>
            <a:off x="1187624" y="339502"/>
            <a:ext cx="6624736" cy="645041"/>
          </a:xfrm>
          <a:prstGeom prst="rect">
            <a:avLst/>
          </a:prstGeom>
        </p:spPr>
        <p:txBody>
          <a:bodyPr vert="horz" lIns="0" tIns="0" rIns="0" bIns="0" rtlCol="0" anchor="ctr"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b="1" dirty="0"/>
              <a:t>Finnish Climate Change Panel weighs in on all legislation</a:t>
            </a:r>
            <a:endParaRPr lang="en-FI" dirty="0"/>
          </a:p>
        </p:txBody>
      </p:sp>
    </p:spTree>
    <p:extLst>
      <p:ext uri="{BB962C8B-B14F-4D97-AF65-F5344CB8AC3E}">
        <p14:creationId xmlns:p14="http://schemas.microsoft.com/office/powerpoint/2010/main" val="385919895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of pieces of processed fabrics">
            <a:extLst>
              <a:ext uri="{FF2B5EF4-FFF2-40B4-BE49-F238E27FC236}">
                <a16:creationId xmlns:a16="http://schemas.microsoft.com/office/drawing/2014/main" id="{D8ED0992-AF83-4238-ABC5-B9BC7B8412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95" t="19114" r="13395" b="19114"/>
          <a:stretch/>
        </p:blipFill>
        <p:spPr>
          <a:xfrm>
            <a:off x="0" y="1"/>
            <a:ext cx="9144000" cy="5143500"/>
          </a:xfrm>
          <a:prstGeom prst="rect">
            <a:avLst/>
          </a:prstGeom>
        </p:spPr>
      </p:pic>
      <p:sp>
        <p:nvSpPr>
          <p:cNvPr id="4" name="Rectangle 3">
            <a:extLst>
              <a:ext uri="{FF2B5EF4-FFF2-40B4-BE49-F238E27FC236}">
                <a16:creationId xmlns:a16="http://schemas.microsoft.com/office/drawing/2014/main" id="{BD071E63-C795-8240-A042-2704ECE44832}"/>
              </a:ext>
              <a:ext uri="{C183D7F6-B498-43B3-948B-1728B52AA6E4}">
                <adec:decorative xmlns="" xmlns:adec="http://schemas.microsoft.com/office/drawing/2017/decorative" val="1"/>
              </a:ext>
            </a:extLst>
          </p:cNvPr>
          <p:cNvSpPr/>
          <p:nvPr/>
        </p:nvSpPr>
        <p:spPr>
          <a:xfrm>
            <a:off x="0" y="0"/>
            <a:ext cx="9162256"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TextBox 4"/>
          <p:cNvSpPr txBox="1"/>
          <p:nvPr/>
        </p:nvSpPr>
        <p:spPr>
          <a:xfrm>
            <a:off x="179512" y="123478"/>
            <a:ext cx="2339752" cy="380480"/>
          </a:xfrm>
          <a:prstGeom prst="rect">
            <a:avLst/>
          </a:prstGeom>
          <a:noFill/>
        </p:spPr>
        <p:txBody>
          <a:bodyPr wrap="square" lIns="36000" tIns="36000" rIns="36000" bIns="36000" rtlCol="0">
            <a:spAutoFit/>
          </a:bodyPr>
          <a:lstStyle/>
          <a:p>
            <a:r>
              <a:rPr lang="fi-FI" sz="2000" b="1" dirty="0"/>
              <a:t>CASE EXAMPLE</a:t>
            </a:r>
            <a:endParaRPr lang="en-US" sz="2000" b="1" dirty="0"/>
          </a:p>
        </p:txBody>
      </p:sp>
      <p:sp>
        <p:nvSpPr>
          <p:cNvPr id="8" name="Rectangle 7">
            <a:extLst>
              <a:ext uri="{FF2B5EF4-FFF2-40B4-BE49-F238E27FC236}">
                <a16:creationId xmlns:a16="http://schemas.microsoft.com/office/drawing/2014/main" id="{07E694BB-8EDF-4A78-9030-7FAFF7501473}"/>
              </a:ext>
              <a:ext uri="{C183D7F6-B498-43B3-948B-1728B52AA6E4}">
                <adec:decorative xmlns="" xmlns:adec="http://schemas.microsoft.com/office/drawing/2017/decorative" val="1"/>
              </a:ext>
            </a:extLst>
          </p:cNvPr>
          <p:cNvSpPr/>
          <p:nvPr/>
        </p:nvSpPr>
        <p:spPr>
          <a:xfrm>
            <a:off x="261128" y="684000"/>
            <a:ext cx="8640000" cy="4248472"/>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9" name="Rectangle 8">
            <a:extLst>
              <a:ext uri="{FF2B5EF4-FFF2-40B4-BE49-F238E27FC236}">
                <a16:creationId xmlns:a16="http://schemas.microsoft.com/office/drawing/2014/main" id="{C51E89FD-5B98-4977-8F7D-AD9EED6B03D8}"/>
              </a:ext>
            </a:extLst>
          </p:cNvPr>
          <p:cNvSpPr/>
          <p:nvPr/>
        </p:nvSpPr>
        <p:spPr>
          <a:xfrm>
            <a:off x="483142" y="3875704"/>
            <a:ext cx="8195972" cy="882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 name="Subtitle 3">
            <a:extLst>
              <a:ext uri="{FF2B5EF4-FFF2-40B4-BE49-F238E27FC236}">
                <a16:creationId xmlns:a16="http://schemas.microsoft.com/office/drawing/2014/main" id="{07753EB5-196D-4765-A973-48619F69FBFD}"/>
              </a:ext>
            </a:extLst>
          </p:cNvPr>
          <p:cNvSpPr txBox="1">
            <a:spLocks/>
          </p:cNvSpPr>
          <p:nvPr/>
        </p:nvSpPr>
        <p:spPr>
          <a:xfrm>
            <a:off x="320630" y="1882820"/>
            <a:ext cx="8511868" cy="1795528"/>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ctr">
              <a:buNone/>
            </a:pPr>
            <a:r>
              <a:rPr lang="en-US" b="1" dirty="0" err="1">
                <a:solidFill>
                  <a:schemeClr val="tx1"/>
                </a:solidFill>
              </a:rPr>
              <a:t>Infinited</a:t>
            </a:r>
            <a:r>
              <a:rPr lang="en-US" b="1" dirty="0">
                <a:solidFill>
                  <a:schemeClr val="tx1"/>
                </a:solidFill>
              </a:rPr>
              <a:t> Fiber Company’s </a:t>
            </a:r>
            <a:r>
              <a:rPr lang="en-US" dirty="0">
                <a:solidFill>
                  <a:schemeClr val="tx1"/>
                </a:solidFill>
              </a:rPr>
              <a:t>technology regenerates textile waste into new, high-quality textile </a:t>
            </a:r>
            <a:r>
              <a:rPr lang="en-US" dirty="0" err="1">
                <a:solidFill>
                  <a:schemeClr val="tx1"/>
                </a:solidFill>
              </a:rPr>
              <a:t>fibres</a:t>
            </a:r>
            <a:r>
              <a:rPr lang="en-US" dirty="0">
                <a:solidFill>
                  <a:schemeClr val="tx1"/>
                </a:solidFill>
              </a:rPr>
              <a:t> that look and feel like cotton, and have unique properties that make them ideal for clothing, bedsheets or even baby wipes. Biodegradable, microplastic-free and validated by global fashion brands, textiles made with </a:t>
            </a:r>
            <a:r>
              <a:rPr lang="en-US" dirty="0" err="1">
                <a:solidFill>
                  <a:schemeClr val="tx1"/>
                </a:solidFill>
              </a:rPr>
              <a:t>Infinited</a:t>
            </a:r>
            <a:r>
              <a:rPr lang="en-US" dirty="0">
                <a:solidFill>
                  <a:schemeClr val="tx1"/>
                </a:solidFill>
              </a:rPr>
              <a:t> Fiber are the circular and more sustainable alternative to virgin cotton.</a:t>
            </a:r>
          </a:p>
          <a:p>
            <a:pPr marL="0" indent="0" algn="ctr">
              <a:buNone/>
            </a:pPr>
            <a:r>
              <a:rPr lang="en-US" dirty="0">
                <a:solidFill>
                  <a:schemeClr val="tx1"/>
                </a:solidFill>
              </a:rPr>
              <a:t> </a:t>
            </a:r>
          </a:p>
        </p:txBody>
      </p:sp>
      <p:sp>
        <p:nvSpPr>
          <p:cNvPr id="11" name="Title 1" descr="The CO2 tax">
            <a:extLst>
              <a:ext uri="{FF2B5EF4-FFF2-40B4-BE49-F238E27FC236}">
                <a16:creationId xmlns:a16="http://schemas.microsoft.com/office/drawing/2014/main" id="{E85D19F6-2489-4CC6-82D0-17A8A8646B22}"/>
              </a:ext>
            </a:extLst>
          </p:cNvPr>
          <p:cNvSpPr txBox="1">
            <a:spLocks/>
          </p:cNvSpPr>
          <p:nvPr/>
        </p:nvSpPr>
        <p:spPr>
          <a:xfrm>
            <a:off x="311502" y="1077027"/>
            <a:ext cx="8520996" cy="644332"/>
          </a:xfrm>
          <a:prstGeom prst="rect">
            <a:avLst/>
          </a:prstGeom>
          <a:noFill/>
        </p:spPr>
        <p:txBody>
          <a:bodyPr vert="horz" lIns="0" tIns="0" rIns="0" bIns="0" rtlCol="0" anchor="ctr" anchorCtr="0">
            <a:noAutofit/>
          </a:bodyPr>
          <a:lstStyle>
            <a:lvl1pPr algn="ctr" defTabSz="914400" rtl="0" eaLnBrk="1" latinLnBrk="0" hangingPunct="1">
              <a:lnSpc>
                <a:spcPct val="80000"/>
              </a:lnSpc>
              <a:spcBef>
                <a:spcPct val="0"/>
              </a:spcBef>
              <a:buNone/>
              <a:defRPr sz="5400" b="1" kern="1200" cap="all" baseline="0">
                <a:solidFill>
                  <a:schemeClr val="accent1"/>
                </a:solidFill>
                <a:latin typeface="+mj-lt"/>
                <a:ea typeface="+mj-ea"/>
                <a:cs typeface="+mj-cs"/>
              </a:defRPr>
            </a:lvl1pPr>
          </a:lstStyle>
          <a:p>
            <a:r>
              <a:rPr lang="en-US" sz="3200" dirty="0"/>
              <a:t>From rags to new robes – </a:t>
            </a:r>
          </a:p>
          <a:p>
            <a:r>
              <a:rPr lang="en-US" sz="3200" dirty="0"/>
              <a:t>Circularity in textiles is </a:t>
            </a:r>
            <a:r>
              <a:rPr lang="en-US" sz="3200" i="1" dirty="0"/>
              <a:t>InfiniteD</a:t>
            </a:r>
            <a:r>
              <a:rPr lang="en-US" sz="3200" dirty="0"/>
              <a:t> </a:t>
            </a:r>
            <a:endParaRPr lang="en-FI" sz="3200" dirty="0">
              <a:solidFill>
                <a:schemeClr val="tx1"/>
              </a:solidFill>
            </a:endParaRPr>
          </a:p>
        </p:txBody>
      </p:sp>
      <p:sp>
        <p:nvSpPr>
          <p:cNvPr id="18" name="Text Placeholder 4">
            <a:extLst>
              <a:ext uri="{FF2B5EF4-FFF2-40B4-BE49-F238E27FC236}">
                <a16:creationId xmlns:a16="http://schemas.microsoft.com/office/drawing/2014/main" id="{29C320B1-9601-4FE9-90F7-72984246D242}"/>
              </a:ext>
            </a:extLst>
          </p:cNvPr>
          <p:cNvSpPr txBox="1">
            <a:spLocks/>
          </p:cNvSpPr>
          <p:nvPr/>
        </p:nvSpPr>
        <p:spPr>
          <a:xfrm>
            <a:off x="483142" y="3875703"/>
            <a:ext cx="3728818" cy="882794"/>
          </a:xfrm>
          <a:prstGeom prst="rect">
            <a:avLst/>
          </a:prstGeom>
        </p:spPr>
        <p:txBody>
          <a:bodyPr anchor="ct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ctr">
              <a:buNone/>
            </a:pPr>
            <a:r>
              <a:rPr lang="en-US" sz="1200" dirty="0">
                <a:solidFill>
                  <a:schemeClr val="bg1"/>
                </a:solidFill>
              </a:rPr>
              <a:t>For </a:t>
            </a:r>
            <a:r>
              <a:rPr lang="en-US" sz="1200" dirty="0" err="1">
                <a:solidFill>
                  <a:schemeClr val="bg1"/>
                </a:solidFill>
              </a:rPr>
              <a:t>Infinited</a:t>
            </a:r>
            <a:r>
              <a:rPr lang="en-US" sz="1200" dirty="0">
                <a:solidFill>
                  <a:schemeClr val="bg1"/>
                </a:solidFill>
              </a:rPr>
              <a:t> Fiber Company, textile waste is not a problem but a valuable raw material to be regenerated into high-quality </a:t>
            </a:r>
            <a:r>
              <a:rPr lang="en-US" sz="1200" dirty="0" err="1">
                <a:solidFill>
                  <a:schemeClr val="bg1"/>
                </a:solidFill>
              </a:rPr>
              <a:t>fibres</a:t>
            </a:r>
            <a:r>
              <a:rPr lang="en-US" sz="1200" dirty="0">
                <a:solidFill>
                  <a:schemeClr val="bg1"/>
                </a:solidFill>
              </a:rPr>
              <a:t>.</a:t>
            </a:r>
          </a:p>
        </p:txBody>
      </p:sp>
      <p:sp>
        <p:nvSpPr>
          <p:cNvPr id="20" name="Text Placeholder 6">
            <a:extLst>
              <a:ext uri="{FF2B5EF4-FFF2-40B4-BE49-F238E27FC236}">
                <a16:creationId xmlns:a16="http://schemas.microsoft.com/office/drawing/2014/main" id="{DD85ADD4-0FC9-4516-90D7-4C34D0720A0A}"/>
              </a:ext>
            </a:extLst>
          </p:cNvPr>
          <p:cNvSpPr txBox="1">
            <a:spLocks/>
          </p:cNvSpPr>
          <p:nvPr/>
        </p:nvSpPr>
        <p:spPr>
          <a:xfrm>
            <a:off x="4930179" y="3882413"/>
            <a:ext cx="3728819" cy="882794"/>
          </a:xfrm>
          <a:prstGeom prst="rect">
            <a:avLst/>
          </a:prstGeom>
        </p:spPr>
        <p:txBody>
          <a:bodyPr anchor="ct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ctr">
              <a:buNone/>
            </a:pPr>
            <a:r>
              <a:rPr lang="en-US" sz="1200" dirty="0" err="1">
                <a:solidFill>
                  <a:schemeClr val="bg1"/>
                </a:solidFill>
              </a:rPr>
              <a:t>Infinited</a:t>
            </a:r>
            <a:r>
              <a:rPr lang="en-US" sz="1200" dirty="0">
                <a:solidFill>
                  <a:schemeClr val="bg1"/>
                </a:solidFill>
              </a:rPr>
              <a:t> Fiber Company’s patented cellulose carbamate </a:t>
            </a:r>
            <a:r>
              <a:rPr lang="en-US" sz="1200" dirty="0" err="1">
                <a:solidFill>
                  <a:schemeClr val="bg1"/>
                </a:solidFill>
              </a:rPr>
              <a:t>fibre</a:t>
            </a:r>
            <a:r>
              <a:rPr lang="en-US" sz="1200" dirty="0">
                <a:solidFill>
                  <a:schemeClr val="bg1"/>
                </a:solidFill>
              </a:rPr>
              <a:t> technology is based on research by the VTT Technical Research Centre of Finland.</a:t>
            </a:r>
          </a:p>
        </p:txBody>
      </p:sp>
    </p:spTree>
    <p:extLst>
      <p:ext uri="{BB962C8B-B14F-4D97-AF65-F5344CB8AC3E}">
        <p14:creationId xmlns:p14="http://schemas.microsoft.com/office/powerpoint/2010/main" val="2629219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56;p6" descr="A picture of two women ice skating">
            <a:extLst>
              <a:ext uri="{FF2B5EF4-FFF2-40B4-BE49-F238E27FC236}">
                <a16:creationId xmlns:a16="http://schemas.microsoft.com/office/drawing/2014/main" id="{B43D03A6-D33B-4DA0-8107-9E5979889807}"/>
              </a:ext>
            </a:extLst>
          </p:cNvPr>
          <p:cNvPicPr preferRelativeResize="0">
            <a:picLocks/>
          </p:cNvPicPr>
          <p:nvPr/>
        </p:nvPicPr>
        <p:blipFill rotWithShape="1">
          <a:blip r:embed="rId2">
            <a:alphaModFix/>
          </a:blip>
          <a:srcRect t="7808" b="7808"/>
          <a:stretch/>
        </p:blipFill>
        <p:spPr>
          <a:xfrm>
            <a:off x="0" y="0"/>
            <a:ext cx="9144000" cy="5143500"/>
          </a:xfrm>
          <a:prstGeom prst="rect">
            <a:avLst/>
          </a:prstGeom>
          <a:noFill/>
          <a:ln>
            <a:noFill/>
          </a:ln>
        </p:spPr>
      </p:pic>
      <p:sp>
        <p:nvSpPr>
          <p:cNvPr id="4" name="Rectangle 3">
            <a:extLst>
              <a:ext uri="{FF2B5EF4-FFF2-40B4-BE49-F238E27FC236}">
                <a16:creationId xmlns:a16="http://schemas.microsoft.com/office/drawing/2014/main" id="{602C5AEB-FE7A-4240-B585-CCF2254D54D4}"/>
              </a:ext>
              <a:ext uri="{C183D7F6-B498-43B3-948B-1728B52AA6E4}">
                <adec:decorative xmlns="" xmlns:adec="http://schemas.microsoft.com/office/drawing/2017/decorative" val="1"/>
              </a:ext>
            </a:extLst>
          </p:cNvPr>
          <p:cNvSpPr/>
          <p:nvPr/>
        </p:nvSpPr>
        <p:spPr>
          <a:xfrm>
            <a:off x="0" y="1"/>
            <a:ext cx="9144000"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2" name="Title 1"/>
          <p:cNvSpPr>
            <a:spLocks noGrp="1"/>
          </p:cNvSpPr>
          <p:nvPr>
            <p:ph type="ctrTitle"/>
          </p:nvPr>
        </p:nvSpPr>
        <p:spPr>
          <a:xfrm>
            <a:off x="467544" y="1491630"/>
            <a:ext cx="7128792" cy="3312194"/>
          </a:xfrm>
        </p:spPr>
        <p:txBody>
          <a:bodyPr/>
          <a:lstStyle/>
          <a:p>
            <a:r>
              <a:rPr lang="en-US" dirty="0">
                <a:solidFill>
                  <a:schemeClr val="tx1"/>
                </a:solidFill>
              </a:rPr>
              <a:t>In Finland, everyone does their share for THE climate</a:t>
            </a:r>
            <a:endParaRPr lang="fi-FI" dirty="0">
              <a:solidFill>
                <a:schemeClr val="tx1"/>
              </a:solidFill>
            </a:endParaRPr>
          </a:p>
        </p:txBody>
      </p:sp>
      <p:sp>
        <p:nvSpPr>
          <p:cNvPr id="5" name="Freeform 7">
            <a:extLst>
              <a:ext uri="{FF2B5EF4-FFF2-40B4-BE49-F238E27FC236}">
                <a16:creationId xmlns:a16="http://schemas.microsoft.com/office/drawing/2014/main" id="{C532EA41-20CB-41FF-8913-4D7961845FAE}"/>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11">
            <a:extLst>
              <a:ext uri="{FF2B5EF4-FFF2-40B4-BE49-F238E27FC236}">
                <a16:creationId xmlns:a16="http://schemas.microsoft.com/office/drawing/2014/main" id="{16E2F765-8E9D-4952-92E3-23026CED5D40}"/>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3340391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31590"/>
            <a:ext cx="8028000" cy="3600000"/>
          </a:xfrm>
        </p:spPr>
        <p:txBody>
          <a:bodyPr/>
          <a:lstStyle/>
          <a:p>
            <a:r>
              <a:rPr lang="en-US" sz="1800" dirty="0">
                <a:effectLst/>
                <a:latin typeface="Finlandica" panose="00000500000000000000" pitchFamily="2" charset="0"/>
                <a:ea typeface="Calibri" panose="020F0502020204030204" pitchFamily="34" charset="0"/>
                <a:cs typeface="Times New Roman" panose="02020603050405020304" pitchFamily="18" charset="0"/>
              </a:rPr>
              <a:t>Legislation and solutions developed together by the </a:t>
            </a:r>
            <a:r>
              <a:rPr lang="en-US" sz="1800" b="1" dirty="0">
                <a:effectLst/>
                <a:latin typeface="Finlandica" panose="00000500000000000000" pitchFamily="2" charset="0"/>
                <a:ea typeface="Calibri" panose="020F0502020204030204" pitchFamily="34" charset="0"/>
                <a:cs typeface="Times New Roman" panose="02020603050405020304" pitchFamily="18" charset="0"/>
              </a:rPr>
              <a:t>private and public</a:t>
            </a:r>
            <a:r>
              <a:rPr lang="en-US" sz="1800" dirty="0">
                <a:effectLst/>
                <a:latin typeface="Finlandica" panose="00000500000000000000" pitchFamily="2" charset="0"/>
                <a:ea typeface="Calibri" panose="020F0502020204030204" pitchFamily="34" charset="0"/>
                <a:cs typeface="Times New Roman" panose="02020603050405020304" pitchFamily="18" charset="0"/>
              </a:rPr>
              <a:t> </a:t>
            </a:r>
            <a:r>
              <a:rPr lang="en-US" sz="1800" b="1" dirty="0">
                <a:effectLst/>
                <a:latin typeface="Finlandica" panose="00000500000000000000" pitchFamily="2" charset="0"/>
                <a:ea typeface="Calibri" panose="020F0502020204030204" pitchFamily="34" charset="0"/>
                <a:cs typeface="Times New Roman" panose="02020603050405020304" pitchFamily="18" charset="0"/>
              </a:rPr>
              <a:t>sectors</a:t>
            </a:r>
            <a:r>
              <a:rPr lang="en-US" sz="1800" dirty="0">
                <a:effectLst/>
                <a:latin typeface="Finlandica" panose="00000500000000000000" pitchFamily="2" charset="0"/>
                <a:ea typeface="Calibri" panose="020F0502020204030204" pitchFamily="34" charset="0"/>
                <a:cs typeface="Times New Roman" panose="02020603050405020304" pitchFamily="18" charset="0"/>
              </a:rPr>
              <a:t> continue to play a central role in Finland in solving environmental problems. </a:t>
            </a:r>
          </a:p>
          <a:p>
            <a:pPr marL="0" indent="0">
              <a:buNone/>
            </a:pPr>
            <a:endParaRPr lang="en-US" sz="1800" dirty="0">
              <a:effectLst/>
              <a:latin typeface="Finlandica" panose="00000500000000000000" pitchFamily="2" charset="0"/>
              <a:ea typeface="Calibri" panose="020F0502020204030204" pitchFamily="34" charset="0"/>
              <a:cs typeface="Times New Roman" panose="02020603050405020304" pitchFamily="18" charset="0"/>
            </a:endParaRPr>
          </a:p>
          <a:p>
            <a:r>
              <a:rPr lang="en-US" sz="1800" b="1" dirty="0">
                <a:effectLst/>
                <a:latin typeface="Finlandica" panose="00000500000000000000" pitchFamily="2" charset="0"/>
                <a:ea typeface="Calibri" panose="020F0502020204030204" pitchFamily="34" charset="0"/>
                <a:cs typeface="Times New Roman" panose="02020603050405020304" pitchFamily="18" charset="0"/>
              </a:rPr>
              <a:t>Businesses</a:t>
            </a:r>
            <a:r>
              <a:rPr lang="en-US" sz="1800" dirty="0">
                <a:effectLst/>
                <a:latin typeface="Finlandica" panose="00000500000000000000" pitchFamily="2" charset="0"/>
                <a:ea typeface="Calibri" panose="020F0502020204030204" pitchFamily="34" charset="0"/>
                <a:cs typeface="Times New Roman" panose="02020603050405020304" pitchFamily="18" charset="0"/>
              </a:rPr>
              <a:t> are striving towards a structural change to ensure a more sustainable future. Roadmaps have been prepared for four energy-intensive industries and nine other sectors, aiming at significant reductions in greenhouse gas emissions by 2035. These roadmaps will be one of the cornerstones of the government’s climate policy.</a:t>
            </a:r>
          </a:p>
          <a:p>
            <a:endParaRPr lang="fi-FI" dirty="0">
              <a:latin typeface="Finlandica" panose="00000500000000000000" pitchFamily="2" charset="0"/>
              <a:cs typeface="Times New Roman" panose="02020603050405020304" pitchFamily="18" charset="0"/>
            </a:endParaRPr>
          </a:p>
          <a:p>
            <a:r>
              <a:rPr lang="fi-FI" dirty="0" err="1">
                <a:latin typeface="Finlandica" panose="00000500000000000000" pitchFamily="2" charset="0"/>
                <a:cs typeface="Times New Roman" panose="02020603050405020304" pitchFamily="18" charset="0"/>
              </a:rPr>
              <a:t>Many</a:t>
            </a:r>
            <a:r>
              <a:rPr lang="fi-FI" dirty="0">
                <a:latin typeface="Finlandica" panose="00000500000000000000" pitchFamily="2" charset="0"/>
                <a:cs typeface="Times New Roman" panose="02020603050405020304" pitchFamily="18" charset="0"/>
              </a:rPr>
              <a:t> </a:t>
            </a:r>
            <a:r>
              <a:rPr lang="fi-FI" b="1" dirty="0" err="1">
                <a:latin typeface="Finlandica" panose="00000500000000000000" pitchFamily="2" charset="0"/>
                <a:cs typeface="Times New Roman" panose="02020603050405020304" pitchFamily="18" charset="0"/>
              </a:rPr>
              <a:t>municipalities</a:t>
            </a:r>
            <a:r>
              <a:rPr lang="fi-FI" b="1" dirty="0">
                <a:latin typeface="Finlandica" panose="00000500000000000000" pitchFamily="2" charset="0"/>
                <a:cs typeface="Times New Roman" panose="02020603050405020304" pitchFamily="18" charset="0"/>
              </a:rPr>
              <a:t> and </a:t>
            </a:r>
            <a:r>
              <a:rPr lang="fi-FI" b="1" dirty="0" err="1">
                <a:latin typeface="Finlandica" panose="00000500000000000000" pitchFamily="2" charset="0"/>
                <a:cs typeface="Times New Roman" panose="02020603050405020304" pitchFamily="18" charset="0"/>
              </a:rPr>
              <a:t>cities</a:t>
            </a:r>
            <a:r>
              <a:rPr lang="fi-FI" b="1" dirty="0">
                <a:latin typeface="Finlandica" panose="00000500000000000000" pitchFamily="2" charset="0"/>
                <a:cs typeface="Times New Roman" panose="02020603050405020304" pitchFamily="18" charset="0"/>
              </a:rPr>
              <a:t> </a:t>
            </a:r>
            <a:r>
              <a:rPr lang="fi-FI" dirty="0" err="1">
                <a:latin typeface="Finlandica" panose="00000500000000000000" pitchFamily="2" charset="0"/>
                <a:cs typeface="Times New Roman" panose="02020603050405020304" pitchFamily="18" charset="0"/>
              </a:rPr>
              <a:t>have</a:t>
            </a:r>
            <a:r>
              <a:rPr lang="fi-FI" dirty="0">
                <a:latin typeface="Finlandica" panose="00000500000000000000" pitchFamily="2" charset="0"/>
                <a:cs typeface="Times New Roman" panose="02020603050405020304" pitchFamily="18" charset="0"/>
              </a:rPr>
              <a:t> set </a:t>
            </a:r>
            <a:r>
              <a:rPr lang="fi-FI" dirty="0" err="1">
                <a:latin typeface="Finlandica" panose="00000500000000000000" pitchFamily="2" charset="0"/>
                <a:cs typeface="Times New Roman" panose="02020603050405020304" pitchFamily="18" charset="0"/>
              </a:rPr>
              <a:t>even</a:t>
            </a:r>
            <a:r>
              <a:rPr lang="fi-FI" dirty="0">
                <a:latin typeface="Finlandica" panose="00000500000000000000" pitchFamily="2" charset="0"/>
                <a:cs typeface="Times New Roman" panose="02020603050405020304" pitchFamily="18" charset="0"/>
              </a:rPr>
              <a:t> </a:t>
            </a:r>
            <a:r>
              <a:rPr lang="fi-FI" dirty="0" err="1">
                <a:latin typeface="Finlandica" panose="00000500000000000000" pitchFamily="2" charset="0"/>
                <a:cs typeface="Times New Roman" panose="02020603050405020304" pitchFamily="18" charset="0"/>
              </a:rPr>
              <a:t>more</a:t>
            </a:r>
            <a:r>
              <a:rPr lang="fi-FI" dirty="0">
                <a:latin typeface="Finlandica" panose="00000500000000000000" pitchFamily="2" charset="0"/>
                <a:cs typeface="Times New Roman" panose="02020603050405020304" pitchFamily="18" charset="0"/>
              </a:rPr>
              <a:t> </a:t>
            </a:r>
            <a:r>
              <a:rPr lang="fi-FI" dirty="0" err="1">
                <a:latin typeface="Finlandica" panose="00000500000000000000" pitchFamily="2" charset="0"/>
                <a:cs typeface="Times New Roman" panose="02020603050405020304" pitchFamily="18" charset="0"/>
              </a:rPr>
              <a:t>ambitious</a:t>
            </a:r>
            <a:r>
              <a:rPr lang="fi-FI" dirty="0">
                <a:latin typeface="Finlandica" panose="00000500000000000000" pitchFamily="2" charset="0"/>
                <a:cs typeface="Times New Roman" panose="02020603050405020304" pitchFamily="18" charset="0"/>
              </a:rPr>
              <a:t> climate </a:t>
            </a:r>
            <a:r>
              <a:rPr lang="fi-FI" dirty="0" err="1">
                <a:latin typeface="Finlandica" panose="00000500000000000000" pitchFamily="2" charset="0"/>
                <a:cs typeface="Times New Roman" panose="02020603050405020304" pitchFamily="18" charset="0"/>
              </a:rPr>
              <a:t>goals</a:t>
            </a:r>
            <a:r>
              <a:rPr lang="fi-FI" dirty="0">
                <a:latin typeface="Finlandica" panose="00000500000000000000" pitchFamily="2" charset="0"/>
                <a:cs typeface="Times New Roman" panose="02020603050405020304" pitchFamily="18" charset="0"/>
              </a:rPr>
              <a:t> </a:t>
            </a:r>
            <a:r>
              <a:rPr lang="fi-FI" dirty="0" err="1">
                <a:latin typeface="Finlandica" panose="00000500000000000000" pitchFamily="2" charset="0"/>
                <a:cs typeface="Times New Roman" panose="02020603050405020304" pitchFamily="18" charset="0"/>
              </a:rPr>
              <a:t>than</a:t>
            </a:r>
            <a:r>
              <a:rPr lang="fi-FI" dirty="0">
                <a:latin typeface="Finlandica" panose="00000500000000000000" pitchFamily="2" charset="0"/>
                <a:cs typeface="Times New Roman" panose="02020603050405020304" pitchFamily="18" charset="0"/>
              </a:rPr>
              <a:t> </a:t>
            </a:r>
            <a:r>
              <a:rPr lang="fi-FI" dirty="0" err="1">
                <a:latin typeface="Finlandica" panose="00000500000000000000" pitchFamily="2" charset="0"/>
                <a:cs typeface="Times New Roman" panose="02020603050405020304" pitchFamily="18" charset="0"/>
              </a:rPr>
              <a:t>the</a:t>
            </a:r>
            <a:r>
              <a:rPr lang="fi-FI" dirty="0">
                <a:latin typeface="Finlandica" panose="00000500000000000000" pitchFamily="2" charset="0"/>
                <a:cs typeface="Times New Roman" panose="02020603050405020304" pitchFamily="18" charset="0"/>
              </a:rPr>
              <a:t> </a:t>
            </a:r>
            <a:r>
              <a:rPr lang="fi-FI" dirty="0" err="1">
                <a:latin typeface="Finlandica" panose="00000500000000000000" pitchFamily="2" charset="0"/>
                <a:cs typeface="Times New Roman" panose="02020603050405020304" pitchFamily="18" charset="0"/>
              </a:rPr>
              <a:t>national</a:t>
            </a:r>
            <a:r>
              <a:rPr lang="fi-FI" dirty="0">
                <a:latin typeface="Finlandica" panose="00000500000000000000" pitchFamily="2" charset="0"/>
                <a:cs typeface="Times New Roman" panose="02020603050405020304" pitchFamily="18" charset="0"/>
              </a:rPr>
              <a:t> </a:t>
            </a:r>
            <a:r>
              <a:rPr lang="fi-FI" dirty="0" err="1">
                <a:latin typeface="Finlandica" panose="00000500000000000000" pitchFamily="2" charset="0"/>
                <a:cs typeface="Times New Roman" panose="02020603050405020304" pitchFamily="18" charset="0"/>
              </a:rPr>
              <a:t>ones</a:t>
            </a:r>
            <a:r>
              <a:rPr lang="fi-FI" dirty="0">
                <a:latin typeface="Finlandica" panose="00000500000000000000" pitchFamily="2" charset="0"/>
                <a:cs typeface="Times New Roman" panose="02020603050405020304" pitchFamily="18" charset="0"/>
              </a:rPr>
              <a:t> and </a:t>
            </a:r>
            <a:r>
              <a:rPr lang="fi-FI" dirty="0" err="1">
                <a:latin typeface="Finlandica" panose="00000500000000000000" pitchFamily="2" charset="0"/>
                <a:cs typeface="Times New Roman" panose="02020603050405020304" pitchFamily="18" charset="0"/>
              </a:rPr>
              <a:t>are</a:t>
            </a:r>
            <a:r>
              <a:rPr lang="fi-FI" dirty="0">
                <a:latin typeface="Finlandica" panose="00000500000000000000" pitchFamily="2" charset="0"/>
                <a:cs typeface="Times New Roman" panose="02020603050405020304" pitchFamily="18" charset="0"/>
              </a:rPr>
              <a:t> </a:t>
            </a:r>
            <a:r>
              <a:rPr lang="fi-FI" dirty="0" err="1">
                <a:latin typeface="Finlandica" panose="00000500000000000000" pitchFamily="2" charset="0"/>
                <a:cs typeface="Times New Roman" panose="02020603050405020304" pitchFamily="18" charset="0"/>
              </a:rPr>
              <a:t>sharing</a:t>
            </a:r>
            <a:r>
              <a:rPr lang="fi-FI" dirty="0">
                <a:latin typeface="Finlandica" panose="00000500000000000000" pitchFamily="2" charset="0"/>
                <a:cs typeface="Times New Roman" panose="02020603050405020304" pitchFamily="18" charset="0"/>
              </a:rPr>
              <a:t> </a:t>
            </a:r>
            <a:r>
              <a:rPr lang="fi-FI" dirty="0" err="1">
                <a:latin typeface="Finlandica" panose="00000500000000000000" pitchFamily="2" charset="0"/>
                <a:cs typeface="Times New Roman" panose="02020603050405020304" pitchFamily="18" charset="0"/>
              </a:rPr>
              <a:t>their</a:t>
            </a:r>
            <a:r>
              <a:rPr lang="fi-FI" dirty="0">
                <a:latin typeface="Finlandica" panose="00000500000000000000" pitchFamily="2" charset="0"/>
                <a:cs typeface="Times New Roman" panose="02020603050405020304" pitchFamily="18" charset="0"/>
              </a:rPr>
              <a:t> </a:t>
            </a:r>
            <a:r>
              <a:rPr lang="fi-FI" dirty="0" err="1">
                <a:latin typeface="Finlandica" panose="00000500000000000000" pitchFamily="2" charset="0"/>
                <a:cs typeface="Times New Roman" panose="02020603050405020304" pitchFamily="18" charset="0"/>
              </a:rPr>
              <a:t>best</a:t>
            </a:r>
            <a:r>
              <a:rPr lang="fi-FI" dirty="0">
                <a:latin typeface="Finlandica" panose="00000500000000000000" pitchFamily="2" charset="0"/>
                <a:cs typeface="Times New Roman" panose="02020603050405020304" pitchFamily="18" charset="0"/>
              </a:rPr>
              <a:t> </a:t>
            </a:r>
            <a:r>
              <a:rPr lang="fi-FI" dirty="0" err="1">
                <a:latin typeface="Finlandica" panose="00000500000000000000" pitchFamily="2" charset="0"/>
                <a:cs typeface="Times New Roman" panose="02020603050405020304" pitchFamily="18" charset="0"/>
              </a:rPr>
              <a:t>practices</a:t>
            </a:r>
            <a:r>
              <a:rPr lang="fi-FI" dirty="0">
                <a:latin typeface="Finlandica" panose="00000500000000000000" pitchFamily="2" charset="0"/>
                <a:cs typeface="Times New Roman" panose="02020603050405020304" pitchFamily="18" charset="0"/>
              </a:rPr>
              <a:t>.</a:t>
            </a:r>
            <a:endParaRPr lang="en-US" dirty="0"/>
          </a:p>
        </p:txBody>
      </p:sp>
      <p:sp>
        <p:nvSpPr>
          <p:cNvPr id="6" name="Title 2">
            <a:extLst>
              <a:ext uri="{FF2B5EF4-FFF2-40B4-BE49-F238E27FC236}">
                <a16:creationId xmlns:a16="http://schemas.microsoft.com/office/drawing/2014/main" id="{3AD87333-8AE8-458D-BDDF-F203EC9FE1A7}"/>
              </a:ext>
            </a:extLst>
          </p:cNvPr>
          <p:cNvSpPr>
            <a:spLocks noGrp="1"/>
          </p:cNvSpPr>
          <p:nvPr>
            <p:ph type="title"/>
          </p:nvPr>
        </p:nvSpPr>
        <p:spPr>
          <a:xfrm>
            <a:off x="1259631" y="341054"/>
            <a:ext cx="6624736" cy="645041"/>
          </a:xfrm>
        </p:spPr>
        <p:txBody>
          <a:bodyPr anchor="ctr"/>
          <a:lstStyle/>
          <a:p>
            <a:pPr algn="ctr"/>
            <a:r>
              <a:rPr lang="en-US" dirty="0"/>
              <a:t>Driving change together</a:t>
            </a:r>
            <a:endParaRPr lang="en-FI" sz="2800" dirty="0"/>
          </a:p>
        </p:txBody>
      </p:sp>
    </p:spTree>
    <p:extLst>
      <p:ext uri="{BB962C8B-B14F-4D97-AF65-F5344CB8AC3E}">
        <p14:creationId xmlns:p14="http://schemas.microsoft.com/office/powerpoint/2010/main" val="79969450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walking on a path in the woods&#10;&#10;Description automatically generated with medium confidence">
            <a:extLst>
              <a:ext uri="{FF2B5EF4-FFF2-40B4-BE49-F238E27FC236}">
                <a16:creationId xmlns:a16="http://schemas.microsoft.com/office/drawing/2014/main" id="{523255D8-E3CE-4D6C-84CA-8AE71E87DCE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2329" r="22329"/>
          <a:stretch/>
        </p:blipFill>
        <p:spPr>
          <a:xfrm>
            <a:off x="0" y="0"/>
            <a:ext cx="9144000" cy="5143500"/>
          </a:xfrm>
        </p:spPr>
      </p:pic>
      <p:sp>
        <p:nvSpPr>
          <p:cNvPr id="11" name="Rectangle 10">
            <a:extLst>
              <a:ext uri="{FF2B5EF4-FFF2-40B4-BE49-F238E27FC236}">
                <a16:creationId xmlns:a16="http://schemas.microsoft.com/office/drawing/2014/main" id="{3BAB9E6B-B956-411C-BA83-2DFA91DD5BF6}"/>
              </a:ext>
              <a:ext uri="{C183D7F6-B498-43B3-948B-1728B52AA6E4}">
                <adec:decorative xmlns="" xmlns:adec="http://schemas.microsoft.com/office/drawing/2017/decorative" val="1"/>
              </a:ext>
            </a:extLst>
          </p:cNvPr>
          <p:cNvSpPr/>
          <p:nvPr/>
        </p:nvSpPr>
        <p:spPr>
          <a:xfrm>
            <a:off x="-1" y="1"/>
            <a:ext cx="9142833" cy="5143500"/>
          </a:xfrm>
          <a:prstGeom prst="rect">
            <a:avLst/>
          </a:prstGeom>
          <a:solidFill>
            <a:schemeClr val="tx2">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2" name="Title 1"/>
          <p:cNvSpPr>
            <a:spLocks noGrp="1"/>
          </p:cNvSpPr>
          <p:nvPr>
            <p:ph type="ctrTitle"/>
          </p:nvPr>
        </p:nvSpPr>
        <p:spPr>
          <a:xfrm>
            <a:off x="395536" y="3147814"/>
            <a:ext cx="9073008" cy="1439862"/>
          </a:xfrm>
        </p:spPr>
        <p:txBody>
          <a:bodyPr/>
          <a:lstStyle/>
          <a:p>
            <a:r>
              <a:rPr lang="en-US" sz="4800" dirty="0"/>
              <a:t>CLIMATE MATTERS </a:t>
            </a:r>
            <a:br>
              <a:rPr lang="en-US" sz="4800" dirty="0"/>
            </a:br>
            <a:r>
              <a:rPr lang="en-US" sz="4800" dirty="0"/>
              <a:t>– </a:t>
            </a:r>
            <a:r>
              <a:rPr lang="en-US" sz="4800" dirty="0" err="1"/>
              <a:t>finland</a:t>
            </a:r>
            <a:r>
              <a:rPr lang="en-US" sz="4800" dirty="0"/>
              <a:t> takes climate action</a:t>
            </a:r>
            <a:endParaRPr lang="fi-FI" sz="4800" dirty="0"/>
          </a:p>
        </p:txBody>
      </p:sp>
      <p:sp>
        <p:nvSpPr>
          <p:cNvPr id="7" name="Freeform 7">
            <a:extLst>
              <a:ext uri="{FF2B5EF4-FFF2-40B4-BE49-F238E27FC236}">
                <a16:creationId xmlns:a16="http://schemas.microsoft.com/office/drawing/2014/main" id="{AD565E96-3785-420B-A101-2FF5FDE9E6F3}"/>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11">
            <a:extLst>
              <a:ext uri="{FF2B5EF4-FFF2-40B4-BE49-F238E27FC236}">
                <a16:creationId xmlns:a16="http://schemas.microsoft.com/office/drawing/2014/main" id="{8513D30D-4ED9-4196-B584-E21DB704D4DA}"/>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2349061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descr="A picture of Helsinki in the evening filled with lights">
            <a:extLst>
              <a:ext uri="{FF2B5EF4-FFF2-40B4-BE49-F238E27FC236}">
                <a16:creationId xmlns:a16="http://schemas.microsoft.com/office/drawing/2014/main" id="{072874E5-4228-4B36-ADE0-5C1C3BECFEF2}"/>
              </a:ext>
            </a:extLst>
          </p:cNvPr>
          <p:cNvPicPr>
            <a:picLocks noChangeAspect="1"/>
          </p:cNvPicPr>
          <p:nvPr/>
        </p:nvPicPr>
        <p:blipFill>
          <a:blip r:embed="rId3" cstate="print">
            <a:extLst>
              <a:ext uri="{28A0092B-C50C-407E-A947-70E740481C1C}">
                <a14:useLocalDpi xmlns:a14="http://schemas.microsoft.com/office/drawing/2010/main" val="0"/>
              </a:ext>
            </a:extLst>
          </a:blip>
          <a:srcRect t="7737" b="7737"/>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BD071E63-C795-8240-A042-2704ECE44832}"/>
              </a:ext>
              <a:ext uri="{C183D7F6-B498-43B3-948B-1728B52AA6E4}">
                <adec:decorative xmlns="" xmlns:adec="http://schemas.microsoft.com/office/drawing/2017/decorative" val="1"/>
              </a:ext>
            </a:extLst>
          </p:cNvPr>
          <p:cNvSpPr/>
          <p:nvPr/>
        </p:nvSpPr>
        <p:spPr>
          <a:xfrm>
            <a:off x="0" y="0"/>
            <a:ext cx="9162256"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TextBox 4"/>
          <p:cNvSpPr txBox="1"/>
          <p:nvPr/>
        </p:nvSpPr>
        <p:spPr>
          <a:xfrm>
            <a:off x="179512" y="123478"/>
            <a:ext cx="2339752" cy="380480"/>
          </a:xfrm>
          <a:prstGeom prst="rect">
            <a:avLst/>
          </a:prstGeom>
          <a:noFill/>
        </p:spPr>
        <p:txBody>
          <a:bodyPr wrap="square" lIns="36000" tIns="36000" rIns="36000" bIns="36000" rtlCol="0">
            <a:spAutoFit/>
          </a:bodyPr>
          <a:lstStyle/>
          <a:p>
            <a:r>
              <a:rPr lang="fi-FI" sz="2000" b="1" dirty="0"/>
              <a:t>CASE EXAMPLE</a:t>
            </a:r>
            <a:endParaRPr lang="en-US" sz="2000" b="1" dirty="0"/>
          </a:p>
        </p:txBody>
      </p:sp>
      <p:sp>
        <p:nvSpPr>
          <p:cNvPr id="8" name="Rectangle 7">
            <a:extLst>
              <a:ext uri="{FF2B5EF4-FFF2-40B4-BE49-F238E27FC236}">
                <a16:creationId xmlns:a16="http://schemas.microsoft.com/office/drawing/2014/main" id="{07E694BB-8EDF-4A78-9030-7FAFF7501473}"/>
              </a:ext>
              <a:ext uri="{C183D7F6-B498-43B3-948B-1728B52AA6E4}">
                <adec:decorative xmlns="" xmlns:adec="http://schemas.microsoft.com/office/drawing/2017/decorative" val="1"/>
              </a:ext>
            </a:extLst>
          </p:cNvPr>
          <p:cNvSpPr/>
          <p:nvPr/>
        </p:nvSpPr>
        <p:spPr>
          <a:xfrm>
            <a:off x="262800" y="684000"/>
            <a:ext cx="8640000" cy="4248472"/>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9" name="Rectangle 8">
            <a:extLst>
              <a:ext uri="{FF2B5EF4-FFF2-40B4-BE49-F238E27FC236}">
                <a16:creationId xmlns:a16="http://schemas.microsoft.com/office/drawing/2014/main" id="{C51E89FD-5B98-4977-8F7D-AD9EED6B03D8}"/>
              </a:ext>
            </a:extLst>
          </p:cNvPr>
          <p:cNvSpPr/>
          <p:nvPr/>
        </p:nvSpPr>
        <p:spPr>
          <a:xfrm>
            <a:off x="482400" y="3877200"/>
            <a:ext cx="8195972" cy="882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btitle 3">
            <a:extLst>
              <a:ext uri="{FF2B5EF4-FFF2-40B4-BE49-F238E27FC236}">
                <a16:creationId xmlns:a16="http://schemas.microsoft.com/office/drawing/2014/main" id="{07753EB5-196D-4765-A973-48619F69FBFD}"/>
              </a:ext>
            </a:extLst>
          </p:cNvPr>
          <p:cNvSpPr txBox="1">
            <a:spLocks/>
          </p:cNvSpPr>
          <p:nvPr/>
        </p:nvSpPr>
        <p:spPr>
          <a:xfrm>
            <a:off x="553256" y="1942960"/>
            <a:ext cx="8019202" cy="1735388"/>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ctr">
              <a:buNone/>
            </a:pPr>
            <a:r>
              <a:rPr lang="en-GB" b="1" dirty="0">
                <a:solidFill>
                  <a:schemeClr val="tx1"/>
                </a:solidFill>
              </a:rPr>
              <a:t>The Helsinki Energy Challenge </a:t>
            </a:r>
            <a:r>
              <a:rPr lang="en-GB" dirty="0">
                <a:solidFill>
                  <a:schemeClr val="tx1"/>
                </a:solidFill>
              </a:rPr>
              <a:t>is a global competition to answer the question: how can we decarbonise the heating of Helsinki, using as little biomass as possible? The main requirement is that the proposed solution should significantly contribute to stopping the use of coal by 2029 and speed up the City of Helsinki’s journey to  carbon-neutrality.</a:t>
            </a:r>
            <a:endParaRPr lang="en-US" dirty="0">
              <a:solidFill>
                <a:schemeClr val="tx1"/>
              </a:solidFill>
            </a:endParaRPr>
          </a:p>
        </p:txBody>
      </p:sp>
      <p:sp>
        <p:nvSpPr>
          <p:cNvPr id="11" name="Title 1" descr="The CO2 tax">
            <a:extLst>
              <a:ext uri="{FF2B5EF4-FFF2-40B4-BE49-F238E27FC236}">
                <a16:creationId xmlns:a16="http://schemas.microsoft.com/office/drawing/2014/main" id="{E85D19F6-2489-4CC6-82D0-17A8A8646B22}"/>
              </a:ext>
            </a:extLst>
          </p:cNvPr>
          <p:cNvSpPr txBox="1">
            <a:spLocks/>
          </p:cNvSpPr>
          <p:nvPr/>
        </p:nvSpPr>
        <p:spPr>
          <a:xfrm>
            <a:off x="262800" y="991314"/>
            <a:ext cx="8640000" cy="644332"/>
          </a:xfrm>
          <a:prstGeom prst="rect">
            <a:avLst/>
          </a:prstGeom>
          <a:noFill/>
        </p:spPr>
        <p:txBody>
          <a:bodyPr vert="horz" lIns="0" tIns="0" rIns="0" bIns="0" rtlCol="0" anchor="ctr" anchorCtr="0">
            <a:noAutofit/>
          </a:bodyPr>
          <a:lstStyle>
            <a:lvl1pPr algn="ctr" defTabSz="914400" rtl="0" eaLnBrk="1" latinLnBrk="0" hangingPunct="1">
              <a:lnSpc>
                <a:spcPct val="80000"/>
              </a:lnSpc>
              <a:spcBef>
                <a:spcPct val="0"/>
              </a:spcBef>
              <a:buNone/>
              <a:defRPr sz="5400" b="1" kern="1200" cap="all" baseline="0">
                <a:solidFill>
                  <a:schemeClr val="accent1"/>
                </a:solidFill>
                <a:latin typeface="+mj-lt"/>
                <a:ea typeface="+mj-ea"/>
                <a:cs typeface="+mj-cs"/>
              </a:defRPr>
            </a:lvl1pPr>
          </a:lstStyle>
          <a:p>
            <a:r>
              <a:rPr lang="en-GB" sz="3200" dirty="0"/>
              <a:t>Helsinki as the testbed for </a:t>
            </a:r>
            <a:br>
              <a:rPr lang="en-GB" sz="3200" dirty="0"/>
            </a:br>
            <a:r>
              <a:rPr lang="en-GB" sz="3200" dirty="0"/>
              <a:t>future-proof heating solutions</a:t>
            </a:r>
            <a:endParaRPr lang="en-FI" sz="3200" dirty="0">
              <a:solidFill>
                <a:schemeClr val="tx1"/>
              </a:solidFill>
            </a:endParaRPr>
          </a:p>
        </p:txBody>
      </p:sp>
      <p:sp>
        <p:nvSpPr>
          <p:cNvPr id="18" name="Text Placeholder 4">
            <a:extLst>
              <a:ext uri="{FF2B5EF4-FFF2-40B4-BE49-F238E27FC236}">
                <a16:creationId xmlns:a16="http://schemas.microsoft.com/office/drawing/2014/main" id="{29C320B1-9601-4FE9-90F7-72984246D242}"/>
              </a:ext>
            </a:extLst>
          </p:cNvPr>
          <p:cNvSpPr txBox="1">
            <a:spLocks/>
          </p:cNvSpPr>
          <p:nvPr/>
        </p:nvSpPr>
        <p:spPr>
          <a:xfrm>
            <a:off x="755576" y="3877200"/>
            <a:ext cx="3312368" cy="882793"/>
          </a:xfrm>
          <a:prstGeom prst="rect">
            <a:avLst/>
          </a:prstGeom>
        </p:spPr>
        <p:txBody>
          <a:bodyPr anchor="ct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ctr">
              <a:buNone/>
            </a:pPr>
            <a:r>
              <a:rPr lang="en-US" sz="1200" dirty="0">
                <a:solidFill>
                  <a:schemeClr val="bg1"/>
                </a:solidFill>
              </a:rPr>
              <a:t>Helsinki is one of the leading cities in the transition towards a sustainable future, with a goal of becoming carbon-neutral by 2035. </a:t>
            </a:r>
          </a:p>
        </p:txBody>
      </p:sp>
      <p:sp>
        <p:nvSpPr>
          <p:cNvPr id="20" name="Text Placeholder 6">
            <a:extLst>
              <a:ext uri="{FF2B5EF4-FFF2-40B4-BE49-F238E27FC236}">
                <a16:creationId xmlns:a16="http://schemas.microsoft.com/office/drawing/2014/main" id="{DD85ADD4-0FC9-4516-90D7-4C34D0720A0A}"/>
              </a:ext>
            </a:extLst>
          </p:cNvPr>
          <p:cNvSpPr txBox="1">
            <a:spLocks/>
          </p:cNvSpPr>
          <p:nvPr/>
        </p:nvSpPr>
        <p:spPr>
          <a:xfrm>
            <a:off x="4139952" y="3877201"/>
            <a:ext cx="4432506" cy="882792"/>
          </a:xfrm>
          <a:prstGeom prst="rect">
            <a:avLst/>
          </a:prstGeom>
        </p:spPr>
        <p:txBody>
          <a:bodyPr anchor="ct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ctr">
              <a:buNone/>
            </a:pPr>
            <a:r>
              <a:rPr lang="en-US" sz="1200" dirty="0">
                <a:solidFill>
                  <a:schemeClr val="bg1"/>
                </a:solidFill>
              </a:rPr>
              <a:t>Helsinki wants to find long-term sustainable solutions to heat the city in the future and to act as a platform for new and innovative solutions that can also benefit other cities around the world.</a:t>
            </a:r>
          </a:p>
        </p:txBody>
      </p:sp>
    </p:spTree>
    <p:extLst>
      <p:ext uri="{BB962C8B-B14F-4D97-AF65-F5344CB8AC3E}">
        <p14:creationId xmlns:p14="http://schemas.microsoft.com/office/powerpoint/2010/main" val="1104590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houses with trees in the background&#10;&#10;Description automatically generated with medium confidence">
            <a:extLst>
              <a:ext uri="{FF2B5EF4-FFF2-40B4-BE49-F238E27FC236}">
                <a16:creationId xmlns:a16="http://schemas.microsoft.com/office/drawing/2014/main" id="{BE1E716D-7CE1-425A-8FE2-785DC5851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Rectangle 11">
            <a:extLst>
              <a:ext uri="{FF2B5EF4-FFF2-40B4-BE49-F238E27FC236}">
                <a16:creationId xmlns:a16="http://schemas.microsoft.com/office/drawing/2014/main" id="{9C60B0DD-7D8A-4CAD-ABC8-1AB36670C0E7}"/>
              </a:ext>
              <a:ext uri="{C183D7F6-B498-43B3-948B-1728B52AA6E4}">
                <adec:decorative xmlns="" xmlns:adec="http://schemas.microsoft.com/office/drawing/2017/decorative" val="1"/>
              </a:ext>
            </a:extLst>
          </p:cNvPr>
          <p:cNvSpPr/>
          <p:nvPr/>
        </p:nvSpPr>
        <p:spPr>
          <a:xfrm>
            <a:off x="1" y="3"/>
            <a:ext cx="9144000" cy="5143498"/>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9" name="Rectangle 8">
            <a:extLst>
              <a:ext uri="{FF2B5EF4-FFF2-40B4-BE49-F238E27FC236}">
                <a16:creationId xmlns:a16="http://schemas.microsoft.com/office/drawing/2014/main" id="{129086C0-DA07-43C4-9735-C31ADD4419F7}"/>
              </a:ext>
              <a:ext uri="{C183D7F6-B498-43B3-948B-1728B52AA6E4}">
                <adec:decorative xmlns="" xmlns:adec="http://schemas.microsoft.com/office/drawing/2017/decorative" val="1"/>
              </a:ext>
            </a:extLst>
          </p:cNvPr>
          <p:cNvSpPr/>
          <p:nvPr/>
        </p:nvSpPr>
        <p:spPr>
          <a:xfrm>
            <a:off x="827584" y="1093314"/>
            <a:ext cx="5234036" cy="365119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4" name="Subtitle 3">
            <a:extLst>
              <a:ext uri="{FF2B5EF4-FFF2-40B4-BE49-F238E27FC236}">
                <a16:creationId xmlns:a16="http://schemas.microsoft.com/office/drawing/2014/main" id="{0572EA5E-EEF7-408D-B215-439117D9AFBE}"/>
              </a:ext>
            </a:extLst>
          </p:cNvPr>
          <p:cNvSpPr>
            <a:spLocks noGrp="1"/>
          </p:cNvSpPr>
          <p:nvPr>
            <p:ph type="subTitle" idx="1"/>
          </p:nvPr>
        </p:nvSpPr>
        <p:spPr>
          <a:xfrm>
            <a:off x="982724" y="2440925"/>
            <a:ext cx="4862872" cy="2405339"/>
          </a:xfrm>
        </p:spPr>
        <p:txBody>
          <a:bodyPr/>
          <a:lstStyle/>
          <a:p>
            <a:r>
              <a:rPr lang="en-US" sz="1800" b="0" dirty="0">
                <a:solidFill>
                  <a:schemeClr val="tx1"/>
                </a:solidFill>
              </a:rPr>
              <a:t>A lot of climate work is </a:t>
            </a:r>
            <a:r>
              <a:rPr lang="en-US" dirty="0">
                <a:solidFill>
                  <a:schemeClr val="tx1"/>
                </a:solidFill>
              </a:rPr>
              <a:t>being done at the regional level. Almost half of Finns live in municipalities that aim to be carbon-neutral already by 2030. Finnish cities and municipalities have developed active national and international networks to share best practices. </a:t>
            </a:r>
          </a:p>
          <a:p>
            <a:endParaRPr lang="en-US" dirty="0">
              <a:solidFill>
                <a:schemeClr val="tx1"/>
              </a:solidFill>
            </a:endParaRPr>
          </a:p>
        </p:txBody>
      </p:sp>
      <p:sp>
        <p:nvSpPr>
          <p:cNvPr id="7" name="Title 1" descr="The CO2 tax">
            <a:extLst>
              <a:ext uri="{FF2B5EF4-FFF2-40B4-BE49-F238E27FC236}">
                <a16:creationId xmlns:a16="http://schemas.microsoft.com/office/drawing/2014/main" id="{0C406C4F-A5E9-49AC-B589-67759D6CEE00}"/>
              </a:ext>
            </a:extLst>
          </p:cNvPr>
          <p:cNvSpPr>
            <a:spLocks noGrp="1"/>
          </p:cNvSpPr>
          <p:nvPr>
            <p:ph type="ctrTitle"/>
          </p:nvPr>
        </p:nvSpPr>
        <p:spPr>
          <a:xfrm>
            <a:off x="827583" y="1602180"/>
            <a:ext cx="5234037" cy="694728"/>
          </a:xfrm>
        </p:spPr>
        <p:txBody>
          <a:bodyPr/>
          <a:lstStyle/>
          <a:p>
            <a:pPr algn="ctr"/>
            <a:r>
              <a:rPr lang="en-GB" sz="3600" dirty="0">
                <a:solidFill>
                  <a:schemeClr val="tx1"/>
                </a:solidFill>
              </a:rPr>
              <a:t>Ambitious regional climate work</a:t>
            </a:r>
          </a:p>
        </p:txBody>
      </p:sp>
      <p:sp>
        <p:nvSpPr>
          <p:cNvPr id="10" name="Freeform 7">
            <a:extLst>
              <a:ext uri="{FF2B5EF4-FFF2-40B4-BE49-F238E27FC236}">
                <a16:creationId xmlns:a16="http://schemas.microsoft.com/office/drawing/2014/main" id="{584CD1DA-04E6-409C-8F99-E1D247E589E4}"/>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8AA87228-BEF9-472D-9AE0-A9DBF1011495}"/>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Subtitle 3">
            <a:extLst>
              <a:ext uri="{FF2B5EF4-FFF2-40B4-BE49-F238E27FC236}">
                <a16:creationId xmlns:a16="http://schemas.microsoft.com/office/drawing/2014/main" id="{B8B4F0BC-EC0A-4A15-912A-FC61BD85944C}"/>
              </a:ext>
            </a:extLst>
          </p:cNvPr>
          <p:cNvSpPr txBox="1">
            <a:spLocks/>
          </p:cNvSpPr>
          <p:nvPr/>
        </p:nvSpPr>
        <p:spPr>
          <a:xfrm>
            <a:off x="5148064" y="4746133"/>
            <a:ext cx="3767237" cy="288703"/>
          </a:xfrm>
          <a:prstGeom prst="rect">
            <a:avLst/>
          </a:prstGeom>
        </p:spPr>
        <p:txBody>
          <a:bodyPr vert="horz" lIns="0" tIns="0" rIns="0" bIns="0" rtlCol="0" anchor="t" anchorCtr="0">
            <a:noAutofit/>
          </a:bodyPr>
          <a:lstStyle>
            <a:lvl1pPr marL="0" indent="0" algn="l" defTabSz="914400" rtl="0" eaLnBrk="1" latinLnBrk="0" hangingPunct="1">
              <a:lnSpc>
                <a:spcPct val="120000"/>
              </a:lnSpc>
              <a:spcBef>
                <a:spcPts val="20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120000"/>
              </a:lnSpc>
              <a:spcBef>
                <a:spcPts val="200"/>
              </a:spcBef>
              <a:buFont typeface="Arial" panose="020B0604020202020204"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lnSpc>
                <a:spcPct val="120000"/>
              </a:lnSpc>
              <a:spcBef>
                <a:spcPts val="200"/>
              </a:spcBef>
              <a:buFont typeface="Arial" panose="020B0604020202020204" pitchFamily="34" charset="0"/>
              <a:buNone/>
              <a:defRPr sz="1400" kern="1200">
                <a:solidFill>
                  <a:schemeClr val="tx1">
                    <a:tint val="75000"/>
                  </a:schemeClr>
                </a:solidFill>
                <a:latin typeface="+mn-lt"/>
                <a:ea typeface="+mn-ea"/>
                <a:cs typeface="+mn-cs"/>
              </a:defRPr>
            </a:lvl3pPr>
            <a:lvl4pPr marL="1371600" indent="0" algn="ctr" defTabSz="914400" rtl="0" eaLnBrk="1" latinLnBrk="0" hangingPunct="1">
              <a:lnSpc>
                <a:spcPct val="120000"/>
              </a:lnSpc>
              <a:spcBef>
                <a:spcPts val="200"/>
              </a:spcBef>
              <a:buFont typeface="Arial" panose="020B0604020202020204" pitchFamily="34" charset="0"/>
              <a:buNone/>
              <a:defRPr sz="1200" kern="1200">
                <a:solidFill>
                  <a:schemeClr val="tx1">
                    <a:tint val="75000"/>
                  </a:schemeClr>
                </a:solidFill>
                <a:latin typeface="+mn-lt"/>
                <a:ea typeface="+mn-ea"/>
                <a:cs typeface="+mn-cs"/>
              </a:defRPr>
            </a:lvl4pPr>
            <a:lvl5pPr marL="18288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5pPr>
            <a:lvl6pPr marL="22860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6pPr>
            <a:lvl7pPr marL="27432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7pPr>
            <a:lvl8pPr marL="32004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8pPr>
            <a:lvl9pPr marL="36576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9pPr>
          </a:lstStyle>
          <a:p>
            <a:pPr algn="r"/>
            <a:r>
              <a:rPr lang="fi-FI" sz="1400" dirty="0">
                <a:solidFill>
                  <a:schemeClr val="tx1"/>
                </a:solidFill>
                <a:highlight>
                  <a:srgbClr val="C0C0C0"/>
                </a:highlight>
              </a:rPr>
              <a:t>Photo: Krista Keltanen/</a:t>
            </a:r>
            <a:r>
              <a:rPr lang="fi-FI" sz="1400" dirty="0" err="1">
                <a:solidFill>
                  <a:schemeClr val="tx1"/>
                </a:solidFill>
                <a:highlight>
                  <a:srgbClr val="C0C0C0"/>
                </a:highlight>
              </a:rPr>
              <a:t>Visit</a:t>
            </a:r>
            <a:r>
              <a:rPr lang="fi-FI" sz="1400" dirty="0">
                <a:solidFill>
                  <a:schemeClr val="tx1"/>
                </a:solidFill>
                <a:highlight>
                  <a:srgbClr val="C0C0C0"/>
                </a:highlight>
              </a:rPr>
              <a:t> Finland</a:t>
            </a:r>
          </a:p>
        </p:txBody>
      </p:sp>
    </p:spTree>
    <p:extLst>
      <p:ext uri="{BB962C8B-B14F-4D97-AF65-F5344CB8AC3E}">
        <p14:creationId xmlns:p14="http://schemas.microsoft.com/office/powerpoint/2010/main" val="3639039297"/>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000" y="1260000"/>
            <a:ext cx="8028000" cy="3598848"/>
          </a:xfrm>
        </p:spPr>
        <p:txBody>
          <a:bodyPr/>
          <a:lstStyle/>
          <a:p>
            <a:r>
              <a:rPr lang="en-GB" b="1" dirty="0"/>
              <a:t>The Towards Carbon Neutral Municipalities (</a:t>
            </a:r>
            <a:r>
              <a:rPr lang="en-GB" b="1" dirty="0" err="1"/>
              <a:t>Hinku</a:t>
            </a:r>
            <a:r>
              <a:rPr lang="en-GB" b="1" dirty="0"/>
              <a:t>) network </a:t>
            </a:r>
            <a:r>
              <a:rPr lang="en-GB" dirty="0"/>
              <a:t>brings together municipalities, businesses, citizens and experts to create and carry out solutions that reduce greenhouse gas emissions. </a:t>
            </a:r>
          </a:p>
          <a:p>
            <a:pPr lvl="1"/>
            <a:r>
              <a:rPr lang="en-GB" dirty="0"/>
              <a:t>Over 70 </a:t>
            </a:r>
            <a:r>
              <a:rPr lang="en-GB" dirty="0" err="1"/>
              <a:t>Hinku</a:t>
            </a:r>
            <a:r>
              <a:rPr lang="en-GB" dirty="0"/>
              <a:t> municipalities and 5 </a:t>
            </a:r>
            <a:r>
              <a:rPr lang="en-GB" dirty="0" err="1"/>
              <a:t>Hinku</a:t>
            </a:r>
            <a:r>
              <a:rPr lang="en-GB" dirty="0"/>
              <a:t> regions are working together to reach their ambitious goal of reducing their greenhouse gas emissions by 80% from 2007 levels by 2030. </a:t>
            </a:r>
            <a:r>
              <a:rPr lang="en-GB" dirty="0" err="1"/>
              <a:t>Hinku</a:t>
            </a:r>
            <a:r>
              <a:rPr lang="en-GB" dirty="0"/>
              <a:t> aims to reach targets </a:t>
            </a:r>
            <a:r>
              <a:rPr lang="en-GB" b="1" dirty="0"/>
              <a:t>much sooner than required by the EU</a:t>
            </a:r>
            <a:r>
              <a:rPr lang="en-GB" dirty="0"/>
              <a:t>.</a:t>
            </a:r>
            <a:br>
              <a:rPr lang="en-GB" dirty="0"/>
            </a:br>
            <a:endParaRPr lang="en-GB" dirty="0"/>
          </a:p>
          <a:p>
            <a:r>
              <a:rPr lang="en-GB" dirty="0" err="1"/>
              <a:t>Hinku</a:t>
            </a:r>
            <a:r>
              <a:rPr lang="en-GB" dirty="0"/>
              <a:t> facilitates the sharing </a:t>
            </a:r>
            <a:r>
              <a:rPr lang="en-GB" b="1" dirty="0"/>
              <a:t>of best practices </a:t>
            </a:r>
            <a:r>
              <a:rPr lang="en-GB" dirty="0"/>
              <a:t>and </a:t>
            </a:r>
            <a:r>
              <a:rPr lang="en-GB" b="1" dirty="0"/>
              <a:t>knowledge</a:t>
            </a:r>
            <a:r>
              <a:rPr lang="en-GB" dirty="0"/>
              <a:t>. The focus is on local climate action to yield </a:t>
            </a:r>
            <a:r>
              <a:rPr lang="en-GB" b="1" dirty="0"/>
              <a:t>a stronger economy, social wellbeing and new business opportunities. </a:t>
            </a:r>
            <a:endParaRPr lang="en-US" b="1" dirty="0"/>
          </a:p>
        </p:txBody>
      </p:sp>
      <p:sp>
        <p:nvSpPr>
          <p:cNvPr id="4" name="Title 2">
            <a:extLst>
              <a:ext uri="{FF2B5EF4-FFF2-40B4-BE49-F238E27FC236}">
                <a16:creationId xmlns:a16="http://schemas.microsoft.com/office/drawing/2014/main" id="{957D96B6-D1D6-499E-BA02-6701D18E4436}"/>
              </a:ext>
            </a:extLst>
          </p:cNvPr>
          <p:cNvSpPr txBox="1">
            <a:spLocks/>
          </p:cNvSpPr>
          <p:nvPr/>
        </p:nvSpPr>
        <p:spPr>
          <a:xfrm>
            <a:off x="1259631" y="341054"/>
            <a:ext cx="6624736" cy="645041"/>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dirty="0" err="1"/>
              <a:t>Hinku</a:t>
            </a:r>
            <a:r>
              <a:rPr lang="en-GB" dirty="0"/>
              <a:t> network aims for a stronger economy </a:t>
            </a:r>
            <a:br>
              <a:rPr lang="en-GB" dirty="0"/>
            </a:br>
            <a:r>
              <a:rPr lang="en-GB" dirty="0"/>
              <a:t>through local climate action</a:t>
            </a:r>
            <a:endParaRPr lang="en-FI" dirty="0"/>
          </a:p>
        </p:txBody>
      </p:sp>
    </p:spTree>
    <p:extLst>
      <p:ext uri="{BB962C8B-B14F-4D97-AF65-F5344CB8AC3E}">
        <p14:creationId xmlns:p14="http://schemas.microsoft.com/office/powerpoint/2010/main" val="372891314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of people holding hands in circle">
            <a:extLst>
              <a:ext uri="{FF2B5EF4-FFF2-40B4-BE49-F238E27FC236}">
                <a16:creationId xmlns:a16="http://schemas.microsoft.com/office/drawing/2014/main" id="{65ED397B-B916-4C4D-B794-F023185701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71" b="7869"/>
          <a:stretch/>
        </p:blipFill>
        <p:spPr>
          <a:xfrm>
            <a:off x="0" y="0"/>
            <a:ext cx="9144000" cy="5143500"/>
          </a:xfrm>
          <a:prstGeom prst="rect">
            <a:avLst/>
          </a:prstGeom>
        </p:spPr>
      </p:pic>
      <p:sp>
        <p:nvSpPr>
          <p:cNvPr id="4" name="Rectangle 3">
            <a:extLst>
              <a:ext uri="{FF2B5EF4-FFF2-40B4-BE49-F238E27FC236}">
                <a16:creationId xmlns:a16="http://schemas.microsoft.com/office/drawing/2014/main" id="{701C5C46-7000-484D-9C6C-27B43870B8E7}"/>
              </a:ext>
              <a:ext uri="{C183D7F6-B498-43B3-948B-1728B52AA6E4}">
                <adec:decorative xmlns="" xmlns:adec="http://schemas.microsoft.com/office/drawing/2017/decorative" val="1"/>
              </a:ext>
            </a:extLst>
          </p:cNvPr>
          <p:cNvSpPr/>
          <p:nvPr/>
        </p:nvSpPr>
        <p:spPr>
          <a:xfrm>
            <a:off x="0" y="0"/>
            <a:ext cx="9144000"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p:cNvSpPr>
            <a:spLocks noGrp="1"/>
          </p:cNvSpPr>
          <p:nvPr>
            <p:ph type="ctrTitle"/>
          </p:nvPr>
        </p:nvSpPr>
        <p:spPr>
          <a:xfrm>
            <a:off x="467544" y="1491630"/>
            <a:ext cx="8208912" cy="3312194"/>
          </a:xfrm>
        </p:spPr>
        <p:txBody>
          <a:bodyPr/>
          <a:lstStyle/>
          <a:p>
            <a:r>
              <a:rPr lang="en-US" dirty="0">
                <a:solidFill>
                  <a:schemeClr val="tx1"/>
                </a:solidFill>
              </a:rPr>
              <a:t>A common path towards a more sustainable world </a:t>
            </a:r>
            <a:endParaRPr lang="fi-FI" dirty="0">
              <a:solidFill>
                <a:schemeClr val="tx1"/>
              </a:solidFill>
            </a:endParaRPr>
          </a:p>
        </p:txBody>
      </p:sp>
    </p:spTree>
    <p:extLst>
      <p:ext uri="{BB962C8B-B14F-4D97-AF65-F5344CB8AC3E}">
        <p14:creationId xmlns:p14="http://schemas.microsoft.com/office/powerpoint/2010/main" val="55341884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999" y="1419622"/>
            <a:ext cx="8028000" cy="3600000"/>
          </a:xfrm>
        </p:spPr>
        <p:txBody>
          <a:bodyPr/>
          <a:lstStyle/>
          <a:p>
            <a:r>
              <a:rPr lang="en-US" dirty="0"/>
              <a:t>Since environmental issues know no boundaries, to achieve change on a global scale we need to </a:t>
            </a:r>
            <a:r>
              <a:rPr lang="en-US" b="1" dirty="0"/>
              <a:t>network</a:t>
            </a:r>
            <a:r>
              <a:rPr lang="en-US" dirty="0"/>
              <a:t>, </a:t>
            </a:r>
            <a:r>
              <a:rPr lang="en-US" b="1" dirty="0"/>
              <a:t>find partners </a:t>
            </a:r>
            <a:r>
              <a:rPr lang="en-US" dirty="0"/>
              <a:t>and </a:t>
            </a:r>
            <a:r>
              <a:rPr lang="en-US" b="1" dirty="0"/>
              <a:t>embrace a systemic approach </a:t>
            </a:r>
            <a:r>
              <a:rPr lang="en-US" dirty="0"/>
              <a:t>globally. Finland shares know-how and lessons learned to change the future.</a:t>
            </a:r>
            <a:r>
              <a:rPr lang="en-US" sz="1800" dirty="0">
                <a:effectLst/>
                <a:latin typeface="Finlandica" panose="00000500000000000000" pitchFamily="2" charset="0"/>
                <a:ea typeface="Calibri" panose="020F0502020204030204" pitchFamily="34" charset="0"/>
                <a:cs typeface="Times New Roman" panose="02020603050405020304" pitchFamily="18" charset="0"/>
              </a:rPr>
              <a:t> </a:t>
            </a:r>
          </a:p>
          <a:p>
            <a:endParaRPr lang="en-US" dirty="0">
              <a:latin typeface="Finlandica" panose="00000500000000000000" pitchFamily="2" charset="0"/>
              <a:ea typeface="Calibri" panose="020F0502020204030204" pitchFamily="34" charset="0"/>
              <a:cs typeface="Times New Roman" panose="02020603050405020304" pitchFamily="18" charset="0"/>
            </a:endParaRPr>
          </a:p>
          <a:p>
            <a:r>
              <a:rPr lang="en-US" sz="1800" dirty="0">
                <a:effectLst/>
                <a:latin typeface="Finlandica" panose="00000500000000000000" pitchFamily="2" charset="0"/>
                <a:ea typeface="Calibri" panose="020F0502020204030204" pitchFamily="34" charset="0"/>
                <a:cs typeface="Times New Roman" panose="02020603050405020304" pitchFamily="18" charset="0"/>
              </a:rPr>
              <a:t>Finland continues to focus on the climate and environment, discovering </a:t>
            </a:r>
            <a:r>
              <a:rPr lang="en-US" sz="1800" b="1" dirty="0">
                <a:effectLst/>
                <a:latin typeface="Finlandica" panose="00000500000000000000" pitchFamily="2" charset="0"/>
                <a:ea typeface="Calibri" panose="020F0502020204030204" pitchFamily="34" charset="0"/>
                <a:cs typeface="Times New Roman" panose="02020603050405020304" pitchFamily="18" charset="0"/>
              </a:rPr>
              <a:t>new innovations</a:t>
            </a:r>
            <a:r>
              <a:rPr lang="en-US" sz="1800" dirty="0">
                <a:effectLst/>
                <a:latin typeface="Finlandica" panose="00000500000000000000" pitchFamily="2" charset="0"/>
                <a:ea typeface="Calibri" panose="020F0502020204030204" pitchFamily="34" charset="0"/>
                <a:cs typeface="Times New Roman" panose="02020603050405020304" pitchFamily="18" charset="0"/>
              </a:rPr>
              <a:t>, turning them into </a:t>
            </a:r>
            <a:r>
              <a:rPr lang="en-US" sz="1800" b="1" dirty="0">
                <a:effectLst/>
                <a:latin typeface="Finlandica" panose="00000500000000000000" pitchFamily="2" charset="0"/>
                <a:ea typeface="Calibri" panose="020F0502020204030204" pitchFamily="34" charset="0"/>
                <a:cs typeface="Times New Roman" panose="02020603050405020304" pitchFamily="18" charset="0"/>
              </a:rPr>
              <a:t>practical solutions </a:t>
            </a:r>
            <a:r>
              <a:rPr lang="en-US" sz="1800" dirty="0">
                <a:effectLst/>
                <a:latin typeface="Finlandica" panose="00000500000000000000" pitchFamily="2" charset="0"/>
                <a:ea typeface="Calibri" panose="020F0502020204030204" pitchFamily="34" charset="0"/>
                <a:cs typeface="Times New Roman" panose="02020603050405020304" pitchFamily="18" charset="0"/>
              </a:rPr>
              <a:t>and </a:t>
            </a:r>
            <a:r>
              <a:rPr lang="en-US" sz="1800" b="1" dirty="0">
                <a:effectLst/>
                <a:latin typeface="Finlandica" panose="00000500000000000000" pitchFamily="2" charset="0"/>
                <a:ea typeface="Calibri" panose="020F0502020204030204" pitchFamily="34" charset="0"/>
                <a:cs typeface="Times New Roman" panose="02020603050405020304" pitchFamily="18" charset="0"/>
              </a:rPr>
              <a:t>learning good practices</a:t>
            </a:r>
            <a:r>
              <a:rPr lang="en-US" sz="1800" dirty="0">
                <a:effectLst/>
                <a:latin typeface="Finlandica" panose="00000500000000000000" pitchFamily="2" charset="0"/>
                <a:ea typeface="Calibri" panose="020F0502020204030204" pitchFamily="34" charset="0"/>
                <a:cs typeface="Times New Roman" panose="02020603050405020304" pitchFamily="18" charset="0"/>
              </a:rPr>
              <a:t>.</a:t>
            </a:r>
            <a:r>
              <a:rPr lang="en-US" sz="1800" dirty="0">
                <a:latin typeface="Finlandica" panose="00000500000000000000" pitchFamily="2" charset="0"/>
                <a:ea typeface="Calibri" panose="020F0502020204030204" pitchFamily="34" charset="0"/>
                <a:cs typeface="Times New Roman" panose="02020603050405020304" pitchFamily="18" charset="0"/>
              </a:rPr>
              <a:t> </a:t>
            </a:r>
            <a:r>
              <a:rPr lang="en-US" dirty="0">
                <a:effectLst/>
                <a:latin typeface="Finlandica" panose="00000500000000000000" pitchFamily="2" charset="0"/>
                <a:ea typeface="Calibri" panose="020F0502020204030204" pitchFamily="34" charset="0"/>
                <a:cs typeface="Times New Roman" panose="02020603050405020304" pitchFamily="18" charset="0"/>
              </a:rPr>
              <a:t>These can be amplified and multiplied across the world.</a:t>
            </a:r>
          </a:p>
          <a:p>
            <a:pPr marL="0" indent="0">
              <a:buNone/>
            </a:pPr>
            <a:endParaRPr lang="fi-FI" dirty="0">
              <a:latin typeface="Finlandica" panose="00000500000000000000" pitchFamily="2" charset="0"/>
              <a:cs typeface="Times New Roman" panose="02020603050405020304" pitchFamily="18" charset="0"/>
            </a:endParaRPr>
          </a:p>
        </p:txBody>
      </p:sp>
      <p:sp>
        <p:nvSpPr>
          <p:cNvPr id="6" name="Title 2">
            <a:extLst>
              <a:ext uri="{FF2B5EF4-FFF2-40B4-BE49-F238E27FC236}">
                <a16:creationId xmlns:a16="http://schemas.microsoft.com/office/drawing/2014/main" id="{64A614E2-58A5-41E9-B6A2-E1602205CEA9}"/>
              </a:ext>
            </a:extLst>
          </p:cNvPr>
          <p:cNvSpPr>
            <a:spLocks noGrp="1"/>
          </p:cNvSpPr>
          <p:nvPr>
            <p:ph type="title"/>
          </p:nvPr>
        </p:nvSpPr>
        <p:spPr>
          <a:xfrm>
            <a:off x="1259631" y="411510"/>
            <a:ext cx="6624736" cy="645041"/>
          </a:xfrm>
        </p:spPr>
        <p:txBody>
          <a:bodyPr anchor="ctr"/>
          <a:lstStyle/>
          <a:p>
            <a:pPr algn="ctr"/>
            <a:r>
              <a:rPr lang="en-US" dirty="0"/>
              <a:t>Finland seeks global co-creation and collaboration </a:t>
            </a:r>
            <a:endParaRPr lang="en-FI" dirty="0"/>
          </a:p>
        </p:txBody>
      </p:sp>
    </p:spTree>
    <p:extLst>
      <p:ext uri="{BB962C8B-B14F-4D97-AF65-F5344CB8AC3E}">
        <p14:creationId xmlns:p14="http://schemas.microsoft.com/office/powerpoint/2010/main" val="2580576258"/>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of three trucks under flooding water in Vietman">
            <a:extLst>
              <a:ext uri="{FF2B5EF4-FFF2-40B4-BE49-F238E27FC236}">
                <a16:creationId xmlns:a16="http://schemas.microsoft.com/office/drawing/2014/main" id="{9D22A942-BB6D-462D-9D1C-FF730BDB3C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57" t="9335" r="6518" b="15635"/>
          <a:stretch/>
        </p:blipFill>
        <p:spPr>
          <a:xfrm>
            <a:off x="0" y="0"/>
            <a:ext cx="9144000" cy="5143500"/>
          </a:xfrm>
          <a:prstGeom prst="rect">
            <a:avLst/>
          </a:prstGeom>
        </p:spPr>
      </p:pic>
      <p:sp>
        <p:nvSpPr>
          <p:cNvPr id="4" name="Rectangle 3">
            <a:extLst>
              <a:ext uri="{FF2B5EF4-FFF2-40B4-BE49-F238E27FC236}">
                <a16:creationId xmlns:a16="http://schemas.microsoft.com/office/drawing/2014/main" id="{BD071E63-C795-8240-A042-2704ECE44832}"/>
              </a:ext>
              <a:ext uri="{C183D7F6-B498-43B3-948B-1728B52AA6E4}">
                <adec:decorative xmlns="" xmlns:adec="http://schemas.microsoft.com/office/drawing/2017/decorative" val="1"/>
              </a:ext>
            </a:extLst>
          </p:cNvPr>
          <p:cNvSpPr/>
          <p:nvPr/>
        </p:nvSpPr>
        <p:spPr>
          <a:xfrm>
            <a:off x="0" y="0"/>
            <a:ext cx="9162256"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TextBox 4"/>
          <p:cNvSpPr txBox="1"/>
          <p:nvPr/>
        </p:nvSpPr>
        <p:spPr>
          <a:xfrm>
            <a:off x="179512" y="123478"/>
            <a:ext cx="2339752" cy="380480"/>
          </a:xfrm>
          <a:prstGeom prst="rect">
            <a:avLst/>
          </a:prstGeom>
          <a:noFill/>
        </p:spPr>
        <p:txBody>
          <a:bodyPr wrap="square" lIns="36000" tIns="36000" rIns="36000" bIns="36000" rtlCol="0">
            <a:spAutoFit/>
          </a:bodyPr>
          <a:lstStyle/>
          <a:p>
            <a:r>
              <a:rPr lang="fi-FI" sz="2000" b="1" dirty="0"/>
              <a:t>CASE EXAMPLE</a:t>
            </a:r>
            <a:endParaRPr lang="en-US" sz="2000" b="1" dirty="0"/>
          </a:p>
        </p:txBody>
      </p:sp>
      <p:sp>
        <p:nvSpPr>
          <p:cNvPr id="8" name="Rectangle 7">
            <a:extLst>
              <a:ext uri="{FF2B5EF4-FFF2-40B4-BE49-F238E27FC236}">
                <a16:creationId xmlns:a16="http://schemas.microsoft.com/office/drawing/2014/main" id="{07E694BB-8EDF-4A78-9030-7FAFF7501473}"/>
              </a:ext>
              <a:ext uri="{C183D7F6-B498-43B3-948B-1728B52AA6E4}">
                <adec:decorative xmlns="" xmlns:adec="http://schemas.microsoft.com/office/drawing/2017/decorative" val="1"/>
              </a:ext>
            </a:extLst>
          </p:cNvPr>
          <p:cNvSpPr/>
          <p:nvPr/>
        </p:nvSpPr>
        <p:spPr>
          <a:xfrm>
            <a:off x="262800" y="684000"/>
            <a:ext cx="8640000" cy="4248472"/>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9" name="Rectangle 8">
            <a:extLst>
              <a:ext uri="{FF2B5EF4-FFF2-40B4-BE49-F238E27FC236}">
                <a16:creationId xmlns:a16="http://schemas.microsoft.com/office/drawing/2014/main" id="{C51E89FD-5B98-4977-8F7D-AD9EED6B03D8}"/>
              </a:ext>
            </a:extLst>
          </p:cNvPr>
          <p:cNvSpPr/>
          <p:nvPr/>
        </p:nvSpPr>
        <p:spPr>
          <a:xfrm>
            <a:off x="482400" y="3877200"/>
            <a:ext cx="8195972" cy="882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btitle 3">
            <a:extLst>
              <a:ext uri="{FF2B5EF4-FFF2-40B4-BE49-F238E27FC236}">
                <a16:creationId xmlns:a16="http://schemas.microsoft.com/office/drawing/2014/main" id="{07753EB5-196D-4765-A973-48619F69FBFD}"/>
              </a:ext>
            </a:extLst>
          </p:cNvPr>
          <p:cNvSpPr txBox="1">
            <a:spLocks/>
          </p:cNvSpPr>
          <p:nvPr/>
        </p:nvSpPr>
        <p:spPr>
          <a:xfrm>
            <a:off x="683568" y="1721360"/>
            <a:ext cx="7776864" cy="1956988"/>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ctr">
              <a:buNone/>
            </a:pPr>
            <a:r>
              <a:rPr lang="en-US" b="1" dirty="0">
                <a:solidFill>
                  <a:schemeClr val="tx1"/>
                </a:solidFill>
              </a:rPr>
              <a:t>The Finnish Meteorological Institute (FMI) </a:t>
            </a:r>
            <a:r>
              <a:rPr lang="en-US" dirty="0">
                <a:solidFill>
                  <a:schemeClr val="tx1"/>
                </a:solidFill>
              </a:rPr>
              <a:t>has implemented several development projects to provide better services for the safety of Vietnamese society.</a:t>
            </a:r>
            <a:r>
              <a:rPr lang="en-GB" dirty="0"/>
              <a:t> The biggest single task has been to modernise the whole operational system. The Concessional Credit program (2017–2020), together with the Finnish private company Vaisala, improved the institutional capacity of the Vietnamese organisation for weather observations and early warning services. </a:t>
            </a:r>
            <a:endParaRPr lang="en-US" dirty="0">
              <a:solidFill>
                <a:schemeClr val="tx1"/>
              </a:solidFill>
            </a:endParaRPr>
          </a:p>
        </p:txBody>
      </p:sp>
      <p:sp>
        <p:nvSpPr>
          <p:cNvPr id="11" name="Title 1" descr="The CO2 tax">
            <a:extLst>
              <a:ext uri="{FF2B5EF4-FFF2-40B4-BE49-F238E27FC236}">
                <a16:creationId xmlns:a16="http://schemas.microsoft.com/office/drawing/2014/main" id="{E85D19F6-2489-4CC6-82D0-17A8A8646B22}"/>
              </a:ext>
            </a:extLst>
          </p:cNvPr>
          <p:cNvSpPr txBox="1">
            <a:spLocks/>
          </p:cNvSpPr>
          <p:nvPr/>
        </p:nvSpPr>
        <p:spPr>
          <a:xfrm>
            <a:off x="311502" y="991314"/>
            <a:ext cx="8640000" cy="644332"/>
          </a:xfrm>
          <a:prstGeom prst="rect">
            <a:avLst/>
          </a:prstGeom>
          <a:noFill/>
        </p:spPr>
        <p:txBody>
          <a:bodyPr vert="horz" lIns="0" tIns="0" rIns="0" bIns="0" rtlCol="0" anchor="ctr" anchorCtr="0">
            <a:noAutofit/>
          </a:bodyPr>
          <a:lstStyle>
            <a:lvl1pPr algn="ctr" defTabSz="914400" rtl="0" eaLnBrk="1" latinLnBrk="0" hangingPunct="1">
              <a:lnSpc>
                <a:spcPct val="80000"/>
              </a:lnSpc>
              <a:spcBef>
                <a:spcPct val="0"/>
              </a:spcBef>
              <a:buNone/>
              <a:defRPr sz="5400" b="1" kern="1200" cap="all" baseline="0">
                <a:solidFill>
                  <a:schemeClr val="accent1"/>
                </a:solidFill>
                <a:latin typeface="+mj-lt"/>
                <a:ea typeface="+mj-ea"/>
                <a:cs typeface="+mj-cs"/>
              </a:defRPr>
            </a:lvl1pPr>
          </a:lstStyle>
          <a:p>
            <a:r>
              <a:rPr lang="en-US" sz="3200" dirty="0"/>
              <a:t>Helping to build a climate-</a:t>
            </a:r>
            <a:br>
              <a:rPr lang="en-US" sz="3200" dirty="0"/>
            </a:br>
            <a:r>
              <a:rPr lang="en-US" sz="3200" dirty="0"/>
              <a:t>resilient society in Vietnam  </a:t>
            </a:r>
            <a:endParaRPr lang="en-FI" sz="3200" dirty="0">
              <a:solidFill>
                <a:schemeClr val="tx1"/>
              </a:solidFill>
            </a:endParaRPr>
          </a:p>
        </p:txBody>
      </p:sp>
      <p:sp>
        <p:nvSpPr>
          <p:cNvPr id="18" name="Text Placeholder 4">
            <a:extLst>
              <a:ext uri="{FF2B5EF4-FFF2-40B4-BE49-F238E27FC236}">
                <a16:creationId xmlns:a16="http://schemas.microsoft.com/office/drawing/2014/main" id="{29C320B1-9601-4FE9-90F7-72984246D242}"/>
              </a:ext>
            </a:extLst>
          </p:cNvPr>
          <p:cNvSpPr txBox="1">
            <a:spLocks/>
          </p:cNvSpPr>
          <p:nvPr/>
        </p:nvSpPr>
        <p:spPr>
          <a:xfrm>
            <a:off x="1115616" y="3877200"/>
            <a:ext cx="3094428" cy="882793"/>
          </a:xfrm>
          <a:prstGeom prst="rect">
            <a:avLst/>
          </a:prstGeom>
        </p:spPr>
        <p:txBody>
          <a:bodyPr anchor="ct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ctr">
              <a:buNone/>
            </a:pPr>
            <a:r>
              <a:rPr lang="en-US" sz="1200" dirty="0">
                <a:solidFill>
                  <a:schemeClr val="bg1"/>
                </a:solidFill>
              </a:rPr>
              <a:t>FMI has implemented development projects for improving the climate resilience of over 100 countries worldwide. </a:t>
            </a:r>
          </a:p>
        </p:txBody>
      </p:sp>
      <p:sp>
        <p:nvSpPr>
          <p:cNvPr id="20" name="Text Placeholder 6">
            <a:extLst>
              <a:ext uri="{FF2B5EF4-FFF2-40B4-BE49-F238E27FC236}">
                <a16:creationId xmlns:a16="http://schemas.microsoft.com/office/drawing/2014/main" id="{DD85ADD4-0FC9-4516-90D7-4C34D0720A0A}"/>
              </a:ext>
            </a:extLst>
          </p:cNvPr>
          <p:cNvSpPr txBox="1">
            <a:spLocks/>
          </p:cNvSpPr>
          <p:nvPr/>
        </p:nvSpPr>
        <p:spPr>
          <a:xfrm>
            <a:off x="4572000" y="3877201"/>
            <a:ext cx="3744416" cy="882792"/>
          </a:xfrm>
          <a:prstGeom prst="rect">
            <a:avLst/>
          </a:prstGeom>
        </p:spPr>
        <p:txBody>
          <a:bodyPr anchor="ct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ctr">
              <a:buNone/>
            </a:pPr>
            <a:r>
              <a:rPr lang="en-US" sz="1200" dirty="0">
                <a:solidFill>
                  <a:schemeClr val="bg1"/>
                </a:solidFill>
              </a:rPr>
              <a:t>According to the World Meteorological Organization (WMO), FMI is the second largest provider of development projects in its field. </a:t>
            </a:r>
          </a:p>
        </p:txBody>
      </p:sp>
    </p:spTree>
    <p:extLst>
      <p:ext uri="{BB962C8B-B14F-4D97-AF65-F5344CB8AC3E}">
        <p14:creationId xmlns:p14="http://schemas.microsoft.com/office/powerpoint/2010/main" val="4017098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000" y="1419622"/>
            <a:ext cx="8028000" cy="3600000"/>
          </a:xfrm>
        </p:spPr>
        <p:txBody>
          <a:bodyPr/>
          <a:lstStyle/>
          <a:p>
            <a:r>
              <a:rPr lang="en-US" dirty="0"/>
              <a:t>Finland has some of the most ambitious goals to mitigate climate change.</a:t>
            </a:r>
          </a:p>
          <a:p>
            <a:pPr marL="0" indent="0">
              <a:buNone/>
            </a:pPr>
            <a:endParaRPr lang="en-US" dirty="0"/>
          </a:p>
          <a:p>
            <a:r>
              <a:rPr lang="en-GB" dirty="0"/>
              <a:t>Among the first countries in the world, Finland is committed to </a:t>
            </a:r>
            <a:r>
              <a:rPr lang="en-GB" b="1" dirty="0"/>
              <a:t>phasing out coal in energy production by 2029</a:t>
            </a:r>
            <a:r>
              <a:rPr lang="en-GB" dirty="0"/>
              <a:t>. </a:t>
            </a:r>
          </a:p>
          <a:p>
            <a:pPr lvl="1"/>
            <a:r>
              <a:rPr lang="en-GB" dirty="0"/>
              <a:t>The coal ban will promote a low-carbon energy system, drive the use of renewable energy sources, and ensure a healthy living environment. </a:t>
            </a:r>
          </a:p>
          <a:p>
            <a:pPr marL="0" indent="0">
              <a:buNone/>
            </a:pPr>
            <a:endParaRPr lang="en-GB" dirty="0"/>
          </a:p>
          <a:p>
            <a:r>
              <a:rPr lang="en-US" dirty="0"/>
              <a:t>Sanna Marin’s Government (2019-) has committed to </a:t>
            </a:r>
            <a:r>
              <a:rPr lang="en-US" b="1" dirty="0"/>
              <a:t>halving Finland's peat energy output by 2030</a:t>
            </a:r>
            <a:r>
              <a:rPr lang="en-GB" dirty="0"/>
              <a:t>. </a:t>
            </a:r>
            <a:endParaRPr lang="en-US" dirty="0"/>
          </a:p>
        </p:txBody>
      </p:sp>
      <p:sp>
        <p:nvSpPr>
          <p:cNvPr id="6" name="Title 2">
            <a:extLst>
              <a:ext uri="{FF2B5EF4-FFF2-40B4-BE49-F238E27FC236}">
                <a16:creationId xmlns:a16="http://schemas.microsoft.com/office/drawing/2014/main" id="{64A614E2-58A5-41E9-B6A2-E1602205CEA9}"/>
              </a:ext>
            </a:extLst>
          </p:cNvPr>
          <p:cNvSpPr>
            <a:spLocks noGrp="1"/>
          </p:cNvSpPr>
          <p:nvPr>
            <p:ph type="title"/>
          </p:nvPr>
        </p:nvSpPr>
        <p:spPr>
          <a:xfrm>
            <a:off x="1241632" y="411510"/>
            <a:ext cx="6624736" cy="645041"/>
          </a:xfrm>
        </p:spPr>
        <p:txBody>
          <a:bodyPr anchor="ctr"/>
          <a:lstStyle/>
          <a:p>
            <a:pPr algn="ctr"/>
            <a:r>
              <a:rPr lang="en-US" dirty="0"/>
              <a:t>Ambitious national climate targets lead the way for international cooperation</a:t>
            </a:r>
            <a:endParaRPr lang="en-FI" dirty="0"/>
          </a:p>
        </p:txBody>
      </p:sp>
    </p:spTree>
    <p:extLst>
      <p:ext uri="{BB962C8B-B14F-4D97-AF65-F5344CB8AC3E}">
        <p14:creationId xmlns:p14="http://schemas.microsoft.com/office/powerpoint/2010/main" val="304416680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97;p10" descr="A picture of puople and a world circular economy forum logo">
            <a:extLst>
              <a:ext uri="{FF2B5EF4-FFF2-40B4-BE49-F238E27FC236}">
                <a16:creationId xmlns:a16="http://schemas.microsoft.com/office/drawing/2014/main" id="{3AD96875-3C5E-4CDC-A140-A4E52590E29E}"/>
              </a:ext>
            </a:extLst>
          </p:cNvPr>
          <p:cNvPicPr preferRelativeResize="0">
            <a:picLocks/>
          </p:cNvPicPr>
          <p:nvPr/>
        </p:nvPicPr>
        <p:blipFill rotWithShape="1">
          <a:blip r:embed="rId3">
            <a:alphaModFix/>
          </a:blip>
          <a:srcRect/>
          <a:stretch/>
        </p:blipFill>
        <p:spPr>
          <a:xfrm>
            <a:off x="0" y="0"/>
            <a:ext cx="9144000" cy="5143500"/>
          </a:xfrm>
          <a:prstGeom prst="rect">
            <a:avLst/>
          </a:prstGeom>
          <a:noFill/>
          <a:ln>
            <a:noFill/>
          </a:ln>
        </p:spPr>
      </p:pic>
      <p:sp>
        <p:nvSpPr>
          <p:cNvPr id="12" name="Rectangle 11">
            <a:extLst>
              <a:ext uri="{FF2B5EF4-FFF2-40B4-BE49-F238E27FC236}">
                <a16:creationId xmlns:a16="http://schemas.microsoft.com/office/drawing/2014/main" id="{9C60B0DD-7D8A-4CAD-ABC8-1AB36670C0E7}"/>
              </a:ext>
              <a:ext uri="{C183D7F6-B498-43B3-948B-1728B52AA6E4}">
                <adec:decorative xmlns="" xmlns:adec="http://schemas.microsoft.com/office/drawing/2017/decorative" val="1"/>
              </a:ext>
            </a:extLst>
          </p:cNvPr>
          <p:cNvSpPr/>
          <p:nvPr/>
        </p:nvSpPr>
        <p:spPr>
          <a:xfrm>
            <a:off x="1" y="3"/>
            <a:ext cx="9144000" cy="5143498"/>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9" name="Rectangle 8">
            <a:extLst>
              <a:ext uri="{FF2B5EF4-FFF2-40B4-BE49-F238E27FC236}">
                <a16:creationId xmlns:a16="http://schemas.microsoft.com/office/drawing/2014/main" id="{129086C0-DA07-43C4-9735-C31ADD4419F7}"/>
              </a:ext>
              <a:ext uri="{C183D7F6-B498-43B3-948B-1728B52AA6E4}">
                <adec:decorative xmlns="" xmlns:adec="http://schemas.microsoft.com/office/drawing/2017/decorative" val="1"/>
              </a:ext>
            </a:extLst>
          </p:cNvPr>
          <p:cNvSpPr/>
          <p:nvPr/>
        </p:nvSpPr>
        <p:spPr>
          <a:xfrm>
            <a:off x="827584" y="1093315"/>
            <a:ext cx="5234036" cy="349466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4" name="Subtitle 3">
            <a:extLst>
              <a:ext uri="{FF2B5EF4-FFF2-40B4-BE49-F238E27FC236}">
                <a16:creationId xmlns:a16="http://schemas.microsoft.com/office/drawing/2014/main" id="{0572EA5E-EEF7-408D-B215-439117D9AFBE}"/>
              </a:ext>
            </a:extLst>
          </p:cNvPr>
          <p:cNvSpPr>
            <a:spLocks noGrp="1"/>
          </p:cNvSpPr>
          <p:nvPr>
            <p:ph type="subTitle" idx="1"/>
          </p:nvPr>
        </p:nvSpPr>
        <p:spPr>
          <a:xfrm>
            <a:off x="982724" y="2440925"/>
            <a:ext cx="4862872" cy="2218387"/>
          </a:xfrm>
        </p:spPr>
        <p:txBody>
          <a:bodyPr/>
          <a:lstStyle/>
          <a:p>
            <a:r>
              <a:rPr lang="en-US" sz="1800" b="1" dirty="0">
                <a:solidFill>
                  <a:schemeClr val="tx1"/>
                </a:solidFill>
              </a:rPr>
              <a:t>The World Circular Economy Forum </a:t>
            </a:r>
            <a:r>
              <a:rPr lang="en-US" sz="1800" b="0" dirty="0">
                <a:solidFill>
                  <a:schemeClr val="tx1"/>
                </a:solidFill>
              </a:rPr>
              <a:t>(WCEF), a global initiative of the Finnish Innovation Fund </a:t>
            </a:r>
            <a:r>
              <a:rPr lang="en-US" sz="1800" b="0" dirty="0" err="1">
                <a:solidFill>
                  <a:schemeClr val="tx1"/>
                </a:solidFill>
              </a:rPr>
              <a:t>Sitra</a:t>
            </a:r>
            <a:r>
              <a:rPr lang="en-US" sz="1800" b="0" dirty="0">
                <a:solidFill>
                  <a:schemeClr val="tx1"/>
                </a:solidFill>
              </a:rPr>
              <a:t> and the country of Finland, brings together over 4,000 business leaders, policymakers and experts from around the world to present the best circular economy solutions.</a:t>
            </a:r>
            <a:endParaRPr lang="en-US" dirty="0">
              <a:solidFill>
                <a:schemeClr val="tx1"/>
              </a:solidFill>
            </a:endParaRPr>
          </a:p>
        </p:txBody>
      </p:sp>
      <p:sp>
        <p:nvSpPr>
          <p:cNvPr id="7" name="Title 1" descr="The CO2 tax">
            <a:extLst>
              <a:ext uri="{FF2B5EF4-FFF2-40B4-BE49-F238E27FC236}">
                <a16:creationId xmlns:a16="http://schemas.microsoft.com/office/drawing/2014/main" id="{0C406C4F-A5E9-49AC-B589-67759D6CEE00}"/>
              </a:ext>
            </a:extLst>
          </p:cNvPr>
          <p:cNvSpPr>
            <a:spLocks noGrp="1"/>
          </p:cNvSpPr>
          <p:nvPr>
            <p:ph type="ctrTitle"/>
          </p:nvPr>
        </p:nvSpPr>
        <p:spPr>
          <a:xfrm>
            <a:off x="827583" y="1602180"/>
            <a:ext cx="5234037" cy="694728"/>
          </a:xfrm>
        </p:spPr>
        <p:txBody>
          <a:bodyPr/>
          <a:lstStyle/>
          <a:p>
            <a:pPr algn="ctr"/>
            <a:r>
              <a:rPr lang="en-US" sz="3600" dirty="0">
                <a:solidFill>
                  <a:schemeClr val="tx1"/>
                </a:solidFill>
              </a:rPr>
              <a:t>The World Circular</a:t>
            </a:r>
            <a:br>
              <a:rPr lang="en-US" sz="3600" dirty="0">
                <a:solidFill>
                  <a:schemeClr val="tx1"/>
                </a:solidFill>
              </a:rPr>
            </a:br>
            <a:r>
              <a:rPr lang="en-US" sz="3600" dirty="0">
                <a:solidFill>
                  <a:schemeClr val="tx1"/>
                </a:solidFill>
              </a:rPr>
              <a:t>Economy Forum</a:t>
            </a:r>
            <a:endParaRPr lang="en-GB" sz="3600" dirty="0">
              <a:solidFill>
                <a:schemeClr val="tx1"/>
              </a:solidFill>
            </a:endParaRPr>
          </a:p>
        </p:txBody>
      </p:sp>
      <p:sp>
        <p:nvSpPr>
          <p:cNvPr id="10" name="Freeform 7">
            <a:extLst>
              <a:ext uri="{FF2B5EF4-FFF2-40B4-BE49-F238E27FC236}">
                <a16:creationId xmlns:a16="http://schemas.microsoft.com/office/drawing/2014/main" id="{584CD1DA-04E6-409C-8F99-E1D247E589E4}"/>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8AA87228-BEF9-472D-9AE0-A9DBF1011495}"/>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TextBox 13"/>
          <p:cNvSpPr txBox="1"/>
          <p:nvPr/>
        </p:nvSpPr>
        <p:spPr>
          <a:xfrm>
            <a:off x="179512" y="123478"/>
            <a:ext cx="2339752" cy="380480"/>
          </a:xfrm>
          <a:prstGeom prst="rect">
            <a:avLst/>
          </a:prstGeom>
          <a:noFill/>
        </p:spPr>
        <p:txBody>
          <a:bodyPr wrap="square" lIns="36000" tIns="36000" rIns="36000" bIns="36000" rtlCol="0">
            <a:spAutoFit/>
          </a:bodyPr>
          <a:lstStyle/>
          <a:p>
            <a:r>
              <a:rPr lang="fi-FI" sz="2000" b="1" dirty="0"/>
              <a:t>CASE EXAMPLE</a:t>
            </a:r>
            <a:endParaRPr lang="en-US" sz="2000" b="1" dirty="0"/>
          </a:p>
        </p:txBody>
      </p:sp>
    </p:spTree>
    <p:extLst>
      <p:ext uri="{BB962C8B-B14F-4D97-AF65-F5344CB8AC3E}">
        <p14:creationId xmlns:p14="http://schemas.microsoft.com/office/powerpoint/2010/main" val="452496880"/>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000" y="1260000"/>
            <a:ext cx="8028000" cy="3600000"/>
          </a:xfrm>
        </p:spPr>
        <p:txBody>
          <a:bodyPr/>
          <a:lstStyle/>
          <a:p>
            <a:r>
              <a:rPr lang="en-US" dirty="0"/>
              <a:t>Finland strongly supports the EU’s plan to become the world’s first climate neutral continent by 2050. Finland’s 2035 climate neutrality target and ambitious climate policies provide a basis for a </a:t>
            </a:r>
            <a:r>
              <a:rPr lang="en-US" b="1" dirty="0"/>
              <a:t>high international profile</a:t>
            </a:r>
            <a:r>
              <a:rPr lang="en-US" dirty="0"/>
              <a:t>.</a:t>
            </a:r>
          </a:p>
          <a:p>
            <a:endParaRPr lang="en-US" dirty="0"/>
          </a:p>
          <a:p>
            <a:r>
              <a:rPr lang="en-US" dirty="0"/>
              <a:t>Finland actively advocates ambitious </a:t>
            </a:r>
            <a:r>
              <a:rPr lang="en-US" b="1" dirty="0"/>
              <a:t>EU-wide climate policy instruments</a:t>
            </a:r>
            <a:r>
              <a:rPr lang="en-US" dirty="0"/>
              <a:t>, including the EU emissions trading scheme. The EU’s common emission reduction target for the emissions trading sector is 43%. </a:t>
            </a:r>
          </a:p>
          <a:p>
            <a:pPr lvl="1"/>
            <a:r>
              <a:rPr lang="en-US" dirty="0"/>
              <a:t>The emissions trading system covers aviation, large industrial plants and the production of electricity and district heat.</a:t>
            </a:r>
          </a:p>
        </p:txBody>
      </p:sp>
      <p:sp>
        <p:nvSpPr>
          <p:cNvPr id="6" name="Title 2">
            <a:extLst>
              <a:ext uri="{FF2B5EF4-FFF2-40B4-BE49-F238E27FC236}">
                <a16:creationId xmlns:a16="http://schemas.microsoft.com/office/drawing/2014/main" id="{6D26F4E4-F014-4867-B677-E839A6E8FABD}"/>
              </a:ext>
            </a:extLst>
          </p:cNvPr>
          <p:cNvSpPr>
            <a:spLocks noGrp="1"/>
          </p:cNvSpPr>
          <p:nvPr>
            <p:ph type="title"/>
          </p:nvPr>
        </p:nvSpPr>
        <p:spPr>
          <a:xfrm>
            <a:off x="1259631" y="341054"/>
            <a:ext cx="6624736" cy="645041"/>
          </a:xfrm>
        </p:spPr>
        <p:txBody>
          <a:bodyPr anchor="ctr"/>
          <a:lstStyle/>
          <a:p>
            <a:pPr algn="ctr"/>
            <a:r>
              <a:rPr lang="en-GB" dirty="0"/>
              <a:t>Active team player in the UN and EU</a:t>
            </a:r>
            <a:endParaRPr lang="en-FI" sz="2800" dirty="0"/>
          </a:p>
        </p:txBody>
      </p:sp>
    </p:spTree>
    <p:extLst>
      <p:ext uri="{BB962C8B-B14F-4D97-AF65-F5344CB8AC3E}">
        <p14:creationId xmlns:p14="http://schemas.microsoft.com/office/powerpoint/2010/main" val="199651718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6;p4" descr="Henkilö pitää ilmassa lusikkaa, jossa on Soleinin proteiinijauhetta.">
            <a:extLst>
              <a:ext uri="{FF2B5EF4-FFF2-40B4-BE49-F238E27FC236}">
                <a16:creationId xmlns:a16="http://schemas.microsoft.com/office/drawing/2014/main" id="{F96ED2AC-494C-8A4F-9C92-16B55E549201}"/>
              </a:ext>
            </a:extLst>
          </p:cNvPr>
          <p:cNvPicPr preferRelativeResize="0">
            <a:picLocks/>
          </p:cNvPicPr>
          <p:nvPr/>
        </p:nvPicPr>
        <p:blipFill rotWithShape="1">
          <a:blip r:embed="rId3">
            <a:alphaModFix/>
          </a:blip>
          <a:srcRect t="20087" r="13316" b="6773"/>
          <a:stretch/>
        </p:blipFill>
        <p:spPr>
          <a:xfrm>
            <a:off x="0" y="0"/>
            <a:ext cx="9144000" cy="5143500"/>
          </a:xfrm>
          <a:prstGeom prst="rect">
            <a:avLst/>
          </a:prstGeom>
          <a:noFill/>
          <a:ln>
            <a:noFill/>
          </a:ln>
        </p:spPr>
      </p:pic>
      <p:sp>
        <p:nvSpPr>
          <p:cNvPr id="4" name="Rectangle 3">
            <a:extLst>
              <a:ext uri="{FF2B5EF4-FFF2-40B4-BE49-F238E27FC236}">
                <a16:creationId xmlns:a16="http://schemas.microsoft.com/office/drawing/2014/main" id="{BD071E63-C795-8240-A042-2704ECE44832}"/>
              </a:ext>
              <a:ext uri="{C183D7F6-B498-43B3-948B-1728B52AA6E4}">
                <adec:decorative xmlns="" xmlns:adec="http://schemas.microsoft.com/office/drawing/2017/decorative" val="1"/>
              </a:ext>
            </a:extLst>
          </p:cNvPr>
          <p:cNvSpPr/>
          <p:nvPr/>
        </p:nvSpPr>
        <p:spPr>
          <a:xfrm>
            <a:off x="0" y="0"/>
            <a:ext cx="9162256"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TextBox 4"/>
          <p:cNvSpPr txBox="1"/>
          <p:nvPr/>
        </p:nvSpPr>
        <p:spPr>
          <a:xfrm>
            <a:off x="179512" y="123478"/>
            <a:ext cx="2339752" cy="380480"/>
          </a:xfrm>
          <a:prstGeom prst="rect">
            <a:avLst/>
          </a:prstGeom>
          <a:noFill/>
        </p:spPr>
        <p:txBody>
          <a:bodyPr wrap="square" lIns="36000" tIns="36000" rIns="36000" bIns="36000" rtlCol="0">
            <a:spAutoFit/>
          </a:bodyPr>
          <a:lstStyle/>
          <a:p>
            <a:r>
              <a:rPr lang="fi-FI" sz="2000" b="1" dirty="0"/>
              <a:t>CASE EXAMPLE</a:t>
            </a:r>
            <a:endParaRPr lang="en-US" sz="2000" b="1" dirty="0"/>
          </a:p>
        </p:txBody>
      </p:sp>
      <p:sp>
        <p:nvSpPr>
          <p:cNvPr id="8" name="Rectangle 7">
            <a:extLst>
              <a:ext uri="{FF2B5EF4-FFF2-40B4-BE49-F238E27FC236}">
                <a16:creationId xmlns:a16="http://schemas.microsoft.com/office/drawing/2014/main" id="{07E694BB-8EDF-4A78-9030-7FAFF7501473}"/>
              </a:ext>
              <a:ext uri="{C183D7F6-B498-43B3-948B-1728B52AA6E4}">
                <adec:decorative xmlns="" xmlns:adec="http://schemas.microsoft.com/office/drawing/2017/decorative" val="1"/>
              </a:ext>
            </a:extLst>
          </p:cNvPr>
          <p:cNvSpPr/>
          <p:nvPr/>
        </p:nvSpPr>
        <p:spPr>
          <a:xfrm>
            <a:off x="262800" y="684000"/>
            <a:ext cx="8640000" cy="424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9" name="Rectangle 8">
            <a:extLst>
              <a:ext uri="{FF2B5EF4-FFF2-40B4-BE49-F238E27FC236}">
                <a16:creationId xmlns:a16="http://schemas.microsoft.com/office/drawing/2014/main" id="{C51E89FD-5B98-4977-8F7D-AD9EED6B03D8}"/>
              </a:ext>
            </a:extLst>
          </p:cNvPr>
          <p:cNvSpPr/>
          <p:nvPr/>
        </p:nvSpPr>
        <p:spPr>
          <a:xfrm>
            <a:off x="482400" y="3877200"/>
            <a:ext cx="8195972" cy="882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btitle 3">
            <a:extLst>
              <a:ext uri="{FF2B5EF4-FFF2-40B4-BE49-F238E27FC236}">
                <a16:creationId xmlns:a16="http://schemas.microsoft.com/office/drawing/2014/main" id="{07753EB5-196D-4765-A973-48619F69FBFD}"/>
              </a:ext>
            </a:extLst>
          </p:cNvPr>
          <p:cNvSpPr txBox="1">
            <a:spLocks/>
          </p:cNvSpPr>
          <p:nvPr/>
        </p:nvSpPr>
        <p:spPr>
          <a:xfrm>
            <a:off x="656486" y="1667703"/>
            <a:ext cx="8019202" cy="1997993"/>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GB" b="1" dirty="0">
                <a:solidFill>
                  <a:schemeClr val="tx1"/>
                </a:solidFill>
              </a:rPr>
              <a:t>Solar Foods </a:t>
            </a:r>
            <a:r>
              <a:rPr lang="en-GB" dirty="0">
                <a:solidFill>
                  <a:schemeClr val="tx1"/>
                </a:solidFill>
              </a:rPr>
              <a:t>produces an entirely new kind of natural protein, </a:t>
            </a:r>
            <a:r>
              <a:rPr lang="en-GB" dirty="0" err="1">
                <a:solidFill>
                  <a:schemeClr val="tx1"/>
                </a:solidFill>
              </a:rPr>
              <a:t>Solein</a:t>
            </a:r>
            <a:r>
              <a:rPr lang="en-GB" dirty="0">
                <a:solidFill>
                  <a:schemeClr val="tx1"/>
                </a:solidFill>
              </a:rPr>
              <a:t>, by using CO2 and electricity as its primary raw materials. Based on natural fermentation, </a:t>
            </a:r>
            <a:r>
              <a:rPr lang="en-GB" b="1" dirty="0">
                <a:solidFill>
                  <a:schemeClr val="tx1"/>
                </a:solidFill>
              </a:rPr>
              <a:t>this process can revolutionise global food production</a:t>
            </a:r>
            <a:r>
              <a:rPr lang="en-GB" dirty="0">
                <a:solidFill>
                  <a:schemeClr val="tx1"/>
                </a:solidFill>
              </a:rPr>
              <a:t>, as the production of Solein is not dependent on the weather, climate or agriculture. </a:t>
            </a:r>
            <a:r>
              <a:rPr lang="en-US" dirty="0"/>
              <a:t>The production process of </a:t>
            </a:r>
            <a:r>
              <a:rPr lang="en-US" dirty="0" err="1"/>
              <a:t>Solein</a:t>
            </a:r>
            <a:r>
              <a:rPr lang="en-US" dirty="0"/>
              <a:t> does not involve irrigation, pesticides, fertilizers applied on open land, or animals, and makes </a:t>
            </a:r>
            <a:r>
              <a:rPr lang="en-US" dirty="0" err="1"/>
              <a:t>Solein</a:t>
            </a:r>
            <a:r>
              <a:rPr lang="en-US" dirty="0"/>
              <a:t> the world’s most sustainable protein. </a:t>
            </a:r>
            <a:endParaRPr lang="en-US" dirty="0">
              <a:solidFill>
                <a:schemeClr val="tx1"/>
              </a:solidFill>
            </a:endParaRPr>
          </a:p>
          <a:p>
            <a:endParaRPr lang="en-US" dirty="0">
              <a:solidFill>
                <a:schemeClr val="tx1"/>
              </a:solidFill>
            </a:endParaRPr>
          </a:p>
        </p:txBody>
      </p:sp>
      <p:sp>
        <p:nvSpPr>
          <p:cNvPr id="11" name="Title 1" descr="The CO2 tax">
            <a:extLst>
              <a:ext uri="{FF2B5EF4-FFF2-40B4-BE49-F238E27FC236}">
                <a16:creationId xmlns:a16="http://schemas.microsoft.com/office/drawing/2014/main" id="{E85D19F6-2489-4CC6-82D0-17A8A8646B22}"/>
              </a:ext>
            </a:extLst>
          </p:cNvPr>
          <p:cNvSpPr txBox="1">
            <a:spLocks/>
          </p:cNvSpPr>
          <p:nvPr/>
        </p:nvSpPr>
        <p:spPr>
          <a:xfrm>
            <a:off x="262800" y="657876"/>
            <a:ext cx="8640000" cy="738311"/>
          </a:xfrm>
          <a:prstGeom prst="rect">
            <a:avLst/>
          </a:prstGeom>
          <a:noFill/>
        </p:spPr>
        <p:txBody>
          <a:bodyPr vert="horz" lIns="0" tIns="0" rIns="0" bIns="0" rtlCol="0" anchor="ctr" anchorCtr="0">
            <a:noAutofit/>
          </a:bodyPr>
          <a:lstStyle>
            <a:lvl1pPr algn="ctr" defTabSz="914400" rtl="0" eaLnBrk="1" latinLnBrk="0" hangingPunct="1">
              <a:lnSpc>
                <a:spcPct val="80000"/>
              </a:lnSpc>
              <a:spcBef>
                <a:spcPct val="0"/>
              </a:spcBef>
              <a:buNone/>
              <a:defRPr sz="5400" b="1" kern="1200" cap="all" baseline="0">
                <a:solidFill>
                  <a:schemeClr val="accent1"/>
                </a:solidFill>
                <a:latin typeface="+mj-lt"/>
                <a:ea typeface="+mj-ea"/>
                <a:cs typeface="+mj-cs"/>
              </a:defRPr>
            </a:lvl1pPr>
          </a:lstStyle>
          <a:p>
            <a:r>
              <a:rPr lang="en-GB" sz="3200" dirty="0"/>
              <a:t>innovations for a better world</a:t>
            </a:r>
            <a:endParaRPr lang="en-FI" sz="3200" dirty="0">
              <a:solidFill>
                <a:schemeClr val="tx1"/>
              </a:solidFill>
            </a:endParaRPr>
          </a:p>
        </p:txBody>
      </p:sp>
      <p:sp>
        <p:nvSpPr>
          <p:cNvPr id="18" name="Text Placeholder 4">
            <a:extLst>
              <a:ext uri="{FF2B5EF4-FFF2-40B4-BE49-F238E27FC236}">
                <a16:creationId xmlns:a16="http://schemas.microsoft.com/office/drawing/2014/main" id="{29C320B1-9601-4FE9-90F7-72984246D242}"/>
              </a:ext>
            </a:extLst>
          </p:cNvPr>
          <p:cNvSpPr txBox="1">
            <a:spLocks/>
          </p:cNvSpPr>
          <p:nvPr/>
        </p:nvSpPr>
        <p:spPr>
          <a:xfrm>
            <a:off x="479716" y="3880218"/>
            <a:ext cx="2868148" cy="882794"/>
          </a:xfrm>
          <a:prstGeom prst="rect">
            <a:avLst/>
          </a:prstGeom>
        </p:spPr>
        <p:txBody>
          <a:bodyPr anchor="ct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ctr">
              <a:buNone/>
            </a:pPr>
            <a:r>
              <a:rPr lang="en-GB" sz="1200" dirty="0">
                <a:solidFill>
                  <a:schemeClr val="bg1"/>
                </a:solidFill>
              </a:rPr>
              <a:t>Instead of causing CO2 emissions, Solar Foods’ bioprocess captures carbon dioxide and uses renewable electricity.</a:t>
            </a:r>
            <a:endParaRPr lang="en-GB" sz="2800" dirty="0"/>
          </a:p>
        </p:txBody>
      </p:sp>
      <p:sp>
        <p:nvSpPr>
          <p:cNvPr id="19" name="Text Placeholder 5">
            <a:extLst>
              <a:ext uri="{FF2B5EF4-FFF2-40B4-BE49-F238E27FC236}">
                <a16:creationId xmlns:a16="http://schemas.microsoft.com/office/drawing/2014/main" id="{FFF865DC-AB8E-46C6-8843-2469C1ACCBCE}"/>
              </a:ext>
            </a:extLst>
          </p:cNvPr>
          <p:cNvSpPr txBox="1">
            <a:spLocks/>
          </p:cNvSpPr>
          <p:nvPr/>
        </p:nvSpPr>
        <p:spPr>
          <a:xfrm>
            <a:off x="3347864" y="3877196"/>
            <a:ext cx="2550582" cy="882793"/>
          </a:xfrm>
          <a:prstGeom prst="rect">
            <a:avLst/>
          </a:prstGeom>
        </p:spPr>
        <p:txBody>
          <a:bodyPr anchor="ct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ctr">
              <a:buNone/>
            </a:pPr>
            <a:r>
              <a:rPr lang="en-GB" sz="1200" dirty="0">
                <a:solidFill>
                  <a:schemeClr val="bg1"/>
                </a:solidFill>
              </a:rPr>
              <a:t>Solar Foods worked in collaboration with the ESA to develop food production for a Mars mission. </a:t>
            </a:r>
          </a:p>
        </p:txBody>
      </p:sp>
      <p:sp>
        <p:nvSpPr>
          <p:cNvPr id="20" name="Text Placeholder 6">
            <a:extLst>
              <a:ext uri="{FF2B5EF4-FFF2-40B4-BE49-F238E27FC236}">
                <a16:creationId xmlns:a16="http://schemas.microsoft.com/office/drawing/2014/main" id="{DD85ADD4-0FC9-4516-90D7-4C34D0720A0A}"/>
              </a:ext>
            </a:extLst>
          </p:cNvPr>
          <p:cNvSpPr txBox="1">
            <a:spLocks/>
          </p:cNvSpPr>
          <p:nvPr/>
        </p:nvSpPr>
        <p:spPr>
          <a:xfrm>
            <a:off x="5898446" y="3877198"/>
            <a:ext cx="2777242" cy="882794"/>
          </a:xfrm>
          <a:prstGeom prst="rect">
            <a:avLst/>
          </a:prstGeom>
        </p:spPr>
        <p:txBody>
          <a:bodyPr anchor="ct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ctr">
              <a:buNone/>
            </a:pPr>
            <a:r>
              <a:rPr lang="en-GB" sz="1200" dirty="0">
                <a:solidFill>
                  <a:schemeClr val="bg1"/>
                </a:solidFill>
              </a:rPr>
              <a:t>Solar Foods’ technology is based on research by VTT Technical Research Centre of Finland and LUT University.</a:t>
            </a:r>
            <a:endParaRPr lang="en-FI" sz="1200" dirty="0">
              <a:solidFill>
                <a:schemeClr val="bg1"/>
              </a:solidFill>
            </a:endParaRPr>
          </a:p>
        </p:txBody>
      </p:sp>
      <p:sp>
        <p:nvSpPr>
          <p:cNvPr id="2" name="TextBox 1"/>
          <p:cNvSpPr txBox="1"/>
          <p:nvPr/>
        </p:nvSpPr>
        <p:spPr>
          <a:xfrm>
            <a:off x="2339752" y="1131590"/>
            <a:ext cx="4752528" cy="380480"/>
          </a:xfrm>
          <a:prstGeom prst="rect">
            <a:avLst/>
          </a:prstGeom>
          <a:noFill/>
        </p:spPr>
        <p:txBody>
          <a:bodyPr wrap="square" lIns="36000" tIns="36000" rIns="36000" bIns="36000" rtlCol="0">
            <a:spAutoFit/>
          </a:bodyPr>
          <a:lstStyle/>
          <a:p>
            <a:pPr algn="ctr"/>
            <a:r>
              <a:rPr lang="fi-FI" sz="2000" dirty="0"/>
              <a:t>Food out of thin air</a:t>
            </a:r>
            <a:endParaRPr lang="en-US" sz="2000" dirty="0"/>
          </a:p>
        </p:txBody>
      </p:sp>
    </p:spTree>
    <p:extLst>
      <p:ext uri="{BB962C8B-B14F-4D97-AF65-F5344CB8AC3E}">
        <p14:creationId xmlns:p14="http://schemas.microsoft.com/office/powerpoint/2010/main" val="1259962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B412DDE-CF8A-4D9A-A501-827E3606CD8E}"/>
              </a:ext>
            </a:extLst>
          </p:cNvPr>
          <p:cNvSpPr/>
          <p:nvPr/>
        </p:nvSpPr>
        <p:spPr>
          <a:xfrm>
            <a:off x="791903" y="1173182"/>
            <a:ext cx="7560194" cy="3970318"/>
          </a:xfrm>
          <a:prstGeom prst="rect">
            <a:avLst/>
          </a:prstGeom>
        </p:spPr>
        <p:txBody>
          <a:bodyPr wrap="square">
            <a:spAutoFit/>
          </a:bodyPr>
          <a:lstStyle/>
          <a:p>
            <a:pPr lvl="0" defTabSz="457200">
              <a:lnSpc>
                <a:spcPct val="100000"/>
              </a:lnSpc>
              <a:spcBef>
                <a:spcPts val="0"/>
              </a:spcBef>
            </a:pPr>
            <a:r>
              <a:rPr lang="en-US" dirty="0"/>
              <a:t>One country working alone cannot tackle the climate and environmental problems we face today. That is why Finland is committed to solving environmental issues </a:t>
            </a:r>
            <a:r>
              <a:rPr lang="en-US" b="1" dirty="0"/>
              <a:t>swiftly</a:t>
            </a:r>
            <a:r>
              <a:rPr lang="en-US" dirty="0"/>
              <a:t>, </a:t>
            </a:r>
            <a:r>
              <a:rPr lang="en-US" b="1" dirty="0"/>
              <a:t>practically</a:t>
            </a:r>
            <a:r>
              <a:rPr lang="en-US" dirty="0"/>
              <a:t> and </a:t>
            </a:r>
            <a:r>
              <a:rPr lang="en-US" b="1" dirty="0"/>
              <a:t>together with others</a:t>
            </a:r>
            <a:r>
              <a:rPr lang="en-US" dirty="0"/>
              <a:t>.</a:t>
            </a:r>
          </a:p>
          <a:p>
            <a:pPr lvl="0" defTabSz="457200">
              <a:lnSpc>
                <a:spcPct val="100000"/>
              </a:lnSpc>
              <a:spcBef>
                <a:spcPts val="0"/>
              </a:spcBef>
            </a:pPr>
            <a:endParaRPr lang="en-US" dirty="0"/>
          </a:p>
          <a:p>
            <a:pPr defTabSz="457200"/>
            <a:r>
              <a:rPr lang="en-US" sz="1800" b="0" dirty="0"/>
              <a:t>We believe that </a:t>
            </a:r>
            <a:r>
              <a:rPr lang="en-US" sz="1800" b="1" dirty="0"/>
              <a:t>technological</a:t>
            </a:r>
            <a:r>
              <a:rPr lang="en-US" sz="1800" b="0" dirty="0"/>
              <a:t> and </a:t>
            </a:r>
            <a:r>
              <a:rPr lang="en-US" sz="1800" b="1" dirty="0"/>
              <a:t>social</a:t>
            </a:r>
            <a:r>
              <a:rPr lang="en-US" sz="1800" b="0" dirty="0"/>
              <a:t> </a:t>
            </a:r>
            <a:r>
              <a:rPr lang="en-US" sz="1800" b="1" dirty="0"/>
              <a:t>innovations</a:t>
            </a:r>
            <a:r>
              <a:rPr lang="en-US" sz="1800" b="0" dirty="0"/>
              <a:t> are the key to finding solutions that work inside and outside of Finland. Rather than being afraid of challenges, we meet the ambitious global and national climate targets with action and cooperation.  </a:t>
            </a:r>
          </a:p>
          <a:p>
            <a:pPr defTabSz="457200"/>
            <a:endParaRPr lang="en-US" dirty="0"/>
          </a:p>
          <a:p>
            <a:pPr defTabSz="457200"/>
            <a:r>
              <a:rPr lang="en-GB" sz="1800" b="1" dirty="0">
                <a:effectLst/>
                <a:latin typeface="Finlandica" panose="00000500000000000000" pitchFamily="2" charset="0"/>
                <a:ea typeface="Calibri" panose="020F0502020204030204" pitchFamily="34" charset="0"/>
                <a:cs typeface="Times New Roman" panose="02020603050405020304" pitchFamily="18" charset="0"/>
              </a:rPr>
              <a:t>Legislation</a:t>
            </a:r>
            <a:r>
              <a:rPr lang="en-GB" sz="1800" dirty="0">
                <a:effectLst/>
                <a:latin typeface="Finlandica" panose="00000500000000000000" pitchFamily="2" charset="0"/>
                <a:ea typeface="Calibri" panose="020F0502020204030204" pitchFamily="34" charset="0"/>
                <a:cs typeface="Times New Roman" panose="02020603050405020304" pitchFamily="18" charset="0"/>
              </a:rPr>
              <a:t> and </a:t>
            </a:r>
            <a:r>
              <a:rPr lang="en-GB" sz="1800" b="1" dirty="0">
                <a:effectLst/>
                <a:latin typeface="Finlandica" panose="00000500000000000000" pitchFamily="2" charset="0"/>
                <a:ea typeface="Calibri" panose="020F0502020204030204" pitchFamily="34" charset="0"/>
                <a:cs typeface="Times New Roman" panose="02020603050405020304" pitchFamily="18" charset="0"/>
              </a:rPr>
              <a:t>research</a:t>
            </a:r>
            <a:r>
              <a:rPr lang="en-GB" sz="1800" dirty="0">
                <a:effectLst/>
                <a:latin typeface="Finlandica" panose="00000500000000000000" pitchFamily="2" charset="0"/>
                <a:ea typeface="Calibri" panose="020F0502020204030204" pitchFamily="34" charset="0"/>
                <a:cs typeface="Times New Roman" panose="02020603050405020304" pitchFamily="18" charset="0"/>
              </a:rPr>
              <a:t> form the basis of our ambitious climate goals, but in order to meet them we need to do much more. </a:t>
            </a:r>
            <a:r>
              <a:rPr lang="en-GB" sz="1800" b="1" dirty="0">
                <a:effectLst/>
                <a:latin typeface="Finlandica" panose="00000500000000000000" pitchFamily="2" charset="0"/>
                <a:ea typeface="Calibri" panose="020F0502020204030204" pitchFamily="34" charset="0"/>
                <a:cs typeface="Times New Roman" panose="02020603050405020304" pitchFamily="18" charset="0"/>
              </a:rPr>
              <a:t>Everybody needs to contribute</a:t>
            </a:r>
            <a:r>
              <a:rPr lang="en-GB" sz="1800" dirty="0">
                <a:effectLst/>
                <a:latin typeface="Finlandica" panose="00000500000000000000" pitchFamily="2" charset="0"/>
                <a:ea typeface="Calibri" panose="020F0502020204030204" pitchFamily="34" charset="0"/>
                <a:cs typeface="Times New Roman" panose="02020603050405020304" pitchFamily="18" charset="0"/>
              </a:rPr>
              <a:t> to the change, which is why </a:t>
            </a:r>
            <a:r>
              <a:rPr lang="en-GB" sz="1800" b="1" dirty="0">
                <a:effectLst/>
                <a:latin typeface="Finlandica" panose="00000500000000000000" pitchFamily="2" charset="0"/>
                <a:ea typeface="Calibri" panose="020F0502020204030204" pitchFamily="34" charset="0"/>
                <a:cs typeface="Times New Roman" panose="02020603050405020304" pitchFamily="18" charset="0"/>
              </a:rPr>
              <a:t>climate education </a:t>
            </a:r>
            <a:r>
              <a:rPr lang="en-GB" sz="1800" dirty="0">
                <a:effectLst/>
                <a:latin typeface="Finlandica" panose="00000500000000000000" pitchFamily="2" charset="0"/>
                <a:ea typeface="Calibri" panose="020F0502020204030204" pitchFamily="34" charset="0"/>
                <a:cs typeface="Times New Roman" panose="02020603050405020304" pitchFamily="18" charset="0"/>
              </a:rPr>
              <a:t>is now an integral part of the curriculum in Finnish schools.</a:t>
            </a:r>
            <a:endParaRPr lang="en-US" sz="1800" b="0" dirty="0"/>
          </a:p>
          <a:p>
            <a:pPr lvl="0" defTabSz="457200">
              <a:lnSpc>
                <a:spcPct val="100000"/>
              </a:lnSpc>
              <a:spcBef>
                <a:spcPts val="0"/>
              </a:spcBef>
            </a:pPr>
            <a:endParaRPr lang="en-US" dirty="0"/>
          </a:p>
        </p:txBody>
      </p:sp>
      <p:cxnSp>
        <p:nvCxnSpPr>
          <p:cNvPr id="5" name="Straight Connector 4">
            <a:extLst>
              <a:ext uri="{FF2B5EF4-FFF2-40B4-BE49-F238E27FC236}">
                <a16:creationId xmlns:a16="http://schemas.microsoft.com/office/drawing/2014/main" id="{CDF72F31-E7EA-4ACB-B198-64E049CE6D11}"/>
              </a:ext>
            </a:extLst>
          </p:cNvPr>
          <p:cNvCxnSpPr>
            <a:cxnSpLocks/>
          </p:cNvCxnSpPr>
          <p:nvPr/>
        </p:nvCxnSpPr>
        <p:spPr>
          <a:xfrm>
            <a:off x="864556" y="2191172"/>
            <a:ext cx="7329239" cy="0"/>
          </a:xfrm>
          <a:prstGeom prst="line">
            <a:avLst/>
          </a:prstGeom>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A2CC515-BA1D-433E-88B3-9058B333EE45}"/>
              </a:ext>
            </a:extLst>
          </p:cNvPr>
          <p:cNvCxnSpPr>
            <a:cxnSpLocks/>
          </p:cNvCxnSpPr>
          <p:nvPr/>
        </p:nvCxnSpPr>
        <p:spPr>
          <a:xfrm>
            <a:off x="864556" y="3545964"/>
            <a:ext cx="7329239"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442297"/>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7;p1" descr="A landscape picture of sea with pine tree">
            <a:extLst>
              <a:ext uri="{FF2B5EF4-FFF2-40B4-BE49-F238E27FC236}">
                <a16:creationId xmlns:a16="http://schemas.microsoft.com/office/drawing/2014/main" id="{6FE24DD9-FAA9-4CCA-8096-9168586FAB2F}"/>
              </a:ext>
            </a:extLst>
          </p:cNvPr>
          <p:cNvPicPr preferRelativeResize="0"/>
          <p:nvPr/>
        </p:nvPicPr>
        <p:blipFill rotWithShape="1">
          <a:blip r:embed="rId2">
            <a:alphaModFix/>
          </a:blip>
          <a:srcRect l="13644" t="13644"/>
          <a:stretch/>
        </p:blipFill>
        <p:spPr>
          <a:xfrm>
            <a:off x="0" y="0"/>
            <a:ext cx="9144000" cy="5143500"/>
          </a:xfrm>
          <a:prstGeom prst="rect">
            <a:avLst/>
          </a:prstGeom>
          <a:noFill/>
          <a:ln>
            <a:noFill/>
          </a:ln>
        </p:spPr>
      </p:pic>
      <p:sp>
        <p:nvSpPr>
          <p:cNvPr id="6" name="Google Shape;28;p1">
            <a:extLst>
              <a:ext uri="{FF2B5EF4-FFF2-40B4-BE49-F238E27FC236}">
                <a16:creationId xmlns:a16="http://schemas.microsoft.com/office/drawing/2014/main" id="{7C9CC096-3050-4AE6-B96B-C4EFF2436FF8}"/>
              </a:ext>
              <a:ext uri="{C183D7F6-B498-43B3-948B-1728B52AA6E4}">
                <adec:decorative xmlns="" xmlns:adec="http://schemas.microsoft.com/office/drawing/2017/decorative" val="1"/>
              </a:ext>
            </a:extLst>
          </p:cNvPr>
          <p:cNvSpPr/>
          <p:nvPr/>
        </p:nvSpPr>
        <p:spPr>
          <a:xfrm>
            <a:off x="0" y="0"/>
            <a:ext cx="9144000" cy="5143500"/>
          </a:xfrm>
          <a:prstGeom prst="rect">
            <a:avLst/>
          </a:prstGeom>
          <a:solidFill>
            <a:schemeClr val="lt2">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inlandica" pitchFamily="2" charset="77"/>
              <a:ea typeface="Arial"/>
              <a:cs typeface="Arial"/>
              <a:sym typeface="Arial"/>
            </a:endParaRPr>
          </a:p>
        </p:txBody>
      </p:sp>
      <p:sp>
        <p:nvSpPr>
          <p:cNvPr id="2" name="Title 1"/>
          <p:cNvSpPr>
            <a:spLocks noGrp="1"/>
          </p:cNvSpPr>
          <p:nvPr>
            <p:ph type="title"/>
          </p:nvPr>
        </p:nvSpPr>
        <p:spPr>
          <a:xfrm>
            <a:off x="4283968" y="2566564"/>
            <a:ext cx="4176463" cy="1080120"/>
          </a:xfrm>
        </p:spPr>
        <p:txBody>
          <a:bodyPr/>
          <a:lstStyle/>
          <a:p>
            <a:r>
              <a:rPr lang="fi-FI" sz="6600" dirty="0" err="1">
                <a:solidFill>
                  <a:schemeClr val="tx1"/>
                </a:solidFill>
              </a:rPr>
              <a:t>Thank</a:t>
            </a:r>
            <a:r>
              <a:rPr lang="fi-FI" sz="6600" dirty="0">
                <a:solidFill>
                  <a:schemeClr val="tx1"/>
                </a:solidFill>
              </a:rPr>
              <a:t> </a:t>
            </a:r>
            <a:r>
              <a:rPr lang="fi-FI" sz="6600" dirty="0" err="1">
                <a:solidFill>
                  <a:schemeClr val="tx1"/>
                </a:solidFill>
              </a:rPr>
              <a:t>you</a:t>
            </a:r>
            <a:r>
              <a:rPr lang="fi-FI" sz="6600" dirty="0">
                <a:solidFill>
                  <a:schemeClr val="tx1"/>
                </a:solidFill>
              </a:rPr>
              <a:t>!</a:t>
            </a:r>
          </a:p>
        </p:txBody>
      </p:sp>
      <p:sp>
        <p:nvSpPr>
          <p:cNvPr id="3" name="Freeform 7">
            <a:extLst>
              <a:ext uri="{FF2B5EF4-FFF2-40B4-BE49-F238E27FC236}">
                <a16:creationId xmlns:a16="http://schemas.microsoft.com/office/drawing/2014/main" id="{F7006515-1354-48D2-BC33-6D2F63A8DEEE}"/>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Freeform 11">
            <a:extLst>
              <a:ext uri="{FF2B5EF4-FFF2-40B4-BE49-F238E27FC236}">
                <a16:creationId xmlns:a16="http://schemas.microsoft.com/office/drawing/2014/main" id="{8F5F725E-B7EB-4E9B-B3F4-6C4F124DF46C}"/>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327131"/>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16712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6;p4" descr="A picture of a smiling woman and child holding rhubarb">
            <a:extLst>
              <a:ext uri="{FF2B5EF4-FFF2-40B4-BE49-F238E27FC236}">
                <a16:creationId xmlns:a16="http://schemas.microsoft.com/office/drawing/2014/main" id="{C77A0679-5232-4C90-AB24-E104E8D3DBB9}"/>
              </a:ext>
            </a:extLst>
          </p:cNvPr>
          <p:cNvPicPr preferRelativeResize="0">
            <a:picLocks/>
          </p:cNvPicPr>
          <p:nvPr/>
        </p:nvPicPr>
        <p:blipFill rotWithShape="1">
          <a:blip r:embed="rId2">
            <a:alphaModFix/>
          </a:blip>
          <a:srcRect t="7864" b="7863"/>
          <a:stretch/>
        </p:blipFill>
        <p:spPr>
          <a:xfrm>
            <a:off x="-4738" y="0"/>
            <a:ext cx="9144000" cy="5143500"/>
          </a:xfrm>
          <a:prstGeom prst="rect">
            <a:avLst/>
          </a:prstGeom>
          <a:noFill/>
          <a:ln>
            <a:noFill/>
          </a:ln>
        </p:spPr>
      </p:pic>
      <p:sp>
        <p:nvSpPr>
          <p:cNvPr id="4" name="Rectangle 3">
            <a:extLst>
              <a:ext uri="{FF2B5EF4-FFF2-40B4-BE49-F238E27FC236}">
                <a16:creationId xmlns:a16="http://schemas.microsoft.com/office/drawing/2014/main" id="{A8C3BB81-C33A-4AAC-A0C9-1821C7C107CC}"/>
              </a:ext>
              <a:ext uri="{C183D7F6-B498-43B3-948B-1728B52AA6E4}">
                <adec:decorative xmlns="" xmlns:adec="http://schemas.microsoft.com/office/drawing/2017/decorative" val="1"/>
              </a:ext>
            </a:extLst>
          </p:cNvPr>
          <p:cNvSpPr/>
          <p:nvPr/>
        </p:nvSpPr>
        <p:spPr>
          <a:xfrm>
            <a:off x="-41250" y="0"/>
            <a:ext cx="9180512"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p:cNvSpPr>
            <a:spLocks noGrp="1"/>
          </p:cNvSpPr>
          <p:nvPr>
            <p:ph type="ctrTitle"/>
          </p:nvPr>
        </p:nvSpPr>
        <p:spPr>
          <a:xfrm>
            <a:off x="467544" y="1491630"/>
            <a:ext cx="6696744" cy="3312194"/>
          </a:xfrm>
        </p:spPr>
        <p:txBody>
          <a:bodyPr/>
          <a:lstStyle/>
          <a:p>
            <a:r>
              <a:rPr lang="en-US" dirty="0">
                <a:solidFill>
                  <a:schemeClr val="tx1"/>
                </a:solidFill>
              </a:rPr>
              <a:t>Education and a strong nature relationship</a:t>
            </a:r>
            <a:endParaRPr lang="fi-FI" dirty="0">
              <a:solidFill>
                <a:schemeClr val="tx1"/>
              </a:solidFill>
            </a:endParaRPr>
          </a:p>
        </p:txBody>
      </p:sp>
      <p:sp>
        <p:nvSpPr>
          <p:cNvPr id="7" name="Freeform 7">
            <a:extLst>
              <a:ext uri="{FF2B5EF4-FFF2-40B4-BE49-F238E27FC236}">
                <a16:creationId xmlns:a16="http://schemas.microsoft.com/office/drawing/2014/main" id="{BE40D59B-2178-488E-A954-0C45D68810C0}"/>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FF2B5EF4-FFF2-40B4-BE49-F238E27FC236}">
                <a16:creationId xmlns:a16="http://schemas.microsoft.com/office/drawing/2014/main" id="{1377DDBF-85F6-4099-A5A9-98B2A8C047FE}"/>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5791269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999" y="973368"/>
            <a:ext cx="8028000" cy="3600000"/>
          </a:xfrm>
        </p:spPr>
        <p:txBody>
          <a:bodyPr/>
          <a:lstStyle/>
          <a:p>
            <a:pPr marL="0" indent="0">
              <a:buNone/>
            </a:pPr>
            <a:endParaRPr lang="en-US" b="0" dirty="0">
              <a:solidFill>
                <a:schemeClr val="tx1"/>
              </a:solidFill>
            </a:endParaRPr>
          </a:p>
          <a:p>
            <a:r>
              <a:rPr lang="en-US" b="1" dirty="0">
                <a:solidFill>
                  <a:schemeClr val="tx1"/>
                </a:solidFill>
              </a:rPr>
              <a:t>Four out of five Finns </a:t>
            </a:r>
            <a:r>
              <a:rPr lang="en-US" b="0" dirty="0">
                <a:solidFill>
                  <a:schemeClr val="tx1"/>
                </a:solidFill>
              </a:rPr>
              <a:t>consider that </a:t>
            </a:r>
            <a:r>
              <a:rPr lang="en-US" b="1" dirty="0">
                <a:solidFill>
                  <a:schemeClr val="tx1"/>
                </a:solidFill>
              </a:rPr>
              <a:t>urgent action is needed to mitigate climate change</a:t>
            </a:r>
            <a:r>
              <a:rPr lang="en-US" dirty="0">
                <a:solidFill>
                  <a:schemeClr val="tx1"/>
                </a:solidFill>
              </a:rPr>
              <a:t>. People in Finland believe that s</a:t>
            </a:r>
            <a:r>
              <a:rPr lang="en-US" b="0" dirty="0">
                <a:solidFill>
                  <a:schemeClr val="tx1"/>
                </a:solidFill>
              </a:rPr>
              <a:t>olutions to the climate crisis should be at the heart of policy-making.</a:t>
            </a:r>
          </a:p>
          <a:p>
            <a:pPr marL="0" indent="0">
              <a:buNone/>
            </a:pPr>
            <a:endParaRPr lang="en-US" b="0" dirty="0">
              <a:solidFill>
                <a:schemeClr val="tx1"/>
              </a:solidFill>
            </a:endParaRPr>
          </a:p>
          <a:p>
            <a:r>
              <a:rPr lang="en-US" b="1" dirty="0">
                <a:solidFill>
                  <a:schemeClr val="tx1"/>
                </a:solidFill>
              </a:rPr>
              <a:t>Participation in solving matters for the common good, volunteering and working together </a:t>
            </a:r>
            <a:r>
              <a:rPr lang="en-US" dirty="0">
                <a:solidFill>
                  <a:schemeClr val="tx1"/>
                </a:solidFill>
              </a:rPr>
              <a:t>are deep-rooted in the Finnish culture. </a:t>
            </a:r>
          </a:p>
          <a:p>
            <a:pPr marL="0" indent="0">
              <a:buNone/>
            </a:pPr>
            <a:endParaRPr lang="en-US" sz="1800" b="0" dirty="0">
              <a:solidFill>
                <a:schemeClr val="tx1"/>
              </a:solidFill>
            </a:endParaRPr>
          </a:p>
          <a:p>
            <a:r>
              <a:rPr lang="en-US" sz="1800" b="1" dirty="0">
                <a:solidFill>
                  <a:schemeClr val="tx1"/>
                </a:solidFill>
              </a:rPr>
              <a:t>Participation</a:t>
            </a:r>
            <a:r>
              <a:rPr lang="en-US" sz="1800" b="0" dirty="0">
                <a:solidFill>
                  <a:schemeClr val="tx1"/>
                </a:solidFill>
              </a:rPr>
              <a:t> is the core element of the </a:t>
            </a:r>
            <a:r>
              <a:rPr lang="en-US" sz="1800" b="1" dirty="0">
                <a:solidFill>
                  <a:schemeClr val="tx1"/>
                </a:solidFill>
              </a:rPr>
              <a:t>law drafting process </a:t>
            </a:r>
            <a:r>
              <a:rPr lang="en-US" sz="1800" b="0" dirty="0">
                <a:solidFill>
                  <a:schemeClr val="tx1"/>
                </a:solidFill>
              </a:rPr>
              <a:t>as well. During the renewal of the national Climate Act over 2,500 people told </a:t>
            </a:r>
            <a:r>
              <a:rPr lang="en-US" dirty="0">
                <a:solidFill>
                  <a:schemeClr val="tx1"/>
                </a:solidFill>
              </a:rPr>
              <a:t>the Government</a:t>
            </a:r>
            <a:r>
              <a:rPr lang="en-US" sz="1800" b="0" dirty="0">
                <a:solidFill>
                  <a:schemeClr val="tx1"/>
                </a:solidFill>
              </a:rPr>
              <a:t> what “the perfect climate act” should consist of. </a:t>
            </a:r>
          </a:p>
        </p:txBody>
      </p:sp>
      <p:sp>
        <p:nvSpPr>
          <p:cNvPr id="6" name="Title 2">
            <a:extLst>
              <a:ext uri="{FF2B5EF4-FFF2-40B4-BE49-F238E27FC236}">
                <a16:creationId xmlns:a16="http://schemas.microsoft.com/office/drawing/2014/main" id="{6092CC97-1C92-41ED-8114-2D2085B850BA}"/>
              </a:ext>
            </a:extLst>
          </p:cNvPr>
          <p:cNvSpPr>
            <a:spLocks noGrp="1"/>
          </p:cNvSpPr>
          <p:nvPr>
            <p:ph type="title"/>
          </p:nvPr>
        </p:nvSpPr>
        <p:spPr>
          <a:xfrm>
            <a:off x="1259631" y="411510"/>
            <a:ext cx="6624736" cy="645041"/>
          </a:xfrm>
        </p:spPr>
        <p:txBody>
          <a:bodyPr anchor="ctr"/>
          <a:lstStyle/>
          <a:p>
            <a:pPr algn="ctr"/>
            <a:r>
              <a:rPr lang="en-GB" dirty="0"/>
              <a:t>Finns support ambitious climate policies</a:t>
            </a:r>
            <a:br>
              <a:rPr lang="en-GB" dirty="0"/>
            </a:br>
            <a:r>
              <a:rPr lang="en-GB" dirty="0"/>
              <a:t>and participate in solving problems</a:t>
            </a:r>
            <a:endParaRPr lang="en-FI" dirty="0"/>
          </a:p>
        </p:txBody>
      </p:sp>
    </p:spTree>
    <p:extLst>
      <p:ext uri="{BB962C8B-B14F-4D97-AF65-F5344CB8AC3E}">
        <p14:creationId xmlns:p14="http://schemas.microsoft.com/office/powerpoint/2010/main" val="375163329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of a room with a book shelf filled with books&#10;&#10;">
            <a:extLst>
              <a:ext uri="{FF2B5EF4-FFF2-40B4-BE49-F238E27FC236}">
                <a16:creationId xmlns:a16="http://schemas.microsoft.com/office/drawing/2014/main" id="{C6E4600F-05E1-4DDB-8F30-4CB11E9C6B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56" b="7856"/>
          <a:stretch/>
        </p:blipFill>
        <p:spPr>
          <a:xfrm>
            <a:off x="0" y="0"/>
            <a:ext cx="9144000" cy="5143500"/>
          </a:xfrm>
          <a:prstGeom prst="rect">
            <a:avLst/>
          </a:prstGeom>
        </p:spPr>
      </p:pic>
      <p:sp>
        <p:nvSpPr>
          <p:cNvPr id="6" name="Rectangle 5">
            <a:extLst>
              <a:ext uri="{FF2B5EF4-FFF2-40B4-BE49-F238E27FC236}">
                <a16:creationId xmlns:a16="http://schemas.microsoft.com/office/drawing/2014/main" id="{7859840D-1005-4D91-9BD8-D511D2A0FF99}"/>
              </a:ext>
              <a:ext uri="{C183D7F6-B498-43B3-948B-1728B52AA6E4}">
                <adec:decorative xmlns="" xmlns:adec="http://schemas.microsoft.com/office/drawing/2017/decorative" val="1"/>
              </a:ext>
            </a:extLst>
          </p:cNvPr>
          <p:cNvSpPr/>
          <p:nvPr/>
        </p:nvSpPr>
        <p:spPr>
          <a:xfrm>
            <a:off x="0" y="0"/>
            <a:ext cx="9166520" cy="5164038"/>
          </a:xfrm>
          <a:prstGeom prst="rect">
            <a:avLst/>
          </a:pr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9" name="Rectangle 8">
            <a:extLst>
              <a:ext uri="{FF2B5EF4-FFF2-40B4-BE49-F238E27FC236}">
                <a16:creationId xmlns:a16="http://schemas.microsoft.com/office/drawing/2014/main" id="{129086C0-DA07-43C4-9735-C31ADD4419F7}"/>
              </a:ext>
              <a:ext uri="{C183D7F6-B498-43B3-948B-1728B52AA6E4}">
                <adec:decorative xmlns="" xmlns:adec="http://schemas.microsoft.com/office/drawing/2017/decorative" val="1"/>
              </a:ext>
            </a:extLst>
          </p:cNvPr>
          <p:cNvSpPr/>
          <p:nvPr/>
        </p:nvSpPr>
        <p:spPr>
          <a:xfrm>
            <a:off x="468312" y="1501899"/>
            <a:ext cx="5903888" cy="310886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4" name="Subtitle 3">
            <a:extLst>
              <a:ext uri="{FF2B5EF4-FFF2-40B4-BE49-F238E27FC236}">
                <a16:creationId xmlns:a16="http://schemas.microsoft.com/office/drawing/2014/main" id="{0572EA5E-EEF7-408D-B215-439117D9AFBE}"/>
              </a:ext>
            </a:extLst>
          </p:cNvPr>
          <p:cNvSpPr>
            <a:spLocks noGrp="1"/>
          </p:cNvSpPr>
          <p:nvPr>
            <p:ph type="subTitle" idx="1"/>
          </p:nvPr>
        </p:nvSpPr>
        <p:spPr>
          <a:xfrm>
            <a:off x="762327" y="2682960"/>
            <a:ext cx="5393849" cy="1853997"/>
          </a:xfrm>
        </p:spPr>
        <p:txBody>
          <a:bodyPr/>
          <a:lstStyle/>
          <a:p>
            <a:r>
              <a:rPr lang="en-US" b="0" dirty="0">
                <a:solidFill>
                  <a:schemeClr val="tx1"/>
                </a:solidFill>
              </a:rPr>
              <a:t>Climate change education is </a:t>
            </a:r>
            <a:r>
              <a:rPr lang="en-US" dirty="0">
                <a:solidFill>
                  <a:schemeClr val="tx1"/>
                </a:solidFill>
              </a:rPr>
              <a:t>part of the Finnish curriculum </a:t>
            </a:r>
            <a:r>
              <a:rPr lang="en-US" b="1" dirty="0">
                <a:solidFill>
                  <a:schemeClr val="tx1"/>
                </a:solidFill>
              </a:rPr>
              <a:t>from kindergarten to university</a:t>
            </a:r>
            <a:r>
              <a:rPr lang="en-US" dirty="0">
                <a:solidFill>
                  <a:schemeClr val="tx1"/>
                </a:solidFill>
              </a:rPr>
              <a:t>. </a:t>
            </a:r>
            <a:r>
              <a:rPr lang="en-GB" dirty="0">
                <a:solidFill>
                  <a:schemeClr val="tx1"/>
                </a:solidFill>
              </a:rPr>
              <a:t>The aim of the core curricula is for students to familiarise themselves with research evidence and practices associated with mitigating climate change and safeguarding biodiversity.</a:t>
            </a:r>
            <a:endParaRPr lang="en-FI" dirty="0">
              <a:solidFill>
                <a:schemeClr val="tx1"/>
              </a:solidFill>
            </a:endParaRPr>
          </a:p>
          <a:p>
            <a:endParaRPr lang="en-US" sz="2000" b="0" dirty="0">
              <a:solidFill>
                <a:schemeClr val="tx1"/>
              </a:solidFill>
            </a:endParaRPr>
          </a:p>
        </p:txBody>
      </p:sp>
      <p:sp>
        <p:nvSpPr>
          <p:cNvPr id="7" name="Title 1" descr="The CO2 tax">
            <a:extLst>
              <a:ext uri="{FF2B5EF4-FFF2-40B4-BE49-F238E27FC236}">
                <a16:creationId xmlns:a16="http://schemas.microsoft.com/office/drawing/2014/main" id="{0C406C4F-A5E9-49AC-B589-67759D6CEE00}"/>
              </a:ext>
            </a:extLst>
          </p:cNvPr>
          <p:cNvSpPr>
            <a:spLocks noGrp="1"/>
          </p:cNvSpPr>
          <p:nvPr>
            <p:ph type="ctrTitle"/>
          </p:nvPr>
        </p:nvSpPr>
        <p:spPr>
          <a:xfrm>
            <a:off x="468312" y="1501899"/>
            <a:ext cx="5903888" cy="1080120"/>
          </a:xfrm>
        </p:spPr>
        <p:txBody>
          <a:bodyPr/>
          <a:lstStyle/>
          <a:p>
            <a:pPr algn="ctr"/>
            <a:r>
              <a:rPr lang="en-US" sz="3600" dirty="0">
                <a:solidFill>
                  <a:schemeClr val="tx1"/>
                </a:solidFill>
              </a:rPr>
              <a:t>teaching climate responsibility</a:t>
            </a:r>
            <a:endParaRPr lang="en-FI" sz="3600" dirty="0">
              <a:solidFill>
                <a:schemeClr val="tx1"/>
              </a:solidFill>
            </a:endParaRPr>
          </a:p>
        </p:txBody>
      </p:sp>
      <p:sp>
        <p:nvSpPr>
          <p:cNvPr id="11" name="Freeform 11">
            <a:extLst>
              <a:ext uri="{FF2B5EF4-FFF2-40B4-BE49-F238E27FC236}">
                <a16:creationId xmlns:a16="http://schemas.microsoft.com/office/drawing/2014/main" id="{8AA87228-BEF9-472D-9AE0-A9DBF1011495}"/>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TextBox 12"/>
          <p:cNvSpPr txBox="1"/>
          <p:nvPr/>
        </p:nvSpPr>
        <p:spPr>
          <a:xfrm>
            <a:off x="179512" y="123478"/>
            <a:ext cx="2339752" cy="380480"/>
          </a:xfrm>
          <a:prstGeom prst="rect">
            <a:avLst/>
          </a:prstGeom>
          <a:noFill/>
        </p:spPr>
        <p:txBody>
          <a:bodyPr wrap="square" lIns="36000" tIns="36000" rIns="36000" bIns="36000" rtlCol="0">
            <a:spAutoFit/>
          </a:bodyPr>
          <a:lstStyle/>
          <a:p>
            <a:r>
              <a:rPr lang="fi-FI" sz="2000" b="1" dirty="0"/>
              <a:t>CASE EXAMPLE</a:t>
            </a:r>
            <a:endParaRPr lang="en-US" sz="2000" b="1" dirty="0"/>
          </a:p>
        </p:txBody>
      </p:sp>
    </p:spTree>
    <p:extLst>
      <p:ext uri="{BB962C8B-B14F-4D97-AF65-F5344CB8AC3E}">
        <p14:creationId xmlns:p14="http://schemas.microsoft.com/office/powerpoint/2010/main" val="110032525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000" y="1347614"/>
            <a:ext cx="8028000" cy="3600000"/>
          </a:xfrm>
        </p:spPr>
        <p:txBody>
          <a:bodyPr/>
          <a:lstStyle/>
          <a:p>
            <a:r>
              <a:rPr lang="en-US" dirty="0"/>
              <a:t>The Finnish national core curricula aim to teach everyone the </a:t>
            </a:r>
            <a:r>
              <a:rPr lang="en-US" b="1" dirty="0"/>
              <a:t>basics of climate responsibility</a:t>
            </a:r>
            <a:r>
              <a:rPr lang="en-US" dirty="0"/>
              <a:t>. </a:t>
            </a:r>
            <a:r>
              <a:rPr lang="en-GB" sz="1800" dirty="0"/>
              <a:t>The aim of the core curricula is for students to familiarise themselves with research evidence and practices associated with mitigating climate change and safeguarding biodiversity.</a:t>
            </a:r>
            <a:endParaRPr lang="fi-FI" dirty="0"/>
          </a:p>
          <a:p>
            <a:endParaRPr lang="fi-FI" dirty="0"/>
          </a:p>
          <a:p>
            <a:r>
              <a:rPr lang="en-US" b="1" dirty="0"/>
              <a:t>The Finnish National Agency for Education </a:t>
            </a:r>
            <a:r>
              <a:rPr lang="en-US" dirty="0"/>
              <a:t>supports teaching skills that are essential to build a sustainable future for the climate.</a:t>
            </a:r>
          </a:p>
          <a:p>
            <a:pPr lvl="1"/>
            <a:r>
              <a:rPr lang="en-US" dirty="0"/>
              <a:t>The learning objectives help students understand why human activity has to be reconciled with the capacity of natural environments as well as the sustainable use of limited natural resources.</a:t>
            </a:r>
            <a:r>
              <a:rPr lang="fi-FI" dirty="0"/>
              <a:t> </a:t>
            </a:r>
          </a:p>
        </p:txBody>
      </p:sp>
      <p:sp>
        <p:nvSpPr>
          <p:cNvPr id="6" name="Title 2">
            <a:extLst>
              <a:ext uri="{FF2B5EF4-FFF2-40B4-BE49-F238E27FC236}">
                <a16:creationId xmlns:a16="http://schemas.microsoft.com/office/drawing/2014/main" id="{3F3BFF28-7976-4353-9BA8-068F62AC084F}"/>
              </a:ext>
            </a:extLst>
          </p:cNvPr>
          <p:cNvSpPr>
            <a:spLocks noGrp="1"/>
          </p:cNvSpPr>
          <p:nvPr>
            <p:ph type="title"/>
          </p:nvPr>
        </p:nvSpPr>
        <p:spPr>
          <a:xfrm>
            <a:off x="1241632" y="411510"/>
            <a:ext cx="6624736" cy="645041"/>
          </a:xfrm>
        </p:spPr>
        <p:txBody>
          <a:bodyPr anchor="ctr"/>
          <a:lstStyle/>
          <a:p>
            <a:pPr algn="ctr"/>
            <a:r>
              <a:rPr lang="en-GB" dirty="0"/>
              <a:t>Climate change education forms the base for climate responsibility</a:t>
            </a:r>
            <a:endParaRPr lang="en-FI" dirty="0"/>
          </a:p>
        </p:txBody>
      </p:sp>
    </p:spTree>
    <p:extLst>
      <p:ext uri="{BB962C8B-B14F-4D97-AF65-F5344CB8AC3E}">
        <p14:creationId xmlns:p14="http://schemas.microsoft.com/office/powerpoint/2010/main" val="218592524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of woman holding moss">
            <a:extLst>
              <a:ext uri="{FF2B5EF4-FFF2-40B4-BE49-F238E27FC236}">
                <a16:creationId xmlns:a16="http://schemas.microsoft.com/office/drawing/2014/main" id="{8F63FA96-C9DF-467A-B524-964F77BE9E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 r="-59" b="14000"/>
          <a:stretch/>
        </p:blipFill>
        <p:spPr>
          <a:xfrm>
            <a:off x="0" y="1"/>
            <a:ext cx="9216007" cy="5308054"/>
          </a:xfrm>
          <a:prstGeom prst="rect">
            <a:avLst/>
          </a:prstGeom>
        </p:spPr>
      </p:pic>
      <p:sp>
        <p:nvSpPr>
          <p:cNvPr id="13" name="Rectangle 12">
            <a:extLst>
              <a:ext uri="{FF2B5EF4-FFF2-40B4-BE49-F238E27FC236}">
                <a16:creationId xmlns:a16="http://schemas.microsoft.com/office/drawing/2014/main" id="{50B9378C-E467-4E21-BD0B-85E78C22A149}"/>
              </a:ext>
              <a:ext uri="{C183D7F6-B498-43B3-948B-1728B52AA6E4}">
                <adec:decorative xmlns="" xmlns:adec="http://schemas.microsoft.com/office/drawing/2017/decorative" val="1"/>
              </a:ext>
            </a:extLst>
          </p:cNvPr>
          <p:cNvSpPr/>
          <p:nvPr/>
        </p:nvSpPr>
        <p:spPr>
          <a:xfrm>
            <a:off x="0" y="2"/>
            <a:ext cx="9211269" cy="5308053"/>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5" name="TextBox 4"/>
          <p:cNvSpPr txBox="1"/>
          <p:nvPr/>
        </p:nvSpPr>
        <p:spPr>
          <a:xfrm>
            <a:off x="179512" y="123478"/>
            <a:ext cx="2339752" cy="380480"/>
          </a:xfrm>
          <a:prstGeom prst="rect">
            <a:avLst/>
          </a:prstGeom>
          <a:noFill/>
        </p:spPr>
        <p:txBody>
          <a:bodyPr wrap="square" lIns="36000" tIns="36000" rIns="36000" bIns="36000" rtlCol="0">
            <a:spAutoFit/>
          </a:bodyPr>
          <a:lstStyle/>
          <a:p>
            <a:r>
              <a:rPr lang="fi-FI" sz="2000" b="1" dirty="0"/>
              <a:t>CASE EXAMPLE</a:t>
            </a:r>
            <a:endParaRPr lang="en-US" sz="2000" b="1" dirty="0"/>
          </a:p>
        </p:txBody>
      </p:sp>
      <p:sp>
        <p:nvSpPr>
          <p:cNvPr id="8" name="Rectangle 7">
            <a:extLst>
              <a:ext uri="{FF2B5EF4-FFF2-40B4-BE49-F238E27FC236}">
                <a16:creationId xmlns:a16="http://schemas.microsoft.com/office/drawing/2014/main" id="{07E694BB-8EDF-4A78-9030-7FAFF7501473}"/>
              </a:ext>
              <a:ext uri="{C183D7F6-B498-43B3-948B-1728B52AA6E4}">
                <adec:decorative xmlns="" xmlns:adec="http://schemas.microsoft.com/office/drawing/2017/decorative" val="1"/>
              </a:ext>
            </a:extLst>
          </p:cNvPr>
          <p:cNvSpPr/>
          <p:nvPr/>
        </p:nvSpPr>
        <p:spPr>
          <a:xfrm>
            <a:off x="262800" y="987574"/>
            <a:ext cx="8640000" cy="3934756"/>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9" name="Rectangle 8">
            <a:extLst>
              <a:ext uri="{FF2B5EF4-FFF2-40B4-BE49-F238E27FC236}">
                <a16:creationId xmlns:a16="http://schemas.microsoft.com/office/drawing/2014/main" id="{C51E89FD-5B98-4977-8F7D-AD9EED6B03D8}"/>
              </a:ext>
            </a:extLst>
          </p:cNvPr>
          <p:cNvSpPr/>
          <p:nvPr/>
        </p:nvSpPr>
        <p:spPr>
          <a:xfrm>
            <a:off x="482400" y="3877201"/>
            <a:ext cx="8197200" cy="892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btitle 3">
            <a:extLst>
              <a:ext uri="{FF2B5EF4-FFF2-40B4-BE49-F238E27FC236}">
                <a16:creationId xmlns:a16="http://schemas.microsoft.com/office/drawing/2014/main" id="{07753EB5-196D-4765-A973-48619F69FBFD}"/>
              </a:ext>
            </a:extLst>
          </p:cNvPr>
          <p:cNvSpPr txBox="1">
            <a:spLocks/>
          </p:cNvSpPr>
          <p:nvPr/>
        </p:nvSpPr>
        <p:spPr>
          <a:xfrm>
            <a:off x="553256" y="1923678"/>
            <a:ext cx="8019202" cy="1636438"/>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GB" b="1" dirty="0">
                <a:solidFill>
                  <a:schemeClr val="tx1"/>
                </a:solidFill>
              </a:rPr>
              <a:t>The Martha Organization’s </a:t>
            </a:r>
            <a:r>
              <a:rPr lang="en-GB" dirty="0">
                <a:solidFill>
                  <a:schemeClr val="tx1"/>
                </a:solidFill>
              </a:rPr>
              <a:t>mission is to promote good and sustainable everyday lives by giving home economics advice. This includes, for example, climate friendly food choices and recipes, how to avoid food waste, how to save energy and improve energy effectiveness, how to reduce and sort waste, and how to consume more sustainably. </a:t>
            </a:r>
            <a:r>
              <a:rPr lang="en-GB" b="1" dirty="0">
                <a:solidFill>
                  <a:schemeClr val="tx1"/>
                </a:solidFill>
              </a:rPr>
              <a:t>Volunteers across Finland carry out the work.</a:t>
            </a:r>
            <a:endParaRPr lang="en-US" b="1" dirty="0">
              <a:solidFill>
                <a:schemeClr val="tx1"/>
              </a:solidFill>
            </a:endParaRPr>
          </a:p>
        </p:txBody>
      </p:sp>
      <p:sp>
        <p:nvSpPr>
          <p:cNvPr id="11" name="Title 1" descr="The CO2 tax">
            <a:extLst>
              <a:ext uri="{FF2B5EF4-FFF2-40B4-BE49-F238E27FC236}">
                <a16:creationId xmlns:a16="http://schemas.microsoft.com/office/drawing/2014/main" id="{E85D19F6-2489-4CC6-82D0-17A8A8646B22}"/>
              </a:ext>
            </a:extLst>
          </p:cNvPr>
          <p:cNvSpPr txBox="1">
            <a:spLocks/>
          </p:cNvSpPr>
          <p:nvPr/>
        </p:nvSpPr>
        <p:spPr>
          <a:xfrm>
            <a:off x="241200" y="1296047"/>
            <a:ext cx="8661600" cy="483615"/>
          </a:xfrm>
          <a:prstGeom prst="rect">
            <a:avLst/>
          </a:prstGeom>
          <a:noFill/>
        </p:spPr>
        <p:txBody>
          <a:bodyPr vert="horz" lIns="0" tIns="0" rIns="0" bIns="0" rtlCol="0" anchor="ctr" anchorCtr="0">
            <a:noAutofit/>
          </a:bodyPr>
          <a:lstStyle>
            <a:lvl1pPr algn="ctr" defTabSz="914400" rtl="0" eaLnBrk="1" latinLnBrk="0" hangingPunct="1">
              <a:lnSpc>
                <a:spcPct val="80000"/>
              </a:lnSpc>
              <a:spcBef>
                <a:spcPct val="0"/>
              </a:spcBef>
              <a:buNone/>
              <a:defRPr sz="5400" b="1" kern="1200" cap="all" baseline="0">
                <a:solidFill>
                  <a:schemeClr val="accent1"/>
                </a:solidFill>
                <a:latin typeface="+mj-lt"/>
                <a:ea typeface="+mj-ea"/>
                <a:cs typeface="+mj-cs"/>
              </a:defRPr>
            </a:lvl1pPr>
          </a:lstStyle>
          <a:p>
            <a:r>
              <a:rPr lang="en-GB" sz="3200" dirty="0">
                <a:solidFill>
                  <a:schemeClr val="tx1"/>
                </a:solidFill>
              </a:rPr>
              <a:t>The Martha Organization </a:t>
            </a:r>
            <a:endParaRPr lang="en-FI" sz="3200" dirty="0">
              <a:solidFill>
                <a:schemeClr val="tx1"/>
              </a:solidFill>
            </a:endParaRPr>
          </a:p>
        </p:txBody>
      </p:sp>
      <p:sp>
        <p:nvSpPr>
          <p:cNvPr id="18" name="Text Placeholder 4">
            <a:extLst>
              <a:ext uri="{FF2B5EF4-FFF2-40B4-BE49-F238E27FC236}">
                <a16:creationId xmlns:a16="http://schemas.microsoft.com/office/drawing/2014/main" id="{29C320B1-9601-4FE9-90F7-72984246D242}"/>
              </a:ext>
            </a:extLst>
          </p:cNvPr>
          <p:cNvSpPr txBox="1">
            <a:spLocks/>
          </p:cNvSpPr>
          <p:nvPr/>
        </p:nvSpPr>
        <p:spPr>
          <a:xfrm>
            <a:off x="827584" y="3877200"/>
            <a:ext cx="3400670" cy="892179"/>
          </a:xfrm>
          <a:prstGeom prst="rect">
            <a:avLst/>
          </a:prstGeom>
        </p:spPr>
        <p:txBody>
          <a:bodyPr anchor="ct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ctr">
              <a:buNone/>
            </a:pPr>
            <a:r>
              <a:rPr lang="en-GB" sz="1200" dirty="0">
                <a:solidFill>
                  <a:schemeClr val="bg1"/>
                </a:solidFill>
              </a:rPr>
              <a:t>The Martha Organization is a home economics organisation that promotes well-being and quality of life at home.</a:t>
            </a:r>
            <a:endParaRPr lang="en-FI" sz="1200" dirty="0">
              <a:solidFill>
                <a:schemeClr val="bg1"/>
              </a:solidFill>
            </a:endParaRPr>
          </a:p>
        </p:txBody>
      </p:sp>
      <p:sp>
        <p:nvSpPr>
          <p:cNvPr id="20" name="Text Placeholder 6">
            <a:extLst>
              <a:ext uri="{FF2B5EF4-FFF2-40B4-BE49-F238E27FC236}">
                <a16:creationId xmlns:a16="http://schemas.microsoft.com/office/drawing/2014/main" id="{DD85ADD4-0FC9-4516-90D7-4C34D0720A0A}"/>
              </a:ext>
            </a:extLst>
          </p:cNvPr>
          <p:cNvSpPr txBox="1">
            <a:spLocks/>
          </p:cNvSpPr>
          <p:nvPr/>
        </p:nvSpPr>
        <p:spPr>
          <a:xfrm>
            <a:off x="4491054" y="3877201"/>
            <a:ext cx="3825362" cy="892178"/>
          </a:xfrm>
          <a:prstGeom prst="rect">
            <a:avLst/>
          </a:prstGeom>
        </p:spPr>
        <p:txBody>
          <a:bodyPr anchor="ct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ctr">
              <a:buNone/>
            </a:pPr>
            <a:r>
              <a:rPr lang="en-US" sz="1200" dirty="0">
                <a:solidFill>
                  <a:schemeClr val="bg1"/>
                </a:solidFill>
              </a:rPr>
              <a:t>The </a:t>
            </a:r>
            <a:r>
              <a:rPr lang="en-US" sz="1200" dirty="0" err="1">
                <a:solidFill>
                  <a:schemeClr val="bg1"/>
                </a:solidFill>
              </a:rPr>
              <a:t>organisation</a:t>
            </a:r>
            <a:r>
              <a:rPr lang="en-US" sz="1200" dirty="0">
                <a:solidFill>
                  <a:schemeClr val="bg1"/>
                </a:solidFill>
              </a:rPr>
              <a:t> promotes the idea that climate friendly choices are likely to be better for your health, wellbeing and household economy.</a:t>
            </a:r>
            <a:endParaRPr lang="en-FI" sz="1200" dirty="0">
              <a:solidFill>
                <a:schemeClr val="bg1"/>
              </a:solidFill>
            </a:endParaRPr>
          </a:p>
        </p:txBody>
      </p:sp>
    </p:spTree>
    <p:extLst>
      <p:ext uri="{BB962C8B-B14F-4D97-AF65-F5344CB8AC3E}">
        <p14:creationId xmlns:p14="http://schemas.microsoft.com/office/powerpoint/2010/main" val="2596526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outdoor, plant&#10;&#10;Description automatically generated">
            <a:extLst>
              <a:ext uri="{FF2B5EF4-FFF2-40B4-BE49-F238E27FC236}">
                <a16:creationId xmlns:a16="http://schemas.microsoft.com/office/drawing/2014/main" id="{51B69EF2-C7A8-4145-BEFF-971C93D46549}"/>
              </a:ext>
            </a:extLst>
          </p:cNvPr>
          <p:cNvPicPr>
            <a:picLocks noChangeAspect="1"/>
          </p:cNvPicPr>
          <p:nvPr/>
        </p:nvPicPr>
        <p:blipFill rotWithShape="1">
          <a:blip r:embed="rId3">
            <a:extLst>
              <a:ext uri="{28A0092B-C50C-407E-A947-70E740481C1C}">
                <a14:useLocalDpi xmlns:a14="http://schemas.microsoft.com/office/drawing/2010/main" val="0"/>
              </a:ext>
            </a:extLst>
          </a:blip>
          <a:srcRect t="13869" r="30650" b="16781"/>
          <a:stretch/>
        </p:blipFill>
        <p:spPr>
          <a:xfrm>
            <a:off x="0" y="0"/>
            <a:ext cx="9144000" cy="5143500"/>
          </a:xfrm>
          <a:prstGeom prst="rect">
            <a:avLst/>
          </a:prstGeom>
        </p:spPr>
      </p:pic>
      <p:sp>
        <p:nvSpPr>
          <p:cNvPr id="12" name="Rectangle 11">
            <a:extLst>
              <a:ext uri="{FF2B5EF4-FFF2-40B4-BE49-F238E27FC236}">
                <a16:creationId xmlns:a16="http://schemas.microsoft.com/office/drawing/2014/main" id="{9C60B0DD-7D8A-4CAD-ABC8-1AB36670C0E7}"/>
              </a:ext>
              <a:ext uri="{C183D7F6-B498-43B3-948B-1728B52AA6E4}">
                <adec:decorative xmlns="" xmlns:adec="http://schemas.microsoft.com/office/drawing/2017/decorative" val="1"/>
              </a:ext>
            </a:extLst>
          </p:cNvPr>
          <p:cNvSpPr/>
          <p:nvPr/>
        </p:nvSpPr>
        <p:spPr>
          <a:xfrm>
            <a:off x="1" y="3"/>
            <a:ext cx="9144000" cy="5143498"/>
          </a:xfrm>
          <a:prstGeom prst="rect">
            <a:avLst/>
          </a:pr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9" name="Rectangle 8">
            <a:extLst>
              <a:ext uri="{FF2B5EF4-FFF2-40B4-BE49-F238E27FC236}">
                <a16:creationId xmlns:a16="http://schemas.microsoft.com/office/drawing/2014/main" id="{129086C0-DA07-43C4-9735-C31ADD4419F7}"/>
              </a:ext>
              <a:ext uri="{C183D7F6-B498-43B3-948B-1728B52AA6E4}">
                <adec:decorative xmlns="" xmlns:adec="http://schemas.microsoft.com/office/drawing/2017/decorative" val="1"/>
              </a:ext>
            </a:extLst>
          </p:cNvPr>
          <p:cNvSpPr/>
          <p:nvPr/>
        </p:nvSpPr>
        <p:spPr>
          <a:xfrm>
            <a:off x="468313" y="1526580"/>
            <a:ext cx="5508103" cy="2933302"/>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inlandica"/>
              <a:ea typeface="+mn-ea"/>
              <a:cs typeface="+mn-cs"/>
            </a:endParaRPr>
          </a:p>
        </p:txBody>
      </p:sp>
      <p:sp>
        <p:nvSpPr>
          <p:cNvPr id="4" name="Subtitle 3">
            <a:extLst>
              <a:ext uri="{FF2B5EF4-FFF2-40B4-BE49-F238E27FC236}">
                <a16:creationId xmlns:a16="http://schemas.microsoft.com/office/drawing/2014/main" id="{0572EA5E-EEF7-408D-B215-439117D9AFBE}"/>
              </a:ext>
            </a:extLst>
          </p:cNvPr>
          <p:cNvSpPr>
            <a:spLocks noGrp="1"/>
          </p:cNvSpPr>
          <p:nvPr>
            <p:ph type="subTitle" idx="1"/>
          </p:nvPr>
        </p:nvSpPr>
        <p:spPr>
          <a:xfrm>
            <a:off x="813471" y="2660352"/>
            <a:ext cx="4817786" cy="1486516"/>
          </a:xfrm>
        </p:spPr>
        <p:txBody>
          <a:bodyPr/>
          <a:lstStyle/>
          <a:p>
            <a:r>
              <a:rPr lang="en-US" b="0" dirty="0">
                <a:solidFill>
                  <a:schemeClr val="tx1"/>
                </a:solidFill>
              </a:rPr>
              <a:t>Finnish peop</a:t>
            </a:r>
            <a:r>
              <a:rPr lang="en-US" dirty="0">
                <a:solidFill>
                  <a:schemeClr val="tx1"/>
                </a:solidFill>
              </a:rPr>
              <a:t>le have a strong relationship with nature, because nature has always been accessible to us. Finnish people have an individual connection to forests; more than 80% of Finnish people say the forest is important to them. </a:t>
            </a:r>
          </a:p>
          <a:p>
            <a:endParaRPr lang="en-US" dirty="0">
              <a:solidFill>
                <a:schemeClr val="tx1"/>
              </a:solidFill>
            </a:endParaRPr>
          </a:p>
        </p:txBody>
      </p:sp>
      <p:sp>
        <p:nvSpPr>
          <p:cNvPr id="7" name="Title 1" descr="The CO2 tax">
            <a:extLst>
              <a:ext uri="{FF2B5EF4-FFF2-40B4-BE49-F238E27FC236}">
                <a16:creationId xmlns:a16="http://schemas.microsoft.com/office/drawing/2014/main" id="{0C406C4F-A5E9-49AC-B589-67759D6CEE00}"/>
              </a:ext>
            </a:extLst>
          </p:cNvPr>
          <p:cNvSpPr>
            <a:spLocks noGrp="1"/>
          </p:cNvSpPr>
          <p:nvPr>
            <p:ph type="ctrTitle"/>
          </p:nvPr>
        </p:nvSpPr>
        <p:spPr>
          <a:xfrm>
            <a:off x="468313" y="1705932"/>
            <a:ext cx="5508103" cy="883046"/>
          </a:xfrm>
        </p:spPr>
        <p:txBody>
          <a:bodyPr/>
          <a:lstStyle/>
          <a:p>
            <a:pPr algn="ctr"/>
            <a:r>
              <a:rPr lang="en-US" sz="3600" dirty="0">
                <a:solidFill>
                  <a:schemeClr val="tx1"/>
                </a:solidFill>
              </a:rPr>
              <a:t>strong nature relationship</a:t>
            </a:r>
            <a:endParaRPr lang="en-FI" sz="3600" dirty="0">
              <a:solidFill>
                <a:schemeClr val="tx1"/>
              </a:solidFill>
            </a:endParaRPr>
          </a:p>
        </p:txBody>
      </p:sp>
      <p:sp>
        <p:nvSpPr>
          <p:cNvPr id="10" name="Freeform 7">
            <a:extLst>
              <a:ext uri="{FF2B5EF4-FFF2-40B4-BE49-F238E27FC236}">
                <a16:creationId xmlns:a16="http://schemas.microsoft.com/office/drawing/2014/main" id="{584CD1DA-04E6-409C-8F99-E1D247E589E4}"/>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8AA87228-BEF9-472D-9AE0-A9DBF1011495}"/>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Subtitle 3">
            <a:extLst>
              <a:ext uri="{FF2B5EF4-FFF2-40B4-BE49-F238E27FC236}">
                <a16:creationId xmlns:a16="http://schemas.microsoft.com/office/drawing/2014/main" id="{8F2B80AB-2A00-4F02-9F98-3BFCBA4389D4}"/>
              </a:ext>
            </a:extLst>
          </p:cNvPr>
          <p:cNvSpPr txBox="1">
            <a:spLocks/>
          </p:cNvSpPr>
          <p:nvPr/>
        </p:nvSpPr>
        <p:spPr>
          <a:xfrm>
            <a:off x="5148064" y="4746133"/>
            <a:ext cx="3767237" cy="288703"/>
          </a:xfrm>
          <a:prstGeom prst="rect">
            <a:avLst/>
          </a:prstGeom>
        </p:spPr>
        <p:txBody>
          <a:bodyPr vert="horz" lIns="0" tIns="0" rIns="0" bIns="0" rtlCol="0" anchor="t" anchorCtr="0">
            <a:noAutofit/>
          </a:bodyPr>
          <a:lstStyle>
            <a:lvl1pPr marL="0" indent="0" algn="l" defTabSz="914400" rtl="0" eaLnBrk="1" latinLnBrk="0" hangingPunct="1">
              <a:lnSpc>
                <a:spcPct val="120000"/>
              </a:lnSpc>
              <a:spcBef>
                <a:spcPts val="20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120000"/>
              </a:lnSpc>
              <a:spcBef>
                <a:spcPts val="200"/>
              </a:spcBef>
              <a:buFont typeface="Arial" panose="020B0604020202020204"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lnSpc>
                <a:spcPct val="120000"/>
              </a:lnSpc>
              <a:spcBef>
                <a:spcPts val="200"/>
              </a:spcBef>
              <a:buFont typeface="Arial" panose="020B0604020202020204" pitchFamily="34" charset="0"/>
              <a:buNone/>
              <a:defRPr sz="1400" kern="1200">
                <a:solidFill>
                  <a:schemeClr val="tx1">
                    <a:tint val="75000"/>
                  </a:schemeClr>
                </a:solidFill>
                <a:latin typeface="+mn-lt"/>
                <a:ea typeface="+mn-ea"/>
                <a:cs typeface="+mn-cs"/>
              </a:defRPr>
            </a:lvl3pPr>
            <a:lvl4pPr marL="1371600" indent="0" algn="ctr" defTabSz="914400" rtl="0" eaLnBrk="1" latinLnBrk="0" hangingPunct="1">
              <a:lnSpc>
                <a:spcPct val="120000"/>
              </a:lnSpc>
              <a:spcBef>
                <a:spcPts val="200"/>
              </a:spcBef>
              <a:buFont typeface="Arial" panose="020B0604020202020204" pitchFamily="34" charset="0"/>
              <a:buNone/>
              <a:defRPr sz="1200" kern="1200">
                <a:solidFill>
                  <a:schemeClr val="tx1">
                    <a:tint val="75000"/>
                  </a:schemeClr>
                </a:solidFill>
                <a:latin typeface="+mn-lt"/>
                <a:ea typeface="+mn-ea"/>
                <a:cs typeface="+mn-cs"/>
              </a:defRPr>
            </a:lvl4pPr>
            <a:lvl5pPr marL="18288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5pPr>
            <a:lvl6pPr marL="22860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6pPr>
            <a:lvl7pPr marL="27432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7pPr>
            <a:lvl8pPr marL="32004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8pPr>
            <a:lvl9pPr marL="36576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9pPr>
          </a:lstStyle>
          <a:p>
            <a:pPr algn="r"/>
            <a:r>
              <a:rPr lang="fi-FI" sz="1400" dirty="0"/>
              <a:t>Photo: Marjaana Tasala / </a:t>
            </a:r>
            <a:r>
              <a:rPr lang="fi-FI" sz="1400" dirty="0" err="1"/>
              <a:t>Visit</a:t>
            </a:r>
            <a:r>
              <a:rPr lang="fi-FI" sz="1400" dirty="0"/>
              <a:t> Finland</a:t>
            </a:r>
          </a:p>
        </p:txBody>
      </p:sp>
    </p:spTree>
    <p:extLst>
      <p:ext uri="{BB962C8B-B14F-4D97-AF65-F5344CB8AC3E}">
        <p14:creationId xmlns:p14="http://schemas.microsoft.com/office/powerpoint/2010/main" val="966619636"/>
      </p:ext>
    </p:extLst>
  </p:cSld>
  <p:clrMapOvr>
    <a:masterClrMapping/>
  </p:clrMapOvr>
  <p:transition spd="med">
    <p:fade/>
  </p:transition>
</p:sld>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Finland_sample-3</Template>
  <TotalTime>18107</TotalTime>
  <Words>2395</Words>
  <Application>Microsoft Office PowerPoint</Application>
  <PresentationFormat>On-screen Show (16:9)</PresentationFormat>
  <Paragraphs>138</Paragraphs>
  <Slides>31</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Arial</vt:lpstr>
      <vt:lpstr>Calibri</vt:lpstr>
      <vt:lpstr>Finlandica</vt:lpstr>
      <vt:lpstr>Finlandica Web</vt:lpstr>
      <vt:lpstr>Times New Roman</vt:lpstr>
      <vt:lpstr>1_Suomi Finland</vt:lpstr>
      <vt:lpstr>1_Suomi Finland Blanco</vt:lpstr>
      <vt:lpstr>PowerPoint Presentation</vt:lpstr>
      <vt:lpstr>CLIMATE MATTERS  – finland takes climate action</vt:lpstr>
      <vt:lpstr>PowerPoint Presentation</vt:lpstr>
      <vt:lpstr>Education and a strong nature relationship</vt:lpstr>
      <vt:lpstr>Finns support ambitious climate policies and participate in solving problems</vt:lpstr>
      <vt:lpstr>teaching climate responsibility</vt:lpstr>
      <vt:lpstr>Climate change education forms the base for climate responsibility</vt:lpstr>
      <vt:lpstr>PowerPoint Presentation</vt:lpstr>
      <vt:lpstr>strong nature relationship</vt:lpstr>
      <vt:lpstr>Forests are always accessible in Finland</vt:lpstr>
      <vt:lpstr>Bringing science and decision-making together</vt:lpstr>
      <vt:lpstr>PowerPoint Presentation</vt:lpstr>
      <vt:lpstr>The CO2 tax</vt:lpstr>
      <vt:lpstr>PowerPoint Presentation</vt:lpstr>
      <vt:lpstr>World’s 1st circular economy road map</vt:lpstr>
      <vt:lpstr>PowerPoint Presentation</vt:lpstr>
      <vt:lpstr>PowerPoint Presentation</vt:lpstr>
      <vt:lpstr>In Finland, everyone does their share for THE climate</vt:lpstr>
      <vt:lpstr>Driving change together</vt:lpstr>
      <vt:lpstr>PowerPoint Presentation</vt:lpstr>
      <vt:lpstr>Ambitious regional climate work</vt:lpstr>
      <vt:lpstr>PowerPoint Presentation</vt:lpstr>
      <vt:lpstr>A common path towards a more sustainable world </vt:lpstr>
      <vt:lpstr>Finland seeks global co-creation and collaboration </vt:lpstr>
      <vt:lpstr>PowerPoint Presentation</vt:lpstr>
      <vt:lpstr>Ambitious national climate targets lead the way for international cooperation</vt:lpstr>
      <vt:lpstr>The World Circular Economy Forum</vt:lpstr>
      <vt:lpstr>Active team player in the UN and EU</vt:lpstr>
      <vt:lpstr>PowerPoint Presentation</vt:lpstr>
      <vt:lpstr>Thank you!</vt:lpstr>
      <vt:lpstr>PowerPoint Presentation</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Evita Tuovinen</dc:creator>
  <cp:lastModifiedBy>Järvenpää Elina (VIE-50)</cp:lastModifiedBy>
  <cp:revision>66</cp:revision>
  <dcterms:created xsi:type="dcterms:W3CDTF">2021-04-27T07:23:05Z</dcterms:created>
  <dcterms:modified xsi:type="dcterms:W3CDTF">2021-05-26T12:06:29Z</dcterms:modified>
</cp:coreProperties>
</file>