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29" r:id="rId5"/>
  </p:sldMasterIdLst>
  <p:notesMasterIdLst>
    <p:notesMasterId r:id="rId16"/>
  </p:notesMasterIdLst>
  <p:handoutMasterIdLst>
    <p:handoutMasterId r:id="rId17"/>
  </p:handoutMasterIdLst>
  <p:sldIdLst>
    <p:sldId id="306" r:id="rId6"/>
    <p:sldId id="364" r:id="rId7"/>
    <p:sldId id="353" r:id="rId8"/>
    <p:sldId id="327" r:id="rId9"/>
    <p:sldId id="354" r:id="rId10"/>
    <p:sldId id="358" r:id="rId11"/>
    <p:sldId id="366" r:id="rId12"/>
    <p:sldId id="355" r:id="rId13"/>
    <p:sldId id="359" r:id="rId14"/>
    <p:sldId id="36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E"/>
    <a:srgbClr val="012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69" d="100"/>
          <a:sy n="69" d="100"/>
        </p:scale>
        <p:origin x="1256"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630855-BD9D-4FAD-B990-AF11A4F8CE43}" type="datetimeFigureOut">
              <a:rPr lang="en-US" smtClean="0"/>
              <a:t>7/19/2021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B55EDE-2BAB-4E07-838D-BE2944D4C52A}" type="slidenum">
              <a:rPr lang="en-US" smtClean="0"/>
              <a:t>‹#›</a:t>
            </a:fld>
            <a:endParaRPr lang="en-US"/>
          </a:p>
        </p:txBody>
      </p:sp>
    </p:spTree>
    <p:extLst>
      <p:ext uri="{BB962C8B-B14F-4D97-AF65-F5344CB8AC3E}">
        <p14:creationId xmlns:p14="http://schemas.microsoft.com/office/powerpoint/2010/main" val="295779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5F75C1-A562-49BE-A6E1-5270735511CB}" type="datetimeFigureOut">
              <a:rPr lang="en-US" smtClean="0"/>
              <a:t>7/19/2021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CA8823-E656-4E74-BCF9-FEFD5EF3B131}" type="slidenum">
              <a:rPr lang="en-US" smtClean="0"/>
              <a:t>‹#›</a:t>
            </a:fld>
            <a:endParaRPr lang="en-US"/>
          </a:p>
        </p:txBody>
      </p:sp>
    </p:spTree>
    <p:extLst>
      <p:ext uri="{BB962C8B-B14F-4D97-AF65-F5344CB8AC3E}">
        <p14:creationId xmlns:p14="http://schemas.microsoft.com/office/powerpoint/2010/main" val="392442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041035"/>
          </a:xfrm>
          <a:prstGeom prst="rect">
            <a:avLst/>
          </a:prstGeom>
        </p:spPr>
      </p:pic>
      <p:sp>
        <p:nvSpPr>
          <p:cNvPr id="2" name="Title 1"/>
          <p:cNvSpPr>
            <a:spLocks noGrp="1"/>
          </p:cNvSpPr>
          <p:nvPr>
            <p:ph type="ctrTitle"/>
          </p:nvPr>
        </p:nvSpPr>
        <p:spPr>
          <a:xfrm>
            <a:off x="450850" y="5052847"/>
            <a:ext cx="5841423" cy="968811"/>
          </a:xfrm>
        </p:spPr>
        <p:txBody>
          <a:bodyPr anchor="ctr" anchorCtr="0"/>
          <a:lstStyle/>
          <a:p>
            <a:r>
              <a:rPr lang="en-US"/>
              <a:t>Click to edit Master title style</a:t>
            </a:r>
            <a:endParaRPr lang="en-US" dirty="0"/>
          </a:p>
        </p:txBody>
      </p:sp>
      <p:sp>
        <p:nvSpPr>
          <p:cNvPr id="4" name="Text Placeholder 3"/>
          <p:cNvSpPr>
            <a:spLocks noGrp="1"/>
          </p:cNvSpPr>
          <p:nvPr>
            <p:ph type="body" sz="quarter" idx="10"/>
          </p:nvPr>
        </p:nvSpPr>
        <p:spPr>
          <a:xfrm>
            <a:off x="450850" y="6021388"/>
            <a:ext cx="5340350" cy="458787"/>
          </a:xfrm>
        </p:spPr>
        <p:txBody>
          <a:bodyPr/>
          <a:lstStyle>
            <a:lvl1pPr marL="0" indent="0">
              <a:buNone/>
              <a:defRPr/>
            </a:lvl1pPr>
          </a:lstStyle>
          <a:p>
            <a:pPr lvl="0"/>
            <a:r>
              <a:rPr lang="en-US"/>
              <a:t>Click to 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95643" y="5386173"/>
            <a:ext cx="2088528" cy="969076"/>
          </a:xfrm>
          <a:prstGeom prst="rect">
            <a:avLst/>
          </a:prstGeom>
        </p:spPr>
      </p:pic>
    </p:spTree>
    <p:extLst>
      <p:ext uri="{BB962C8B-B14F-4D97-AF65-F5344CB8AC3E}">
        <p14:creationId xmlns:p14="http://schemas.microsoft.com/office/powerpoint/2010/main" val="2551413013"/>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984E30-4F30-7145-A5FA-EEA9EB36C969}" type="datetime1">
              <a:rPr lang="en-US" smtClean="0"/>
              <a:pPr/>
              <a:t>7/19/2021</a:t>
            </a:fld>
            <a:endParaRPr lang="en-US"/>
          </a:p>
        </p:txBody>
      </p:sp>
      <p:sp>
        <p:nvSpPr>
          <p:cNvPr id="4" name="Footer Placeholder 3"/>
          <p:cNvSpPr>
            <a:spLocks noGrp="1"/>
          </p:cNvSpPr>
          <p:nvPr>
            <p:ph type="ftr" sz="quarter" idx="11"/>
          </p:nvPr>
        </p:nvSpPr>
        <p:spPr/>
        <p:txBody>
          <a:bodyPr/>
          <a:lstStyle/>
          <a:p>
            <a:r>
              <a:rPr lang="en-US"/>
              <a:t>© Finpro  </a:t>
            </a:r>
          </a:p>
        </p:txBody>
      </p:sp>
      <p:sp>
        <p:nvSpPr>
          <p:cNvPr id="5" name="Slide Number Placeholder 4"/>
          <p:cNvSpPr>
            <a:spLocks noGrp="1"/>
          </p:cNvSpPr>
          <p:nvPr>
            <p:ph type="sldNum" sz="quarter" idx="12"/>
          </p:nvPr>
        </p:nvSpPr>
        <p:spPr/>
        <p:txBody>
          <a:bodyPr/>
          <a:lstStyle/>
          <a:p>
            <a:fld id="{1BC3A9DA-C84E-504A-9290-1EAB45979C98}" type="slidenum">
              <a:rPr lang="en-US" smtClean="0"/>
              <a:pPr/>
              <a:t>‹#›</a:t>
            </a:fld>
            <a:endParaRPr lang="en-US"/>
          </a:p>
        </p:txBody>
      </p:sp>
    </p:spTree>
    <p:extLst>
      <p:ext uri="{BB962C8B-B14F-4D97-AF65-F5344CB8AC3E}">
        <p14:creationId xmlns:p14="http://schemas.microsoft.com/office/powerpoint/2010/main" val="1970256439"/>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tionalization Services 1">
    <p:spTree>
      <p:nvGrpSpPr>
        <p:cNvPr id="1" name=""/>
        <p:cNvGrpSpPr/>
        <p:nvPr/>
      </p:nvGrpSpPr>
      <p:grpSpPr>
        <a:xfrm>
          <a:off x="0" y="0"/>
          <a:ext cx="0" cy="0"/>
          <a:chOff x="0" y="0"/>
          <a:chExt cx="0" cy="0"/>
        </a:xfrm>
      </p:grpSpPr>
      <p:pic>
        <p:nvPicPr>
          <p:cNvPr id="4" name="Picture 3" descr="Finpro_palveluvisu_en_v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8104550"/>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tionalization Services 2">
    <p:spTree>
      <p:nvGrpSpPr>
        <p:cNvPr id="1" name=""/>
        <p:cNvGrpSpPr/>
        <p:nvPr/>
      </p:nvGrpSpPr>
      <p:grpSpPr>
        <a:xfrm>
          <a:off x="0" y="0"/>
          <a:ext cx="0" cy="0"/>
          <a:chOff x="0" y="0"/>
          <a:chExt cx="0" cy="0"/>
        </a:xfrm>
      </p:grpSpPr>
      <p:pic>
        <p:nvPicPr>
          <p:cNvPr id="2" name="Picture 1" descr="Finpro_palveluvisu_en_v0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958830"/>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ccess Stories">
    <p:spTree>
      <p:nvGrpSpPr>
        <p:cNvPr id="1" name=""/>
        <p:cNvGrpSpPr/>
        <p:nvPr/>
      </p:nvGrpSpPr>
      <p:grpSpPr>
        <a:xfrm>
          <a:off x="0" y="0"/>
          <a:ext cx="0" cy="0"/>
          <a:chOff x="0" y="0"/>
          <a:chExt cx="0" cy="0"/>
        </a:xfrm>
      </p:grpSpPr>
      <p:pic>
        <p:nvPicPr>
          <p:cNvPr id="3" name="Picture 2" descr="Finpro_palveluvisu_en_v0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0905544"/>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et Opportunities">
    <p:spTree>
      <p:nvGrpSpPr>
        <p:cNvPr id="1" name=""/>
        <p:cNvGrpSpPr/>
        <p:nvPr/>
      </p:nvGrpSpPr>
      <p:grpSpPr>
        <a:xfrm>
          <a:off x="0" y="0"/>
          <a:ext cx="0" cy="0"/>
          <a:chOff x="0" y="0"/>
          <a:chExt cx="0" cy="0"/>
        </a:xfrm>
      </p:grpSpPr>
      <p:pic>
        <p:nvPicPr>
          <p:cNvPr id="2" name="Picture 1" descr="Finpro_palveluvisu_en_v0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2419000"/>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adiness Evaluation">
    <p:spTree>
      <p:nvGrpSpPr>
        <p:cNvPr id="1" name=""/>
        <p:cNvGrpSpPr/>
        <p:nvPr/>
      </p:nvGrpSpPr>
      <p:grpSpPr>
        <a:xfrm>
          <a:off x="0" y="0"/>
          <a:ext cx="0" cy="0"/>
          <a:chOff x="0" y="0"/>
          <a:chExt cx="0" cy="0"/>
        </a:xfrm>
      </p:grpSpPr>
      <p:pic>
        <p:nvPicPr>
          <p:cNvPr id="3" name="Picture 2" descr="Finpro_palveluvisu_en_v0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278346"/>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tworking">
    <p:spTree>
      <p:nvGrpSpPr>
        <p:cNvPr id="1" name=""/>
        <p:cNvGrpSpPr/>
        <p:nvPr/>
      </p:nvGrpSpPr>
      <p:grpSpPr>
        <a:xfrm>
          <a:off x="0" y="0"/>
          <a:ext cx="0" cy="0"/>
          <a:chOff x="0" y="0"/>
          <a:chExt cx="0" cy="0"/>
        </a:xfrm>
      </p:grpSpPr>
      <p:pic>
        <p:nvPicPr>
          <p:cNvPr id="2" name="Picture 1" descr="Finpro_palveluvisu_en_v0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176132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dvice and Guidance">
    <p:spTree>
      <p:nvGrpSpPr>
        <p:cNvPr id="1" name=""/>
        <p:cNvGrpSpPr/>
        <p:nvPr/>
      </p:nvGrpSpPr>
      <p:grpSpPr>
        <a:xfrm>
          <a:off x="0" y="0"/>
          <a:ext cx="0" cy="0"/>
          <a:chOff x="0" y="0"/>
          <a:chExt cx="0" cy="0"/>
        </a:xfrm>
      </p:grpSpPr>
      <p:pic>
        <p:nvPicPr>
          <p:cNvPr id="3" name="Picture 2" descr="Finpro_palveluvisu_en_v01-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2378835"/>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B0537-C3FD-7540-A775-38A22CCFA922}" type="datetime1">
              <a:rPr lang="en-US" smtClean="0"/>
              <a:pPr/>
              <a:t>7/19/2021</a:t>
            </a:fld>
            <a:endParaRPr lang="en-US"/>
          </a:p>
        </p:txBody>
      </p:sp>
      <p:sp>
        <p:nvSpPr>
          <p:cNvPr id="3" name="Footer Placeholder 2"/>
          <p:cNvSpPr>
            <a:spLocks noGrp="1"/>
          </p:cNvSpPr>
          <p:nvPr>
            <p:ph type="ftr" sz="quarter" idx="11"/>
          </p:nvPr>
        </p:nvSpPr>
        <p:spPr/>
        <p:txBody>
          <a:bodyPr/>
          <a:lstStyle/>
          <a:p>
            <a:r>
              <a:rPr lang="en-US"/>
              <a:t>© Finpro  </a:t>
            </a:r>
          </a:p>
        </p:txBody>
      </p:sp>
      <p:sp>
        <p:nvSpPr>
          <p:cNvPr id="4" name="Slide Number Placeholder 3"/>
          <p:cNvSpPr>
            <a:spLocks noGrp="1"/>
          </p:cNvSpPr>
          <p:nvPr>
            <p:ph type="sldNum" sz="quarter" idx="12"/>
          </p:nvPr>
        </p:nvSpPr>
        <p:spPr/>
        <p:txBody>
          <a:bodyPr/>
          <a:lstStyle/>
          <a:p>
            <a:fld id="{1BC3A9DA-C84E-504A-9290-1EAB45979C98}" type="slidenum">
              <a:rPr lang="en-US" smtClean="0"/>
              <a:pPr/>
              <a:t>‹#›</a:t>
            </a:fld>
            <a:endParaRPr lang="en-US"/>
          </a:p>
        </p:txBody>
      </p:sp>
    </p:spTree>
    <p:extLst>
      <p:ext uri="{BB962C8B-B14F-4D97-AF65-F5344CB8AC3E}">
        <p14:creationId xmlns:p14="http://schemas.microsoft.com/office/powerpoint/2010/main" val="946164267"/>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67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036206"/>
          </a:xfrm>
          <a:prstGeom prst="rect">
            <a:avLst/>
          </a:prstGeom>
        </p:spPr>
      </p:pic>
      <p:sp>
        <p:nvSpPr>
          <p:cNvPr id="2" name="Title 1"/>
          <p:cNvSpPr>
            <a:spLocks noGrp="1"/>
          </p:cNvSpPr>
          <p:nvPr>
            <p:ph type="ctrTitle"/>
          </p:nvPr>
        </p:nvSpPr>
        <p:spPr>
          <a:xfrm>
            <a:off x="450850" y="5052848"/>
            <a:ext cx="5841423" cy="966952"/>
          </a:xfrm>
        </p:spPr>
        <p:txBody>
          <a:bodyPr anchor="ctr" anchorCtr="0"/>
          <a:lstStyle/>
          <a:p>
            <a:r>
              <a:rPr lang="en-US"/>
              <a:t>Click to edit Master title style</a:t>
            </a:r>
            <a:endParaRPr lang="en-US" dirty="0"/>
          </a:p>
        </p:txBody>
      </p:sp>
      <p:sp>
        <p:nvSpPr>
          <p:cNvPr id="5" name="Text Placeholder 3"/>
          <p:cNvSpPr>
            <a:spLocks noGrp="1"/>
          </p:cNvSpPr>
          <p:nvPr>
            <p:ph type="body" sz="quarter" idx="10"/>
          </p:nvPr>
        </p:nvSpPr>
        <p:spPr>
          <a:xfrm>
            <a:off x="450850" y="6021388"/>
            <a:ext cx="5340350" cy="458787"/>
          </a:xfrm>
        </p:spPr>
        <p:txBody>
          <a:bodyPr/>
          <a:lstStyle>
            <a:lvl1pPr marL="0" indent="0">
              <a:buNone/>
              <a:defRPr/>
            </a:lvl1pPr>
          </a:lstStyle>
          <a:p>
            <a:pPr lvl="0"/>
            <a:r>
              <a:rPr lang="en-US"/>
              <a:t>Click to 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95643" y="5386173"/>
            <a:ext cx="2088528" cy="969076"/>
          </a:xfrm>
          <a:prstGeom prst="rect">
            <a:avLst/>
          </a:prstGeom>
        </p:spPr>
      </p:pic>
    </p:spTree>
    <p:extLst>
      <p:ext uri="{BB962C8B-B14F-4D97-AF65-F5344CB8AC3E}">
        <p14:creationId xmlns:p14="http://schemas.microsoft.com/office/powerpoint/2010/main" val="3076549825"/>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425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173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53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38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917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823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38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203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12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7E41BE73-79E8-E64D-A51B-8CE18DB6442C}" type="datetimeFigureOut">
              <a:rPr lang="en-US" smtClean="0">
                <a:solidFill>
                  <a:prstClr val="black">
                    <a:tint val="75000"/>
                  </a:prstClr>
                </a:solidFill>
              </a:rPr>
              <a:pPr/>
              <a:t>7/19/2021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0C3406-97F2-8F4F-AC2F-065A4BAE2E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75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 y="0"/>
            <a:ext cx="9144000" cy="5040000"/>
          </a:xfrm>
          <a:prstGeom prst="rect">
            <a:avLst/>
          </a:prstGeom>
          <a:gradFill flip="none" rotWithShape="1">
            <a:gsLst>
              <a:gs pos="0">
                <a:srgbClr val="005A9E"/>
              </a:gs>
              <a:gs pos="100000">
                <a:srgbClr val="C7017F"/>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ctrTitle"/>
          </p:nvPr>
        </p:nvSpPr>
        <p:spPr>
          <a:xfrm>
            <a:off x="450850" y="5052848"/>
            <a:ext cx="7772400" cy="966952"/>
          </a:xfrm>
        </p:spPr>
        <p:txBody>
          <a:bodyPr anchor="ctr" anchorCtr="0"/>
          <a:lstStyle/>
          <a:p>
            <a:r>
              <a:rPr lang="en-US"/>
              <a:t>Click to edit Master title style</a:t>
            </a:r>
            <a:endParaRPr lang="en-US" dirty="0"/>
          </a:p>
        </p:txBody>
      </p:sp>
      <p:sp>
        <p:nvSpPr>
          <p:cNvPr id="6" name="Text Placeholder 3"/>
          <p:cNvSpPr>
            <a:spLocks noGrp="1"/>
          </p:cNvSpPr>
          <p:nvPr>
            <p:ph type="body" sz="quarter" idx="10"/>
          </p:nvPr>
        </p:nvSpPr>
        <p:spPr>
          <a:xfrm>
            <a:off x="450850" y="6021388"/>
            <a:ext cx="5340350" cy="458787"/>
          </a:xfrm>
        </p:spPr>
        <p:txBody>
          <a:bodyPr/>
          <a:lstStyle>
            <a:lvl1pPr marL="0" indent="0">
              <a:buNone/>
              <a:defRPr/>
            </a:lvl1pPr>
          </a:lstStyle>
          <a:p>
            <a:pPr lvl="0"/>
            <a:r>
              <a:rPr lang="en-US"/>
              <a:t>Click to edit Master text styles</a:t>
            </a:r>
          </a:p>
        </p:txBody>
      </p:sp>
      <p:pic>
        <p:nvPicPr>
          <p:cNvPr id="4" name="Picture 3" descr="export_finland_vertical_nega_v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3190" y="788276"/>
            <a:ext cx="2177621" cy="3617312"/>
          </a:xfrm>
          <a:prstGeom prst="rect">
            <a:avLst/>
          </a:prstGeom>
        </p:spPr>
      </p:pic>
    </p:spTree>
    <p:extLst>
      <p:ext uri="{BB962C8B-B14F-4D97-AF65-F5344CB8AC3E}">
        <p14:creationId xmlns:p14="http://schemas.microsoft.com/office/powerpoint/2010/main" val="2868132187"/>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kuva10.jpg"/>
          <p:cNvPicPr>
            <a:picLocks noChangeAspect="1"/>
          </p:cNvPicPr>
          <p:nvPr userDrawn="1"/>
        </p:nvPicPr>
        <p:blipFill rotWithShape="1">
          <a:blip r:embed="rId2">
            <a:extLst>
              <a:ext uri="{28A0092B-C50C-407E-A947-70E740481C1C}">
                <a14:useLocalDpi xmlns:a14="http://schemas.microsoft.com/office/drawing/2010/main" val="0"/>
              </a:ext>
            </a:extLst>
          </a:blip>
          <a:srcRect l="1256" t="3658"/>
          <a:stretch/>
        </p:blipFill>
        <p:spPr>
          <a:xfrm>
            <a:off x="0" y="0"/>
            <a:ext cx="9164238" cy="6869340"/>
          </a:xfrm>
          <a:prstGeom prst="rect">
            <a:avLst/>
          </a:prstGeom>
        </p:spPr>
      </p:pic>
      <p:sp>
        <p:nvSpPr>
          <p:cNvPr id="2" name="Title 1"/>
          <p:cNvSpPr>
            <a:spLocks noGrp="1"/>
          </p:cNvSpPr>
          <p:nvPr>
            <p:ph type="ctrTitle"/>
          </p:nvPr>
        </p:nvSpPr>
        <p:spPr>
          <a:xfrm>
            <a:off x="972652" y="2260605"/>
            <a:ext cx="7198697" cy="2325600"/>
          </a:xfrm>
        </p:spPr>
        <p:txBody>
          <a:bodyPr anchor="ctr" anchorCtr="0">
            <a:normAutofit/>
          </a:bodyPr>
          <a:lstStyle>
            <a:lvl1pPr algn="ctr">
              <a:defRPr sz="5400" b="0">
                <a:solidFill>
                  <a:schemeClr val="bg1"/>
                </a:solidFill>
              </a:defRPr>
            </a:lvl1pPr>
          </a:lstStyle>
          <a:p>
            <a:r>
              <a:rPr lang="en-US"/>
              <a:t>Click to edit Master title style</a:t>
            </a:r>
            <a:endParaRPr lang="en-US" dirty="0"/>
          </a:p>
        </p:txBody>
      </p:sp>
      <p:pic>
        <p:nvPicPr>
          <p:cNvPr id="3" name="Picture 2" descr="export_finland_horisontal_nega_v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2759" y="5422387"/>
            <a:ext cx="1891862" cy="877824"/>
          </a:xfrm>
          <a:prstGeom prst="rect">
            <a:avLst/>
          </a:prstGeom>
        </p:spPr>
      </p:pic>
    </p:spTree>
    <p:extLst>
      <p:ext uri="{BB962C8B-B14F-4D97-AF65-F5344CB8AC3E}">
        <p14:creationId xmlns:p14="http://schemas.microsoft.com/office/powerpoint/2010/main" val="1231713884"/>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972652" y="2260800"/>
            <a:ext cx="7198697" cy="2324697"/>
          </a:xfrm>
        </p:spPr>
        <p:txBody>
          <a:bodyPr anchor="ctr" anchorCtr="0">
            <a:normAutofit/>
          </a:bodyPr>
          <a:lstStyle>
            <a:lvl1pPr algn="ctr">
              <a:defRPr sz="5400" b="0">
                <a:solidFill>
                  <a:schemeClr val="bg1"/>
                </a:solidFill>
              </a:defRPr>
            </a:lvl1pPr>
          </a:lstStyle>
          <a:p>
            <a:r>
              <a:rPr lang="en-US"/>
              <a:t>Click to edit Master title style</a:t>
            </a:r>
            <a:endParaRPr lang="en-US" dirty="0"/>
          </a:p>
        </p:txBody>
      </p:sp>
      <p:pic>
        <p:nvPicPr>
          <p:cNvPr id="6" name="Picture 5" descr="export_finland_horisontal_nega_v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2759" y="5422387"/>
            <a:ext cx="1891862" cy="877824"/>
          </a:xfrm>
          <a:prstGeom prst="rect">
            <a:avLst/>
          </a:prstGeom>
        </p:spPr>
      </p:pic>
    </p:spTree>
    <p:extLst>
      <p:ext uri="{BB962C8B-B14F-4D97-AF65-F5344CB8AC3E}">
        <p14:creationId xmlns:p14="http://schemas.microsoft.com/office/powerpoint/2010/main" val="167365134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1" y="0"/>
            <a:ext cx="9144000" cy="6858000"/>
          </a:xfrm>
          <a:prstGeom prst="rect">
            <a:avLst/>
          </a:prstGeom>
          <a:gradFill flip="none" rotWithShape="1">
            <a:gsLst>
              <a:gs pos="0">
                <a:srgbClr val="005A9E"/>
              </a:gs>
              <a:gs pos="100000">
                <a:srgbClr val="C7017F"/>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7343" y="2469600"/>
            <a:ext cx="2409314" cy="2043098"/>
          </a:xfrm>
          <a:prstGeom prst="rect">
            <a:avLst/>
          </a:prstGeom>
        </p:spPr>
      </p:pic>
    </p:spTree>
    <p:extLst>
      <p:ext uri="{BB962C8B-B14F-4D97-AF65-F5344CB8AC3E}">
        <p14:creationId xmlns:p14="http://schemas.microsoft.com/office/powerpoint/2010/main" val="4102828158"/>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D0F01-20B0-C74E-A926-8D68B3A83EE9}" type="datetime1">
              <a:rPr lang="en-US" smtClean="0"/>
              <a:pPr/>
              <a:t>7/19/2021</a:t>
            </a:fld>
            <a:endParaRPr lang="en-US"/>
          </a:p>
        </p:txBody>
      </p:sp>
      <p:sp>
        <p:nvSpPr>
          <p:cNvPr id="5" name="Footer Placeholder 4"/>
          <p:cNvSpPr>
            <a:spLocks noGrp="1"/>
          </p:cNvSpPr>
          <p:nvPr>
            <p:ph type="ftr" sz="quarter" idx="11"/>
          </p:nvPr>
        </p:nvSpPr>
        <p:spPr/>
        <p:txBody>
          <a:bodyPr/>
          <a:lstStyle/>
          <a:p>
            <a:r>
              <a:rPr lang="en-US"/>
              <a:t>© Finpro  </a:t>
            </a:r>
          </a:p>
        </p:txBody>
      </p:sp>
      <p:sp>
        <p:nvSpPr>
          <p:cNvPr id="6" name="Slide Number Placeholder 5"/>
          <p:cNvSpPr>
            <a:spLocks noGrp="1"/>
          </p:cNvSpPr>
          <p:nvPr>
            <p:ph type="sldNum" sz="quarter" idx="12"/>
          </p:nvPr>
        </p:nvSpPr>
        <p:spPr/>
        <p:txBody>
          <a:bodyPr/>
          <a:lstStyle/>
          <a:p>
            <a:fld id="{1BC3A9DA-C84E-504A-9290-1EAB45979C98}" type="slidenum">
              <a:rPr lang="en-US" smtClean="0"/>
              <a:pPr/>
              <a:t>‹#›</a:t>
            </a:fld>
            <a:endParaRPr lang="en-US"/>
          </a:p>
        </p:txBody>
      </p:sp>
    </p:spTree>
    <p:extLst>
      <p:ext uri="{BB962C8B-B14F-4D97-AF65-F5344CB8AC3E}">
        <p14:creationId xmlns:p14="http://schemas.microsoft.com/office/powerpoint/2010/main" val="2773036784"/>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250825" y="1417638"/>
            <a:ext cx="8651137" cy="49703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EEC2E-91CD-0E45-90C7-AB5116D8262B}" type="datetime1">
              <a:rPr lang="en-US" smtClean="0"/>
              <a:pPr/>
              <a:t>7/19/2021</a:t>
            </a:fld>
            <a:endParaRPr lang="en-US"/>
          </a:p>
        </p:txBody>
      </p:sp>
      <p:sp>
        <p:nvSpPr>
          <p:cNvPr id="5" name="Footer Placeholder 4"/>
          <p:cNvSpPr>
            <a:spLocks noGrp="1"/>
          </p:cNvSpPr>
          <p:nvPr>
            <p:ph type="ftr" sz="quarter" idx="11"/>
          </p:nvPr>
        </p:nvSpPr>
        <p:spPr/>
        <p:txBody>
          <a:bodyPr/>
          <a:lstStyle/>
          <a:p>
            <a:r>
              <a:rPr lang="en-US"/>
              <a:t>© Finpro  </a:t>
            </a:r>
          </a:p>
        </p:txBody>
      </p:sp>
      <p:sp>
        <p:nvSpPr>
          <p:cNvPr id="6" name="Slide Number Placeholder 5"/>
          <p:cNvSpPr>
            <a:spLocks noGrp="1"/>
          </p:cNvSpPr>
          <p:nvPr>
            <p:ph type="sldNum" sz="quarter" idx="12"/>
          </p:nvPr>
        </p:nvSpPr>
        <p:spPr/>
        <p:txBody>
          <a:bodyPr/>
          <a:lstStyle/>
          <a:p>
            <a:fld id="{1BC3A9DA-C84E-504A-9290-1EAB45979C98}" type="slidenum">
              <a:rPr lang="en-US" smtClean="0"/>
              <a:pPr/>
              <a:t>‹#›</a:t>
            </a:fld>
            <a:endParaRPr lang="en-US"/>
          </a:p>
        </p:txBody>
      </p:sp>
    </p:spTree>
    <p:extLst>
      <p:ext uri="{BB962C8B-B14F-4D97-AF65-F5344CB8AC3E}">
        <p14:creationId xmlns:p14="http://schemas.microsoft.com/office/powerpoint/2010/main" val="922479213"/>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4000" y="1600200"/>
            <a:ext cx="4038600" cy="4525963"/>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BE1CEB-B138-F145-8928-6332BF30D850}" type="datetime1">
              <a:rPr lang="en-US" smtClean="0"/>
              <a:pPr/>
              <a:t>7/19/2021</a:t>
            </a:fld>
            <a:endParaRPr lang="en-US"/>
          </a:p>
        </p:txBody>
      </p:sp>
      <p:sp>
        <p:nvSpPr>
          <p:cNvPr id="6" name="Footer Placeholder 5"/>
          <p:cNvSpPr>
            <a:spLocks noGrp="1"/>
          </p:cNvSpPr>
          <p:nvPr>
            <p:ph type="ftr" sz="quarter" idx="11"/>
          </p:nvPr>
        </p:nvSpPr>
        <p:spPr/>
        <p:txBody>
          <a:bodyPr/>
          <a:lstStyle/>
          <a:p>
            <a:r>
              <a:rPr lang="en-US"/>
              <a:t>© Finpro  </a:t>
            </a:r>
          </a:p>
        </p:txBody>
      </p:sp>
      <p:sp>
        <p:nvSpPr>
          <p:cNvPr id="7" name="Slide Number Placeholder 6"/>
          <p:cNvSpPr>
            <a:spLocks noGrp="1"/>
          </p:cNvSpPr>
          <p:nvPr>
            <p:ph type="sldNum" sz="quarter" idx="12"/>
          </p:nvPr>
        </p:nvSpPr>
        <p:spPr/>
        <p:txBody>
          <a:bodyPr/>
          <a:lstStyle/>
          <a:p>
            <a:fld id="{1BC3A9DA-C84E-504A-9290-1EAB45979C98}" type="slidenum">
              <a:rPr lang="en-US" smtClean="0"/>
              <a:pPr/>
              <a:t>‹#›</a:t>
            </a:fld>
            <a:endParaRPr lang="en-US"/>
          </a:p>
        </p:txBody>
      </p:sp>
    </p:spTree>
    <p:extLst>
      <p:ext uri="{BB962C8B-B14F-4D97-AF65-F5344CB8AC3E}">
        <p14:creationId xmlns:p14="http://schemas.microsoft.com/office/powerpoint/2010/main" val="1477299816"/>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16000"/>
            <a:ext cx="6480000" cy="1062000"/>
          </a:xfrm>
          <a:prstGeom prst="rect">
            <a:avLst/>
          </a:prstGeom>
        </p:spPr>
        <p:txBody>
          <a:bodyPr vert="horz" lIns="0" tIns="0" rIns="0" bIns="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356350"/>
            <a:ext cx="845127" cy="365125"/>
          </a:xfrm>
          <a:prstGeom prst="rect">
            <a:avLst/>
          </a:prstGeom>
        </p:spPr>
        <p:txBody>
          <a:bodyPr vert="horz" lIns="91440" tIns="45720" rIns="91440" bIns="45720" rtlCol="0" anchor="ctr"/>
          <a:lstStyle>
            <a:lvl1pPr algn="l">
              <a:defRPr sz="1200">
                <a:solidFill>
                  <a:srgbClr val="000000"/>
                </a:solidFill>
              </a:defRPr>
            </a:lvl1pPr>
          </a:lstStyle>
          <a:p>
            <a:pPr defTabSz="457200"/>
            <a:fld id="{CCA85682-1D1D-D046-8A55-2C1B46C47471}" type="datetime1">
              <a:rPr lang="en-US" smtClean="0"/>
              <a:pPr defTabSz="457200"/>
              <a:t>7/19/2021</a:t>
            </a:fld>
            <a:endParaRPr lang="en-US" dirty="0"/>
          </a:p>
        </p:txBody>
      </p:sp>
      <p:sp>
        <p:nvSpPr>
          <p:cNvPr id="5" name="Footer Placeholder 4"/>
          <p:cNvSpPr>
            <a:spLocks noGrp="1"/>
          </p:cNvSpPr>
          <p:nvPr>
            <p:ph type="ftr" sz="quarter" idx="3"/>
          </p:nvPr>
        </p:nvSpPr>
        <p:spPr>
          <a:xfrm>
            <a:off x="1835727" y="6356350"/>
            <a:ext cx="2895600" cy="365125"/>
          </a:xfrm>
          <a:prstGeom prst="rect">
            <a:avLst/>
          </a:prstGeom>
        </p:spPr>
        <p:txBody>
          <a:bodyPr vert="horz" lIns="91440" tIns="45720" rIns="91440" bIns="45720" rtlCol="0" anchor="ctr"/>
          <a:lstStyle>
            <a:lvl1pPr algn="l">
              <a:defRPr sz="1200">
                <a:solidFill>
                  <a:srgbClr val="000000"/>
                </a:solidFill>
              </a:defRPr>
            </a:lvl1pPr>
          </a:lstStyle>
          <a:p>
            <a:pPr defTabSz="457200"/>
            <a:r>
              <a:rPr lang="en-US"/>
              <a:t>© Finpro  </a:t>
            </a:r>
            <a:endParaRPr lang="en-US" dirty="0"/>
          </a:p>
        </p:txBody>
      </p:sp>
      <p:sp>
        <p:nvSpPr>
          <p:cNvPr id="6" name="Slide Number Placeholder 5"/>
          <p:cNvSpPr>
            <a:spLocks noGrp="1"/>
          </p:cNvSpPr>
          <p:nvPr>
            <p:ph type="sldNum" sz="quarter" idx="4"/>
          </p:nvPr>
        </p:nvSpPr>
        <p:spPr>
          <a:xfrm>
            <a:off x="473940" y="6356350"/>
            <a:ext cx="539750" cy="365125"/>
          </a:xfrm>
          <a:prstGeom prst="rect">
            <a:avLst/>
          </a:prstGeom>
        </p:spPr>
        <p:txBody>
          <a:bodyPr vert="horz" lIns="0" tIns="0" rIns="0" bIns="0" rtlCol="0" anchor="ctr"/>
          <a:lstStyle>
            <a:lvl1pPr algn="l">
              <a:defRPr sz="1200">
                <a:solidFill>
                  <a:srgbClr val="000000"/>
                </a:solidFill>
              </a:defRPr>
            </a:lvl1pPr>
          </a:lstStyle>
          <a:p>
            <a:pPr defTabSz="457200"/>
            <a:fld id="{1BC3A9DA-C84E-504A-9290-1EAB45979C98}" type="slidenum">
              <a:rPr lang="en-US" smtClean="0"/>
              <a:pPr defTabSz="457200"/>
              <a:t>‹#›</a:t>
            </a:fld>
            <a:endParaRPr lang="en-US" dirty="0"/>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10812" y="352626"/>
            <a:ext cx="1475988" cy="684858"/>
          </a:xfrm>
          <a:prstGeom prst="rect">
            <a:avLst/>
          </a:prstGeom>
        </p:spPr>
      </p:pic>
    </p:spTree>
    <p:extLst>
      <p:ext uri="{BB962C8B-B14F-4D97-AF65-F5344CB8AC3E}">
        <p14:creationId xmlns:p14="http://schemas.microsoft.com/office/powerpoint/2010/main" val="106139766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hf hdr="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177800" indent="-1778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446088" indent="-174625" algn="l" defTabSz="457200" rtl="0" eaLnBrk="1" latinLnBrk="0" hangingPunct="1">
        <a:spcBef>
          <a:spcPct val="20000"/>
        </a:spcBef>
        <a:buFont typeface="Lucida Grande"/>
        <a:buChar char="–"/>
        <a:defRPr sz="1800" kern="1200">
          <a:solidFill>
            <a:srgbClr val="000000"/>
          </a:solidFill>
          <a:latin typeface="+mn-lt"/>
          <a:ea typeface="+mn-ea"/>
          <a:cs typeface="+mn-cs"/>
        </a:defRPr>
      </a:lvl2pPr>
      <a:lvl3pPr marL="715963" indent="-182563" algn="l" defTabSz="457200" rtl="0" eaLnBrk="1" latinLnBrk="0" hangingPunct="1">
        <a:spcBef>
          <a:spcPct val="20000"/>
        </a:spcBef>
        <a:buFont typeface="Arial"/>
        <a:buChar char="•"/>
        <a:defRPr sz="1600" kern="1200">
          <a:solidFill>
            <a:srgbClr val="000000"/>
          </a:solidFill>
          <a:latin typeface="+mn-lt"/>
          <a:ea typeface="+mn-ea"/>
          <a:cs typeface="+mn-cs"/>
        </a:defRPr>
      </a:lvl3pPr>
      <a:lvl4pPr marL="985838" indent="-180975" algn="l" defTabSz="457200" rtl="0" eaLnBrk="1" latinLnBrk="0" hangingPunct="1">
        <a:spcBef>
          <a:spcPct val="20000"/>
        </a:spcBef>
        <a:buFont typeface="Arial"/>
        <a:buChar char="•"/>
        <a:defRPr sz="1600" kern="1200">
          <a:solidFill>
            <a:srgbClr val="000000"/>
          </a:solidFill>
          <a:latin typeface="+mn-lt"/>
          <a:ea typeface="+mn-ea"/>
          <a:cs typeface="+mn-cs"/>
        </a:defRPr>
      </a:lvl4pPr>
      <a:lvl5pPr marL="1254125" indent="-176213"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E41BE73-79E8-E64D-A51B-8CE18DB6442C}" type="datetimeFigureOut">
              <a:rPr lang="en-US" smtClean="0">
                <a:solidFill>
                  <a:prstClr val="black">
                    <a:tint val="75000"/>
                  </a:prstClr>
                </a:solidFill>
              </a:rPr>
              <a:pPr defTabSz="457200"/>
              <a:t>7/19/2021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F0C3406-97F2-8F4F-AC2F-065A4BAE2E8E}"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7171643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457200" rtl="0" eaLnBrk="1" latinLnBrk="0" hangingPunct="1">
        <a:spcBef>
          <a:spcPct val="0"/>
        </a:spcBef>
        <a:buNone/>
        <a:defRPr sz="4400" kern="1200">
          <a:solidFill>
            <a:srgbClr val="221E7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21E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21E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21E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21E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21E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0.png"/><Relationship Id="rId12"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5.jpeg"/><Relationship Id="rId10" Type="http://schemas.microsoft.com/office/2007/relationships/hdphoto" Target="../media/hdphoto3.wdp"/><Relationship Id="rId4" Type="http://schemas.openxmlformats.org/officeDocument/2006/relationships/hyperlink" Target="http://atria.fi/" TargetMode="External"/><Relationship Id="rId9" Type="http://schemas.openxmlformats.org/officeDocument/2006/relationships/image" Target="../media/image21.png"/><Relationship Id="rId14"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jpg"/><Relationship Id="rId3" Type="http://schemas.openxmlformats.org/officeDocument/2006/relationships/hyperlink" Target="http://www.hkscan.com/en/frontpage" TargetMode="External"/><Relationship Id="rId7" Type="http://schemas.microsoft.com/office/2007/relationships/hdphoto" Target="../media/hdphoto2.wdp"/><Relationship Id="rId12"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29.jpg"/><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3.wdp"/><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1.jpeg"/><Relationship Id="rId3" Type="http://schemas.openxmlformats.org/officeDocument/2006/relationships/hyperlink" Target="http://www.luomunokka.fi/" TargetMode="External"/><Relationship Id="rId7" Type="http://schemas.microsoft.com/office/2007/relationships/hdphoto" Target="../media/hdphoto2.wdp"/><Relationship Id="rId12" Type="http://schemas.openxmlformats.org/officeDocument/2006/relationships/image" Target="../media/image30.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33.png"/><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3.wdp"/><Relationship Id="rId14"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5.png"/><Relationship Id="rId3" Type="http://schemas.openxmlformats.org/officeDocument/2006/relationships/hyperlink" Target="http://www.snellman.fi/old/en" TargetMode="External"/><Relationship Id="rId7" Type="http://schemas.microsoft.com/office/2007/relationships/hdphoto" Target="../media/hdphoto2.wdp"/><Relationship Id="rId12" Type="http://schemas.openxmlformats.org/officeDocument/2006/relationships/image" Target="../media/image34.jpg"/><Relationship Id="rId2" Type="http://schemas.openxmlformats.org/officeDocument/2006/relationships/image" Target="../media/image18.jpe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37.png"/><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3.wdp"/><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0.jpeg"/><Relationship Id="rId3" Type="http://schemas.openxmlformats.org/officeDocument/2006/relationships/hyperlink" Target="http://www.bolstaholm.ax/" TargetMode="External"/><Relationship Id="rId7" Type="http://schemas.microsoft.com/office/2007/relationships/hdphoto" Target="../media/hdphoto2.wdp"/><Relationship Id="rId12" Type="http://schemas.openxmlformats.org/officeDocument/2006/relationships/image" Target="../media/image3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3.wdp"/><Relationship Id="rId14" Type="http://schemas.openxmlformats.org/officeDocument/2006/relationships/image" Target="../media/image41.jp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hyperlink" Target="http://www.riipisen.fi/en/" TargetMode="External"/><Relationship Id="rId7" Type="http://schemas.openxmlformats.org/officeDocument/2006/relationships/image" Target="../media/image22.png"/><Relationship Id="rId12" Type="http://schemas.openxmlformats.org/officeDocument/2006/relationships/image" Target="../media/image46.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5.png"/><Relationship Id="rId5" Type="http://schemas.openxmlformats.org/officeDocument/2006/relationships/image" Target="../media/image20.png"/><Relationship Id="rId10" Type="http://schemas.openxmlformats.org/officeDocument/2006/relationships/image" Target="../media/image44.png"/><Relationship Id="rId4" Type="http://schemas.openxmlformats.org/officeDocument/2006/relationships/image" Target="../media/image19.png"/><Relationship Id="rId9"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FF_elintarvikepaiva_kansilehti_1_rgb_VI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63440"/>
          </a:xfrm>
          <a:prstGeom prst="rect">
            <a:avLst/>
          </a:prstGeom>
        </p:spPr>
      </p:pic>
      <p:sp>
        <p:nvSpPr>
          <p:cNvPr id="7" name="Title 1"/>
          <p:cNvSpPr txBox="1">
            <a:spLocks/>
          </p:cNvSpPr>
          <p:nvPr/>
        </p:nvSpPr>
        <p:spPr>
          <a:xfrm>
            <a:off x="685800" y="4467581"/>
            <a:ext cx="7772400" cy="1470025"/>
          </a:xfrm>
          <a:prstGeom prst="rect">
            <a:avLst/>
          </a:prstGeom>
        </p:spPr>
        <p:txBody>
          <a:bodyPr vert="horz" lIns="91440" tIns="45720" rIns="91440" bIns="45720" rtlCol="0" anchor="b" anchorCtr="0">
            <a:normAutofit/>
          </a:bodyPr>
          <a:lstStyle>
            <a:lvl1pPr algn="ctr" defTabSz="457200" rtl="0" eaLnBrk="1" latinLnBrk="0" hangingPunct="1">
              <a:spcBef>
                <a:spcPct val="0"/>
              </a:spcBef>
              <a:buNone/>
              <a:defRPr sz="4400" kern="1200">
                <a:solidFill>
                  <a:srgbClr val="221E7F"/>
                </a:solidFill>
                <a:latin typeface="+mj-lt"/>
                <a:ea typeface="+mj-ea"/>
                <a:cs typeface="+mj-cs"/>
              </a:defRPr>
            </a:lvl1pPr>
          </a:lstStyle>
          <a:p>
            <a:endParaRPr lang="en-US" sz="4000" b="1" dirty="0"/>
          </a:p>
        </p:txBody>
      </p:sp>
      <p:sp>
        <p:nvSpPr>
          <p:cNvPr id="11" name="Title 1"/>
          <p:cNvSpPr txBox="1">
            <a:spLocks/>
          </p:cNvSpPr>
          <p:nvPr/>
        </p:nvSpPr>
        <p:spPr>
          <a:xfrm>
            <a:off x="396240" y="4463785"/>
            <a:ext cx="8229600" cy="16187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221E7F"/>
                </a:solidFill>
                <a:latin typeface="+mj-lt"/>
                <a:ea typeface="+mj-ea"/>
                <a:cs typeface="+mj-cs"/>
              </a:defRPr>
            </a:lvl1pPr>
          </a:lstStyle>
          <a:p>
            <a:r>
              <a:rPr lang="en-US" sz="3600" b="1" dirty="0"/>
              <a:t>Finnish Food Offering:</a:t>
            </a:r>
          </a:p>
          <a:p>
            <a:r>
              <a:rPr lang="fi-FI" sz="3600" b="1" dirty="0" err="1"/>
              <a:t>Meat</a:t>
            </a:r>
            <a:r>
              <a:rPr lang="fi-FI" sz="3600" b="1" dirty="0"/>
              <a:t> Products</a:t>
            </a:r>
            <a:endParaRPr lang="en-US" sz="3600" b="1" dirty="0"/>
          </a:p>
        </p:txBody>
      </p:sp>
    </p:spTree>
    <p:extLst>
      <p:ext uri="{BB962C8B-B14F-4D97-AF65-F5344CB8AC3E}">
        <p14:creationId xmlns:p14="http://schemas.microsoft.com/office/powerpoint/2010/main" val="124583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EU </a:t>
            </a:r>
            <a:r>
              <a:rPr lang="fi-FI" dirty="0" err="1"/>
              <a:t>Recommendation</a:t>
            </a:r>
            <a:r>
              <a:rPr lang="fi-FI" dirty="0"/>
              <a:t> on Company </a:t>
            </a:r>
            <a:r>
              <a:rPr lang="fi-FI" dirty="0" err="1"/>
              <a:t>Size</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5575" y="1707420"/>
            <a:ext cx="4348425" cy="3397513"/>
          </a:xfrm>
        </p:spPr>
      </p:pic>
      <p:sp>
        <p:nvSpPr>
          <p:cNvPr id="4" name="Date Placeholder 3"/>
          <p:cNvSpPr>
            <a:spLocks noGrp="1"/>
          </p:cNvSpPr>
          <p:nvPr>
            <p:ph type="dt" sz="half" idx="10"/>
          </p:nvPr>
        </p:nvSpPr>
        <p:spPr>
          <a:xfrm>
            <a:off x="897776" y="6356350"/>
            <a:ext cx="937952" cy="365125"/>
          </a:xfrm>
        </p:spPr>
        <p:txBody>
          <a:bodyPr/>
          <a:lstStyle/>
          <a:p>
            <a:fld id="{0BED0F01-20B0-C74E-A926-8D68B3A83EE9}" type="datetime1">
              <a:rPr lang="en-US" smtClean="0"/>
              <a:pPr/>
              <a:t>7/19/2021</a:t>
            </a:fld>
            <a:endParaRPr lang="en-US" dirty="0"/>
          </a:p>
        </p:txBody>
      </p:sp>
      <p:sp>
        <p:nvSpPr>
          <p:cNvPr id="5" name="Footer Placeholder 4"/>
          <p:cNvSpPr>
            <a:spLocks noGrp="1"/>
          </p:cNvSpPr>
          <p:nvPr>
            <p:ph type="ftr" sz="quarter" idx="11"/>
          </p:nvPr>
        </p:nvSpPr>
        <p:spPr/>
        <p:txBody>
          <a:bodyPr/>
          <a:lstStyle/>
          <a:p>
            <a:r>
              <a:rPr lang="en-US"/>
              <a:t>© Finpro  </a:t>
            </a:r>
          </a:p>
        </p:txBody>
      </p:sp>
      <p:sp>
        <p:nvSpPr>
          <p:cNvPr id="6" name="Slide Number Placeholder 5"/>
          <p:cNvSpPr>
            <a:spLocks noGrp="1"/>
          </p:cNvSpPr>
          <p:nvPr>
            <p:ph type="sldNum" sz="quarter" idx="12"/>
          </p:nvPr>
        </p:nvSpPr>
        <p:spPr/>
        <p:txBody>
          <a:bodyPr/>
          <a:lstStyle/>
          <a:p>
            <a:fld id="{1BC3A9DA-C84E-504A-9290-1EAB45979C98}" type="slidenum">
              <a:rPr lang="en-US" smtClean="0"/>
              <a:pPr/>
              <a:t>10</a:t>
            </a:fld>
            <a:endParaRPr lang="en-US"/>
          </a:p>
        </p:txBody>
      </p:sp>
      <p:sp>
        <p:nvSpPr>
          <p:cNvPr id="7" name="Title 6"/>
          <p:cNvSpPr txBox="1">
            <a:spLocks/>
          </p:cNvSpPr>
          <p:nvPr/>
        </p:nvSpPr>
        <p:spPr>
          <a:xfrm>
            <a:off x="584791" y="2691766"/>
            <a:ext cx="5436240" cy="2324697"/>
          </a:xfrm>
          <a:prstGeom prst="rect">
            <a:avLst/>
          </a:prstGeom>
        </p:spPr>
        <p:txBody>
          <a:bodyPr vert="horz" lIns="0" tIns="0" rIns="0" bIns="0" rtlCol="0" anchor="ctr" anchorCtr="0">
            <a:norm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r>
              <a:rPr lang="fi-FI" sz="1400" dirty="0"/>
              <a:t>Company </a:t>
            </a:r>
            <a:r>
              <a:rPr lang="fi-FI" sz="1400" dirty="0" err="1"/>
              <a:t>sizes</a:t>
            </a:r>
            <a:r>
              <a:rPr lang="fi-FI" sz="1400" dirty="0"/>
              <a:t> in </a:t>
            </a:r>
            <a:r>
              <a:rPr lang="fi-FI" sz="1400" dirty="0" err="1"/>
              <a:t>the</a:t>
            </a:r>
            <a:r>
              <a:rPr lang="fi-FI" sz="1400" dirty="0"/>
              <a:t> </a:t>
            </a:r>
            <a:r>
              <a:rPr lang="fi-FI" sz="1400" dirty="0" err="1"/>
              <a:t>list</a:t>
            </a:r>
            <a:r>
              <a:rPr lang="fi-FI" sz="1400" dirty="0"/>
              <a:t> </a:t>
            </a:r>
            <a:r>
              <a:rPr lang="fi-FI" sz="1400" dirty="0" err="1"/>
              <a:t>according</a:t>
            </a:r>
            <a:r>
              <a:rPr lang="fi-FI" sz="1400" dirty="0"/>
              <a:t> to EU </a:t>
            </a:r>
            <a:r>
              <a:rPr lang="fi-FI" sz="1400" dirty="0" err="1"/>
              <a:t>recommendation</a:t>
            </a:r>
            <a:br>
              <a:rPr lang="fi-FI" sz="1400" dirty="0"/>
            </a:br>
            <a:endParaRPr lang="en-US" sz="1400" dirty="0"/>
          </a:p>
        </p:txBody>
      </p:sp>
      <p:pic>
        <p:nvPicPr>
          <p:cNvPr id="8" name="Picture 7"/>
          <p:cNvPicPr>
            <a:picLocks noChangeAspect="1"/>
          </p:cNvPicPr>
          <p:nvPr/>
        </p:nvPicPr>
        <p:blipFill>
          <a:blip r:embed="rId3"/>
          <a:stretch>
            <a:fillRect/>
          </a:stretch>
        </p:blipFill>
        <p:spPr>
          <a:xfrm>
            <a:off x="449663" y="2144390"/>
            <a:ext cx="5061013" cy="13871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6889" y="230655"/>
            <a:ext cx="1737297" cy="1043524"/>
          </a:xfrm>
          <a:prstGeom prst="rect">
            <a:avLst/>
          </a:prstGeom>
        </p:spPr>
      </p:pic>
    </p:spTree>
    <p:extLst>
      <p:ext uri="{BB962C8B-B14F-4D97-AF65-F5344CB8AC3E}">
        <p14:creationId xmlns:p14="http://schemas.microsoft.com/office/powerpoint/2010/main" val="2571445179"/>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2962420"/>
            <a:ext cx="8229600" cy="1143000"/>
          </a:xfrm>
        </p:spPr>
        <p:txBody>
          <a:bodyPr>
            <a:normAutofit/>
          </a:bodyPr>
          <a:lstStyle/>
          <a:p>
            <a:r>
              <a:rPr lang="fi-FI" sz="3600" b="1" dirty="0" err="1"/>
              <a:t>Meat</a:t>
            </a:r>
            <a:r>
              <a:rPr lang="fi-FI" sz="3600" b="1" dirty="0"/>
              <a:t> and </a:t>
            </a:r>
            <a:r>
              <a:rPr lang="fi-FI" sz="3600" b="1" dirty="0" err="1"/>
              <a:t>Poaltry</a:t>
            </a:r>
            <a:r>
              <a:rPr lang="fi-FI" sz="3600" b="1" dirty="0"/>
              <a:t> Products</a:t>
            </a:r>
            <a:endParaRPr lang="en-US" sz="3600" b="1" dirty="0"/>
          </a:p>
        </p:txBody>
      </p:sp>
    </p:spTree>
    <p:extLst>
      <p:ext uri="{BB962C8B-B14F-4D97-AF65-F5344CB8AC3E}">
        <p14:creationId xmlns:p14="http://schemas.microsoft.com/office/powerpoint/2010/main" val="368582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2960" y="1308460"/>
            <a:ext cx="1798882" cy="179888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15241757"/>
              </p:ext>
            </p:extLst>
          </p:nvPr>
        </p:nvGraphicFramePr>
        <p:xfrm>
          <a:off x="170519" y="109430"/>
          <a:ext cx="7012094" cy="1452089"/>
        </p:xfrm>
        <a:graphic>
          <a:graphicData uri="http://schemas.openxmlformats.org/drawingml/2006/table">
            <a:tbl>
              <a:tblPr firstRow="1" bandRow="1">
                <a:tableStyleId>{5C22544A-7EE6-4342-B048-85BDC9FD1C3A}</a:tableStyleId>
              </a:tblPr>
              <a:tblGrid>
                <a:gridCol w="2685970">
                  <a:extLst>
                    <a:ext uri="{9D8B030D-6E8A-4147-A177-3AD203B41FA5}">
                      <a16:colId xmlns:a16="http://schemas.microsoft.com/office/drawing/2014/main" val="20000"/>
                    </a:ext>
                  </a:extLst>
                </a:gridCol>
                <a:gridCol w="1181437">
                  <a:extLst>
                    <a:ext uri="{9D8B030D-6E8A-4147-A177-3AD203B41FA5}">
                      <a16:colId xmlns:a16="http://schemas.microsoft.com/office/drawing/2014/main" val="20001"/>
                    </a:ext>
                  </a:extLst>
                </a:gridCol>
                <a:gridCol w="1027688">
                  <a:extLst>
                    <a:ext uri="{9D8B030D-6E8A-4147-A177-3AD203B41FA5}">
                      <a16:colId xmlns:a16="http://schemas.microsoft.com/office/drawing/2014/main" val="20002"/>
                    </a:ext>
                  </a:extLst>
                </a:gridCol>
                <a:gridCol w="857756">
                  <a:extLst>
                    <a:ext uri="{9D8B030D-6E8A-4147-A177-3AD203B41FA5}">
                      <a16:colId xmlns:a16="http://schemas.microsoft.com/office/drawing/2014/main" val="20003"/>
                    </a:ext>
                  </a:extLst>
                </a:gridCol>
                <a:gridCol w="1259243">
                  <a:extLst>
                    <a:ext uri="{9D8B030D-6E8A-4147-A177-3AD203B41FA5}">
                      <a16:colId xmlns:a16="http://schemas.microsoft.com/office/drawing/2014/main" val="20004"/>
                    </a:ext>
                  </a:extLst>
                </a:gridCol>
              </a:tblGrid>
              <a:tr h="145208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5636019" y="0"/>
            <a:ext cx="979136" cy="323165"/>
          </a:xfrm>
          <a:prstGeom prst="rect">
            <a:avLst/>
          </a:prstGeom>
          <a:noFill/>
        </p:spPr>
        <p:txBody>
          <a:bodyPr wrap="square" rtlCol="0">
            <a:spAutoFit/>
          </a:bodyPr>
          <a:lstStyle/>
          <a:p>
            <a:pPr algn="ctr"/>
            <a:r>
              <a:rPr lang="fi-FI" sz="1500" b="1" dirty="0">
                <a:solidFill>
                  <a:schemeClr val="bg1"/>
                </a:solidFill>
              </a:rPr>
              <a:t>Oat</a:t>
            </a:r>
            <a:endParaRPr lang="en-US" sz="1500" b="1" dirty="0">
              <a:solidFill>
                <a:schemeClr val="bg1"/>
              </a:solidFill>
            </a:endParaRPr>
          </a:p>
        </p:txBody>
      </p:sp>
      <p:sp>
        <p:nvSpPr>
          <p:cNvPr id="14" name="Content Placeholder 2"/>
          <p:cNvSpPr txBox="1">
            <a:spLocks/>
          </p:cNvSpPr>
          <p:nvPr/>
        </p:nvSpPr>
        <p:spPr>
          <a:xfrm>
            <a:off x="194798" y="1709479"/>
            <a:ext cx="5553108" cy="2126183"/>
          </a:xfrm>
          <a:prstGeom prst="rect">
            <a:avLst/>
          </a:prstGeom>
        </p:spPr>
        <p:txBody>
          <a:bodyPr vert="horz" lIns="0" tIns="0" rIns="0" bIns="0" rtlCol="0">
            <a:noAutofit/>
          </a:bodyPr>
          <a:lstStyle>
            <a:lvl1pPr marL="177800" indent="-1778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446088" indent="-174625" algn="l" defTabSz="457200" rtl="0" eaLnBrk="1" latinLnBrk="0" hangingPunct="1">
              <a:spcBef>
                <a:spcPct val="20000"/>
              </a:spcBef>
              <a:buFont typeface="Lucida Grande"/>
              <a:buChar char="–"/>
              <a:defRPr sz="1800" kern="1200">
                <a:solidFill>
                  <a:srgbClr val="000000"/>
                </a:solidFill>
                <a:latin typeface="+mn-lt"/>
                <a:ea typeface="+mn-ea"/>
                <a:cs typeface="+mn-cs"/>
              </a:defRPr>
            </a:lvl2pPr>
            <a:lvl3pPr marL="715963" indent="-182563" algn="l" defTabSz="457200" rtl="0" eaLnBrk="1" latinLnBrk="0" hangingPunct="1">
              <a:spcBef>
                <a:spcPct val="20000"/>
              </a:spcBef>
              <a:buFont typeface="Arial"/>
              <a:buChar char="•"/>
              <a:defRPr sz="1600" kern="1200">
                <a:solidFill>
                  <a:srgbClr val="000000"/>
                </a:solidFill>
                <a:latin typeface="+mn-lt"/>
                <a:ea typeface="+mn-ea"/>
                <a:cs typeface="+mn-cs"/>
              </a:defRPr>
            </a:lvl3pPr>
            <a:lvl4pPr marL="985838" indent="-180975" algn="l" defTabSz="457200" rtl="0" eaLnBrk="1" latinLnBrk="0" hangingPunct="1">
              <a:spcBef>
                <a:spcPct val="20000"/>
              </a:spcBef>
              <a:buFont typeface="Arial"/>
              <a:buChar char="•"/>
              <a:defRPr sz="1600" kern="1200">
                <a:solidFill>
                  <a:srgbClr val="000000"/>
                </a:solidFill>
                <a:latin typeface="+mn-lt"/>
                <a:ea typeface="+mn-ea"/>
                <a:cs typeface="+mn-cs"/>
              </a:defRPr>
            </a:lvl4pPr>
            <a:lvl5pPr marL="1254125" indent="-176213"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a:t>Atria is a growing Finnish food company with an international presence. Its success is built on three pillars: food, people and traditions. Atria is one of the leading food companies in the Nordic countries, Russia and the Baltic region, with experience stretching over 110 years.</a:t>
            </a:r>
          </a:p>
          <a:p>
            <a:pPr marL="0" indent="0" algn="just">
              <a:buNone/>
            </a:pPr>
            <a:endParaRPr lang="en-US" sz="1200" dirty="0"/>
          </a:p>
          <a:p>
            <a:pPr marL="0" indent="0" algn="just">
              <a:buNone/>
            </a:pPr>
            <a:r>
              <a:rPr lang="en-US" sz="1200" dirty="0"/>
              <a:t>Atria’s net sales in 2015 exceeds EUR 1.3 billion, and it employed an average of 4,270 personnel. The Group is divided into four business areas: Atria Finland, Atria Scandinavia, Atria Russia and Atria Baltic. </a:t>
            </a:r>
          </a:p>
          <a:p>
            <a:pPr marL="0" indent="0" algn="just">
              <a:buNone/>
            </a:pPr>
            <a:endParaRPr lang="en-US" sz="1200" dirty="0"/>
          </a:p>
          <a:p>
            <a:pPr marL="0" indent="0" algn="just">
              <a:buNone/>
            </a:pPr>
            <a:r>
              <a:rPr lang="en-US" sz="1200" dirty="0"/>
              <a:t>Atria’s customer groups are consumer goods retailers, Food Service customers and the food industry. Atria also has a Fast Food concept based on its own brands.  Atria’s roots go back to 1903, when its oldest shareholding co-operative was founded. Atria Plc is listed on Nasdaq Helsinki.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889" y="230655"/>
            <a:ext cx="1737297" cy="1043524"/>
          </a:xfrm>
          <a:prstGeom prst="rect">
            <a:avLst/>
          </a:prstGeom>
        </p:spPr>
      </p:pic>
      <p:sp>
        <p:nvSpPr>
          <p:cNvPr id="13" name="TextBox 12"/>
          <p:cNvSpPr txBox="1"/>
          <p:nvPr/>
        </p:nvSpPr>
        <p:spPr>
          <a:xfrm>
            <a:off x="217808" y="1129615"/>
            <a:ext cx="2494877" cy="246221"/>
          </a:xfrm>
          <a:prstGeom prst="rect">
            <a:avLst/>
          </a:prstGeom>
          <a:noFill/>
        </p:spPr>
        <p:txBody>
          <a:bodyPr wrap="square" rtlCol="0">
            <a:spAutoFit/>
          </a:bodyPr>
          <a:lstStyle/>
          <a:p>
            <a:pPr algn="ctr"/>
            <a:r>
              <a:rPr lang="en-US" sz="1000" dirty="0">
                <a:solidFill>
                  <a:schemeClr val="accent1">
                    <a:lumMod val="75000"/>
                  </a:schemeClr>
                </a:solidFill>
                <a:hlinkClick r:id="rId4"/>
              </a:rPr>
              <a:t>http://atria.fi/</a:t>
            </a:r>
            <a:r>
              <a:rPr lang="en-US" sz="1000" dirty="0">
                <a:solidFill>
                  <a:schemeClr val="accent1">
                    <a:lumMod val="75000"/>
                  </a:schemeClr>
                </a:solidFill>
              </a:rPr>
              <a:t> </a:t>
            </a:r>
          </a:p>
        </p:txBody>
      </p:sp>
      <p:pic>
        <p:nvPicPr>
          <p:cNvPr id="16" name="Picture 15"/>
          <p:cNvPicPr>
            <a:picLocks/>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3114401" y="247876"/>
            <a:ext cx="702000" cy="578644"/>
          </a:xfrm>
          <a:prstGeom prst="rect">
            <a:avLst/>
          </a:prstGeom>
        </p:spPr>
      </p:pic>
      <p:pic>
        <p:nvPicPr>
          <p:cNvPr id="19" name="Picture 18"/>
          <p:cNvPicPr>
            <a:picLocks/>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4197261" y="247876"/>
            <a:ext cx="700036" cy="579600"/>
          </a:xfrm>
          <a:prstGeom prst="rect">
            <a:avLst/>
          </a:prstGeom>
        </p:spPr>
      </p:pic>
      <p:pic>
        <p:nvPicPr>
          <p:cNvPr id="20" name="Picture 19"/>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5154856" y="247876"/>
            <a:ext cx="700088" cy="579600"/>
          </a:xfrm>
          <a:prstGeom prst="rect">
            <a:avLst/>
          </a:prstGeom>
        </p:spPr>
      </p:pic>
      <p:sp>
        <p:nvSpPr>
          <p:cNvPr id="23" name="TextBox 22"/>
          <p:cNvSpPr txBox="1"/>
          <p:nvPr/>
        </p:nvSpPr>
        <p:spPr>
          <a:xfrm>
            <a:off x="3160490" y="1120460"/>
            <a:ext cx="558907" cy="276999"/>
          </a:xfrm>
          <a:prstGeom prst="rect">
            <a:avLst/>
          </a:prstGeom>
          <a:noFill/>
        </p:spPr>
        <p:txBody>
          <a:bodyPr wrap="square" rtlCol="0">
            <a:spAutoFit/>
          </a:bodyPr>
          <a:lstStyle/>
          <a:p>
            <a:pPr algn="ctr"/>
            <a:r>
              <a:rPr lang="fi-FI" sz="1200" b="1" dirty="0"/>
              <a:t>1903</a:t>
            </a:r>
            <a:endParaRPr lang="en-US" sz="1200" b="1" dirty="0"/>
          </a:p>
        </p:txBody>
      </p:sp>
      <p:sp>
        <p:nvSpPr>
          <p:cNvPr id="24" name="TextBox 23"/>
          <p:cNvSpPr txBox="1"/>
          <p:nvPr/>
        </p:nvSpPr>
        <p:spPr>
          <a:xfrm>
            <a:off x="3145238" y="827580"/>
            <a:ext cx="598420" cy="276999"/>
          </a:xfrm>
          <a:prstGeom prst="rect">
            <a:avLst/>
          </a:prstGeom>
          <a:noFill/>
        </p:spPr>
        <p:txBody>
          <a:bodyPr wrap="square" rtlCol="0">
            <a:spAutoFit/>
          </a:bodyPr>
          <a:lstStyle/>
          <a:p>
            <a:pPr algn="ctr"/>
            <a:r>
              <a:rPr lang="en-US" sz="1200" b="1" dirty="0">
                <a:solidFill>
                  <a:srgbClr val="012D7D"/>
                </a:solidFill>
              </a:rPr>
              <a:t>SINCE</a:t>
            </a:r>
          </a:p>
        </p:txBody>
      </p:sp>
      <p:sp>
        <p:nvSpPr>
          <p:cNvPr id="25" name="TextBox 24"/>
          <p:cNvSpPr txBox="1"/>
          <p:nvPr/>
        </p:nvSpPr>
        <p:spPr>
          <a:xfrm>
            <a:off x="4271325" y="1120460"/>
            <a:ext cx="558907" cy="276999"/>
          </a:xfrm>
          <a:prstGeom prst="rect">
            <a:avLst/>
          </a:prstGeom>
          <a:noFill/>
        </p:spPr>
        <p:txBody>
          <a:bodyPr wrap="square" rtlCol="0">
            <a:spAutoFit/>
          </a:bodyPr>
          <a:lstStyle/>
          <a:p>
            <a:pPr algn="ctr"/>
            <a:r>
              <a:rPr lang="en-US" sz="1200" b="1" dirty="0"/>
              <a:t>4270</a:t>
            </a:r>
          </a:p>
        </p:txBody>
      </p:sp>
      <p:sp>
        <p:nvSpPr>
          <p:cNvPr id="26" name="TextBox 25"/>
          <p:cNvSpPr txBox="1"/>
          <p:nvPr/>
        </p:nvSpPr>
        <p:spPr>
          <a:xfrm>
            <a:off x="4047564" y="828000"/>
            <a:ext cx="999430" cy="282451"/>
          </a:xfrm>
          <a:prstGeom prst="rect">
            <a:avLst/>
          </a:prstGeom>
          <a:noFill/>
        </p:spPr>
        <p:txBody>
          <a:bodyPr wrap="square" rtlCol="0">
            <a:spAutoFit/>
          </a:bodyPr>
          <a:lstStyle/>
          <a:p>
            <a:pPr algn="ctr"/>
            <a:r>
              <a:rPr lang="en-US" sz="1200" b="1" dirty="0">
                <a:solidFill>
                  <a:srgbClr val="002D7E"/>
                </a:solidFill>
              </a:rPr>
              <a:t>EMPLOYEES</a:t>
            </a:r>
          </a:p>
        </p:txBody>
      </p:sp>
      <p:sp>
        <p:nvSpPr>
          <p:cNvPr id="27" name="TextBox 26"/>
          <p:cNvSpPr txBox="1"/>
          <p:nvPr/>
        </p:nvSpPr>
        <p:spPr>
          <a:xfrm>
            <a:off x="5234598" y="1120460"/>
            <a:ext cx="558907" cy="276999"/>
          </a:xfrm>
          <a:prstGeom prst="rect">
            <a:avLst/>
          </a:prstGeom>
          <a:noFill/>
        </p:spPr>
        <p:txBody>
          <a:bodyPr wrap="square" rtlCol="0">
            <a:spAutoFit/>
          </a:bodyPr>
          <a:lstStyle/>
          <a:p>
            <a:pPr algn="ctr"/>
            <a:r>
              <a:rPr lang="en-US" sz="1200" b="1" dirty="0"/>
              <a:t>Large</a:t>
            </a:r>
          </a:p>
        </p:txBody>
      </p:sp>
      <p:sp>
        <p:nvSpPr>
          <p:cNvPr id="28" name="TextBox 27"/>
          <p:cNvSpPr txBox="1"/>
          <p:nvPr/>
        </p:nvSpPr>
        <p:spPr>
          <a:xfrm>
            <a:off x="5267669" y="828000"/>
            <a:ext cx="480236" cy="282452"/>
          </a:xfrm>
          <a:prstGeom prst="rect">
            <a:avLst/>
          </a:prstGeom>
          <a:noFill/>
        </p:spPr>
        <p:txBody>
          <a:bodyPr wrap="square" rtlCol="0">
            <a:spAutoFit/>
          </a:bodyPr>
          <a:lstStyle/>
          <a:p>
            <a:pPr algn="ctr"/>
            <a:r>
              <a:rPr lang="en-US" sz="1200" b="1" dirty="0">
                <a:solidFill>
                  <a:srgbClr val="002D7E"/>
                </a:solidFill>
              </a:rPr>
              <a:t>SIZE</a:t>
            </a:r>
          </a:p>
        </p:txBody>
      </p:sp>
      <p:pic>
        <p:nvPicPr>
          <p:cNvPr id="29" name="Picture 28"/>
          <p:cNvPicPr>
            <a:picLocks/>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6218914" y="234183"/>
            <a:ext cx="630000" cy="579600"/>
          </a:xfrm>
          <a:prstGeom prst="rect">
            <a:avLst/>
          </a:prstGeom>
        </p:spPr>
      </p:pic>
      <p:sp>
        <p:nvSpPr>
          <p:cNvPr id="30" name="TextBox 29"/>
          <p:cNvSpPr txBox="1"/>
          <p:nvPr/>
        </p:nvSpPr>
        <p:spPr>
          <a:xfrm>
            <a:off x="5960127" y="828000"/>
            <a:ext cx="1182972" cy="276999"/>
          </a:xfrm>
          <a:prstGeom prst="rect">
            <a:avLst/>
          </a:prstGeom>
          <a:noFill/>
        </p:spPr>
        <p:txBody>
          <a:bodyPr wrap="square" rtlCol="0">
            <a:spAutoFit/>
          </a:bodyPr>
          <a:lstStyle/>
          <a:p>
            <a:pPr algn="ctr"/>
            <a:r>
              <a:rPr lang="en-US" sz="1200" b="1" dirty="0">
                <a:solidFill>
                  <a:srgbClr val="002D7E"/>
                </a:solidFill>
              </a:rPr>
              <a:t>HEADQUARTER</a:t>
            </a:r>
          </a:p>
        </p:txBody>
      </p:sp>
      <p:sp>
        <p:nvSpPr>
          <p:cNvPr id="31" name="TextBox 30"/>
          <p:cNvSpPr txBox="1"/>
          <p:nvPr/>
        </p:nvSpPr>
        <p:spPr>
          <a:xfrm>
            <a:off x="5976630" y="1120460"/>
            <a:ext cx="1128568" cy="276999"/>
          </a:xfrm>
          <a:prstGeom prst="rect">
            <a:avLst/>
          </a:prstGeom>
          <a:noFill/>
        </p:spPr>
        <p:txBody>
          <a:bodyPr wrap="square" rtlCol="0">
            <a:spAutoFit/>
          </a:bodyPr>
          <a:lstStyle/>
          <a:p>
            <a:pPr algn="ctr"/>
            <a:r>
              <a:rPr lang="en-US" sz="1200" b="1" dirty="0"/>
              <a:t>Kuopio</a:t>
            </a:r>
          </a:p>
        </p:txBody>
      </p:sp>
      <p:sp>
        <p:nvSpPr>
          <p:cNvPr id="32" name="TextBox 31"/>
          <p:cNvSpPr txBox="1"/>
          <p:nvPr/>
        </p:nvSpPr>
        <p:spPr>
          <a:xfrm>
            <a:off x="194797" y="4502947"/>
            <a:ext cx="5169199" cy="1354217"/>
          </a:xfrm>
          <a:prstGeom prst="rect">
            <a:avLst/>
          </a:prstGeom>
          <a:noFill/>
          <a:ln>
            <a:solidFill>
              <a:schemeClr val="accent1">
                <a:shade val="95000"/>
                <a:satMod val="105000"/>
              </a:schemeClr>
            </a:solidFill>
          </a:ln>
        </p:spPr>
        <p:txBody>
          <a:bodyPr wrap="square" rtlCol="0">
            <a:spAutoFit/>
          </a:bodyPr>
          <a:lstStyle/>
          <a:p>
            <a:pPr>
              <a:spcAft>
                <a:spcPts val="600"/>
              </a:spcAft>
            </a:pPr>
            <a:r>
              <a:rPr lang="fi-FI" sz="1200" b="1" dirty="0">
                <a:latin typeface="+mj-lt"/>
                <a:cs typeface="Aharoni" panose="02010803020104030203" pitchFamily="2" charset="-79"/>
              </a:rPr>
              <a:t>PRODUCTS</a:t>
            </a:r>
            <a:br>
              <a:rPr lang="fi-FI" sz="1200" dirty="0">
                <a:latin typeface="+mj-lt"/>
                <a:cs typeface="Aharoni" panose="02010803020104030203" pitchFamily="2" charset="-79"/>
              </a:rPr>
            </a:br>
            <a:r>
              <a:rPr lang="fi-FI" sz="1200" b="1" dirty="0">
                <a:latin typeface="+mj-lt"/>
                <a:cs typeface="Aharoni" panose="02010803020104030203" pitchFamily="2" charset="-79"/>
              </a:rPr>
              <a:t>1. </a:t>
            </a:r>
            <a:r>
              <a:rPr lang="en-US" sz="1200" dirty="0"/>
              <a:t>Beef, pork, poultry; processed food products, sausages, hams, ready-made meals</a:t>
            </a:r>
            <a:endParaRPr lang="en-US" sz="1200" dirty="0">
              <a:cs typeface="Aharoni" panose="02010803020104030203" pitchFamily="2" charset="-79"/>
            </a:endParaRPr>
          </a:p>
          <a:p>
            <a:r>
              <a:rPr lang="fi-FI" sz="1200" b="1" dirty="0">
                <a:latin typeface="+mj-lt"/>
                <a:cs typeface="Aharoni" panose="02010803020104030203" pitchFamily="2" charset="-79"/>
              </a:rPr>
              <a:t>SPECIALITY </a:t>
            </a:r>
          </a:p>
          <a:p>
            <a:pPr>
              <a:spcAft>
                <a:spcPts val="600"/>
              </a:spcAft>
            </a:pPr>
            <a:r>
              <a:rPr lang="fi-FI" sz="1200" dirty="0">
                <a:cs typeface="Aharoni" panose="02010803020104030203" pitchFamily="2" charset="-79"/>
              </a:rPr>
              <a:t>One of </a:t>
            </a:r>
            <a:r>
              <a:rPr lang="fi-FI" sz="1200" dirty="0" err="1">
                <a:cs typeface="Aharoni" panose="02010803020104030203" pitchFamily="2" charset="-79"/>
              </a:rPr>
              <a:t>the</a:t>
            </a:r>
            <a:r>
              <a:rPr lang="fi-FI" sz="1200" dirty="0">
                <a:cs typeface="Aharoni" panose="02010803020104030203" pitchFamily="2" charset="-79"/>
              </a:rPr>
              <a:t> </a:t>
            </a:r>
            <a:r>
              <a:rPr lang="fi-FI" sz="1200" dirty="0" err="1">
                <a:cs typeface="Aharoni" panose="02010803020104030203" pitchFamily="2" charset="-79"/>
              </a:rPr>
              <a:t>biggest</a:t>
            </a:r>
            <a:r>
              <a:rPr lang="fi-FI" sz="1200" dirty="0">
                <a:cs typeface="Aharoni" panose="02010803020104030203" pitchFamily="2" charset="-79"/>
              </a:rPr>
              <a:t> </a:t>
            </a:r>
            <a:r>
              <a:rPr lang="fi-FI" sz="1200" dirty="0" err="1">
                <a:cs typeface="Aharoni" panose="02010803020104030203" pitchFamily="2" charset="-79"/>
              </a:rPr>
              <a:t>livestock</a:t>
            </a:r>
            <a:r>
              <a:rPr lang="fi-FI" sz="1200" dirty="0">
                <a:cs typeface="Aharoni" panose="02010803020104030203" pitchFamily="2" charset="-79"/>
              </a:rPr>
              <a:t> </a:t>
            </a:r>
            <a:r>
              <a:rPr lang="fi-FI" sz="1200" dirty="0" err="1">
                <a:cs typeface="Aharoni" panose="02010803020104030203" pitchFamily="2" charset="-79"/>
              </a:rPr>
              <a:t>companies</a:t>
            </a:r>
            <a:r>
              <a:rPr lang="fi-FI" sz="1200" dirty="0">
                <a:cs typeface="Aharoni" panose="02010803020104030203" pitchFamily="2" charset="-79"/>
              </a:rPr>
              <a:t> in </a:t>
            </a:r>
            <a:r>
              <a:rPr lang="fi-FI" sz="1200" dirty="0" err="1">
                <a:cs typeface="Aharoni" panose="02010803020104030203" pitchFamily="2" charset="-79"/>
              </a:rPr>
              <a:t>the</a:t>
            </a:r>
            <a:r>
              <a:rPr lang="fi-FI" sz="1200" dirty="0">
                <a:cs typeface="Aharoni" panose="02010803020104030203" pitchFamily="2" charset="-79"/>
              </a:rPr>
              <a:t> Nordic </a:t>
            </a:r>
            <a:r>
              <a:rPr lang="fi-FI" sz="1200" dirty="0" err="1">
                <a:cs typeface="Aharoni" panose="02010803020104030203" pitchFamily="2" charset="-79"/>
              </a:rPr>
              <a:t>region</a:t>
            </a:r>
            <a:r>
              <a:rPr lang="fi-FI" sz="1200" dirty="0">
                <a:cs typeface="Aharoni" panose="02010803020104030203" pitchFamily="2" charset="-79"/>
              </a:rPr>
              <a:t> </a:t>
            </a:r>
            <a:r>
              <a:rPr lang="fi-FI" sz="1200" dirty="0" err="1">
                <a:cs typeface="Aharoni" panose="02010803020104030203" pitchFamily="2" charset="-79"/>
              </a:rPr>
              <a:t>with</a:t>
            </a:r>
            <a:r>
              <a:rPr lang="fi-FI" sz="1200" dirty="0">
                <a:cs typeface="Aharoni" panose="02010803020104030203" pitchFamily="2" charset="-79"/>
              </a:rPr>
              <a:t> </a:t>
            </a:r>
            <a:endParaRPr lang="en-US" sz="1200" dirty="0">
              <a:cs typeface="Aharoni" panose="02010803020104030203" pitchFamily="2" charset="-79"/>
            </a:endParaRPr>
          </a:p>
          <a:p>
            <a:pPr>
              <a:spcAft>
                <a:spcPts val="600"/>
              </a:spcAft>
            </a:pPr>
            <a:endParaRPr lang="fi-FI" sz="1200" dirty="0">
              <a:solidFill>
                <a:srgbClr val="FF0000"/>
              </a:solidFill>
              <a:cs typeface="Aharoni" panose="02010803020104030203" pitchFamily="2" charset="-79"/>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133" y="137600"/>
            <a:ext cx="1864576" cy="1130399"/>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29075" y="2453215"/>
            <a:ext cx="1892924" cy="1892924"/>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04836" y="4434690"/>
            <a:ext cx="3639164" cy="2047030"/>
          </a:xfrm>
          <a:prstGeom prst="rect">
            <a:avLst/>
          </a:prstGeom>
        </p:spPr>
      </p:pic>
    </p:spTree>
    <p:extLst>
      <p:ext uri="{BB962C8B-B14F-4D97-AF65-F5344CB8AC3E}">
        <p14:creationId xmlns:p14="http://schemas.microsoft.com/office/powerpoint/2010/main" val="2248219165"/>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5241757"/>
              </p:ext>
            </p:extLst>
          </p:nvPr>
        </p:nvGraphicFramePr>
        <p:xfrm>
          <a:off x="170519" y="109430"/>
          <a:ext cx="7012094" cy="1452089"/>
        </p:xfrm>
        <a:graphic>
          <a:graphicData uri="http://schemas.openxmlformats.org/drawingml/2006/table">
            <a:tbl>
              <a:tblPr firstRow="1" bandRow="1">
                <a:tableStyleId>{5C22544A-7EE6-4342-B048-85BDC9FD1C3A}</a:tableStyleId>
              </a:tblPr>
              <a:tblGrid>
                <a:gridCol w="2685970">
                  <a:extLst>
                    <a:ext uri="{9D8B030D-6E8A-4147-A177-3AD203B41FA5}">
                      <a16:colId xmlns:a16="http://schemas.microsoft.com/office/drawing/2014/main" val="20000"/>
                    </a:ext>
                  </a:extLst>
                </a:gridCol>
                <a:gridCol w="1181437">
                  <a:extLst>
                    <a:ext uri="{9D8B030D-6E8A-4147-A177-3AD203B41FA5}">
                      <a16:colId xmlns:a16="http://schemas.microsoft.com/office/drawing/2014/main" val="20001"/>
                    </a:ext>
                  </a:extLst>
                </a:gridCol>
                <a:gridCol w="1027688">
                  <a:extLst>
                    <a:ext uri="{9D8B030D-6E8A-4147-A177-3AD203B41FA5}">
                      <a16:colId xmlns:a16="http://schemas.microsoft.com/office/drawing/2014/main" val="20002"/>
                    </a:ext>
                  </a:extLst>
                </a:gridCol>
                <a:gridCol w="857756">
                  <a:extLst>
                    <a:ext uri="{9D8B030D-6E8A-4147-A177-3AD203B41FA5}">
                      <a16:colId xmlns:a16="http://schemas.microsoft.com/office/drawing/2014/main" val="20003"/>
                    </a:ext>
                  </a:extLst>
                </a:gridCol>
                <a:gridCol w="1259243">
                  <a:extLst>
                    <a:ext uri="{9D8B030D-6E8A-4147-A177-3AD203B41FA5}">
                      <a16:colId xmlns:a16="http://schemas.microsoft.com/office/drawing/2014/main" val="20004"/>
                    </a:ext>
                  </a:extLst>
                </a:gridCol>
              </a:tblGrid>
              <a:tr h="145208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5636019" y="0"/>
            <a:ext cx="979136" cy="323165"/>
          </a:xfrm>
          <a:prstGeom prst="rect">
            <a:avLst/>
          </a:prstGeom>
          <a:noFill/>
        </p:spPr>
        <p:txBody>
          <a:bodyPr wrap="square" rtlCol="0">
            <a:spAutoFit/>
          </a:bodyPr>
          <a:lstStyle/>
          <a:p>
            <a:pPr algn="ctr"/>
            <a:r>
              <a:rPr lang="fi-FI" sz="1500" b="1" dirty="0">
                <a:solidFill>
                  <a:schemeClr val="bg1"/>
                </a:solidFill>
              </a:rPr>
              <a:t>Oat</a:t>
            </a:r>
            <a:endParaRPr lang="en-US" sz="1500" b="1" dirty="0">
              <a:solidFill>
                <a:schemeClr val="bg1"/>
              </a:solidFill>
            </a:endParaRPr>
          </a:p>
        </p:txBody>
      </p:sp>
      <p:sp>
        <p:nvSpPr>
          <p:cNvPr id="14" name="Content Placeholder 2"/>
          <p:cNvSpPr txBox="1">
            <a:spLocks/>
          </p:cNvSpPr>
          <p:nvPr/>
        </p:nvSpPr>
        <p:spPr>
          <a:xfrm>
            <a:off x="194798" y="1709479"/>
            <a:ext cx="6262646" cy="2771845"/>
          </a:xfrm>
          <a:prstGeom prst="rect">
            <a:avLst/>
          </a:prstGeom>
        </p:spPr>
        <p:txBody>
          <a:bodyPr vert="horz" lIns="0" tIns="0" rIns="0" bIns="0" rtlCol="0">
            <a:noAutofit/>
          </a:bodyPr>
          <a:lstStyle>
            <a:lvl1pPr marL="177800" indent="-1778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446088" indent="-174625" algn="l" defTabSz="457200" rtl="0" eaLnBrk="1" latinLnBrk="0" hangingPunct="1">
              <a:spcBef>
                <a:spcPct val="20000"/>
              </a:spcBef>
              <a:buFont typeface="Lucida Grande"/>
              <a:buChar char="–"/>
              <a:defRPr sz="1800" kern="1200">
                <a:solidFill>
                  <a:srgbClr val="000000"/>
                </a:solidFill>
                <a:latin typeface="+mn-lt"/>
                <a:ea typeface="+mn-ea"/>
                <a:cs typeface="+mn-cs"/>
              </a:defRPr>
            </a:lvl2pPr>
            <a:lvl3pPr marL="715963" indent="-182563" algn="l" defTabSz="457200" rtl="0" eaLnBrk="1" latinLnBrk="0" hangingPunct="1">
              <a:spcBef>
                <a:spcPct val="20000"/>
              </a:spcBef>
              <a:buFont typeface="Arial"/>
              <a:buChar char="•"/>
              <a:defRPr sz="1600" kern="1200">
                <a:solidFill>
                  <a:srgbClr val="000000"/>
                </a:solidFill>
                <a:latin typeface="+mn-lt"/>
                <a:ea typeface="+mn-ea"/>
                <a:cs typeface="+mn-cs"/>
              </a:defRPr>
            </a:lvl3pPr>
            <a:lvl4pPr marL="985838" indent="-180975" algn="l" defTabSz="457200" rtl="0" eaLnBrk="1" latinLnBrk="0" hangingPunct="1">
              <a:spcBef>
                <a:spcPct val="20000"/>
              </a:spcBef>
              <a:buFont typeface="Arial"/>
              <a:buChar char="•"/>
              <a:defRPr sz="1600" kern="1200">
                <a:solidFill>
                  <a:srgbClr val="000000"/>
                </a:solidFill>
                <a:latin typeface="+mn-lt"/>
                <a:ea typeface="+mn-ea"/>
                <a:cs typeface="+mn-cs"/>
              </a:defRPr>
            </a:lvl4pPr>
            <a:lvl5pPr marL="1254125" indent="-176213"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i-FI" sz="1100" dirty="0"/>
              <a:t>HK</a:t>
            </a:r>
            <a:r>
              <a:rPr lang="en-US" sz="1100" dirty="0"/>
              <a:t>Scan is the leading meat and food company in Nordic region. Established by Finnish farmers in 1913, it has grown into a multinational company with net sales of EUR 2.0 billion and with almost 7700 employees. Our customers are the retail, food service, industrial and export sectors, and our home markets comprise of Finland, Sweden, Denmark and the Baltics. We also export our high quality Nordic products close to 50 countries worldwide. </a:t>
            </a:r>
            <a:r>
              <a:rPr lang="en-US" sz="1100" dirty="0" err="1"/>
              <a:t>HKScan</a:t>
            </a:r>
            <a:r>
              <a:rPr lang="en-US" sz="1100" dirty="0"/>
              <a:t> focuses on producing value added products from Nordic poultry, pork, beef and our core business principle is consumer and customer satisfaction, which calls for high quality of products, innovations and services at every stage of the value chain.</a:t>
            </a:r>
          </a:p>
          <a:p>
            <a:pPr marL="0" indent="0" algn="just">
              <a:buNone/>
            </a:pPr>
            <a:endParaRPr lang="en-US" sz="1100" dirty="0"/>
          </a:p>
          <a:p>
            <a:pPr marL="0" indent="0" algn="just">
              <a:buNone/>
            </a:pPr>
            <a:r>
              <a:rPr lang="en-US" sz="1100" dirty="0" err="1"/>
              <a:t>HKScan´s</a:t>
            </a:r>
            <a:r>
              <a:rPr lang="en-US" sz="1100" dirty="0"/>
              <a:t> pork meat with Omega3 is a unique and innovative concept developed together with Finnish universities and farmers. The main essence of the innovation is that Omega pigs are fed on Finnish and Swedish domestic feed containing rapeseed flower oil, which changes the fat compositions of meat. The saturated fat is partly replaced by unsaturated fat; compared to conventional pork, the amount of saturated fat has been decreased to the level recommended by dietary recommendations. </a:t>
            </a:r>
          </a:p>
          <a:p>
            <a:pPr marL="0" indent="0" algn="just">
              <a:buNone/>
            </a:pPr>
            <a:endParaRPr lang="fi-FI" sz="1100" dirty="0"/>
          </a:p>
          <a:p>
            <a:pPr marL="0" indent="0" algn="just">
              <a:buNone/>
            </a:pPr>
            <a:endParaRPr lang="fi-FI" sz="11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889" y="230655"/>
            <a:ext cx="1737297" cy="1043524"/>
          </a:xfrm>
          <a:prstGeom prst="rect">
            <a:avLst/>
          </a:prstGeom>
        </p:spPr>
      </p:pic>
      <p:sp>
        <p:nvSpPr>
          <p:cNvPr id="13" name="TextBox 12"/>
          <p:cNvSpPr txBox="1"/>
          <p:nvPr/>
        </p:nvSpPr>
        <p:spPr>
          <a:xfrm>
            <a:off x="217808" y="1129615"/>
            <a:ext cx="2494877" cy="246221"/>
          </a:xfrm>
          <a:prstGeom prst="rect">
            <a:avLst/>
          </a:prstGeom>
          <a:noFill/>
        </p:spPr>
        <p:txBody>
          <a:bodyPr wrap="square" rtlCol="0">
            <a:spAutoFit/>
          </a:bodyPr>
          <a:lstStyle/>
          <a:p>
            <a:pPr algn="ctr"/>
            <a:r>
              <a:rPr lang="fi-FI" sz="1000" dirty="0">
                <a:hlinkClick r:id="rId3"/>
              </a:rPr>
              <a:t>www.hkscan.com/en/frontpage</a:t>
            </a:r>
            <a:r>
              <a:rPr lang="fi-FI" sz="1000" dirty="0"/>
              <a:t> </a:t>
            </a:r>
          </a:p>
        </p:txBody>
      </p:sp>
      <p:pic>
        <p:nvPicPr>
          <p:cNvPr id="16" name="Picture 15"/>
          <p:cNvPicPr>
            <a:picLocks/>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14401" y="247876"/>
            <a:ext cx="702000" cy="578644"/>
          </a:xfrm>
          <a:prstGeom prst="rect">
            <a:avLst/>
          </a:prstGeom>
        </p:spPr>
      </p:pic>
      <p:pic>
        <p:nvPicPr>
          <p:cNvPr id="19" name="Picture 18"/>
          <p:cNvPicPr>
            <a:picLocks/>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4197261" y="247876"/>
            <a:ext cx="700036" cy="579600"/>
          </a:xfrm>
          <a:prstGeom prst="rect">
            <a:avLst/>
          </a:prstGeom>
        </p:spPr>
      </p:pic>
      <p:pic>
        <p:nvPicPr>
          <p:cNvPr id="20" name="Picture 19"/>
          <p:cNvPicPr>
            <a:picLocks/>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5154856" y="247876"/>
            <a:ext cx="700088" cy="579600"/>
          </a:xfrm>
          <a:prstGeom prst="rect">
            <a:avLst/>
          </a:prstGeom>
        </p:spPr>
      </p:pic>
      <p:sp>
        <p:nvSpPr>
          <p:cNvPr id="23" name="TextBox 22"/>
          <p:cNvSpPr txBox="1"/>
          <p:nvPr/>
        </p:nvSpPr>
        <p:spPr>
          <a:xfrm>
            <a:off x="3160490" y="1120460"/>
            <a:ext cx="558907" cy="276999"/>
          </a:xfrm>
          <a:prstGeom prst="rect">
            <a:avLst/>
          </a:prstGeom>
          <a:noFill/>
        </p:spPr>
        <p:txBody>
          <a:bodyPr wrap="square" rtlCol="0">
            <a:spAutoFit/>
          </a:bodyPr>
          <a:lstStyle/>
          <a:p>
            <a:pPr algn="ctr"/>
            <a:r>
              <a:rPr lang="fi-FI" sz="1200" b="1" dirty="0"/>
              <a:t>1913</a:t>
            </a:r>
            <a:endParaRPr lang="en-US" sz="1200" b="1" dirty="0"/>
          </a:p>
        </p:txBody>
      </p:sp>
      <p:sp>
        <p:nvSpPr>
          <p:cNvPr id="24" name="TextBox 23"/>
          <p:cNvSpPr txBox="1"/>
          <p:nvPr/>
        </p:nvSpPr>
        <p:spPr>
          <a:xfrm>
            <a:off x="3145238" y="827580"/>
            <a:ext cx="598420" cy="276999"/>
          </a:xfrm>
          <a:prstGeom prst="rect">
            <a:avLst/>
          </a:prstGeom>
          <a:noFill/>
        </p:spPr>
        <p:txBody>
          <a:bodyPr wrap="square" rtlCol="0">
            <a:spAutoFit/>
          </a:bodyPr>
          <a:lstStyle/>
          <a:p>
            <a:pPr algn="ctr"/>
            <a:r>
              <a:rPr lang="en-US" sz="1200" b="1" dirty="0">
                <a:solidFill>
                  <a:srgbClr val="012D7D"/>
                </a:solidFill>
              </a:rPr>
              <a:t>SINCE</a:t>
            </a:r>
          </a:p>
        </p:txBody>
      </p:sp>
      <p:sp>
        <p:nvSpPr>
          <p:cNvPr id="25" name="TextBox 24"/>
          <p:cNvSpPr txBox="1"/>
          <p:nvPr/>
        </p:nvSpPr>
        <p:spPr>
          <a:xfrm>
            <a:off x="4271325" y="1120460"/>
            <a:ext cx="558907" cy="276999"/>
          </a:xfrm>
          <a:prstGeom prst="rect">
            <a:avLst/>
          </a:prstGeom>
          <a:noFill/>
        </p:spPr>
        <p:txBody>
          <a:bodyPr wrap="square" rtlCol="0">
            <a:spAutoFit/>
          </a:bodyPr>
          <a:lstStyle/>
          <a:p>
            <a:pPr algn="ctr"/>
            <a:r>
              <a:rPr lang="en-US" sz="1200" b="1" dirty="0"/>
              <a:t>7700</a:t>
            </a:r>
          </a:p>
        </p:txBody>
      </p:sp>
      <p:sp>
        <p:nvSpPr>
          <p:cNvPr id="26" name="TextBox 25"/>
          <p:cNvSpPr txBox="1"/>
          <p:nvPr/>
        </p:nvSpPr>
        <p:spPr>
          <a:xfrm>
            <a:off x="4047564" y="828000"/>
            <a:ext cx="999430" cy="282451"/>
          </a:xfrm>
          <a:prstGeom prst="rect">
            <a:avLst/>
          </a:prstGeom>
          <a:noFill/>
        </p:spPr>
        <p:txBody>
          <a:bodyPr wrap="square" rtlCol="0">
            <a:spAutoFit/>
          </a:bodyPr>
          <a:lstStyle/>
          <a:p>
            <a:pPr algn="ctr"/>
            <a:r>
              <a:rPr lang="en-US" sz="1200" b="1" dirty="0">
                <a:solidFill>
                  <a:srgbClr val="002D7E"/>
                </a:solidFill>
              </a:rPr>
              <a:t>EMPLOYEES</a:t>
            </a:r>
          </a:p>
        </p:txBody>
      </p:sp>
      <p:sp>
        <p:nvSpPr>
          <p:cNvPr id="27" name="TextBox 26"/>
          <p:cNvSpPr txBox="1"/>
          <p:nvPr/>
        </p:nvSpPr>
        <p:spPr>
          <a:xfrm>
            <a:off x="5234598" y="1120460"/>
            <a:ext cx="558907" cy="276999"/>
          </a:xfrm>
          <a:prstGeom prst="rect">
            <a:avLst/>
          </a:prstGeom>
          <a:noFill/>
        </p:spPr>
        <p:txBody>
          <a:bodyPr wrap="square" rtlCol="0">
            <a:spAutoFit/>
          </a:bodyPr>
          <a:lstStyle/>
          <a:p>
            <a:pPr algn="ctr"/>
            <a:r>
              <a:rPr lang="en-US" sz="1200" b="1" dirty="0"/>
              <a:t>Large</a:t>
            </a:r>
          </a:p>
        </p:txBody>
      </p:sp>
      <p:sp>
        <p:nvSpPr>
          <p:cNvPr id="28" name="TextBox 27"/>
          <p:cNvSpPr txBox="1"/>
          <p:nvPr/>
        </p:nvSpPr>
        <p:spPr>
          <a:xfrm>
            <a:off x="5267669" y="828000"/>
            <a:ext cx="480236" cy="282452"/>
          </a:xfrm>
          <a:prstGeom prst="rect">
            <a:avLst/>
          </a:prstGeom>
          <a:noFill/>
        </p:spPr>
        <p:txBody>
          <a:bodyPr wrap="square" rtlCol="0">
            <a:spAutoFit/>
          </a:bodyPr>
          <a:lstStyle/>
          <a:p>
            <a:pPr algn="ctr"/>
            <a:r>
              <a:rPr lang="en-US" sz="1200" b="1" dirty="0">
                <a:solidFill>
                  <a:srgbClr val="002D7E"/>
                </a:solidFill>
              </a:rPr>
              <a:t>SIZE</a:t>
            </a:r>
          </a:p>
        </p:txBody>
      </p:sp>
      <p:pic>
        <p:nvPicPr>
          <p:cNvPr id="29" name="Picture 28"/>
          <p:cNvPicPr>
            <a:picLocks/>
          </p:cNvPicPr>
          <p:nvPr/>
        </p:nvPicPr>
        <p:blipFill>
          <a:blip r:embed="rId10">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6218914" y="234183"/>
            <a:ext cx="630000" cy="579600"/>
          </a:xfrm>
          <a:prstGeom prst="rect">
            <a:avLst/>
          </a:prstGeom>
        </p:spPr>
      </p:pic>
      <p:sp>
        <p:nvSpPr>
          <p:cNvPr id="30" name="TextBox 29"/>
          <p:cNvSpPr txBox="1"/>
          <p:nvPr/>
        </p:nvSpPr>
        <p:spPr>
          <a:xfrm>
            <a:off x="5960127" y="828000"/>
            <a:ext cx="1182972" cy="276999"/>
          </a:xfrm>
          <a:prstGeom prst="rect">
            <a:avLst/>
          </a:prstGeom>
          <a:noFill/>
        </p:spPr>
        <p:txBody>
          <a:bodyPr wrap="square" rtlCol="0">
            <a:spAutoFit/>
          </a:bodyPr>
          <a:lstStyle/>
          <a:p>
            <a:pPr algn="ctr"/>
            <a:r>
              <a:rPr lang="en-US" sz="1200" b="1" dirty="0">
                <a:solidFill>
                  <a:srgbClr val="002D7E"/>
                </a:solidFill>
              </a:rPr>
              <a:t>HEADQUARTER</a:t>
            </a:r>
          </a:p>
        </p:txBody>
      </p:sp>
      <p:sp>
        <p:nvSpPr>
          <p:cNvPr id="31" name="TextBox 30"/>
          <p:cNvSpPr txBox="1"/>
          <p:nvPr/>
        </p:nvSpPr>
        <p:spPr>
          <a:xfrm>
            <a:off x="5976630" y="1120460"/>
            <a:ext cx="1128568" cy="276999"/>
          </a:xfrm>
          <a:prstGeom prst="rect">
            <a:avLst/>
          </a:prstGeom>
          <a:noFill/>
        </p:spPr>
        <p:txBody>
          <a:bodyPr wrap="square" rtlCol="0">
            <a:spAutoFit/>
          </a:bodyPr>
          <a:lstStyle/>
          <a:p>
            <a:pPr algn="ctr"/>
            <a:r>
              <a:rPr lang="en-US" sz="1200" b="1" dirty="0"/>
              <a:t>Turku</a:t>
            </a:r>
          </a:p>
        </p:txBody>
      </p:sp>
      <p:sp>
        <p:nvSpPr>
          <p:cNvPr id="32" name="TextBox 31"/>
          <p:cNvSpPr txBox="1"/>
          <p:nvPr/>
        </p:nvSpPr>
        <p:spPr>
          <a:xfrm>
            <a:off x="194797" y="4502947"/>
            <a:ext cx="5169199" cy="1354217"/>
          </a:xfrm>
          <a:prstGeom prst="rect">
            <a:avLst/>
          </a:prstGeom>
          <a:noFill/>
          <a:ln>
            <a:solidFill>
              <a:schemeClr val="accent1">
                <a:shade val="95000"/>
                <a:satMod val="105000"/>
              </a:schemeClr>
            </a:solidFill>
          </a:ln>
        </p:spPr>
        <p:txBody>
          <a:bodyPr wrap="square" rtlCol="0">
            <a:spAutoFit/>
          </a:bodyPr>
          <a:lstStyle/>
          <a:p>
            <a:pPr>
              <a:spcAft>
                <a:spcPts val="600"/>
              </a:spcAft>
              <a:tabLst>
                <a:tab pos="1258888" algn="l"/>
              </a:tabLst>
            </a:pPr>
            <a:r>
              <a:rPr lang="fi-FI" sz="1200" b="1" dirty="0">
                <a:latin typeface="+mj-lt"/>
                <a:cs typeface="Aharoni" panose="02010803020104030203" pitchFamily="2" charset="-79"/>
              </a:rPr>
              <a:t>PRODUCTS</a:t>
            </a:r>
            <a:br>
              <a:rPr lang="fi-FI" sz="1200" dirty="0">
                <a:latin typeface="+mj-lt"/>
                <a:cs typeface="Aharoni" panose="02010803020104030203" pitchFamily="2" charset="-79"/>
              </a:rPr>
            </a:br>
            <a:r>
              <a:rPr lang="fi-FI" sz="1200" b="1" dirty="0">
                <a:latin typeface="+mj-lt"/>
                <a:cs typeface="Aharoni" panose="02010803020104030203" pitchFamily="2" charset="-79"/>
              </a:rPr>
              <a:t>1. </a:t>
            </a:r>
            <a:r>
              <a:rPr lang="en-GB" sz="1200" dirty="0">
                <a:cs typeface="Aharoni" panose="02010803020104030203" pitchFamily="2" charset="-79"/>
              </a:rPr>
              <a:t>Nordic Poultry, Pork and Beef; processed meats</a:t>
            </a:r>
            <a:endParaRPr lang="fi-FI" sz="1200" dirty="0">
              <a:cs typeface="Aharoni" panose="02010803020104030203" pitchFamily="2" charset="-79"/>
            </a:endParaRPr>
          </a:p>
          <a:p>
            <a:r>
              <a:rPr lang="fi-FI" sz="1200" b="1" dirty="0">
                <a:latin typeface="+mj-lt"/>
                <a:cs typeface="Aharoni" panose="02010803020104030203" pitchFamily="2" charset="-79"/>
              </a:rPr>
              <a:t>SPECIALITY </a:t>
            </a:r>
          </a:p>
          <a:p>
            <a:pPr>
              <a:spcAft>
                <a:spcPts val="600"/>
              </a:spcAft>
            </a:pPr>
            <a:r>
              <a:rPr lang="fi-FI" sz="1200" dirty="0" err="1">
                <a:cs typeface="Aharoni" panose="02010803020104030203" pitchFamily="2" charset="-79"/>
              </a:rPr>
              <a:t>Leading</a:t>
            </a:r>
            <a:r>
              <a:rPr lang="fi-FI" sz="1200" dirty="0">
                <a:cs typeface="Aharoni" panose="02010803020104030203" pitchFamily="2" charset="-79"/>
              </a:rPr>
              <a:t> </a:t>
            </a:r>
            <a:r>
              <a:rPr lang="fi-FI" sz="1200" dirty="0" err="1">
                <a:cs typeface="Aharoni" panose="02010803020104030203" pitchFamily="2" charset="-79"/>
              </a:rPr>
              <a:t>meat</a:t>
            </a:r>
            <a:r>
              <a:rPr lang="fi-FI" sz="1200" dirty="0">
                <a:cs typeface="Aharoni" panose="02010803020104030203" pitchFamily="2" charset="-79"/>
              </a:rPr>
              <a:t> and food </a:t>
            </a:r>
            <a:r>
              <a:rPr lang="fi-FI" sz="1200" dirty="0" err="1">
                <a:cs typeface="Aharoni" panose="02010803020104030203" pitchFamily="2" charset="-79"/>
              </a:rPr>
              <a:t>company</a:t>
            </a:r>
            <a:r>
              <a:rPr lang="fi-FI" sz="1200" dirty="0">
                <a:cs typeface="Aharoni" panose="02010803020104030203" pitchFamily="2" charset="-79"/>
              </a:rPr>
              <a:t> in </a:t>
            </a:r>
            <a:r>
              <a:rPr lang="fi-FI" sz="1200" dirty="0" err="1">
                <a:cs typeface="Aharoni" panose="02010803020104030203" pitchFamily="2" charset="-79"/>
              </a:rPr>
              <a:t>the</a:t>
            </a:r>
            <a:r>
              <a:rPr lang="fi-FI" sz="1200" dirty="0">
                <a:cs typeface="Aharoni" panose="02010803020104030203" pitchFamily="2" charset="-79"/>
              </a:rPr>
              <a:t> Nordic </a:t>
            </a:r>
            <a:r>
              <a:rPr lang="fi-FI" sz="1200" dirty="0" err="1">
                <a:cs typeface="Aharoni" panose="02010803020104030203" pitchFamily="2" charset="-79"/>
              </a:rPr>
              <a:t>region</a:t>
            </a:r>
            <a:r>
              <a:rPr lang="fi-FI" sz="1200" dirty="0">
                <a:cs typeface="Aharoni" panose="02010803020104030203" pitchFamily="2" charset="-79"/>
              </a:rPr>
              <a:t>. Omega-3 </a:t>
            </a:r>
            <a:r>
              <a:rPr lang="fi-FI" sz="1200" dirty="0" err="1">
                <a:cs typeface="Aharoni" panose="02010803020104030203" pitchFamily="2" charset="-79"/>
              </a:rPr>
              <a:t>premium</a:t>
            </a:r>
            <a:r>
              <a:rPr lang="fi-FI" sz="1200" dirty="0">
                <a:cs typeface="Aharoni" panose="02010803020104030203" pitchFamily="2" charset="-79"/>
              </a:rPr>
              <a:t> </a:t>
            </a:r>
            <a:r>
              <a:rPr lang="fi-FI" sz="1200" dirty="0" err="1">
                <a:cs typeface="Aharoni" panose="02010803020104030203" pitchFamily="2" charset="-79"/>
              </a:rPr>
              <a:t>pork</a:t>
            </a:r>
            <a:r>
              <a:rPr lang="fi-FI" sz="1200" dirty="0">
                <a:cs typeface="Aharoni" panose="02010803020104030203" pitchFamily="2" charset="-79"/>
              </a:rPr>
              <a:t> </a:t>
            </a:r>
            <a:r>
              <a:rPr lang="fi-FI" sz="1200" dirty="0" err="1">
                <a:cs typeface="Aharoni" panose="02010803020104030203" pitchFamily="2" charset="-79"/>
              </a:rPr>
              <a:t>meat</a:t>
            </a:r>
            <a:r>
              <a:rPr lang="fi-FI" sz="1200" dirty="0">
                <a:cs typeface="Aharoni" panose="02010803020104030203" pitchFamily="2" charset="-79"/>
              </a:rPr>
              <a:t> a </a:t>
            </a:r>
            <a:r>
              <a:rPr lang="fi-FI" sz="1200" dirty="0" err="1">
                <a:cs typeface="Aharoni" panose="02010803020104030203" pitchFamily="2" charset="-79"/>
              </a:rPr>
              <a:t>unique</a:t>
            </a:r>
            <a:r>
              <a:rPr lang="fi-FI" sz="1200" dirty="0">
                <a:cs typeface="Aharoni" panose="02010803020104030203" pitchFamily="2" charset="-79"/>
              </a:rPr>
              <a:t> </a:t>
            </a:r>
            <a:r>
              <a:rPr lang="fi-FI" sz="1200" dirty="0" err="1">
                <a:cs typeface="Aharoni" panose="02010803020104030203" pitchFamily="2" charset="-79"/>
              </a:rPr>
              <a:t>product</a:t>
            </a:r>
            <a:r>
              <a:rPr lang="fi-FI" sz="1200" dirty="0">
                <a:cs typeface="Aharoni" panose="02010803020104030203" pitchFamily="2" charset="-79"/>
              </a:rPr>
              <a:t>.</a:t>
            </a:r>
          </a:p>
          <a:p>
            <a:pPr>
              <a:spcAft>
                <a:spcPts val="600"/>
              </a:spcAft>
            </a:pPr>
            <a:endParaRPr lang="fi-FI" sz="1200" dirty="0">
              <a:solidFill>
                <a:srgbClr val="FF0000"/>
              </a:solidFill>
              <a:cs typeface="Aharoni" panose="02010803020104030203" pitchFamily="2" charset="-79"/>
            </a:endParaRPr>
          </a:p>
        </p:txBody>
      </p:sp>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4797" y="441878"/>
            <a:ext cx="2530630" cy="492515"/>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87146" y="4264603"/>
            <a:ext cx="3443528" cy="2298554"/>
          </a:xfrm>
          <a:prstGeom prst="rect">
            <a:avLst/>
          </a:prstGeom>
        </p:spPr>
      </p:pic>
      <p:pic>
        <p:nvPicPr>
          <p:cNvPr id="36" name="14863965-6324-40e3-a4ed-3300bc68a407" descr="401EEFF1-33D5-4FAD-A093-121442C622DC@elisa-laajakaista"/>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36019" y="4264603"/>
            <a:ext cx="965580" cy="882181"/>
          </a:xfrm>
          <a:prstGeom prst="rect">
            <a:avLst/>
          </a:prstGeom>
          <a:noFill/>
          <a:ln w="9525">
            <a:noFill/>
            <a:miter lim="800000"/>
            <a:headEnd/>
            <a:tailEnd/>
          </a:ln>
        </p:spPr>
      </p:pic>
      <p:pic>
        <p:nvPicPr>
          <p:cNvPr id="6" name="Picture 5"/>
          <p:cNvPicPr>
            <a:picLocks noChangeAspect="1"/>
          </p:cNvPicPr>
          <p:nvPr/>
        </p:nvPicPr>
        <p:blipFill rotWithShape="1">
          <a:blip r:embed="rId15">
            <a:extLst>
              <a:ext uri="{28A0092B-C50C-407E-A947-70E740481C1C}">
                <a14:useLocalDpi xmlns:a14="http://schemas.microsoft.com/office/drawing/2010/main" val="0"/>
              </a:ext>
            </a:extLst>
          </a:blip>
          <a:srcRect t="13397" r="58849" b="22632"/>
          <a:stretch/>
        </p:blipFill>
        <p:spPr>
          <a:xfrm>
            <a:off x="6615155" y="1728188"/>
            <a:ext cx="2415519" cy="2249290"/>
          </a:xfrm>
          <a:prstGeom prst="rect">
            <a:avLst/>
          </a:prstGeom>
        </p:spPr>
      </p:pic>
    </p:spTree>
    <p:extLst>
      <p:ext uri="{BB962C8B-B14F-4D97-AF65-F5344CB8AC3E}">
        <p14:creationId xmlns:p14="http://schemas.microsoft.com/office/powerpoint/2010/main" val="183086469"/>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5241757"/>
              </p:ext>
            </p:extLst>
          </p:nvPr>
        </p:nvGraphicFramePr>
        <p:xfrm>
          <a:off x="170519" y="109430"/>
          <a:ext cx="7012094" cy="1452089"/>
        </p:xfrm>
        <a:graphic>
          <a:graphicData uri="http://schemas.openxmlformats.org/drawingml/2006/table">
            <a:tbl>
              <a:tblPr firstRow="1" bandRow="1">
                <a:tableStyleId>{5C22544A-7EE6-4342-B048-85BDC9FD1C3A}</a:tableStyleId>
              </a:tblPr>
              <a:tblGrid>
                <a:gridCol w="2685970">
                  <a:extLst>
                    <a:ext uri="{9D8B030D-6E8A-4147-A177-3AD203B41FA5}">
                      <a16:colId xmlns:a16="http://schemas.microsoft.com/office/drawing/2014/main" val="20000"/>
                    </a:ext>
                  </a:extLst>
                </a:gridCol>
                <a:gridCol w="1181437">
                  <a:extLst>
                    <a:ext uri="{9D8B030D-6E8A-4147-A177-3AD203B41FA5}">
                      <a16:colId xmlns:a16="http://schemas.microsoft.com/office/drawing/2014/main" val="20001"/>
                    </a:ext>
                  </a:extLst>
                </a:gridCol>
                <a:gridCol w="1027688">
                  <a:extLst>
                    <a:ext uri="{9D8B030D-6E8A-4147-A177-3AD203B41FA5}">
                      <a16:colId xmlns:a16="http://schemas.microsoft.com/office/drawing/2014/main" val="20002"/>
                    </a:ext>
                  </a:extLst>
                </a:gridCol>
                <a:gridCol w="857756">
                  <a:extLst>
                    <a:ext uri="{9D8B030D-6E8A-4147-A177-3AD203B41FA5}">
                      <a16:colId xmlns:a16="http://schemas.microsoft.com/office/drawing/2014/main" val="20003"/>
                    </a:ext>
                  </a:extLst>
                </a:gridCol>
                <a:gridCol w="1259243">
                  <a:extLst>
                    <a:ext uri="{9D8B030D-6E8A-4147-A177-3AD203B41FA5}">
                      <a16:colId xmlns:a16="http://schemas.microsoft.com/office/drawing/2014/main" val="20004"/>
                    </a:ext>
                  </a:extLst>
                </a:gridCol>
              </a:tblGrid>
              <a:tr h="145208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5636019" y="0"/>
            <a:ext cx="979136" cy="323165"/>
          </a:xfrm>
          <a:prstGeom prst="rect">
            <a:avLst/>
          </a:prstGeom>
          <a:noFill/>
        </p:spPr>
        <p:txBody>
          <a:bodyPr wrap="square" rtlCol="0">
            <a:spAutoFit/>
          </a:bodyPr>
          <a:lstStyle/>
          <a:p>
            <a:pPr algn="ctr"/>
            <a:r>
              <a:rPr lang="fi-FI" sz="1500" b="1" dirty="0">
                <a:solidFill>
                  <a:schemeClr val="bg1"/>
                </a:solidFill>
              </a:rPr>
              <a:t>Oat</a:t>
            </a:r>
            <a:endParaRPr lang="en-US" sz="1500" b="1" dirty="0">
              <a:solidFill>
                <a:schemeClr val="bg1"/>
              </a:solidFill>
            </a:endParaRPr>
          </a:p>
        </p:txBody>
      </p:sp>
      <p:sp>
        <p:nvSpPr>
          <p:cNvPr id="14" name="Content Placeholder 2"/>
          <p:cNvSpPr txBox="1">
            <a:spLocks/>
          </p:cNvSpPr>
          <p:nvPr/>
        </p:nvSpPr>
        <p:spPr>
          <a:xfrm>
            <a:off x="194798" y="1709479"/>
            <a:ext cx="5553108" cy="2126183"/>
          </a:xfrm>
          <a:prstGeom prst="rect">
            <a:avLst/>
          </a:prstGeom>
        </p:spPr>
        <p:txBody>
          <a:bodyPr vert="horz" lIns="0" tIns="0" rIns="0" bIns="0" rtlCol="0">
            <a:noAutofit/>
          </a:bodyPr>
          <a:lstStyle>
            <a:lvl1pPr marL="177800" indent="-1778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446088" indent="-174625" algn="l" defTabSz="457200" rtl="0" eaLnBrk="1" latinLnBrk="0" hangingPunct="1">
              <a:spcBef>
                <a:spcPct val="20000"/>
              </a:spcBef>
              <a:buFont typeface="Lucida Grande"/>
              <a:buChar char="–"/>
              <a:defRPr sz="1800" kern="1200">
                <a:solidFill>
                  <a:srgbClr val="000000"/>
                </a:solidFill>
                <a:latin typeface="+mn-lt"/>
                <a:ea typeface="+mn-ea"/>
                <a:cs typeface="+mn-cs"/>
              </a:defRPr>
            </a:lvl2pPr>
            <a:lvl3pPr marL="715963" indent="-182563" algn="l" defTabSz="457200" rtl="0" eaLnBrk="1" latinLnBrk="0" hangingPunct="1">
              <a:spcBef>
                <a:spcPct val="20000"/>
              </a:spcBef>
              <a:buFont typeface="Arial"/>
              <a:buChar char="•"/>
              <a:defRPr sz="1600" kern="1200">
                <a:solidFill>
                  <a:srgbClr val="000000"/>
                </a:solidFill>
                <a:latin typeface="+mn-lt"/>
                <a:ea typeface="+mn-ea"/>
                <a:cs typeface="+mn-cs"/>
              </a:defRPr>
            </a:lvl3pPr>
            <a:lvl4pPr marL="985838" indent="-180975" algn="l" defTabSz="457200" rtl="0" eaLnBrk="1" latinLnBrk="0" hangingPunct="1">
              <a:spcBef>
                <a:spcPct val="20000"/>
              </a:spcBef>
              <a:buFont typeface="Arial"/>
              <a:buChar char="•"/>
              <a:defRPr sz="1600" kern="1200">
                <a:solidFill>
                  <a:srgbClr val="000000"/>
                </a:solidFill>
                <a:latin typeface="+mn-lt"/>
                <a:ea typeface="+mn-ea"/>
                <a:cs typeface="+mn-cs"/>
              </a:defRPr>
            </a:lvl4pPr>
            <a:lvl5pPr marL="1254125" indent="-176213"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err="1"/>
              <a:t>L’Uomu</a:t>
            </a:r>
            <a:r>
              <a:rPr lang="en-US" sz="1200" dirty="0"/>
              <a:t> </a:t>
            </a:r>
            <a:r>
              <a:rPr lang="en-US" sz="1200" dirty="0" err="1"/>
              <a:t>Nokka</a:t>
            </a:r>
            <a:r>
              <a:rPr lang="en-US" sz="1200" dirty="0"/>
              <a:t> organic broilers are Hubbard CY, an organic breed that is able and allowed to move around freely. </a:t>
            </a:r>
            <a:r>
              <a:rPr lang="en-US" sz="1200" dirty="0" err="1"/>
              <a:t>Nokka</a:t>
            </a:r>
            <a:r>
              <a:rPr lang="en-US" sz="1200" dirty="0"/>
              <a:t> broilers are raised on Finnish organic farms on Finnish organic feed. They enjoy plenty of daylight and fresh air as they run around in a garden, digging and </a:t>
            </a:r>
            <a:r>
              <a:rPr lang="en-US" sz="1200" dirty="0" err="1"/>
              <a:t>socialising</a:t>
            </a:r>
            <a:r>
              <a:rPr lang="en-US" sz="1200" dirty="0"/>
              <a:t>. Finnish nature, with its expansive coniferous forests, thousands of lakes and variance in daylight between the seasons, gives Finnish organic broiler a distinctive clean taste. Finnish food safety is world class.</a:t>
            </a:r>
          </a:p>
          <a:p>
            <a:pPr marL="0" indent="0" algn="just">
              <a:buNone/>
            </a:pPr>
            <a:endParaRPr lang="fi-FI" sz="1200" dirty="0"/>
          </a:p>
          <a:p>
            <a:pPr marL="0" indent="0" algn="just">
              <a:buNone/>
            </a:pPr>
            <a:r>
              <a:rPr lang="en-US" sz="1200" dirty="0" err="1"/>
              <a:t>L’Uomu</a:t>
            </a:r>
            <a:r>
              <a:rPr lang="en-US" sz="1200" dirty="0"/>
              <a:t> </a:t>
            </a:r>
            <a:r>
              <a:rPr lang="en-US" sz="1200" dirty="0" err="1"/>
              <a:t>Nokka</a:t>
            </a:r>
            <a:r>
              <a:rPr lang="en-US" sz="1200" dirty="0"/>
              <a:t> broiler pieces are hand-cut, which means that they have a distinct look with a bit of personality, like a chicken that spends much of its life at a garden party. The meat is packaged with the skin on and, in many cases, the bone in, as they provide additional </a:t>
            </a:r>
            <a:r>
              <a:rPr lang="en-US" sz="1200" dirty="0" err="1"/>
              <a:t>flavour</a:t>
            </a:r>
            <a:r>
              <a:rPr lang="en-US" sz="1200" dirty="0"/>
              <a:t> for your meals. All this makes for broiler meat that is fit to grace the finest of meals. </a:t>
            </a:r>
            <a:r>
              <a:rPr lang="en-US" sz="1200" dirty="0" err="1"/>
              <a:t>L’Uomu</a:t>
            </a:r>
            <a:r>
              <a:rPr lang="en-US" sz="1200" dirty="0"/>
              <a:t> </a:t>
            </a:r>
            <a:r>
              <a:rPr lang="en-US" sz="1200" dirty="0" err="1"/>
              <a:t>Nokka</a:t>
            </a:r>
            <a:r>
              <a:rPr lang="en-US" sz="1200" dirty="0"/>
              <a:t> is real food with a </a:t>
            </a:r>
            <a:r>
              <a:rPr lang="en-US" sz="1200" dirty="0" err="1"/>
              <a:t>flavour</a:t>
            </a:r>
            <a:r>
              <a:rPr lang="en-US" sz="1200" dirty="0"/>
              <a:t> of “arctic taste, midnight sun and clean waters”</a:t>
            </a:r>
          </a:p>
          <a:p>
            <a:pPr marL="0" indent="0" algn="just">
              <a:buNone/>
            </a:pPr>
            <a:endParaRPr lang="en-US" sz="12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889" y="230655"/>
            <a:ext cx="1737297" cy="1043524"/>
          </a:xfrm>
          <a:prstGeom prst="rect">
            <a:avLst/>
          </a:prstGeom>
        </p:spPr>
      </p:pic>
      <p:sp>
        <p:nvSpPr>
          <p:cNvPr id="13" name="TextBox 12"/>
          <p:cNvSpPr txBox="1"/>
          <p:nvPr/>
        </p:nvSpPr>
        <p:spPr>
          <a:xfrm>
            <a:off x="217808" y="1129615"/>
            <a:ext cx="2494877" cy="246221"/>
          </a:xfrm>
          <a:prstGeom prst="rect">
            <a:avLst/>
          </a:prstGeom>
          <a:noFill/>
        </p:spPr>
        <p:txBody>
          <a:bodyPr wrap="square" rtlCol="0">
            <a:spAutoFit/>
          </a:bodyPr>
          <a:lstStyle/>
          <a:p>
            <a:pPr algn="ctr"/>
            <a:r>
              <a:rPr lang="en-US" sz="1000" dirty="0">
                <a:solidFill>
                  <a:schemeClr val="accent1">
                    <a:lumMod val="75000"/>
                  </a:schemeClr>
                </a:solidFill>
                <a:hlinkClick r:id="rId3"/>
              </a:rPr>
              <a:t>www.luomunokka.fi</a:t>
            </a:r>
            <a:r>
              <a:rPr lang="en-US" sz="1000" dirty="0">
                <a:solidFill>
                  <a:schemeClr val="accent1">
                    <a:lumMod val="75000"/>
                  </a:schemeClr>
                </a:solidFill>
              </a:rPr>
              <a:t> </a:t>
            </a:r>
          </a:p>
        </p:txBody>
      </p:sp>
      <p:pic>
        <p:nvPicPr>
          <p:cNvPr id="16" name="Picture 15"/>
          <p:cNvPicPr>
            <a:picLocks/>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14401" y="247876"/>
            <a:ext cx="702000" cy="578644"/>
          </a:xfrm>
          <a:prstGeom prst="rect">
            <a:avLst/>
          </a:prstGeom>
        </p:spPr>
      </p:pic>
      <p:pic>
        <p:nvPicPr>
          <p:cNvPr id="19" name="Picture 18"/>
          <p:cNvPicPr>
            <a:picLocks/>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4197261" y="247876"/>
            <a:ext cx="700036" cy="579600"/>
          </a:xfrm>
          <a:prstGeom prst="rect">
            <a:avLst/>
          </a:prstGeom>
        </p:spPr>
      </p:pic>
      <p:pic>
        <p:nvPicPr>
          <p:cNvPr id="20" name="Picture 19"/>
          <p:cNvPicPr>
            <a:picLocks/>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5154856" y="247876"/>
            <a:ext cx="700088" cy="579600"/>
          </a:xfrm>
          <a:prstGeom prst="rect">
            <a:avLst/>
          </a:prstGeom>
        </p:spPr>
      </p:pic>
      <p:sp>
        <p:nvSpPr>
          <p:cNvPr id="23" name="TextBox 22"/>
          <p:cNvSpPr txBox="1"/>
          <p:nvPr/>
        </p:nvSpPr>
        <p:spPr>
          <a:xfrm>
            <a:off x="3160490" y="1120460"/>
            <a:ext cx="558907" cy="276999"/>
          </a:xfrm>
          <a:prstGeom prst="rect">
            <a:avLst/>
          </a:prstGeom>
          <a:noFill/>
        </p:spPr>
        <p:txBody>
          <a:bodyPr wrap="square" rtlCol="0">
            <a:spAutoFit/>
          </a:bodyPr>
          <a:lstStyle/>
          <a:p>
            <a:pPr algn="ctr"/>
            <a:r>
              <a:rPr lang="fi-FI" sz="1200" b="1" dirty="0"/>
              <a:t>2014</a:t>
            </a:r>
            <a:endParaRPr lang="en-US" sz="1200" b="1" dirty="0"/>
          </a:p>
        </p:txBody>
      </p:sp>
      <p:sp>
        <p:nvSpPr>
          <p:cNvPr id="24" name="TextBox 23"/>
          <p:cNvSpPr txBox="1"/>
          <p:nvPr/>
        </p:nvSpPr>
        <p:spPr>
          <a:xfrm>
            <a:off x="3145238" y="827580"/>
            <a:ext cx="598420" cy="276999"/>
          </a:xfrm>
          <a:prstGeom prst="rect">
            <a:avLst/>
          </a:prstGeom>
          <a:noFill/>
        </p:spPr>
        <p:txBody>
          <a:bodyPr wrap="square" rtlCol="0">
            <a:spAutoFit/>
          </a:bodyPr>
          <a:lstStyle/>
          <a:p>
            <a:pPr algn="ctr"/>
            <a:r>
              <a:rPr lang="en-US" sz="1200" b="1" dirty="0">
                <a:solidFill>
                  <a:srgbClr val="012D7D"/>
                </a:solidFill>
              </a:rPr>
              <a:t>SINCE</a:t>
            </a:r>
          </a:p>
        </p:txBody>
      </p:sp>
      <p:sp>
        <p:nvSpPr>
          <p:cNvPr id="25" name="TextBox 24"/>
          <p:cNvSpPr txBox="1"/>
          <p:nvPr/>
        </p:nvSpPr>
        <p:spPr>
          <a:xfrm>
            <a:off x="4271325" y="1120460"/>
            <a:ext cx="558907" cy="276999"/>
          </a:xfrm>
          <a:prstGeom prst="rect">
            <a:avLst/>
          </a:prstGeom>
          <a:noFill/>
        </p:spPr>
        <p:txBody>
          <a:bodyPr wrap="square" rtlCol="0">
            <a:spAutoFit/>
          </a:bodyPr>
          <a:lstStyle/>
          <a:p>
            <a:pPr algn="ctr"/>
            <a:r>
              <a:rPr lang="en-US" sz="1200" b="1" dirty="0"/>
              <a:t>&lt; 25</a:t>
            </a:r>
          </a:p>
        </p:txBody>
      </p:sp>
      <p:sp>
        <p:nvSpPr>
          <p:cNvPr id="26" name="TextBox 25"/>
          <p:cNvSpPr txBox="1"/>
          <p:nvPr/>
        </p:nvSpPr>
        <p:spPr>
          <a:xfrm>
            <a:off x="4047564" y="828000"/>
            <a:ext cx="999430" cy="282451"/>
          </a:xfrm>
          <a:prstGeom prst="rect">
            <a:avLst/>
          </a:prstGeom>
          <a:noFill/>
        </p:spPr>
        <p:txBody>
          <a:bodyPr wrap="square" rtlCol="0">
            <a:spAutoFit/>
          </a:bodyPr>
          <a:lstStyle/>
          <a:p>
            <a:pPr algn="ctr"/>
            <a:r>
              <a:rPr lang="en-US" sz="1200" b="1" dirty="0">
                <a:solidFill>
                  <a:srgbClr val="002D7E"/>
                </a:solidFill>
              </a:rPr>
              <a:t>EMPLOYEES</a:t>
            </a:r>
          </a:p>
        </p:txBody>
      </p:sp>
      <p:sp>
        <p:nvSpPr>
          <p:cNvPr id="27" name="TextBox 26"/>
          <p:cNvSpPr txBox="1"/>
          <p:nvPr/>
        </p:nvSpPr>
        <p:spPr>
          <a:xfrm>
            <a:off x="5234598" y="1120460"/>
            <a:ext cx="558907" cy="276999"/>
          </a:xfrm>
          <a:prstGeom prst="rect">
            <a:avLst/>
          </a:prstGeom>
          <a:noFill/>
        </p:spPr>
        <p:txBody>
          <a:bodyPr wrap="square" rtlCol="0">
            <a:spAutoFit/>
          </a:bodyPr>
          <a:lstStyle/>
          <a:p>
            <a:pPr algn="ctr"/>
            <a:r>
              <a:rPr lang="en-US" sz="1200" b="1" dirty="0"/>
              <a:t>Small</a:t>
            </a:r>
          </a:p>
        </p:txBody>
      </p:sp>
      <p:sp>
        <p:nvSpPr>
          <p:cNvPr id="28" name="TextBox 27"/>
          <p:cNvSpPr txBox="1"/>
          <p:nvPr/>
        </p:nvSpPr>
        <p:spPr>
          <a:xfrm>
            <a:off x="5267669" y="828000"/>
            <a:ext cx="480236" cy="282452"/>
          </a:xfrm>
          <a:prstGeom prst="rect">
            <a:avLst/>
          </a:prstGeom>
          <a:noFill/>
        </p:spPr>
        <p:txBody>
          <a:bodyPr wrap="square" rtlCol="0">
            <a:spAutoFit/>
          </a:bodyPr>
          <a:lstStyle/>
          <a:p>
            <a:pPr algn="ctr"/>
            <a:r>
              <a:rPr lang="en-US" sz="1200" b="1" dirty="0">
                <a:solidFill>
                  <a:srgbClr val="002D7E"/>
                </a:solidFill>
              </a:rPr>
              <a:t>SIZE</a:t>
            </a:r>
          </a:p>
        </p:txBody>
      </p:sp>
      <p:pic>
        <p:nvPicPr>
          <p:cNvPr id="29" name="Picture 28"/>
          <p:cNvPicPr>
            <a:picLocks/>
          </p:cNvPicPr>
          <p:nvPr/>
        </p:nvPicPr>
        <p:blipFill>
          <a:blip r:embed="rId10">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6218914" y="234183"/>
            <a:ext cx="630000" cy="579600"/>
          </a:xfrm>
          <a:prstGeom prst="rect">
            <a:avLst/>
          </a:prstGeom>
        </p:spPr>
      </p:pic>
      <p:sp>
        <p:nvSpPr>
          <p:cNvPr id="30" name="TextBox 29"/>
          <p:cNvSpPr txBox="1"/>
          <p:nvPr/>
        </p:nvSpPr>
        <p:spPr>
          <a:xfrm>
            <a:off x="5960127" y="828000"/>
            <a:ext cx="1182972" cy="276999"/>
          </a:xfrm>
          <a:prstGeom prst="rect">
            <a:avLst/>
          </a:prstGeom>
          <a:noFill/>
        </p:spPr>
        <p:txBody>
          <a:bodyPr wrap="square" rtlCol="0">
            <a:spAutoFit/>
          </a:bodyPr>
          <a:lstStyle/>
          <a:p>
            <a:pPr algn="ctr"/>
            <a:r>
              <a:rPr lang="en-US" sz="1200" b="1" dirty="0">
                <a:solidFill>
                  <a:srgbClr val="002D7E"/>
                </a:solidFill>
              </a:rPr>
              <a:t>HEADQUARTER</a:t>
            </a:r>
          </a:p>
        </p:txBody>
      </p:sp>
      <p:sp>
        <p:nvSpPr>
          <p:cNvPr id="31" name="TextBox 30"/>
          <p:cNvSpPr txBox="1"/>
          <p:nvPr/>
        </p:nvSpPr>
        <p:spPr>
          <a:xfrm>
            <a:off x="5976630" y="1120460"/>
            <a:ext cx="1128568" cy="276999"/>
          </a:xfrm>
          <a:prstGeom prst="rect">
            <a:avLst/>
          </a:prstGeom>
          <a:noFill/>
        </p:spPr>
        <p:txBody>
          <a:bodyPr wrap="square" rtlCol="0">
            <a:spAutoFit/>
          </a:bodyPr>
          <a:lstStyle/>
          <a:p>
            <a:pPr algn="ctr"/>
            <a:r>
              <a:rPr lang="en-US" sz="1200" b="1" dirty="0"/>
              <a:t>Vantaa</a:t>
            </a:r>
          </a:p>
        </p:txBody>
      </p:sp>
      <p:sp>
        <p:nvSpPr>
          <p:cNvPr id="32" name="TextBox 31"/>
          <p:cNvSpPr txBox="1"/>
          <p:nvPr/>
        </p:nvSpPr>
        <p:spPr>
          <a:xfrm>
            <a:off x="194797" y="4502947"/>
            <a:ext cx="5169199" cy="1431161"/>
          </a:xfrm>
          <a:prstGeom prst="rect">
            <a:avLst/>
          </a:prstGeom>
          <a:noFill/>
          <a:ln>
            <a:solidFill>
              <a:schemeClr val="accent1">
                <a:shade val="95000"/>
                <a:satMod val="105000"/>
              </a:schemeClr>
            </a:solidFill>
          </a:ln>
        </p:spPr>
        <p:txBody>
          <a:bodyPr wrap="square" rtlCol="0">
            <a:spAutoFit/>
          </a:bodyPr>
          <a:lstStyle/>
          <a:p>
            <a:pPr>
              <a:spcAft>
                <a:spcPts val="600"/>
              </a:spcAft>
            </a:pPr>
            <a:r>
              <a:rPr lang="fi-FI" sz="1200" b="1" dirty="0">
                <a:latin typeface="+mj-lt"/>
                <a:cs typeface="Aharoni" panose="02010803020104030203" pitchFamily="2" charset="-79"/>
              </a:rPr>
              <a:t>PRODUCTS</a:t>
            </a:r>
            <a:br>
              <a:rPr lang="fi-FI" sz="1200" dirty="0">
                <a:latin typeface="+mj-lt"/>
                <a:cs typeface="Aharoni" panose="02010803020104030203" pitchFamily="2" charset="-79"/>
              </a:rPr>
            </a:br>
            <a:r>
              <a:rPr lang="fi-FI" sz="1200" b="1" dirty="0">
                <a:latin typeface="+mj-lt"/>
                <a:cs typeface="Aharoni" panose="02010803020104030203" pitchFamily="2" charset="-79"/>
              </a:rPr>
              <a:t>1. </a:t>
            </a:r>
            <a:r>
              <a:rPr lang="en-US" sz="1200" dirty="0"/>
              <a:t>Organic broilers</a:t>
            </a:r>
            <a:endParaRPr lang="en-US" sz="1200" dirty="0">
              <a:cs typeface="Aharoni" panose="02010803020104030203" pitchFamily="2" charset="-79"/>
            </a:endParaRPr>
          </a:p>
          <a:p>
            <a:r>
              <a:rPr lang="fi-FI" sz="1200" b="1" dirty="0">
                <a:latin typeface="+mj-lt"/>
                <a:cs typeface="Aharoni" panose="02010803020104030203" pitchFamily="2" charset="-79"/>
              </a:rPr>
              <a:t>SPECIALITY </a:t>
            </a:r>
          </a:p>
          <a:p>
            <a:pPr>
              <a:spcAft>
                <a:spcPts val="600"/>
              </a:spcAft>
            </a:pPr>
            <a:r>
              <a:rPr lang="fi-FI" sz="1200" dirty="0" err="1">
                <a:cs typeface="Aharoni" panose="02010803020104030203" pitchFamily="2" charset="-79"/>
              </a:rPr>
              <a:t>Organic</a:t>
            </a:r>
            <a:r>
              <a:rPr lang="fi-FI" sz="1200" dirty="0">
                <a:cs typeface="Aharoni" panose="02010803020104030203" pitchFamily="2" charset="-79"/>
              </a:rPr>
              <a:t> </a:t>
            </a:r>
            <a:r>
              <a:rPr lang="fi-FI" sz="1200" dirty="0" err="1">
                <a:cs typeface="Aharoni" panose="02010803020104030203" pitchFamily="2" charset="-79"/>
              </a:rPr>
              <a:t>broiler</a:t>
            </a:r>
            <a:r>
              <a:rPr lang="fi-FI" sz="1200" dirty="0">
                <a:cs typeface="Aharoni" panose="02010803020104030203" pitchFamily="2" charset="-79"/>
              </a:rPr>
              <a:t> </a:t>
            </a:r>
            <a:r>
              <a:rPr lang="fi-FI" sz="1200" dirty="0" err="1">
                <a:cs typeface="Aharoni" panose="02010803020104030203" pitchFamily="2" charset="-79"/>
              </a:rPr>
              <a:t>breed</a:t>
            </a:r>
            <a:r>
              <a:rPr lang="fi-FI" sz="1200" dirty="0">
                <a:cs typeface="Aharoni" panose="02010803020104030203" pitchFamily="2" charset="-79"/>
              </a:rPr>
              <a:t> </a:t>
            </a:r>
            <a:r>
              <a:rPr lang="fi-FI" sz="1200" dirty="0" err="1">
                <a:cs typeface="Aharoni" panose="02010803020104030203" pitchFamily="2" charset="-79"/>
              </a:rPr>
              <a:t>raised</a:t>
            </a:r>
            <a:r>
              <a:rPr lang="fi-FI" sz="1200" dirty="0">
                <a:cs typeface="Aharoni" panose="02010803020104030203" pitchFamily="2" charset="-79"/>
              </a:rPr>
              <a:t> in </a:t>
            </a:r>
            <a:r>
              <a:rPr lang="fi-FI" sz="1200" dirty="0" err="1">
                <a:cs typeface="Aharoni" panose="02010803020104030203" pitchFamily="2" charset="-79"/>
              </a:rPr>
              <a:t>Finnish</a:t>
            </a:r>
            <a:r>
              <a:rPr lang="fi-FI" sz="1200" dirty="0">
                <a:cs typeface="Aharoni" panose="02010803020104030203" pitchFamily="2" charset="-79"/>
              </a:rPr>
              <a:t> </a:t>
            </a:r>
            <a:r>
              <a:rPr lang="fi-FI" sz="1200" dirty="0" err="1">
                <a:cs typeface="Aharoni" panose="02010803020104030203" pitchFamily="2" charset="-79"/>
              </a:rPr>
              <a:t>organic</a:t>
            </a:r>
            <a:r>
              <a:rPr lang="fi-FI" sz="1200" dirty="0">
                <a:cs typeface="Aharoni" panose="02010803020104030203" pitchFamily="2" charset="-79"/>
              </a:rPr>
              <a:t> </a:t>
            </a:r>
            <a:r>
              <a:rPr lang="fi-FI" sz="1200" dirty="0" err="1">
                <a:cs typeface="Aharoni" panose="02010803020104030203" pitchFamily="2" charset="-79"/>
              </a:rPr>
              <a:t>farms</a:t>
            </a:r>
            <a:r>
              <a:rPr lang="fi-FI" sz="1200" dirty="0">
                <a:cs typeface="Aharoni" panose="02010803020104030203" pitchFamily="2" charset="-79"/>
              </a:rPr>
              <a:t> in a </a:t>
            </a:r>
            <a:r>
              <a:rPr lang="fi-FI" sz="1200" dirty="0" err="1">
                <a:cs typeface="Aharoni" panose="02010803020104030203" pitchFamily="2" charset="-79"/>
              </a:rPr>
              <a:t>free</a:t>
            </a:r>
            <a:r>
              <a:rPr lang="fi-FI" sz="1200" dirty="0">
                <a:cs typeface="Aharoni" panose="02010803020104030203" pitchFamily="2" charset="-79"/>
              </a:rPr>
              <a:t> </a:t>
            </a:r>
            <a:r>
              <a:rPr lang="fi-FI" sz="1200" dirty="0" err="1">
                <a:cs typeface="Aharoni" panose="02010803020104030203" pitchFamily="2" charset="-79"/>
              </a:rPr>
              <a:t>environment</a:t>
            </a:r>
            <a:endParaRPr lang="en-US" sz="1200" dirty="0">
              <a:cs typeface="Aharoni" panose="02010803020104030203" pitchFamily="2" charset="-79"/>
            </a:endParaRPr>
          </a:p>
          <a:p>
            <a:pPr>
              <a:spcAft>
                <a:spcPts val="600"/>
              </a:spcAft>
            </a:pPr>
            <a:endParaRPr lang="fi-FI" sz="1200" dirty="0">
              <a:solidFill>
                <a:srgbClr val="FF0000"/>
              </a:solidFill>
              <a:cs typeface="Aharoni" panose="02010803020104030203" pitchFamily="2" charset="-79"/>
            </a:endParaRPr>
          </a:p>
          <a:p>
            <a:pPr>
              <a:spcAft>
                <a:spcPts val="600"/>
              </a:spcAft>
            </a:pPr>
            <a:endParaRPr lang="fi-FI" sz="1200" dirty="0">
              <a:solidFill>
                <a:srgbClr val="FF0000"/>
              </a:solidFill>
              <a:cs typeface="Aharoni" panose="02010803020104030203" pitchFamily="2" charset="-79"/>
            </a:endParaRPr>
          </a:p>
        </p:txBody>
      </p:sp>
      <p:pic>
        <p:nvPicPr>
          <p:cNvPr id="21" name="Kuva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253" y="103185"/>
            <a:ext cx="1983460" cy="1026430"/>
          </a:xfrm>
          <a:prstGeom prst="rect">
            <a:avLst/>
          </a:prstGeom>
        </p:spPr>
      </p:pic>
      <p:pic>
        <p:nvPicPr>
          <p:cNvPr id="22" name="Kuva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87809" y="1609834"/>
            <a:ext cx="2019301" cy="2545080"/>
          </a:xfrm>
          <a:prstGeom prst="rect">
            <a:avLst/>
          </a:prstGeom>
        </p:spPr>
      </p:pic>
      <p:pic>
        <p:nvPicPr>
          <p:cNvPr id="33" name="Kuva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96409" y="4273022"/>
            <a:ext cx="3047777" cy="2432801"/>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6178" y="3198728"/>
            <a:ext cx="781834" cy="781834"/>
          </a:xfrm>
          <a:prstGeom prst="rect">
            <a:avLst/>
          </a:prstGeom>
        </p:spPr>
      </p:pic>
    </p:spTree>
    <p:extLst>
      <p:ext uri="{BB962C8B-B14F-4D97-AF65-F5344CB8AC3E}">
        <p14:creationId xmlns:p14="http://schemas.microsoft.com/office/powerpoint/2010/main" val="2891016835"/>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5241757"/>
              </p:ext>
            </p:extLst>
          </p:nvPr>
        </p:nvGraphicFramePr>
        <p:xfrm>
          <a:off x="170519" y="109430"/>
          <a:ext cx="7012094" cy="1452089"/>
        </p:xfrm>
        <a:graphic>
          <a:graphicData uri="http://schemas.openxmlformats.org/drawingml/2006/table">
            <a:tbl>
              <a:tblPr firstRow="1" bandRow="1">
                <a:tableStyleId>{5C22544A-7EE6-4342-B048-85BDC9FD1C3A}</a:tableStyleId>
              </a:tblPr>
              <a:tblGrid>
                <a:gridCol w="2685970">
                  <a:extLst>
                    <a:ext uri="{9D8B030D-6E8A-4147-A177-3AD203B41FA5}">
                      <a16:colId xmlns:a16="http://schemas.microsoft.com/office/drawing/2014/main" val="20000"/>
                    </a:ext>
                  </a:extLst>
                </a:gridCol>
                <a:gridCol w="1181437">
                  <a:extLst>
                    <a:ext uri="{9D8B030D-6E8A-4147-A177-3AD203B41FA5}">
                      <a16:colId xmlns:a16="http://schemas.microsoft.com/office/drawing/2014/main" val="20001"/>
                    </a:ext>
                  </a:extLst>
                </a:gridCol>
                <a:gridCol w="1027688">
                  <a:extLst>
                    <a:ext uri="{9D8B030D-6E8A-4147-A177-3AD203B41FA5}">
                      <a16:colId xmlns:a16="http://schemas.microsoft.com/office/drawing/2014/main" val="20002"/>
                    </a:ext>
                  </a:extLst>
                </a:gridCol>
                <a:gridCol w="857756">
                  <a:extLst>
                    <a:ext uri="{9D8B030D-6E8A-4147-A177-3AD203B41FA5}">
                      <a16:colId xmlns:a16="http://schemas.microsoft.com/office/drawing/2014/main" val="20003"/>
                    </a:ext>
                  </a:extLst>
                </a:gridCol>
                <a:gridCol w="1259243">
                  <a:extLst>
                    <a:ext uri="{9D8B030D-6E8A-4147-A177-3AD203B41FA5}">
                      <a16:colId xmlns:a16="http://schemas.microsoft.com/office/drawing/2014/main" val="20004"/>
                    </a:ext>
                  </a:extLst>
                </a:gridCol>
              </a:tblGrid>
              <a:tr h="145208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5636019" y="0"/>
            <a:ext cx="979136" cy="323165"/>
          </a:xfrm>
          <a:prstGeom prst="rect">
            <a:avLst/>
          </a:prstGeom>
          <a:noFill/>
        </p:spPr>
        <p:txBody>
          <a:bodyPr wrap="square" rtlCol="0">
            <a:spAutoFit/>
          </a:bodyPr>
          <a:lstStyle/>
          <a:p>
            <a:pPr algn="ctr"/>
            <a:r>
              <a:rPr lang="fi-FI" sz="1500" b="1" dirty="0">
                <a:solidFill>
                  <a:schemeClr val="bg1"/>
                </a:solidFill>
              </a:rPr>
              <a:t>Oat</a:t>
            </a:r>
            <a:endParaRPr lang="en-US" sz="1500" b="1" dirty="0">
              <a:solidFill>
                <a:schemeClr val="bg1"/>
              </a:solidFill>
            </a:endParaRPr>
          </a:p>
        </p:txBody>
      </p:sp>
      <p:sp>
        <p:nvSpPr>
          <p:cNvPr id="14" name="Content Placeholder 2"/>
          <p:cNvSpPr txBox="1">
            <a:spLocks/>
          </p:cNvSpPr>
          <p:nvPr/>
        </p:nvSpPr>
        <p:spPr>
          <a:xfrm>
            <a:off x="194798" y="1709479"/>
            <a:ext cx="5553108" cy="2126183"/>
          </a:xfrm>
          <a:prstGeom prst="rect">
            <a:avLst/>
          </a:prstGeom>
        </p:spPr>
        <p:txBody>
          <a:bodyPr vert="horz" lIns="0" tIns="0" rIns="0" bIns="0" rtlCol="0">
            <a:noAutofit/>
          </a:bodyPr>
          <a:lstStyle>
            <a:lvl1pPr marL="177800" indent="-1778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446088" indent="-174625" algn="l" defTabSz="457200" rtl="0" eaLnBrk="1" latinLnBrk="0" hangingPunct="1">
              <a:spcBef>
                <a:spcPct val="20000"/>
              </a:spcBef>
              <a:buFont typeface="Lucida Grande"/>
              <a:buChar char="–"/>
              <a:defRPr sz="1800" kern="1200">
                <a:solidFill>
                  <a:srgbClr val="000000"/>
                </a:solidFill>
                <a:latin typeface="+mn-lt"/>
                <a:ea typeface="+mn-ea"/>
                <a:cs typeface="+mn-cs"/>
              </a:defRPr>
            </a:lvl2pPr>
            <a:lvl3pPr marL="715963" indent="-182563" algn="l" defTabSz="457200" rtl="0" eaLnBrk="1" latinLnBrk="0" hangingPunct="1">
              <a:spcBef>
                <a:spcPct val="20000"/>
              </a:spcBef>
              <a:buFont typeface="Arial"/>
              <a:buChar char="•"/>
              <a:defRPr sz="1600" kern="1200">
                <a:solidFill>
                  <a:srgbClr val="000000"/>
                </a:solidFill>
                <a:latin typeface="+mn-lt"/>
                <a:ea typeface="+mn-ea"/>
                <a:cs typeface="+mn-cs"/>
              </a:defRPr>
            </a:lvl3pPr>
            <a:lvl4pPr marL="985838" indent="-180975" algn="l" defTabSz="457200" rtl="0" eaLnBrk="1" latinLnBrk="0" hangingPunct="1">
              <a:spcBef>
                <a:spcPct val="20000"/>
              </a:spcBef>
              <a:buFont typeface="Arial"/>
              <a:buChar char="•"/>
              <a:defRPr sz="1600" kern="1200">
                <a:solidFill>
                  <a:srgbClr val="000000"/>
                </a:solidFill>
                <a:latin typeface="+mn-lt"/>
                <a:ea typeface="+mn-ea"/>
                <a:cs typeface="+mn-cs"/>
              </a:defRPr>
            </a:lvl4pPr>
            <a:lvl5pPr marL="1254125" indent="-176213"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fontAlgn="t">
              <a:buNone/>
            </a:pPr>
            <a:r>
              <a:rPr lang="en-US" sz="1200" dirty="0" err="1"/>
              <a:t>Oy</a:t>
            </a:r>
            <a:r>
              <a:rPr lang="en-US" sz="1200" dirty="0"/>
              <a:t> </a:t>
            </a:r>
            <a:r>
              <a:rPr lang="en-US" sz="1200" dirty="0" err="1"/>
              <a:t>Snellman</a:t>
            </a:r>
            <a:r>
              <a:rPr lang="en-US" sz="1200" dirty="0"/>
              <a:t> Ab is a family company in </a:t>
            </a:r>
            <a:r>
              <a:rPr lang="en-US" sz="1200" dirty="0" err="1"/>
              <a:t>Jakobstad</a:t>
            </a:r>
            <a:r>
              <a:rPr lang="en-US" sz="1200" dirty="0"/>
              <a:t> which has been producing top quality meat and pork products for 60 years. Business activities comprise procurement, slaughtering, cutting, meat processing and pork production. Liver products, sliced luncheon meat and Finnish consumer pre-packed meat are </a:t>
            </a:r>
            <a:r>
              <a:rPr lang="en-US" sz="1200" dirty="0" err="1"/>
              <a:t>Mr</a:t>
            </a:r>
            <a:r>
              <a:rPr lang="en-US" sz="1200" dirty="0"/>
              <a:t> </a:t>
            </a:r>
            <a:r>
              <a:rPr lang="en-US" sz="1200" dirty="0" err="1"/>
              <a:t>Snellman's</a:t>
            </a:r>
            <a:r>
              <a:rPr lang="en-US" sz="1200" dirty="0"/>
              <a:t> most popular product categories. </a:t>
            </a:r>
            <a:r>
              <a:rPr lang="en-US" sz="1200" dirty="0" err="1"/>
              <a:t>Mr</a:t>
            </a:r>
            <a:r>
              <a:rPr lang="en-US" sz="1200" dirty="0"/>
              <a:t> </a:t>
            </a:r>
            <a:r>
              <a:rPr lang="en-US" sz="1200" dirty="0" err="1"/>
              <a:t>Snellman</a:t>
            </a:r>
            <a:r>
              <a:rPr lang="en-US" sz="1200" dirty="0"/>
              <a:t> has witnessed the rise and fall of different consumer trends in 60 years of business activity. However, he intends to maintain a qualitative mindset.</a:t>
            </a:r>
          </a:p>
          <a:p>
            <a:pPr marL="0" indent="0" algn="just" fontAlgn="t">
              <a:buNone/>
            </a:pPr>
            <a:endParaRPr lang="fi-FI" sz="1200" dirty="0">
              <a:effectLst/>
            </a:endParaRPr>
          </a:p>
          <a:p>
            <a:pPr marL="0" indent="0" algn="just" fontAlgn="t">
              <a:buNone/>
            </a:pPr>
            <a:r>
              <a:rPr lang="en-US" sz="1200" dirty="0"/>
              <a:t>The company functions include procurement, abattoir, cutting and processing of meat and sliced products. Sliced products and liver products are the leading products of the company. </a:t>
            </a:r>
            <a:r>
              <a:rPr lang="en-US" sz="1200" dirty="0" err="1"/>
              <a:t>Snellman</a:t>
            </a:r>
            <a:r>
              <a:rPr lang="en-US" sz="1200" dirty="0"/>
              <a:t> Ltd can also offer tasty convenience foods such as soups and meat with gravy. The company manufactures products also for export.</a:t>
            </a:r>
            <a:endParaRPr lang="en-US" sz="1200" dirty="0">
              <a:effectLs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889" y="230655"/>
            <a:ext cx="1737297" cy="1043524"/>
          </a:xfrm>
          <a:prstGeom prst="rect">
            <a:avLst/>
          </a:prstGeom>
        </p:spPr>
      </p:pic>
      <p:sp>
        <p:nvSpPr>
          <p:cNvPr id="13" name="TextBox 12"/>
          <p:cNvSpPr txBox="1"/>
          <p:nvPr/>
        </p:nvSpPr>
        <p:spPr>
          <a:xfrm>
            <a:off x="217808" y="1129615"/>
            <a:ext cx="2494877" cy="246221"/>
          </a:xfrm>
          <a:prstGeom prst="rect">
            <a:avLst/>
          </a:prstGeom>
          <a:noFill/>
        </p:spPr>
        <p:txBody>
          <a:bodyPr wrap="square" rtlCol="0">
            <a:spAutoFit/>
          </a:bodyPr>
          <a:lstStyle/>
          <a:p>
            <a:pPr algn="ctr"/>
            <a:r>
              <a:rPr lang="en-US" sz="1000" dirty="0">
                <a:solidFill>
                  <a:schemeClr val="accent1">
                    <a:lumMod val="75000"/>
                  </a:schemeClr>
                </a:solidFill>
                <a:hlinkClick r:id="rId3"/>
              </a:rPr>
              <a:t>www.snellman.fi/old/en</a:t>
            </a:r>
            <a:r>
              <a:rPr lang="en-US" sz="1000" dirty="0">
                <a:solidFill>
                  <a:schemeClr val="accent1">
                    <a:lumMod val="75000"/>
                  </a:schemeClr>
                </a:solidFill>
              </a:rPr>
              <a:t> </a:t>
            </a:r>
          </a:p>
        </p:txBody>
      </p:sp>
      <p:pic>
        <p:nvPicPr>
          <p:cNvPr id="16" name="Picture 15"/>
          <p:cNvPicPr>
            <a:picLocks/>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14401" y="247876"/>
            <a:ext cx="702000" cy="578644"/>
          </a:xfrm>
          <a:prstGeom prst="rect">
            <a:avLst/>
          </a:prstGeom>
        </p:spPr>
      </p:pic>
      <p:pic>
        <p:nvPicPr>
          <p:cNvPr id="19" name="Picture 18"/>
          <p:cNvPicPr>
            <a:picLocks/>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4197261" y="247876"/>
            <a:ext cx="700036" cy="579600"/>
          </a:xfrm>
          <a:prstGeom prst="rect">
            <a:avLst/>
          </a:prstGeom>
        </p:spPr>
      </p:pic>
      <p:pic>
        <p:nvPicPr>
          <p:cNvPr id="20" name="Picture 19"/>
          <p:cNvPicPr>
            <a:picLocks/>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5154856" y="247876"/>
            <a:ext cx="700088" cy="579600"/>
          </a:xfrm>
          <a:prstGeom prst="rect">
            <a:avLst/>
          </a:prstGeom>
        </p:spPr>
      </p:pic>
      <p:sp>
        <p:nvSpPr>
          <p:cNvPr id="23" name="TextBox 22"/>
          <p:cNvSpPr txBox="1"/>
          <p:nvPr/>
        </p:nvSpPr>
        <p:spPr>
          <a:xfrm>
            <a:off x="3160490" y="1120460"/>
            <a:ext cx="558907" cy="276999"/>
          </a:xfrm>
          <a:prstGeom prst="rect">
            <a:avLst/>
          </a:prstGeom>
          <a:noFill/>
        </p:spPr>
        <p:txBody>
          <a:bodyPr wrap="square" rtlCol="0">
            <a:spAutoFit/>
          </a:bodyPr>
          <a:lstStyle/>
          <a:p>
            <a:pPr algn="ctr"/>
            <a:r>
              <a:rPr lang="fi-FI" sz="1200" b="1" dirty="0"/>
              <a:t>1951</a:t>
            </a:r>
            <a:endParaRPr lang="en-US" sz="1200" b="1" dirty="0"/>
          </a:p>
        </p:txBody>
      </p:sp>
      <p:sp>
        <p:nvSpPr>
          <p:cNvPr id="24" name="TextBox 23"/>
          <p:cNvSpPr txBox="1"/>
          <p:nvPr/>
        </p:nvSpPr>
        <p:spPr>
          <a:xfrm>
            <a:off x="3145238" y="827580"/>
            <a:ext cx="598420" cy="276999"/>
          </a:xfrm>
          <a:prstGeom prst="rect">
            <a:avLst/>
          </a:prstGeom>
          <a:noFill/>
        </p:spPr>
        <p:txBody>
          <a:bodyPr wrap="square" rtlCol="0">
            <a:spAutoFit/>
          </a:bodyPr>
          <a:lstStyle/>
          <a:p>
            <a:pPr algn="ctr"/>
            <a:r>
              <a:rPr lang="en-US" sz="1200" b="1" dirty="0">
                <a:solidFill>
                  <a:srgbClr val="012D7D"/>
                </a:solidFill>
              </a:rPr>
              <a:t>SINCE</a:t>
            </a:r>
          </a:p>
        </p:txBody>
      </p:sp>
      <p:sp>
        <p:nvSpPr>
          <p:cNvPr id="25" name="TextBox 24"/>
          <p:cNvSpPr txBox="1"/>
          <p:nvPr/>
        </p:nvSpPr>
        <p:spPr>
          <a:xfrm>
            <a:off x="4271325" y="1120460"/>
            <a:ext cx="558907" cy="276999"/>
          </a:xfrm>
          <a:prstGeom prst="rect">
            <a:avLst/>
          </a:prstGeom>
          <a:noFill/>
        </p:spPr>
        <p:txBody>
          <a:bodyPr wrap="square" rtlCol="0">
            <a:spAutoFit/>
          </a:bodyPr>
          <a:lstStyle/>
          <a:p>
            <a:pPr algn="ctr"/>
            <a:r>
              <a:rPr lang="en-US" sz="1200" b="1" dirty="0"/>
              <a:t>&lt; 900</a:t>
            </a:r>
          </a:p>
        </p:txBody>
      </p:sp>
      <p:sp>
        <p:nvSpPr>
          <p:cNvPr id="26" name="TextBox 25"/>
          <p:cNvSpPr txBox="1"/>
          <p:nvPr/>
        </p:nvSpPr>
        <p:spPr>
          <a:xfrm>
            <a:off x="4047564" y="828000"/>
            <a:ext cx="999430" cy="282451"/>
          </a:xfrm>
          <a:prstGeom prst="rect">
            <a:avLst/>
          </a:prstGeom>
          <a:noFill/>
        </p:spPr>
        <p:txBody>
          <a:bodyPr wrap="square" rtlCol="0">
            <a:spAutoFit/>
          </a:bodyPr>
          <a:lstStyle/>
          <a:p>
            <a:pPr algn="ctr"/>
            <a:r>
              <a:rPr lang="en-US" sz="1200" b="1" dirty="0">
                <a:solidFill>
                  <a:srgbClr val="002D7E"/>
                </a:solidFill>
              </a:rPr>
              <a:t>EMPLOYEES</a:t>
            </a:r>
          </a:p>
        </p:txBody>
      </p:sp>
      <p:sp>
        <p:nvSpPr>
          <p:cNvPr id="27" name="TextBox 26"/>
          <p:cNvSpPr txBox="1"/>
          <p:nvPr/>
        </p:nvSpPr>
        <p:spPr>
          <a:xfrm>
            <a:off x="5234598" y="1120460"/>
            <a:ext cx="558907" cy="276999"/>
          </a:xfrm>
          <a:prstGeom prst="rect">
            <a:avLst/>
          </a:prstGeom>
          <a:noFill/>
        </p:spPr>
        <p:txBody>
          <a:bodyPr wrap="square" rtlCol="0">
            <a:spAutoFit/>
          </a:bodyPr>
          <a:lstStyle/>
          <a:p>
            <a:pPr algn="ctr"/>
            <a:r>
              <a:rPr lang="en-US" sz="1200" b="1" dirty="0"/>
              <a:t>Large</a:t>
            </a:r>
          </a:p>
        </p:txBody>
      </p:sp>
      <p:sp>
        <p:nvSpPr>
          <p:cNvPr id="28" name="TextBox 27"/>
          <p:cNvSpPr txBox="1"/>
          <p:nvPr/>
        </p:nvSpPr>
        <p:spPr>
          <a:xfrm>
            <a:off x="5267669" y="828000"/>
            <a:ext cx="480236" cy="282452"/>
          </a:xfrm>
          <a:prstGeom prst="rect">
            <a:avLst/>
          </a:prstGeom>
          <a:noFill/>
        </p:spPr>
        <p:txBody>
          <a:bodyPr wrap="square" rtlCol="0">
            <a:spAutoFit/>
          </a:bodyPr>
          <a:lstStyle/>
          <a:p>
            <a:pPr algn="ctr"/>
            <a:r>
              <a:rPr lang="en-US" sz="1200" b="1" dirty="0">
                <a:solidFill>
                  <a:srgbClr val="002D7E"/>
                </a:solidFill>
              </a:rPr>
              <a:t>SIZE</a:t>
            </a:r>
          </a:p>
        </p:txBody>
      </p:sp>
      <p:pic>
        <p:nvPicPr>
          <p:cNvPr id="29" name="Picture 28"/>
          <p:cNvPicPr>
            <a:picLocks/>
          </p:cNvPicPr>
          <p:nvPr/>
        </p:nvPicPr>
        <p:blipFill>
          <a:blip r:embed="rId10">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6218914" y="234183"/>
            <a:ext cx="630000" cy="579600"/>
          </a:xfrm>
          <a:prstGeom prst="rect">
            <a:avLst/>
          </a:prstGeom>
        </p:spPr>
      </p:pic>
      <p:sp>
        <p:nvSpPr>
          <p:cNvPr id="30" name="TextBox 29"/>
          <p:cNvSpPr txBox="1"/>
          <p:nvPr/>
        </p:nvSpPr>
        <p:spPr>
          <a:xfrm>
            <a:off x="5960127" y="828000"/>
            <a:ext cx="1182972" cy="276999"/>
          </a:xfrm>
          <a:prstGeom prst="rect">
            <a:avLst/>
          </a:prstGeom>
          <a:noFill/>
        </p:spPr>
        <p:txBody>
          <a:bodyPr wrap="square" rtlCol="0">
            <a:spAutoFit/>
          </a:bodyPr>
          <a:lstStyle/>
          <a:p>
            <a:pPr algn="ctr"/>
            <a:r>
              <a:rPr lang="en-US" sz="1200" b="1" dirty="0">
                <a:solidFill>
                  <a:srgbClr val="002D7E"/>
                </a:solidFill>
              </a:rPr>
              <a:t>HEADQUARTER</a:t>
            </a:r>
          </a:p>
        </p:txBody>
      </p:sp>
      <p:sp>
        <p:nvSpPr>
          <p:cNvPr id="31" name="TextBox 30"/>
          <p:cNvSpPr txBox="1"/>
          <p:nvPr/>
        </p:nvSpPr>
        <p:spPr>
          <a:xfrm>
            <a:off x="5976630" y="1120460"/>
            <a:ext cx="1128568" cy="276999"/>
          </a:xfrm>
          <a:prstGeom prst="rect">
            <a:avLst/>
          </a:prstGeom>
          <a:noFill/>
        </p:spPr>
        <p:txBody>
          <a:bodyPr wrap="square" rtlCol="0">
            <a:spAutoFit/>
          </a:bodyPr>
          <a:lstStyle/>
          <a:p>
            <a:pPr algn="ctr"/>
            <a:r>
              <a:rPr lang="en-US" sz="1200" b="1" dirty="0" err="1"/>
              <a:t>Pietarsaari</a:t>
            </a:r>
            <a:endParaRPr lang="en-US" sz="1200" b="1" dirty="0"/>
          </a:p>
        </p:txBody>
      </p:sp>
      <p:sp>
        <p:nvSpPr>
          <p:cNvPr id="32" name="TextBox 31"/>
          <p:cNvSpPr txBox="1"/>
          <p:nvPr/>
        </p:nvSpPr>
        <p:spPr>
          <a:xfrm>
            <a:off x="194797" y="4502947"/>
            <a:ext cx="5169199" cy="1615827"/>
          </a:xfrm>
          <a:prstGeom prst="rect">
            <a:avLst/>
          </a:prstGeom>
          <a:noFill/>
          <a:ln>
            <a:solidFill>
              <a:schemeClr val="accent1">
                <a:shade val="95000"/>
                <a:satMod val="105000"/>
              </a:schemeClr>
            </a:solidFill>
          </a:ln>
        </p:spPr>
        <p:txBody>
          <a:bodyPr wrap="square" rtlCol="0">
            <a:spAutoFit/>
          </a:bodyPr>
          <a:lstStyle/>
          <a:p>
            <a:pPr>
              <a:spcAft>
                <a:spcPts val="600"/>
              </a:spcAft>
            </a:pPr>
            <a:r>
              <a:rPr lang="fi-FI" sz="1200" b="1" dirty="0">
                <a:latin typeface="+mj-lt"/>
                <a:cs typeface="Aharoni" panose="02010803020104030203" pitchFamily="2" charset="-79"/>
              </a:rPr>
              <a:t>PRODUCTS</a:t>
            </a:r>
            <a:br>
              <a:rPr lang="fi-FI" sz="1200" dirty="0">
                <a:latin typeface="+mj-lt"/>
                <a:cs typeface="Aharoni" panose="02010803020104030203" pitchFamily="2" charset="-79"/>
              </a:rPr>
            </a:br>
            <a:r>
              <a:rPr lang="fi-FI" sz="1200" b="1" dirty="0">
                <a:latin typeface="+mj-lt"/>
                <a:cs typeface="Aharoni" panose="02010803020104030203" pitchFamily="2" charset="-79"/>
              </a:rPr>
              <a:t>1. </a:t>
            </a:r>
            <a:r>
              <a:rPr lang="en-US" sz="1200" dirty="0"/>
              <a:t>Meat products; minced meat, steaks, fillets, casseroles, sausages, cold cuts, liver products</a:t>
            </a:r>
            <a:endParaRPr lang="en-US" sz="1200" dirty="0">
              <a:cs typeface="Aharoni" panose="02010803020104030203" pitchFamily="2" charset="-79"/>
            </a:endParaRPr>
          </a:p>
          <a:p>
            <a:r>
              <a:rPr lang="fi-FI" sz="1200" b="1" dirty="0">
                <a:latin typeface="+mj-lt"/>
                <a:cs typeface="Aharoni" panose="02010803020104030203" pitchFamily="2" charset="-79"/>
              </a:rPr>
              <a:t>SPECIALITY </a:t>
            </a:r>
          </a:p>
          <a:p>
            <a:pPr>
              <a:spcAft>
                <a:spcPts val="600"/>
              </a:spcAft>
            </a:pPr>
            <a:r>
              <a:rPr lang="fi-FI" sz="1200" dirty="0" err="1">
                <a:cs typeface="Aharoni" panose="02010803020104030203" pitchFamily="2" charset="-79"/>
              </a:rPr>
              <a:t>Meat</a:t>
            </a:r>
            <a:r>
              <a:rPr lang="fi-FI" sz="1200" dirty="0">
                <a:cs typeface="Aharoni" panose="02010803020104030203" pitchFamily="2" charset="-79"/>
              </a:rPr>
              <a:t> and </a:t>
            </a:r>
            <a:r>
              <a:rPr lang="fi-FI" sz="1200" dirty="0" err="1">
                <a:cs typeface="Aharoni" panose="02010803020104030203" pitchFamily="2" charset="-79"/>
              </a:rPr>
              <a:t>pork</a:t>
            </a:r>
            <a:r>
              <a:rPr lang="fi-FI" sz="1200" dirty="0">
                <a:cs typeface="Aharoni" panose="02010803020104030203" pitchFamily="2" charset="-79"/>
              </a:rPr>
              <a:t> products </a:t>
            </a:r>
            <a:r>
              <a:rPr lang="fi-FI" sz="1200" dirty="0" err="1">
                <a:cs typeface="Aharoni" panose="02010803020104030203" pitchFamily="2" charset="-79"/>
              </a:rPr>
              <a:t>with</a:t>
            </a:r>
            <a:r>
              <a:rPr lang="fi-FI" sz="1200" dirty="0">
                <a:cs typeface="Aharoni" panose="02010803020104030203" pitchFamily="2" charset="-79"/>
              </a:rPr>
              <a:t> </a:t>
            </a:r>
            <a:r>
              <a:rPr lang="fi-FI" sz="1200" dirty="0" err="1">
                <a:cs typeface="Aharoni" panose="02010803020104030203" pitchFamily="2" charset="-79"/>
              </a:rPr>
              <a:t>over</a:t>
            </a:r>
            <a:r>
              <a:rPr lang="fi-FI" sz="1200" dirty="0">
                <a:cs typeface="Aharoni" panose="02010803020104030203" pitchFamily="2" charset="-79"/>
              </a:rPr>
              <a:t> 60 </a:t>
            </a:r>
            <a:r>
              <a:rPr lang="fi-FI" sz="1200" dirty="0" err="1">
                <a:cs typeface="Aharoni" panose="02010803020104030203" pitchFamily="2" charset="-79"/>
              </a:rPr>
              <a:t>years</a:t>
            </a:r>
            <a:r>
              <a:rPr lang="fi-FI" sz="1200" dirty="0">
                <a:cs typeface="Aharoni" panose="02010803020104030203" pitchFamily="2" charset="-79"/>
              </a:rPr>
              <a:t> of </a:t>
            </a:r>
            <a:r>
              <a:rPr lang="fi-FI" sz="1200" dirty="0" err="1">
                <a:cs typeface="Aharoni" panose="02010803020104030203" pitchFamily="2" charset="-79"/>
              </a:rPr>
              <a:t>expertise</a:t>
            </a:r>
            <a:r>
              <a:rPr lang="fi-FI" sz="1200" dirty="0">
                <a:cs typeface="Aharoni" panose="02010803020104030203" pitchFamily="2" charset="-79"/>
              </a:rPr>
              <a:t> </a:t>
            </a:r>
            <a:endParaRPr lang="en-US" sz="1200" dirty="0">
              <a:cs typeface="Aharoni" panose="02010803020104030203" pitchFamily="2" charset="-79"/>
            </a:endParaRPr>
          </a:p>
          <a:p>
            <a:pPr>
              <a:spcAft>
                <a:spcPts val="600"/>
              </a:spcAft>
            </a:pPr>
            <a:endParaRPr lang="fi-FI" sz="1200" dirty="0">
              <a:solidFill>
                <a:srgbClr val="FF0000"/>
              </a:solidFill>
              <a:cs typeface="Aharoni" panose="02010803020104030203" pitchFamily="2" charset="-79"/>
            </a:endParaRPr>
          </a:p>
          <a:p>
            <a:pPr>
              <a:spcAft>
                <a:spcPts val="600"/>
              </a:spcAft>
            </a:pPr>
            <a:endParaRPr lang="fi-FI" sz="1200" dirty="0">
              <a:solidFill>
                <a:srgbClr val="FF0000"/>
              </a:solidFill>
              <a:cs typeface="Aharoni" panose="02010803020104030203" pitchFamily="2" charset="-79"/>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1142" y="74876"/>
            <a:ext cx="952831" cy="1045584"/>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36019" y="4984693"/>
            <a:ext cx="3312008" cy="1612039"/>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76630" y="3907652"/>
            <a:ext cx="2783014" cy="135456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36876" y="2686981"/>
            <a:ext cx="2340025" cy="113895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18914" y="1522862"/>
            <a:ext cx="2368158" cy="1152643"/>
          </a:xfrm>
          <a:prstGeom prst="rect">
            <a:avLst/>
          </a:prstGeom>
        </p:spPr>
      </p:pic>
    </p:spTree>
    <p:extLst>
      <p:ext uri="{BB962C8B-B14F-4D97-AF65-F5344CB8AC3E}">
        <p14:creationId xmlns:p14="http://schemas.microsoft.com/office/powerpoint/2010/main" val="3572689813"/>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i-FI" dirty="0"/>
              <a:t>Lisää Savuhovi</a:t>
            </a:r>
            <a:endParaRPr lang="en-US" dirty="0"/>
          </a:p>
        </p:txBody>
      </p:sp>
      <p:sp>
        <p:nvSpPr>
          <p:cNvPr id="4" name="Date Placeholder 3"/>
          <p:cNvSpPr>
            <a:spLocks noGrp="1"/>
          </p:cNvSpPr>
          <p:nvPr>
            <p:ph type="dt" sz="half" idx="10"/>
          </p:nvPr>
        </p:nvSpPr>
        <p:spPr/>
        <p:txBody>
          <a:bodyPr/>
          <a:lstStyle/>
          <a:p>
            <a:fld id="{0BED0F01-20B0-C74E-A926-8D68B3A83EE9}" type="datetime1">
              <a:rPr lang="en-US" smtClean="0"/>
              <a:pPr/>
              <a:t>7/19/2021</a:t>
            </a:fld>
            <a:endParaRPr lang="en-US"/>
          </a:p>
        </p:txBody>
      </p:sp>
      <p:sp>
        <p:nvSpPr>
          <p:cNvPr id="5" name="Footer Placeholder 4"/>
          <p:cNvSpPr>
            <a:spLocks noGrp="1"/>
          </p:cNvSpPr>
          <p:nvPr>
            <p:ph type="ftr" sz="quarter" idx="11"/>
          </p:nvPr>
        </p:nvSpPr>
        <p:spPr/>
        <p:txBody>
          <a:bodyPr/>
          <a:lstStyle/>
          <a:p>
            <a:r>
              <a:rPr lang="en-US"/>
              <a:t>© Finpro  </a:t>
            </a:r>
          </a:p>
        </p:txBody>
      </p:sp>
      <p:sp>
        <p:nvSpPr>
          <p:cNvPr id="6" name="Slide Number Placeholder 5"/>
          <p:cNvSpPr>
            <a:spLocks noGrp="1"/>
          </p:cNvSpPr>
          <p:nvPr>
            <p:ph type="sldNum" sz="quarter" idx="12"/>
          </p:nvPr>
        </p:nvSpPr>
        <p:spPr/>
        <p:txBody>
          <a:bodyPr/>
          <a:lstStyle/>
          <a:p>
            <a:fld id="{1BC3A9DA-C84E-504A-9290-1EAB45979C98}" type="slidenum">
              <a:rPr lang="en-US" smtClean="0"/>
              <a:pPr/>
              <a:t>7</a:t>
            </a:fld>
            <a:endParaRPr lang="en-US"/>
          </a:p>
        </p:txBody>
      </p:sp>
    </p:spTree>
    <p:extLst>
      <p:ext uri="{BB962C8B-B14F-4D97-AF65-F5344CB8AC3E}">
        <p14:creationId xmlns:p14="http://schemas.microsoft.com/office/powerpoint/2010/main" val="3787731147"/>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5241757"/>
              </p:ext>
            </p:extLst>
          </p:nvPr>
        </p:nvGraphicFramePr>
        <p:xfrm>
          <a:off x="170519" y="109430"/>
          <a:ext cx="7012094" cy="1452089"/>
        </p:xfrm>
        <a:graphic>
          <a:graphicData uri="http://schemas.openxmlformats.org/drawingml/2006/table">
            <a:tbl>
              <a:tblPr firstRow="1" bandRow="1">
                <a:tableStyleId>{5C22544A-7EE6-4342-B048-85BDC9FD1C3A}</a:tableStyleId>
              </a:tblPr>
              <a:tblGrid>
                <a:gridCol w="2685970">
                  <a:extLst>
                    <a:ext uri="{9D8B030D-6E8A-4147-A177-3AD203B41FA5}">
                      <a16:colId xmlns:a16="http://schemas.microsoft.com/office/drawing/2014/main" val="20000"/>
                    </a:ext>
                  </a:extLst>
                </a:gridCol>
                <a:gridCol w="1181437">
                  <a:extLst>
                    <a:ext uri="{9D8B030D-6E8A-4147-A177-3AD203B41FA5}">
                      <a16:colId xmlns:a16="http://schemas.microsoft.com/office/drawing/2014/main" val="20001"/>
                    </a:ext>
                  </a:extLst>
                </a:gridCol>
                <a:gridCol w="1027688">
                  <a:extLst>
                    <a:ext uri="{9D8B030D-6E8A-4147-A177-3AD203B41FA5}">
                      <a16:colId xmlns:a16="http://schemas.microsoft.com/office/drawing/2014/main" val="20002"/>
                    </a:ext>
                  </a:extLst>
                </a:gridCol>
                <a:gridCol w="857756">
                  <a:extLst>
                    <a:ext uri="{9D8B030D-6E8A-4147-A177-3AD203B41FA5}">
                      <a16:colId xmlns:a16="http://schemas.microsoft.com/office/drawing/2014/main" val="20003"/>
                    </a:ext>
                  </a:extLst>
                </a:gridCol>
                <a:gridCol w="1259243">
                  <a:extLst>
                    <a:ext uri="{9D8B030D-6E8A-4147-A177-3AD203B41FA5}">
                      <a16:colId xmlns:a16="http://schemas.microsoft.com/office/drawing/2014/main" val="20004"/>
                    </a:ext>
                  </a:extLst>
                </a:gridCol>
              </a:tblGrid>
              <a:tr h="145208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5636019" y="0"/>
            <a:ext cx="979136" cy="323165"/>
          </a:xfrm>
          <a:prstGeom prst="rect">
            <a:avLst/>
          </a:prstGeom>
          <a:noFill/>
        </p:spPr>
        <p:txBody>
          <a:bodyPr wrap="square" rtlCol="0">
            <a:spAutoFit/>
          </a:bodyPr>
          <a:lstStyle/>
          <a:p>
            <a:pPr algn="ctr"/>
            <a:r>
              <a:rPr lang="fi-FI" sz="1500" b="1" dirty="0">
                <a:solidFill>
                  <a:schemeClr val="bg1"/>
                </a:solidFill>
              </a:rPr>
              <a:t>Oat</a:t>
            </a:r>
            <a:endParaRPr lang="en-US" sz="1500" b="1" dirty="0">
              <a:solidFill>
                <a:schemeClr val="bg1"/>
              </a:solidFill>
            </a:endParaRPr>
          </a:p>
        </p:txBody>
      </p:sp>
      <p:sp>
        <p:nvSpPr>
          <p:cNvPr id="14" name="Content Placeholder 2"/>
          <p:cNvSpPr txBox="1">
            <a:spLocks/>
          </p:cNvSpPr>
          <p:nvPr/>
        </p:nvSpPr>
        <p:spPr>
          <a:xfrm>
            <a:off x="194798" y="1709479"/>
            <a:ext cx="5553108" cy="2126183"/>
          </a:xfrm>
          <a:prstGeom prst="rect">
            <a:avLst/>
          </a:prstGeom>
        </p:spPr>
        <p:txBody>
          <a:bodyPr vert="horz" lIns="0" tIns="0" rIns="0" bIns="0" rtlCol="0">
            <a:noAutofit/>
          </a:bodyPr>
          <a:lstStyle>
            <a:lvl1pPr marL="177800" indent="-1778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446088" indent="-174625" algn="l" defTabSz="457200" rtl="0" eaLnBrk="1" latinLnBrk="0" hangingPunct="1">
              <a:spcBef>
                <a:spcPct val="20000"/>
              </a:spcBef>
              <a:buFont typeface="Lucida Grande"/>
              <a:buChar char="–"/>
              <a:defRPr sz="1800" kern="1200">
                <a:solidFill>
                  <a:srgbClr val="000000"/>
                </a:solidFill>
                <a:latin typeface="+mn-lt"/>
                <a:ea typeface="+mn-ea"/>
                <a:cs typeface="+mn-cs"/>
              </a:defRPr>
            </a:lvl2pPr>
            <a:lvl3pPr marL="715963" indent="-182563" algn="l" defTabSz="457200" rtl="0" eaLnBrk="1" latinLnBrk="0" hangingPunct="1">
              <a:spcBef>
                <a:spcPct val="20000"/>
              </a:spcBef>
              <a:buFont typeface="Arial"/>
              <a:buChar char="•"/>
              <a:defRPr sz="1600" kern="1200">
                <a:solidFill>
                  <a:srgbClr val="000000"/>
                </a:solidFill>
                <a:latin typeface="+mn-lt"/>
                <a:ea typeface="+mn-ea"/>
                <a:cs typeface="+mn-cs"/>
              </a:defRPr>
            </a:lvl3pPr>
            <a:lvl4pPr marL="985838" indent="-180975" algn="l" defTabSz="457200" rtl="0" eaLnBrk="1" latinLnBrk="0" hangingPunct="1">
              <a:spcBef>
                <a:spcPct val="20000"/>
              </a:spcBef>
              <a:buFont typeface="Arial"/>
              <a:buChar char="•"/>
              <a:defRPr sz="1600" kern="1200">
                <a:solidFill>
                  <a:srgbClr val="000000"/>
                </a:solidFill>
                <a:latin typeface="+mn-lt"/>
                <a:ea typeface="+mn-ea"/>
                <a:cs typeface="+mn-cs"/>
              </a:defRPr>
            </a:lvl4pPr>
            <a:lvl5pPr marL="1254125" indent="-176213"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a:t>Our beef cattle are of the breed </a:t>
            </a:r>
            <a:r>
              <a:rPr lang="en-US" sz="1200" dirty="0" err="1"/>
              <a:t>charolais</a:t>
            </a:r>
            <a:r>
              <a:rPr lang="en-US" sz="1200" dirty="0"/>
              <a:t>. It is a race that is born to give the best possible meat: tender, juicy and aromatic.</a:t>
            </a:r>
          </a:p>
          <a:p>
            <a:pPr marL="0" indent="0" algn="just">
              <a:buNone/>
            </a:pPr>
            <a:endParaRPr lang="en-US" sz="1200" dirty="0"/>
          </a:p>
          <a:p>
            <a:pPr marL="0" indent="0" algn="just">
              <a:buNone/>
            </a:pPr>
            <a:r>
              <a:rPr lang="en-US" sz="1200" dirty="0"/>
              <a:t>Our cows are fed on GM-free animal feed which we ourselves grow, and summertime animals out to pasture with their calves. At the same time, the absent sly and shrubs from 41 hectares of grassland.</a:t>
            </a:r>
          </a:p>
          <a:p>
            <a:pPr marL="0" indent="0" algn="just">
              <a:buNone/>
            </a:pPr>
            <a:endParaRPr lang="en-US" sz="1200" dirty="0"/>
          </a:p>
          <a:p>
            <a:pPr marL="0" indent="0" algn="just">
              <a:buNone/>
            </a:pPr>
            <a:r>
              <a:rPr lang="en-US" sz="1200" dirty="0"/>
              <a:t>They live in other words shoes made for thousands of years, before the industrial meat factories. They keep the provinces open, live good lives and their meat is – thanks to the natural grass diet — rich in omega-3 and other utilities.</a:t>
            </a:r>
          </a:p>
          <a:p>
            <a:pPr marL="0" indent="0" algn="just">
              <a:buNone/>
            </a:pPr>
            <a:endParaRPr lang="fi-FI" sz="1200" dirty="0"/>
          </a:p>
          <a:p>
            <a:pPr marL="0" indent="0" algn="just">
              <a:buNone/>
            </a:pPr>
            <a:r>
              <a:rPr lang="en-US" sz="1200" dirty="0"/>
              <a:t>Our meat comes from respectfully treated animals, is locally produced – and much, much better.</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889" y="230655"/>
            <a:ext cx="1737297" cy="1043524"/>
          </a:xfrm>
          <a:prstGeom prst="rect">
            <a:avLst/>
          </a:prstGeom>
        </p:spPr>
      </p:pic>
      <p:sp>
        <p:nvSpPr>
          <p:cNvPr id="13" name="TextBox 12"/>
          <p:cNvSpPr txBox="1"/>
          <p:nvPr/>
        </p:nvSpPr>
        <p:spPr>
          <a:xfrm>
            <a:off x="217808" y="1129615"/>
            <a:ext cx="2494877" cy="246221"/>
          </a:xfrm>
          <a:prstGeom prst="rect">
            <a:avLst/>
          </a:prstGeom>
          <a:noFill/>
        </p:spPr>
        <p:txBody>
          <a:bodyPr wrap="square" rtlCol="0">
            <a:spAutoFit/>
          </a:bodyPr>
          <a:lstStyle/>
          <a:p>
            <a:pPr algn="ctr"/>
            <a:r>
              <a:rPr lang="en-US" sz="1000" dirty="0">
                <a:solidFill>
                  <a:schemeClr val="accent1">
                    <a:lumMod val="75000"/>
                  </a:schemeClr>
                </a:solidFill>
                <a:hlinkClick r:id="rId3"/>
              </a:rPr>
              <a:t>www.bolstaholm.ax/</a:t>
            </a:r>
            <a:r>
              <a:rPr lang="en-US" sz="1000" dirty="0">
                <a:solidFill>
                  <a:schemeClr val="accent1">
                    <a:lumMod val="75000"/>
                  </a:schemeClr>
                </a:solidFill>
              </a:rPr>
              <a:t> </a:t>
            </a:r>
          </a:p>
        </p:txBody>
      </p:sp>
      <p:pic>
        <p:nvPicPr>
          <p:cNvPr id="16" name="Picture 15"/>
          <p:cNvPicPr>
            <a:picLocks/>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14401" y="247876"/>
            <a:ext cx="702000" cy="578644"/>
          </a:xfrm>
          <a:prstGeom prst="rect">
            <a:avLst/>
          </a:prstGeom>
        </p:spPr>
      </p:pic>
      <p:pic>
        <p:nvPicPr>
          <p:cNvPr id="19" name="Picture 18"/>
          <p:cNvPicPr>
            <a:picLocks/>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4197261" y="247876"/>
            <a:ext cx="700036" cy="579600"/>
          </a:xfrm>
          <a:prstGeom prst="rect">
            <a:avLst/>
          </a:prstGeom>
        </p:spPr>
      </p:pic>
      <p:pic>
        <p:nvPicPr>
          <p:cNvPr id="20" name="Picture 19"/>
          <p:cNvPicPr>
            <a:picLocks/>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5154856" y="247876"/>
            <a:ext cx="700088" cy="579600"/>
          </a:xfrm>
          <a:prstGeom prst="rect">
            <a:avLst/>
          </a:prstGeom>
        </p:spPr>
      </p:pic>
      <p:sp>
        <p:nvSpPr>
          <p:cNvPr id="24" name="TextBox 23"/>
          <p:cNvSpPr txBox="1"/>
          <p:nvPr/>
        </p:nvSpPr>
        <p:spPr>
          <a:xfrm>
            <a:off x="3145238" y="827580"/>
            <a:ext cx="598420" cy="276999"/>
          </a:xfrm>
          <a:prstGeom prst="rect">
            <a:avLst/>
          </a:prstGeom>
          <a:noFill/>
        </p:spPr>
        <p:txBody>
          <a:bodyPr wrap="square" rtlCol="0">
            <a:spAutoFit/>
          </a:bodyPr>
          <a:lstStyle/>
          <a:p>
            <a:pPr algn="ctr"/>
            <a:r>
              <a:rPr lang="en-US" sz="1200" b="1" dirty="0">
                <a:solidFill>
                  <a:srgbClr val="012D7D"/>
                </a:solidFill>
              </a:rPr>
              <a:t>SINCE</a:t>
            </a:r>
          </a:p>
        </p:txBody>
      </p:sp>
      <p:sp>
        <p:nvSpPr>
          <p:cNvPr id="25" name="TextBox 24"/>
          <p:cNvSpPr txBox="1"/>
          <p:nvPr/>
        </p:nvSpPr>
        <p:spPr>
          <a:xfrm>
            <a:off x="4271325" y="1120460"/>
            <a:ext cx="558907" cy="276999"/>
          </a:xfrm>
          <a:prstGeom prst="rect">
            <a:avLst/>
          </a:prstGeom>
          <a:noFill/>
        </p:spPr>
        <p:txBody>
          <a:bodyPr wrap="square" rtlCol="0">
            <a:spAutoFit/>
          </a:bodyPr>
          <a:lstStyle/>
          <a:p>
            <a:pPr algn="ctr"/>
            <a:r>
              <a:rPr lang="en-US" sz="1200" b="1" dirty="0"/>
              <a:t>&lt; 50</a:t>
            </a:r>
          </a:p>
        </p:txBody>
      </p:sp>
      <p:sp>
        <p:nvSpPr>
          <p:cNvPr id="26" name="TextBox 25"/>
          <p:cNvSpPr txBox="1"/>
          <p:nvPr/>
        </p:nvSpPr>
        <p:spPr>
          <a:xfrm>
            <a:off x="4047564" y="828000"/>
            <a:ext cx="999430" cy="282451"/>
          </a:xfrm>
          <a:prstGeom prst="rect">
            <a:avLst/>
          </a:prstGeom>
          <a:noFill/>
        </p:spPr>
        <p:txBody>
          <a:bodyPr wrap="square" rtlCol="0">
            <a:spAutoFit/>
          </a:bodyPr>
          <a:lstStyle/>
          <a:p>
            <a:pPr algn="ctr"/>
            <a:r>
              <a:rPr lang="en-US" sz="1200" b="1" dirty="0">
                <a:solidFill>
                  <a:srgbClr val="002D7E"/>
                </a:solidFill>
              </a:rPr>
              <a:t>EMPLOYEES</a:t>
            </a:r>
          </a:p>
        </p:txBody>
      </p:sp>
      <p:sp>
        <p:nvSpPr>
          <p:cNvPr id="27" name="TextBox 26"/>
          <p:cNvSpPr txBox="1"/>
          <p:nvPr/>
        </p:nvSpPr>
        <p:spPr>
          <a:xfrm>
            <a:off x="5234598" y="1120460"/>
            <a:ext cx="558907" cy="276999"/>
          </a:xfrm>
          <a:prstGeom prst="rect">
            <a:avLst/>
          </a:prstGeom>
          <a:noFill/>
        </p:spPr>
        <p:txBody>
          <a:bodyPr wrap="square" rtlCol="0">
            <a:spAutoFit/>
          </a:bodyPr>
          <a:lstStyle/>
          <a:p>
            <a:pPr algn="ctr"/>
            <a:r>
              <a:rPr lang="en-US" sz="1200" b="1" dirty="0"/>
              <a:t>Small</a:t>
            </a:r>
          </a:p>
        </p:txBody>
      </p:sp>
      <p:sp>
        <p:nvSpPr>
          <p:cNvPr id="28" name="TextBox 27"/>
          <p:cNvSpPr txBox="1"/>
          <p:nvPr/>
        </p:nvSpPr>
        <p:spPr>
          <a:xfrm>
            <a:off x="5267669" y="828000"/>
            <a:ext cx="480236" cy="282452"/>
          </a:xfrm>
          <a:prstGeom prst="rect">
            <a:avLst/>
          </a:prstGeom>
          <a:noFill/>
        </p:spPr>
        <p:txBody>
          <a:bodyPr wrap="square" rtlCol="0">
            <a:spAutoFit/>
          </a:bodyPr>
          <a:lstStyle/>
          <a:p>
            <a:pPr algn="ctr"/>
            <a:r>
              <a:rPr lang="en-US" sz="1200" b="1" dirty="0">
                <a:solidFill>
                  <a:srgbClr val="002D7E"/>
                </a:solidFill>
              </a:rPr>
              <a:t>SIZE</a:t>
            </a:r>
          </a:p>
        </p:txBody>
      </p:sp>
      <p:pic>
        <p:nvPicPr>
          <p:cNvPr id="29" name="Picture 28"/>
          <p:cNvPicPr>
            <a:picLocks/>
          </p:cNvPicPr>
          <p:nvPr/>
        </p:nvPicPr>
        <p:blipFill>
          <a:blip r:embed="rId10">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6218914" y="234183"/>
            <a:ext cx="630000" cy="579600"/>
          </a:xfrm>
          <a:prstGeom prst="rect">
            <a:avLst/>
          </a:prstGeom>
        </p:spPr>
      </p:pic>
      <p:sp>
        <p:nvSpPr>
          <p:cNvPr id="30" name="TextBox 29"/>
          <p:cNvSpPr txBox="1"/>
          <p:nvPr/>
        </p:nvSpPr>
        <p:spPr>
          <a:xfrm>
            <a:off x="5960127" y="828000"/>
            <a:ext cx="1182972" cy="276999"/>
          </a:xfrm>
          <a:prstGeom prst="rect">
            <a:avLst/>
          </a:prstGeom>
          <a:noFill/>
        </p:spPr>
        <p:txBody>
          <a:bodyPr wrap="square" rtlCol="0">
            <a:spAutoFit/>
          </a:bodyPr>
          <a:lstStyle/>
          <a:p>
            <a:pPr algn="ctr"/>
            <a:r>
              <a:rPr lang="en-US" sz="1200" b="1" dirty="0">
                <a:solidFill>
                  <a:srgbClr val="002D7E"/>
                </a:solidFill>
              </a:rPr>
              <a:t>HEADQUARTER</a:t>
            </a:r>
          </a:p>
        </p:txBody>
      </p:sp>
      <p:sp>
        <p:nvSpPr>
          <p:cNvPr id="31" name="TextBox 30"/>
          <p:cNvSpPr txBox="1"/>
          <p:nvPr/>
        </p:nvSpPr>
        <p:spPr>
          <a:xfrm>
            <a:off x="5976630" y="1120460"/>
            <a:ext cx="1128568" cy="276999"/>
          </a:xfrm>
          <a:prstGeom prst="rect">
            <a:avLst/>
          </a:prstGeom>
          <a:noFill/>
        </p:spPr>
        <p:txBody>
          <a:bodyPr wrap="square" rtlCol="0">
            <a:spAutoFit/>
          </a:bodyPr>
          <a:lstStyle/>
          <a:p>
            <a:pPr algn="ctr"/>
            <a:r>
              <a:rPr lang="en-US" sz="1200" b="1" dirty="0" err="1"/>
              <a:t>Åland</a:t>
            </a:r>
            <a:endParaRPr lang="en-US" sz="1200" b="1" dirty="0"/>
          </a:p>
        </p:txBody>
      </p:sp>
      <p:sp>
        <p:nvSpPr>
          <p:cNvPr id="32" name="TextBox 31"/>
          <p:cNvSpPr txBox="1"/>
          <p:nvPr/>
        </p:nvSpPr>
        <p:spPr>
          <a:xfrm>
            <a:off x="194797" y="4502947"/>
            <a:ext cx="5169199" cy="1431161"/>
          </a:xfrm>
          <a:prstGeom prst="rect">
            <a:avLst/>
          </a:prstGeom>
          <a:noFill/>
          <a:ln>
            <a:solidFill>
              <a:schemeClr val="accent1">
                <a:shade val="95000"/>
                <a:satMod val="105000"/>
              </a:schemeClr>
            </a:solidFill>
          </a:ln>
        </p:spPr>
        <p:txBody>
          <a:bodyPr wrap="square" rtlCol="0">
            <a:spAutoFit/>
          </a:bodyPr>
          <a:lstStyle/>
          <a:p>
            <a:pPr>
              <a:spcAft>
                <a:spcPts val="600"/>
              </a:spcAft>
            </a:pPr>
            <a:r>
              <a:rPr lang="fi-FI" sz="1200" b="1" dirty="0">
                <a:latin typeface="+mj-lt"/>
                <a:cs typeface="Aharoni" panose="02010803020104030203" pitchFamily="2" charset="-79"/>
              </a:rPr>
              <a:t>PRODUCTS</a:t>
            </a:r>
            <a:br>
              <a:rPr lang="fi-FI" sz="1200" dirty="0">
                <a:latin typeface="+mj-lt"/>
                <a:cs typeface="Aharoni" panose="02010803020104030203" pitchFamily="2" charset="-79"/>
              </a:rPr>
            </a:br>
            <a:r>
              <a:rPr lang="fi-FI" sz="1200" b="1" dirty="0">
                <a:latin typeface="+mj-lt"/>
                <a:cs typeface="Aharoni" panose="02010803020104030203" pitchFamily="2" charset="-79"/>
              </a:rPr>
              <a:t>1. </a:t>
            </a:r>
            <a:r>
              <a:rPr lang="en-US" sz="1200" dirty="0"/>
              <a:t>Beef products, sausages, marinades</a:t>
            </a:r>
            <a:endParaRPr lang="en-US" sz="1200" dirty="0">
              <a:cs typeface="Aharoni" panose="02010803020104030203" pitchFamily="2" charset="-79"/>
            </a:endParaRPr>
          </a:p>
          <a:p>
            <a:r>
              <a:rPr lang="fi-FI" sz="1200" b="1" dirty="0">
                <a:latin typeface="+mj-lt"/>
                <a:cs typeface="Aharoni" panose="02010803020104030203" pitchFamily="2" charset="-79"/>
              </a:rPr>
              <a:t>SPECIALITY </a:t>
            </a:r>
          </a:p>
          <a:p>
            <a:pPr>
              <a:spcAft>
                <a:spcPts val="600"/>
              </a:spcAft>
            </a:pPr>
            <a:r>
              <a:rPr lang="fi-FI" sz="1200" dirty="0" err="1">
                <a:cs typeface="Aharoni" panose="02010803020104030203" pitchFamily="2" charset="-79"/>
              </a:rPr>
              <a:t>The</a:t>
            </a:r>
            <a:r>
              <a:rPr lang="fi-FI" sz="1200" dirty="0">
                <a:cs typeface="Aharoni" panose="02010803020104030203" pitchFamily="2" charset="-79"/>
              </a:rPr>
              <a:t> </a:t>
            </a:r>
            <a:r>
              <a:rPr lang="fi-FI" sz="1200" dirty="0" err="1">
                <a:cs typeface="Aharoni" panose="02010803020104030203" pitchFamily="2" charset="-79"/>
              </a:rPr>
              <a:t>largest</a:t>
            </a:r>
            <a:r>
              <a:rPr lang="fi-FI" sz="1200" dirty="0">
                <a:cs typeface="Aharoni" panose="02010803020104030203" pitchFamily="2" charset="-79"/>
              </a:rPr>
              <a:t> </a:t>
            </a:r>
            <a:r>
              <a:rPr lang="fi-FI" sz="1200" dirty="0" err="1">
                <a:cs typeface="Aharoni" panose="02010803020104030203" pitchFamily="2" charset="-79"/>
              </a:rPr>
              <a:t>Åland</a:t>
            </a:r>
            <a:r>
              <a:rPr lang="fi-FI" sz="1200" dirty="0">
                <a:cs typeface="Aharoni" panose="02010803020104030203" pitchFamily="2" charset="-79"/>
              </a:rPr>
              <a:t> </a:t>
            </a:r>
            <a:r>
              <a:rPr lang="fi-FI" sz="1200" dirty="0" err="1">
                <a:cs typeface="Aharoni" panose="02010803020104030203" pitchFamily="2" charset="-79"/>
              </a:rPr>
              <a:t>beef</a:t>
            </a:r>
            <a:r>
              <a:rPr lang="fi-FI" sz="1200" dirty="0">
                <a:cs typeface="Aharoni" panose="02010803020104030203" pitchFamily="2" charset="-79"/>
              </a:rPr>
              <a:t> </a:t>
            </a:r>
            <a:r>
              <a:rPr lang="fi-FI" sz="1200" dirty="0" err="1">
                <a:cs typeface="Aharoni" panose="02010803020104030203" pitchFamily="2" charset="-79"/>
              </a:rPr>
              <a:t>company</a:t>
            </a:r>
            <a:r>
              <a:rPr lang="fi-FI" sz="1200" dirty="0">
                <a:cs typeface="Aharoni" panose="02010803020104030203" pitchFamily="2" charset="-79"/>
              </a:rPr>
              <a:t>, </a:t>
            </a:r>
            <a:r>
              <a:rPr lang="fi-FI" sz="1200" dirty="0" err="1">
                <a:cs typeface="Aharoni" panose="02010803020104030203" pitchFamily="2" charset="-79"/>
              </a:rPr>
              <a:t>speciality</a:t>
            </a:r>
            <a:r>
              <a:rPr lang="fi-FI" sz="1200" dirty="0">
                <a:cs typeface="Aharoni" panose="02010803020104030203" pitchFamily="2" charset="-79"/>
              </a:rPr>
              <a:t> omega-3 </a:t>
            </a:r>
            <a:r>
              <a:rPr lang="fi-FI" sz="1200" dirty="0" err="1">
                <a:cs typeface="Aharoni" panose="02010803020104030203" pitchFamily="2" charset="-79"/>
              </a:rPr>
              <a:t>richness</a:t>
            </a:r>
            <a:endParaRPr lang="en-US" sz="1200" dirty="0">
              <a:cs typeface="Aharoni" panose="02010803020104030203" pitchFamily="2" charset="-79"/>
            </a:endParaRPr>
          </a:p>
          <a:p>
            <a:pPr>
              <a:spcAft>
                <a:spcPts val="600"/>
              </a:spcAft>
            </a:pPr>
            <a:endParaRPr lang="fi-FI" sz="1200" dirty="0">
              <a:solidFill>
                <a:srgbClr val="FF0000"/>
              </a:solidFill>
              <a:cs typeface="Aharoni" panose="02010803020104030203" pitchFamily="2" charset="-79"/>
            </a:endParaRPr>
          </a:p>
          <a:p>
            <a:pPr>
              <a:spcAft>
                <a:spcPts val="600"/>
              </a:spcAft>
            </a:pPr>
            <a:endParaRPr lang="fi-FI" sz="1200" dirty="0">
              <a:solidFill>
                <a:srgbClr val="FF0000"/>
              </a:solidFill>
              <a:cs typeface="Aharoni" panose="02010803020104030203" pitchFamily="2" charset="-79"/>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8317" y="55053"/>
            <a:ext cx="1033857" cy="1042194"/>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90471" y="4410422"/>
            <a:ext cx="3453715" cy="2286359"/>
          </a:xfrm>
          <a:prstGeom prst="rect">
            <a:avLst/>
          </a:prstGeom>
        </p:spPr>
      </p:pic>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32064" y="1961188"/>
            <a:ext cx="2912122" cy="1925236"/>
          </a:xfrm>
          <a:prstGeom prst="rect">
            <a:avLst/>
          </a:prstGeom>
        </p:spPr>
      </p:pic>
    </p:spTree>
    <p:extLst>
      <p:ext uri="{BB962C8B-B14F-4D97-AF65-F5344CB8AC3E}">
        <p14:creationId xmlns:p14="http://schemas.microsoft.com/office/powerpoint/2010/main" val="2644469143"/>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70519" y="109430"/>
          <a:ext cx="7012094" cy="1452089"/>
        </p:xfrm>
        <a:graphic>
          <a:graphicData uri="http://schemas.openxmlformats.org/drawingml/2006/table">
            <a:tbl>
              <a:tblPr firstRow="1" bandRow="1">
                <a:tableStyleId>{5C22544A-7EE6-4342-B048-85BDC9FD1C3A}</a:tableStyleId>
              </a:tblPr>
              <a:tblGrid>
                <a:gridCol w="2685970">
                  <a:extLst>
                    <a:ext uri="{9D8B030D-6E8A-4147-A177-3AD203B41FA5}">
                      <a16:colId xmlns:a16="http://schemas.microsoft.com/office/drawing/2014/main" val="20000"/>
                    </a:ext>
                  </a:extLst>
                </a:gridCol>
                <a:gridCol w="1181437">
                  <a:extLst>
                    <a:ext uri="{9D8B030D-6E8A-4147-A177-3AD203B41FA5}">
                      <a16:colId xmlns:a16="http://schemas.microsoft.com/office/drawing/2014/main" val="20001"/>
                    </a:ext>
                  </a:extLst>
                </a:gridCol>
                <a:gridCol w="1027688">
                  <a:extLst>
                    <a:ext uri="{9D8B030D-6E8A-4147-A177-3AD203B41FA5}">
                      <a16:colId xmlns:a16="http://schemas.microsoft.com/office/drawing/2014/main" val="20002"/>
                    </a:ext>
                  </a:extLst>
                </a:gridCol>
                <a:gridCol w="857756">
                  <a:extLst>
                    <a:ext uri="{9D8B030D-6E8A-4147-A177-3AD203B41FA5}">
                      <a16:colId xmlns:a16="http://schemas.microsoft.com/office/drawing/2014/main" val="20003"/>
                    </a:ext>
                  </a:extLst>
                </a:gridCol>
                <a:gridCol w="1259243">
                  <a:extLst>
                    <a:ext uri="{9D8B030D-6E8A-4147-A177-3AD203B41FA5}">
                      <a16:colId xmlns:a16="http://schemas.microsoft.com/office/drawing/2014/main" val="20004"/>
                    </a:ext>
                  </a:extLst>
                </a:gridCol>
              </a:tblGrid>
              <a:tr h="145208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5636019" y="0"/>
            <a:ext cx="979136" cy="323165"/>
          </a:xfrm>
          <a:prstGeom prst="rect">
            <a:avLst/>
          </a:prstGeom>
          <a:noFill/>
        </p:spPr>
        <p:txBody>
          <a:bodyPr wrap="square" rtlCol="0">
            <a:spAutoFit/>
          </a:bodyPr>
          <a:lstStyle/>
          <a:p>
            <a:pPr algn="ctr"/>
            <a:r>
              <a:rPr lang="fi-FI" sz="1500" b="1" dirty="0">
                <a:solidFill>
                  <a:schemeClr val="bg1"/>
                </a:solidFill>
              </a:rPr>
              <a:t>Oat</a:t>
            </a:r>
            <a:endParaRPr lang="en-US" sz="1500" b="1" dirty="0">
              <a:solidFill>
                <a:schemeClr val="bg1"/>
              </a:solidFill>
            </a:endParaRPr>
          </a:p>
        </p:txBody>
      </p:sp>
      <p:sp>
        <p:nvSpPr>
          <p:cNvPr id="14" name="Content Placeholder 2"/>
          <p:cNvSpPr txBox="1">
            <a:spLocks/>
          </p:cNvSpPr>
          <p:nvPr/>
        </p:nvSpPr>
        <p:spPr>
          <a:xfrm>
            <a:off x="194798" y="1709479"/>
            <a:ext cx="5441221" cy="2929464"/>
          </a:xfrm>
          <a:prstGeom prst="rect">
            <a:avLst/>
          </a:prstGeom>
        </p:spPr>
        <p:txBody>
          <a:bodyPr vert="horz" lIns="0" tIns="0" rIns="0" bIns="0" rtlCol="0">
            <a:noAutofit/>
          </a:bodyPr>
          <a:lstStyle>
            <a:lvl1pPr marL="177800" indent="-1778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446088" indent="-174625" algn="l" defTabSz="457200" rtl="0" eaLnBrk="1" latinLnBrk="0" hangingPunct="1">
              <a:spcBef>
                <a:spcPct val="20000"/>
              </a:spcBef>
              <a:buFont typeface="Lucida Grande"/>
              <a:buChar char="–"/>
              <a:defRPr sz="1800" kern="1200">
                <a:solidFill>
                  <a:srgbClr val="000000"/>
                </a:solidFill>
                <a:latin typeface="+mn-lt"/>
                <a:ea typeface="+mn-ea"/>
                <a:cs typeface="+mn-cs"/>
              </a:defRPr>
            </a:lvl2pPr>
            <a:lvl3pPr marL="715963" indent="-182563" algn="l" defTabSz="457200" rtl="0" eaLnBrk="1" latinLnBrk="0" hangingPunct="1">
              <a:spcBef>
                <a:spcPct val="20000"/>
              </a:spcBef>
              <a:buFont typeface="Arial"/>
              <a:buChar char="•"/>
              <a:defRPr sz="1600" kern="1200">
                <a:solidFill>
                  <a:srgbClr val="000000"/>
                </a:solidFill>
                <a:latin typeface="+mn-lt"/>
                <a:ea typeface="+mn-ea"/>
                <a:cs typeface="+mn-cs"/>
              </a:defRPr>
            </a:lvl3pPr>
            <a:lvl4pPr marL="985838" indent="-180975" algn="l" defTabSz="457200" rtl="0" eaLnBrk="1" latinLnBrk="0" hangingPunct="1">
              <a:spcBef>
                <a:spcPct val="20000"/>
              </a:spcBef>
              <a:buFont typeface="Arial"/>
              <a:buChar char="•"/>
              <a:defRPr sz="1600" kern="1200">
                <a:solidFill>
                  <a:srgbClr val="000000"/>
                </a:solidFill>
                <a:latin typeface="+mn-lt"/>
                <a:ea typeface="+mn-ea"/>
                <a:cs typeface="+mn-cs"/>
              </a:defRPr>
            </a:lvl4pPr>
            <a:lvl5pPr marL="1254125" indent="-176213"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600"/>
              </a:spcAft>
              <a:buNone/>
            </a:pPr>
            <a:r>
              <a:rPr lang="fi-FI" sz="1200" dirty="0" err="1"/>
              <a:t>Riipisen</a:t>
            </a:r>
            <a:r>
              <a:rPr lang="fi-FI" sz="1200" dirty="0"/>
              <a:t> Riistaherkut is a </a:t>
            </a:r>
            <a:r>
              <a:rPr lang="fi-FI" sz="1200" dirty="0" err="1"/>
              <a:t>company</a:t>
            </a:r>
            <a:r>
              <a:rPr lang="fi-FI" sz="1200" dirty="0"/>
              <a:t> </a:t>
            </a:r>
            <a:r>
              <a:rPr lang="fi-FI" sz="1200" dirty="0" err="1"/>
              <a:t>located</a:t>
            </a:r>
            <a:r>
              <a:rPr lang="fi-FI" sz="1200" dirty="0"/>
              <a:t> in Kuusamo, </a:t>
            </a:r>
            <a:r>
              <a:rPr lang="fi-FI" sz="1200" dirty="0" err="1"/>
              <a:t>northern</a:t>
            </a:r>
            <a:r>
              <a:rPr lang="fi-FI" sz="1200" dirty="0"/>
              <a:t> Finland. </a:t>
            </a:r>
          </a:p>
          <a:p>
            <a:pPr marL="0" indent="0" algn="just">
              <a:spcAft>
                <a:spcPts val="600"/>
              </a:spcAft>
              <a:buNone/>
            </a:pPr>
            <a:r>
              <a:rPr lang="fi-FI" sz="1200" dirty="0" err="1"/>
              <a:t>They</a:t>
            </a:r>
            <a:r>
              <a:rPr lang="fi-FI" sz="1200" dirty="0"/>
              <a:t> </a:t>
            </a:r>
            <a:r>
              <a:rPr lang="fi-FI" sz="1200" dirty="0" err="1"/>
              <a:t>produce</a:t>
            </a:r>
            <a:r>
              <a:rPr lang="fi-FI" sz="1200" dirty="0"/>
              <a:t> </a:t>
            </a:r>
            <a:r>
              <a:rPr lang="fi-FI" sz="1200" dirty="0" err="1"/>
              <a:t>various</a:t>
            </a:r>
            <a:r>
              <a:rPr lang="fi-FI" sz="1200" dirty="0"/>
              <a:t> </a:t>
            </a:r>
            <a:r>
              <a:rPr lang="fi-FI" sz="1200" dirty="0" err="1"/>
              <a:t>canned</a:t>
            </a:r>
            <a:r>
              <a:rPr lang="fi-FI" sz="1200" dirty="0"/>
              <a:t> </a:t>
            </a:r>
            <a:r>
              <a:rPr lang="fi-FI" sz="1200" dirty="0" err="1"/>
              <a:t>meat</a:t>
            </a:r>
            <a:r>
              <a:rPr lang="fi-FI" sz="1200" dirty="0"/>
              <a:t> products, </a:t>
            </a:r>
            <a:r>
              <a:rPr lang="fi-FI" sz="1200" dirty="0" err="1"/>
              <a:t>berry</a:t>
            </a:r>
            <a:r>
              <a:rPr lang="fi-FI" sz="1200" dirty="0"/>
              <a:t> </a:t>
            </a:r>
            <a:r>
              <a:rPr lang="fi-FI" sz="1200" dirty="0" err="1"/>
              <a:t>jellies</a:t>
            </a:r>
            <a:r>
              <a:rPr lang="fi-FI" sz="1200" dirty="0"/>
              <a:t> and </a:t>
            </a:r>
            <a:r>
              <a:rPr lang="fi-FI" sz="1200" dirty="0" err="1"/>
              <a:t>teas</a:t>
            </a:r>
            <a:r>
              <a:rPr lang="fi-FI" sz="1200" dirty="0"/>
              <a:t>, as </a:t>
            </a:r>
            <a:r>
              <a:rPr lang="fi-FI" sz="1200" dirty="0" err="1"/>
              <a:t>well</a:t>
            </a:r>
            <a:r>
              <a:rPr lang="fi-FI" sz="1200" dirty="0"/>
              <a:t> as </a:t>
            </a:r>
            <a:r>
              <a:rPr lang="fi-FI" sz="1200" dirty="0" err="1"/>
              <a:t>other</a:t>
            </a:r>
            <a:r>
              <a:rPr lang="fi-FI" sz="1200" dirty="0"/>
              <a:t> </a:t>
            </a:r>
            <a:r>
              <a:rPr lang="fi-FI" sz="1200" dirty="0" err="1"/>
              <a:t>nature</a:t>
            </a:r>
            <a:r>
              <a:rPr lang="fi-FI" sz="1200" dirty="0"/>
              <a:t> food products. </a:t>
            </a:r>
            <a:r>
              <a:rPr lang="fi-FI" sz="1200" dirty="0" err="1"/>
              <a:t>Their</a:t>
            </a:r>
            <a:r>
              <a:rPr lang="fi-FI" sz="1200" dirty="0"/>
              <a:t> </a:t>
            </a:r>
            <a:r>
              <a:rPr lang="fi-FI" sz="1200" dirty="0" err="1"/>
              <a:t>local</a:t>
            </a:r>
            <a:r>
              <a:rPr lang="fi-FI" sz="1200" dirty="0"/>
              <a:t> shop </a:t>
            </a:r>
            <a:r>
              <a:rPr lang="fi-FI" sz="1200" dirty="0" err="1"/>
              <a:t>also</a:t>
            </a:r>
            <a:r>
              <a:rPr lang="fi-FI" sz="1200" dirty="0"/>
              <a:t> </a:t>
            </a:r>
            <a:r>
              <a:rPr lang="fi-FI" sz="1200" dirty="0" err="1"/>
              <a:t>includes</a:t>
            </a:r>
            <a:r>
              <a:rPr lang="fi-FI" sz="1200" dirty="0"/>
              <a:t> a restaurant, a </a:t>
            </a:r>
            <a:r>
              <a:rPr lang="fi-FI" sz="1200" dirty="0" err="1"/>
              <a:t>knife</a:t>
            </a:r>
            <a:r>
              <a:rPr lang="fi-FI" sz="1200" dirty="0"/>
              <a:t> &amp; </a:t>
            </a:r>
            <a:r>
              <a:rPr lang="fi-FI" sz="1200" dirty="0" err="1"/>
              <a:t>kuksa</a:t>
            </a:r>
            <a:r>
              <a:rPr lang="fi-FI" sz="1200" dirty="0"/>
              <a:t> shop, as </a:t>
            </a:r>
            <a:r>
              <a:rPr lang="fi-FI" sz="1200" dirty="0" err="1"/>
              <a:t>well</a:t>
            </a:r>
            <a:r>
              <a:rPr lang="fi-FI" sz="1200" dirty="0"/>
              <a:t> as a design shop.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889" y="230655"/>
            <a:ext cx="1737297" cy="1043524"/>
          </a:xfrm>
          <a:prstGeom prst="rect">
            <a:avLst/>
          </a:prstGeom>
        </p:spPr>
      </p:pic>
      <p:sp>
        <p:nvSpPr>
          <p:cNvPr id="13" name="TextBox 12"/>
          <p:cNvSpPr txBox="1"/>
          <p:nvPr/>
        </p:nvSpPr>
        <p:spPr>
          <a:xfrm>
            <a:off x="169594" y="1135848"/>
            <a:ext cx="2591304" cy="246221"/>
          </a:xfrm>
          <a:prstGeom prst="rect">
            <a:avLst/>
          </a:prstGeom>
          <a:noFill/>
        </p:spPr>
        <p:txBody>
          <a:bodyPr wrap="square" rtlCol="0">
            <a:spAutoFit/>
          </a:bodyPr>
          <a:lstStyle/>
          <a:p>
            <a:pPr algn="ctr"/>
            <a:r>
              <a:rPr lang="en-US" sz="1000" dirty="0">
                <a:solidFill>
                  <a:schemeClr val="accent1">
                    <a:lumMod val="75000"/>
                  </a:schemeClr>
                </a:solidFill>
                <a:hlinkClick r:id="rId3"/>
              </a:rPr>
              <a:t>www.riipisen.fi/en/</a:t>
            </a:r>
            <a:r>
              <a:rPr lang="en-US" sz="1000" dirty="0">
                <a:solidFill>
                  <a:schemeClr val="accent1">
                    <a:lumMod val="75000"/>
                  </a:schemeClr>
                </a:solidFill>
              </a:rPr>
              <a:t> </a:t>
            </a:r>
          </a:p>
        </p:txBody>
      </p:sp>
      <p:pic>
        <p:nvPicPr>
          <p:cNvPr id="16" name="Picture 15"/>
          <p:cNvPicPr>
            <a:picLocks/>
          </p:cNvPicPr>
          <p:nvPr/>
        </p:nvPicPr>
        <p:blipFill>
          <a:blip r:embed="rId4"/>
          <a:stretch>
            <a:fillRect/>
          </a:stretch>
        </p:blipFill>
        <p:spPr>
          <a:xfrm>
            <a:off x="3114401" y="247876"/>
            <a:ext cx="702000" cy="578644"/>
          </a:xfrm>
          <a:prstGeom prst="rect">
            <a:avLst/>
          </a:prstGeom>
        </p:spPr>
      </p:pic>
      <p:pic>
        <p:nvPicPr>
          <p:cNvPr id="19" name="Picture 18"/>
          <p:cNvPicPr>
            <a:picLocks/>
          </p:cNvPicPr>
          <p:nvPr/>
        </p:nvPicPr>
        <p:blipFill>
          <a:blip r:embed="rId5">
            <a:duotone>
              <a:schemeClr val="accent6">
                <a:shade val="45000"/>
                <a:satMod val="135000"/>
              </a:schemeClr>
              <a:prstClr val="white"/>
            </a:duotone>
          </a:blip>
          <a:stretch>
            <a:fillRect/>
          </a:stretch>
        </p:blipFill>
        <p:spPr>
          <a:xfrm>
            <a:off x="4197261" y="247876"/>
            <a:ext cx="700036" cy="579600"/>
          </a:xfrm>
          <a:prstGeom prst="rect">
            <a:avLst/>
          </a:prstGeom>
        </p:spPr>
      </p:pic>
      <p:pic>
        <p:nvPicPr>
          <p:cNvPr id="20" name="Picture 19"/>
          <p:cNvPicPr>
            <a:picLocks/>
          </p:cNvPicPr>
          <p:nvPr/>
        </p:nvPicPr>
        <p:blipFill>
          <a:blip r:embed="rId6">
            <a:duotone>
              <a:schemeClr val="accent1">
                <a:shade val="45000"/>
                <a:satMod val="135000"/>
              </a:schemeClr>
              <a:prstClr val="white"/>
            </a:duotone>
          </a:blip>
          <a:stretch>
            <a:fillRect/>
          </a:stretch>
        </p:blipFill>
        <p:spPr>
          <a:xfrm>
            <a:off x="5154856" y="247876"/>
            <a:ext cx="700088" cy="579600"/>
          </a:xfrm>
          <a:prstGeom prst="rect">
            <a:avLst/>
          </a:prstGeom>
        </p:spPr>
      </p:pic>
      <p:sp>
        <p:nvSpPr>
          <p:cNvPr id="23" name="TextBox 22"/>
          <p:cNvSpPr txBox="1"/>
          <p:nvPr/>
        </p:nvSpPr>
        <p:spPr>
          <a:xfrm>
            <a:off x="3160490" y="1120460"/>
            <a:ext cx="558907" cy="276999"/>
          </a:xfrm>
          <a:prstGeom prst="rect">
            <a:avLst/>
          </a:prstGeom>
          <a:noFill/>
        </p:spPr>
        <p:txBody>
          <a:bodyPr wrap="square" rtlCol="0">
            <a:spAutoFit/>
          </a:bodyPr>
          <a:lstStyle/>
          <a:p>
            <a:pPr algn="ctr"/>
            <a:r>
              <a:rPr lang="fi-FI" sz="1200" b="1" dirty="0"/>
              <a:t>1996</a:t>
            </a:r>
            <a:endParaRPr lang="en-US" sz="1200" b="1" dirty="0"/>
          </a:p>
        </p:txBody>
      </p:sp>
      <p:sp>
        <p:nvSpPr>
          <p:cNvPr id="24" name="TextBox 23"/>
          <p:cNvSpPr txBox="1"/>
          <p:nvPr/>
        </p:nvSpPr>
        <p:spPr>
          <a:xfrm>
            <a:off x="3145238" y="827580"/>
            <a:ext cx="598420" cy="276999"/>
          </a:xfrm>
          <a:prstGeom prst="rect">
            <a:avLst/>
          </a:prstGeom>
          <a:noFill/>
        </p:spPr>
        <p:txBody>
          <a:bodyPr wrap="square" rtlCol="0">
            <a:spAutoFit/>
          </a:bodyPr>
          <a:lstStyle/>
          <a:p>
            <a:pPr algn="ctr"/>
            <a:r>
              <a:rPr lang="en-US" sz="1200" b="1" dirty="0">
                <a:solidFill>
                  <a:srgbClr val="012D7D"/>
                </a:solidFill>
              </a:rPr>
              <a:t>SINCE</a:t>
            </a:r>
          </a:p>
        </p:txBody>
      </p:sp>
      <p:sp>
        <p:nvSpPr>
          <p:cNvPr id="25" name="TextBox 24"/>
          <p:cNvSpPr txBox="1"/>
          <p:nvPr/>
        </p:nvSpPr>
        <p:spPr>
          <a:xfrm>
            <a:off x="4167203" y="1120460"/>
            <a:ext cx="730094" cy="276999"/>
          </a:xfrm>
          <a:prstGeom prst="rect">
            <a:avLst/>
          </a:prstGeom>
          <a:noFill/>
        </p:spPr>
        <p:txBody>
          <a:bodyPr wrap="square" rtlCol="0">
            <a:spAutoFit/>
          </a:bodyPr>
          <a:lstStyle/>
          <a:p>
            <a:pPr algn="ctr"/>
            <a:r>
              <a:rPr lang="en-US" sz="1200" b="1" dirty="0"/>
              <a:t>&lt; </a:t>
            </a:r>
            <a:r>
              <a:rPr lang="fi-FI" sz="1200" b="1" dirty="0"/>
              <a:t>15</a:t>
            </a:r>
            <a:endParaRPr lang="en-US" sz="1200" b="1" dirty="0"/>
          </a:p>
        </p:txBody>
      </p:sp>
      <p:sp>
        <p:nvSpPr>
          <p:cNvPr id="26" name="TextBox 25"/>
          <p:cNvSpPr txBox="1"/>
          <p:nvPr/>
        </p:nvSpPr>
        <p:spPr>
          <a:xfrm>
            <a:off x="4047564" y="828000"/>
            <a:ext cx="999430" cy="282451"/>
          </a:xfrm>
          <a:prstGeom prst="rect">
            <a:avLst/>
          </a:prstGeom>
          <a:noFill/>
        </p:spPr>
        <p:txBody>
          <a:bodyPr wrap="square" rtlCol="0">
            <a:spAutoFit/>
          </a:bodyPr>
          <a:lstStyle/>
          <a:p>
            <a:pPr algn="ctr"/>
            <a:r>
              <a:rPr lang="en-US" sz="1200" b="1" dirty="0">
                <a:solidFill>
                  <a:srgbClr val="002D7E"/>
                </a:solidFill>
              </a:rPr>
              <a:t>EMPLOYEES</a:t>
            </a:r>
          </a:p>
        </p:txBody>
      </p:sp>
      <p:sp>
        <p:nvSpPr>
          <p:cNvPr id="27" name="TextBox 26"/>
          <p:cNvSpPr txBox="1"/>
          <p:nvPr/>
        </p:nvSpPr>
        <p:spPr>
          <a:xfrm>
            <a:off x="5110951" y="1120460"/>
            <a:ext cx="804448" cy="276999"/>
          </a:xfrm>
          <a:prstGeom prst="rect">
            <a:avLst/>
          </a:prstGeom>
          <a:noFill/>
        </p:spPr>
        <p:txBody>
          <a:bodyPr wrap="square" rtlCol="0">
            <a:spAutoFit/>
          </a:bodyPr>
          <a:lstStyle/>
          <a:p>
            <a:pPr algn="ctr"/>
            <a:r>
              <a:rPr lang="fi-FI" sz="1200" b="1" dirty="0"/>
              <a:t>Small</a:t>
            </a:r>
            <a:endParaRPr lang="en-US" sz="1200" b="1" dirty="0"/>
          </a:p>
        </p:txBody>
      </p:sp>
      <p:sp>
        <p:nvSpPr>
          <p:cNvPr id="28" name="TextBox 27"/>
          <p:cNvSpPr txBox="1"/>
          <p:nvPr/>
        </p:nvSpPr>
        <p:spPr>
          <a:xfrm>
            <a:off x="5267669" y="828000"/>
            <a:ext cx="480236" cy="282452"/>
          </a:xfrm>
          <a:prstGeom prst="rect">
            <a:avLst/>
          </a:prstGeom>
          <a:noFill/>
        </p:spPr>
        <p:txBody>
          <a:bodyPr wrap="square" rtlCol="0">
            <a:spAutoFit/>
          </a:bodyPr>
          <a:lstStyle/>
          <a:p>
            <a:pPr algn="ctr"/>
            <a:r>
              <a:rPr lang="en-US" sz="1200" b="1" dirty="0">
                <a:solidFill>
                  <a:srgbClr val="002D7E"/>
                </a:solidFill>
              </a:rPr>
              <a:t>SIZE</a:t>
            </a:r>
          </a:p>
        </p:txBody>
      </p:sp>
      <p:pic>
        <p:nvPicPr>
          <p:cNvPr id="29" name="Picture 28"/>
          <p:cNvPicPr>
            <a:picLocks/>
          </p:cNvPicPr>
          <p:nvPr/>
        </p:nvPicPr>
        <p:blipFill>
          <a:blip r:embed="rId7"/>
          <a:stretch>
            <a:fillRect/>
          </a:stretch>
        </p:blipFill>
        <p:spPr>
          <a:xfrm>
            <a:off x="6218914" y="234183"/>
            <a:ext cx="630000" cy="579600"/>
          </a:xfrm>
          <a:prstGeom prst="rect">
            <a:avLst/>
          </a:prstGeom>
        </p:spPr>
      </p:pic>
      <p:sp>
        <p:nvSpPr>
          <p:cNvPr id="30" name="TextBox 29"/>
          <p:cNvSpPr txBox="1"/>
          <p:nvPr/>
        </p:nvSpPr>
        <p:spPr>
          <a:xfrm>
            <a:off x="5960127" y="828000"/>
            <a:ext cx="1182972" cy="276999"/>
          </a:xfrm>
          <a:prstGeom prst="rect">
            <a:avLst/>
          </a:prstGeom>
          <a:noFill/>
        </p:spPr>
        <p:txBody>
          <a:bodyPr wrap="square" rtlCol="0">
            <a:spAutoFit/>
          </a:bodyPr>
          <a:lstStyle/>
          <a:p>
            <a:pPr algn="ctr"/>
            <a:r>
              <a:rPr lang="en-US" sz="1200" b="1" dirty="0">
                <a:solidFill>
                  <a:srgbClr val="002D7E"/>
                </a:solidFill>
              </a:rPr>
              <a:t>HEADQUARTER</a:t>
            </a:r>
          </a:p>
        </p:txBody>
      </p:sp>
      <p:sp>
        <p:nvSpPr>
          <p:cNvPr id="31" name="TextBox 30"/>
          <p:cNvSpPr txBox="1"/>
          <p:nvPr/>
        </p:nvSpPr>
        <p:spPr>
          <a:xfrm>
            <a:off x="5976630" y="1120460"/>
            <a:ext cx="1128568" cy="276999"/>
          </a:xfrm>
          <a:prstGeom prst="rect">
            <a:avLst/>
          </a:prstGeom>
          <a:noFill/>
        </p:spPr>
        <p:txBody>
          <a:bodyPr wrap="square" rtlCol="0">
            <a:spAutoFit/>
          </a:bodyPr>
          <a:lstStyle/>
          <a:p>
            <a:pPr algn="ctr"/>
            <a:r>
              <a:rPr lang="en-US" sz="1200" b="1" dirty="0" err="1"/>
              <a:t>Kuusamo</a:t>
            </a:r>
            <a:endParaRPr lang="en-US" sz="1200" b="1" dirty="0"/>
          </a:p>
        </p:txBody>
      </p:sp>
      <p:sp>
        <p:nvSpPr>
          <p:cNvPr id="32" name="TextBox 31"/>
          <p:cNvSpPr txBox="1"/>
          <p:nvPr/>
        </p:nvSpPr>
        <p:spPr>
          <a:xfrm>
            <a:off x="170521" y="4964191"/>
            <a:ext cx="5577384" cy="1169551"/>
          </a:xfrm>
          <a:prstGeom prst="rect">
            <a:avLst/>
          </a:prstGeom>
          <a:noFill/>
          <a:ln>
            <a:solidFill>
              <a:schemeClr val="accent1">
                <a:shade val="95000"/>
                <a:satMod val="105000"/>
              </a:schemeClr>
            </a:solidFill>
          </a:ln>
        </p:spPr>
        <p:txBody>
          <a:bodyPr wrap="square" rtlCol="0">
            <a:spAutoFit/>
          </a:bodyPr>
          <a:lstStyle/>
          <a:p>
            <a:pPr>
              <a:spcAft>
                <a:spcPts val="600"/>
              </a:spcAft>
              <a:tabLst>
                <a:tab pos="1258888" algn="l"/>
              </a:tabLst>
            </a:pPr>
            <a:r>
              <a:rPr lang="fi-FI" sz="1200" b="1" dirty="0">
                <a:latin typeface="+mj-lt"/>
                <a:cs typeface="Aharoni" panose="02010803020104030203" pitchFamily="2" charset="-79"/>
              </a:rPr>
              <a:t>PRODUCTS</a:t>
            </a:r>
            <a:br>
              <a:rPr lang="fi-FI" sz="1200" dirty="0">
                <a:latin typeface="+mj-lt"/>
                <a:cs typeface="Aharoni" panose="02010803020104030203" pitchFamily="2" charset="-79"/>
              </a:rPr>
            </a:br>
            <a:r>
              <a:rPr lang="fi-FI" sz="1200" b="1" dirty="0">
                <a:latin typeface="+mj-lt"/>
                <a:cs typeface="Aharoni" panose="02010803020104030203" pitchFamily="2" charset="-79"/>
              </a:rPr>
              <a:t>1. </a:t>
            </a:r>
            <a:r>
              <a:rPr lang="fi-FI" sz="1200" dirty="0">
                <a:latin typeface="+mj-lt"/>
                <a:cs typeface="Aharoni" panose="02010803020104030203" pitchFamily="2" charset="-79"/>
              </a:rPr>
              <a:t>Berry </a:t>
            </a:r>
            <a:r>
              <a:rPr lang="fi-FI" sz="1200" dirty="0" err="1">
                <a:latin typeface="+mj-lt"/>
                <a:cs typeface="Aharoni" panose="02010803020104030203" pitchFamily="2" charset="-79"/>
              </a:rPr>
              <a:t>jellies</a:t>
            </a:r>
            <a:r>
              <a:rPr lang="fi-FI" sz="1200" dirty="0">
                <a:latin typeface="+mj-lt"/>
                <a:cs typeface="Aharoni" panose="02010803020104030203" pitchFamily="2" charset="-79"/>
              </a:rPr>
              <a:t>, </a:t>
            </a:r>
            <a:r>
              <a:rPr lang="fi-FI" sz="1200" dirty="0" err="1">
                <a:latin typeface="+mj-lt"/>
                <a:cs typeface="Aharoni" panose="02010803020104030203" pitchFamily="2" charset="-79"/>
              </a:rPr>
              <a:t>berry</a:t>
            </a:r>
            <a:r>
              <a:rPr lang="fi-FI" sz="1200" dirty="0">
                <a:latin typeface="+mj-lt"/>
                <a:cs typeface="Aharoni" panose="02010803020104030203" pitchFamily="2" charset="-79"/>
              </a:rPr>
              <a:t> </a:t>
            </a:r>
            <a:r>
              <a:rPr lang="fi-FI" sz="1200" dirty="0" err="1">
                <a:latin typeface="+mj-lt"/>
                <a:cs typeface="Aharoni" panose="02010803020104030203" pitchFamily="2" charset="-79"/>
              </a:rPr>
              <a:t>teas</a:t>
            </a:r>
            <a:r>
              <a:rPr lang="fi-FI" sz="1200" dirty="0">
                <a:latin typeface="+mj-lt"/>
                <a:cs typeface="Aharoni" panose="02010803020104030203" pitchFamily="2" charset="-79"/>
              </a:rPr>
              <a:t>, </a:t>
            </a:r>
            <a:r>
              <a:rPr lang="fi-FI" sz="1200" dirty="0" err="1">
                <a:latin typeface="+mj-lt"/>
                <a:cs typeface="Aharoni" panose="02010803020104030203" pitchFamily="2" charset="-79"/>
              </a:rPr>
              <a:t>syrups</a:t>
            </a:r>
            <a:r>
              <a:rPr lang="fi-FI" sz="1200" dirty="0">
                <a:latin typeface="+mj-lt"/>
                <a:cs typeface="Aharoni" panose="02010803020104030203" pitchFamily="2" charset="-79"/>
              </a:rPr>
              <a:t>, </a:t>
            </a:r>
            <a:r>
              <a:rPr lang="fi-FI" sz="1200" dirty="0" err="1">
                <a:latin typeface="+mj-lt"/>
                <a:cs typeface="Aharoni" panose="02010803020104030203" pitchFamily="2" charset="-79"/>
              </a:rPr>
              <a:t>mustards</a:t>
            </a:r>
            <a:endParaRPr lang="fi-FI" sz="1200" dirty="0">
              <a:latin typeface="+mj-lt"/>
              <a:cs typeface="Aharoni" panose="02010803020104030203" pitchFamily="2" charset="-79"/>
            </a:endParaRPr>
          </a:p>
          <a:p>
            <a:pPr>
              <a:spcAft>
                <a:spcPts val="600"/>
              </a:spcAft>
              <a:tabLst>
                <a:tab pos="1258888" algn="l"/>
              </a:tabLst>
            </a:pPr>
            <a:r>
              <a:rPr lang="fi-FI" sz="1200" b="1" dirty="0">
                <a:latin typeface="+mj-lt"/>
                <a:cs typeface="Aharoni" panose="02010803020104030203" pitchFamily="2" charset="-79"/>
              </a:rPr>
              <a:t>2. </a:t>
            </a:r>
            <a:r>
              <a:rPr lang="fi-FI" sz="1200" dirty="0" err="1">
                <a:latin typeface="+mj-lt"/>
                <a:cs typeface="Aharoni" panose="02010803020104030203" pitchFamily="2" charset="-79"/>
              </a:rPr>
              <a:t>Canned</a:t>
            </a:r>
            <a:r>
              <a:rPr lang="fi-FI" sz="1200" dirty="0">
                <a:latin typeface="+mj-lt"/>
                <a:cs typeface="Aharoni" panose="02010803020104030203" pitchFamily="2" charset="-79"/>
              </a:rPr>
              <a:t> </a:t>
            </a:r>
            <a:r>
              <a:rPr lang="fi-FI" sz="1200" dirty="0" err="1">
                <a:latin typeface="+mj-lt"/>
                <a:cs typeface="Aharoni" panose="02010803020104030203" pitchFamily="2" charset="-79"/>
              </a:rPr>
              <a:t>meat</a:t>
            </a:r>
            <a:r>
              <a:rPr lang="fi-FI" sz="1200" dirty="0">
                <a:latin typeface="+mj-lt"/>
                <a:cs typeface="Aharoni" panose="02010803020104030203" pitchFamily="2" charset="-79"/>
              </a:rPr>
              <a:t> &amp; </a:t>
            </a:r>
            <a:r>
              <a:rPr lang="fi-FI" sz="1200" dirty="0" err="1">
                <a:latin typeface="+mj-lt"/>
                <a:cs typeface="Aharoni" panose="02010803020104030203" pitchFamily="2" charset="-79"/>
              </a:rPr>
              <a:t>fish</a:t>
            </a:r>
            <a:r>
              <a:rPr lang="fi-FI" sz="1200" dirty="0">
                <a:latin typeface="+mj-lt"/>
                <a:cs typeface="Aharoni" panose="02010803020104030203" pitchFamily="2" charset="-79"/>
              </a:rPr>
              <a:t> products (</a:t>
            </a:r>
            <a:r>
              <a:rPr lang="fi-FI" sz="1200" dirty="0" err="1">
                <a:latin typeface="+mj-lt"/>
                <a:cs typeface="Aharoni" panose="02010803020104030203" pitchFamily="2" charset="-79"/>
              </a:rPr>
              <a:t>reindeer</a:t>
            </a:r>
            <a:r>
              <a:rPr lang="fi-FI" sz="1200" dirty="0">
                <a:latin typeface="+mj-lt"/>
                <a:cs typeface="Aharoni" panose="02010803020104030203" pitchFamily="2" charset="-79"/>
              </a:rPr>
              <a:t>, </a:t>
            </a:r>
            <a:r>
              <a:rPr lang="fi-FI" sz="1200" dirty="0" err="1">
                <a:latin typeface="+mj-lt"/>
                <a:cs typeface="Aharoni" panose="02010803020104030203" pitchFamily="2" charset="-79"/>
              </a:rPr>
              <a:t>elk</a:t>
            </a:r>
            <a:r>
              <a:rPr lang="fi-FI" sz="1200" dirty="0">
                <a:latin typeface="+mj-lt"/>
                <a:cs typeface="Aharoni" panose="02010803020104030203" pitchFamily="2" charset="-79"/>
              </a:rPr>
              <a:t>, </a:t>
            </a:r>
            <a:r>
              <a:rPr lang="fi-FI" sz="1200" dirty="0" err="1">
                <a:latin typeface="+mj-lt"/>
                <a:cs typeface="Aharoni" panose="02010803020104030203" pitchFamily="2" charset="-79"/>
              </a:rPr>
              <a:t>bear</a:t>
            </a:r>
            <a:r>
              <a:rPr lang="fi-FI" sz="1200" dirty="0">
                <a:latin typeface="+mj-lt"/>
                <a:cs typeface="Aharoni" panose="02010803020104030203" pitchFamily="2" charset="-79"/>
              </a:rPr>
              <a:t>, </a:t>
            </a:r>
            <a:r>
              <a:rPr lang="fi-FI" sz="1200" dirty="0" err="1">
                <a:latin typeface="+mj-lt"/>
                <a:cs typeface="Aharoni" panose="02010803020104030203" pitchFamily="2" charset="-79"/>
              </a:rPr>
              <a:t>wild</a:t>
            </a:r>
            <a:r>
              <a:rPr lang="fi-FI" sz="1200" dirty="0">
                <a:latin typeface="+mj-lt"/>
                <a:cs typeface="Aharoni" panose="02010803020104030203" pitchFamily="2" charset="-79"/>
              </a:rPr>
              <a:t> </a:t>
            </a:r>
            <a:r>
              <a:rPr lang="fi-FI" sz="1200" dirty="0" err="1">
                <a:latin typeface="+mj-lt"/>
                <a:cs typeface="Aharoni" panose="02010803020104030203" pitchFamily="2" charset="-79"/>
              </a:rPr>
              <a:t>boar</a:t>
            </a:r>
            <a:r>
              <a:rPr lang="fi-FI" sz="1200" dirty="0">
                <a:latin typeface="+mj-lt"/>
                <a:cs typeface="Aharoni" panose="02010803020104030203" pitchFamily="2" charset="-79"/>
              </a:rPr>
              <a:t>, </a:t>
            </a:r>
            <a:r>
              <a:rPr lang="fi-FI" sz="1200" dirty="0" err="1">
                <a:latin typeface="+mj-lt"/>
                <a:cs typeface="Aharoni" panose="02010803020104030203" pitchFamily="2" charset="-79"/>
              </a:rPr>
              <a:t>fish</a:t>
            </a:r>
            <a:r>
              <a:rPr lang="fi-FI" sz="1200" dirty="0">
                <a:latin typeface="+mj-lt"/>
                <a:cs typeface="Aharoni" panose="02010803020104030203" pitchFamily="2" charset="-79"/>
              </a:rPr>
              <a:t>)</a:t>
            </a:r>
            <a:endParaRPr lang="fi-FI" sz="1200" b="1" dirty="0">
              <a:latin typeface="+mj-lt"/>
              <a:cs typeface="Aharoni" panose="02010803020104030203" pitchFamily="2" charset="-79"/>
            </a:endParaRPr>
          </a:p>
          <a:p>
            <a:r>
              <a:rPr lang="fi-FI" sz="1200" b="1" dirty="0">
                <a:latin typeface="+mj-lt"/>
                <a:cs typeface="Aharoni" panose="02010803020104030203" pitchFamily="2" charset="-79"/>
              </a:rPr>
              <a:t>SPECIALITY </a:t>
            </a:r>
          </a:p>
          <a:p>
            <a:pPr>
              <a:spcAft>
                <a:spcPts val="600"/>
              </a:spcAft>
            </a:pPr>
            <a:r>
              <a:rPr lang="fi-FI" sz="1200" dirty="0" err="1">
                <a:cs typeface="Aharoni" panose="02010803020104030203" pitchFamily="2" charset="-79"/>
              </a:rPr>
              <a:t>Canned</a:t>
            </a:r>
            <a:r>
              <a:rPr lang="fi-FI" sz="1200" dirty="0">
                <a:cs typeface="Aharoni" panose="02010803020104030203" pitchFamily="2" charset="-79"/>
              </a:rPr>
              <a:t> </a:t>
            </a:r>
            <a:r>
              <a:rPr lang="fi-FI" sz="1200" dirty="0" err="1">
                <a:cs typeface="Aharoni" panose="02010803020104030203" pitchFamily="2" charset="-79"/>
              </a:rPr>
              <a:t>meat</a:t>
            </a:r>
            <a:r>
              <a:rPr lang="fi-FI" sz="1200" dirty="0">
                <a:cs typeface="Aharoni" panose="02010803020104030203" pitchFamily="2" charset="-79"/>
              </a:rPr>
              <a:t> and </a:t>
            </a:r>
            <a:r>
              <a:rPr lang="fi-FI" sz="1200" dirty="0" err="1">
                <a:cs typeface="Aharoni" panose="02010803020104030203" pitchFamily="2" charset="-79"/>
              </a:rPr>
              <a:t>berry</a:t>
            </a:r>
            <a:r>
              <a:rPr lang="fi-FI" sz="1200" dirty="0">
                <a:cs typeface="Aharoni" panose="02010803020104030203" pitchFamily="2" charset="-79"/>
              </a:rPr>
              <a:t> products from </a:t>
            </a:r>
            <a:r>
              <a:rPr lang="fi-FI" sz="1200" dirty="0" err="1">
                <a:cs typeface="Aharoni" panose="02010803020104030203" pitchFamily="2" charset="-79"/>
              </a:rPr>
              <a:t>the</a:t>
            </a:r>
            <a:r>
              <a:rPr lang="fi-FI" sz="1200" dirty="0">
                <a:cs typeface="Aharoni" panose="02010803020104030203" pitchFamily="2" charset="-79"/>
              </a:rPr>
              <a:t> </a:t>
            </a:r>
            <a:r>
              <a:rPr lang="fi-FI" sz="1200" dirty="0" err="1">
                <a:cs typeface="Aharoni" panose="02010803020104030203" pitchFamily="2" charset="-79"/>
              </a:rPr>
              <a:t>Finnish</a:t>
            </a:r>
            <a:r>
              <a:rPr lang="fi-FI" sz="1200" dirty="0">
                <a:cs typeface="Aharoni" panose="02010803020104030203" pitchFamily="2" charset="-79"/>
              </a:rPr>
              <a:t> </a:t>
            </a:r>
            <a:r>
              <a:rPr lang="fi-FI" sz="1200" dirty="0" err="1">
                <a:cs typeface="Aharoni" panose="02010803020104030203" pitchFamily="2" charset="-79"/>
              </a:rPr>
              <a:t>wilderness</a:t>
            </a:r>
            <a:endParaRPr lang="fi-FI" sz="1200" dirty="0">
              <a:cs typeface="Aharoni" panose="02010803020104030203" pitchFamily="2" charset="-79"/>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677" y="223040"/>
            <a:ext cx="1156861" cy="808218"/>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6993" y="4388756"/>
            <a:ext cx="3114040" cy="233680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7983" y="1603486"/>
            <a:ext cx="1543050" cy="150495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4944" y="1576344"/>
            <a:ext cx="1543050" cy="15240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6075" y="2938090"/>
            <a:ext cx="1543050" cy="146685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94164" y="3108436"/>
            <a:ext cx="1041982" cy="1132893"/>
          </a:xfrm>
          <a:prstGeom prst="rect">
            <a:avLst/>
          </a:prstGeom>
        </p:spPr>
      </p:pic>
    </p:spTree>
    <p:extLst>
      <p:ext uri="{BB962C8B-B14F-4D97-AF65-F5344CB8AC3E}">
        <p14:creationId xmlns:p14="http://schemas.microsoft.com/office/powerpoint/2010/main" val="1162245455"/>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sld>
</file>

<file path=ppt/theme/theme1.xml><?xml version="1.0" encoding="utf-8"?>
<a:theme xmlns:a="http://schemas.openxmlformats.org/drawingml/2006/main" name="EF_ppt_en_v07">
  <a:themeElements>
    <a:clrScheme name="Custom 53">
      <a:dk1>
        <a:srgbClr val="000000"/>
      </a:dk1>
      <a:lt1>
        <a:sysClr val="window" lastClr="FFFFFF"/>
      </a:lt1>
      <a:dk2>
        <a:srgbClr val="0099CC"/>
      </a:dk2>
      <a:lt2>
        <a:srgbClr val="A8C5EB"/>
      </a:lt2>
      <a:accent1>
        <a:srgbClr val="C50084"/>
      </a:accent1>
      <a:accent2>
        <a:srgbClr val="A8C5EB"/>
      </a:accent2>
      <a:accent3>
        <a:srgbClr val="0099CC"/>
      </a:accent3>
      <a:accent4>
        <a:srgbClr val="739600"/>
      </a:accent4>
      <a:accent5>
        <a:srgbClr val="BED600"/>
      </a:accent5>
      <a:accent6>
        <a:srgbClr val="F0964B"/>
      </a:accent6>
      <a:hlink>
        <a:srgbClr val="E65096"/>
      </a:hlink>
      <a:folHlink>
        <a:srgbClr val="F096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E4B1D87409F144B65D6140CC1E6FB1" ma:contentTypeVersion="13" ma:contentTypeDescription="Create a new document." ma:contentTypeScope="" ma:versionID="b74f28bdffa3c5c021cfccdbcd6a106f">
  <xsd:schema xmlns:xsd="http://www.w3.org/2001/XMLSchema" xmlns:xs="http://www.w3.org/2001/XMLSchema" xmlns:p="http://schemas.microsoft.com/office/2006/metadata/properties" xmlns:ns2="e1864aca-05c3-4024-885c-0b54ac744562" xmlns:ns3="6fd1af2a-09cd-48a9-a6da-0b28f6692458" targetNamespace="http://schemas.microsoft.com/office/2006/metadata/properties" ma:root="true" ma:fieldsID="ee9e9edba057e9047054b1f4a6e6d1dd" ns2:_="" ns3:_="">
    <xsd:import namespace="e1864aca-05c3-4024-885c-0b54ac744562"/>
    <xsd:import namespace="6fd1af2a-09cd-48a9-a6da-0b28f66924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64aca-05c3-4024-885c-0b54ac7445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d1af2a-09cd-48a9-a6da-0b28f669245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B5A775-2105-40D3-B72D-DE0A3721C326}">
  <ds:schemaRefs>
    <ds:schemaRef ds:uri="http://schemas.microsoft.com/sharepoint/v3/contenttype/forms"/>
  </ds:schemaRefs>
</ds:datastoreItem>
</file>

<file path=customXml/itemProps2.xml><?xml version="1.0" encoding="utf-8"?>
<ds:datastoreItem xmlns:ds="http://schemas.openxmlformats.org/officeDocument/2006/customXml" ds:itemID="{8127A7A8-9800-4E30-87A7-3F8A94053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64aca-05c3-4024-885c-0b54ac744562"/>
    <ds:schemaRef ds:uri="6fd1af2a-09cd-48a9-a6da-0b28f6692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FE3EB-F9B6-4B11-98D1-529D95586076}">
  <ds:schemaRefs>
    <ds:schemaRef ds:uri="http://purl.org/dc/terms/"/>
    <ds:schemaRef ds:uri="http://schemas.openxmlformats.org/package/2006/metadata/core-properties"/>
    <ds:schemaRef ds:uri="http://schemas.microsoft.com/office/2006/documentManagement/types"/>
    <ds:schemaRef ds:uri="6fd1af2a-09cd-48a9-a6da-0b28f6692458"/>
    <ds:schemaRef ds:uri="http://purl.org/dc/elements/1.1/"/>
    <ds:schemaRef ds:uri="http://schemas.microsoft.com/office/2006/metadata/properties"/>
    <ds:schemaRef ds:uri="e1864aca-05c3-4024-885c-0b54ac744562"/>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Export Finland Presentation Template</Template>
  <TotalTime>6292</TotalTime>
  <Words>920</Words>
  <Application>Microsoft Office PowerPoint</Application>
  <PresentationFormat>On-screen Show (4:3)</PresentationFormat>
  <Paragraphs>113</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EF_ppt_en_v07</vt:lpstr>
      <vt:lpstr>Office Theme</vt:lpstr>
      <vt:lpstr>PowerPoint Presentation</vt:lpstr>
      <vt:lpstr>Meat and Poaltry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 Recommendation on Company Size</vt:lpstr>
    </vt:vector>
  </TitlesOfParts>
  <Company>Finpro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 Identification Template</dc:title>
  <dc:creator>Toivanen Jani</dc:creator>
  <cp:lastModifiedBy>Lehtovuori Lili</cp:lastModifiedBy>
  <cp:revision>1224</cp:revision>
  <cp:lastPrinted>2015-07-24T01:58:24Z</cp:lastPrinted>
  <dcterms:created xsi:type="dcterms:W3CDTF">2014-10-14T16:42:32Z</dcterms:created>
  <dcterms:modified xsi:type="dcterms:W3CDTF">2021-07-19T10:55:37Z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0x010100B7E4B1D87409F144B65D6140CC1E6FB1</vt:lpwstr>
  </property>
</Properties>
</file>