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6" r:id="rId4"/>
    <p:sldId id="259" r:id="rId5"/>
    <p:sldId id="278" r:id="rId6"/>
    <p:sldId id="260" r:id="rId7"/>
    <p:sldId id="261" r:id="rId8"/>
    <p:sldId id="262" r:id="rId9"/>
    <p:sldId id="279" r:id="rId10"/>
    <p:sldId id="264" r:id="rId11"/>
    <p:sldId id="277" r:id="rId12"/>
    <p:sldId id="265" r:id="rId13"/>
    <p:sldId id="266" r:id="rId14"/>
    <p:sldId id="267" r:id="rId15"/>
    <p:sldId id="268" r:id="rId16"/>
    <p:sldId id="269" r:id="rId17"/>
    <p:sldId id="271" r:id="rId18"/>
    <p:sldId id="272" r:id="rId19"/>
    <p:sldId id="273" r:id="rId20"/>
    <p:sldId id="274" r:id="rId21"/>
    <p:sldId id="270" r:id="rId22"/>
    <p:sldId id="275" r:id="rId23"/>
    <p:sldId id="276" r:id="rId2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80" d="100"/>
          <a:sy n="80" d="100"/>
        </p:scale>
        <p:origin x="1992" y="-1195"/>
      </p:cViewPr>
      <p:guideLst/>
    </p:cSldViewPr>
  </p:slideViewPr>
  <p:notesTextViewPr>
    <p:cViewPr>
      <p:scale>
        <a:sx n="1" d="1"/>
        <a:sy n="1" d="1"/>
      </p:scale>
      <p:origin x="0" y="0"/>
    </p:cViewPr>
  </p:notesTextViewPr>
  <p:sorterViewPr>
    <p:cViewPr>
      <p:scale>
        <a:sx n="100" d="100"/>
        <a:sy n="100" d="100"/>
      </p:scale>
      <p:origin x="0" y="-191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6/2/2021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12/22/2020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12/22/2020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12/22/2020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12/22/2020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12/22/2020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12/22/2020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12/22/2020</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12/22/2020</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12/22/2020</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US"/>
              <a:t>12/22/2020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US"/>
              <a:t>12/22/2020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12/22/2020</a:t>
            </a: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nokia.com/" TargetMode="External"/><Relationship Id="rId13" Type="http://schemas.openxmlformats.org/officeDocument/2006/relationships/hyperlink" Target="https://silo.ai/" TargetMode="External"/><Relationship Id="rId18" Type="http://schemas.openxmlformats.org/officeDocument/2006/relationships/hyperlink" Target="https://www.valmet.com/" TargetMode="External"/><Relationship Id="rId3" Type="http://schemas.openxmlformats.org/officeDocument/2006/relationships/hyperlink" Target="https://www.cargotec.com/" TargetMode="External"/><Relationship Id="rId21" Type="http://schemas.openxmlformats.org/officeDocument/2006/relationships/hyperlink" Target="https://www.wartsila.com/" TargetMode="External"/><Relationship Id="rId7" Type="http://schemas.openxmlformats.org/officeDocument/2006/relationships/hyperlink" Target="https://netox.fi/en/" TargetMode="External"/><Relationship Id="rId12" Type="http://schemas.openxmlformats.org/officeDocument/2006/relationships/hyperlink" Target="https://roadcloud.com/" TargetMode="External"/><Relationship Id="rId17" Type="http://schemas.openxmlformats.org/officeDocument/2006/relationships/hyperlink" Target="https://www.vaisala.com/en" TargetMode="External"/><Relationship Id="rId2" Type="http://schemas.openxmlformats.org/officeDocument/2006/relationships/hyperlink" Target="https://www.businessfinland.fi/en/do-business-with-finland/finnish-suppliers/finnish-suppliers-results?segment=214&amp;order=asc&amp;page=1" TargetMode="External"/><Relationship Id="rId16" Type="http://schemas.openxmlformats.org/officeDocument/2006/relationships/hyperlink" Target="https://uros.com/" TargetMode="External"/><Relationship Id="rId20" Type="http://schemas.openxmlformats.org/officeDocument/2006/relationships/hyperlink" Target="https://www.wapice.com/" TargetMode="External"/><Relationship Id="rId1" Type="http://schemas.openxmlformats.org/officeDocument/2006/relationships/slideLayout" Target="../slideLayouts/slideLayout2.xml"/><Relationship Id="rId6" Type="http://schemas.openxmlformats.org/officeDocument/2006/relationships/hyperlink" Target="https://leanheat.com/" TargetMode="External"/><Relationship Id="rId11" Type="http://schemas.openxmlformats.org/officeDocument/2006/relationships/hyperlink" Target="https://quuppa.com/" TargetMode="External"/><Relationship Id="rId5" Type="http://schemas.openxmlformats.org/officeDocument/2006/relationships/hyperlink" Target="https://www.kone.com/en/" TargetMode="External"/><Relationship Id="rId15" Type="http://schemas.openxmlformats.org/officeDocument/2006/relationships/hyperlink" Target="https://www.solita.fi/en/" TargetMode="External"/><Relationship Id="rId23" Type="http://schemas.openxmlformats.org/officeDocument/2006/relationships/hyperlink" Target="https://www.yitgroup.com/en" TargetMode="External"/><Relationship Id="rId10" Type="http://schemas.openxmlformats.org/officeDocument/2006/relationships/hyperlink" Target="https://pilaster.fi/en/pilaster_en/" TargetMode="External"/><Relationship Id="rId19" Type="http://schemas.openxmlformats.org/officeDocument/2006/relationships/hyperlink" Target="https://www.visit.fi/" TargetMode="External"/><Relationship Id="rId4" Type="http://schemas.openxmlformats.org/officeDocument/2006/relationships/hyperlink" Target="https://www.halton.com/" TargetMode="External"/><Relationship Id="rId9" Type="http://schemas.openxmlformats.org/officeDocument/2006/relationships/hyperlink" Target="https://operongroup.fi/" TargetMode="External"/><Relationship Id="rId14" Type="http://schemas.openxmlformats.org/officeDocument/2006/relationships/hyperlink" Target="https://www.sitowise.com/" TargetMode="External"/><Relationship Id="rId22" Type="http://schemas.openxmlformats.org/officeDocument/2006/relationships/hyperlink" Target="https://whimapp.co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helsinkibusinesshub.fi/smart-city/" TargetMode="External"/><Relationship Id="rId13" Type="http://schemas.openxmlformats.org/officeDocument/2006/relationships/hyperlink" Target="https://www.vastuugroup.fi/fi-en" TargetMode="External"/><Relationship Id="rId3" Type="http://schemas.openxmlformats.org/officeDocument/2006/relationships/hyperlink" Target="https://helsinkismart.fi/" TargetMode="External"/><Relationship Id="rId7" Type="http://schemas.openxmlformats.org/officeDocument/2006/relationships/hyperlink" Target="https://6aika.fi/en/frontpage/" TargetMode="External"/><Relationship Id="rId12" Type="http://schemas.openxmlformats.org/officeDocument/2006/relationships/hyperlink" Target="https://smartotaniemi.fi/" TargetMode="External"/><Relationship Id="rId2" Type="http://schemas.openxmlformats.org/officeDocument/2006/relationships/hyperlink" Target="https://forumvirium.fi/en/" TargetMode="External"/><Relationship Id="rId1" Type="http://schemas.openxmlformats.org/officeDocument/2006/relationships/slideLayout" Target="../slideLayouts/slideLayout2.xml"/><Relationship Id="rId6" Type="http://schemas.openxmlformats.org/officeDocument/2006/relationships/hyperlink" Target="https://kirahub.org/en/home/" TargetMode="External"/><Relationship Id="rId11" Type="http://schemas.openxmlformats.org/officeDocument/2006/relationships/hyperlink" Target="https://smartrailecosystem.com/" TargetMode="External"/><Relationship Id="rId5" Type="http://schemas.openxmlformats.org/officeDocument/2006/relationships/hyperlink" Target="https://buildingsmart.fi/en/home/" TargetMode="External"/><Relationship Id="rId15" Type="http://schemas.openxmlformats.org/officeDocument/2006/relationships/hyperlink" Target="https://info.vttresearch.com/citytune" TargetMode="External"/><Relationship Id="rId10" Type="http://schemas.openxmlformats.org/officeDocument/2006/relationships/hyperlink" Target="https://smarttampere.fi/en/home/" TargetMode="External"/><Relationship Id="rId4" Type="http://schemas.openxmlformats.org/officeDocument/2006/relationships/hyperlink" Target="https://ouluport.com/en/harbours/harbour-digitalisation-port-oulu-smarter-2/" TargetMode="External"/><Relationship Id="rId9" Type="http://schemas.openxmlformats.org/officeDocument/2006/relationships/hyperlink" Target="https://demoshelsinki.fi/" TargetMode="External"/><Relationship Id="rId14" Type="http://schemas.openxmlformats.org/officeDocument/2006/relationships/hyperlink" Target="https://www.vttresearch.com/en/topics/smart-city"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sitra.fi/en/topics/health-data-2030/" TargetMode="External"/><Relationship Id="rId13" Type="http://schemas.openxmlformats.org/officeDocument/2006/relationships/hyperlink" Target="https://www.luxturrim5g.com/" TargetMode="External"/><Relationship Id="rId3" Type="http://schemas.openxmlformats.org/officeDocument/2006/relationships/hyperlink" Target="https://www.businessfinland.fi/en/for-finnish-customers/services/programs/smart-energy-finland" TargetMode="External"/><Relationship Id="rId7" Type="http://schemas.openxmlformats.org/officeDocument/2006/relationships/hyperlink" Target="https://www.sitra.fi/en/topics/fair-data-economy/" TargetMode="External"/><Relationship Id="rId12" Type="http://schemas.openxmlformats.org/officeDocument/2006/relationships/hyperlink" Target="https://kekoecosystem.com/" TargetMode="External"/><Relationship Id="rId2" Type="http://schemas.openxmlformats.org/officeDocument/2006/relationships/hyperlink" Target="https://www.businessfinland.fi/en/for-finnish-customers/services/programs/personalized-health-finland" TargetMode="External"/><Relationship Id="rId1" Type="http://schemas.openxmlformats.org/officeDocument/2006/relationships/slideLayout" Target="../slideLayouts/slideLayout2.xml"/><Relationship Id="rId6" Type="http://schemas.openxmlformats.org/officeDocument/2006/relationships/hyperlink" Target="https://www.sitra.fi/en/topics/a-circular-economy/" TargetMode="External"/><Relationship Id="rId11" Type="http://schemas.openxmlformats.org/officeDocument/2006/relationships/hyperlink" Target="http://open-api.myhelsinki.fi/" TargetMode="External"/><Relationship Id="rId5" Type="http://schemas.openxmlformats.org/officeDocument/2006/relationships/hyperlink" Target="https://www.businessfinland.fi/en/for-finnish-customers/services/programs/smart-mobility-finland" TargetMode="External"/><Relationship Id="rId15" Type="http://schemas.openxmlformats.org/officeDocument/2006/relationships/hyperlink" Target="https://www.oulu.fi/6gflagship/" TargetMode="External"/><Relationship Id="rId10" Type="http://schemas.openxmlformats.org/officeDocument/2006/relationships/hyperlink" Target="https://www.sitra.fi/en/topics/updating-democracy/#what-is-it-about" TargetMode="External"/><Relationship Id="rId4" Type="http://schemas.openxmlformats.org/officeDocument/2006/relationships/hyperlink" Target="https://www.businessfinland.fi/en/for-finnish-customers/services/programs/smart-life-finland" TargetMode="External"/><Relationship Id="rId9" Type="http://schemas.openxmlformats.org/officeDocument/2006/relationships/hyperlink" Target="https://www.sitra.fi/en/topics/sustainable-everyday-life/" TargetMode="External"/><Relationship Id="rId14" Type="http://schemas.openxmlformats.org/officeDocument/2006/relationships/hyperlink" Target="https://5gtnf.fi/"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smartcityoulu.com/en/" TargetMode="External"/><Relationship Id="rId13" Type="http://schemas.openxmlformats.org/officeDocument/2006/relationships/hyperlink" Target="mailto:tuula.makinen@vtt.fi" TargetMode="External"/><Relationship Id="rId3" Type="http://schemas.openxmlformats.org/officeDocument/2006/relationships/hyperlink" Target="https://fiksukalasatama.fi/en/" TargetMode="External"/><Relationship Id="rId7" Type="http://schemas.openxmlformats.org/officeDocument/2006/relationships/hyperlink" Target="https://www.turku.fi/en/smart-and-wise" TargetMode="External"/><Relationship Id="rId12" Type="http://schemas.openxmlformats.org/officeDocument/2006/relationships/hyperlink" Target="mailto:steve.hwang@nokia.com" TargetMode="External"/><Relationship Id="rId2" Type="http://schemas.openxmlformats.org/officeDocument/2006/relationships/hyperlink" Target="https://www.oodihelsinki.fi/en/" TargetMode="External"/><Relationship Id="rId1" Type="http://schemas.openxmlformats.org/officeDocument/2006/relationships/slideLayout" Target="../slideLayouts/slideLayout2.xml"/><Relationship Id="rId6" Type="http://schemas.openxmlformats.org/officeDocument/2006/relationships/hyperlink" Target="https://www.enterespoo.fi/ecosystem-visits-and-programs" TargetMode="External"/><Relationship Id="rId11" Type="http://schemas.openxmlformats.org/officeDocument/2006/relationships/hyperlink" Target="mailto:mika.klemettinen@businessfinland.fi" TargetMode="External"/><Relationship Id="rId5" Type="http://schemas.openxmlformats.org/officeDocument/2006/relationships/hyperlink" Target="https://www.smarttechnologyhub.com/" TargetMode="External"/><Relationship Id="rId10" Type="http://schemas.openxmlformats.org/officeDocument/2006/relationships/hyperlink" Target="https://www.smartlahti.fi/" TargetMode="External"/><Relationship Id="rId4" Type="http://schemas.openxmlformats.org/officeDocument/2006/relationships/hyperlink" Target="https://maria.io/" TargetMode="External"/><Relationship Id="rId9" Type="http://schemas.openxmlformats.org/officeDocument/2006/relationships/hyperlink" Target="https://smarttampere.fi/en/home/" TargetMode="External"/><Relationship Id="rId14" Type="http://schemas.openxmlformats.org/officeDocument/2006/relationships/hyperlink" Target="mailto:andrew.Calzetti@wartsila.co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twitter.com/SitraFund" TargetMode="External"/><Relationship Id="rId13" Type="http://schemas.openxmlformats.org/officeDocument/2006/relationships/hyperlink" Target="https://minedu.fi/en/personnel-contacts" TargetMode="External"/><Relationship Id="rId3" Type="http://schemas.openxmlformats.org/officeDocument/2006/relationships/hyperlink" Target="https://twitter.com/cityofturku" TargetMode="External"/><Relationship Id="rId7" Type="http://schemas.openxmlformats.org/officeDocument/2006/relationships/hyperlink" Target="https://twitter.com/MobilityLabHel" TargetMode="External"/><Relationship Id="rId12" Type="http://schemas.openxmlformats.org/officeDocument/2006/relationships/hyperlink" Target="mailto:mika.klemettinen@businessfinland.fi" TargetMode="External"/><Relationship Id="rId2" Type="http://schemas.openxmlformats.org/officeDocument/2006/relationships/hyperlink" Target="https://twitter.com/helsinkibiz" TargetMode="External"/><Relationship Id="rId1" Type="http://schemas.openxmlformats.org/officeDocument/2006/relationships/slideLayout" Target="../slideLayouts/slideLayout2.xml"/><Relationship Id="rId6" Type="http://schemas.openxmlformats.org/officeDocument/2006/relationships/hyperlink" Target="https://twitter.com/HelsinkiSmart" TargetMode="External"/><Relationship Id="rId11" Type="http://schemas.openxmlformats.org/officeDocument/2006/relationships/hyperlink" Target="https://twitter.com/VTTFinland" TargetMode="External"/><Relationship Id="rId5" Type="http://schemas.openxmlformats.org/officeDocument/2006/relationships/hyperlink" Target="https://twitter.com/HBH_HQ" TargetMode="External"/><Relationship Id="rId10" Type="http://schemas.openxmlformats.org/officeDocument/2006/relationships/hyperlink" Target="https://twitter.com/SmartTampere" TargetMode="External"/><Relationship Id="rId4" Type="http://schemas.openxmlformats.org/officeDocument/2006/relationships/hyperlink" Target="https://twitter.com/ForumVirium" TargetMode="External"/><Relationship Id="rId9" Type="http://schemas.openxmlformats.org/officeDocument/2006/relationships/hyperlink" Target="https://twitter.com/Kuutosaika"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toolbox.finland.fi/themes/functionality-and-wellbeing/finland-as-a-global-leader-of-digitalization/" TargetMode="External"/><Relationship Id="rId3" Type="http://schemas.openxmlformats.org/officeDocument/2006/relationships/hyperlink" Target="https://www.businessfinland.fi/en/do-business-with-finland/explore-key-industries" TargetMode="External"/><Relationship Id="rId7" Type="http://schemas.openxmlformats.org/officeDocument/2006/relationships/hyperlink" Target="https://toolbox.finland.fi/" TargetMode="External"/><Relationship Id="rId2" Type="http://schemas.openxmlformats.org/officeDocument/2006/relationships/hyperlink" Target="https://info.vttresearch.com/citytune#guide" TargetMode="External"/><Relationship Id="rId1" Type="http://schemas.openxmlformats.org/officeDocument/2006/relationships/slideLayout" Target="../slideLayouts/slideLayout2.xml"/><Relationship Id="rId6" Type="http://schemas.openxmlformats.org/officeDocument/2006/relationships/hyperlink" Target="https://www.enterespoo.fi/key-industry/smart-city" TargetMode="External"/><Relationship Id="rId11" Type="http://schemas.openxmlformats.org/officeDocument/2006/relationships/hyperlink" Target="https://toolbox.finland.fi/themes/finland-works-materials/teaser-more-traffic-less-pollution-forerunner-in-mobility-as-a-service/" TargetMode="External"/><Relationship Id="rId5" Type="http://schemas.openxmlformats.org/officeDocument/2006/relationships/hyperlink" Target="https://www.helsinkibusinesshub.fi/smart-city/" TargetMode="External"/><Relationship Id="rId10" Type="http://schemas.openxmlformats.org/officeDocument/2006/relationships/hyperlink" Target="https://toolbox.finland.fi/themes/functionality-and-wellbeing/finland-as-a-global-pioneer-of-smart-health/" TargetMode="External"/><Relationship Id="rId4" Type="http://schemas.openxmlformats.org/officeDocument/2006/relationships/hyperlink" Target="https://www.sitra.fi/en/sitra-projects/" TargetMode="External"/><Relationship Id="rId9" Type="http://schemas.openxmlformats.org/officeDocument/2006/relationships/hyperlink" Target="https://toolbox.finland.fi/themes/nature-and-sustainable-development/smart-energ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Smart cities</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dirty="0"/>
              <a:t>02/06/2021</a:t>
            </a:r>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smart city companies</a:t>
            </a:r>
          </a:p>
        </p:txBody>
      </p:sp>
      <p:sp>
        <p:nvSpPr>
          <p:cNvPr id="7" name="Content Placeholder 6"/>
          <p:cNvSpPr>
            <a:spLocks noGrp="1"/>
          </p:cNvSpPr>
          <p:nvPr>
            <p:ph idx="1"/>
          </p:nvPr>
        </p:nvSpPr>
        <p:spPr>
          <a:xfrm>
            <a:off x="471488" y="1157139"/>
            <a:ext cx="5915025" cy="8131240"/>
          </a:xfrm>
        </p:spPr>
        <p:txBody>
          <a:bodyPr>
            <a:noAutofit/>
          </a:bodyPr>
          <a:lstStyle/>
          <a:p>
            <a:pPr marL="0" indent="0">
              <a:lnSpc>
                <a:spcPct val="100000"/>
              </a:lnSpc>
              <a:buNone/>
            </a:pPr>
            <a:r>
              <a:rPr lang="en-US" sz="1200" dirty="0">
                <a:latin typeface="Finlandica" panose="00000500000000000000"/>
                <a:hlinkClick r:id="rId2"/>
              </a:rPr>
              <a:t>Business Finland</a:t>
            </a:r>
            <a:r>
              <a:rPr lang="en-US" sz="1200" dirty="0">
                <a:latin typeface="Finlandica" panose="00000500000000000000"/>
              </a:rPr>
              <a:t> has a comprehensive company search function where you can browse or look for specific industrial segments. The list below contains just a few interesting Finnish companies. </a:t>
            </a: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3"/>
              </a:rPr>
              <a:t>Cargotec</a:t>
            </a:r>
            <a:r>
              <a:rPr lang="en-US" sz="1200" dirty="0">
                <a:effectLst/>
                <a:latin typeface="Finlandica" panose="00000500000000000000"/>
                <a:ea typeface="Calibri" panose="020F0502020204030204" pitchFamily="34" charset="0"/>
                <a:cs typeface="Times New Roman" panose="02020603050405020304" pitchFamily="18" charset="0"/>
              </a:rPr>
              <a:t> enables smart cargo flow and logistics.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4"/>
              </a:rPr>
              <a:t>Halton</a:t>
            </a:r>
            <a:r>
              <a:rPr lang="en-US" sz="1200" dirty="0">
                <a:effectLst/>
                <a:latin typeface="Finlandica" panose="00000500000000000000"/>
                <a:ea typeface="Calibri" panose="020F0502020204030204" pitchFamily="34" charset="0"/>
                <a:cs typeface="Times New Roman" panose="02020603050405020304" pitchFamily="18" charset="0"/>
              </a:rPr>
              <a:t> develops indoor air quality solutions.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5"/>
              </a:rPr>
              <a:t>KONE</a:t>
            </a:r>
            <a:r>
              <a:rPr lang="en-US" sz="1200" dirty="0">
                <a:effectLst/>
                <a:latin typeface="Finlandica" panose="00000500000000000000"/>
                <a:ea typeface="Calibri" panose="020F0502020204030204" pitchFamily="34" charset="0"/>
                <a:cs typeface="Times New Roman" panose="02020603050405020304" pitchFamily="18" charset="0"/>
              </a:rPr>
              <a:t> manufactures elevators, escalators, entry systems and related software.</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err="1">
                <a:solidFill>
                  <a:srgbClr val="0563C1"/>
                </a:solidFill>
                <a:effectLst/>
                <a:latin typeface="Finlandica" panose="00000500000000000000"/>
                <a:ea typeface="Calibri" panose="020F0502020204030204" pitchFamily="34" charset="0"/>
                <a:cs typeface="Times New Roman" panose="02020603050405020304" pitchFamily="18" charset="0"/>
                <a:hlinkClick r:id="rId6"/>
              </a:rPr>
              <a:t>Leanheat</a:t>
            </a:r>
            <a:r>
              <a:rPr lang="en-US" sz="1200" dirty="0">
                <a:effectLst/>
                <a:latin typeface="Finlandica" panose="00000500000000000000"/>
                <a:ea typeface="Calibri" panose="020F0502020204030204" pitchFamily="34" charset="0"/>
                <a:cs typeface="Times New Roman" panose="02020603050405020304" pitchFamily="18" charset="0"/>
              </a:rPr>
              <a:t> develops IoT-based indoor climate control system.</a:t>
            </a:r>
          </a:p>
          <a:p>
            <a:pPr>
              <a:lnSpc>
                <a:spcPct val="100000"/>
              </a:lnSpc>
            </a:pPr>
            <a:r>
              <a:rPr lang="en-US" sz="1200" dirty="0">
                <a:latin typeface="Finlandica" panose="00000500000000000000"/>
                <a:ea typeface="Calibri" panose="020F0502020204030204" pitchFamily="34" charset="0"/>
                <a:cs typeface="Times New Roman" panose="02020603050405020304" pitchFamily="18" charset="0"/>
                <a:hlinkClick r:id="rId7"/>
              </a:rPr>
              <a:t>Netox</a:t>
            </a:r>
            <a:r>
              <a:rPr lang="en-US" sz="1200" dirty="0">
                <a:latin typeface="Finlandica" panose="00000500000000000000"/>
                <a:ea typeface="Calibri" panose="020F0502020204030204" pitchFamily="34" charset="0"/>
                <a:cs typeface="Times New Roman" panose="02020603050405020304" pitchFamily="18" charset="0"/>
              </a:rPr>
              <a:t> is a cybersecurity company who has provided smart city applications.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8"/>
              </a:rPr>
              <a:t>Nokia</a:t>
            </a:r>
            <a:r>
              <a:rPr lang="en-US" sz="1200" dirty="0">
                <a:effectLst/>
                <a:latin typeface="Finlandica" panose="00000500000000000000"/>
                <a:ea typeface="Calibri" panose="020F0502020204030204" pitchFamily="34" charset="0"/>
                <a:cs typeface="Times New Roman" panose="02020603050405020304" pitchFamily="18" charset="0"/>
              </a:rPr>
              <a:t> develops 5G, networks and mobile phones.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9"/>
              </a:rPr>
              <a:t>Operon Group</a:t>
            </a:r>
            <a:r>
              <a:rPr lang="en-US" sz="1200" dirty="0">
                <a:effectLst/>
                <a:latin typeface="Finlandica" panose="00000500000000000000"/>
                <a:ea typeface="Calibri" panose="020F0502020204030204" pitchFamily="34" charset="0"/>
                <a:cs typeface="Times New Roman" panose="02020603050405020304" pitchFamily="18" charset="0"/>
              </a:rPr>
              <a:t> treats waste water.</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10"/>
              </a:rPr>
              <a:t>Pilaster</a:t>
            </a:r>
            <a:r>
              <a:rPr lang="en-US" sz="1200" dirty="0">
                <a:effectLst/>
                <a:latin typeface="Finlandica" panose="00000500000000000000"/>
                <a:ea typeface="Calibri" panose="020F0502020204030204" pitchFamily="34" charset="0"/>
                <a:cs typeface="Times New Roman" panose="02020603050405020304" pitchFamily="18" charset="0"/>
              </a:rPr>
              <a:t> helps new or renovated buildings to increase energy efficiency.</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err="1">
                <a:solidFill>
                  <a:srgbClr val="0563C1"/>
                </a:solidFill>
                <a:effectLst/>
                <a:latin typeface="Finlandica" panose="00000500000000000000"/>
                <a:ea typeface="Calibri" panose="020F0502020204030204" pitchFamily="34" charset="0"/>
                <a:cs typeface="Times New Roman" panose="02020603050405020304" pitchFamily="18" charset="0"/>
                <a:hlinkClick r:id="rId11"/>
              </a:rPr>
              <a:t>Quuppa</a:t>
            </a:r>
            <a:r>
              <a:rPr lang="en-US" sz="1200" dirty="0">
                <a:effectLst/>
                <a:latin typeface="Finlandica" panose="00000500000000000000"/>
                <a:ea typeface="Calibri" panose="020F0502020204030204" pitchFamily="34" charset="0"/>
                <a:cs typeface="Times New Roman" panose="02020603050405020304" pitchFamily="18" charset="0"/>
              </a:rPr>
              <a:t> provides real-time indoor positioning systems.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err="1">
                <a:solidFill>
                  <a:srgbClr val="0563C1"/>
                </a:solidFill>
                <a:effectLst/>
                <a:latin typeface="Finlandica" panose="00000500000000000000"/>
                <a:ea typeface="Calibri" panose="020F0502020204030204" pitchFamily="34" charset="0"/>
                <a:cs typeface="Times New Roman" panose="02020603050405020304" pitchFamily="18" charset="0"/>
                <a:hlinkClick r:id="rId12"/>
              </a:rPr>
              <a:t>RoadCloud</a:t>
            </a:r>
            <a:r>
              <a:rPr lang="en-US" sz="1200" dirty="0">
                <a:effectLst/>
                <a:latin typeface="Finlandica" panose="00000500000000000000"/>
                <a:ea typeface="Calibri" panose="020F0502020204030204" pitchFamily="34" charset="0"/>
                <a:cs typeface="Times New Roman" panose="02020603050405020304" pitchFamily="18" charset="0"/>
              </a:rPr>
              <a:t> collects road condition data for maintenance, monitoring or self-driving applications.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13"/>
              </a:rPr>
              <a:t>Silo AI </a:t>
            </a:r>
            <a:r>
              <a:rPr lang="en-US" sz="1200" dirty="0">
                <a:effectLst/>
                <a:latin typeface="Finlandica" panose="00000500000000000000"/>
                <a:ea typeface="Calibri" panose="020F0502020204030204" pitchFamily="34" charset="0"/>
                <a:cs typeface="Times New Roman" panose="02020603050405020304" pitchFamily="18" charset="0"/>
              </a:rPr>
              <a:t>builds machine learning systems for infrastructure, transportation, logistics and other sectors.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err="1">
                <a:solidFill>
                  <a:srgbClr val="0563C1"/>
                </a:solidFill>
                <a:effectLst/>
                <a:latin typeface="Finlandica" panose="00000500000000000000"/>
                <a:ea typeface="Calibri" panose="020F0502020204030204" pitchFamily="34" charset="0"/>
                <a:cs typeface="Times New Roman" panose="02020603050405020304" pitchFamily="18" charset="0"/>
                <a:hlinkClick r:id="rId14"/>
              </a:rPr>
              <a:t>Sitowise</a:t>
            </a:r>
            <a:r>
              <a:rPr lang="en-US" sz="1200" dirty="0">
                <a:effectLst/>
                <a:latin typeface="Finlandica" panose="00000500000000000000"/>
                <a:ea typeface="Calibri" panose="020F0502020204030204" pitchFamily="34" charset="0"/>
                <a:cs typeface="Times New Roman" panose="02020603050405020304" pitchFamily="18" charset="0"/>
              </a:rPr>
              <a:t> focuses on building design, infrastructure design and digital solutions.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err="1">
                <a:solidFill>
                  <a:srgbClr val="0563C1"/>
                </a:solidFill>
                <a:effectLst/>
                <a:latin typeface="Finlandica" panose="00000500000000000000"/>
                <a:ea typeface="Calibri" panose="020F0502020204030204" pitchFamily="34" charset="0"/>
                <a:cs typeface="Times New Roman" panose="02020603050405020304" pitchFamily="18" charset="0"/>
                <a:hlinkClick r:id="rId15"/>
              </a:rPr>
              <a:t>Solita</a:t>
            </a:r>
            <a:r>
              <a:rPr lang="en-US" sz="1200" dirty="0">
                <a:effectLst/>
                <a:latin typeface="Finlandica" panose="00000500000000000000"/>
                <a:ea typeface="Calibri" panose="020F0502020204030204" pitchFamily="34" charset="0"/>
                <a:cs typeface="Times New Roman" panose="02020603050405020304" pitchFamily="18" charset="0"/>
              </a:rPr>
              <a:t> does consulting, service design, software development and the cloud.</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16"/>
              </a:rPr>
              <a:t>Uros</a:t>
            </a:r>
            <a:r>
              <a:rPr lang="en-US" sz="1200" dirty="0">
                <a:effectLst/>
                <a:latin typeface="Finlandica" panose="00000500000000000000"/>
                <a:ea typeface="Calibri" panose="020F0502020204030204" pitchFamily="34" charset="0"/>
                <a:cs typeface="Times New Roman" panose="02020603050405020304" pitchFamily="18" charset="0"/>
              </a:rPr>
              <a:t> </a:t>
            </a:r>
            <a:r>
              <a:rPr lang="en-US" sz="1200" dirty="0" err="1">
                <a:effectLst/>
                <a:latin typeface="Finlandica" panose="00000500000000000000"/>
                <a:ea typeface="Calibri" panose="020F0502020204030204" pitchFamily="34" charset="0"/>
                <a:cs typeface="Times New Roman" panose="02020603050405020304" pitchFamily="18" charset="0"/>
              </a:rPr>
              <a:t>specialises</a:t>
            </a:r>
            <a:r>
              <a:rPr lang="en-US" sz="1200" dirty="0">
                <a:effectLst/>
                <a:latin typeface="Finlandica" panose="00000500000000000000"/>
                <a:ea typeface="Calibri" panose="020F0502020204030204" pitchFamily="34" charset="0"/>
                <a:cs typeface="Times New Roman" panose="02020603050405020304" pitchFamily="18" charset="0"/>
              </a:rPr>
              <a:t> in Internet of Things (IoT) connectivity, cloud-based services and hardware.</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17"/>
              </a:rPr>
              <a:t>Vaisala</a:t>
            </a:r>
            <a:r>
              <a:rPr lang="en-US" sz="1200" dirty="0">
                <a:effectLst/>
                <a:latin typeface="Finlandica" panose="00000500000000000000"/>
                <a:ea typeface="Calibri" panose="020F0502020204030204" pitchFamily="34" charset="0"/>
                <a:cs typeface="Times New Roman" panose="02020603050405020304" pitchFamily="18" charset="0"/>
              </a:rPr>
              <a:t> develops weather, environmental and industrial measurements, including sensors for NASA’s Mars Rover Perseverance.</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18"/>
              </a:rPr>
              <a:t>Valmet</a:t>
            </a:r>
            <a:r>
              <a:rPr lang="en-US" sz="1200" dirty="0">
                <a:effectLst/>
                <a:latin typeface="Finlandica" panose="00000500000000000000"/>
                <a:ea typeface="Calibri" panose="020F0502020204030204" pitchFamily="34" charset="0"/>
                <a:cs typeface="Times New Roman" panose="02020603050405020304" pitchFamily="18" charset="0"/>
              </a:rPr>
              <a:t> provides automation solutions for industrial applications.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19"/>
              </a:rPr>
              <a:t>Visit</a:t>
            </a:r>
            <a:r>
              <a:rPr lang="en-US" sz="1200" dirty="0">
                <a:effectLst/>
                <a:latin typeface="Finlandica" panose="00000500000000000000"/>
                <a:ea typeface="Calibri" panose="020F0502020204030204" pitchFamily="34" charset="0"/>
                <a:cs typeface="Times New Roman" panose="02020603050405020304" pitchFamily="18" charset="0"/>
              </a:rPr>
              <a:t> measures and analyses crowds, such as people in shopping </a:t>
            </a:r>
            <a:r>
              <a:rPr lang="en-US" sz="1200" dirty="0" err="1">
                <a:effectLst/>
                <a:latin typeface="Finlandica" panose="00000500000000000000"/>
                <a:ea typeface="Calibri" panose="020F0502020204030204" pitchFamily="34" charset="0"/>
                <a:cs typeface="Times New Roman" panose="02020603050405020304" pitchFamily="18" charset="0"/>
              </a:rPr>
              <a:t>centres</a:t>
            </a:r>
            <a:r>
              <a:rPr lang="en-US" sz="1200" dirty="0">
                <a:effectLst/>
                <a:latin typeface="Finlandica" panose="00000500000000000000"/>
                <a:ea typeface="Calibri" panose="020F0502020204030204" pitchFamily="34" charset="0"/>
                <a:cs typeface="Times New Roman" panose="02020603050405020304" pitchFamily="18" charset="0"/>
              </a:rPr>
              <a:t>. </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err="1">
                <a:solidFill>
                  <a:srgbClr val="0563C1"/>
                </a:solidFill>
                <a:effectLst/>
                <a:latin typeface="Finlandica" panose="00000500000000000000"/>
                <a:ea typeface="Calibri" panose="020F0502020204030204" pitchFamily="34" charset="0"/>
                <a:cs typeface="Times New Roman" panose="02020603050405020304" pitchFamily="18" charset="0"/>
                <a:hlinkClick r:id="rId20"/>
              </a:rPr>
              <a:t>Wapice</a:t>
            </a:r>
            <a:r>
              <a:rPr lang="en-US" sz="1200" dirty="0">
                <a:effectLst/>
                <a:latin typeface="Finlandica" panose="00000500000000000000"/>
                <a:ea typeface="Calibri" panose="020F0502020204030204" pitchFamily="34" charset="0"/>
                <a:cs typeface="Times New Roman" panose="02020603050405020304" pitchFamily="18" charset="0"/>
              </a:rPr>
              <a:t> builds IoT solutions and software for industrial clients.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21"/>
              </a:rPr>
              <a:t>Wärtsilä</a:t>
            </a:r>
            <a:r>
              <a:rPr lang="en-US" sz="1200" dirty="0">
                <a:effectLst/>
                <a:latin typeface="Finlandica" panose="00000500000000000000"/>
                <a:ea typeface="Calibri" panose="020F0502020204030204" pitchFamily="34" charset="0"/>
                <a:cs typeface="Times New Roman" panose="02020603050405020304" pitchFamily="18" charset="0"/>
              </a:rPr>
              <a:t> develops smart energy and smart marine systems.</a:t>
            </a:r>
            <a:endParaRPr lang="en-GB" sz="1200" dirty="0">
              <a:latin typeface="Finlandica" panose="00000500000000000000"/>
              <a:ea typeface="Calibri" panose="020F0502020204030204" pitchFamily="34" charset="0"/>
              <a:cs typeface="Times New Roman" panose="02020603050405020304" pitchFamily="18" charset="0"/>
            </a:endParaRPr>
          </a:p>
          <a:p>
            <a:pPr>
              <a:lnSpc>
                <a:spcPct val="100000"/>
              </a:lnSpc>
            </a:pPr>
            <a:r>
              <a:rPr lang="en-US" sz="1200" u="sng" dirty="0">
                <a:solidFill>
                  <a:srgbClr val="0563C1"/>
                </a:solidFill>
                <a:effectLst/>
                <a:latin typeface="Finlandica" panose="00000500000000000000"/>
                <a:ea typeface="Calibri" panose="020F0502020204030204" pitchFamily="34" charset="0"/>
                <a:cs typeface="Times New Roman" panose="02020603050405020304" pitchFamily="18" charset="0"/>
                <a:hlinkClick r:id="rId22"/>
              </a:rPr>
              <a:t>Whim</a:t>
            </a:r>
            <a:r>
              <a:rPr lang="en-US" sz="1200" dirty="0">
                <a:effectLst/>
                <a:latin typeface="Finlandica" panose="00000500000000000000"/>
                <a:ea typeface="Calibri" panose="020F0502020204030204" pitchFamily="34" charset="0"/>
                <a:cs typeface="Times New Roman" panose="02020603050405020304" pitchFamily="18" charset="0"/>
              </a:rPr>
              <a:t> is Mobility as a Service (</a:t>
            </a:r>
            <a:r>
              <a:rPr lang="en-US" sz="1200" dirty="0" err="1">
                <a:effectLst/>
                <a:latin typeface="Finlandica" panose="00000500000000000000"/>
                <a:ea typeface="Calibri" panose="020F0502020204030204" pitchFamily="34" charset="0"/>
                <a:cs typeface="Times New Roman" panose="02020603050405020304" pitchFamily="18" charset="0"/>
              </a:rPr>
              <a:t>MaaS</a:t>
            </a:r>
            <a:r>
              <a:rPr lang="en-US" sz="1200" dirty="0">
                <a:effectLst/>
                <a:latin typeface="Finlandica" panose="00000500000000000000"/>
                <a:ea typeface="Calibri" panose="020F0502020204030204" pitchFamily="34" charset="0"/>
                <a:cs typeface="Times New Roman" panose="02020603050405020304" pitchFamily="18" charset="0"/>
              </a:rPr>
              <a:t>) which provides all transport services in one step, such as a city bike, bus ticket and taxi ride.</a:t>
            </a:r>
          </a:p>
          <a:p>
            <a:pPr>
              <a:lnSpc>
                <a:spcPct val="100000"/>
              </a:lnSpc>
            </a:pPr>
            <a:r>
              <a:rPr lang="en-US" sz="1200" dirty="0">
                <a:latin typeface="Finlandica" panose="00000500000000000000"/>
                <a:ea typeface="Calibri" panose="020F0502020204030204" pitchFamily="34" charset="0"/>
                <a:cs typeface="Times New Roman" panose="02020603050405020304" pitchFamily="18" charset="0"/>
                <a:hlinkClick r:id="rId23"/>
              </a:rPr>
              <a:t>YIT</a:t>
            </a:r>
            <a:r>
              <a:rPr lang="en-US" sz="1200" dirty="0">
                <a:latin typeface="Finlandica" panose="00000500000000000000"/>
                <a:ea typeface="Calibri" panose="020F0502020204030204" pitchFamily="34" charset="0"/>
                <a:cs typeface="Times New Roman" panose="02020603050405020304" pitchFamily="18" charset="0"/>
              </a:rPr>
              <a:t> is the largest construction company in Finland.</a:t>
            </a:r>
            <a:endParaRPr lang="en-GB" sz="1200" dirty="0">
              <a:effectLst/>
              <a:latin typeface="Finlandica" panose="00000500000000000000"/>
              <a:ea typeface="Calibri" panose="020F0502020204030204" pitchFamily="34" charset="0"/>
              <a:cs typeface="Times New Roman" panose="02020603050405020304" pitchFamily="18" charset="0"/>
            </a:endParaRPr>
          </a:p>
          <a:p>
            <a:pPr marL="0" indent="0">
              <a:lnSpc>
                <a:spcPct val="100000"/>
              </a:lnSpc>
              <a:buNone/>
            </a:pPr>
            <a:endParaRPr lang="en-US" sz="1200" dirty="0">
              <a:latin typeface="Finlandica" panose="00000500000000000000"/>
              <a:hlinkClick r:id="rId18"/>
            </a:endParaRP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smart city </a:t>
            </a:r>
            <a:r>
              <a:rPr lang="en-US" sz="2700" b="1" dirty="0" err="1">
                <a:solidFill>
                  <a:srgbClr val="002EA2"/>
                </a:solidFill>
                <a:latin typeface="Finlandica" panose="00000500000000000000" pitchFamily="2" charset="0"/>
              </a:rPr>
              <a:t>organisations</a:t>
            </a:r>
            <a:endParaRPr lang="en-US" sz="27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indent="0">
              <a:buNone/>
            </a:pPr>
            <a:r>
              <a:rPr lang="en-US" sz="1200" kern="0" dirty="0">
                <a:latin typeface="Finlandica" panose="00000500000000000000" pitchFamily="2" charset="0"/>
                <a:cs typeface="Arial"/>
                <a:sym typeface="Arial"/>
              </a:rPr>
              <a:t>Note: Many activities run for a limited time. Doublecheck it is still active.</a:t>
            </a:r>
            <a:endParaRPr lang="en-US" sz="1200" dirty="0">
              <a:latin typeface="Finlandica" panose="00000500000000000000" pitchFamily="2" charset="0"/>
              <a:hlinkClick r:id="rId2"/>
            </a:endParaRPr>
          </a:p>
          <a:p>
            <a:endParaRPr lang="en-US" sz="1200" dirty="0">
              <a:latin typeface="Finlandica" panose="00000500000000000000" pitchFamily="2" charset="0"/>
              <a:hlinkClick r:id="rId2"/>
            </a:endParaRPr>
          </a:p>
          <a:p>
            <a:r>
              <a:rPr lang="en-US" sz="1200" dirty="0">
                <a:latin typeface="Finlandica" panose="00000500000000000000" pitchFamily="2" charset="0"/>
                <a:hlinkClick r:id="rId2"/>
              </a:rPr>
              <a:t>Forum </a:t>
            </a:r>
            <a:r>
              <a:rPr lang="en-US" sz="1200" dirty="0" err="1">
                <a:latin typeface="Finlandica" panose="00000500000000000000" pitchFamily="2" charset="0"/>
                <a:hlinkClick r:id="rId2"/>
              </a:rPr>
              <a:t>Virium</a:t>
            </a:r>
            <a:r>
              <a:rPr lang="en-US" sz="1200" dirty="0">
                <a:latin typeface="Finlandica" panose="00000500000000000000" pitchFamily="2" charset="0"/>
              </a:rPr>
              <a:t> is the City of Helsinki’s innovation company. It is involved in practically every smart city project the City of Helsinki participates in. </a:t>
            </a:r>
          </a:p>
          <a:p>
            <a:r>
              <a:rPr lang="en-US" sz="1200" dirty="0">
                <a:latin typeface="Finlandica" panose="00000500000000000000" pitchFamily="2" charset="0"/>
              </a:rPr>
              <a:t>The </a:t>
            </a:r>
            <a:r>
              <a:rPr lang="en-US" sz="1200" dirty="0">
                <a:latin typeface="Finlandica" panose="00000500000000000000" pitchFamily="2" charset="0"/>
                <a:hlinkClick r:id="rId3"/>
              </a:rPr>
              <a:t>Helsinki Smart Region initiative</a:t>
            </a:r>
            <a:r>
              <a:rPr lang="en-US" sz="1200" dirty="0">
                <a:latin typeface="Finlandica" panose="00000500000000000000" pitchFamily="2" charset="0"/>
              </a:rPr>
              <a:t>, run by the Helsinki-</a:t>
            </a:r>
            <a:r>
              <a:rPr lang="en-US" sz="1200" dirty="0" err="1">
                <a:latin typeface="Finlandica" panose="00000500000000000000" pitchFamily="2" charset="0"/>
              </a:rPr>
              <a:t>Uusimaa</a:t>
            </a:r>
            <a:r>
              <a:rPr lang="en-US" sz="1200" dirty="0">
                <a:latin typeface="Finlandica" panose="00000500000000000000" pitchFamily="2" charset="0"/>
              </a:rPr>
              <a:t> Regional Council, is primarily a marketing program to attract companies to the area. </a:t>
            </a:r>
          </a:p>
          <a:p>
            <a:r>
              <a:rPr lang="en-US" sz="1200" dirty="0">
                <a:latin typeface="Finlandica" panose="00000500000000000000" pitchFamily="2" charset="0"/>
              </a:rPr>
              <a:t>The </a:t>
            </a:r>
            <a:r>
              <a:rPr lang="en-US" sz="1200" dirty="0">
                <a:latin typeface="Finlandica" panose="00000500000000000000" pitchFamily="2" charset="0"/>
                <a:hlinkClick r:id="rId4"/>
              </a:rPr>
              <a:t>Port Oulu Smarter</a:t>
            </a:r>
            <a:r>
              <a:rPr lang="en-US" sz="1200" dirty="0">
                <a:latin typeface="Finlandica" panose="00000500000000000000" pitchFamily="2" charset="0"/>
              </a:rPr>
              <a:t> aims to </a:t>
            </a:r>
            <a:r>
              <a:rPr lang="en-US" sz="1200" dirty="0" err="1">
                <a:latin typeface="Finlandica" panose="00000500000000000000" pitchFamily="2" charset="0"/>
              </a:rPr>
              <a:t>digitalise</a:t>
            </a:r>
            <a:r>
              <a:rPr lang="en-US" sz="1200" dirty="0">
                <a:latin typeface="Finlandica" panose="00000500000000000000" pitchFamily="2" charset="0"/>
              </a:rPr>
              <a:t> </a:t>
            </a:r>
            <a:r>
              <a:rPr lang="en-US" sz="1200" dirty="0" err="1">
                <a:latin typeface="Finlandica" panose="00000500000000000000" pitchFamily="2" charset="0"/>
              </a:rPr>
              <a:t>harbours</a:t>
            </a:r>
            <a:r>
              <a:rPr lang="en-US" sz="1200" dirty="0">
                <a:latin typeface="Finlandica" panose="00000500000000000000" pitchFamily="2" charset="0"/>
              </a:rPr>
              <a:t>.</a:t>
            </a:r>
          </a:p>
          <a:p>
            <a:r>
              <a:rPr lang="en-US" sz="1200" dirty="0">
                <a:latin typeface="Finlandica" panose="00000500000000000000" pitchFamily="2" charset="0"/>
                <a:hlinkClick r:id="rId5"/>
              </a:rPr>
              <a:t>BuildingSMART Finland</a:t>
            </a:r>
            <a:r>
              <a:rPr lang="en-US" sz="1200" dirty="0">
                <a:latin typeface="Finlandica" panose="00000500000000000000" pitchFamily="2" charset="0"/>
              </a:rPr>
              <a:t> is a construction industry group to promote Building Information Modeling (BIM).</a:t>
            </a:r>
          </a:p>
          <a:p>
            <a:r>
              <a:rPr lang="en-US" sz="1200" dirty="0">
                <a:latin typeface="Finlandica" panose="00000500000000000000" pitchFamily="2" charset="0"/>
                <a:hlinkClick r:id="rId6"/>
              </a:rPr>
              <a:t>KiraHUB</a:t>
            </a:r>
            <a:r>
              <a:rPr lang="en-US" sz="1200" dirty="0">
                <a:latin typeface="Finlandica" panose="00000500000000000000" pitchFamily="2" charset="0"/>
              </a:rPr>
              <a:t> is an association which promotes sustainable development in the built environment. Currently they seem to be </a:t>
            </a:r>
            <a:r>
              <a:rPr lang="en-US" sz="1200" dirty="0" err="1">
                <a:latin typeface="Finlandica" panose="00000500000000000000" pitchFamily="2" charset="0"/>
              </a:rPr>
              <a:t>reorganising</a:t>
            </a:r>
            <a:r>
              <a:rPr lang="en-US" sz="1200" dirty="0">
                <a:latin typeface="Finlandica" panose="00000500000000000000" pitchFamily="2" charset="0"/>
              </a:rPr>
              <a:t>.</a:t>
            </a:r>
          </a:p>
          <a:p>
            <a:r>
              <a:rPr lang="en-US" sz="1200" dirty="0">
                <a:latin typeface="Finlandica" panose="00000500000000000000" pitchFamily="2" charset="0"/>
                <a:hlinkClick r:id="rId7"/>
              </a:rPr>
              <a:t>6Aika</a:t>
            </a:r>
            <a:r>
              <a:rPr lang="en-US" sz="1200" dirty="0">
                <a:latin typeface="Finlandica" panose="00000500000000000000" pitchFamily="2" charset="0"/>
              </a:rPr>
              <a:t> is a partnership for sustainable urban development which is made up of the six largest cities in Finland: Helsinki, Espoo, Vantaa, Tampere, Turku and Oulu. Many, but not all, of 6Aika’s activities could be considered “smart city”.</a:t>
            </a:r>
          </a:p>
          <a:p>
            <a:r>
              <a:rPr lang="en-US" sz="1200" dirty="0">
                <a:latin typeface="Finlandica" panose="00000500000000000000" pitchFamily="2" charset="0"/>
                <a:hlinkClick r:id="rId8"/>
              </a:rPr>
              <a:t>Helsinki Business Hub</a:t>
            </a:r>
            <a:r>
              <a:rPr lang="en-US" sz="1200" dirty="0">
                <a:latin typeface="Finlandica" panose="00000500000000000000" pitchFamily="2" charset="0"/>
              </a:rPr>
              <a:t> is a promotional group for the capital area. They have unmatched contacts and information for someone looking for partners or seeking to do business in the area.</a:t>
            </a:r>
          </a:p>
          <a:p>
            <a:r>
              <a:rPr lang="en-US" sz="1200" dirty="0">
                <a:latin typeface="Finlandica" panose="00000500000000000000" pitchFamily="2" charset="0"/>
                <a:hlinkClick r:id="rId9"/>
              </a:rPr>
              <a:t>Demos Helsinki</a:t>
            </a:r>
            <a:r>
              <a:rPr lang="en-US" sz="1200" dirty="0">
                <a:latin typeface="Finlandica" panose="00000500000000000000" pitchFamily="2" charset="0"/>
              </a:rPr>
              <a:t> is a consultancy and think tank. They have helped governments and corporations on smart city projects, giving advice or even administering programs.</a:t>
            </a:r>
          </a:p>
          <a:p>
            <a:r>
              <a:rPr lang="en-US" sz="1200" dirty="0">
                <a:latin typeface="Finlandica" panose="00000500000000000000" pitchFamily="2" charset="0"/>
                <a:hlinkClick r:id="rId10"/>
              </a:rPr>
              <a:t>Smart Tampere</a:t>
            </a:r>
            <a:r>
              <a:rPr lang="en-US" sz="1200" dirty="0">
                <a:latin typeface="Finlandica" panose="00000500000000000000" pitchFamily="2" charset="0"/>
              </a:rPr>
              <a:t>. Note that current funding is scheduled to end in 2021. Their </a:t>
            </a:r>
            <a:r>
              <a:rPr lang="en-US" sz="1200" dirty="0">
                <a:latin typeface="Finlandica" panose="00000500000000000000" pitchFamily="2" charset="0"/>
                <a:hlinkClick r:id="rId11"/>
              </a:rPr>
              <a:t>SmartTram</a:t>
            </a:r>
            <a:r>
              <a:rPr lang="en-US" sz="1200" dirty="0">
                <a:latin typeface="Finlandica" panose="00000500000000000000" pitchFamily="2" charset="0"/>
              </a:rPr>
              <a:t> ecosystem, which is tied to their new trams, is not regularly updated.</a:t>
            </a:r>
          </a:p>
          <a:p>
            <a:r>
              <a:rPr lang="en-US" sz="1200" dirty="0">
                <a:latin typeface="Finlandica" panose="00000500000000000000" pitchFamily="2" charset="0"/>
                <a:hlinkClick r:id="rId12"/>
              </a:rPr>
              <a:t>Smart </a:t>
            </a:r>
            <a:r>
              <a:rPr lang="en-US" sz="1200" dirty="0" err="1">
                <a:latin typeface="Finlandica" panose="00000500000000000000" pitchFamily="2" charset="0"/>
                <a:hlinkClick r:id="rId12"/>
              </a:rPr>
              <a:t>Otaniemi</a:t>
            </a:r>
            <a:r>
              <a:rPr lang="en-US" sz="1200" dirty="0">
                <a:latin typeface="Finlandica" panose="00000500000000000000" pitchFamily="2" charset="0"/>
              </a:rPr>
              <a:t> was a test platform funded by Business Finland. It does not seem to be active, but the website still contains good information. </a:t>
            </a:r>
          </a:p>
          <a:p>
            <a:r>
              <a:rPr lang="en-US" sz="1200" dirty="0">
                <a:latin typeface="Finlandica" panose="00000500000000000000" pitchFamily="2" charset="0"/>
                <a:hlinkClick r:id="rId13"/>
              </a:rPr>
              <a:t>Vastuu Group</a:t>
            </a:r>
            <a:r>
              <a:rPr lang="en-US" sz="1200" dirty="0">
                <a:latin typeface="Finlandica" panose="00000500000000000000" pitchFamily="2" charset="0"/>
              </a:rPr>
              <a:t> is an umbrella </a:t>
            </a:r>
            <a:r>
              <a:rPr lang="en-US" sz="1200" dirty="0" err="1">
                <a:latin typeface="Finlandica" panose="00000500000000000000" pitchFamily="2" charset="0"/>
              </a:rPr>
              <a:t>organisation</a:t>
            </a:r>
            <a:r>
              <a:rPr lang="en-US" sz="1200" dirty="0">
                <a:latin typeface="Finlandica" panose="00000500000000000000" pitchFamily="2" charset="0"/>
              </a:rPr>
              <a:t> for companies working in the built environment. They help with practicalities such as red tape.</a:t>
            </a:r>
          </a:p>
          <a:p>
            <a:r>
              <a:rPr lang="en-US" sz="1200" dirty="0">
                <a:latin typeface="Finlandica" panose="00000500000000000000" pitchFamily="2" charset="0"/>
                <a:hlinkClick r:id="rId14"/>
              </a:rPr>
              <a:t>VTT</a:t>
            </a:r>
            <a:r>
              <a:rPr lang="en-US" sz="1200" dirty="0">
                <a:latin typeface="Finlandica" panose="00000500000000000000" pitchFamily="2" charset="0"/>
              </a:rPr>
              <a:t> helps to research and </a:t>
            </a:r>
            <a:r>
              <a:rPr lang="en-US" sz="1200" dirty="0" err="1">
                <a:latin typeface="Finlandica" panose="00000500000000000000" pitchFamily="2" charset="0"/>
              </a:rPr>
              <a:t>commercialise</a:t>
            </a:r>
            <a:r>
              <a:rPr lang="en-US" sz="1200" dirty="0">
                <a:latin typeface="Finlandica" panose="00000500000000000000" pitchFamily="2" charset="0"/>
              </a:rPr>
              <a:t> many smart city projects. They also have a specific service called </a:t>
            </a:r>
            <a:r>
              <a:rPr lang="en-US" sz="1200" dirty="0">
                <a:latin typeface="Finlandica" panose="00000500000000000000" pitchFamily="2" charset="0"/>
                <a:hlinkClick r:id="rId15"/>
              </a:rPr>
              <a:t>City Tune</a:t>
            </a:r>
            <a:r>
              <a:rPr lang="en-US" sz="1200" dirty="0">
                <a:latin typeface="Finlandica" panose="00000500000000000000" pitchFamily="2" charset="0"/>
              </a:rPr>
              <a:t>.</a:t>
            </a:r>
          </a:p>
          <a:p>
            <a:pPr>
              <a:lnSpc>
                <a:spcPct val="120000"/>
              </a:lnSpc>
              <a:spcBef>
                <a:spcPts val="0"/>
              </a:spcBef>
              <a:buClr>
                <a:schemeClr val="tx1"/>
              </a:buClr>
              <a:buSzPts val="1013"/>
            </a:pPr>
            <a:endParaRPr lang="en-US" sz="12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Tree>
    <p:extLst>
      <p:ext uri="{BB962C8B-B14F-4D97-AF65-F5344CB8AC3E}">
        <p14:creationId xmlns:p14="http://schemas.microsoft.com/office/powerpoint/2010/main" val="273483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projects and ecosystems</a:t>
            </a:r>
          </a:p>
        </p:txBody>
      </p:sp>
      <p:sp>
        <p:nvSpPr>
          <p:cNvPr id="7" name="Content Placeholder 6"/>
          <p:cNvSpPr>
            <a:spLocks noGrp="1"/>
          </p:cNvSpPr>
          <p:nvPr>
            <p:ph idx="1"/>
          </p:nvPr>
        </p:nvSpPr>
        <p:spPr>
          <a:xfrm>
            <a:off x="471487" y="887380"/>
            <a:ext cx="5915025" cy="8131240"/>
          </a:xfrm>
        </p:spPr>
        <p:txBody>
          <a:bodyPr>
            <a:noAutofit/>
          </a:bodyPr>
          <a:lstStyle/>
          <a:p>
            <a:pPr marL="0" indent="0" defTabSz="914400">
              <a:lnSpc>
                <a:spcPct val="120000"/>
              </a:lnSpc>
              <a:spcBef>
                <a:spcPts val="113"/>
              </a:spcBef>
              <a:buClr>
                <a:srgbClr val="002EA2"/>
              </a:buClr>
              <a:buSzPts val="1000"/>
              <a:buNone/>
            </a:pPr>
            <a:r>
              <a:rPr lang="en-US" sz="1200" kern="0" dirty="0">
                <a:latin typeface="Finlandica" panose="00000500000000000000" pitchFamily="2" charset="0"/>
                <a:cs typeface="Arial"/>
                <a:sym typeface="Arial"/>
              </a:rPr>
              <a:t>Note: Many activities run for a limited time. Doublecheck it is still active.</a:t>
            </a:r>
          </a:p>
          <a:p>
            <a:pPr marL="0" indent="0" defTabSz="914400">
              <a:lnSpc>
                <a:spcPct val="120000"/>
              </a:lnSpc>
              <a:spcBef>
                <a:spcPts val="113"/>
              </a:spcBef>
              <a:buClr>
                <a:srgbClr val="002EA2"/>
              </a:buClr>
              <a:buSzPts val="1000"/>
              <a:buNone/>
            </a:pPr>
            <a:endParaRPr lang="en-US" sz="1200" kern="0" dirty="0">
              <a:latin typeface="Finlandica" panose="00000500000000000000" pitchFamily="2" charset="0"/>
              <a:cs typeface="Arial"/>
              <a:sym typeface="Arial"/>
            </a:endParaRPr>
          </a:p>
          <a:p>
            <a:pPr marL="0" indent="0" defTabSz="914400">
              <a:lnSpc>
                <a:spcPct val="120000"/>
              </a:lnSpc>
              <a:spcBef>
                <a:spcPts val="113"/>
              </a:spcBef>
              <a:buClr>
                <a:srgbClr val="002EA2"/>
              </a:buClr>
              <a:buSzPts val="1000"/>
              <a:buNone/>
            </a:pPr>
            <a:r>
              <a:rPr lang="en-US" sz="1200" kern="0" dirty="0">
                <a:latin typeface="Finlandica" panose="00000500000000000000" pitchFamily="2" charset="0"/>
                <a:cs typeface="Arial"/>
                <a:sym typeface="Arial"/>
              </a:rPr>
              <a:t>Business Finland does not have a single “smart city” project, but instead has many different projects which could fit into this category.</a:t>
            </a:r>
            <a:r>
              <a:rPr lang="en-US" sz="1200" kern="0" dirty="0">
                <a:latin typeface="Finlandica" panose="00000500000000000000" pitchFamily="2" charset="0"/>
                <a:cs typeface="Arial"/>
                <a:sym typeface="Arial"/>
                <a:hlinkClick r:id="rId2"/>
              </a:rPr>
              <a:t> </a:t>
            </a: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2"/>
              </a:rPr>
              <a:t>Personalized Health</a:t>
            </a:r>
            <a:r>
              <a:rPr lang="en-US" sz="1200" kern="0" dirty="0">
                <a:latin typeface="Finlandica" panose="00000500000000000000" pitchFamily="2" charset="0"/>
                <a:cs typeface="Arial"/>
                <a:sym typeface="Arial"/>
              </a:rPr>
              <a:t> covers innovation and research to create new businesses around </a:t>
            </a:r>
            <a:r>
              <a:rPr lang="en-US" sz="1200" kern="0" dirty="0" err="1">
                <a:latin typeface="Finlandica" panose="00000500000000000000" pitchFamily="2" charset="0"/>
                <a:cs typeface="Arial"/>
                <a:sym typeface="Arial"/>
              </a:rPr>
              <a:t>individualised</a:t>
            </a:r>
            <a:r>
              <a:rPr lang="en-US" sz="1200" kern="0" dirty="0">
                <a:latin typeface="Finlandica" panose="00000500000000000000" pitchFamily="2" charset="0"/>
                <a:cs typeface="Arial"/>
                <a:sym typeface="Arial"/>
              </a:rPr>
              <a:t> healthcare platforms. Target countries include Denmark, Japan, Sweden, Switzerland, the UK and the USA.</a:t>
            </a: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3"/>
              </a:rPr>
              <a:t>Smart Energy</a:t>
            </a:r>
            <a:r>
              <a:rPr lang="en-US" sz="1200" kern="0" dirty="0">
                <a:latin typeface="Finlandica" panose="00000500000000000000" pitchFamily="2" charset="0"/>
                <a:cs typeface="Arial"/>
                <a:sym typeface="Arial"/>
              </a:rPr>
              <a:t> accelerates smarter and cleaner energy innovations. Note this program ends in 2021 and some projects have already ended.</a:t>
            </a: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4"/>
              </a:rPr>
              <a:t>Smart Life</a:t>
            </a:r>
            <a:r>
              <a:rPr lang="en-US" sz="1200" kern="0" dirty="0">
                <a:latin typeface="Finlandica" panose="00000500000000000000" pitchFamily="2" charset="0"/>
                <a:cs typeface="Arial"/>
                <a:sym typeface="Arial"/>
              </a:rPr>
              <a:t> includes digital health and wellbeing solutions. The program targets Australia, Germany, the Gulf region, the Nordic countries, Japan, Singapore, the UK and the USA.</a:t>
            </a: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5"/>
              </a:rPr>
              <a:t>Smart Mobility and Batteries</a:t>
            </a:r>
            <a:r>
              <a:rPr lang="en-US" sz="1200" kern="0" dirty="0">
                <a:latin typeface="Finlandica" panose="00000500000000000000" pitchFamily="2" charset="0"/>
                <a:cs typeface="Arial"/>
                <a:sym typeface="Arial"/>
              </a:rPr>
              <a:t> focuses on smart mobility, logistics and batteries and electrification.</a:t>
            </a:r>
          </a:p>
          <a:p>
            <a:pPr marL="0" indent="0" defTabSz="914400">
              <a:lnSpc>
                <a:spcPct val="120000"/>
              </a:lnSpc>
              <a:spcBef>
                <a:spcPts val="113"/>
              </a:spcBef>
              <a:buClr>
                <a:srgbClr val="002EA2"/>
              </a:buClr>
              <a:buSzPts val="1000"/>
              <a:buNone/>
            </a:pPr>
            <a:endParaRPr lang="en-US" sz="1200" kern="0" dirty="0">
              <a:latin typeface="Finlandica" panose="00000500000000000000" pitchFamily="2" charset="0"/>
              <a:cs typeface="Arial"/>
              <a:sym typeface="Arial"/>
            </a:endParaRPr>
          </a:p>
          <a:p>
            <a:pPr marL="0" indent="0" defTabSz="914400">
              <a:lnSpc>
                <a:spcPct val="120000"/>
              </a:lnSpc>
              <a:spcBef>
                <a:spcPts val="113"/>
              </a:spcBef>
              <a:buClr>
                <a:srgbClr val="002EA2"/>
              </a:buClr>
              <a:buSzPts val="1000"/>
              <a:buNone/>
            </a:pPr>
            <a:r>
              <a:rPr lang="en-US" sz="1200" kern="0" dirty="0">
                <a:latin typeface="Finlandica" panose="00000500000000000000" pitchFamily="2" charset="0"/>
                <a:cs typeface="Arial"/>
                <a:sym typeface="Arial"/>
              </a:rPr>
              <a:t>The Finnish Innovation Fund </a:t>
            </a:r>
            <a:r>
              <a:rPr lang="en-US" sz="1200" kern="0" dirty="0" err="1">
                <a:latin typeface="Finlandica" panose="00000500000000000000" pitchFamily="2" charset="0"/>
                <a:cs typeface="Arial"/>
                <a:sym typeface="Arial"/>
              </a:rPr>
              <a:t>Sitra</a:t>
            </a:r>
            <a:r>
              <a:rPr lang="en-US" sz="1200" kern="0" dirty="0">
                <a:latin typeface="Finlandica" panose="00000500000000000000" pitchFamily="2" charset="0"/>
                <a:cs typeface="Arial"/>
                <a:sym typeface="Arial"/>
              </a:rPr>
              <a:t> has themes important for a well-functioning smart city.</a:t>
            </a: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rPr>
              <a:t>The successful </a:t>
            </a:r>
            <a:r>
              <a:rPr lang="en-US" sz="1200" kern="0" dirty="0">
                <a:latin typeface="Finlandica" panose="00000500000000000000" pitchFamily="2" charset="0"/>
                <a:cs typeface="Arial"/>
                <a:sym typeface="Arial"/>
                <a:hlinkClick r:id="rId6"/>
              </a:rPr>
              <a:t>Circular Economy</a:t>
            </a:r>
            <a:r>
              <a:rPr lang="en-US" sz="1200" kern="0" dirty="0">
                <a:latin typeface="Finlandica" panose="00000500000000000000" pitchFamily="2" charset="0"/>
                <a:cs typeface="Arial"/>
                <a:sym typeface="Arial"/>
              </a:rPr>
              <a:t> program advances a sustainable economic model which reuses materials and promotes services instead of products.</a:t>
            </a:r>
            <a:endParaRPr lang="en-US" sz="1200" kern="0" dirty="0">
              <a:latin typeface="Finlandica" panose="00000500000000000000" pitchFamily="2" charset="0"/>
              <a:cs typeface="Arial"/>
              <a:sym typeface="Arial"/>
              <a:hlinkClick r:id="rId7"/>
            </a:endParaRP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7"/>
              </a:rPr>
              <a:t>Fair Data Economy</a:t>
            </a:r>
            <a:r>
              <a:rPr lang="en-US" sz="1200" kern="0" dirty="0">
                <a:latin typeface="Finlandica" panose="00000500000000000000" pitchFamily="2" charset="0"/>
                <a:cs typeface="Arial"/>
                <a:sym typeface="Arial"/>
              </a:rPr>
              <a:t> is about how data is used and protected.</a:t>
            </a: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8"/>
              </a:rPr>
              <a:t>Health Data 2030</a:t>
            </a:r>
            <a:r>
              <a:rPr lang="en-US" sz="1200" kern="0" dirty="0">
                <a:latin typeface="Finlandica" panose="00000500000000000000" pitchFamily="2" charset="0"/>
                <a:cs typeface="Arial"/>
                <a:sym typeface="Arial"/>
              </a:rPr>
              <a:t> develops how health data could be used in the EU.</a:t>
            </a:r>
            <a:endParaRPr lang="en-US" sz="1200" kern="0" dirty="0">
              <a:latin typeface="Finlandica" panose="00000500000000000000" pitchFamily="2" charset="0"/>
              <a:cs typeface="Arial"/>
              <a:sym typeface="Arial"/>
              <a:hlinkClick r:id="rId9"/>
            </a:endParaRP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9"/>
              </a:rPr>
              <a:t>Sustainable Everyday Life</a:t>
            </a:r>
            <a:r>
              <a:rPr lang="en-US" sz="1200" kern="0" dirty="0">
                <a:latin typeface="Finlandica" panose="00000500000000000000" pitchFamily="2" charset="0"/>
                <a:cs typeface="Arial"/>
                <a:sym typeface="Arial"/>
              </a:rPr>
              <a:t> works on a shift to a sustainable lifestyle.</a:t>
            </a:r>
          </a:p>
          <a:p>
            <a:pPr defTabSz="914400">
              <a:lnSpc>
                <a:spcPct val="120000"/>
              </a:lnSpc>
              <a:spcBef>
                <a:spcPts val="113"/>
              </a:spcBef>
              <a:buClr>
                <a:srgbClr val="002EA2"/>
              </a:buClr>
              <a:buSzPts val="1000"/>
            </a:pPr>
            <a:r>
              <a:rPr lang="en-US" sz="1200" kern="0" dirty="0">
                <a:latin typeface="Finlandica" panose="00000500000000000000" pitchFamily="2" charset="0"/>
                <a:cs typeface="Arial"/>
                <a:sym typeface="Arial"/>
                <a:hlinkClick r:id="rId10"/>
              </a:rPr>
              <a:t>Updating Democracy</a:t>
            </a:r>
            <a:r>
              <a:rPr lang="en-US" sz="1200" kern="0" dirty="0">
                <a:latin typeface="Finlandica" panose="00000500000000000000" pitchFamily="2" charset="0"/>
                <a:cs typeface="Arial"/>
                <a:sym typeface="Arial"/>
              </a:rPr>
              <a:t> aims to rejuvenate democracy including innovative digital solutions.</a:t>
            </a:r>
          </a:p>
          <a:p>
            <a:pPr defTabSz="914400">
              <a:lnSpc>
                <a:spcPct val="120000"/>
              </a:lnSpc>
              <a:spcBef>
                <a:spcPts val="113"/>
              </a:spcBef>
              <a:buClr>
                <a:srgbClr val="002EA2"/>
              </a:buClr>
              <a:buSzPts val="1000"/>
            </a:pPr>
            <a:endParaRPr lang="en-US" sz="1200" kern="0" dirty="0">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US" sz="1200" dirty="0" err="1">
                <a:latin typeface="Finlandica" panose="00000500000000000000" pitchFamily="2" charset="0"/>
                <a:hlinkClick r:id="rId11"/>
              </a:rPr>
              <a:t>MyHelsinki</a:t>
            </a:r>
            <a:r>
              <a:rPr lang="en-US" sz="1200" dirty="0">
                <a:latin typeface="Finlandica" panose="00000500000000000000" pitchFamily="2" charset="0"/>
              </a:rPr>
              <a:t> open API is an open interface about places, events and activities in Helsinki. Data is freely shared and can be used for public or private purposes. </a:t>
            </a:r>
          </a:p>
          <a:p>
            <a:pPr defTabSz="914400">
              <a:lnSpc>
                <a:spcPct val="120000"/>
              </a:lnSpc>
              <a:spcBef>
                <a:spcPts val="113"/>
              </a:spcBef>
              <a:buClr>
                <a:srgbClr val="002EA2"/>
              </a:buClr>
              <a:buSzPts val="1000"/>
            </a:pPr>
            <a:endParaRPr lang="en-US" sz="1200" dirty="0">
              <a:latin typeface="Finlandica" panose="00000500000000000000" pitchFamily="2" charset="0"/>
            </a:endParaRPr>
          </a:p>
          <a:p>
            <a:pPr defTabSz="914400">
              <a:lnSpc>
                <a:spcPct val="120000"/>
              </a:lnSpc>
              <a:spcBef>
                <a:spcPts val="113"/>
              </a:spcBef>
              <a:buClr>
                <a:srgbClr val="002EA2"/>
              </a:buClr>
              <a:buSzPts val="1000"/>
            </a:pPr>
            <a:r>
              <a:rPr lang="en-US" sz="1200" dirty="0">
                <a:latin typeface="Finlandica" panose="00000500000000000000" pitchFamily="2" charset="0"/>
              </a:rPr>
              <a:t>Funded by Business Finland, </a:t>
            </a:r>
            <a:r>
              <a:rPr lang="en-US" sz="1200" dirty="0">
                <a:latin typeface="Finlandica" panose="00000500000000000000" pitchFamily="2" charset="0"/>
                <a:hlinkClick r:id="rId12"/>
              </a:rPr>
              <a:t>KEKO</a:t>
            </a:r>
            <a:r>
              <a:rPr lang="en-US" sz="1200" dirty="0">
                <a:latin typeface="Finlandica" panose="00000500000000000000" pitchFamily="2" charset="0"/>
              </a:rPr>
              <a:t> is an ecosystem to </a:t>
            </a:r>
            <a:r>
              <a:rPr lang="en-US" sz="1200" dirty="0" err="1">
                <a:latin typeface="Finlandica" panose="00000500000000000000" pitchFamily="2" charset="0"/>
              </a:rPr>
              <a:t>utilise</a:t>
            </a:r>
            <a:r>
              <a:rPr lang="en-US" sz="1200" dirty="0">
                <a:latin typeface="Finlandica" panose="00000500000000000000" pitchFamily="2" charset="0"/>
              </a:rPr>
              <a:t> building data.</a:t>
            </a:r>
          </a:p>
          <a:p>
            <a:pPr defTabSz="914400">
              <a:lnSpc>
                <a:spcPct val="120000"/>
              </a:lnSpc>
              <a:spcBef>
                <a:spcPts val="113"/>
              </a:spcBef>
              <a:buClr>
                <a:srgbClr val="002EA2"/>
              </a:buClr>
              <a:buSzPts val="1000"/>
            </a:pPr>
            <a:endParaRPr lang="en-US" sz="1200" dirty="0">
              <a:latin typeface="Finlandica" panose="00000500000000000000" pitchFamily="2" charset="0"/>
            </a:endParaRPr>
          </a:p>
          <a:p>
            <a:pPr defTabSz="914400">
              <a:lnSpc>
                <a:spcPct val="120000"/>
              </a:lnSpc>
              <a:spcBef>
                <a:spcPts val="113"/>
              </a:spcBef>
              <a:buClr>
                <a:srgbClr val="002EA2"/>
              </a:buClr>
              <a:buSzPts val="1000"/>
            </a:pPr>
            <a:r>
              <a:rPr lang="en-US" sz="1200" dirty="0">
                <a:latin typeface="Finlandica" panose="00000500000000000000" pitchFamily="2" charset="0"/>
                <a:hlinkClick r:id="rId13"/>
              </a:rPr>
              <a:t>LuxTurrim 5G</a:t>
            </a:r>
            <a:r>
              <a:rPr lang="en-US" sz="1200" dirty="0">
                <a:latin typeface="Finlandica" panose="00000500000000000000" pitchFamily="2" charset="0"/>
              </a:rPr>
              <a:t> is an ecosystem to create the digital backbone for a smart city while </a:t>
            </a:r>
            <a:r>
              <a:rPr lang="en-US" sz="1200" dirty="0">
                <a:latin typeface="Finlandica" panose="00000500000000000000" pitchFamily="2" charset="0"/>
                <a:hlinkClick r:id="rId14"/>
              </a:rPr>
              <a:t>5G Test Network Finland </a:t>
            </a:r>
            <a:r>
              <a:rPr lang="en-US" sz="1200" dirty="0">
                <a:latin typeface="Finlandica" panose="00000500000000000000" pitchFamily="2" charset="0"/>
              </a:rPr>
              <a:t>is an ecosystem to test and develop 5G technology.</a:t>
            </a:r>
          </a:p>
          <a:p>
            <a:pPr defTabSz="914400">
              <a:lnSpc>
                <a:spcPct val="120000"/>
              </a:lnSpc>
              <a:spcBef>
                <a:spcPts val="113"/>
              </a:spcBef>
              <a:buClr>
                <a:srgbClr val="002EA2"/>
              </a:buClr>
              <a:buSzPts val="1000"/>
            </a:pPr>
            <a:endParaRPr lang="en-US" sz="1200" dirty="0">
              <a:latin typeface="Finlandica" panose="00000500000000000000" pitchFamily="2" charset="0"/>
            </a:endParaRPr>
          </a:p>
          <a:p>
            <a:pPr defTabSz="914400">
              <a:lnSpc>
                <a:spcPct val="120000"/>
              </a:lnSpc>
              <a:spcBef>
                <a:spcPts val="113"/>
              </a:spcBef>
              <a:buClr>
                <a:srgbClr val="002EA2"/>
              </a:buClr>
              <a:buSzPts val="1000"/>
            </a:pPr>
            <a:r>
              <a:rPr lang="en-US" sz="1200" dirty="0">
                <a:latin typeface="Finlandica" panose="00000500000000000000" pitchFamily="2" charset="0"/>
              </a:rPr>
              <a:t>The University of Oulu is looking farther ahead with the </a:t>
            </a:r>
            <a:r>
              <a:rPr lang="en-US" sz="1200" dirty="0">
                <a:latin typeface="Finlandica" panose="00000500000000000000" pitchFamily="2" charset="0"/>
                <a:hlinkClick r:id="rId15"/>
              </a:rPr>
              <a:t>6G Flagship</a:t>
            </a:r>
            <a:r>
              <a:rPr lang="en-US" sz="1200" dirty="0">
                <a:latin typeface="Finlandica" panose="00000500000000000000" pitchFamily="2" charset="0"/>
              </a:rPr>
              <a:t> program.</a:t>
            </a: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r>
              <a:rPr lang="en-US" sz="1200" dirty="0">
                <a:latin typeface="Finlandica" panose="00000500000000000000" pitchFamily="2" charset="0"/>
              </a:rPr>
              <a:t>Helsinki’s </a:t>
            </a:r>
            <a:r>
              <a:rPr lang="en-US" sz="1200" dirty="0">
                <a:latin typeface="Finlandica" panose="00000500000000000000" pitchFamily="2" charset="0"/>
                <a:hlinkClick r:id="rId2"/>
              </a:rPr>
              <a:t>Central Library </a:t>
            </a:r>
            <a:r>
              <a:rPr lang="en-US" sz="1200" dirty="0" err="1">
                <a:latin typeface="Finlandica" panose="00000500000000000000" pitchFamily="2" charset="0"/>
                <a:hlinkClick r:id="rId2"/>
              </a:rPr>
              <a:t>Oodi</a:t>
            </a:r>
            <a:r>
              <a:rPr lang="en-US" sz="1200" dirty="0">
                <a:latin typeface="Finlandica" panose="00000500000000000000" pitchFamily="2" charset="0"/>
              </a:rPr>
              <a:t> is a major 98-million-euro investment which aims to increase citizen access and community participation, two key goals of smart city development. </a:t>
            </a:r>
          </a:p>
          <a:p>
            <a:r>
              <a:rPr lang="en-US" sz="1200" dirty="0">
                <a:latin typeface="Finlandica" panose="00000500000000000000" pitchFamily="2" charset="0"/>
                <a:hlinkClick r:id="rId3"/>
              </a:rPr>
              <a:t>Kalasatama</a:t>
            </a:r>
            <a:r>
              <a:rPr lang="en-US" sz="1200" dirty="0">
                <a:latin typeface="Finlandica" panose="00000500000000000000" pitchFamily="2" charset="0"/>
              </a:rPr>
              <a:t>, a newer </a:t>
            </a:r>
            <a:r>
              <a:rPr lang="en-US" sz="1200" dirty="0" err="1">
                <a:latin typeface="Finlandica" panose="00000500000000000000" pitchFamily="2" charset="0"/>
              </a:rPr>
              <a:t>neighbourhood</a:t>
            </a:r>
            <a:r>
              <a:rPr lang="en-US" sz="1200" dirty="0">
                <a:latin typeface="Finlandica" panose="00000500000000000000" pitchFamily="2" charset="0"/>
              </a:rPr>
              <a:t> on the eastern side of Helsinki, is a lab for many smart city projects, such as flexible space, citizen participation schemes, smart trash bins and urban renewable energy.</a:t>
            </a:r>
          </a:p>
          <a:p>
            <a:r>
              <a:rPr lang="en-US" sz="1200" dirty="0">
                <a:latin typeface="Finlandica" panose="00000500000000000000" pitchFamily="2" charset="0"/>
                <a:hlinkClick r:id="rId4"/>
              </a:rPr>
              <a:t>Maria 01</a:t>
            </a:r>
            <a:r>
              <a:rPr lang="en-US" sz="1200" dirty="0">
                <a:latin typeface="Finlandica" panose="00000500000000000000" pitchFamily="2" charset="0"/>
              </a:rPr>
              <a:t> is a large coworking site in a former hospital in Helsinki. Some of the startups headquartered there are in the smart city field.</a:t>
            </a:r>
          </a:p>
          <a:p>
            <a:r>
              <a:rPr lang="en-US" sz="1200" dirty="0">
                <a:latin typeface="Finlandica" panose="00000500000000000000" pitchFamily="2" charset="0"/>
              </a:rPr>
              <a:t>The </a:t>
            </a:r>
            <a:r>
              <a:rPr lang="en-US" sz="1200" dirty="0">
                <a:latin typeface="Finlandica" panose="00000500000000000000" pitchFamily="2" charset="0"/>
                <a:hlinkClick r:id="rId5"/>
              </a:rPr>
              <a:t>Smart Technology Hub</a:t>
            </a:r>
            <a:r>
              <a:rPr lang="en-US" sz="1200" dirty="0">
                <a:latin typeface="Finlandica" panose="00000500000000000000" pitchFamily="2" charset="0"/>
              </a:rPr>
              <a:t> in Vaasa is an project led by Wärtsilä focusing on the maritime and energy sectors, such as smart port technology.</a:t>
            </a:r>
          </a:p>
          <a:p>
            <a:r>
              <a:rPr lang="en-US" sz="1200" dirty="0">
                <a:latin typeface="Finlandica" panose="00000500000000000000" pitchFamily="2" charset="0"/>
                <a:hlinkClick r:id="rId6"/>
              </a:rPr>
              <a:t>Enter Espoo </a:t>
            </a:r>
            <a:r>
              <a:rPr lang="en-US" sz="1200" dirty="0">
                <a:latin typeface="Finlandica" panose="00000500000000000000" pitchFamily="2" charset="0"/>
              </a:rPr>
              <a:t>can tailor a visit for your delegation. For example, you can visit multinational companies, small startups, universities, communities or specific smart city projects. </a:t>
            </a:r>
          </a:p>
          <a:p>
            <a:r>
              <a:rPr lang="en-US" sz="1200" dirty="0">
                <a:latin typeface="Finlandica" panose="00000500000000000000" pitchFamily="2" charset="0"/>
                <a:hlinkClick r:id="rId7"/>
              </a:rPr>
              <a:t>Turku</a:t>
            </a:r>
            <a:r>
              <a:rPr lang="en-US" sz="1200" dirty="0">
                <a:latin typeface="Finlandica" panose="00000500000000000000" pitchFamily="2" charset="0"/>
              </a:rPr>
              <a:t> has some of the most ambitious climate goals in the world. Smart city solutions are a key to their Smart &amp; Wise program.</a:t>
            </a:r>
          </a:p>
          <a:p>
            <a:r>
              <a:rPr lang="en-US" sz="1200" dirty="0">
                <a:latin typeface="Finlandica" panose="00000500000000000000" pitchFamily="2" charset="0"/>
                <a:hlinkClick r:id="rId8"/>
              </a:rPr>
              <a:t>Oulu</a:t>
            </a:r>
            <a:r>
              <a:rPr lang="en-US" sz="1200" dirty="0">
                <a:latin typeface="Finlandica" panose="00000500000000000000" pitchFamily="2" charset="0"/>
              </a:rPr>
              <a:t> has a number of smart city projects in the built environment, transportation, health and mobile connectivity sectors, among others.</a:t>
            </a:r>
          </a:p>
          <a:p>
            <a:r>
              <a:rPr lang="en-US" sz="1200" dirty="0">
                <a:latin typeface="Finlandica" panose="00000500000000000000" pitchFamily="2" charset="0"/>
                <a:hlinkClick r:id="rId9"/>
              </a:rPr>
              <a:t>Tampere</a:t>
            </a:r>
            <a:r>
              <a:rPr lang="en-US" sz="1200" dirty="0">
                <a:latin typeface="Finlandica" panose="00000500000000000000" pitchFamily="2" charset="0"/>
              </a:rPr>
              <a:t>’s comprehensive smart city program includes all the usual focus areas as well as some which are less common, such as customer service and involvement as well as safety and security.</a:t>
            </a:r>
          </a:p>
          <a:p>
            <a:r>
              <a:rPr lang="en-US" sz="1200" dirty="0">
                <a:latin typeface="Finlandica" panose="00000500000000000000" pitchFamily="2" charset="0"/>
                <a:hlinkClick r:id="rId10"/>
              </a:rPr>
              <a:t>Lahti</a:t>
            </a:r>
            <a:r>
              <a:rPr lang="en-US" sz="1200" dirty="0">
                <a:latin typeface="Finlandica" panose="00000500000000000000" pitchFamily="2" charset="0"/>
              </a:rPr>
              <a:t> was an early adopter of the circular economy philosophy. Some interesting projects include energy, such as creating biofuels from the side streams of bakeries and brewers.</a:t>
            </a: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13</a:t>
            </a:fld>
            <a:endParaRPr lang="en-US">
              <a:solidFill>
                <a:srgbClr val="002EA2"/>
              </a:solidFill>
            </a:endParaRPr>
          </a:p>
        </p:txBody>
      </p:sp>
      <p:sp>
        <p:nvSpPr>
          <p:cNvPr id="10" name="Title 5"/>
          <p:cNvSpPr txBox="1">
            <a:spLocks/>
          </p:cNvSpPr>
          <p:nvPr/>
        </p:nvSpPr>
        <p:spPr>
          <a:xfrm>
            <a:off x="601579" y="6433353"/>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123615"/>
            <a:ext cx="5792950" cy="1976846"/>
          </a:xfrm>
          <a:prstGeom prst="rect">
            <a:avLst/>
          </a:prstGeom>
        </p:spPr>
        <p:txBody>
          <a:bodyPr vert="horz" lIns="91440" tIns="45720" rIns="91440" bIns="4572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Clr>
                <a:schemeClr val="tx1"/>
              </a:buClr>
              <a:buSzPts val="1013"/>
              <a:buNone/>
            </a:pPr>
            <a:r>
              <a:rPr lang="en-US" sz="1300" dirty="0">
                <a:latin typeface="Finlandica" panose="00000500000000000000" pitchFamily="2" charset="0"/>
              </a:rPr>
              <a:t>Note: please let VIE-50 know if you have suggestions of good speakers. We will update this material.</a:t>
            </a:r>
          </a:p>
          <a:p>
            <a:pPr>
              <a:lnSpc>
                <a:spcPct val="120000"/>
              </a:lnSpc>
              <a:spcBef>
                <a:spcPts val="0"/>
              </a:spcBef>
              <a:buClr>
                <a:schemeClr val="tx1"/>
              </a:buClr>
              <a:buSzPts val="1013"/>
            </a:pPr>
            <a:r>
              <a:rPr lang="en-US" sz="1300" dirty="0">
                <a:latin typeface="Finlandica" panose="00000500000000000000" pitchFamily="2" charset="0"/>
              </a:rPr>
              <a:t>Mika </a:t>
            </a:r>
            <a:r>
              <a:rPr lang="en-US" sz="1300" dirty="0" err="1">
                <a:latin typeface="Finlandica" panose="00000500000000000000" pitchFamily="2" charset="0"/>
              </a:rPr>
              <a:t>Klemettinen</a:t>
            </a:r>
            <a:r>
              <a:rPr lang="en-US" sz="1300" dirty="0">
                <a:latin typeface="Finlandica" panose="00000500000000000000" pitchFamily="2" charset="0"/>
              </a:rPr>
              <a:t>; trade and innovation consul, head of Shanghai office; Business Finland; </a:t>
            </a:r>
            <a:r>
              <a:rPr lang="en-US" sz="1300" dirty="0">
                <a:latin typeface="Finlandica" panose="00000500000000000000" pitchFamily="2" charset="0"/>
                <a:hlinkClick r:id="rId11"/>
              </a:rPr>
              <a:t>mika.klemettinen@businessfinland.fi</a:t>
            </a:r>
            <a:r>
              <a:rPr lang="en-US" sz="1300" dirty="0">
                <a:latin typeface="Finlandica" panose="00000500000000000000" pitchFamily="2" charset="0"/>
              </a:rPr>
              <a:t>; +86 134 8274 6884</a:t>
            </a:r>
          </a:p>
          <a:p>
            <a:pPr>
              <a:lnSpc>
                <a:spcPct val="120000"/>
              </a:lnSpc>
              <a:spcBef>
                <a:spcPts val="0"/>
              </a:spcBef>
              <a:buClr>
                <a:schemeClr val="tx1"/>
              </a:buClr>
              <a:buSzPts val="1013"/>
            </a:pPr>
            <a:r>
              <a:rPr lang="en-US" sz="1300" dirty="0">
                <a:latin typeface="Finlandica" panose="00000500000000000000" pitchFamily="2" charset="0"/>
              </a:rPr>
              <a:t>Steve Hwang, head of government and cities program in Asia for Nokia – </a:t>
            </a:r>
            <a:r>
              <a:rPr lang="en-US" sz="1300" dirty="0">
                <a:latin typeface="Finlandica" panose="00000500000000000000" pitchFamily="2" charset="0"/>
                <a:hlinkClick r:id="rId12"/>
              </a:rPr>
              <a:t>steve.hwang@nokia.com</a:t>
            </a:r>
            <a:r>
              <a:rPr lang="en-US" sz="1300" dirty="0">
                <a:latin typeface="Finlandica" panose="00000500000000000000" pitchFamily="2" charset="0"/>
              </a:rPr>
              <a:t> </a:t>
            </a:r>
          </a:p>
          <a:p>
            <a:pPr>
              <a:lnSpc>
                <a:spcPct val="120000"/>
              </a:lnSpc>
              <a:spcBef>
                <a:spcPts val="0"/>
              </a:spcBef>
              <a:buClr>
                <a:schemeClr val="tx1"/>
              </a:buClr>
              <a:buSzPts val="1013"/>
            </a:pPr>
            <a:r>
              <a:rPr lang="en-US" sz="1300" dirty="0">
                <a:latin typeface="Finlandica" panose="00000500000000000000" pitchFamily="2" charset="0"/>
              </a:rPr>
              <a:t>Tuula Mäkinen; lead, sales, new business; smart energy and built environment; VTT; </a:t>
            </a:r>
            <a:r>
              <a:rPr lang="en-US" sz="1300" dirty="0">
                <a:latin typeface="Finlandica" panose="00000500000000000000" pitchFamily="2" charset="0"/>
                <a:hlinkClick r:id="rId13"/>
              </a:rPr>
              <a:t>tuula.makinen@vtt.fi</a:t>
            </a:r>
            <a:r>
              <a:rPr lang="en-US" sz="1300" dirty="0">
                <a:latin typeface="Finlandica" panose="00000500000000000000" pitchFamily="2" charset="0"/>
              </a:rPr>
              <a:t>; +358 503 014 661</a:t>
            </a:r>
          </a:p>
          <a:p>
            <a:pPr>
              <a:lnSpc>
                <a:spcPct val="120000"/>
              </a:lnSpc>
              <a:spcBef>
                <a:spcPts val="0"/>
              </a:spcBef>
              <a:buClr>
                <a:schemeClr val="tx1"/>
              </a:buClr>
              <a:buSzPts val="1013"/>
            </a:pPr>
            <a:r>
              <a:rPr lang="en-US" sz="1300" dirty="0">
                <a:latin typeface="Finlandica" panose="00000500000000000000" pitchFamily="2" charset="0"/>
              </a:rPr>
              <a:t>Andrew Calzetti; Marketing Director at Wärtsilä Marine; </a:t>
            </a:r>
            <a:r>
              <a:rPr lang="en-US" sz="1300" dirty="0">
                <a:latin typeface="Finlandica" panose="00000500000000000000" pitchFamily="2" charset="0"/>
                <a:hlinkClick r:id="rId14"/>
              </a:rPr>
              <a:t>andrew.calzetti@wartsila.com</a:t>
            </a:r>
            <a:endParaRPr lang="en-US" sz="1300" dirty="0">
              <a:latin typeface="Finlandica" panose="00000500000000000000" pitchFamily="2" charset="0"/>
            </a:endParaRPr>
          </a:p>
          <a:p>
            <a:pPr>
              <a:lnSpc>
                <a:spcPct val="120000"/>
              </a:lnSpc>
              <a:spcBef>
                <a:spcPts val="0"/>
              </a:spcBef>
              <a:buClr>
                <a:schemeClr val="tx1"/>
              </a:buClr>
              <a:buSzPts val="1013"/>
            </a:pPr>
            <a:endParaRPr lang="en-US" sz="1300" dirty="0">
              <a:latin typeface="Finlandica" panose="00000500000000000000" pitchFamily="2" charset="0"/>
            </a:endParaRPr>
          </a:p>
          <a:p>
            <a:pPr>
              <a:lnSpc>
                <a:spcPct val="120000"/>
              </a:lnSpc>
              <a:spcBef>
                <a:spcPts val="0"/>
              </a:spcBef>
              <a:buClr>
                <a:schemeClr val="tx1"/>
              </a:buClr>
              <a:buSzPts val="1013"/>
            </a:pPr>
            <a:endParaRPr lang="en-US" sz="1300" dirty="0">
              <a:latin typeface="Finlandica" panose="00000500000000000000" pitchFamily="2" charset="0"/>
            </a:endParaRPr>
          </a:p>
          <a:p>
            <a:pPr marL="0" indent="0">
              <a:lnSpc>
                <a:spcPct val="120000"/>
              </a:lnSpc>
              <a:spcBef>
                <a:spcPts val="0"/>
              </a:spcBef>
              <a:buClr>
                <a:schemeClr val="tx1"/>
              </a:buClr>
              <a:buSzPts val="1013"/>
              <a:buNone/>
            </a:pPr>
            <a:endParaRPr lang="en-US" sz="1300" dirty="0">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media</a:t>
            </a:r>
          </a:p>
        </p:txBody>
      </p:sp>
      <p:sp>
        <p:nvSpPr>
          <p:cNvPr id="7" name="Content Placeholder 6"/>
          <p:cNvSpPr>
            <a:spLocks noGrp="1"/>
          </p:cNvSpPr>
          <p:nvPr>
            <p:ph idx="1"/>
          </p:nvPr>
        </p:nvSpPr>
        <p:spPr>
          <a:xfrm>
            <a:off x="601580" y="1008687"/>
            <a:ext cx="5546671" cy="5078607"/>
          </a:xfrm>
        </p:spPr>
        <p:txBody>
          <a:bodyPr>
            <a:noAutofit/>
          </a:bodyPr>
          <a:lstStyle/>
          <a:p>
            <a:pPr marL="0" lvl="0" indent="0" defTabSz="914400">
              <a:lnSpc>
                <a:spcPct val="120000"/>
              </a:lnSpc>
              <a:spcBef>
                <a:spcPts val="113"/>
              </a:spcBef>
              <a:buClr>
                <a:srgbClr val="002EA2"/>
              </a:buClr>
              <a:buSzPts val="1050"/>
              <a:buNone/>
            </a:pPr>
            <a:r>
              <a:rPr lang="en-GB" sz="1200" kern="0" dirty="0">
                <a:solidFill>
                  <a:srgbClr val="000000"/>
                </a:solidFill>
                <a:latin typeface="Finlandica" panose="00000500000000000000" pitchFamily="2" charset="0"/>
                <a:cs typeface="Arial"/>
                <a:sym typeface="Arial"/>
                <a:hlinkClick r:id="rId2"/>
              </a:rPr>
              <a:t>@City of Helsinki Economic Development</a:t>
            </a:r>
            <a:endParaRPr lang="en-GB" sz="12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GB" sz="1200" kern="0" dirty="0">
                <a:solidFill>
                  <a:srgbClr val="000000"/>
                </a:solidFill>
                <a:latin typeface="Finlandica" panose="00000500000000000000" pitchFamily="2" charset="0"/>
                <a:cs typeface="Arial"/>
                <a:sym typeface="Arial"/>
                <a:hlinkClick r:id="rId3"/>
              </a:rPr>
              <a:t>@City of Turku</a:t>
            </a:r>
            <a:endParaRPr lang="en-GB" sz="12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GB" sz="1200" kern="0" dirty="0">
                <a:solidFill>
                  <a:srgbClr val="000000"/>
                </a:solidFill>
                <a:latin typeface="Finlandica" panose="00000500000000000000" pitchFamily="2" charset="0"/>
                <a:cs typeface="Arial"/>
                <a:sym typeface="Arial"/>
                <a:hlinkClick r:id="rId4"/>
              </a:rPr>
              <a:t>@Forum </a:t>
            </a:r>
            <a:r>
              <a:rPr lang="en-GB" sz="1200" kern="0" dirty="0" err="1">
                <a:solidFill>
                  <a:srgbClr val="000000"/>
                </a:solidFill>
                <a:latin typeface="Finlandica" panose="00000500000000000000" pitchFamily="2" charset="0"/>
                <a:cs typeface="Arial"/>
                <a:sym typeface="Arial"/>
                <a:hlinkClick r:id="rId4"/>
              </a:rPr>
              <a:t>Virium</a:t>
            </a:r>
            <a:r>
              <a:rPr lang="en-GB" sz="1200" kern="0" dirty="0">
                <a:solidFill>
                  <a:srgbClr val="000000"/>
                </a:solidFill>
                <a:latin typeface="Finlandica" panose="00000500000000000000" pitchFamily="2" charset="0"/>
                <a:cs typeface="Arial"/>
                <a:sym typeface="Arial"/>
                <a:hlinkClick r:id="rId4"/>
              </a:rPr>
              <a:t> Helsinki</a:t>
            </a:r>
            <a:endParaRPr lang="en-GB" sz="12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GB" sz="1200" kern="0" dirty="0">
                <a:solidFill>
                  <a:srgbClr val="000000"/>
                </a:solidFill>
                <a:latin typeface="Finlandica" panose="00000500000000000000" pitchFamily="2" charset="0"/>
                <a:cs typeface="Arial"/>
                <a:sym typeface="Arial"/>
                <a:hlinkClick r:id="rId5"/>
              </a:rPr>
              <a:t>@Helsinki Business Hub</a:t>
            </a:r>
            <a:endParaRPr lang="en-GB" sz="12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GB" sz="1200" kern="0" dirty="0">
                <a:solidFill>
                  <a:srgbClr val="000000"/>
                </a:solidFill>
                <a:latin typeface="Finlandica" panose="00000500000000000000" pitchFamily="2" charset="0"/>
                <a:cs typeface="Arial"/>
                <a:sym typeface="Arial"/>
                <a:hlinkClick r:id="rId6"/>
              </a:rPr>
              <a:t>@Helsinki Smart Region</a:t>
            </a:r>
            <a:endParaRPr lang="en-GB" sz="12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GB" sz="1200" kern="0" dirty="0">
                <a:solidFill>
                  <a:srgbClr val="000000"/>
                </a:solidFill>
                <a:latin typeface="Finlandica" panose="00000500000000000000" pitchFamily="2" charset="0"/>
                <a:cs typeface="Arial"/>
                <a:sym typeface="Arial"/>
                <a:hlinkClick r:id="rId7"/>
              </a:rPr>
              <a:t>@Jätkäsaari Mobility Lab</a:t>
            </a:r>
            <a:endParaRPr lang="en-GB" sz="1200" kern="0" dirty="0">
              <a:solidFill>
                <a:srgbClr val="000000"/>
              </a:solidFill>
              <a:latin typeface="Finlandica" panose="00000500000000000000" pitchFamily="2" charset="0"/>
              <a:cs typeface="Arial"/>
              <a:sym typeface="Arial"/>
            </a:endParaRPr>
          </a:p>
          <a:p>
            <a:pPr marL="0" indent="0">
              <a:buNone/>
            </a:pPr>
            <a:r>
              <a:rPr lang="en-GB" sz="1200" dirty="0">
                <a:latin typeface="Finlandica" panose="00000500000000000000" pitchFamily="2" charset="0"/>
                <a:hlinkClick r:id="rId8"/>
              </a:rPr>
              <a:t>@Sitra</a:t>
            </a:r>
            <a:endParaRPr lang="en-GB" sz="1200" dirty="0">
              <a:latin typeface="Finlandica" panose="00000500000000000000" pitchFamily="2" charset="0"/>
            </a:endParaRPr>
          </a:p>
          <a:p>
            <a:pPr marL="0" indent="0">
              <a:buNone/>
            </a:pPr>
            <a:r>
              <a:rPr lang="en-GB" sz="1200" dirty="0">
                <a:latin typeface="Finlandica" panose="00000500000000000000" pitchFamily="2" charset="0"/>
                <a:hlinkClick r:id="rId9"/>
              </a:rPr>
              <a:t>@6 </a:t>
            </a:r>
            <a:r>
              <a:rPr lang="en-GB" sz="1200" dirty="0" err="1">
                <a:latin typeface="Finlandica" panose="00000500000000000000" pitchFamily="2" charset="0"/>
                <a:hlinkClick r:id="rId9"/>
              </a:rPr>
              <a:t>Aika</a:t>
            </a:r>
            <a:endParaRPr lang="en-GB" sz="1200" dirty="0">
              <a:latin typeface="Finlandica" panose="00000500000000000000" pitchFamily="2" charset="0"/>
            </a:endParaRPr>
          </a:p>
          <a:p>
            <a:pPr marL="0" indent="0">
              <a:buNone/>
            </a:pPr>
            <a:r>
              <a:rPr lang="en-GB" sz="1200" dirty="0">
                <a:latin typeface="Finlandica" panose="00000500000000000000" pitchFamily="2" charset="0"/>
                <a:hlinkClick r:id="rId10"/>
              </a:rPr>
              <a:t>@Smart City Tampere</a:t>
            </a:r>
            <a:endParaRPr lang="en-GB" sz="1200" dirty="0">
              <a:latin typeface="Finlandica" panose="00000500000000000000" pitchFamily="2" charset="0"/>
            </a:endParaRPr>
          </a:p>
          <a:p>
            <a:pPr marL="0" indent="0">
              <a:buNone/>
            </a:pPr>
            <a:r>
              <a:rPr lang="en-GB" sz="1200" dirty="0">
                <a:latin typeface="Finlandica" panose="00000500000000000000" pitchFamily="2" charset="0"/>
                <a:hlinkClick r:id="rId11"/>
              </a:rPr>
              <a:t>@VTT</a:t>
            </a:r>
            <a:endParaRPr lang="en-GB" sz="1200" dirty="0">
              <a:latin typeface="Finlandica" panose="00000500000000000000" pitchFamily="2" charset="0"/>
            </a:endParaRPr>
          </a:p>
          <a:p>
            <a:pPr marL="0" indent="0">
              <a:buNone/>
            </a:pPr>
            <a:endParaRPr lang="en-GB" sz="1200" dirty="0">
              <a:latin typeface="Finlandica" panose="00000500000000000000" pitchFamily="2" charset="0"/>
            </a:endParaRPr>
          </a:p>
          <a:p>
            <a:pPr marL="0" indent="0">
              <a:buNone/>
            </a:pPr>
            <a:r>
              <a:rPr lang="en-GB" sz="1200" dirty="0">
                <a:latin typeface="Finlandica" panose="00000500000000000000" pitchFamily="2" charset="0"/>
              </a:rPr>
              <a:t>#Finland #SmartCity #Innovation #SmartBuilding #SmartPort #IoT #AI</a:t>
            </a:r>
          </a:p>
          <a:p>
            <a:pPr marL="0" lvl="0" indent="0" defTabSz="914400">
              <a:lnSpc>
                <a:spcPct val="120000"/>
              </a:lnSpc>
              <a:spcBef>
                <a:spcPts val="113"/>
              </a:spcBef>
              <a:buClr>
                <a:srgbClr val="002EA2"/>
              </a:buClr>
              <a:buSzPts val="1050"/>
              <a:buNone/>
            </a:pPr>
            <a:endParaRPr lang="en-US" sz="1200" kern="0" dirty="0">
              <a:solidFill>
                <a:srgbClr val="000000"/>
              </a:solidFill>
              <a:latin typeface="Finlandica" panose="00000500000000000000" pitchFamily="2" charset="0"/>
              <a:cs typeface="Arial"/>
              <a:sym typeface="Arial"/>
            </a:endParaRPr>
          </a:p>
          <a:p>
            <a:pPr lvl="0" defTabSz="914400">
              <a:lnSpc>
                <a:spcPct val="120000"/>
              </a:lnSpc>
              <a:spcBef>
                <a:spcPts val="113"/>
              </a:spcBef>
              <a:buClr>
                <a:srgbClr val="002EA2"/>
              </a:buClr>
              <a:buSzPts val="1050"/>
            </a:pPr>
            <a:r>
              <a:rPr lang="en-US" sz="1200" kern="0" dirty="0">
                <a:latin typeface="Finlandica" panose="00000500000000000000" pitchFamily="2" charset="0"/>
                <a:ea typeface="Arial"/>
                <a:cs typeface="Arial"/>
                <a:sym typeface="Arial"/>
              </a:rPr>
              <a:t>#Finland had smart cities before there was the term #SmartCity.</a:t>
            </a:r>
          </a:p>
          <a:p>
            <a:pPr lvl="0" defTabSz="914400">
              <a:lnSpc>
                <a:spcPct val="120000"/>
              </a:lnSpc>
              <a:spcBef>
                <a:spcPts val="113"/>
              </a:spcBef>
              <a:buClr>
                <a:srgbClr val="002EA2"/>
              </a:buClr>
              <a:buSzPts val="1050"/>
            </a:pPr>
            <a:r>
              <a:rPr lang="en-US" sz="1200" kern="0" dirty="0">
                <a:latin typeface="Finlandica" panose="00000500000000000000" pitchFamily="2" charset="0"/>
                <a:ea typeface="Arial"/>
                <a:cs typeface="Arial"/>
                <a:sym typeface="Arial"/>
              </a:rPr>
              <a:t>A #Finnish #SmartCity isn’t about technology. It is about people.</a:t>
            </a:r>
          </a:p>
          <a:p>
            <a:pPr lvl="0" defTabSz="914400">
              <a:lnSpc>
                <a:spcPct val="120000"/>
              </a:lnSpc>
              <a:spcBef>
                <a:spcPts val="113"/>
              </a:spcBef>
              <a:buClr>
                <a:srgbClr val="002EA2"/>
              </a:buClr>
              <a:buSzPts val="1050"/>
            </a:pPr>
            <a:r>
              <a:rPr lang="en-US" sz="1200" kern="0" dirty="0">
                <a:latin typeface="Finlandica" panose="00000500000000000000" pitchFamily="2" charset="0"/>
                <a:ea typeface="Arial"/>
                <a:cs typeface="Arial"/>
                <a:sym typeface="Arial"/>
              </a:rPr>
              <a:t>If we want to be #sustainable we need to get smart. Finnish #SmartCities are about improving our quality of life while protecting the </a:t>
            </a:r>
            <a:r>
              <a:rPr lang="en-US" sz="1200" kern="0" dirty="0" err="1">
                <a:latin typeface="Finlandica" panose="00000500000000000000" pitchFamily="2" charset="0"/>
                <a:ea typeface="Arial"/>
                <a:cs typeface="Arial"/>
                <a:sym typeface="Arial"/>
              </a:rPr>
              <a:t>environmtne</a:t>
            </a:r>
            <a:r>
              <a:rPr lang="en-US" sz="1200" kern="0" dirty="0">
                <a:latin typeface="Finlandica" panose="00000500000000000000" pitchFamily="2" charset="0"/>
                <a:ea typeface="Arial"/>
                <a:cs typeface="Arial"/>
                <a:sym typeface="Arial"/>
              </a:rPr>
              <a:t>.</a:t>
            </a: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14</a:t>
            </a:fld>
            <a:endParaRPr lang="en-US">
              <a:solidFill>
                <a:srgbClr val="002EA2"/>
              </a:solidFill>
            </a:endParaRPr>
          </a:p>
        </p:txBody>
      </p:sp>
      <p:sp>
        <p:nvSpPr>
          <p:cNvPr id="10" name="Title 5"/>
          <p:cNvSpPr txBox="1">
            <a:spLocks/>
          </p:cNvSpPr>
          <p:nvPr/>
        </p:nvSpPr>
        <p:spPr>
          <a:xfrm>
            <a:off x="601579" y="6172080"/>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information</a:t>
            </a:r>
          </a:p>
        </p:txBody>
      </p:sp>
      <p:sp>
        <p:nvSpPr>
          <p:cNvPr id="11" name="Content Placeholder 6"/>
          <p:cNvSpPr txBox="1">
            <a:spLocks/>
          </p:cNvSpPr>
          <p:nvPr/>
        </p:nvSpPr>
        <p:spPr>
          <a:xfrm>
            <a:off x="601579" y="6905897"/>
            <a:ext cx="5784934" cy="235131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lnSpc>
                <a:spcPct val="100000"/>
              </a:lnSpc>
              <a:spcBef>
                <a:spcPts val="0"/>
              </a:spcBef>
            </a:pPr>
            <a:r>
              <a:rPr lang="en-US" sz="1200" dirty="0">
                <a:latin typeface="Finlandica" panose="00000500000000000000" pitchFamily="2" charset="0"/>
              </a:rPr>
              <a:t>Mika </a:t>
            </a:r>
            <a:r>
              <a:rPr lang="en-US" sz="1200" dirty="0" err="1">
                <a:latin typeface="Finlandica" panose="00000500000000000000" pitchFamily="2" charset="0"/>
              </a:rPr>
              <a:t>Klemettinen</a:t>
            </a:r>
            <a:r>
              <a:rPr lang="en-US" sz="1200" dirty="0">
                <a:latin typeface="Finlandica" panose="00000500000000000000" pitchFamily="2" charset="0"/>
              </a:rPr>
              <a:t>; trade and innovation consul, head of Shanghai office; Business Finland; </a:t>
            </a:r>
            <a:r>
              <a:rPr lang="en-US" sz="1200" dirty="0">
                <a:latin typeface="Finlandica" panose="00000500000000000000" pitchFamily="2" charset="0"/>
                <a:hlinkClick r:id="rId12"/>
              </a:rPr>
              <a:t>mika.klemettinen@businessfinland.fi</a:t>
            </a:r>
            <a:r>
              <a:rPr lang="en-US" sz="1200" dirty="0">
                <a:latin typeface="Finlandica" panose="00000500000000000000" pitchFamily="2" charset="0"/>
              </a:rPr>
              <a:t>; +86 134 8274 6884</a:t>
            </a:r>
          </a:p>
          <a:p>
            <a:pPr defTabSz="914400">
              <a:lnSpc>
                <a:spcPct val="100000"/>
              </a:lnSpc>
              <a:spcBef>
                <a:spcPts val="0"/>
              </a:spcBef>
            </a:pPr>
            <a:endParaRPr lang="en-US" sz="1200" dirty="0">
              <a:latin typeface="Finlandica" panose="00000500000000000000" pitchFamily="2" charset="0"/>
            </a:endParaRPr>
          </a:p>
          <a:p>
            <a:pPr defTabSz="914400">
              <a:lnSpc>
                <a:spcPct val="100000"/>
              </a:lnSpc>
              <a:spcBef>
                <a:spcPts val="0"/>
              </a:spcBef>
            </a:pPr>
            <a:endParaRPr lang="en-US" sz="1200" dirty="0">
              <a:latin typeface="Finlandica" panose="00000500000000000000" pitchFamily="2" charset="0"/>
            </a:endParaRPr>
          </a:p>
          <a:p>
            <a:pPr defTabSz="914400">
              <a:lnSpc>
                <a:spcPct val="100000"/>
              </a:lnSpc>
              <a:spcBef>
                <a:spcPts val="0"/>
              </a:spcBef>
            </a:pPr>
            <a:endParaRPr lang="fi-FI" sz="1200" dirty="0">
              <a:latin typeface="Finlandica" panose="00000500000000000000" pitchFamily="2" charset="0"/>
            </a:endParaRPr>
          </a:p>
          <a:p>
            <a:pPr marL="0" indent="0" defTabSz="914400">
              <a:lnSpc>
                <a:spcPct val="100000"/>
              </a:lnSpc>
              <a:spcBef>
                <a:spcPts val="0"/>
              </a:spcBef>
              <a:buNone/>
            </a:pPr>
            <a:endParaRPr lang="en-US" sz="1200" dirty="0">
              <a:latin typeface="Finlandica" panose="00000500000000000000" pitchFamily="2" charset="0"/>
            </a:endParaRPr>
          </a:p>
          <a:p>
            <a:pPr marL="0" indent="0" defTabSz="914400">
              <a:lnSpc>
                <a:spcPct val="100000"/>
              </a:lnSpc>
              <a:spcBef>
                <a:spcPts val="0"/>
              </a:spcBef>
              <a:buNone/>
            </a:pPr>
            <a:endParaRPr lang="en-US" sz="1200" dirty="0">
              <a:latin typeface="Finlandica" panose="00000500000000000000" pitchFamily="2" charset="0"/>
              <a:hlinkClick r:id="rId13"/>
            </a:endParaRPr>
          </a:p>
        </p:txBody>
      </p:sp>
    </p:spTree>
    <p:extLst>
      <p:ext uri="{BB962C8B-B14F-4D97-AF65-F5344CB8AC3E}">
        <p14:creationId xmlns:p14="http://schemas.microsoft.com/office/powerpoint/2010/main" val="103073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materials</a:t>
            </a:r>
          </a:p>
        </p:txBody>
      </p:sp>
      <p:sp>
        <p:nvSpPr>
          <p:cNvPr id="7" name="Content Placeholder 6"/>
          <p:cNvSpPr>
            <a:spLocks noGrp="1"/>
          </p:cNvSpPr>
          <p:nvPr>
            <p:ph idx="1"/>
          </p:nvPr>
        </p:nvSpPr>
        <p:spPr>
          <a:xfrm>
            <a:off x="471488" y="1157139"/>
            <a:ext cx="5915025" cy="8024258"/>
          </a:xfrm>
        </p:spPr>
        <p:txBody>
          <a:bodyPr>
            <a:noAutofit/>
          </a:bodyPr>
          <a:lstStyle/>
          <a:p>
            <a:r>
              <a:rPr lang="en-US" sz="1200" dirty="0">
                <a:latin typeface="Finlandica" panose="00000500000000000000" pitchFamily="2" charset="0"/>
              </a:rPr>
              <a:t>VTT’s </a:t>
            </a:r>
            <a:r>
              <a:rPr lang="en-US" sz="1200" dirty="0">
                <a:latin typeface="Finlandica" panose="00000500000000000000" pitchFamily="2" charset="0"/>
                <a:hlinkClick r:id="rId2"/>
              </a:rPr>
              <a:t>Smart City Guide</a:t>
            </a:r>
            <a:endParaRPr lang="en-US" sz="1200" dirty="0">
              <a:latin typeface="Finlandica" panose="00000500000000000000" pitchFamily="2" charset="0"/>
            </a:endParaRPr>
          </a:p>
          <a:p>
            <a:r>
              <a:rPr lang="en-US" sz="1200" dirty="0">
                <a:latin typeface="Finlandica" panose="00000500000000000000" pitchFamily="2" charset="0"/>
              </a:rPr>
              <a:t>Business Finland’s list of </a:t>
            </a:r>
            <a:r>
              <a:rPr lang="en-US" sz="1200" dirty="0">
                <a:latin typeface="Finlandica" panose="00000500000000000000" pitchFamily="2" charset="0"/>
                <a:hlinkClick r:id="rId3"/>
              </a:rPr>
              <a:t>Key Industries</a:t>
            </a:r>
            <a:r>
              <a:rPr lang="en-US" sz="1200" dirty="0">
                <a:latin typeface="Finlandica" panose="00000500000000000000" pitchFamily="2" charset="0"/>
              </a:rPr>
              <a:t>. They do not have a single smart city category, but many of these industries could be considered under that heading.</a:t>
            </a:r>
          </a:p>
          <a:p>
            <a:r>
              <a:rPr lang="en-US" sz="1200" dirty="0" err="1">
                <a:latin typeface="Finlandica" panose="00000500000000000000" pitchFamily="2" charset="0"/>
              </a:rPr>
              <a:t>Sitra’s</a:t>
            </a:r>
            <a:r>
              <a:rPr lang="en-US" sz="1200" dirty="0">
                <a:latin typeface="Finlandica" panose="00000500000000000000" pitchFamily="2" charset="0"/>
              </a:rPr>
              <a:t> list of </a:t>
            </a:r>
            <a:r>
              <a:rPr lang="en-US" sz="1200" dirty="0">
                <a:latin typeface="Finlandica" panose="00000500000000000000" pitchFamily="2" charset="0"/>
                <a:hlinkClick r:id="rId4"/>
              </a:rPr>
              <a:t>projects and themes</a:t>
            </a:r>
            <a:r>
              <a:rPr lang="en-US" sz="1200" dirty="0">
                <a:latin typeface="Finlandica" panose="00000500000000000000" pitchFamily="2" charset="0"/>
              </a:rPr>
              <a:t>. They do not have a single category which encompasses every smart city topic, but many of </a:t>
            </a:r>
            <a:r>
              <a:rPr lang="en-US" sz="1200" dirty="0" err="1">
                <a:latin typeface="Finlandica" panose="00000500000000000000" pitchFamily="2" charset="0"/>
              </a:rPr>
              <a:t>Sitra’s</a:t>
            </a:r>
            <a:r>
              <a:rPr lang="en-US" sz="1200" dirty="0">
                <a:latin typeface="Finlandica" panose="00000500000000000000" pitchFamily="2" charset="0"/>
              </a:rPr>
              <a:t> activities are relevant.</a:t>
            </a:r>
          </a:p>
          <a:p>
            <a:r>
              <a:rPr lang="en-US" sz="1200" dirty="0">
                <a:latin typeface="Finlandica" panose="00000500000000000000" pitchFamily="2" charset="0"/>
              </a:rPr>
              <a:t>Helsinki Business Hub has a nice </a:t>
            </a:r>
            <a:r>
              <a:rPr lang="en-US" sz="1200" dirty="0">
                <a:latin typeface="Finlandica" panose="00000500000000000000" pitchFamily="2" charset="0"/>
                <a:hlinkClick r:id="rId5"/>
              </a:rPr>
              <a:t>page</a:t>
            </a:r>
            <a:r>
              <a:rPr lang="en-US" sz="1200" dirty="0">
                <a:latin typeface="Finlandica" panose="00000500000000000000" pitchFamily="2" charset="0"/>
              </a:rPr>
              <a:t> to promote smart city projects in the capital area. </a:t>
            </a:r>
          </a:p>
          <a:p>
            <a:r>
              <a:rPr lang="en-US" sz="1200" dirty="0">
                <a:latin typeface="Finlandica" panose="00000500000000000000" pitchFamily="2" charset="0"/>
              </a:rPr>
              <a:t>The City of Espoo has participated in several </a:t>
            </a:r>
            <a:r>
              <a:rPr lang="en-US" sz="1200" dirty="0">
                <a:latin typeface="Finlandica" panose="00000500000000000000" pitchFamily="2" charset="0"/>
                <a:hlinkClick r:id="rId6"/>
              </a:rPr>
              <a:t>smart city projects</a:t>
            </a:r>
            <a:r>
              <a:rPr lang="en-US" sz="1200" dirty="0">
                <a:latin typeface="Finlandica" panose="00000500000000000000" pitchFamily="2" charset="0"/>
              </a:rPr>
              <a:t>.</a:t>
            </a:r>
          </a:p>
          <a:p>
            <a:r>
              <a:rPr lang="en-US" sz="1200" dirty="0">
                <a:latin typeface="Finlandica" panose="00000500000000000000" pitchFamily="2" charset="0"/>
              </a:rPr>
              <a:t>The </a:t>
            </a:r>
            <a:r>
              <a:rPr lang="en-US" sz="1200" dirty="0">
                <a:latin typeface="Finlandica" panose="00000500000000000000" pitchFamily="2" charset="0"/>
                <a:hlinkClick r:id="rId7"/>
              </a:rPr>
              <a:t>Toolbox</a:t>
            </a:r>
            <a:r>
              <a:rPr lang="en-US" sz="1200" dirty="0">
                <a:latin typeface="Finlandica" panose="00000500000000000000" pitchFamily="2" charset="0"/>
              </a:rPr>
              <a:t> on Finland.fi includes a wealth of materials. There is no single smart city category but you can find valuable information on subsectors, such as </a:t>
            </a:r>
            <a:r>
              <a:rPr lang="en-US" sz="1200" dirty="0">
                <a:latin typeface="Finlandica" panose="00000500000000000000" pitchFamily="2" charset="0"/>
                <a:hlinkClick r:id="rId8"/>
              </a:rPr>
              <a:t>digitisation</a:t>
            </a:r>
            <a:r>
              <a:rPr lang="en-US" sz="1200" dirty="0">
                <a:latin typeface="Finlandica" panose="00000500000000000000" pitchFamily="2" charset="0"/>
              </a:rPr>
              <a:t>, </a:t>
            </a:r>
            <a:r>
              <a:rPr lang="en-US" sz="1200" dirty="0">
                <a:latin typeface="Finlandica" panose="00000500000000000000" pitchFamily="2" charset="0"/>
                <a:hlinkClick r:id="rId9"/>
              </a:rPr>
              <a:t>smart energy</a:t>
            </a:r>
            <a:r>
              <a:rPr lang="en-US" sz="1200" dirty="0">
                <a:latin typeface="Finlandica" panose="00000500000000000000" pitchFamily="2" charset="0"/>
              </a:rPr>
              <a:t>, </a:t>
            </a:r>
            <a:r>
              <a:rPr lang="en-US" sz="1200" dirty="0">
                <a:latin typeface="Finlandica" panose="00000500000000000000" pitchFamily="2" charset="0"/>
                <a:hlinkClick r:id="rId10"/>
              </a:rPr>
              <a:t>smart health</a:t>
            </a:r>
            <a:r>
              <a:rPr lang="en-US" sz="1200" dirty="0">
                <a:latin typeface="Finlandica" panose="00000500000000000000" pitchFamily="2" charset="0"/>
              </a:rPr>
              <a:t> and </a:t>
            </a:r>
            <a:r>
              <a:rPr lang="en-US" sz="1200" dirty="0">
                <a:latin typeface="Finlandica" panose="00000500000000000000" pitchFamily="2" charset="0"/>
                <a:hlinkClick r:id="rId11"/>
              </a:rPr>
              <a:t>mobility-as-a-service</a:t>
            </a:r>
            <a:r>
              <a:rPr lang="en-US" sz="1200" dirty="0">
                <a:latin typeface="Finlandica" panose="00000500000000000000" pitchFamily="2" charset="0"/>
              </a:rPr>
              <a:t>.</a:t>
            </a: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endParaRPr lang="en-US" sz="1200" dirty="0">
              <a:solidFill>
                <a:srgbClr val="002EA2"/>
              </a:solidFill>
              <a:latin typeface="Finlandica" panose="00000500000000000000" pitchFamily="2" charset="0"/>
            </a:endParaRPr>
          </a:p>
          <a:p>
            <a:pPr marL="0" indent="0" defTabSz="914400">
              <a:lnSpc>
                <a:spcPct val="100000"/>
              </a:lnSpc>
              <a:spcBef>
                <a:spcPts val="0"/>
              </a:spcBef>
              <a:buNone/>
            </a:pPr>
            <a:r>
              <a:rPr lang="en-US" sz="1200" b="1" i="1" dirty="0">
                <a:solidFill>
                  <a:srgbClr val="002EA2"/>
                </a:solidFill>
                <a:latin typeface="Finlandica" panose="00000500000000000000" pitchFamily="2" charset="0"/>
              </a:rPr>
              <a:t>A note on sources:</a:t>
            </a:r>
            <a:endParaRPr lang="en-US" sz="1200" i="1"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The main sources for the information in Part I are:</a:t>
            </a:r>
          </a:p>
          <a:p>
            <a:pPr>
              <a:lnSpc>
                <a:spcPct val="120000"/>
              </a:lnSpc>
              <a:spcBef>
                <a:spcPts val="0"/>
              </a:spcBef>
              <a:buClr>
                <a:schemeClr val="tx1"/>
              </a:buClr>
              <a:buSzPts val="1013"/>
            </a:pPr>
            <a:r>
              <a:rPr lang="en-US" sz="1200" dirty="0">
                <a:latin typeface="Finlandica" panose="00000500000000000000" pitchFamily="2" charset="0"/>
              </a:rPr>
              <a:t>Business Finland (approximately 75% of </a:t>
            </a:r>
            <a:r>
              <a:rPr lang="en-US" sz="1200">
                <a:latin typeface="Finlandica" panose="00000500000000000000" pitchFamily="2" charset="0"/>
              </a:rPr>
              <a:t>the material)</a:t>
            </a: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The Ministry for Foreign Affairs of Finland </a:t>
            </a:r>
          </a:p>
          <a:p>
            <a:pPr>
              <a:lnSpc>
                <a:spcPct val="120000"/>
              </a:lnSpc>
              <a:spcBef>
                <a:spcPts val="0"/>
              </a:spcBef>
              <a:buClr>
                <a:schemeClr val="tx1"/>
              </a:buClr>
              <a:buSzPts val="1013"/>
            </a:pPr>
            <a:r>
              <a:rPr lang="en-US" sz="1200" dirty="0">
                <a:latin typeface="Finlandica" panose="00000500000000000000" pitchFamily="2" charset="0"/>
              </a:rPr>
              <a:t>VTT</a:t>
            </a:r>
          </a:p>
          <a:p>
            <a:pPr>
              <a:lnSpc>
                <a:spcPct val="120000"/>
              </a:lnSpc>
              <a:spcBef>
                <a:spcPts val="0"/>
              </a:spcBef>
              <a:buClr>
                <a:schemeClr val="tx1"/>
              </a:buClr>
              <a:buSzPts val="1013"/>
            </a:pPr>
            <a:r>
              <a:rPr lang="en-US" sz="1200" dirty="0" err="1">
                <a:latin typeface="Finlandica" panose="00000500000000000000" pitchFamily="2" charset="0"/>
              </a:rPr>
              <a:t>Sitra</a:t>
            </a: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Statistics Finland</a:t>
            </a:r>
          </a:p>
          <a:p>
            <a:pPr>
              <a:lnSpc>
                <a:spcPct val="120000"/>
              </a:lnSpc>
              <a:spcBef>
                <a:spcPts val="0"/>
              </a:spcBef>
              <a:buClr>
                <a:schemeClr val="tx1"/>
              </a:buClr>
              <a:buSzPts val="1013"/>
            </a:pPr>
            <a:r>
              <a:rPr lang="en-US" sz="1200" dirty="0">
                <a:latin typeface="Finlandica" panose="00000500000000000000" pitchFamily="2" charset="0"/>
              </a:rPr>
              <a:t>Eurostat</a:t>
            </a:r>
          </a:p>
          <a:p>
            <a:pPr>
              <a:lnSpc>
                <a:spcPct val="120000"/>
              </a:lnSpc>
              <a:spcBef>
                <a:spcPts val="0"/>
              </a:spcBef>
              <a:buClr>
                <a:schemeClr val="tx1"/>
              </a:buClr>
              <a:buSzPts val="1013"/>
            </a:pPr>
            <a:r>
              <a:rPr lang="en-US" sz="1200" dirty="0">
                <a:latin typeface="Finlandica" panose="00000500000000000000" pitchFamily="2" charset="0"/>
              </a:rPr>
              <a:t>The primary author’s (David J. Cord) experience covering smart city topics as a journalist</a:t>
            </a: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COUNTRY SPECIFIC 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a:t>12/22/2020</a:t>
            </a:r>
          </a:p>
        </p:txBody>
      </p:sp>
      <p:sp>
        <p:nvSpPr>
          <p:cNvPr id="5" name="Slide Number Placeholder 4"/>
          <p:cNvSpPr>
            <a:spLocks noGrp="1"/>
          </p:cNvSpPr>
          <p:nvPr>
            <p:ph type="sldNum" sz="quarter" idx="12"/>
          </p:nvPr>
        </p:nvSpPr>
        <p:spPr/>
        <p:txBody>
          <a:bodyPr/>
          <a:lstStyle/>
          <a:p>
            <a:fld id="{785AC707-C3CF-459D-BE39-302E1C84AA64}" type="slidenum">
              <a:rPr lang="en-US" smtClean="0"/>
              <a:t>16</a:t>
            </a:fld>
            <a:endParaRPr lang="en-US"/>
          </a:p>
        </p:txBody>
      </p:sp>
    </p:spTree>
    <p:extLst>
      <p:ext uri="{BB962C8B-B14F-4D97-AF65-F5344CB8AC3E}">
        <p14:creationId xmlns:p14="http://schemas.microsoft.com/office/powerpoint/2010/main" val="2681616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messages</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Finland’s special knowhow that makes us stand out especially in this country?</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 </a:t>
            </a: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a:t>12/22/2020</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latin typeface="Finlandica" panose="00000500000000000000" pitchFamily="2" charset="0"/>
            </a:endParaRPr>
          </a:p>
          <a:p>
            <a:pPr>
              <a:lnSpc>
                <a:spcPct val="120000"/>
              </a:lnSpc>
              <a:spcBef>
                <a:spcPts val="0"/>
              </a:spcBef>
              <a:buClr>
                <a:schemeClr val="tx1"/>
              </a:buClr>
              <a:buSzPts val="1013"/>
            </a:pPr>
            <a:r>
              <a:rPr lang="en-US" sz="1300" dirty="0">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a:t>12/22/2020</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18</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latin typeface="Finlandica" panose="00000500000000000000" pitchFamily="2" charset="0"/>
            </a:endParaRPr>
          </a:p>
          <a:p>
            <a:pPr lvl="0">
              <a:lnSpc>
                <a:spcPct val="120000"/>
              </a:lnSpc>
              <a:spcBef>
                <a:spcPts val="0"/>
              </a:spcBef>
              <a:buClr>
                <a:schemeClr val="tx1"/>
              </a:buClr>
              <a:buSzPts val="1013"/>
            </a:pPr>
            <a:r>
              <a:rPr lang="en-US" sz="1300" dirty="0">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latin typeface="Finlandica" panose="00000500000000000000" pitchFamily="2" charset="0"/>
            </a:endParaRPr>
          </a:p>
          <a:p>
            <a:pPr lvl="0">
              <a:lnSpc>
                <a:spcPct val="120000"/>
              </a:lnSpc>
              <a:spcBef>
                <a:spcPts val="0"/>
              </a:spcBef>
              <a:buClr>
                <a:schemeClr val="tx1"/>
              </a:buClr>
              <a:buSzPts val="1013"/>
            </a:pPr>
            <a:r>
              <a:rPr lang="en-US" sz="1300" dirty="0">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latin typeface="Finlandica" panose="00000500000000000000" pitchFamily="2" charset="0"/>
            </a:endParaRPr>
          </a:p>
          <a:p>
            <a:pPr lvl="0">
              <a:lnSpc>
                <a:spcPct val="120000"/>
              </a:lnSpc>
              <a:spcBef>
                <a:spcPts val="0"/>
              </a:spcBef>
              <a:buClr>
                <a:schemeClr val="tx1"/>
              </a:buClr>
              <a:buSzPts val="1013"/>
            </a:pPr>
            <a:r>
              <a:rPr lang="en-US" sz="1300" dirty="0">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latin typeface="Finlandica" panose="00000500000000000000" pitchFamily="2" charset="0"/>
            </a:endParaRPr>
          </a:p>
          <a:p>
            <a:pPr lvl="0">
              <a:lnSpc>
                <a:spcPct val="120000"/>
              </a:lnSpc>
              <a:spcBef>
                <a:spcPts val="0"/>
              </a:spcBef>
              <a:buClr>
                <a:schemeClr val="tx1"/>
              </a:buClr>
              <a:buSzPts val="1013"/>
            </a:pPr>
            <a:r>
              <a:rPr lang="en-US" sz="1300" dirty="0">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a:t>12/22/2020</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19</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GENERAL 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dirty="0"/>
              <a:t>02/06/2021</a:t>
            </a:r>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companies in the area</a:t>
            </a: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a:latin typeface="Finlandica" panose="00000500000000000000" pitchFamily="2" charset="0"/>
              </a:rPr>
              <a:t>Please list Finnish companies operating in this sector in your country. Write shortly (1-2 sentences) what they have to offer.</a:t>
            </a:r>
          </a:p>
        </p:txBody>
      </p:sp>
      <p:sp>
        <p:nvSpPr>
          <p:cNvPr id="8" name="Date Placeholder 7"/>
          <p:cNvSpPr>
            <a:spLocks noGrp="1"/>
          </p:cNvSpPr>
          <p:nvPr>
            <p:ph type="dt" sz="half" idx="10"/>
          </p:nvPr>
        </p:nvSpPr>
        <p:spPr/>
        <p:txBody>
          <a:bodyPr/>
          <a:lstStyle/>
          <a:p>
            <a:r>
              <a:rPr lang="en-US"/>
              <a:t>12/22/2020</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rgbClr val="002EA2"/>
                </a:solidFill>
                <a:latin typeface="Finlandica" panose="00000500000000000000" pitchFamily="2" charset="0"/>
              </a:rPr>
              <a:t>Team Finland</a:t>
            </a: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latin typeface="Finlandica" panose="00000500000000000000" pitchFamily="2" charset="0"/>
              </a:rPr>
              <a:t>Name of persons in charge of this sector in your country: name, title, organization, email, phone number.</a:t>
            </a:r>
          </a:p>
        </p:txBody>
      </p:sp>
    </p:spTree>
    <p:extLst>
      <p:ext uri="{BB962C8B-B14F-4D97-AF65-F5344CB8AC3E}">
        <p14:creationId xmlns:p14="http://schemas.microsoft.com/office/powerpoint/2010/main" val="458493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a:t>12/22/2020</a:t>
            </a:r>
          </a:p>
        </p:txBody>
      </p:sp>
      <p:sp>
        <p:nvSpPr>
          <p:cNvPr id="5" name="Slide Number Placeholder 4"/>
          <p:cNvSpPr>
            <a:spLocks noGrp="1"/>
          </p:cNvSpPr>
          <p:nvPr>
            <p:ph type="sldNum" sz="quarter" idx="12"/>
          </p:nvPr>
        </p:nvSpPr>
        <p:spPr/>
        <p:txBody>
          <a:bodyPr/>
          <a:lstStyle/>
          <a:p>
            <a:fld id="{785AC707-C3CF-459D-BE39-302E1C84AA64}" type="slidenum">
              <a:rPr lang="en-US" smtClean="0"/>
              <a:t>21</a:t>
            </a:fld>
            <a:endParaRPr lang="en-US"/>
          </a:p>
        </p:txBody>
      </p:sp>
    </p:spTree>
    <p:extLst>
      <p:ext uri="{BB962C8B-B14F-4D97-AF65-F5344CB8AC3E}">
        <p14:creationId xmlns:p14="http://schemas.microsoft.com/office/powerpoint/2010/main" val="2694213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a:t>12/22/2020</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22</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Finland’s country image work is led by the Finland Promotion Board (FPB).</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a:t>12/22/2020</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23</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messages</a:t>
            </a:r>
            <a:endParaRPr lang="en-US" sz="2800" dirty="0">
              <a:solidFill>
                <a:srgbClr val="002EA2"/>
              </a:solidFill>
            </a:endParaRPr>
          </a:p>
        </p:txBody>
      </p:sp>
      <p:sp>
        <p:nvSpPr>
          <p:cNvPr id="7" name="Content Placeholder 6"/>
          <p:cNvSpPr>
            <a:spLocks noGrp="1"/>
          </p:cNvSpPr>
          <p:nvPr>
            <p:ph idx="1"/>
          </p:nvPr>
        </p:nvSpPr>
        <p:spPr>
          <a:xfrm>
            <a:off x="479504" y="853440"/>
            <a:ext cx="6037100" cy="6199716"/>
          </a:xfrm>
        </p:spPr>
        <p:txBody>
          <a:bodyPr>
            <a:noAutofit/>
          </a:bodyPr>
          <a:lstStyle/>
          <a:p>
            <a:pPr>
              <a:lnSpc>
                <a:spcPct val="120000"/>
              </a:lnSpc>
              <a:spcBef>
                <a:spcPts val="0"/>
              </a:spcBef>
              <a:buClr>
                <a:schemeClr val="tx1"/>
              </a:buClr>
              <a:buSzPts val="1013"/>
            </a:pPr>
            <a:r>
              <a:rPr lang="en-US" sz="1200" dirty="0">
                <a:latin typeface="Finlandica" panose="00000500000000000000" pitchFamily="2" charset="0"/>
              </a:rPr>
              <a:t>The world is </a:t>
            </a:r>
            <a:r>
              <a:rPr lang="en-US" sz="1200" dirty="0" err="1">
                <a:latin typeface="Finlandica" panose="00000500000000000000" pitchFamily="2" charset="0"/>
              </a:rPr>
              <a:t>urbanising</a:t>
            </a:r>
            <a:r>
              <a:rPr lang="en-US" sz="1200" dirty="0">
                <a:latin typeface="Finlandica" panose="00000500000000000000" pitchFamily="2" charset="0"/>
              </a:rPr>
              <a:t>, but we can’t grow our cities as we have in the past due to sustainability and demographic challenges. The solution is smart cities: using new technologies and concepts to improve business opportunities and quality of life.</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Finland’s approach to smart cities is </a:t>
            </a:r>
            <a:r>
              <a:rPr lang="en-US" sz="1200" dirty="0" err="1">
                <a:latin typeface="Finlandica" panose="00000500000000000000" pitchFamily="2" charset="0"/>
              </a:rPr>
              <a:t>digitalisation</a:t>
            </a:r>
            <a:r>
              <a:rPr lang="en-US" sz="1200" dirty="0">
                <a:latin typeface="Finlandica" panose="00000500000000000000" pitchFamily="2" charset="0"/>
              </a:rPr>
              <a:t> and sustainability with the citizen in the </a:t>
            </a:r>
            <a:r>
              <a:rPr lang="en-US" sz="1200" dirty="0" err="1">
                <a:latin typeface="Finlandica" panose="00000500000000000000" pitchFamily="2" charset="0"/>
              </a:rPr>
              <a:t>centre</a:t>
            </a:r>
            <a:r>
              <a:rPr lang="en-US" sz="1200" dirty="0">
                <a:latin typeface="Finlandica" panose="00000500000000000000" pitchFamily="2" charset="0"/>
              </a:rPr>
              <a:t>. This helps to build sustainable economic growth while promoting a functional and safe society.</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Finland has been building smart cities before there was a name for them. Our climate, love of technology and Nordic welfare state model have all played a role.</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Many of the prerequisites for smart city solutions are already in place in Finland, such as being a wellbeing state, having modern infrastructure, high-quality mobile connectivity and </a:t>
            </a:r>
            <a:r>
              <a:rPr lang="en-US" sz="1200" dirty="0" err="1">
                <a:latin typeface="Finlandica" panose="00000500000000000000" pitchFamily="2" charset="0"/>
              </a:rPr>
              <a:t>favourable</a:t>
            </a:r>
            <a:r>
              <a:rPr lang="en-US" sz="1200" dirty="0">
                <a:latin typeface="Finlandica" panose="00000500000000000000" pitchFamily="2" charset="0"/>
              </a:rPr>
              <a:t> regulations from public authorities. For example, Finnish open data rules are some of the most progressive in the world.</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Mobility, energy and the built environment are typical elements of a Finnish smart city. Additionally, Finland has stressed digital services, infrastructure, health, education and heavy industry. Sustainability is taken into account in every smart city concept.</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One key to the Finnish smart city concept is the ecosystem. Companies, governments, academia and private citizens work together to co-create solutions. Finland has been the proving ground for some smart city solutions which have since spread over the world, such as Mobility-as-a-Service.</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Finland is a small country which is internationally focused. Our homegrown solutions need to go abroad to grow. We are also constantly seeking international partners where we can work together. If you are searching for smart city solutions, Finland is the place to be!</a:t>
            </a: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a:solidFill>
                <a:srgbClr val="002EA2"/>
              </a:solidFill>
            </a:endParaRPr>
          </a:p>
        </p:txBody>
      </p:sp>
      <p:sp>
        <p:nvSpPr>
          <p:cNvPr id="10" name="Title 5"/>
          <p:cNvSpPr txBox="1">
            <a:spLocks/>
          </p:cNvSpPr>
          <p:nvPr/>
        </p:nvSpPr>
        <p:spPr>
          <a:xfrm>
            <a:off x="601579" y="7204521"/>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endParaRPr lang="en-US" sz="2800" dirty="0">
              <a:solidFill>
                <a:srgbClr val="002EA2"/>
              </a:solidFill>
            </a:endParaRPr>
          </a:p>
        </p:txBody>
      </p:sp>
      <p:sp>
        <p:nvSpPr>
          <p:cNvPr id="11" name="Content Placeholder 6"/>
          <p:cNvSpPr txBox="1">
            <a:spLocks/>
          </p:cNvSpPr>
          <p:nvPr/>
        </p:nvSpPr>
        <p:spPr>
          <a:xfrm>
            <a:off x="601579" y="7747108"/>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200" b="1" dirty="0">
                <a:latin typeface="Finlandica" panose="00000500000000000000" pitchFamily="2" charset="0"/>
              </a:rPr>
              <a:t>Position</a:t>
            </a:r>
            <a:r>
              <a:rPr lang="en-US" sz="1200" dirty="0">
                <a:latin typeface="Finlandica" panose="00000500000000000000" pitchFamily="2" charset="0"/>
              </a:rPr>
              <a:t> Finland as having extensive technical know-how in smart city solutions. </a:t>
            </a:r>
          </a:p>
          <a:p>
            <a:pPr>
              <a:lnSpc>
                <a:spcPct val="120000"/>
              </a:lnSpc>
              <a:spcBef>
                <a:spcPts val="0"/>
              </a:spcBef>
              <a:buClr>
                <a:schemeClr val="tx1"/>
              </a:buClr>
              <a:buSzPts val="1013"/>
            </a:pPr>
            <a:r>
              <a:rPr lang="en-US" sz="1200" b="1" dirty="0">
                <a:latin typeface="Finlandica" panose="00000500000000000000" pitchFamily="2" charset="0"/>
              </a:rPr>
              <a:t>Highlight</a:t>
            </a:r>
            <a:r>
              <a:rPr lang="en-US" sz="1200" dirty="0">
                <a:latin typeface="Finlandica" panose="00000500000000000000" pitchFamily="2" charset="0"/>
              </a:rPr>
              <a:t> the fact that Finnish cities have the necessary foundations in digital and real-world infrastructures as well as the regulatory framework.</a:t>
            </a:r>
          </a:p>
          <a:p>
            <a:pPr>
              <a:lnSpc>
                <a:spcPct val="120000"/>
              </a:lnSpc>
              <a:spcBef>
                <a:spcPts val="0"/>
              </a:spcBef>
              <a:buClr>
                <a:schemeClr val="tx1"/>
              </a:buClr>
              <a:buSzPts val="1013"/>
            </a:pPr>
            <a:r>
              <a:rPr lang="en-US" sz="1200" b="1" dirty="0">
                <a:latin typeface="Finlandica" panose="00000500000000000000" pitchFamily="2" charset="0"/>
              </a:rPr>
              <a:t>Profile</a:t>
            </a:r>
            <a:r>
              <a:rPr lang="en-US" sz="1200" dirty="0">
                <a:latin typeface="Finlandica" panose="00000500000000000000" pitchFamily="2" charset="0"/>
              </a:rPr>
              <a:t> Finland as the perfect place to find existing or develop new sustainable smart city solutions.</a:t>
            </a:r>
          </a:p>
        </p:txBody>
      </p:sp>
    </p:spTree>
    <p:extLst>
      <p:ext uri="{BB962C8B-B14F-4D97-AF65-F5344CB8AC3E}">
        <p14:creationId xmlns:p14="http://schemas.microsoft.com/office/powerpoint/2010/main" val="308509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7"/>
            <a:ext cx="5915025" cy="818603"/>
          </a:xfrm>
        </p:spPr>
        <p:txBody>
          <a:bodyPr>
            <a:normAutofit/>
          </a:bodyPr>
          <a:lstStyle/>
          <a:p>
            <a:r>
              <a:rPr lang="en-US" sz="2800" b="1" dirty="0">
                <a:solidFill>
                  <a:srgbClr val="002EA2"/>
                </a:solidFill>
                <a:latin typeface="Finlandica" panose="00000500000000000000" pitchFamily="2" charset="0"/>
              </a:rPr>
              <a:t>Elevator pitch: Smart cities 1/2</a:t>
            </a:r>
          </a:p>
        </p:txBody>
      </p:sp>
      <p:sp>
        <p:nvSpPr>
          <p:cNvPr id="7" name="Content Placeholder 6"/>
          <p:cNvSpPr>
            <a:spLocks noGrp="1"/>
          </p:cNvSpPr>
          <p:nvPr>
            <p:ph idx="1"/>
          </p:nvPr>
        </p:nvSpPr>
        <p:spPr>
          <a:xfrm>
            <a:off x="484551" y="793940"/>
            <a:ext cx="5888897" cy="8387457"/>
          </a:xfrm>
        </p:spPr>
        <p:txBody>
          <a:bodyPr>
            <a:noAutofit/>
          </a:bodyPr>
          <a:lstStyle/>
          <a:p>
            <a:pPr>
              <a:lnSpc>
                <a:spcPct val="120000"/>
              </a:lnSpc>
              <a:spcBef>
                <a:spcPts val="0"/>
              </a:spcBef>
              <a:buClr>
                <a:schemeClr val="tx1"/>
              </a:buClr>
              <a:buSzPts val="1013"/>
            </a:pPr>
            <a:r>
              <a:rPr lang="en-US" sz="1200" dirty="0">
                <a:latin typeface="Finlandica" panose="00000500000000000000" pitchFamily="2" charset="0"/>
              </a:rPr>
              <a:t>The world is </a:t>
            </a:r>
            <a:r>
              <a:rPr lang="en-US" sz="1200" dirty="0" err="1">
                <a:latin typeface="Finlandica" panose="00000500000000000000" pitchFamily="2" charset="0"/>
              </a:rPr>
              <a:t>urbanising</a:t>
            </a:r>
            <a:r>
              <a:rPr lang="en-US" sz="1200" dirty="0">
                <a:latin typeface="Finlandica" panose="00000500000000000000" pitchFamily="2" charset="0"/>
              </a:rPr>
              <a:t>, but demographic and environmental constraints mean we can’t grow cities as we have in the past. They must be sustainable, more efficient and dedicated to the wellbeing of their inhabitants. This can be done by developing smart cities.</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There is no single definition of smart city. A smart city can be considered as an urban environment which uses digital technologies and data for the benefit of its citizens and businesses. </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Finland’s approach to smart city development is unique because it involves a partnership between companies, universities, governments and citizens. </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Finland is the world’s happiest nation and most trusted society. Combine this with world-leading innovation capabilities and you have future-proof solutions and cutting-edge technology competitiveness. This is not just about technology, but is a very human-centric approach to smart city development.</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Helsinki gets a lot of attention, but other cities have special strengths in smart city development. For example, Tampere has developed smart mobility solutions, Oulu is creating a smart port system, Lahti has pioneered smart industrial solutions and Turku is excelling in sustainability.</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Finland is a small country with an international focus. Our homegrown solutions need to go abroad to grow. We are also constantly seeking international partners where we can work together.</a:t>
            </a: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7"/>
            <a:ext cx="5915025" cy="818603"/>
          </a:xfrm>
        </p:spPr>
        <p:txBody>
          <a:bodyPr>
            <a:normAutofit/>
          </a:bodyPr>
          <a:lstStyle/>
          <a:p>
            <a:r>
              <a:rPr lang="en-US" sz="2800" b="1" dirty="0">
                <a:solidFill>
                  <a:srgbClr val="002EA2"/>
                </a:solidFill>
                <a:latin typeface="Finlandica" panose="00000500000000000000" pitchFamily="2" charset="0"/>
              </a:rPr>
              <a:t>Elevator pitch: Smart cities 2/2</a:t>
            </a:r>
          </a:p>
        </p:txBody>
      </p:sp>
      <p:pic>
        <p:nvPicPr>
          <p:cNvPr id="3" name="Content Placeholder 2">
            <a:extLst>
              <a:ext uri="{FF2B5EF4-FFF2-40B4-BE49-F238E27FC236}">
                <a16:creationId xmlns:a16="http://schemas.microsoft.com/office/drawing/2014/main" id="{631BD2DB-5614-43F1-8E42-31FA4B8BD6B1}"/>
              </a:ext>
            </a:extLst>
          </p:cNvPr>
          <p:cNvPicPr>
            <a:picLocks noGrp="1" noChangeAspect="1"/>
          </p:cNvPicPr>
          <p:nvPr>
            <p:ph idx="1"/>
          </p:nvPr>
        </p:nvPicPr>
        <p:blipFill>
          <a:blip r:embed="rId2"/>
          <a:stretch>
            <a:fillRect/>
          </a:stretch>
        </p:blipFill>
        <p:spPr>
          <a:xfrm>
            <a:off x="471488" y="1000760"/>
            <a:ext cx="5889625" cy="3338440"/>
          </a:xfrm>
        </p:spPr>
      </p:pic>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
        <p:nvSpPr>
          <p:cNvPr id="34" name="TextBox 33">
            <a:extLst>
              <a:ext uri="{FF2B5EF4-FFF2-40B4-BE49-F238E27FC236}">
                <a16:creationId xmlns:a16="http://schemas.microsoft.com/office/drawing/2014/main" id="{24BA9C2D-7AC0-4860-804B-B2EF86DFE1F8}"/>
              </a:ext>
            </a:extLst>
          </p:cNvPr>
          <p:cNvSpPr txBox="1"/>
          <p:nvPr/>
        </p:nvSpPr>
        <p:spPr>
          <a:xfrm>
            <a:off x="471487" y="4339200"/>
            <a:ext cx="5889625" cy="3844770"/>
          </a:xfrm>
          <a:prstGeom prst="rect">
            <a:avLst/>
          </a:prstGeom>
          <a:noFill/>
        </p:spPr>
        <p:txBody>
          <a:bodyPr wrap="square">
            <a:spAutoFit/>
          </a:bodyPr>
          <a:lstStyle/>
          <a:p>
            <a:pPr>
              <a:lnSpc>
                <a:spcPct val="120000"/>
              </a:lnSpc>
              <a:spcBef>
                <a:spcPts val="0"/>
              </a:spcBef>
              <a:buClr>
                <a:schemeClr val="tx1"/>
              </a:buClr>
              <a:buSzPts val="1013"/>
            </a:pPr>
            <a:r>
              <a:rPr lang="en-US" sz="1200" i="1" dirty="0">
                <a:latin typeface="Finlandica" panose="00000500000000000000" pitchFamily="2" charset="0"/>
              </a:rPr>
              <a:t>Image: Business Finland</a:t>
            </a:r>
          </a:p>
          <a:p>
            <a:pPr>
              <a:lnSpc>
                <a:spcPct val="120000"/>
              </a:lnSpc>
              <a:spcBef>
                <a:spcPts val="0"/>
              </a:spcBef>
              <a:buClr>
                <a:schemeClr val="tx1"/>
              </a:buClr>
              <a:buSzPts val="1013"/>
            </a:pPr>
            <a:endParaRPr lang="en-US" sz="1200" dirty="0">
              <a:latin typeface="Finlandica" panose="00000500000000000000" pitchFamily="2" charset="0"/>
            </a:endParaRPr>
          </a:p>
          <a:p>
            <a:pPr>
              <a:lnSpc>
                <a:spcPct val="120000"/>
              </a:lnSpc>
              <a:spcBef>
                <a:spcPts val="0"/>
              </a:spcBef>
              <a:buClr>
                <a:schemeClr val="tx1"/>
              </a:buClr>
              <a:buSzPts val="1013"/>
            </a:pPr>
            <a:r>
              <a:rPr lang="en-US" sz="1200" dirty="0">
                <a:latin typeface="Finlandica" panose="00000500000000000000" pitchFamily="2" charset="0"/>
              </a:rPr>
              <a:t>The building blocks of the Finnish smart city approach are:</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Digital services </a:t>
            </a:r>
            <a:r>
              <a:rPr lang="en-US" sz="1200" dirty="0">
                <a:latin typeface="Finlandica" panose="00000500000000000000" pitchFamily="2" charset="0"/>
              </a:rPr>
              <a:t>– including public services like filing taxes online or giving opinions on government policy, as well as private services such as cybersecurity or food delivery</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Digital infrastructure and open platforms </a:t>
            </a:r>
            <a:r>
              <a:rPr lang="en-US" sz="1200" dirty="0">
                <a:latin typeface="Finlandica" panose="00000500000000000000" pitchFamily="2" charset="0"/>
              </a:rPr>
              <a:t>– such as </a:t>
            </a:r>
            <a:r>
              <a:rPr lang="en-US" sz="1200" dirty="0" err="1">
                <a:latin typeface="Finlandica" panose="00000500000000000000" pitchFamily="2" charset="0"/>
              </a:rPr>
              <a:t>MyHelsinki</a:t>
            </a:r>
            <a:r>
              <a:rPr lang="en-US" sz="1200" dirty="0">
                <a:latin typeface="Finlandica" panose="00000500000000000000" pitchFamily="2" charset="0"/>
              </a:rPr>
              <a:t> data sharing</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Mobility</a:t>
            </a:r>
            <a:r>
              <a:rPr lang="en-US" sz="1200" dirty="0">
                <a:latin typeface="Finlandica" panose="00000500000000000000" pitchFamily="2" charset="0"/>
              </a:rPr>
              <a:t> – like Tampere’s smart tram or the Whim app which uses Mobility-as-a-Service</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Built Environment </a:t>
            </a:r>
            <a:r>
              <a:rPr lang="en-US" sz="1200" dirty="0">
                <a:latin typeface="Finlandica" panose="00000500000000000000" pitchFamily="2" charset="0"/>
              </a:rPr>
              <a:t>– including Building Information Modeling (BIM) and smart buildings</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Energy</a:t>
            </a:r>
            <a:r>
              <a:rPr lang="en-US" sz="1200" dirty="0">
                <a:latin typeface="Finlandica" panose="00000500000000000000" pitchFamily="2" charset="0"/>
              </a:rPr>
              <a:t> – like renewables, flexible generation, district heating and smart grids</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Water and waste treatment </a:t>
            </a:r>
            <a:r>
              <a:rPr lang="en-US" sz="1200" dirty="0">
                <a:latin typeface="Finlandica" panose="00000500000000000000" pitchFamily="2" charset="0"/>
              </a:rPr>
              <a:t>– including industrial IoT solutions</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Education</a:t>
            </a:r>
            <a:r>
              <a:rPr lang="en-US" sz="1200" dirty="0">
                <a:latin typeface="Finlandica" panose="00000500000000000000" pitchFamily="2" charset="0"/>
              </a:rPr>
              <a:t> – traditional schooling, remote learning, continuous education and more</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Health</a:t>
            </a:r>
            <a:r>
              <a:rPr lang="en-US" sz="1200" dirty="0">
                <a:latin typeface="Finlandica" panose="00000500000000000000" pitchFamily="2" charset="0"/>
              </a:rPr>
              <a:t> – including information, services and products</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Port</a:t>
            </a:r>
            <a:r>
              <a:rPr lang="en-US" sz="1200" dirty="0">
                <a:latin typeface="Finlandica" panose="00000500000000000000" pitchFamily="2" charset="0"/>
              </a:rPr>
              <a:t> – a merging of maritime, logistics, customs and energy sectors</a:t>
            </a:r>
          </a:p>
          <a:p>
            <a:pPr marL="285750" indent="-285750">
              <a:lnSpc>
                <a:spcPct val="120000"/>
              </a:lnSpc>
              <a:buClr>
                <a:schemeClr val="tx1"/>
              </a:buClr>
              <a:buSzPts val="1013"/>
              <a:buFont typeface="Arial" panose="020B0604020202020204" pitchFamily="34" charset="0"/>
              <a:buChar char="•"/>
            </a:pPr>
            <a:r>
              <a:rPr lang="en-US" sz="1200" b="1" dirty="0">
                <a:latin typeface="Finlandica" panose="00000500000000000000" pitchFamily="2" charset="0"/>
              </a:rPr>
              <a:t>Manufacturing</a:t>
            </a:r>
            <a:r>
              <a:rPr lang="en-US" sz="1200" dirty="0">
                <a:latin typeface="Finlandica" panose="00000500000000000000" pitchFamily="2" charset="0"/>
              </a:rPr>
              <a:t> – such as IoT applications and circular solutions</a:t>
            </a:r>
          </a:p>
          <a:p>
            <a:pPr marL="285750" indent="-285750">
              <a:lnSpc>
                <a:spcPct val="120000"/>
              </a:lnSpc>
              <a:buClr>
                <a:schemeClr val="tx1"/>
              </a:buClr>
              <a:buSzPts val="1013"/>
              <a:buFont typeface="Arial" panose="020B0604020202020204" pitchFamily="34" charset="0"/>
              <a:buChar char="•"/>
            </a:pPr>
            <a:endParaRPr lang="en-US" sz="1200" dirty="0">
              <a:latin typeface="Finlandica" panose="00000500000000000000" pitchFamily="2" charset="0"/>
            </a:endParaRPr>
          </a:p>
          <a:p>
            <a:pPr>
              <a:lnSpc>
                <a:spcPct val="120000"/>
              </a:lnSpc>
              <a:buClr>
                <a:schemeClr val="tx1"/>
              </a:buClr>
              <a:buSzPts val="1013"/>
            </a:pPr>
            <a:r>
              <a:rPr lang="en-US" sz="1200" dirty="0">
                <a:latin typeface="Finlandica" panose="00000500000000000000" pitchFamily="2" charset="0"/>
              </a:rPr>
              <a:t>Finland’s smart, safe and sustainable society is being built through </a:t>
            </a:r>
            <a:r>
              <a:rPr lang="en-US" sz="1200" dirty="0" err="1">
                <a:latin typeface="Finlandica" panose="00000500000000000000" pitchFamily="2" charset="0"/>
              </a:rPr>
              <a:t>digitalisation</a:t>
            </a:r>
            <a:r>
              <a:rPr lang="en-US" sz="1200" dirty="0">
                <a:latin typeface="Finlandica" panose="00000500000000000000" pitchFamily="2" charset="0"/>
              </a:rPr>
              <a:t>, environmental friendliness and a focus on the citizen.</a:t>
            </a:r>
          </a:p>
        </p:txBody>
      </p:sp>
    </p:spTree>
    <p:extLst>
      <p:ext uri="{BB962C8B-B14F-4D97-AF65-F5344CB8AC3E}">
        <p14:creationId xmlns:p14="http://schemas.microsoft.com/office/powerpoint/2010/main" val="4279140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Smart cities background 1/2</a:t>
            </a:r>
            <a:endParaRPr lang="en-US" sz="2800" dirty="0">
              <a:solidFill>
                <a:srgbClr val="002EA2"/>
              </a:solidFill>
            </a:endParaRPr>
          </a:p>
        </p:txBody>
      </p:sp>
      <p:sp>
        <p:nvSpPr>
          <p:cNvPr id="7" name="Content Placeholder 6"/>
          <p:cNvSpPr>
            <a:spLocks noGrp="1"/>
          </p:cNvSpPr>
          <p:nvPr>
            <p:ph idx="1"/>
          </p:nvPr>
        </p:nvSpPr>
        <p:spPr>
          <a:xfrm>
            <a:off x="471488" y="947536"/>
            <a:ext cx="5915025" cy="8010927"/>
          </a:xfrm>
        </p:spPr>
        <p:txBody>
          <a:bodyPr>
            <a:noAutofit/>
          </a:bodyPr>
          <a:lstStyle/>
          <a:p>
            <a:pPr marL="0" indent="0">
              <a:lnSpc>
                <a:spcPct val="120000"/>
              </a:lnSpc>
              <a:spcBef>
                <a:spcPts val="0"/>
              </a:spcBef>
              <a:buClr>
                <a:schemeClr val="tx1"/>
              </a:buClr>
              <a:buSzPts val="1013"/>
              <a:buNone/>
            </a:pPr>
            <a:r>
              <a:rPr lang="en-US" sz="1200" dirty="0">
                <a:latin typeface="Finlandica" panose="00000500000000000000" pitchFamily="2" charset="0"/>
              </a:rPr>
              <a:t>The world continues to </a:t>
            </a:r>
            <a:r>
              <a:rPr lang="en-US" sz="1200" dirty="0" err="1">
                <a:latin typeface="Finlandica" panose="00000500000000000000" pitchFamily="2" charset="0"/>
              </a:rPr>
              <a:t>urbanise</a:t>
            </a:r>
            <a:r>
              <a:rPr lang="en-US" sz="1200" dirty="0">
                <a:latin typeface="Finlandica" panose="00000500000000000000" pitchFamily="2" charset="0"/>
              </a:rPr>
              <a:t>, which is generally viewed </a:t>
            </a:r>
            <a:r>
              <a:rPr lang="en-US" sz="1200" dirty="0" err="1">
                <a:latin typeface="Finlandica" panose="00000500000000000000" pitchFamily="2" charset="0"/>
              </a:rPr>
              <a:t>favourably</a:t>
            </a:r>
            <a:r>
              <a:rPr lang="en-US" sz="1200" dirty="0">
                <a:latin typeface="Finlandica" panose="00000500000000000000" pitchFamily="2" charset="0"/>
              </a:rPr>
              <a:t>. Cities tend to be more efficient than rural areas for both public services and private economic activity. Cities can also give their inhabitants more cultural and entertainment choices.</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However, demographic and sustainability challenges mean that our cities cannot continue to develop as they have in the past. They must be more efficient, more sustainable and more focused on human health and wellbeing. One way of doing this is by the urban evolution to smart cities.</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There is no single universally agreed upon definition of “smart city”. The EU defines a smart city as “a place where traditional networks and services are made more efficient with the use of digital and telecommunication technologies for the benefit of its inhabitants and business.” </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Finland’s approach to smart city development includes world-leading innovation, sustainability and a focus on the person. Finns are the happiest country in the world and trust their society. These factors have led to our ability to create future-proof solutions and cutting-edge technology for the benefit of people.</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In a way, Finland has been developing smart cities before there was a term to describe them. The harsh winters mean that Finnish buildings are extremely efficient and make use of innovative solutions such as smart meters and district heating. Thanks in part to Nokia’s success in the 1980s and 1990s, Finland has built a rigorous mobile communication infrastructure. The Nordic welfare state model stresses efficient public services like health and education which make use of the best technologies. With no traditional fossil fuel deposits like coal or oil, Finland has developed more renewable energy such as biomass.</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Today this urban development approach has been refined for the 21</a:t>
            </a:r>
            <a:r>
              <a:rPr lang="en-US" sz="1200" baseline="30000" dirty="0">
                <a:latin typeface="Finlandica" panose="00000500000000000000" pitchFamily="2" charset="0"/>
              </a:rPr>
              <a:t>st</a:t>
            </a:r>
            <a:r>
              <a:rPr lang="en-US" sz="1200" dirty="0">
                <a:latin typeface="Finlandica" panose="00000500000000000000" pitchFamily="2" charset="0"/>
              </a:rPr>
              <a:t> Century. Finland seeks to use smart, safe and sustainable solutions to provide a higher standard of living for people. Solutions use digital infrastructure, data sharing and the open platform economy. In fact, the open source revolution was popularized from Finland with the Linux operating system.</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Mobility, energy and the built environment are typical elements of a smart city. Additionally, Finland has stressed digital services, infrastructure, health and education. Heavy industry is also important, such as with smart, connected manufacturing and smart ports. A theme running through almost every smart city concept is sustainability.</a:t>
            </a:r>
          </a:p>
          <a:p>
            <a:pPr marL="0" indent="0">
              <a:lnSpc>
                <a:spcPct val="120000"/>
              </a:lnSpc>
              <a:spcBef>
                <a:spcPts val="0"/>
              </a:spcBef>
              <a:buClr>
                <a:schemeClr val="tx1"/>
              </a:buClr>
              <a:buSzPts val="1013"/>
              <a:buNone/>
            </a:pPr>
            <a:endParaRPr lang="en-US" sz="1200" dirty="0">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Smart cities background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a:t>02/06/2021</a:t>
            </a:r>
          </a:p>
          <a:p>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
        <p:nvSpPr>
          <p:cNvPr id="10" name="Content Placeholder 6"/>
          <p:cNvSpPr txBox="1">
            <a:spLocks/>
          </p:cNvSpPr>
          <p:nvPr/>
        </p:nvSpPr>
        <p:spPr>
          <a:xfrm>
            <a:off x="471488" y="1094873"/>
            <a:ext cx="5915025" cy="801092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Clr>
                <a:schemeClr val="tx1"/>
              </a:buClr>
              <a:buSzPts val="1013"/>
              <a:buNone/>
            </a:pPr>
            <a:r>
              <a:rPr lang="en-US" sz="1200" dirty="0">
                <a:latin typeface="Finlandica" panose="00000500000000000000" pitchFamily="2" charset="0"/>
              </a:rPr>
              <a:t>One unique thing about the Finnish smart city approach is how development is carried out. It happens in a co-creation process among relevant partners in an ecosystem, such as companies, the government, universities and citizens. </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The proper foundation must be in place before smart city development can take place. In Finland, this includes encouragement from policy makers. Examples include open data rules, dependable mobile networks, robust infrastructures and </a:t>
            </a:r>
            <a:r>
              <a:rPr lang="en-US" sz="1200" dirty="0" err="1">
                <a:latin typeface="Finlandica" panose="00000500000000000000" pitchFamily="2" charset="0"/>
              </a:rPr>
              <a:t>favourable</a:t>
            </a:r>
            <a:r>
              <a:rPr lang="en-US" sz="1200" dirty="0">
                <a:latin typeface="Finlandica" panose="00000500000000000000" pitchFamily="2" charset="0"/>
              </a:rPr>
              <a:t> regulations for autonomous cars and drones.</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Piloting and experimentation is an important part of development. These might be in a </a:t>
            </a:r>
            <a:r>
              <a:rPr lang="en-US" sz="1200" dirty="0" err="1">
                <a:latin typeface="Finlandica" panose="00000500000000000000" pitchFamily="2" charset="0"/>
              </a:rPr>
              <a:t>neighbourhood</a:t>
            </a:r>
            <a:r>
              <a:rPr lang="en-US" sz="1200" dirty="0">
                <a:latin typeface="Finlandica" panose="00000500000000000000" pitchFamily="2" charset="0"/>
              </a:rPr>
              <a:t>, factory, company or even building. For example, the City of Vantaa built and piloted a new digital education platform that will be scaled to the whole country. In another example, the Finnish Whim app trialed their Mobility-as-a-Service (</a:t>
            </a:r>
            <a:r>
              <a:rPr lang="en-US" sz="1200" dirty="0" err="1">
                <a:latin typeface="Finlandica" panose="00000500000000000000" pitchFamily="2" charset="0"/>
              </a:rPr>
              <a:t>MaaS</a:t>
            </a:r>
            <a:r>
              <a:rPr lang="en-US" sz="1200" dirty="0">
                <a:latin typeface="Finlandica" panose="00000500000000000000" pitchFamily="2" charset="0"/>
              </a:rPr>
              <a:t>) concept here and rapidly expanded around the world. </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Finland remains on the cutting edge of smart city innovations. Many Finnish solutions have already been tested and are in commercial roll-out. Finland is also a fantastic place for international companies to develop new solutions. The government provides incentives, academics are eager to work with corporations, and the citizens are happy to be part of the development process.</a:t>
            </a:r>
          </a:p>
        </p:txBody>
      </p:sp>
    </p:spTree>
    <p:extLst>
      <p:ext uri="{BB962C8B-B14F-4D97-AF65-F5344CB8AC3E}">
        <p14:creationId xmlns:p14="http://schemas.microsoft.com/office/powerpoint/2010/main" val="1535766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Facts and stats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200" dirty="0">
                <a:latin typeface="Finlandica" panose="00000500000000000000" pitchFamily="2" charset="0"/>
              </a:rPr>
              <a:t>Helsinki is #2 in the 2020 Global Smart City Index. The city was #8 in 2019.</a:t>
            </a:r>
          </a:p>
          <a:p>
            <a:pPr>
              <a:lnSpc>
                <a:spcPct val="120000"/>
              </a:lnSpc>
              <a:spcBef>
                <a:spcPts val="0"/>
              </a:spcBef>
              <a:buClr>
                <a:schemeClr val="tx1"/>
              </a:buClr>
              <a:buSzPts val="1013"/>
            </a:pPr>
            <a:r>
              <a:rPr lang="en-US" sz="1200" dirty="0">
                <a:latin typeface="Finlandica" panose="00000500000000000000" pitchFamily="2" charset="0"/>
              </a:rPr>
              <a:t>73% of Helsinki residents say the availability of online information has increased their trust in authorities.</a:t>
            </a:r>
          </a:p>
          <a:p>
            <a:pPr>
              <a:lnSpc>
                <a:spcPct val="120000"/>
              </a:lnSpc>
              <a:spcBef>
                <a:spcPts val="0"/>
              </a:spcBef>
              <a:buClr>
                <a:schemeClr val="tx1"/>
              </a:buClr>
              <a:buSzPts val="1013"/>
            </a:pPr>
            <a:r>
              <a:rPr lang="en-US" sz="1200" dirty="0">
                <a:latin typeface="Finlandica" panose="00000500000000000000" pitchFamily="2" charset="0"/>
              </a:rPr>
              <a:t>65% of Helsinki residents say they would allow the use of their personal data to improve traffic congestion.</a:t>
            </a:r>
          </a:p>
          <a:p>
            <a:pPr>
              <a:lnSpc>
                <a:spcPct val="120000"/>
              </a:lnSpc>
              <a:spcBef>
                <a:spcPts val="0"/>
              </a:spcBef>
              <a:buClr>
                <a:schemeClr val="tx1"/>
              </a:buClr>
              <a:buSzPts val="1013"/>
            </a:pPr>
            <a:r>
              <a:rPr lang="en-US" sz="1200" dirty="0">
                <a:latin typeface="Finlandica" panose="00000500000000000000" pitchFamily="2" charset="0"/>
              </a:rPr>
              <a:t>Turku is phasing out coal by 2025 and aims to be carbon neutral by 2029. Finland plans to be carbon neutral by 2035.</a:t>
            </a:r>
          </a:p>
          <a:p>
            <a:pPr>
              <a:lnSpc>
                <a:spcPct val="120000"/>
              </a:lnSpc>
              <a:spcBef>
                <a:spcPts val="0"/>
              </a:spcBef>
              <a:buClr>
                <a:schemeClr val="tx1"/>
              </a:buClr>
              <a:buSzPts val="1013"/>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Finland has one of the world’s best education systems.</a:t>
            </a:r>
          </a:p>
          <a:p>
            <a:pPr>
              <a:lnSpc>
                <a:spcPct val="120000"/>
              </a:lnSpc>
              <a:spcBef>
                <a:spcPts val="0"/>
              </a:spcBef>
              <a:buClr>
                <a:schemeClr val="tx1"/>
              </a:buClr>
              <a:buSzPts val="1013"/>
            </a:pPr>
            <a:r>
              <a:rPr lang="en-US" sz="1200" dirty="0">
                <a:latin typeface="Finlandica" panose="00000500000000000000" pitchFamily="2" charset="0"/>
              </a:rPr>
              <a:t>Finland was ranked #1 in primary education by the WEF in 2017-2018.</a:t>
            </a:r>
          </a:p>
          <a:p>
            <a:pPr>
              <a:lnSpc>
                <a:spcPct val="120000"/>
              </a:lnSpc>
              <a:spcBef>
                <a:spcPts val="0"/>
              </a:spcBef>
              <a:buClr>
                <a:schemeClr val="tx1"/>
              </a:buClr>
              <a:buSzPts val="1013"/>
            </a:pPr>
            <a:r>
              <a:rPr lang="en-US" sz="1200" dirty="0">
                <a:latin typeface="Finlandica" panose="00000500000000000000" pitchFamily="2" charset="0"/>
              </a:rPr>
              <a:t>The Economist said Finland was #1 in the world in their Educating for the Future Index 2019.</a:t>
            </a:r>
          </a:p>
          <a:p>
            <a:pPr>
              <a:lnSpc>
                <a:spcPct val="120000"/>
              </a:lnSpc>
              <a:spcBef>
                <a:spcPts val="0"/>
              </a:spcBef>
              <a:buClr>
                <a:schemeClr val="tx1"/>
              </a:buClr>
              <a:buSzPts val="1013"/>
            </a:pPr>
            <a:r>
              <a:rPr lang="en-US" sz="1200" dirty="0">
                <a:latin typeface="Finlandica" panose="00000500000000000000" pitchFamily="2" charset="0"/>
              </a:rPr>
              <a:t>Bloomberg ranked Finland #7 in the world in their 2020 Innovation Index.</a:t>
            </a:r>
          </a:p>
          <a:p>
            <a:pPr>
              <a:lnSpc>
                <a:spcPct val="120000"/>
              </a:lnSpc>
              <a:spcBef>
                <a:spcPts val="0"/>
              </a:spcBef>
              <a:buClr>
                <a:schemeClr val="tx1"/>
              </a:buClr>
              <a:buSzPts val="1013"/>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Finland has a strong, technologically advanced and stable economy.</a:t>
            </a:r>
          </a:p>
          <a:p>
            <a:pPr>
              <a:lnSpc>
                <a:spcPct val="120000"/>
              </a:lnSpc>
              <a:spcBef>
                <a:spcPts val="0"/>
              </a:spcBef>
              <a:buClr>
                <a:schemeClr val="tx1"/>
              </a:buClr>
              <a:buSzPts val="1013"/>
            </a:pPr>
            <a:r>
              <a:rPr lang="en-US" sz="1200" dirty="0">
                <a:latin typeface="Finlandica" panose="00000500000000000000" pitchFamily="2" charset="0"/>
              </a:rPr>
              <a:t>The WEF ranked the soundness of Finland’s banks as #1 in the world in 2019.</a:t>
            </a:r>
          </a:p>
          <a:p>
            <a:pPr>
              <a:lnSpc>
                <a:spcPct val="120000"/>
              </a:lnSpc>
              <a:spcBef>
                <a:spcPts val="0"/>
              </a:spcBef>
              <a:buClr>
                <a:schemeClr val="tx1"/>
              </a:buClr>
              <a:buSzPts val="1013"/>
            </a:pPr>
            <a:r>
              <a:rPr lang="en-US" sz="1200" dirty="0">
                <a:latin typeface="Finlandica" panose="00000500000000000000" pitchFamily="2" charset="0"/>
              </a:rPr>
              <a:t>Finland is #1 in digital competitiveness in the EU according to the Digital Economy and Society Index 2019.</a:t>
            </a:r>
          </a:p>
          <a:p>
            <a:pPr>
              <a:lnSpc>
                <a:spcPct val="120000"/>
              </a:lnSpc>
              <a:spcBef>
                <a:spcPts val="0"/>
              </a:spcBef>
              <a:buClr>
                <a:schemeClr val="tx1"/>
              </a:buClr>
              <a:buSzPts val="1013"/>
            </a:pPr>
            <a:r>
              <a:rPr lang="en-US" sz="1200" dirty="0">
                <a:latin typeface="Finlandica" panose="00000500000000000000" pitchFamily="2" charset="0"/>
              </a:rPr>
              <a:t>Finland is #1 in the world in the availability of the latest technologies, according to the WEF’s Competitiveness Index 2017-2018.</a:t>
            </a:r>
          </a:p>
          <a:p>
            <a:pPr>
              <a:lnSpc>
                <a:spcPct val="120000"/>
              </a:lnSpc>
              <a:spcBef>
                <a:spcPts val="0"/>
              </a:spcBef>
              <a:buClr>
                <a:schemeClr val="tx1"/>
              </a:buClr>
              <a:buSzPts val="1013"/>
            </a:pPr>
            <a:r>
              <a:rPr lang="en-US" sz="1200" dirty="0">
                <a:latin typeface="Finlandica" panose="00000500000000000000" pitchFamily="2" charset="0"/>
              </a:rPr>
              <a:t>Finland is #1 for the best business environment in the world, according to the Global innovation Index 2019.</a:t>
            </a:r>
          </a:p>
          <a:p>
            <a:pPr>
              <a:lnSpc>
                <a:spcPct val="120000"/>
              </a:lnSpc>
              <a:spcBef>
                <a:spcPts val="0"/>
              </a:spcBef>
              <a:buClr>
                <a:schemeClr val="tx1"/>
              </a:buClr>
              <a:buSzPts val="1013"/>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Finland excels in equality and well-being.</a:t>
            </a:r>
          </a:p>
          <a:p>
            <a:pPr>
              <a:lnSpc>
                <a:spcPct val="120000"/>
              </a:lnSpc>
              <a:spcBef>
                <a:spcPts val="0"/>
              </a:spcBef>
              <a:buClr>
                <a:schemeClr val="tx1"/>
              </a:buClr>
              <a:buSzPts val="1013"/>
            </a:pPr>
            <a:r>
              <a:rPr lang="en-US" sz="1200" dirty="0">
                <a:latin typeface="Finlandica" panose="00000500000000000000" pitchFamily="2" charset="0"/>
              </a:rPr>
              <a:t>Finland is the happiest country in the world, according to the UN’s World Happiness Report 2020.</a:t>
            </a:r>
          </a:p>
          <a:p>
            <a:pPr>
              <a:lnSpc>
                <a:spcPct val="120000"/>
              </a:lnSpc>
              <a:spcBef>
                <a:spcPts val="0"/>
              </a:spcBef>
              <a:buClr>
                <a:schemeClr val="tx1"/>
              </a:buClr>
              <a:buSzPts val="1013"/>
            </a:pPr>
            <a:r>
              <a:rPr lang="en-US" sz="1200" dirty="0">
                <a:latin typeface="Finlandica" panose="00000500000000000000" pitchFamily="2" charset="0"/>
              </a:rPr>
              <a:t>Finland is #1 on the Good Country Index, a ranking of who contributes the most to the common good.</a:t>
            </a:r>
          </a:p>
          <a:p>
            <a:pPr marL="0" indent="0">
              <a:lnSpc>
                <a:spcPct val="120000"/>
              </a:lnSpc>
              <a:spcBef>
                <a:spcPts val="0"/>
              </a:spcBef>
              <a:buClr>
                <a:schemeClr val="tx1"/>
              </a:buClr>
              <a:buSzPts val="1013"/>
              <a:buNone/>
            </a:pPr>
            <a:endParaRPr lang="en-US" sz="1200" dirty="0">
              <a:latin typeface="Finlandica" panose="00000500000000000000" pitchFamily="2" charset="0"/>
            </a:endParaRPr>
          </a:p>
          <a:p>
            <a:pPr marL="0" indent="0">
              <a:lnSpc>
                <a:spcPct val="120000"/>
              </a:lnSpc>
              <a:spcBef>
                <a:spcPts val="0"/>
              </a:spcBef>
              <a:buClr>
                <a:schemeClr val="tx1"/>
              </a:buClr>
              <a:buSzPts val="1013"/>
              <a:buNone/>
            </a:pPr>
            <a:r>
              <a:rPr lang="en-US" sz="1200" dirty="0">
                <a:latin typeface="Finlandica" panose="00000500000000000000" pitchFamily="2" charset="0"/>
              </a:rPr>
              <a:t>Finland is one of the world leader’s in freedom of speech, democracy and the rule of law.</a:t>
            </a:r>
          </a:p>
          <a:p>
            <a:pPr>
              <a:lnSpc>
                <a:spcPct val="120000"/>
              </a:lnSpc>
              <a:spcBef>
                <a:spcPts val="0"/>
              </a:spcBef>
              <a:buClr>
                <a:schemeClr val="tx1"/>
              </a:buClr>
              <a:buSzPts val="1013"/>
            </a:pPr>
            <a:r>
              <a:rPr lang="en-US" sz="1200" dirty="0">
                <a:latin typeface="Finlandica" panose="00000500000000000000" pitchFamily="2" charset="0"/>
              </a:rPr>
              <a:t>Freedom House says Finland is #1 in their Freedom in the World 2020 report.</a:t>
            </a:r>
          </a:p>
          <a:p>
            <a:pPr>
              <a:lnSpc>
                <a:spcPct val="120000"/>
              </a:lnSpc>
              <a:spcBef>
                <a:spcPts val="0"/>
              </a:spcBef>
              <a:buClr>
                <a:schemeClr val="tx1"/>
              </a:buClr>
              <a:buSzPts val="1013"/>
            </a:pPr>
            <a:r>
              <a:rPr lang="en-US" sz="1200" dirty="0">
                <a:latin typeface="Finlandica" panose="00000500000000000000" pitchFamily="2" charset="0"/>
              </a:rPr>
              <a:t>Finland is #2 in Reporters Without Borders’ Press Freedom Index 2020.</a:t>
            </a:r>
          </a:p>
          <a:p>
            <a:pPr>
              <a:lnSpc>
                <a:spcPct val="120000"/>
              </a:lnSpc>
              <a:spcBef>
                <a:spcPts val="0"/>
              </a:spcBef>
              <a:buClr>
                <a:schemeClr val="tx1"/>
              </a:buClr>
              <a:buSzPts val="1013"/>
            </a:pPr>
            <a:r>
              <a:rPr lang="en-US" sz="1200" dirty="0">
                <a:latin typeface="Finlandica" panose="00000500000000000000" pitchFamily="2" charset="0"/>
              </a:rPr>
              <a:t>Finland is #1 in Europe when it comes to trusting their fellow citizens, according to the Eurobarometer.</a:t>
            </a:r>
          </a:p>
          <a:p>
            <a:pPr>
              <a:lnSpc>
                <a:spcPct val="120000"/>
              </a:lnSpc>
              <a:spcBef>
                <a:spcPts val="0"/>
              </a:spcBef>
              <a:buClr>
                <a:schemeClr val="tx1"/>
              </a:buClr>
              <a:buSzPts val="1013"/>
            </a:pPr>
            <a:r>
              <a:rPr lang="en-US" sz="1200" dirty="0">
                <a:latin typeface="Finlandica" panose="00000500000000000000" pitchFamily="2" charset="0"/>
              </a:rPr>
              <a:t>The Fragile States Index 2020 says Finland is the most stable country in the world.</a:t>
            </a:r>
          </a:p>
          <a:p>
            <a:pPr>
              <a:lnSpc>
                <a:spcPct val="120000"/>
              </a:lnSpc>
              <a:spcBef>
                <a:spcPts val="0"/>
              </a:spcBef>
              <a:buClr>
                <a:schemeClr val="tx1"/>
              </a:buClr>
              <a:buSzPts val="1013"/>
            </a:pPr>
            <a:r>
              <a:rPr lang="en-US" sz="1200" dirty="0">
                <a:latin typeface="Finlandica" panose="00000500000000000000" pitchFamily="2" charset="0"/>
              </a:rPr>
              <a:t>Finland is one of the best-governed countries in the world, according to the Legatum Prosperity Index 2019.</a:t>
            </a:r>
          </a:p>
        </p:txBody>
      </p:sp>
      <p:sp>
        <p:nvSpPr>
          <p:cNvPr id="8" name="Date Placeholder 7"/>
          <p:cNvSpPr>
            <a:spLocks noGrp="1"/>
          </p:cNvSpPr>
          <p:nvPr>
            <p:ph type="dt" sz="half" idx="10"/>
          </p:nvPr>
        </p:nvSpPr>
        <p:spPr/>
        <p:txBody>
          <a:bodyPr/>
          <a:lstStyle/>
          <a:p>
            <a:r>
              <a:rPr lang="en-US" dirty="0"/>
              <a:t>02/06/2021</a:t>
            </a:r>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Facts and stats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indent="0">
              <a:lnSpc>
                <a:spcPct val="120000"/>
              </a:lnSpc>
              <a:spcBef>
                <a:spcPts val="0"/>
              </a:spcBef>
              <a:buClr>
                <a:schemeClr val="tx1"/>
              </a:buClr>
              <a:buSzPts val="1013"/>
              <a:buNone/>
            </a:pPr>
            <a:r>
              <a:rPr lang="en-US" sz="1200" dirty="0">
                <a:latin typeface="Finlandica" panose="00000500000000000000" pitchFamily="2" charset="0"/>
              </a:rPr>
              <a:t>Finland is fully committed to achieving long-term environmental sustainability.</a:t>
            </a:r>
          </a:p>
          <a:p>
            <a:pPr>
              <a:lnSpc>
                <a:spcPct val="120000"/>
              </a:lnSpc>
              <a:spcBef>
                <a:spcPts val="0"/>
              </a:spcBef>
              <a:buClr>
                <a:schemeClr val="tx1"/>
              </a:buClr>
              <a:buSzPts val="1013"/>
            </a:pPr>
            <a:r>
              <a:rPr lang="en-US" sz="1200" dirty="0">
                <a:latin typeface="Finlandica" panose="00000500000000000000" pitchFamily="2" charset="0"/>
              </a:rPr>
              <a:t>About 99% of municipal waste is recovered in Finland, according to Statistics Finland. The majority goes through energy recovery processes, while the rest goes through material recovery, such as recycling.</a:t>
            </a:r>
          </a:p>
          <a:p>
            <a:pPr>
              <a:lnSpc>
                <a:spcPct val="120000"/>
              </a:lnSpc>
              <a:spcBef>
                <a:spcPts val="0"/>
              </a:spcBef>
              <a:buClr>
                <a:schemeClr val="tx1"/>
              </a:buClr>
              <a:buSzPts val="1013"/>
            </a:pPr>
            <a:r>
              <a:rPr lang="en-US" sz="1200" dirty="0">
                <a:latin typeface="Finlandica" panose="00000500000000000000" pitchFamily="2" charset="0"/>
              </a:rPr>
              <a:t>Greenhouse gas emissions have fallen from 71.2 million </a:t>
            </a:r>
            <a:r>
              <a:rPr lang="en-US" sz="1200" dirty="0" err="1">
                <a:latin typeface="Finlandica" panose="00000500000000000000" pitchFamily="2" charset="0"/>
              </a:rPr>
              <a:t>tonnes</a:t>
            </a:r>
            <a:r>
              <a:rPr lang="en-US" sz="1200" dirty="0">
                <a:latin typeface="Finlandica" panose="00000500000000000000" pitchFamily="2" charset="0"/>
              </a:rPr>
              <a:t> in 1990 to 56.4 million </a:t>
            </a:r>
            <a:r>
              <a:rPr lang="en-US" sz="1200" dirty="0" err="1">
                <a:latin typeface="Finlandica" panose="00000500000000000000" pitchFamily="2" charset="0"/>
              </a:rPr>
              <a:t>tonnes</a:t>
            </a:r>
            <a:r>
              <a:rPr lang="en-US" sz="1200" dirty="0">
                <a:latin typeface="Finlandica" panose="00000500000000000000" pitchFamily="2" charset="0"/>
              </a:rPr>
              <a:t> in 2018, according to Statistics Finland.</a:t>
            </a:r>
          </a:p>
          <a:p>
            <a:pPr>
              <a:lnSpc>
                <a:spcPct val="120000"/>
              </a:lnSpc>
              <a:spcBef>
                <a:spcPts val="0"/>
              </a:spcBef>
              <a:buClr>
                <a:schemeClr val="tx1"/>
              </a:buClr>
              <a:buSzPts val="1013"/>
            </a:pPr>
            <a:r>
              <a:rPr lang="en-US" sz="1200" dirty="0">
                <a:latin typeface="Finlandica" panose="00000500000000000000" pitchFamily="2" charset="0"/>
              </a:rPr>
              <a:t>The current Government plans for Finland to be carbon neutral by 2035, one of the most ambitious goals in the world.</a:t>
            </a:r>
          </a:p>
          <a:p>
            <a:pPr>
              <a:lnSpc>
                <a:spcPct val="120000"/>
              </a:lnSpc>
              <a:spcBef>
                <a:spcPts val="0"/>
              </a:spcBef>
              <a:buClr>
                <a:schemeClr val="tx1"/>
              </a:buClr>
              <a:buSzPts val="1013"/>
            </a:pPr>
            <a:r>
              <a:rPr lang="en-US" sz="1200" dirty="0">
                <a:latin typeface="Finlandica" panose="00000500000000000000" pitchFamily="2" charset="0"/>
              </a:rPr>
              <a:t>The City of Turku has a goal of being carbon neutral by 2029 as part of their 800</a:t>
            </a:r>
            <a:r>
              <a:rPr lang="en-US" sz="1200" baseline="30000" dirty="0">
                <a:latin typeface="Finlandica" panose="00000500000000000000" pitchFamily="2" charset="0"/>
              </a:rPr>
              <a:t>th</a:t>
            </a:r>
            <a:r>
              <a:rPr lang="en-US" sz="1200" dirty="0">
                <a:latin typeface="Finlandica" panose="00000500000000000000" pitchFamily="2" charset="0"/>
              </a:rPr>
              <a:t> anniversary celebration.</a:t>
            </a:r>
          </a:p>
          <a:p>
            <a:pPr>
              <a:lnSpc>
                <a:spcPct val="120000"/>
              </a:lnSpc>
              <a:spcBef>
                <a:spcPts val="0"/>
              </a:spcBef>
              <a:buClr>
                <a:schemeClr val="tx1"/>
              </a:buClr>
              <a:buSzPts val="1013"/>
            </a:pPr>
            <a:r>
              <a:rPr lang="en-US" sz="1200" dirty="0">
                <a:latin typeface="Finlandica" panose="00000500000000000000" pitchFamily="2" charset="0"/>
              </a:rPr>
              <a:t>Finland was the first country in the world to have a roadmap to a circular economy.</a:t>
            </a:r>
          </a:p>
        </p:txBody>
      </p:sp>
      <p:sp>
        <p:nvSpPr>
          <p:cNvPr id="8" name="Date Placeholder 7"/>
          <p:cNvSpPr>
            <a:spLocks noGrp="1"/>
          </p:cNvSpPr>
          <p:nvPr>
            <p:ph type="dt" sz="half" idx="10"/>
          </p:nvPr>
        </p:nvSpPr>
        <p:spPr/>
        <p:txBody>
          <a:bodyPr/>
          <a:lstStyle/>
          <a:p>
            <a:r>
              <a:rPr lang="en-US" dirty="0"/>
              <a:t>02/06/2021</a:t>
            </a:r>
          </a:p>
          <a:p>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42187129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1829</TotalTime>
  <Words>4387</Words>
  <Application>Microsoft Office PowerPoint</Application>
  <PresentationFormat>A4 Paper (210x297 mm)</PresentationFormat>
  <Paragraphs>359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Finlandica</vt:lpstr>
      <vt:lpstr>Office Theme</vt:lpstr>
      <vt:lpstr>Smart cities</vt:lpstr>
      <vt:lpstr>PART I:  GENERAL INFORMATION</vt:lpstr>
      <vt:lpstr>Key points and main messages</vt:lpstr>
      <vt:lpstr>Elevator pitch: Smart cities 1/2</vt:lpstr>
      <vt:lpstr>Elevator pitch: Smart cities 2/2</vt:lpstr>
      <vt:lpstr>Smart cities background 1/2</vt:lpstr>
      <vt:lpstr>Smart cities background 2/2</vt:lpstr>
      <vt:lpstr>Facts and stats (1/2)</vt:lpstr>
      <vt:lpstr>Facts and stats (2/2)</vt:lpstr>
      <vt:lpstr>Some Finnish smart city companies</vt:lpstr>
      <vt:lpstr>Some Finnish smart city organisations</vt:lpstr>
      <vt:lpstr>Programs, projects and ecosystems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David</cp:lastModifiedBy>
  <cp:revision>120</cp:revision>
  <dcterms:created xsi:type="dcterms:W3CDTF">2020-12-16T07:14:41Z</dcterms:created>
  <dcterms:modified xsi:type="dcterms:W3CDTF">2021-06-02T06:54:31Z</dcterms:modified>
</cp:coreProperties>
</file>