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5"/>
    <p:sldMasterId id="2147483682" r:id="rId6"/>
  </p:sldMasterIdLst>
  <p:notesMasterIdLst>
    <p:notesMasterId r:id="rId19"/>
  </p:notesMasterIdLst>
  <p:handoutMasterIdLst>
    <p:handoutMasterId r:id="rId20"/>
  </p:handoutMasterIdLst>
  <p:sldIdLst>
    <p:sldId id="276" r:id="rId7"/>
    <p:sldId id="261" r:id="rId8"/>
    <p:sldId id="274" r:id="rId9"/>
    <p:sldId id="262" r:id="rId10"/>
    <p:sldId id="275" r:id="rId11"/>
    <p:sldId id="264" r:id="rId12"/>
    <p:sldId id="265" r:id="rId13"/>
    <p:sldId id="267" r:id="rId14"/>
    <p:sldId id="270" r:id="rId15"/>
    <p:sldId id="266" r:id="rId16"/>
    <p:sldId id="271" r:id="rId17"/>
    <p:sldId id="273" r:id="rId18"/>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0098" autoAdjust="0"/>
  </p:normalViewPr>
  <p:slideViewPr>
    <p:cSldViewPr showGuides="1">
      <p:cViewPr varScale="1">
        <p:scale>
          <a:sx n="93" d="100"/>
          <a:sy n="93" d="100"/>
        </p:scale>
        <p:origin x="298" y="67"/>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Lst>
    </p:cSldViewPr>
  </p:slideViewPr>
  <p:notesTextViewPr>
    <p:cViewPr>
      <p:scale>
        <a:sx n="1" d="1"/>
        <a:sy n="1" d="1"/>
      </p:scale>
      <p:origin x="0" y="0"/>
    </p:cViewPr>
  </p:notesTextViewPr>
  <p:notesViewPr>
    <p:cSldViewPr showGuides="1">
      <p:cViewPr varScale="1">
        <p:scale>
          <a:sx n="86" d="100"/>
          <a:sy n="86" d="100"/>
        </p:scale>
        <p:origin x="-381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30.8.2022</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30.8.2022</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r>
              <a:rPr lang="en-US" sz="1200" b="0" i="1" kern="1200" dirty="0" smtClean="0">
                <a:solidFill>
                  <a:schemeClr val="tx1"/>
                </a:solidFill>
                <a:effectLst/>
                <a:latin typeface="Finlandica" pitchFamily="2" charset="77"/>
                <a:ea typeface="+mn-ea"/>
                <a:cs typeface="+mn-cs"/>
              </a:rPr>
              <a:t>For the speaker:</a:t>
            </a:r>
            <a:endParaRPr lang="fi-FI" sz="1200" b="0" i="0" kern="1200" dirty="0" smtClean="0">
              <a:solidFill>
                <a:schemeClr val="tx1"/>
              </a:solidFill>
              <a:effectLst/>
              <a:latin typeface="Finlandica" pitchFamily="2" charset="77"/>
              <a:ea typeface="+mn-ea"/>
              <a:cs typeface="+mn-cs"/>
            </a:endParaRPr>
          </a:p>
          <a:p>
            <a:r>
              <a:rPr lang="en-US" sz="1200" b="0" i="1" kern="1200" dirty="0" smtClean="0">
                <a:solidFill>
                  <a:schemeClr val="tx1"/>
                </a:solidFill>
                <a:effectLst/>
                <a:latin typeface="Finlandica" pitchFamily="2" charset="77"/>
                <a:ea typeface="+mn-ea"/>
                <a:cs typeface="+mn-cs"/>
              </a:rPr>
              <a:t>This presentation is about Finnish food, which has successfully combined thousands of years of Nordic cuisine with modern ingenuity. This gives us healthy, natural food, which is produced with minimum impact on the environment. And, we can’t forget, it tastes great!</a:t>
            </a:r>
            <a:br>
              <a:rPr lang="en-US" sz="1200" b="0" i="1" kern="1200" dirty="0" smtClean="0">
                <a:solidFill>
                  <a:schemeClr val="tx1"/>
                </a:solidFill>
                <a:effectLst/>
                <a:latin typeface="Finlandica" pitchFamily="2" charset="77"/>
                <a:ea typeface="+mn-ea"/>
                <a:cs typeface="+mn-cs"/>
              </a:rPr>
            </a:br>
            <a:r>
              <a:rPr lang="en-US" sz="1200" b="0" i="1" kern="1200" smtClean="0">
                <a:solidFill>
                  <a:schemeClr val="tx1"/>
                </a:solidFill>
                <a:effectLst/>
                <a:latin typeface="Finlandica" pitchFamily="2" charset="77"/>
                <a:ea typeface="+mn-ea"/>
                <a:cs typeface="+mn-cs"/>
              </a:rPr>
              <a:t/>
            </a:r>
            <a:br>
              <a:rPr lang="en-US" sz="1200" b="0" i="1" kern="1200" smtClean="0">
                <a:solidFill>
                  <a:schemeClr val="tx1"/>
                </a:solidFill>
                <a:effectLst/>
                <a:latin typeface="Finlandica" pitchFamily="2" charset="77"/>
                <a:ea typeface="+mn-ea"/>
                <a:cs typeface="+mn-cs"/>
              </a:rPr>
            </a:br>
            <a:r>
              <a:rPr lang="en-US" sz="1200" b="0" i="1" kern="1200" smtClean="0">
                <a:solidFill>
                  <a:schemeClr val="tx1"/>
                </a:solidFill>
                <a:effectLst/>
                <a:latin typeface="Finlandica" pitchFamily="2" charset="77"/>
                <a:ea typeface="+mn-ea"/>
                <a:cs typeface="+mn-cs"/>
              </a:rPr>
              <a:t>(This </a:t>
            </a:r>
            <a:r>
              <a:rPr lang="en-US" sz="1200" b="0" i="1" kern="1200" dirty="0" smtClean="0">
                <a:solidFill>
                  <a:schemeClr val="tx1"/>
                </a:solidFill>
                <a:effectLst/>
                <a:latin typeface="Finlandica" pitchFamily="2" charset="77"/>
                <a:ea typeface="+mn-ea"/>
                <a:cs typeface="+mn-cs"/>
              </a:rPr>
              <a:t>is an opportune moment to share a personal anecdote about food from your past or present. It’s a good idea to kick the presentation off by building relatability with the audience.  </a:t>
            </a:r>
            <a:br>
              <a:rPr lang="en-US" sz="1200" b="0" i="1" kern="1200" dirty="0" smtClean="0">
                <a:solidFill>
                  <a:schemeClr val="tx1"/>
                </a:solidFill>
                <a:effectLst/>
                <a:latin typeface="Finlandica" pitchFamily="2" charset="77"/>
                <a:ea typeface="+mn-ea"/>
                <a:cs typeface="+mn-cs"/>
              </a:rPr>
            </a:br>
            <a:r>
              <a:rPr lang="en-US" sz="1200" b="0" i="1" kern="1200" dirty="0" smtClean="0">
                <a:solidFill>
                  <a:schemeClr val="tx1"/>
                </a:solidFill>
                <a:effectLst/>
                <a:latin typeface="Finlandica" pitchFamily="2" charset="77"/>
                <a:ea typeface="+mn-ea"/>
                <a:cs typeface="+mn-cs"/>
              </a:rPr>
              <a:t/>
            </a:r>
            <a:br>
              <a:rPr lang="en-US" sz="1200" b="0" i="1" kern="1200" dirty="0" smtClean="0">
                <a:solidFill>
                  <a:schemeClr val="tx1"/>
                </a:solidFill>
                <a:effectLst/>
                <a:latin typeface="Finlandica" pitchFamily="2" charset="77"/>
                <a:ea typeface="+mn-ea"/>
                <a:cs typeface="+mn-cs"/>
              </a:rPr>
            </a:br>
            <a:r>
              <a:rPr lang="en-US" sz="1200" b="0" i="1" kern="1200" dirty="0" smtClean="0">
                <a:solidFill>
                  <a:schemeClr val="tx1"/>
                </a:solidFill>
                <a:effectLst/>
                <a:latin typeface="Finlandica" pitchFamily="2" charset="77"/>
                <a:ea typeface="+mn-ea"/>
                <a:cs typeface="+mn-cs"/>
              </a:rPr>
              <a:t>Do you often cook food as a family? Do you remember a specific recipe from your childhood? Or are you serving some Finnish delicacy tonight?</a:t>
            </a:r>
            <a:br>
              <a:rPr lang="en-US" sz="1200" b="0" i="1" kern="1200" dirty="0" smtClean="0">
                <a:solidFill>
                  <a:schemeClr val="tx1"/>
                </a:solidFill>
                <a:effectLst/>
                <a:latin typeface="Finlandica" pitchFamily="2" charset="77"/>
                <a:ea typeface="+mn-ea"/>
                <a:cs typeface="+mn-cs"/>
              </a:rPr>
            </a:br>
            <a:r>
              <a:rPr lang="en-US" sz="1200" b="0" i="1" kern="1200" dirty="0" smtClean="0">
                <a:solidFill>
                  <a:schemeClr val="tx1"/>
                </a:solidFill>
                <a:effectLst/>
                <a:latin typeface="Finlandica" pitchFamily="2" charset="77"/>
                <a:ea typeface="+mn-ea"/>
                <a:cs typeface="+mn-cs"/>
              </a:rPr>
              <a:t/>
            </a:r>
            <a:br>
              <a:rPr lang="en-US" sz="1200" b="0" i="1" kern="1200" dirty="0" smtClean="0">
                <a:solidFill>
                  <a:schemeClr val="tx1"/>
                </a:solidFill>
                <a:effectLst/>
                <a:latin typeface="Finlandica" pitchFamily="2" charset="77"/>
                <a:ea typeface="+mn-ea"/>
                <a:cs typeface="+mn-cs"/>
              </a:rPr>
            </a:br>
            <a:r>
              <a:rPr lang="en-US" sz="1200" b="0" i="1" kern="1200" dirty="0" smtClean="0">
                <a:solidFill>
                  <a:schemeClr val="tx1"/>
                </a:solidFill>
                <a:effectLst/>
                <a:latin typeface="Finlandica" pitchFamily="2" charset="77"/>
                <a:ea typeface="+mn-ea"/>
                <a:cs typeface="+mn-cs"/>
              </a:rPr>
              <a:t>Or, you can notice the traditional Finnish ingredients in the </a:t>
            </a:r>
            <a:r>
              <a:rPr lang="en-US" sz="1200" b="0" i="1" kern="1200" smtClean="0">
                <a:solidFill>
                  <a:schemeClr val="tx1"/>
                </a:solidFill>
                <a:effectLst/>
                <a:latin typeface="Finlandica" pitchFamily="2" charset="77"/>
                <a:ea typeface="+mn-ea"/>
                <a:cs typeface="+mn-cs"/>
              </a:rPr>
              <a:t>picture.) </a:t>
            </a:r>
            <a:endParaRPr lang="fi-FI" sz="1200" b="0" i="0" kern="1200" dirty="0" smtClean="0">
              <a:solidFill>
                <a:schemeClr val="tx1"/>
              </a:solidFill>
              <a:effectLst/>
              <a:latin typeface="Finlandica" pitchFamily="2" charset="77"/>
              <a:ea typeface="+mn-ea"/>
              <a:cs typeface="+mn-cs"/>
            </a:endParaRPr>
          </a:p>
          <a:p>
            <a:endParaRPr lang="en-FI" smtClean="0"/>
          </a:p>
          <a:p>
            <a:endParaRPr lang="fi-FI" dirty="0"/>
          </a:p>
        </p:txBody>
      </p:sp>
      <p:sp>
        <p:nvSpPr>
          <p:cNvPr id="4" name="Dian numeron paikkamerkki 3"/>
          <p:cNvSpPr>
            <a:spLocks noGrp="1"/>
          </p:cNvSpPr>
          <p:nvPr>
            <p:ph type="sldNum" sz="quarter" idx="10"/>
          </p:nvPr>
        </p:nvSpPr>
        <p:spPr/>
        <p:txBody>
          <a:bodyPr/>
          <a:lstStyle/>
          <a:p>
            <a:fld id="{94EC3156-D817-4798-A24F-2085AE082267}" type="slidenum">
              <a:rPr lang="fi-FI" smtClean="0"/>
              <a:pPr/>
              <a:t>1</a:t>
            </a:fld>
            <a:endParaRPr lang="fi-FI" dirty="0"/>
          </a:p>
        </p:txBody>
      </p:sp>
    </p:spTree>
    <p:extLst>
      <p:ext uri="{BB962C8B-B14F-4D97-AF65-F5344CB8AC3E}">
        <p14:creationId xmlns:p14="http://schemas.microsoft.com/office/powerpoint/2010/main" val="2424642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r>
              <a:rPr lang="en-US" sz="1200" b="0" i="0" kern="1200" smtClean="0">
                <a:solidFill>
                  <a:schemeClr val="tx1"/>
                </a:solidFill>
                <a:effectLst/>
                <a:latin typeface="Finlandica" pitchFamily="2" charset="77"/>
                <a:ea typeface="+mn-ea"/>
                <a:cs typeface="+mn-cs"/>
              </a:rPr>
              <a:t>The roots of the Finnish food tradition lie in pure, down to earth and honest foods. And this is what we are still producing - from plant proteins to functional food products - in a way that is sustainable and </a:t>
            </a:r>
            <a:r>
              <a:rPr lang="en-US" sz="1200" b="0" i="0" kern="1200" err="1" smtClean="0">
                <a:solidFill>
                  <a:schemeClr val="tx1"/>
                </a:solidFill>
                <a:effectLst/>
                <a:latin typeface="Finlandica" pitchFamily="2" charset="77"/>
                <a:ea typeface="+mn-ea"/>
                <a:cs typeface="+mn-cs"/>
              </a:rPr>
              <a:t>minimises</a:t>
            </a:r>
            <a:r>
              <a:rPr lang="en-US" sz="1200" b="0" i="0" kern="1200" smtClean="0">
                <a:solidFill>
                  <a:schemeClr val="tx1"/>
                </a:solidFill>
                <a:effectLst/>
                <a:latin typeface="Finlandica" pitchFamily="2" charset="77"/>
                <a:ea typeface="+mn-ea"/>
                <a:cs typeface="+mn-cs"/>
              </a:rPr>
              <a:t> the environmental impact.</a:t>
            </a:r>
            <a:endParaRPr lang="fi-FI" sz="1200" b="0" i="0" kern="1200" smtClean="0">
              <a:solidFill>
                <a:schemeClr val="tx1"/>
              </a:solidFill>
              <a:effectLst/>
              <a:latin typeface="Finlandica" pitchFamily="2" charset="77"/>
              <a:ea typeface="+mn-ea"/>
              <a:cs typeface="+mn-cs"/>
            </a:endParaRPr>
          </a:p>
          <a:p>
            <a:endParaRPr lang="fi-FI"/>
          </a:p>
        </p:txBody>
      </p:sp>
      <p:sp>
        <p:nvSpPr>
          <p:cNvPr id="4" name="Dian numeron paikkamerkki 3"/>
          <p:cNvSpPr>
            <a:spLocks noGrp="1"/>
          </p:cNvSpPr>
          <p:nvPr>
            <p:ph type="sldNum" sz="quarter" idx="10"/>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3847332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smtClean="0">
                <a:solidFill>
                  <a:schemeClr val="tx1"/>
                </a:solidFill>
                <a:effectLst/>
                <a:latin typeface="Finlandica" pitchFamily="2" charset="77"/>
                <a:ea typeface="+mn-ea"/>
                <a:cs typeface="+mn-cs"/>
              </a:rPr>
              <a:t>Thank you so much for your time. I hope you see how passionate even us Finns can be about food! To us it’s a great show of love, not just among our families but to our global community as well.</a:t>
            </a:r>
            <a:endParaRPr lang="fi-FI" sz="1200" b="0" i="0" kern="1200" smtClean="0">
              <a:solidFill>
                <a:schemeClr val="tx1"/>
              </a:solidFill>
              <a:effectLst/>
              <a:latin typeface="Finlandica" pitchFamily="2" charset="77"/>
              <a:ea typeface="+mn-ea"/>
              <a:cs typeface="+mn-cs"/>
            </a:endParaRPr>
          </a:p>
          <a:p>
            <a:endParaRPr lang="fi-FI"/>
          </a:p>
        </p:txBody>
      </p:sp>
      <p:sp>
        <p:nvSpPr>
          <p:cNvPr id="4" name="Dian numeron paikkamerkki 3"/>
          <p:cNvSpPr>
            <a:spLocks noGrp="1"/>
          </p:cNvSpPr>
          <p:nvPr>
            <p:ph type="sldNum" sz="quarter" idx="10"/>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2587763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r>
              <a:rPr lang="en-US" noProof="0" dirty="0" smtClean="0"/>
              <a:t>Our</a:t>
            </a:r>
            <a:r>
              <a:rPr lang="fi-FI" dirty="0" smtClean="0"/>
              <a:t> </a:t>
            </a:r>
            <a:r>
              <a:rPr lang="fi-FI" dirty="0" err="1" smtClean="0"/>
              <a:t>four</a:t>
            </a:r>
            <a:r>
              <a:rPr lang="fi-FI" dirty="0" smtClean="0"/>
              <a:t> </a:t>
            </a:r>
            <a:r>
              <a:rPr lang="fi-FI" dirty="0" err="1" smtClean="0"/>
              <a:t>very</a:t>
            </a:r>
            <a:r>
              <a:rPr lang="fi-FI" dirty="0" smtClean="0"/>
              <a:t> </a:t>
            </a:r>
            <a:r>
              <a:rPr lang="fi-FI" dirty="0" err="1" smtClean="0"/>
              <a:t>different</a:t>
            </a:r>
            <a:r>
              <a:rPr lang="fi-FI" dirty="0" smtClean="0"/>
              <a:t> </a:t>
            </a:r>
            <a:r>
              <a:rPr lang="fi-FI" dirty="0" err="1" smtClean="0"/>
              <a:t>seasons</a:t>
            </a:r>
            <a:r>
              <a:rPr lang="fi-FI" dirty="0" smtClean="0"/>
              <a:t> </a:t>
            </a:r>
            <a:r>
              <a:rPr lang="fi-FI" dirty="0" err="1" smtClean="0"/>
              <a:t>are</a:t>
            </a:r>
            <a:r>
              <a:rPr lang="fi-FI" dirty="0" smtClean="0"/>
              <a:t> a </a:t>
            </a:r>
            <a:r>
              <a:rPr lang="fi-FI" dirty="0" err="1" smtClean="0"/>
              <a:t>major</a:t>
            </a:r>
            <a:r>
              <a:rPr lang="fi-FI" dirty="0" smtClean="0"/>
              <a:t> </a:t>
            </a:r>
            <a:r>
              <a:rPr lang="fi-FI" dirty="0" err="1" smtClean="0"/>
              <a:t>asset</a:t>
            </a:r>
            <a:r>
              <a:rPr lang="fi-FI" dirty="0" smtClean="0"/>
              <a:t> for Finland.</a:t>
            </a:r>
            <a:br>
              <a:rPr lang="fi-FI" dirty="0" smtClean="0"/>
            </a:br>
            <a:endParaRPr lang="fi-FI" dirty="0" smtClean="0"/>
          </a:p>
          <a:p>
            <a:r>
              <a:rPr lang="en-US" noProof="0" dirty="0" smtClean="0"/>
              <a:t>Our</a:t>
            </a:r>
            <a:r>
              <a:rPr lang="fi-FI" dirty="0" smtClean="0"/>
              <a:t> </a:t>
            </a:r>
            <a:r>
              <a:rPr lang="fi-FI" dirty="0" err="1" smtClean="0"/>
              <a:t>growing</a:t>
            </a:r>
            <a:r>
              <a:rPr lang="fi-FI" dirty="0" smtClean="0"/>
              <a:t> </a:t>
            </a:r>
            <a:r>
              <a:rPr lang="fi-FI" dirty="0" err="1" smtClean="0"/>
              <a:t>season</a:t>
            </a:r>
            <a:r>
              <a:rPr lang="fi-FI" dirty="0" smtClean="0"/>
              <a:t> is </a:t>
            </a:r>
            <a:r>
              <a:rPr lang="fi-FI" dirty="0" err="1" smtClean="0"/>
              <a:t>intense</a:t>
            </a:r>
            <a:r>
              <a:rPr lang="fi-FI" dirty="0" smtClean="0"/>
              <a:t>. Summer </a:t>
            </a:r>
            <a:r>
              <a:rPr lang="fi-FI" dirty="0" err="1" smtClean="0"/>
              <a:t>days</a:t>
            </a:r>
            <a:r>
              <a:rPr lang="fi-FI" dirty="0" smtClean="0"/>
              <a:t> </a:t>
            </a:r>
            <a:r>
              <a:rPr lang="fi-FI" dirty="0" err="1" smtClean="0"/>
              <a:t>could</a:t>
            </a:r>
            <a:r>
              <a:rPr lang="fi-FI" dirty="0" smtClean="0"/>
              <a:t> </a:t>
            </a:r>
            <a:r>
              <a:rPr lang="fi-FI" dirty="0" err="1" smtClean="0"/>
              <a:t>have</a:t>
            </a:r>
            <a:r>
              <a:rPr lang="fi-FI" dirty="0" smtClean="0"/>
              <a:t> 20 </a:t>
            </a:r>
            <a:r>
              <a:rPr lang="fi-FI" dirty="0" err="1" smtClean="0"/>
              <a:t>hours</a:t>
            </a:r>
            <a:r>
              <a:rPr lang="fi-FI" dirty="0" smtClean="0"/>
              <a:t> of </a:t>
            </a:r>
            <a:r>
              <a:rPr lang="fi-FI" dirty="0" err="1" smtClean="0"/>
              <a:t>daylight</a:t>
            </a:r>
            <a:r>
              <a:rPr lang="fi-FI" dirty="0" smtClean="0"/>
              <a:t> </a:t>
            </a:r>
            <a:r>
              <a:rPr lang="fi-FI" dirty="0" err="1" smtClean="0"/>
              <a:t>or</a:t>
            </a:r>
            <a:r>
              <a:rPr lang="fi-FI" dirty="0" smtClean="0"/>
              <a:t> </a:t>
            </a:r>
            <a:r>
              <a:rPr lang="fi-FI" dirty="0" err="1" smtClean="0"/>
              <a:t>more</a:t>
            </a:r>
            <a:r>
              <a:rPr lang="fi-FI" dirty="0" smtClean="0"/>
              <a:t> – in </a:t>
            </a:r>
            <a:r>
              <a:rPr lang="fi-FI" dirty="0" err="1" smtClean="0"/>
              <a:t>Lapland</a:t>
            </a:r>
            <a:r>
              <a:rPr lang="fi-FI" dirty="0" smtClean="0"/>
              <a:t> </a:t>
            </a:r>
            <a:r>
              <a:rPr lang="fi-FI" dirty="0" err="1" smtClean="0"/>
              <a:t>the</a:t>
            </a:r>
            <a:r>
              <a:rPr lang="fi-FI" dirty="0" smtClean="0"/>
              <a:t> </a:t>
            </a:r>
            <a:r>
              <a:rPr lang="fi-FI" dirty="0" err="1" smtClean="0"/>
              <a:t>sun</a:t>
            </a:r>
            <a:endParaRPr lang="fi-FI" dirty="0" smtClean="0"/>
          </a:p>
          <a:p>
            <a:r>
              <a:rPr lang="fi-FI" dirty="0" err="1" smtClean="0"/>
              <a:t>doesn’t</a:t>
            </a:r>
            <a:r>
              <a:rPr lang="fi-FI" dirty="0" smtClean="0"/>
              <a:t> </a:t>
            </a:r>
            <a:r>
              <a:rPr lang="fi-FI" dirty="0" err="1" smtClean="0"/>
              <a:t>even</a:t>
            </a:r>
            <a:r>
              <a:rPr lang="fi-FI" dirty="0" smtClean="0"/>
              <a:t> set. </a:t>
            </a:r>
            <a:r>
              <a:rPr lang="fi-FI" dirty="0" err="1" smtClean="0"/>
              <a:t>Plants</a:t>
            </a:r>
            <a:r>
              <a:rPr lang="fi-FI" dirty="0" smtClean="0"/>
              <a:t> </a:t>
            </a:r>
            <a:r>
              <a:rPr lang="fi-FI" dirty="0" err="1" smtClean="0"/>
              <a:t>thrive</a:t>
            </a:r>
            <a:r>
              <a:rPr lang="fi-FI" dirty="0" smtClean="0"/>
              <a:t> </a:t>
            </a:r>
            <a:r>
              <a:rPr lang="fi-FI" dirty="0" err="1" smtClean="0"/>
              <a:t>with</a:t>
            </a:r>
            <a:r>
              <a:rPr lang="fi-FI" dirty="0" smtClean="0"/>
              <a:t> </a:t>
            </a:r>
            <a:r>
              <a:rPr lang="fi-FI" dirty="0" err="1" smtClean="0"/>
              <a:t>this</a:t>
            </a:r>
            <a:r>
              <a:rPr lang="fi-FI" dirty="0" smtClean="0"/>
              <a:t> </a:t>
            </a:r>
            <a:r>
              <a:rPr lang="fi-FI" dirty="0" err="1" smtClean="0"/>
              <a:t>abundance</a:t>
            </a:r>
            <a:r>
              <a:rPr lang="fi-FI" dirty="0" smtClean="0"/>
              <a:t> of </a:t>
            </a:r>
            <a:r>
              <a:rPr lang="fi-FI" dirty="0" err="1" smtClean="0"/>
              <a:t>light</a:t>
            </a:r>
            <a:r>
              <a:rPr lang="fi-FI" dirty="0" smtClean="0"/>
              <a:t> and </a:t>
            </a:r>
            <a:r>
              <a:rPr lang="fi-FI" dirty="0" err="1" smtClean="0"/>
              <a:t>grow</a:t>
            </a:r>
            <a:r>
              <a:rPr lang="fi-FI" dirty="0" smtClean="0"/>
              <a:t> pure and </a:t>
            </a:r>
            <a:r>
              <a:rPr lang="fi-FI" dirty="0" err="1" smtClean="0"/>
              <a:t>super-tasty</a:t>
            </a:r>
            <a:r>
              <a:rPr lang="fi-FI" dirty="0" smtClean="0"/>
              <a:t> </a:t>
            </a:r>
            <a:r>
              <a:rPr lang="fi-FI" dirty="0" err="1" smtClean="0"/>
              <a:t>ingredients</a:t>
            </a:r>
            <a:r>
              <a:rPr lang="fi-FI" dirty="0" smtClean="0"/>
              <a:t> </a:t>
            </a:r>
            <a:r>
              <a:rPr lang="fi-FI" dirty="0" err="1" smtClean="0"/>
              <a:t>that</a:t>
            </a:r>
            <a:endParaRPr lang="fi-FI" dirty="0" smtClean="0"/>
          </a:p>
          <a:p>
            <a:r>
              <a:rPr lang="fi-FI" dirty="0" err="1" smtClean="0"/>
              <a:t>Finns</a:t>
            </a:r>
            <a:r>
              <a:rPr lang="fi-FI" dirty="0" smtClean="0"/>
              <a:t> </a:t>
            </a:r>
            <a:r>
              <a:rPr lang="fi-FI" dirty="0" err="1" smtClean="0"/>
              <a:t>value</a:t>
            </a:r>
            <a:r>
              <a:rPr lang="fi-FI" dirty="0" smtClean="0"/>
              <a:t> </a:t>
            </a:r>
            <a:r>
              <a:rPr lang="fi-FI" dirty="0" err="1" smtClean="0"/>
              <a:t>very</a:t>
            </a:r>
            <a:r>
              <a:rPr lang="fi-FI" dirty="0" smtClean="0"/>
              <a:t> </a:t>
            </a:r>
            <a:r>
              <a:rPr lang="fi-FI" dirty="0" err="1" smtClean="0"/>
              <a:t>highly</a:t>
            </a:r>
            <a:r>
              <a:rPr lang="fi-FI" dirty="0" smtClean="0"/>
              <a:t> and </a:t>
            </a:r>
            <a:r>
              <a:rPr lang="fi-FI" dirty="0" err="1" smtClean="0"/>
              <a:t>handle</a:t>
            </a:r>
            <a:r>
              <a:rPr lang="fi-FI" dirty="0" smtClean="0"/>
              <a:t> </a:t>
            </a:r>
            <a:r>
              <a:rPr lang="fi-FI" dirty="0" err="1" smtClean="0"/>
              <a:t>with</a:t>
            </a:r>
            <a:r>
              <a:rPr lang="fi-FI" dirty="0" smtClean="0"/>
              <a:t> </a:t>
            </a:r>
            <a:r>
              <a:rPr lang="fi-FI" dirty="0" err="1" smtClean="0"/>
              <a:t>pride</a:t>
            </a:r>
            <a:r>
              <a:rPr lang="fi-FI" dirty="0" smtClean="0"/>
              <a:t>.</a:t>
            </a:r>
            <a:br>
              <a:rPr lang="fi-FI" dirty="0" smtClean="0"/>
            </a:br>
            <a:endParaRPr lang="fi-FI" dirty="0" smtClean="0"/>
          </a:p>
          <a:p>
            <a:r>
              <a:rPr lang="fi-FI" dirty="0" err="1" smtClean="0"/>
              <a:t>Our</a:t>
            </a:r>
            <a:r>
              <a:rPr lang="fi-FI" dirty="0" smtClean="0"/>
              <a:t> long </a:t>
            </a:r>
            <a:r>
              <a:rPr lang="fi-FI" dirty="0" err="1" smtClean="0"/>
              <a:t>winters</a:t>
            </a:r>
            <a:r>
              <a:rPr lang="fi-FI" dirty="0" smtClean="0"/>
              <a:t> </a:t>
            </a:r>
            <a:r>
              <a:rPr lang="fi-FI" dirty="0" err="1" smtClean="0"/>
              <a:t>with</a:t>
            </a:r>
            <a:r>
              <a:rPr lang="fi-FI" dirty="0" smtClean="0"/>
              <a:t> </a:t>
            </a:r>
            <a:r>
              <a:rPr lang="fi-FI" dirty="0" err="1" smtClean="0"/>
              <a:t>temperatures</a:t>
            </a:r>
            <a:r>
              <a:rPr lang="fi-FI" dirty="0" smtClean="0"/>
              <a:t> </a:t>
            </a:r>
            <a:r>
              <a:rPr lang="fi-FI" dirty="0" err="1" smtClean="0"/>
              <a:t>well</a:t>
            </a:r>
            <a:r>
              <a:rPr lang="fi-FI" dirty="0" smtClean="0"/>
              <a:t> </a:t>
            </a:r>
            <a:r>
              <a:rPr lang="fi-FI" dirty="0" err="1" smtClean="0"/>
              <a:t>below</a:t>
            </a:r>
            <a:r>
              <a:rPr lang="fi-FI" dirty="0" smtClean="0"/>
              <a:t> </a:t>
            </a:r>
            <a:r>
              <a:rPr lang="fi-FI" dirty="0" err="1" smtClean="0"/>
              <a:t>zero</a:t>
            </a:r>
            <a:r>
              <a:rPr lang="fi-FI" dirty="0" smtClean="0"/>
              <a:t> </a:t>
            </a:r>
            <a:r>
              <a:rPr lang="fi-FI" dirty="0" err="1" smtClean="0"/>
              <a:t>reduce</a:t>
            </a:r>
            <a:r>
              <a:rPr lang="fi-FI" dirty="0" smtClean="0"/>
              <a:t> </a:t>
            </a:r>
            <a:r>
              <a:rPr lang="fi-FI" dirty="0" err="1" smtClean="0"/>
              <a:t>plant</a:t>
            </a:r>
            <a:r>
              <a:rPr lang="fi-FI" dirty="0" smtClean="0"/>
              <a:t> </a:t>
            </a:r>
            <a:r>
              <a:rPr lang="fi-FI" dirty="0" err="1" smtClean="0"/>
              <a:t>diseases</a:t>
            </a:r>
            <a:r>
              <a:rPr lang="fi-FI" dirty="0" smtClean="0"/>
              <a:t> and </a:t>
            </a:r>
            <a:r>
              <a:rPr lang="fi-FI" dirty="0" err="1" smtClean="0"/>
              <a:t>pests</a:t>
            </a:r>
            <a:r>
              <a:rPr lang="fi-FI" dirty="0" smtClean="0"/>
              <a:t>. </a:t>
            </a:r>
            <a:r>
              <a:rPr lang="fi-FI" dirty="0" err="1" smtClean="0"/>
              <a:t>Therefore</a:t>
            </a:r>
            <a:r>
              <a:rPr lang="fi-FI" dirty="0" smtClean="0"/>
              <a:t>, </a:t>
            </a:r>
            <a:r>
              <a:rPr lang="fi-FI" dirty="0" err="1" smtClean="0"/>
              <a:t>our</a:t>
            </a:r>
            <a:r>
              <a:rPr lang="fi-FI" dirty="0" smtClean="0"/>
              <a:t> </a:t>
            </a:r>
            <a:r>
              <a:rPr lang="fi-FI" dirty="0" err="1" smtClean="0"/>
              <a:t>use</a:t>
            </a:r>
            <a:r>
              <a:rPr lang="fi-FI" dirty="0" smtClean="0"/>
              <a:t> of</a:t>
            </a:r>
          </a:p>
          <a:p>
            <a:r>
              <a:rPr lang="fi-FI" dirty="0" err="1" smtClean="0"/>
              <a:t>pesticides</a:t>
            </a:r>
            <a:r>
              <a:rPr lang="fi-FI" dirty="0" smtClean="0"/>
              <a:t> is </a:t>
            </a:r>
            <a:r>
              <a:rPr lang="fi-FI" dirty="0" err="1" smtClean="0"/>
              <a:t>among</a:t>
            </a:r>
            <a:r>
              <a:rPr lang="fi-FI" dirty="0" smtClean="0"/>
              <a:t> </a:t>
            </a:r>
            <a:r>
              <a:rPr lang="fi-FI" dirty="0" err="1" smtClean="0"/>
              <a:t>the</a:t>
            </a:r>
            <a:r>
              <a:rPr lang="fi-FI" dirty="0" smtClean="0"/>
              <a:t> </a:t>
            </a:r>
            <a:r>
              <a:rPr lang="fi-FI" dirty="0" err="1" smtClean="0"/>
              <a:t>lowest</a:t>
            </a:r>
            <a:r>
              <a:rPr lang="fi-FI" dirty="0" smtClean="0"/>
              <a:t> in </a:t>
            </a:r>
            <a:r>
              <a:rPr lang="fi-FI" dirty="0" err="1" smtClean="0"/>
              <a:t>the</a:t>
            </a:r>
            <a:r>
              <a:rPr lang="fi-FI" dirty="0" smtClean="0"/>
              <a:t> Europe.</a:t>
            </a:r>
            <a:br>
              <a:rPr lang="fi-FI" dirty="0" smtClean="0"/>
            </a:br>
            <a:endParaRPr lang="fi-FI" dirty="0" smtClean="0"/>
          </a:p>
          <a:p>
            <a:r>
              <a:rPr lang="fi-FI" dirty="0" smtClean="0"/>
              <a:t>In </a:t>
            </a:r>
            <a:r>
              <a:rPr lang="fi-FI" dirty="0" err="1" smtClean="0"/>
              <a:t>addition</a:t>
            </a:r>
            <a:r>
              <a:rPr lang="fi-FI" dirty="0" smtClean="0"/>
              <a:t> to </a:t>
            </a:r>
            <a:r>
              <a:rPr lang="fi-FI" dirty="0" err="1" smtClean="0"/>
              <a:t>our</a:t>
            </a:r>
            <a:r>
              <a:rPr lang="fi-FI" dirty="0" smtClean="0"/>
              <a:t> </a:t>
            </a:r>
            <a:r>
              <a:rPr lang="fi-FI" dirty="0" err="1" smtClean="0"/>
              <a:t>unique</a:t>
            </a:r>
            <a:r>
              <a:rPr lang="fi-FI" dirty="0" smtClean="0"/>
              <a:t> </a:t>
            </a:r>
            <a:r>
              <a:rPr lang="fi-FI" dirty="0" err="1" smtClean="0"/>
              <a:t>seasons</a:t>
            </a:r>
            <a:r>
              <a:rPr lang="fi-FI" dirty="0" smtClean="0"/>
              <a:t>, </a:t>
            </a:r>
            <a:r>
              <a:rPr lang="fi-FI" dirty="0" err="1" smtClean="0"/>
              <a:t>Finnish</a:t>
            </a:r>
            <a:r>
              <a:rPr lang="fi-FI" dirty="0" smtClean="0"/>
              <a:t> </a:t>
            </a:r>
            <a:r>
              <a:rPr lang="fi-FI" dirty="0" err="1" smtClean="0"/>
              <a:t>nature</a:t>
            </a:r>
            <a:r>
              <a:rPr lang="fi-FI" dirty="0" smtClean="0"/>
              <a:t> is </a:t>
            </a:r>
            <a:r>
              <a:rPr lang="fi-FI" dirty="0" err="1" smtClean="0"/>
              <a:t>known</a:t>
            </a:r>
            <a:r>
              <a:rPr lang="fi-FI" dirty="0" smtClean="0"/>
              <a:t> for </a:t>
            </a:r>
            <a:r>
              <a:rPr lang="fi-FI" dirty="0" err="1" smtClean="0"/>
              <a:t>its</a:t>
            </a:r>
            <a:r>
              <a:rPr lang="fi-FI" dirty="0" smtClean="0"/>
              <a:t> </a:t>
            </a:r>
            <a:r>
              <a:rPr lang="fi-FI" dirty="0" err="1" smtClean="0"/>
              <a:t>pureness</a:t>
            </a:r>
            <a:r>
              <a:rPr lang="fi-FI" dirty="0" smtClean="0"/>
              <a:t>. Finland </a:t>
            </a:r>
            <a:r>
              <a:rPr lang="fi-FI" dirty="0" err="1" smtClean="0"/>
              <a:t>has</a:t>
            </a:r>
            <a:r>
              <a:rPr lang="fi-FI" dirty="0" smtClean="0"/>
              <a:t> </a:t>
            </a:r>
            <a:r>
              <a:rPr lang="fi-FI" dirty="0" err="1" smtClean="0"/>
              <a:t>famously</a:t>
            </a:r>
            <a:r>
              <a:rPr lang="fi-FI" dirty="0" smtClean="0"/>
              <a:t> </a:t>
            </a:r>
            <a:r>
              <a:rPr lang="fi-FI" dirty="0" err="1" smtClean="0"/>
              <a:t>clean</a:t>
            </a:r>
            <a:r>
              <a:rPr lang="fi-FI" dirty="0" smtClean="0"/>
              <a:t> air,</a:t>
            </a:r>
          </a:p>
          <a:p>
            <a:r>
              <a:rPr lang="fi-FI" dirty="0" err="1" smtClean="0"/>
              <a:t>water</a:t>
            </a:r>
            <a:r>
              <a:rPr lang="fi-FI" dirty="0" smtClean="0"/>
              <a:t> and </a:t>
            </a:r>
            <a:r>
              <a:rPr lang="fi-FI" dirty="0" err="1" smtClean="0"/>
              <a:t>soil</a:t>
            </a:r>
            <a:r>
              <a:rPr lang="fi-FI" dirty="0" smtClean="0"/>
              <a:t>.</a:t>
            </a:r>
            <a:br>
              <a:rPr lang="fi-FI" dirty="0" smtClean="0"/>
            </a:br>
            <a:endParaRPr lang="fi-FI" dirty="0" smtClean="0"/>
          </a:p>
          <a:p>
            <a:r>
              <a:rPr lang="fi-FI" dirty="0" err="1" smtClean="0"/>
              <a:t>These</a:t>
            </a:r>
            <a:r>
              <a:rPr lang="fi-FI" dirty="0" smtClean="0"/>
              <a:t> </a:t>
            </a:r>
            <a:r>
              <a:rPr lang="fi-FI" dirty="0" err="1" smtClean="0"/>
              <a:t>conditions</a:t>
            </a:r>
            <a:r>
              <a:rPr lang="fi-FI" dirty="0" smtClean="0"/>
              <a:t> </a:t>
            </a:r>
            <a:r>
              <a:rPr lang="fi-FI" dirty="0" err="1" smtClean="0"/>
              <a:t>provide</a:t>
            </a:r>
            <a:r>
              <a:rPr lang="fi-FI" dirty="0" smtClean="0"/>
              <a:t> </a:t>
            </a:r>
            <a:r>
              <a:rPr lang="fi-FI" dirty="0" err="1" smtClean="0"/>
              <a:t>the</a:t>
            </a:r>
            <a:r>
              <a:rPr lang="fi-FI" dirty="0" smtClean="0"/>
              <a:t> </a:t>
            </a:r>
            <a:r>
              <a:rPr lang="fi-FI" dirty="0" err="1" smtClean="0"/>
              <a:t>foundations</a:t>
            </a:r>
            <a:r>
              <a:rPr lang="fi-FI" dirty="0" smtClean="0"/>
              <a:t> </a:t>
            </a:r>
            <a:r>
              <a:rPr lang="fi-FI" dirty="0" err="1" smtClean="0"/>
              <a:t>that</a:t>
            </a:r>
            <a:r>
              <a:rPr lang="fi-FI" dirty="0" smtClean="0"/>
              <a:t> </a:t>
            </a:r>
            <a:r>
              <a:rPr lang="fi-FI" dirty="0" err="1" smtClean="0"/>
              <a:t>have</a:t>
            </a:r>
            <a:r>
              <a:rPr lang="fi-FI" dirty="0" smtClean="0"/>
              <a:t> </a:t>
            </a:r>
            <a:r>
              <a:rPr lang="fi-FI" dirty="0" err="1" smtClean="0"/>
              <a:t>shaped</a:t>
            </a:r>
            <a:r>
              <a:rPr lang="fi-FI" dirty="0" smtClean="0"/>
              <a:t> </a:t>
            </a:r>
            <a:r>
              <a:rPr lang="fi-FI" dirty="0" err="1" smtClean="0"/>
              <a:t>our</a:t>
            </a:r>
            <a:r>
              <a:rPr lang="fi-FI" dirty="0" smtClean="0"/>
              <a:t> food </a:t>
            </a:r>
            <a:r>
              <a:rPr lang="fi-FI" dirty="0" err="1" smtClean="0"/>
              <a:t>production</a:t>
            </a:r>
            <a:r>
              <a:rPr lang="fi-FI" dirty="0" smtClean="0"/>
              <a:t> for </a:t>
            </a:r>
            <a:r>
              <a:rPr lang="fi-FI" dirty="0" err="1" smtClean="0"/>
              <a:t>generations</a:t>
            </a:r>
            <a:r>
              <a:rPr lang="fi-FI" dirty="0" smtClean="0"/>
              <a:t>.</a:t>
            </a:r>
            <a:endParaRPr lang="en-FI" dirty="0" smtClean="0"/>
          </a:p>
          <a:p>
            <a:endParaRPr lang="fi-FI" dirty="0"/>
          </a:p>
        </p:txBody>
      </p:sp>
      <p:sp>
        <p:nvSpPr>
          <p:cNvPr id="4" name="Dian numeron paikkamerkki 3"/>
          <p:cNvSpPr>
            <a:spLocks noGrp="1"/>
          </p:cNvSpPr>
          <p:nvPr>
            <p:ph type="sldNum" sz="quarter" idx="10"/>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1195270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r>
              <a:rPr lang="en-US" sz="1200" b="0" i="0" kern="1200" smtClean="0">
                <a:solidFill>
                  <a:schemeClr val="tx1"/>
                </a:solidFill>
                <a:effectLst/>
                <a:latin typeface="+mn-lt"/>
                <a:ea typeface="+mn-ea"/>
                <a:cs typeface="+mn-cs"/>
              </a:rPr>
              <a:t>The caraway fields in Finland enjoy the sun that shines day and night in the summer. It ripens the seeds particularly aromatic and rich in essential oil. The cool climate in Finland helps to reduce the need for pesticides.</a:t>
            </a:r>
            <a:endParaRPr lang="fi-FI"/>
          </a:p>
        </p:txBody>
      </p:sp>
      <p:sp>
        <p:nvSpPr>
          <p:cNvPr id="4" name="Dian numeron paikkamerkki 3"/>
          <p:cNvSpPr>
            <a:spLocks noGrp="1"/>
          </p:cNvSpPr>
          <p:nvPr>
            <p:ph type="sldNum" sz="quarter" idx="10"/>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1468456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r>
              <a:rPr lang="en-US" sz="1200" b="0" i="0" kern="1200" smtClean="0">
                <a:solidFill>
                  <a:schemeClr val="tx1"/>
                </a:solidFill>
                <a:effectLst/>
                <a:latin typeface="Finlandica" pitchFamily="2" charset="77"/>
                <a:ea typeface="+mn-ea"/>
                <a:cs typeface="+mn-cs"/>
              </a:rPr>
              <a:t>Seasonal, high-quality raw materials have been a source of innovation for Finns for generations. For example, the Nobel Prize in Chemistry was awarded to Finnish professor A.I. Virtanen in 1945 for his revolutionary method to preserve fodder. </a:t>
            </a:r>
          </a:p>
          <a:p>
            <a:endParaRPr lang="fi-FI" sz="1200" b="0" i="0" kern="1200" smtClean="0">
              <a:solidFill>
                <a:schemeClr val="tx1"/>
              </a:solidFill>
              <a:effectLst/>
              <a:latin typeface="Finlandica" pitchFamily="2" charset="77"/>
              <a:ea typeface="+mn-ea"/>
              <a:cs typeface="+mn-cs"/>
            </a:endParaRPr>
          </a:p>
          <a:p>
            <a:r>
              <a:rPr lang="en-US" sz="1200" b="0" i="0" kern="1200" smtClean="0">
                <a:solidFill>
                  <a:schemeClr val="tx1"/>
                </a:solidFill>
                <a:effectLst/>
                <a:latin typeface="Finlandica" pitchFamily="2" charset="77"/>
                <a:ea typeface="+mn-ea"/>
                <a:cs typeface="+mn-cs"/>
              </a:rPr>
              <a:t>Today this innovativeness can be seen in vertical farming under LED lights, as well as in new foods such as plant-based and ’free from’ food products. Finnish oats and fava beans are a source of new plant-protein innovations and other tasty and healthy food products. All this is made possible by the fact that Finnish food industry invests heavily in R&amp;D.</a:t>
            </a:r>
            <a:endParaRPr lang="fi-FI" sz="1200" b="0" i="0" kern="1200" smtClean="0">
              <a:solidFill>
                <a:schemeClr val="tx1"/>
              </a:solidFill>
              <a:effectLst/>
              <a:latin typeface="Finlandica" pitchFamily="2" charset="77"/>
              <a:ea typeface="+mn-ea"/>
              <a:cs typeface="+mn-cs"/>
            </a:endParaRPr>
          </a:p>
          <a:p>
            <a:endParaRPr lang="fi-FI"/>
          </a:p>
        </p:txBody>
      </p:sp>
      <p:sp>
        <p:nvSpPr>
          <p:cNvPr id="4" name="Dian numeron paikkamerkki 3"/>
          <p:cNvSpPr>
            <a:spLocks noGrp="1"/>
          </p:cNvSpPr>
          <p:nvPr>
            <p:ph type="sldNum" sz="quarter" idx="10"/>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1640603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r>
              <a:rPr lang="en-US" sz="1200" b="0" i="0" kern="1200" dirty="0" smtClean="0">
                <a:solidFill>
                  <a:schemeClr val="tx1"/>
                </a:solidFill>
                <a:effectLst/>
                <a:latin typeface="Finlandica" pitchFamily="2" charset="77"/>
                <a:ea typeface="+mn-ea"/>
                <a:cs typeface="+mn-cs"/>
              </a:rPr>
              <a:t>The respect we feel for food and our appreciation of sustainability are even more prominent today as the climate is changing and biodiversity is threatened. </a:t>
            </a:r>
            <a:endParaRPr lang="fi-FI" sz="1200" b="0" i="0" kern="1200" dirty="0" smtClean="0">
              <a:solidFill>
                <a:schemeClr val="tx1"/>
              </a:solidFill>
              <a:effectLst/>
              <a:latin typeface="Finlandica" pitchFamily="2" charset="77"/>
              <a:ea typeface="+mn-ea"/>
              <a:cs typeface="+mn-cs"/>
            </a:endParaRPr>
          </a:p>
          <a:p>
            <a:r>
              <a:rPr lang="en-US" sz="1200" b="0" i="0" kern="1200" dirty="0" smtClean="0">
                <a:solidFill>
                  <a:schemeClr val="tx1"/>
                </a:solidFill>
                <a:effectLst/>
                <a:latin typeface="Finlandica" pitchFamily="2" charset="77"/>
                <a:ea typeface="+mn-ea"/>
                <a:cs typeface="+mn-cs"/>
              </a:rPr>
              <a:t>We have also a number of </a:t>
            </a:r>
            <a:r>
              <a:rPr lang="en-US" sz="1200" b="0" i="0" kern="1200" dirty="0" err="1" smtClean="0">
                <a:solidFill>
                  <a:schemeClr val="tx1"/>
                </a:solidFill>
                <a:effectLst/>
                <a:latin typeface="Finlandica" pitchFamily="2" charset="77"/>
                <a:ea typeface="+mn-ea"/>
                <a:cs typeface="+mn-cs"/>
              </a:rPr>
              <a:t>programmes</a:t>
            </a:r>
            <a:r>
              <a:rPr lang="en-US" sz="1200" b="0" i="0" kern="1200" dirty="0" smtClean="0">
                <a:solidFill>
                  <a:schemeClr val="tx1"/>
                </a:solidFill>
                <a:effectLst/>
                <a:latin typeface="Finlandica" pitchFamily="2" charset="77"/>
                <a:ea typeface="+mn-ea"/>
                <a:cs typeface="+mn-cs"/>
              </a:rPr>
              <a:t>, such as “Catch the carbon” to develop and introduce climate change resilient practices, and the flagship “Climate Food </a:t>
            </a:r>
            <a:r>
              <a:rPr lang="en-US" sz="1200" b="0" i="0" kern="1200" dirty="0" err="1" smtClean="0">
                <a:solidFill>
                  <a:schemeClr val="tx1"/>
                </a:solidFill>
                <a:effectLst/>
                <a:latin typeface="Finlandica" pitchFamily="2" charset="77"/>
                <a:ea typeface="+mn-ea"/>
                <a:cs typeface="+mn-cs"/>
              </a:rPr>
              <a:t>programme</a:t>
            </a:r>
            <a:r>
              <a:rPr lang="en-US" sz="1200" b="0" i="0" kern="1200" dirty="0" smtClean="0">
                <a:solidFill>
                  <a:schemeClr val="tx1"/>
                </a:solidFill>
                <a:effectLst/>
                <a:latin typeface="Finlandica" pitchFamily="2" charset="77"/>
                <a:ea typeface="+mn-ea"/>
                <a:cs typeface="+mn-cs"/>
              </a:rPr>
              <a:t>” to </a:t>
            </a:r>
            <a:r>
              <a:rPr lang="en-US" sz="1200" b="0" i="0" kern="1200" dirty="0" err="1" smtClean="0">
                <a:solidFill>
                  <a:schemeClr val="tx1"/>
                </a:solidFill>
                <a:effectLst/>
                <a:latin typeface="Finlandica" pitchFamily="2" charset="77"/>
                <a:ea typeface="+mn-ea"/>
                <a:cs typeface="+mn-cs"/>
              </a:rPr>
              <a:t>minimise</a:t>
            </a:r>
            <a:r>
              <a:rPr lang="en-US" sz="1200" b="0" i="0" kern="1200" dirty="0" smtClean="0">
                <a:solidFill>
                  <a:schemeClr val="tx1"/>
                </a:solidFill>
                <a:effectLst/>
                <a:latin typeface="Finlandica" pitchFamily="2" charset="77"/>
                <a:ea typeface="+mn-ea"/>
                <a:cs typeface="+mn-cs"/>
              </a:rPr>
              <a:t> the climate footprint of food and improve people’s understanding of how food is produced.</a:t>
            </a:r>
            <a:endParaRPr lang="fi-FI" sz="1200" b="0" i="0" kern="1200" dirty="0" smtClean="0">
              <a:solidFill>
                <a:schemeClr val="tx1"/>
              </a:solidFill>
              <a:effectLst/>
              <a:latin typeface="Finlandica" pitchFamily="2" charset="77"/>
              <a:ea typeface="+mn-ea"/>
              <a:cs typeface="+mn-cs"/>
            </a:endParaRPr>
          </a:p>
          <a:p>
            <a:r>
              <a:rPr lang="en-US" sz="1200" b="0" i="0" kern="1200" dirty="0" smtClean="0">
                <a:solidFill>
                  <a:schemeClr val="tx1"/>
                </a:solidFill>
                <a:effectLst/>
                <a:latin typeface="Finlandica" pitchFamily="2" charset="77"/>
                <a:ea typeface="+mn-ea"/>
                <a:cs typeface="+mn-cs"/>
              </a:rPr>
              <a:t>Animal welfare and environmental issues are at the core of our food production. We never compromise on food safety. Traceability is a priority for us. </a:t>
            </a:r>
            <a:endParaRPr lang="fi-FI" sz="1200" b="0" i="0" kern="1200" dirty="0" smtClean="0">
              <a:solidFill>
                <a:schemeClr val="tx1"/>
              </a:solidFill>
              <a:effectLst/>
              <a:latin typeface="Finlandica" pitchFamily="2" charset="77"/>
              <a:ea typeface="+mn-ea"/>
              <a:cs typeface="+mn-cs"/>
            </a:endParaRPr>
          </a:p>
          <a:p>
            <a:r>
              <a:rPr lang="en-US" sz="1200" b="0" i="0" kern="1200" dirty="0" smtClean="0">
                <a:solidFill>
                  <a:schemeClr val="tx1"/>
                </a:solidFill>
                <a:effectLst/>
                <a:latin typeface="Finlandica" pitchFamily="2" charset="77"/>
                <a:ea typeface="+mn-ea"/>
                <a:cs typeface="+mn-cs"/>
              </a:rPr>
              <a:t>We aim for the most transparent, safe and responsible food chain in the world.</a:t>
            </a:r>
            <a:endParaRPr lang="fi-FI" sz="1200" b="0" i="0" kern="1200" dirty="0" smtClean="0">
              <a:solidFill>
                <a:schemeClr val="tx1"/>
              </a:solidFill>
              <a:effectLst/>
              <a:latin typeface="Finlandica" pitchFamily="2" charset="77"/>
              <a:ea typeface="+mn-ea"/>
              <a:cs typeface="+mn-cs"/>
            </a:endParaRPr>
          </a:p>
          <a:p>
            <a:r>
              <a:rPr lang="en-US" sz="1200" b="0" i="0" kern="1200" dirty="0" smtClean="0">
                <a:solidFill>
                  <a:schemeClr val="tx1"/>
                </a:solidFill>
                <a:effectLst/>
                <a:latin typeface="Finlandica" pitchFamily="2" charset="77"/>
                <a:ea typeface="+mn-ea"/>
                <a:cs typeface="+mn-cs"/>
              </a:rPr>
              <a:t>We are highly motivated to continually develop more sustainable and inventive food products.</a:t>
            </a:r>
            <a:endParaRPr lang="fi-FI" sz="1200" b="0" i="0" kern="1200" dirty="0" smtClean="0">
              <a:solidFill>
                <a:schemeClr val="tx1"/>
              </a:solidFill>
              <a:effectLst/>
              <a:latin typeface="Finlandica" pitchFamily="2" charset="77"/>
              <a:ea typeface="+mn-ea"/>
              <a:cs typeface="+mn-cs"/>
            </a:endParaRPr>
          </a:p>
          <a:p>
            <a:r>
              <a:rPr lang="en-US" sz="1200" b="0" i="0" kern="1200" dirty="0" smtClean="0">
                <a:solidFill>
                  <a:schemeClr val="tx1"/>
                </a:solidFill>
                <a:effectLst/>
                <a:latin typeface="Finlandica" pitchFamily="2" charset="77"/>
                <a:ea typeface="+mn-ea"/>
                <a:cs typeface="+mn-cs"/>
              </a:rPr>
              <a:t>This is our promise to you.</a:t>
            </a:r>
            <a:endParaRPr lang="fi-FI" sz="1200" b="0" i="0" kern="1200" dirty="0" smtClean="0">
              <a:solidFill>
                <a:schemeClr val="tx1"/>
              </a:solidFill>
              <a:effectLst/>
              <a:latin typeface="Finlandica" pitchFamily="2" charset="77"/>
              <a:ea typeface="+mn-ea"/>
              <a:cs typeface="+mn-cs"/>
            </a:endParaRPr>
          </a:p>
          <a:p>
            <a:endParaRPr lang="fi-FI" dirty="0"/>
          </a:p>
        </p:txBody>
      </p:sp>
      <p:sp>
        <p:nvSpPr>
          <p:cNvPr id="4" name="Dian numeron paikkamerkki 3"/>
          <p:cNvSpPr>
            <a:spLocks noGrp="1"/>
          </p:cNvSpPr>
          <p:nvPr>
            <p:ph type="sldNum" sz="quarter" idx="10"/>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1065556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r>
              <a:rPr lang="en-US" sz="1200" b="0" i="0" kern="1200" dirty="0" smtClean="0">
                <a:solidFill>
                  <a:schemeClr val="tx1"/>
                </a:solidFill>
                <a:effectLst/>
                <a:latin typeface="Finlandica" pitchFamily="2" charset="77"/>
                <a:ea typeface="+mn-ea"/>
                <a:cs typeface="+mn-cs"/>
              </a:rPr>
              <a:t>We have a long tradition of producing food with a minimum use of antibiotics. The aim is to maintain the welfare and health of animals through good production conditions and care – not medication. Antibiotics are not used preventatively and no antibiotics have been used for poultry since 2009.  </a:t>
            </a:r>
            <a:endParaRPr lang="fi-FI" sz="1200" b="0" i="0" kern="1200" dirty="0" smtClean="0">
              <a:solidFill>
                <a:schemeClr val="tx1"/>
              </a:solidFill>
              <a:effectLst/>
              <a:latin typeface="Finlandica" pitchFamily="2" charset="77"/>
              <a:ea typeface="+mn-ea"/>
              <a:cs typeface="+mn-cs"/>
            </a:endParaRPr>
          </a:p>
          <a:p>
            <a:r>
              <a:rPr lang="en-US" sz="1200" b="0" i="0" kern="1200" dirty="0" smtClean="0">
                <a:solidFill>
                  <a:schemeClr val="tx1"/>
                </a:solidFill>
                <a:effectLst/>
                <a:latin typeface="Finlandica" pitchFamily="2" charset="77"/>
                <a:ea typeface="+mn-ea"/>
                <a:cs typeface="+mn-cs"/>
              </a:rPr>
              <a:t>Our salmonella situation is excellent and, highly exceptional internationally. Thanks to our long-standing and strict salmonella control </a:t>
            </a:r>
            <a:r>
              <a:rPr lang="en-US" sz="1200" b="0" i="0" kern="1200" dirty="0" err="1" smtClean="0">
                <a:solidFill>
                  <a:schemeClr val="tx1"/>
                </a:solidFill>
                <a:effectLst/>
                <a:latin typeface="Finlandica" pitchFamily="2" charset="77"/>
                <a:ea typeface="+mn-ea"/>
                <a:cs typeface="+mn-cs"/>
              </a:rPr>
              <a:t>programme</a:t>
            </a:r>
            <a:r>
              <a:rPr lang="en-US" sz="1200" b="0" i="0" kern="1200" dirty="0" smtClean="0">
                <a:solidFill>
                  <a:schemeClr val="tx1"/>
                </a:solidFill>
                <a:effectLst/>
                <a:latin typeface="Finlandica" pitchFamily="2" charset="77"/>
                <a:ea typeface="+mn-ea"/>
                <a:cs typeface="+mn-cs"/>
              </a:rPr>
              <a:t>, salmonella in food is virtually non-existent.</a:t>
            </a:r>
            <a:endParaRPr lang="fi-FI" sz="1200" b="0" i="0" kern="1200" dirty="0" smtClean="0">
              <a:solidFill>
                <a:schemeClr val="tx1"/>
              </a:solidFill>
              <a:effectLst/>
              <a:latin typeface="Finlandica" pitchFamily="2" charset="77"/>
              <a:ea typeface="+mn-ea"/>
              <a:cs typeface="+mn-cs"/>
            </a:endParaRPr>
          </a:p>
          <a:p>
            <a:endParaRPr lang="fi-FI" dirty="0" smtClean="0"/>
          </a:p>
          <a:p>
            <a:endParaRPr lang="fi-FI" dirty="0"/>
          </a:p>
        </p:txBody>
      </p:sp>
      <p:sp>
        <p:nvSpPr>
          <p:cNvPr id="4" name="Dian numeron paikkamerkki 3"/>
          <p:cNvSpPr>
            <a:spLocks noGrp="1"/>
          </p:cNvSpPr>
          <p:nvPr>
            <p:ph type="sldNum" sz="quarter" idx="10"/>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3896122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r>
              <a:rPr lang="en-US" sz="1200" b="0" i="0" kern="1200" smtClean="0">
                <a:solidFill>
                  <a:schemeClr val="tx1"/>
                </a:solidFill>
                <a:effectLst/>
                <a:latin typeface="Finlandica" pitchFamily="2" charset="77"/>
                <a:ea typeface="+mn-ea"/>
                <a:cs typeface="+mn-cs"/>
              </a:rPr>
              <a:t>Finnish companies are trailblazers in developing lactose-free dairy products and gluten-free foods. Finnish oats are perfect raw material for many gluten-free products.</a:t>
            </a:r>
            <a:endParaRPr lang="fi-FI" sz="1200" b="0" i="0" kern="1200" smtClean="0">
              <a:solidFill>
                <a:schemeClr val="tx1"/>
              </a:solidFill>
              <a:effectLst/>
              <a:latin typeface="Finlandica" pitchFamily="2" charset="77"/>
              <a:ea typeface="+mn-ea"/>
              <a:cs typeface="+mn-cs"/>
            </a:endParaRPr>
          </a:p>
          <a:p>
            <a:r>
              <a:rPr lang="en-US" sz="1200" b="0" i="0" kern="1200" smtClean="0">
                <a:solidFill>
                  <a:schemeClr val="tx1"/>
                </a:solidFill>
                <a:effectLst/>
                <a:latin typeface="Finlandica" pitchFamily="2" charset="77"/>
                <a:ea typeface="+mn-ea"/>
                <a:cs typeface="+mn-cs"/>
              </a:rPr>
              <a:t>We keep working to increase sustainability and to </a:t>
            </a:r>
            <a:r>
              <a:rPr lang="en-US" sz="1200" b="0" i="0" kern="1200" err="1" smtClean="0">
                <a:solidFill>
                  <a:schemeClr val="tx1"/>
                </a:solidFill>
                <a:effectLst/>
                <a:latin typeface="Finlandica" pitchFamily="2" charset="77"/>
                <a:ea typeface="+mn-ea"/>
                <a:cs typeface="+mn-cs"/>
              </a:rPr>
              <a:t>minimise</a:t>
            </a:r>
            <a:r>
              <a:rPr lang="en-US" sz="1200" b="0" i="0" kern="1200" smtClean="0">
                <a:solidFill>
                  <a:schemeClr val="tx1"/>
                </a:solidFill>
                <a:effectLst/>
                <a:latin typeface="Finlandica" pitchFamily="2" charset="77"/>
                <a:ea typeface="+mn-ea"/>
                <a:cs typeface="+mn-cs"/>
              </a:rPr>
              <a:t> the burden on our planet. The Finnish food industry strives for carbon neutrality and aims to reduce greenhouse gas emissions by 75 per cent by 2035.</a:t>
            </a:r>
            <a:endParaRPr lang="fi-FI" sz="1200" b="0" i="0" kern="1200" smtClean="0">
              <a:solidFill>
                <a:schemeClr val="tx1"/>
              </a:solidFill>
              <a:effectLst/>
              <a:latin typeface="Finlandica" pitchFamily="2" charset="77"/>
              <a:ea typeface="+mn-ea"/>
              <a:cs typeface="+mn-cs"/>
            </a:endParaRPr>
          </a:p>
          <a:p>
            <a:endParaRPr lang="fi-FI"/>
          </a:p>
        </p:txBody>
      </p:sp>
      <p:sp>
        <p:nvSpPr>
          <p:cNvPr id="4" name="Dian numeron paikkamerkki 3"/>
          <p:cNvSpPr>
            <a:spLocks noGrp="1"/>
          </p:cNvSpPr>
          <p:nvPr>
            <p:ph type="sldNum" sz="quarter" idx="10"/>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4082523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smtClean="0">
                <a:solidFill>
                  <a:schemeClr val="tx1"/>
                </a:solidFill>
                <a:effectLst/>
                <a:latin typeface="Finlandica" pitchFamily="2" charset="77"/>
                <a:ea typeface="+mn-ea"/>
                <a:cs typeface="+mn-cs"/>
              </a:rPr>
              <a:t>Free school meals is a social innovation first introduced to the world by Finland in 1948. Menus are set with the participation of students as they learn about food production. The food is chosen for its health-related, educational, social and cultural significance.</a:t>
            </a:r>
            <a:endParaRPr lang="fi-FI" sz="1200" b="0" i="0" kern="1200" smtClean="0">
              <a:solidFill>
                <a:schemeClr val="tx1"/>
              </a:solidFill>
              <a:effectLst/>
              <a:latin typeface="Finlandica" pitchFamily="2" charset="77"/>
              <a:ea typeface="+mn-ea"/>
              <a:cs typeface="+mn-cs"/>
            </a:endParaRPr>
          </a:p>
          <a:p>
            <a:endParaRPr lang="fi-FI"/>
          </a:p>
        </p:txBody>
      </p:sp>
      <p:sp>
        <p:nvSpPr>
          <p:cNvPr id="4" name="Dian numeron paikkamerkki 3"/>
          <p:cNvSpPr>
            <a:spLocks noGrp="1"/>
          </p:cNvSpPr>
          <p:nvPr>
            <p:ph type="sldNum" sz="quarter" idx="10"/>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1778843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smtClean="0">
                <a:solidFill>
                  <a:schemeClr val="tx1"/>
                </a:solidFill>
                <a:effectLst/>
                <a:latin typeface="Finlandica" pitchFamily="2" charset="77"/>
                <a:ea typeface="+mn-ea"/>
                <a:cs typeface="+mn-cs"/>
              </a:rPr>
              <a:t>The Finnish food culture has its roots deep in our own northern fields, forests, lakes and the sea, but they do not restrict us. You can taste the Finnish passion and bold experiments in our creative restaurant culture and adventurous home kitchens. </a:t>
            </a:r>
            <a:endParaRPr lang="fi-FI" sz="1200" b="0" i="0" kern="1200" smtClean="0">
              <a:solidFill>
                <a:schemeClr val="tx1"/>
              </a:solidFill>
              <a:effectLst/>
              <a:latin typeface="Finlandica" pitchFamily="2" charset="77"/>
              <a:ea typeface="+mn-ea"/>
              <a:cs typeface="+mn-cs"/>
            </a:endParaRPr>
          </a:p>
          <a:p>
            <a:endParaRPr lang="en-US" sz="1200" b="0" i="0" kern="1200" smtClean="0">
              <a:solidFill>
                <a:schemeClr val="tx1"/>
              </a:solidFill>
              <a:effectLst/>
              <a:latin typeface="Finlandica" pitchFamily="2" charset="77"/>
              <a:ea typeface="+mn-ea"/>
              <a:cs typeface="+mn-cs"/>
            </a:endParaRPr>
          </a:p>
          <a:p>
            <a:r>
              <a:rPr lang="en-US" sz="1200" b="0" i="0" kern="1200" smtClean="0">
                <a:solidFill>
                  <a:schemeClr val="tx1"/>
                </a:solidFill>
                <a:effectLst/>
                <a:latin typeface="Finlandica" pitchFamily="2" charset="77"/>
                <a:ea typeface="+mn-ea"/>
                <a:cs typeface="+mn-cs"/>
              </a:rPr>
              <a:t>A few years ago Italian Prime Minister Silvio Berlusconi made a joke about Finnish cuisine. As a light-hearted rebuttal, a Finnish pizza chain created a pizza with Finnish rye bread crust and reindeer as a topping. Named the Berlusconi, it won first place at an international competition and remains a popular pizza today.</a:t>
            </a:r>
          </a:p>
          <a:p>
            <a:endParaRPr lang="fi-FI" sz="1200" b="0" i="0" kern="1200" smtClean="0">
              <a:solidFill>
                <a:schemeClr val="tx1"/>
              </a:solidFill>
              <a:effectLst/>
              <a:latin typeface="Finlandica" pitchFamily="2" charset="77"/>
              <a:ea typeface="+mn-ea"/>
              <a:cs typeface="+mn-cs"/>
            </a:endParaRPr>
          </a:p>
          <a:p>
            <a:r>
              <a:rPr lang="en-US" sz="1200" b="0" i="0" kern="1200" smtClean="0">
                <a:solidFill>
                  <a:schemeClr val="tx1"/>
                </a:solidFill>
                <a:effectLst/>
                <a:latin typeface="Finlandica" pitchFamily="2" charset="77"/>
                <a:ea typeface="+mn-ea"/>
                <a:cs typeface="+mn-cs"/>
              </a:rPr>
              <a:t>We want to solve global problems with innovations, technologies, safety</a:t>
            </a:r>
            <a:r>
              <a:rPr lang="en-US" sz="1200" b="1" i="0" kern="1200" smtClean="0">
                <a:solidFill>
                  <a:schemeClr val="tx1"/>
                </a:solidFill>
                <a:effectLst/>
                <a:latin typeface="Finlandica" pitchFamily="2" charset="77"/>
                <a:ea typeface="+mn-ea"/>
                <a:cs typeface="+mn-cs"/>
              </a:rPr>
              <a:t> </a:t>
            </a:r>
            <a:r>
              <a:rPr lang="en-US" sz="1200" b="0" i="0" kern="1200" smtClean="0">
                <a:solidFill>
                  <a:schemeClr val="tx1"/>
                </a:solidFill>
                <a:effectLst/>
                <a:latin typeface="Finlandica" pitchFamily="2" charset="77"/>
                <a:ea typeface="+mn-ea"/>
                <a:cs typeface="+mn-cs"/>
              </a:rPr>
              <a:t>and security. But, and I’m sure we can all agree, that food must not taste like technology. </a:t>
            </a:r>
            <a:endParaRPr lang="fi-FI" sz="1200" b="0" i="0" kern="1200" smtClean="0">
              <a:solidFill>
                <a:schemeClr val="tx1"/>
              </a:solidFill>
              <a:effectLst/>
              <a:latin typeface="Finlandica" pitchFamily="2" charset="77"/>
              <a:ea typeface="+mn-ea"/>
              <a:cs typeface="+mn-cs"/>
            </a:endParaRPr>
          </a:p>
          <a:p>
            <a:endParaRPr lang="fi-FI"/>
          </a:p>
        </p:txBody>
      </p:sp>
      <p:sp>
        <p:nvSpPr>
          <p:cNvPr id="4" name="Dian numeron paikkamerkki 3"/>
          <p:cNvSpPr>
            <a:spLocks noGrp="1"/>
          </p:cNvSpPr>
          <p:nvPr>
            <p:ph type="sldNum" sz="quarter" idx="10"/>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1697357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30.8.2022</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smtClean="0"/>
              <a:t>Insert Picture</a:t>
            </a:r>
            <a:endParaRPr lang="en-US"/>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fi-FI" smtClean="0"/>
              <a:t>Muokkaa perustyyl.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30.8.2022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59CC14F9-EB2B-0D4F-8F28-271F12107DB4}" type="datetime1">
              <a:rPr lang="fi-FI" smtClean="0"/>
              <a:t>30.8.2022</a:t>
            </a:fld>
            <a:endParaRPr lang="en-US"/>
          </a:p>
        </p:txBody>
      </p:sp>
      <p:sp>
        <p:nvSpPr>
          <p:cNvPr id="6" name="Footer Placeholder 5"/>
          <p:cNvSpPr>
            <a:spLocks noGrp="1"/>
          </p:cNvSpPr>
          <p:nvPr>
            <p:ph type="ftr" sz="quarter" idx="11"/>
          </p:nvPr>
        </p:nvSpPr>
        <p:spPr/>
        <p:txBody>
          <a:bodyPr/>
          <a:lstStyle/>
          <a:p>
            <a:r>
              <a:rPr lang="en-US" smtClean="0"/>
              <a:t>Footer Here</a:t>
            </a:r>
            <a:endParaRPr lang="en-US"/>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Muokkaa perustyyl. napsautt.</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DC11E6EC-92F7-6B4E-8279-5EB71B38C0C5}" type="datetime1">
              <a:rPr lang="fi-FI" smtClean="0"/>
              <a:t>30.8.2022</a:t>
            </a:fld>
            <a:endParaRPr lang="en-US"/>
          </a:p>
        </p:txBody>
      </p:sp>
      <p:sp>
        <p:nvSpPr>
          <p:cNvPr id="8" name="Footer Placeholder 7"/>
          <p:cNvSpPr>
            <a:spLocks noGrp="1"/>
          </p:cNvSpPr>
          <p:nvPr>
            <p:ph type="ftr" sz="quarter" idx="11"/>
          </p:nvPr>
        </p:nvSpPr>
        <p:spPr/>
        <p:txBody>
          <a:bodyPr/>
          <a:lstStyle/>
          <a:p>
            <a:r>
              <a:rPr lang="en-US" smtClean="0"/>
              <a:t>Footer Here</a:t>
            </a:r>
            <a:endParaRPr lang="en-US"/>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Muokkaa perustyyl. napsautt.</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4AF00B84-8DDB-8C40-AD8F-F50D046CC222}" type="datetime1">
              <a:rPr lang="fi-FI" smtClean="0"/>
              <a:t>30.8.2022</a:t>
            </a:fld>
            <a:endParaRPr lang="en-US"/>
          </a:p>
        </p:txBody>
      </p:sp>
      <p:sp>
        <p:nvSpPr>
          <p:cNvPr id="8" name="Footer Placeholder 7"/>
          <p:cNvSpPr>
            <a:spLocks noGrp="1"/>
          </p:cNvSpPr>
          <p:nvPr>
            <p:ph type="ftr" sz="quarter" idx="11"/>
          </p:nvPr>
        </p:nvSpPr>
        <p:spPr/>
        <p:txBody>
          <a:bodyPr/>
          <a:lstStyle/>
          <a:p>
            <a:r>
              <a:rPr lang="en-US" smtClean="0"/>
              <a:t>Footer Here</a:t>
            </a:r>
            <a:endParaRPr lang="en-US"/>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30.8.2022</a:t>
            </a:fld>
            <a:endParaRPr lang="en-US"/>
          </a:p>
        </p:txBody>
      </p:sp>
      <p:sp>
        <p:nvSpPr>
          <p:cNvPr id="4" name="Footer Placeholder 3"/>
          <p:cNvSpPr>
            <a:spLocks noGrp="1"/>
          </p:cNvSpPr>
          <p:nvPr>
            <p:ph type="ftr" sz="quarter" idx="11"/>
          </p:nvPr>
        </p:nvSpPr>
        <p:spPr/>
        <p:txBody>
          <a:bodyPr/>
          <a:lstStyle/>
          <a:p>
            <a:r>
              <a:rPr lang="en-US" smtClean="0"/>
              <a:t>Footer Here</a:t>
            </a:r>
            <a:endParaRPr lang="en-US"/>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fi-FI" smtClean="0"/>
              <a:t>Muokkaa perustyyl. napsautt.</a:t>
            </a:r>
            <a:endParaRPr lang="en-US" dirty="0"/>
          </a:p>
        </p:txBody>
      </p:sp>
      <p:sp>
        <p:nvSpPr>
          <p:cNvPr id="3" name="Content Placeholder 2"/>
          <p:cNvSpPr>
            <a:spLocks noGrp="1"/>
          </p:cNvSpPr>
          <p:nvPr>
            <p:ph idx="1"/>
          </p:nvPr>
        </p:nvSpPr>
        <p:spPr>
          <a:xfrm>
            <a:off x="1835150" y="1492249"/>
            <a:ext cx="2736850" cy="2879701"/>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smtClean="0"/>
              <a:t>Insert Picture</a:t>
            </a:r>
            <a:endParaRPr lang="en-US"/>
          </a:p>
        </p:txBody>
      </p:sp>
      <p:sp>
        <p:nvSpPr>
          <p:cNvPr id="4" name="Date Placeholder 3"/>
          <p:cNvSpPr>
            <a:spLocks noGrp="1"/>
          </p:cNvSpPr>
          <p:nvPr>
            <p:ph type="dt" sz="half" idx="10"/>
          </p:nvPr>
        </p:nvSpPr>
        <p:spPr/>
        <p:txBody>
          <a:bodyPr/>
          <a:lstStyle/>
          <a:p>
            <a:fld id="{516A5A40-F9D2-9F41-9B67-6B25AE089B08}" type="datetime1">
              <a:rPr lang="fi-FI" smtClean="0"/>
              <a:t>30.8.2022</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30.8.2022</a:t>
            </a:fld>
            <a:endParaRPr lang="en-US"/>
          </a:p>
        </p:txBody>
      </p:sp>
      <p:sp>
        <p:nvSpPr>
          <p:cNvPr id="3" name="Footer Placeholder 2"/>
          <p:cNvSpPr>
            <a:spLocks noGrp="1"/>
          </p:cNvSpPr>
          <p:nvPr>
            <p:ph type="ftr" sz="quarter" idx="11"/>
          </p:nvPr>
        </p:nvSpPr>
        <p:spPr/>
        <p:txBody>
          <a:bodyPr/>
          <a:lstStyle/>
          <a:p>
            <a:r>
              <a:rPr lang="en-US" smtClean="0"/>
              <a:t>Footer Here</a:t>
            </a:r>
            <a:endParaRPr lang="en-US"/>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idx="1"/>
          </p:nvPr>
        </p:nvSpPr>
        <p:spPr/>
        <p:txBody>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30.8.2022</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idx="1"/>
          </p:nvPr>
        </p:nvSpPr>
        <p:spPr/>
        <p:txBody>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30.8.2022</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smtClean="0"/>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smtClean="0"/>
              <a:t>Click to edit Master text styles</a:t>
            </a:r>
          </a:p>
          <a:p>
            <a:pPr lvl="1"/>
            <a:r>
              <a:rPr lang="fi-FI" smtClean="0"/>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30.8.2022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dirty="0" smtClean="0"/>
              <a:t>headline</a:t>
            </a:r>
            <a:endParaRPr lang="en-US" dirty="0"/>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p>
            <a:fld id="{50C9FF73-6F0C-C549-A81B-BD4518F8C2F1}" type="datetime1">
              <a:rPr lang="fi-FI" smtClean="0"/>
              <a:t>30.8.2022</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smtClean="0"/>
              <a:t>headline</a:t>
            </a:r>
            <a:endParaRPr lang="en-US" dirty="0"/>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30.8.2022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smtClean="0"/>
              <a:t>Insert Picture</a:t>
            </a:r>
            <a:endParaRPr lang="en-US"/>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smtClean="0"/>
              <a:t>headline</a:t>
            </a:r>
            <a:endParaRPr lang="en-US" dirty="0"/>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30.8.2022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a:p>
        </p:txBody>
      </p:sp>
      <p:sp>
        <p:nvSpPr>
          <p:cNvPr id="3" name="Content Placeholder 2"/>
          <p:cNvSpPr>
            <a:spLocks noGrp="1"/>
          </p:cNvSpPr>
          <p:nvPr>
            <p:ph idx="1"/>
          </p:nvPr>
        </p:nvSpPr>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30.8.2022</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a:p>
        </p:txBody>
      </p:sp>
      <p:sp>
        <p:nvSpPr>
          <p:cNvPr id="3" name="Content Placeholder 2"/>
          <p:cNvSpPr>
            <a:spLocks noGrp="1"/>
          </p:cNvSpPr>
          <p:nvPr>
            <p:ph idx="1"/>
          </p:nvPr>
        </p:nvSpPr>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30.8.2022</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smtClean="0"/>
              <a:t>Muokkaa perustyyl. napsautt.</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smtClean="0"/>
              <a:t>Muokkaa tekstin perustyylejä</a:t>
            </a:r>
          </a:p>
          <a:p>
            <a:pPr lvl="1"/>
            <a:r>
              <a:rPr lang="fi-FI" smtClean="0"/>
              <a:t>toinen taso</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30.8.2022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fi-FI" smtClean="0"/>
              <a:t>Muokkaa perustyyl. napsautt.</a:t>
            </a:r>
            <a:endParaRPr lang="en-US" dirty="0"/>
          </a:p>
        </p:txBody>
      </p:sp>
      <p:sp>
        <p:nvSpPr>
          <p:cNvPr id="4" name="Date Placeholder 3"/>
          <p:cNvSpPr>
            <a:spLocks noGrp="1"/>
          </p:cNvSpPr>
          <p:nvPr>
            <p:ph type="dt" sz="half" idx="10"/>
          </p:nvPr>
        </p:nvSpPr>
        <p:spPr/>
        <p:txBody>
          <a:bodyPr/>
          <a:lstStyle/>
          <a:p>
            <a:fld id="{B8C59C2F-8A8A-2C41-8FED-B9EAA7D2E2FE}" type="datetime1">
              <a:rPr lang="fi-FI" smtClean="0"/>
              <a:t>30.8.2022</a:t>
            </a:fld>
            <a:endParaRPr lang="en-US"/>
          </a:p>
        </p:txBody>
      </p:sp>
      <p:sp>
        <p:nvSpPr>
          <p:cNvPr id="5" name="Footer Placeholder 4"/>
          <p:cNvSpPr>
            <a:spLocks noGrp="1"/>
          </p:cNvSpPr>
          <p:nvPr>
            <p:ph type="ftr" sz="quarter" idx="11"/>
          </p:nvPr>
        </p:nvSpPr>
        <p:spPr/>
        <p:txBody>
          <a:bodyPr/>
          <a:lstStyle/>
          <a:p>
            <a:r>
              <a:rPr lang="en-US" smtClean="0"/>
              <a:t>Footer Here</a:t>
            </a:r>
            <a:endParaRPr lang="en-US"/>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fi-FI" smtClean="0"/>
              <a:t>Muokkaa perustyyl.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30.8.2022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Footer Here</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smtClean="0"/>
              <a:t>Muokkaa perustyyl. napsautt.</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smtClean="0"/>
              <a:t>Muokkaa tekstin perustyylejä</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fi-FI" noProof="0" dirty="0" smtClean="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30.8.2022</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smtClean="0"/>
              <a:t>Footer Here</a:t>
            </a:r>
            <a:endParaRPr lang="fi-FI" noProof="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timing>
    <p:tnLst>
      <p:par>
        <p:cTn id="1" dur="indefinite" restart="never" nodeType="tmRoot"/>
      </p:par>
    </p:tnLst>
  </p:timing>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dirty="0" err="1" smtClean="0"/>
              <a:t>Click</a:t>
            </a:r>
            <a:r>
              <a:rPr lang="fi-FI" noProof="0" dirty="0" smtClean="0"/>
              <a:t> to </a:t>
            </a:r>
            <a:r>
              <a:rPr lang="fi-FI" noProof="0" dirty="0" err="1" smtClean="0"/>
              <a:t>edit</a:t>
            </a:r>
            <a:r>
              <a:rPr lang="fi-FI" noProof="0" dirty="0" smtClean="0"/>
              <a:t> Master </a:t>
            </a:r>
            <a:r>
              <a:rPr lang="fi-FI" noProof="0" dirty="0" err="1" smtClean="0"/>
              <a:t>title</a:t>
            </a:r>
            <a:r>
              <a:rPr lang="fi-FI" noProof="0" dirty="0" smtClean="0"/>
              <a:t> </a:t>
            </a:r>
            <a:r>
              <a:rPr lang="fi-FI" noProof="0" dirty="0" err="1" smtClean="0"/>
              <a:t>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smtClean="0"/>
              <a:t>Click to edit Master text styles</a:t>
            </a:r>
          </a:p>
          <a:p>
            <a:pPr lvl="1"/>
            <a:r>
              <a:rPr lang="fi-FI" noProof="0" smtClean="0"/>
              <a:t>Second level</a:t>
            </a:r>
          </a:p>
          <a:p>
            <a:pPr lvl="2"/>
            <a:r>
              <a:rPr lang="fi-FI" noProof="0" smtClean="0"/>
              <a:t>Third level</a:t>
            </a:r>
          </a:p>
          <a:p>
            <a:pPr lvl="3"/>
            <a:r>
              <a:rPr lang="fi-FI" noProof="0" smtClean="0"/>
              <a:t>Fourth level</a:t>
            </a:r>
          </a:p>
          <a:p>
            <a:pPr lvl="4"/>
            <a:r>
              <a:rPr lang="fi-FI" noProof="0" smtClean="0"/>
              <a:t>Fifth level</a:t>
            </a:r>
            <a:endParaRPr lang="fi-FI" noProof="0" dirty="0" smtClean="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30.8.2022</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smtClean="0"/>
              <a:t>Footer Here</a:t>
            </a:r>
            <a:endParaRPr lang="fi-FI" noProof="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ransition spd="med">
    <p:fade/>
  </p:transition>
  <p:timing>
    <p:tnLst>
      <p:par>
        <p:cTn id="1" dur="indefinite" restart="never" nodeType="tmRoot"/>
      </p:par>
    </p:tnLst>
  </p:timing>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A first-person view of a dock, with a couple watching the sunset on the far end and a dinner waiting for them at the othe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16" b="7816"/>
          <a:stretch>
            <a:fillRect/>
          </a:stretch>
        </p:blipFill>
        <p:spPr>
          <a:xfrm>
            <a:off x="0" y="0"/>
            <a:ext cx="9144000" cy="5143500"/>
          </a:xfrm>
        </p:spPr>
      </p:pic>
      <p:sp>
        <p:nvSpPr>
          <p:cNvPr id="2" name="Title 1"/>
          <p:cNvSpPr>
            <a:spLocks noGrp="1"/>
          </p:cNvSpPr>
          <p:nvPr>
            <p:ph type="ctrTitle"/>
          </p:nvPr>
        </p:nvSpPr>
        <p:spPr>
          <a:xfrm>
            <a:off x="899592" y="-164554"/>
            <a:ext cx="6480720" cy="3081225"/>
          </a:xfrm>
        </p:spPr>
        <p:txBody>
          <a:bodyPr/>
          <a:lstStyle/>
          <a:p>
            <a:r>
              <a:rPr lang="en-US" dirty="0" smtClean="0">
                <a:solidFill>
                  <a:srgbClr val="002EA2"/>
                </a:solidFill>
                <a:effectLst>
                  <a:outerShdw blurRad="38100" dist="38100" dir="2700000" algn="tl">
                    <a:srgbClr val="000000">
                      <a:alpha val="43137"/>
                    </a:srgbClr>
                  </a:outerShdw>
                </a:effectLst>
                <a:latin typeface="Finlandica" panose="00000500000000000000" pitchFamily="2" charset="0"/>
                <a:ea typeface="+mn-ea"/>
                <a:cs typeface="+mn-cs"/>
              </a:rPr>
              <a:t/>
            </a:r>
            <a:br>
              <a:rPr lang="en-US" dirty="0" smtClean="0">
                <a:solidFill>
                  <a:srgbClr val="002EA2"/>
                </a:solidFill>
                <a:effectLst>
                  <a:outerShdw blurRad="38100" dist="38100" dir="2700000" algn="tl">
                    <a:srgbClr val="000000">
                      <a:alpha val="43137"/>
                    </a:srgbClr>
                  </a:outerShdw>
                </a:effectLst>
                <a:latin typeface="Finlandica" panose="00000500000000000000" pitchFamily="2" charset="0"/>
                <a:ea typeface="+mn-ea"/>
                <a:cs typeface="+mn-cs"/>
              </a:rPr>
            </a:br>
            <a:r>
              <a:rPr lang="en-US" dirty="0" smtClean="0">
                <a:solidFill>
                  <a:srgbClr val="002EA2"/>
                </a:solidFill>
                <a:effectLst>
                  <a:outerShdw blurRad="38100" dist="38100" dir="2700000" algn="tl">
                    <a:srgbClr val="000000">
                      <a:alpha val="43137"/>
                    </a:srgbClr>
                  </a:outerShdw>
                </a:effectLst>
                <a:latin typeface="Finlandica" panose="00000500000000000000" pitchFamily="2" charset="0"/>
                <a:ea typeface="+mn-ea"/>
                <a:cs typeface="+mn-cs"/>
              </a:rPr>
              <a:t/>
            </a:r>
            <a:br>
              <a:rPr lang="en-US" dirty="0" smtClean="0">
                <a:solidFill>
                  <a:srgbClr val="002EA2"/>
                </a:solidFill>
                <a:effectLst>
                  <a:outerShdw blurRad="38100" dist="38100" dir="2700000" algn="tl">
                    <a:srgbClr val="000000">
                      <a:alpha val="43137"/>
                    </a:srgbClr>
                  </a:outerShdw>
                </a:effectLst>
                <a:latin typeface="Finlandica" panose="00000500000000000000" pitchFamily="2" charset="0"/>
                <a:ea typeface="+mn-ea"/>
                <a:cs typeface="+mn-cs"/>
              </a:rPr>
            </a:br>
            <a:r>
              <a:rPr lang="en-US" dirty="0" smtClean="0">
                <a:effectLst>
                  <a:outerShdw blurRad="38100" dist="38100" dir="2700000" algn="tl">
                    <a:srgbClr val="000000">
                      <a:alpha val="43137"/>
                    </a:srgbClr>
                  </a:outerShdw>
                </a:effectLst>
                <a:latin typeface="Finlandica" panose="00000500000000000000" pitchFamily="2" charset="0"/>
                <a:ea typeface="+mn-ea"/>
                <a:cs typeface="+mn-cs"/>
              </a:rPr>
              <a:t>The smart </a:t>
            </a:r>
            <a:br>
              <a:rPr lang="en-US" dirty="0" smtClean="0">
                <a:effectLst>
                  <a:outerShdw blurRad="38100" dist="38100" dir="2700000" algn="tl">
                    <a:srgbClr val="000000">
                      <a:alpha val="43137"/>
                    </a:srgbClr>
                  </a:outerShdw>
                </a:effectLst>
                <a:latin typeface="Finlandica" panose="00000500000000000000" pitchFamily="2" charset="0"/>
                <a:ea typeface="+mn-ea"/>
                <a:cs typeface="+mn-cs"/>
              </a:rPr>
            </a:br>
            <a:r>
              <a:rPr lang="en-US" dirty="0" smtClean="0">
                <a:effectLst>
                  <a:outerShdw blurRad="38100" dist="38100" dir="2700000" algn="tl">
                    <a:srgbClr val="000000">
                      <a:alpha val="43137"/>
                    </a:srgbClr>
                  </a:outerShdw>
                </a:effectLst>
                <a:latin typeface="Finlandica" panose="00000500000000000000" pitchFamily="2" charset="0"/>
                <a:ea typeface="+mn-ea"/>
                <a:cs typeface="+mn-cs"/>
              </a:rPr>
              <a:t>taste of nature</a:t>
            </a:r>
            <a:endParaRPr lang="en-US" dirty="0">
              <a:effectLst>
                <a:outerShdw blurRad="38100" dist="38100" dir="2700000" algn="tl">
                  <a:srgbClr val="000000">
                    <a:alpha val="43137"/>
                  </a:srgbClr>
                </a:outerShdw>
              </a:effectLst>
              <a:latin typeface="Finlandica" panose="00000500000000000000" pitchFamily="2" charset="0"/>
              <a:ea typeface="+mn-ea"/>
              <a:cs typeface="+mn-cs"/>
            </a:endParaRPr>
          </a:p>
        </p:txBody>
      </p:sp>
      <p:sp>
        <p:nvSpPr>
          <p:cNvPr id="3" name="Subtitle 2"/>
          <p:cNvSpPr>
            <a:spLocks noGrp="1"/>
          </p:cNvSpPr>
          <p:nvPr>
            <p:ph type="subTitle" idx="1"/>
          </p:nvPr>
        </p:nvSpPr>
        <p:spPr>
          <a:xfrm>
            <a:off x="971600" y="2931666"/>
            <a:ext cx="5473700" cy="648196"/>
          </a:xfrm>
        </p:spPr>
        <p:txBody>
          <a:bodyPr/>
          <a:lstStyle/>
          <a:p>
            <a:r>
              <a:rPr lang="en-US" dirty="0" smtClean="0">
                <a:effectLst>
                  <a:outerShdw blurRad="38100" dist="38100" dir="2700000" algn="tl">
                    <a:srgbClr val="000000">
                      <a:alpha val="43137"/>
                    </a:srgbClr>
                  </a:outerShdw>
                </a:effectLst>
              </a:rPr>
              <a:t>Sustainable food from generation to generation</a:t>
            </a:r>
            <a:endParaRPr lang="en-US" dirty="0">
              <a:effectLst>
                <a:outerShdw blurRad="38100" dist="38100" dir="2700000" algn="tl">
                  <a:srgbClr val="000000">
                    <a:alpha val="43137"/>
                  </a:srgbClr>
                </a:outerShdw>
              </a:effectLst>
            </a:endParaRPr>
          </a:p>
        </p:txBody>
      </p:sp>
      <p:sp>
        <p:nvSpPr>
          <p:cNvPr id="5" name="Freeform 7" descr="Finland's flag">
            <a:extLst>
              <a:ext uri="{FF2B5EF4-FFF2-40B4-BE49-F238E27FC236}">
                <a16:creationId xmlns:a16="http://schemas.microsoft.com/office/drawing/2014/main" id="{53974E85-820C-48ED-8E75-46EA3E29FC65}"/>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11" descr="Text: Suomi - Finland">
            <a:extLst>
              <a:ext uri="{FF2B5EF4-FFF2-40B4-BE49-F238E27FC236}">
                <a16:creationId xmlns:a16="http://schemas.microsoft.com/office/drawing/2014/main" id="{3F40C9A7-08B3-4F17-A58F-BD19B982F83F}"/>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Suorakulmio 7"/>
          <p:cNvSpPr/>
          <p:nvPr/>
        </p:nvSpPr>
        <p:spPr>
          <a:xfrm>
            <a:off x="468313" y="4789940"/>
            <a:ext cx="2456122" cy="276999"/>
          </a:xfrm>
          <a:prstGeom prst="rect">
            <a:avLst/>
          </a:prstGeom>
        </p:spPr>
        <p:txBody>
          <a:bodyPr wrap="none">
            <a:spAutoFit/>
          </a:bodyPr>
          <a:lstStyle/>
          <a:p>
            <a:pPr algn="r"/>
            <a:r>
              <a:rPr lang="fi-FI" sz="1200" dirty="0">
                <a:solidFill>
                  <a:schemeClr val="bg1"/>
                </a:solidFill>
              </a:rPr>
              <a:t>Photo</a:t>
            </a:r>
            <a:r>
              <a:rPr lang="fi-FI" sz="1200">
                <a:solidFill>
                  <a:schemeClr val="bg1"/>
                </a:solidFill>
              </a:rPr>
              <a:t>: VisitKarelia/Harri Tarvainen</a:t>
            </a:r>
            <a:endParaRPr lang="fi-FI" sz="1200" dirty="0">
              <a:solidFill>
                <a:schemeClr val="bg1"/>
              </a:solidFill>
            </a:endParaRPr>
          </a:p>
        </p:txBody>
      </p:sp>
    </p:spTree>
    <p:extLst>
      <p:ext uri="{BB962C8B-B14F-4D97-AF65-F5344CB8AC3E}">
        <p14:creationId xmlns:p14="http://schemas.microsoft.com/office/powerpoint/2010/main" val="540727323"/>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lstStyle/>
          <a:p>
            <a:pPr marL="0" indent="0">
              <a:buNone/>
            </a:pPr>
            <a:r>
              <a:rPr lang="en-GB" smtClean="0">
                <a:latin typeface="Finlandica" pitchFamily="2" charset="77"/>
              </a:rPr>
              <a:t>Finland focuses </a:t>
            </a:r>
            <a:r>
              <a:rPr lang="en-GB">
                <a:latin typeface="Finlandica" pitchFamily="2" charset="77"/>
              </a:rPr>
              <a:t>on sustainability and minimising the environmental impact – but </a:t>
            </a:r>
            <a:r>
              <a:rPr lang="en-GB" smtClean="0">
                <a:latin typeface="Finlandica" pitchFamily="2" charset="77"/>
              </a:rPr>
              <a:t>Finns never compromise </a:t>
            </a:r>
            <a:r>
              <a:rPr lang="en-GB">
                <a:latin typeface="Finlandica" pitchFamily="2" charset="77"/>
              </a:rPr>
              <a:t>on taste.</a:t>
            </a:r>
            <a:endParaRPr lang="fi-FI"/>
          </a:p>
        </p:txBody>
      </p:sp>
      <p:pic>
        <p:nvPicPr>
          <p:cNvPr id="4" name="Kuvan paikkamerkki 3" descr="A decorative food dish being set on a metal counte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1" b="41"/>
          <a:stretch>
            <a:fillRect/>
          </a:stretch>
        </p:blipFill>
        <p:spPr/>
      </p:pic>
      <p:sp>
        <p:nvSpPr>
          <p:cNvPr id="6" name="Suorakulmio 5"/>
          <p:cNvSpPr/>
          <p:nvPr/>
        </p:nvSpPr>
        <p:spPr>
          <a:xfrm>
            <a:off x="5508104" y="4803998"/>
            <a:ext cx="1326005" cy="276999"/>
          </a:xfrm>
          <a:prstGeom prst="rect">
            <a:avLst/>
          </a:prstGeom>
        </p:spPr>
        <p:txBody>
          <a:bodyPr wrap="none">
            <a:spAutoFit/>
          </a:bodyPr>
          <a:lstStyle/>
          <a:p>
            <a:pPr algn="r"/>
            <a:r>
              <a:rPr lang="fi-FI" sz="1200">
                <a:solidFill>
                  <a:schemeClr val="bg1"/>
                </a:solidFill>
              </a:rPr>
              <a:t>Photo: </a:t>
            </a:r>
            <a:r>
              <a:rPr lang="fi-FI" sz="1200" smtClean="0">
                <a:solidFill>
                  <a:schemeClr val="bg1"/>
                </a:solidFill>
              </a:rPr>
              <a:t>Pia Inberg</a:t>
            </a:r>
            <a:endParaRPr lang="fi-FI" sz="1200">
              <a:solidFill>
                <a:schemeClr val="bg1"/>
              </a:solidFill>
            </a:endParaRPr>
          </a:p>
        </p:txBody>
      </p:sp>
    </p:spTree>
    <p:extLst>
      <p:ext uri="{BB962C8B-B14F-4D97-AF65-F5344CB8AC3E}">
        <p14:creationId xmlns:p14="http://schemas.microsoft.com/office/powerpoint/2010/main" val="3672926927"/>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Summer lunch"/>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69" b="7869"/>
          <a:stretch>
            <a:fillRect/>
          </a:stretch>
        </p:blipFill>
        <p:spPr/>
      </p:pic>
      <p:sp>
        <p:nvSpPr>
          <p:cNvPr id="5" name="Rectangle 8" descr="Summer lunch">
            <a:extLst>
              <a:ext uri="{FF2B5EF4-FFF2-40B4-BE49-F238E27FC236}">
                <a16:creationId xmlns:a16="http://schemas.microsoft.com/office/drawing/2014/main" id="{C69EE919-FE98-46E0-A440-3B3FF4E50E8E}"/>
              </a:ext>
            </a:extLst>
          </p:cNvPr>
          <p:cNvSpPr/>
          <p:nvPr/>
        </p:nvSpPr>
        <p:spPr>
          <a:xfrm>
            <a:off x="4499992" y="1347614"/>
            <a:ext cx="4167288" cy="3332159"/>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smtClean="0">
                <a:solidFill>
                  <a:srgbClr val="002EA2"/>
                </a:solidFill>
                <a:latin typeface="Finlandica" panose="00000500000000000000" pitchFamily="2" charset="0"/>
              </a:rPr>
              <a:t>For Finns food is a great show of love with heritage and clever new ideas as special ingredients.</a:t>
            </a:r>
            <a:endParaRPr lang="fi-FI" sz="2800" b="1">
              <a:solidFill>
                <a:srgbClr val="002EA2"/>
              </a:solidFill>
              <a:latin typeface="Finlandica" panose="00000500000000000000" pitchFamily="2" charset="0"/>
            </a:endParaRPr>
          </a:p>
        </p:txBody>
      </p:sp>
      <p:sp>
        <p:nvSpPr>
          <p:cNvPr id="6" name="Freeform 7" descr="Finland's flag">
            <a:extLst>
              <a:ext uri="{FF2B5EF4-FFF2-40B4-BE49-F238E27FC236}">
                <a16:creationId xmlns:a16="http://schemas.microsoft.com/office/drawing/2014/main" id="{53974E85-820C-48ED-8E75-46EA3E29FC65}"/>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11" descr="Text: Suomi - Finland">
            <a:extLst>
              <a:ext uri="{FF2B5EF4-FFF2-40B4-BE49-F238E27FC236}">
                <a16:creationId xmlns:a16="http://schemas.microsoft.com/office/drawing/2014/main" id="{3F40C9A7-08B3-4F17-A58F-BD19B982F83F}"/>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Suorakulmio 1"/>
          <p:cNvSpPr/>
          <p:nvPr/>
        </p:nvSpPr>
        <p:spPr>
          <a:xfrm>
            <a:off x="468313" y="4803998"/>
            <a:ext cx="1435008" cy="276999"/>
          </a:xfrm>
          <a:prstGeom prst="rect">
            <a:avLst/>
          </a:prstGeom>
        </p:spPr>
        <p:txBody>
          <a:bodyPr wrap="none">
            <a:spAutoFit/>
          </a:bodyPr>
          <a:lstStyle/>
          <a:p>
            <a:pPr algn="r"/>
            <a:r>
              <a:rPr lang="fi-FI" sz="1200">
                <a:solidFill>
                  <a:schemeClr val="bg1"/>
                </a:solidFill>
              </a:rPr>
              <a:t>Photo: </a:t>
            </a:r>
            <a:r>
              <a:rPr lang="fi-FI" sz="1200" smtClean="0">
                <a:solidFill>
                  <a:schemeClr val="bg1"/>
                </a:solidFill>
              </a:rPr>
              <a:t>Adobe </a:t>
            </a:r>
            <a:r>
              <a:rPr lang="fi-FI" sz="1200" err="1" smtClean="0">
                <a:solidFill>
                  <a:schemeClr val="bg1"/>
                </a:solidFill>
              </a:rPr>
              <a:t>Stock</a:t>
            </a:r>
            <a:endParaRPr lang="fi-FI" sz="1200">
              <a:solidFill>
                <a:schemeClr val="bg1"/>
              </a:solidFill>
            </a:endParaRPr>
          </a:p>
        </p:txBody>
      </p:sp>
    </p:spTree>
    <p:extLst>
      <p:ext uri="{BB962C8B-B14F-4D97-AF65-F5344CB8AC3E}">
        <p14:creationId xmlns:p14="http://schemas.microsoft.com/office/powerpoint/2010/main" val="3671596522"/>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661632"/>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lstStyle/>
          <a:p>
            <a:pPr marL="0" indent="0">
              <a:buNone/>
            </a:pPr>
            <a:r>
              <a:rPr lang="en-GB" dirty="0">
                <a:latin typeface="Finlandica" pitchFamily="2" charset="77"/>
              </a:rPr>
              <a:t>The four distinct seasons, with long winters and an intense summer growing period, provide a unique way of producing food.</a:t>
            </a:r>
            <a:endParaRPr lang="fi-FI" dirty="0"/>
          </a:p>
        </p:txBody>
      </p:sp>
      <p:pic>
        <p:nvPicPr>
          <p:cNvPr id="10" name="Picture 1" descr="A man fishing on an icy lake&#10;">
            <a:extLst>
              <a:ext uri="{FF2B5EF4-FFF2-40B4-BE49-F238E27FC236}">
                <a16:creationId xmlns:a16="http://schemas.microsoft.com/office/drawing/2014/main" id="{FFC109C8-D31E-7044-A66E-7326CD62FFE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l="19727" r="19727"/>
          <a:stretch/>
        </p:blipFill>
        <p:spPr>
          <a:prstGeom prst="rect">
            <a:avLst/>
          </a:prstGeom>
        </p:spPr>
      </p:pic>
      <p:sp>
        <p:nvSpPr>
          <p:cNvPr id="2" name="Suorakulmio 1"/>
          <p:cNvSpPr/>
          <p:nvPr/>
        </p:nvSpPr>
        <p:spPr>
          <a:xfrm>
            <a:off x="5436096" y="4803998"/>
            <a:ext cx="1467069" cy="276999"/>
          </a:xfrm>
          <a:prstGeom prst="rect">
            <a:avLst/>
          </a:prstGeom>
        </p:spPr>
        <p:txBody>
          <a:bodyPr wrap="none">
            <a:spAutoFit/>
          </a:bodyPr>
          <a:lstStyle/>
          <a:p>
            <a:pPr algn="r"/>
            <a:r>
              <a:rPr lang="fi-FI" sz="1200" dirty="0">
                <a:solidFill>
                  <a:schemeClr val="bg1"/>
                </a:solidFill>
              </a:rPr>
              <a:t>Photo</a:t>
            </a:r>
            <a:r>
              <a:rPr lang="fi-FI" sz="1200">
                <a:solidFill>
                  <a:schemeClr val="bg1"/>
                </a:solidFill>
              </a:rPr>
              <a:t>: </a:t>
            </a:r>
            <a:r>
              <a:rPr lang="fi-FI" sz="1200" smtClean="0">
                <a:solidFill>
                  <a:schemeClr val="bg1"/>
                </a:solidFill>
              </a:rPr>
              <a:t>Katri Lehtola</a:t>
            </a:r>
            <a:endParaRPr lang="fi-FI" sz="1200" dirty="0">
              <a:solidFill>
                <a:schemeClr val="bg1"/>
              </a:solidFill>
            </a:endParaRPr>
          </a:p>
        </p:txBody>
      </p:sp>
    </p:spTree>
    <p:extLst>
      <p:ext uri="{BB962C8B-B14F-4D97-AF65-F5344CB8AC3E}">
        <p14:creationId xmlns:p14="http://schemas.microsoft.com/office/powerpoint/2010/main" val="340824512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Carraway field"/>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666" b="7666"/>
          <a:stretch>
            <a:fillRect/>
          </a:stretch>
        </p:blipFill>
        <p:spPr/>
      </p:pic>
      <p:sp>
        <p:nvSpPr>
          <p:cNvPr id="5" name="Rectangle 8">
            <a:extLst>
              <a:ext uri="{FF2B5EF4-FFF2-40B4-BE49-F238E27FC236}">
                <a16:creationId xmlns:a16="http://schemas.microsoft.com/office/drawing/2014/main" id="{C69EE919-FE98-46E0-A440-3B3FF4E50E8E}"/>
              </a:ext>
            </a:extLst>
          </p:cNvPr>
          <p:cNvSpPr/>
          <p:nvPr/>
        </p:nvSpPr>
        <p:spPr>
          <a:xfrm>
            <a:off x="4716016" y="1347614"/>
            <a:ext cx="3951264" cy="3332159"/>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rgbClr val="002EA2"/>
                </a:solidFill>
                <a:latin typeface="Finlandica" panose="00000500000000000000" pitchFamily="2" charset="0"/>
              </a:rPr>
              <a:t>Plants thrive with  abundance of light and grow pure and tasty ingredients.  </a:t>
            </a:r>
            <a:endParaRPr lang="en-US" sz="2800" b="1">
              <a:solidFill>
                <a:srgbClr val="002EA2"/>
              </a:solidFill>
              <a:latin typeface="Finlandica" panose="00000500000000000000" pitchFamily="2" charset="0"/>
            </a:endParaRPr>
          </a:p>
        </p:txBody>
      </p:sp>
      <p:sp>
        <p:nvSpPr>
          <p:cNvPr id="7" name="Freeform 7" descr="Finland's flag">
            <a:extLst>
              <a:ext uri="{FF2B5EF4-FFF2-40B4-BE49-F238E27FC236}">
                <a16:creationId xmlns:a16="http://schemas.microsoft.com/office/drawing/2014/main" id="{53974E85-820C-48ED-8E75-46EA3E29FC65}"/>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descr="Text: Suomi - Finland">
            <a:extLst>
              <a:ext uri="{FF2B5EF4-FFF2-40B4-BE49-F238E27FC236}">
                <a16:creationId xmlns:a16="http://schemas.microsoft.com/office/drawing/2014/main" id="{3F40C9A7-08B3-4F17-A58F-BD19B982F83F}"/>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Suorakulmio 1"/>
          <p:cNvSpPr/>
          <p:nvPr/>
        </p:nvSpPr>
        <p:spPr>
          <a:xfrm>
            <a:off x="468313" y="4743023"/>
            <a:ext cx="1435008" cy="276999"/>
          </a:xfrm>
          <a:prstGeom prst="rect">
            <a:avLst/>
          </a:prstGeom>
        </p:spPr>
        <p:txBody>
          <a:bodyPr wrap="none">
            <a:spAutoFit/>
          </a:bodyPr>
          <a:lstStyle/>
          <a:p>
            <a:pPr algn="r"/>
            <a:r>
              <a:rPr lang="fi-FI" sz="1200">
                <a:solidFill>
                  <a:schemeClr val="bg1"/>
                </a:solidFill>
              </a:rPr>
              <a:t>Photo: </a:t>
            </a:r>
            <a:r>
              <a:rPr lang="fi-FI" sz="1200" smtClean="0">
                <a:solidFill>
                  <a:schemeClr val="bg1"/>
                </a:solidFill>
              </a:rPr>
              <a:t>Adobe Stock</a:t>
            </a:r>
            <a:endParaRPr lang="fi-FI" sz="1200">
              <a:solidFill>
                <a:schemeClr val="bg1"/>
              </a:solidFill>
            </a:endParaRPr>
          </a:p>
        </p:txBody>
      </p:sp>
    </p:spTree>
    <p:extLst>
      <p:ext uri="{BB962C8B-B14F-4D97-AF65-F5344CB8AC3E}">
        <p14:creationId xmlns:p14="http://schemas.microsoft.com/office/powerpoint/2010/main" val="186623740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
            </a:r>
            <a:br>
              <a:rPr lang="fi-FI" smtClean="0"/>
            </a:br>
            <a:endParaRPr lang="fi-FI"/>
          </a:p>
        </p:txBody>
      </p:sp>
      <p:sp>
        <p:nvSpPr>
          <p:cNvPr id="3" name="Sisällön paikkamerkki 2"/>
          <p:cNvSpPr>
            <a:spLocks noGrp="1"/>
          </p:cNvSpPr>
          <p:nvPr>
            <p:ph idx="1"/>
          </p:nvPr>
        </p:nvSpPr>
        <p:spPr>
          <a:xfrm>
            <a:off x="1835150" y="1492249"/>
            <a:ext cx="2808858" cy="2879701"/>
          </a:xfrm>
        </p:spPr>
        <p:txBody>
          <a:bodyPr/>
          <a:lstStyle/>
          <a:p>
            <a:pPr marL="0" indent="0">
              <a:buNone/>
            </a:pPr>
            <a:r>
              <a:rPr lang="en-GB">
                <a:latin typeface="Finlandica" pitchFamily="2" charset="77"/>
              </a:rPr>
              <a:t>Sustainable innovations are at the heart of Finnish food </a:t>
            </a:r>
            <a:r>
              <a:rPr lang="en-GB" smtClean="0">
                <a:latin typeface="Finlandica" pitchFamily="2" charset="77"/>
              </a:rPr>
              <a:t>production.</a:t>
            </a:r>
          </a:p>
          <a:p>
            <a:pPr marL="0" indent="0">
              <a:buNone/>
            </a:pPr>
            <a:endParaRPr lang="en-GB" smtClean="0">
              <a:latin typeface="Finlandica" pitchFamily="2" charset="77"/>
            </a:endParaRPr>
          </a:p>
          <a:p>
            <a:pPr marL="0" indent="0">
              <a:buNone/>
            </a:pPr>
            <a:r>
              <a:rPr lang="en-US">
                <a:solidFill>
                  <a:schemeClr val="tx1"/>
                </a:solidFill>
                <a:latin typeface="Finlandica" pitchFamily="2" charset="77"/>
              </a:rPr>
              <a:t>Today this innovativeness can be seen in vertical farming under LED </a:t>
            </a:r>
            <a:r>
              <a:rPr lang="en-US" smtClean="0">
                <a:solidFill>
                  <a:schemeClr val="tx1"/>
                </a:solidFill>
                <a:latin typeface="Finlandica" pitchFamily="2" charset="77"/>
              </a:rPr>
              <a:t>lights and </a:t>
            </a:r>
            <a:r>
              <a:rPr lang="en-US">
                <a:solidFill>
                  <a:schemeClr val="tx1"/>
                </a:solidFill>
                <a:latin typeface="Finlandica" pitchFamily="2" charset="77"/>
              </a:rPr>
              <a:t>in new foods such as plant-based </a:t>
            </a:r>
            <a:r>
              <a:rPr lang="en-US" smtClean="0">
                <a:solidFill>
                  <a:schemeClr val="tx1"/>
                </a:solidFill>
                <a:latin typeface="Finlandica" pitchFamily="2" charset="77"/>
              </a:rPr>
              <a:t>products</a:t>
            </a:r>
            <a:r>
              <a:rPr lang="en-US">
                <a:solidFill>
                  <a:schemeClr val="tx1"/>
                </a:solidFill>
                <a:latin typeface="Finlandica" pitchFamily="2" charset="77"/>
              </a:rPr>
              <a:t>. </a:t>
            </a:r>
            <a:r>
              <a:rPr lang="en-GB" smtClean="0">
                <a:solidFill>
                  <a:schemeClr val="bg1"/>
                </a:solidFill>
                <a:latin typeface="Finlandica" pitchFamily="2" charset="77"/>
              </a:rPr>
              <a:t>. </a:t>
            </a:r>
            <a:endParaRPr lang="fi-FI"/>
          </a:p>
        </p:txBody>
      </p:sp>
      <p:pic>
        <p:nvPicPr>
          <p:cNvPr id="5" name="Kuvan paikkamerkki 4" descr="Plants being grown in a hall under LED lights."/>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3" r="63"/>
          <a:stretch>
            <a:fillRect/>
          </a:stretch>
        </p:blipFill>
        <p:spPr/>
      </p:pic>
      <p:sp>
        <p:nvSpPr>
          <p:cNvPr id="6" name="Suorakulmio 5"/>
          <p:cNvSpPr/>
          <p:nvPr/>
        </p:nvSpPr>
        <p:spPr>
          <a:xfrm>
            <a:off x="5436096" y="4803998"/>
            <a:ext cx="2084225" cy="276999"/>
          </a:xfrm>
          <a:prstGeom prst="rect">
            <a:avLst/>
          </a:prstGeom>
        </p:spPr>
        <p:txBody>
          <a:bodyPr wrap="none">
            <a:spAutoFit/>
          </a:bodyPr>
          <a:lstStyle/>
          <a:p>
            <a:pPr algn="r"/>
            <a:r>
              <a:rPr lang="fi-FI" sz="1200">
                <a:solidFill>
                  <a:schemeClr val="bg1"/>
                </a:solidFill>
              </a:rPr>
              <a:t>Photo: Robbes Lilla Trädgård </a:t>
            </a:r>
          </a:p>
        </p:txBody>
      </p:sp>
    </p:spTree>
    <p:extLst>
      <p:ext uri="{BB962C8B-B14F-4D97-AF65-F5344CB8AC3E}">
        <p14:creationId xmlns:p14="http://schemas.microsoft.com/office/powerpoint/2010/main" val="368445383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isällön paikkamerkki 2"/>
          <p:cNvSpPr>
            <a:spLocks noGrp="1"/>
          </p:cNvSpPr>
          <p:nvPr>
            <p:ph idx="1"/>
          </p:nvPr>
        </p:nvSpPr>
        <p:spPr>
          <a:xfrm>
            <a:off x="1835150" y="1492249"/>
            <a:ext cx="2952874" cy="2879701"/>
          </a:xfrm>
        </p:spPr>
        <p:txBody>
          <a:bodyPr/>
          <a:lstStyle/>
          <a:p>
            <a:pPr marL="0" indent="0">
              <a:buNone/>
            </a:pPr>
            <a:r>
              <a:rPr lang="en-US" dirty="0">
                <a:latin typeface="Finlandica" pitchFamily="2" charset="77"/>
              </a:rPr>
              <a:t>Finnish food innovations are an important part of </a:t>
            </a:r>
            <a:r>
              <a:rPr lang="en-US" dirty="0" smtClean="0">
                <a:latin typeface="Finlandica" pitchFamily="2" charset="77"/>
              </a:rPr>
              <a:t>Finland’s </a:t>
            </a:r>
            <a:r>
              <a:rPr lang="en-US" dirty="0">
                <a:latin typeface="Finlandica" pitchFamily="2" charset="77"/>
              </a:rPr>
              <a:t>contribution to a sustainable future for </a:t>
            </a:r>
            <a:r>
              <a:rPr lang="en-US" dirty="0" smtClean="0">
                <a:latin typeface="Finlandica" pitchFamily="2" charset="77"/>
              </a:rPr>
              <a:t>the </a:t>
            </a:r>
            <a:r>
              <a:rPr lang="en-US" dirty="0">
                <a:latin typeface="Finlandica" pitchFamily="2" charset="77"/>
              </a:rPr>
              <a:t>planet. </a:t>
            </a:r>
            <a:endParaRPr lang="en-US" dirty="0" smtClean="0">
              <a:latin typeface="Finlandica" pitchFamily="2" charset="77"/>
            </a:endParaRPr>
          </a:p>
          <a:p>
            <a:pPr marL="0" indent="0">
              <a:buNone/>
            </a:pPr>
            <a:endParaRPr lang="en-US" dirty="0">
              <a:latin typeface="Finlandica" pitchFamily="2" charset="77"/>
            </a:endParaRPr>
          </a:p>
          <a:p>
            <a:pPr marL="0" indent="0">
              <a:buNone/>
            </a:pPr>
            <a:r>
              <a:rPr lang="en-US" dirty="0" smtClean="0">
                <a:latin typeface="Finlandica" pitchFamily="2" charset="77"/>
              </a:rPr>
              <a:t>Finland aims </a:t>
            </a:r>
            <a:r>
              <a:rPr lang="en-US" dirty="0">
                <a:latin typeface="Finlandica" pitchFamily="2" charset="77"/>
              </a:rPr>
              <a:t>for the most transparent, </a:t>
            </a:r>
            <a:r>
              <a:rPr lang="en-US" dirty="0" smtClean="0">
                <a:latin typeface="Finlandica" pitchFamily="2" charset="77"/>
              </a:rPr>
              <a:t>responsible and safe </a:t>
            </a:r>
            <a:r>
              <a:rPr lang="en-US" dirty="0">
                <a:latin typeface="Finlandica" pitchFamily="2" charset="77"/>
              </a:rPr>
              <a:t>food chain in the world.</a:t>
            </a:r>
            <a:endParaRPr lang="fi-FI" dirty="0"/>
          </a:p>
        </p:txBody>
      </p:sp>
      <p:sp>
        <p:nvSpPr>
          <p:cNvPr id="2" name="Suorakulmio 1"/>
          <p:cNvSpPr/>
          <p:nvPr/>
        </p:nvSpPr>
        <p:spPr>
          <a:xfrm>
            <a:off x="5508104" y="4731990"/>
            <a:ext cx="1148071" cy="369332"/>
          </a:xfrm>
          <a:prstGeom prst="rect">
            <a:avLst/>
          </a:prstGeom>
        </p:spPr>
        <p:txBody>
          <a:bodyPr wrap="none">
            <a:spAutoFit/>
          </a:bodyPr>
          <a:lstStyle/>
          <a:p>
            <a:pPr algn="r"/>
            <a:r>
              <a:rPr lang="fi-FI" sz="1200">
                <a:solidFill>
                  <a:schemeClr val="bg1"/>
                </a:solidFill>
              </a:rPr>
              <a:t>Photo: </a:t>
            </a:r>
            <a:r>
              <a:rPr lang="fi-FI" sz="1200" smtClean="0">
                <a:solidFill>
                  <a:schemeClr val="bg1"/>
                </a:solidFill>
              </a:rPr>
              <a:t>Sherpa</a:t>
            </a:r>
            <a:r>
              <a:rPr lang="fi-FI" smtClean="0">
                <a:solidFill>
                  <a:schemeClr val="bg1"/>
                </a:solidFill>
              </a:rPr>
              <a:t> </a:t>
            </a:r>
            <a:endParaRPr lang="fi-FI">
              <a:solidFill>
                <a:schemeClr val="bg1"/>
              </a:solidFill>
            </a:endParaRPr>
          </a:p>
        </p:txBody>
      </p:sp>
      <p:sp>
        <p:nvSpPr>
          <p:cNvPr id="4" name="Kuvan paikkamerkki 3" descr="Two food industry scientists scrutinizing products in a laboratory. "/>
          <p:cNvSpPr>
            <a:spLocks noGrp="1"/>
          </p:cNvSpPr>
          <p:nvPr>
            <p:ph type="pic" sz="quarter" idx="13"/>
          </p:nvPr>
        </p:nvSpPr>
        <p:spPr/>
      </p:sp>
      <p:pic>
        <p:nvPicPr>
          <p:cNvPr id="6" name="Kuvan paikkamerkki 14" descr="Two food industry scientists scrutinizing products in a laboratory. "/>
          <p:cNvPicPr>
            <a:picLocks noChangeAspect="1"/>
          </p:cNvPicPr>
          <p:nvPr/>
        </p:nvPicPr>
        <p:blipFill rotWithShape="1">
          <a:blip r:embed="rId3" cstate="print">
            <a:extLst>
              <a:ext uri="{28A0092B-C50C-407E-A947-70E740481C1C}">
                <a14:useLocalDpi xmlns:a14="http://schemas.microsoft.com/office/drawing/2010/main" val="0"/>
              </a:ext>
            </a:extLst>
          </a:blip>
          <a:srcRect l="50981" r="6901"/>
          <a:stretch/>
        </p:blipFill>
        <p:spPr>
          <a:xfrm>
            <a:off x="5292725" y="0"/>
            <a:ext cx="3851275" cy="5143500"/>
          </a:xfrm>
          <a:prstGeom prst="rect">
            <a:avLst/>
          </a:prstGeom>
          <a:solidFill>
            <a:schemeClr val="accent2"/>
          </a:solidFill>
        </p:spPr>
      </p:pic>
      <p:sp>
        <p:nvSpPr>
          <p:cNvPr id="8" name="Suorakulmio 7"/>
          <p:cNvSpPr/>
          <p:nvPr/>
        </p:nvSpPr>
        <p:spPr>
          <a:xfrm>
            <a:off x="5500537" y="4778156"/>
            <a:ext cx="1128834" cy="276999"/>
          </a:xfrm>
          <a:prstGeom prst="rect">
            <a:avLst/>
          </a:prstGeom>
        </p:spPr>
        <p:txBody>
          <a:bodyPr wrap="none">
            <a:spAutoFit/>
          </a:bodyPr>
          <a:lstStyle/>
          <a:p>
            <a:pPr algn="r"/>
            <a:r>
              <a:rPr lang="fi-FI" sz="1200" dirty="0">
                <a:solidFill>
                  <a:schemeClr val="bg1"/>
                </a:solidFill>
              </a:rPr>
              <a:t>Photo: </a:t>
            </a:r>
            <a:r>
              <a:rPr lang="fi-FI" sz="1200" dirty="0" err="1">
                <a:solidFill>
                  <a:schemeClr val="bg1"/>
                </a:solidFill>
              </a:rPr>
              <a:t>Sherpa</a:t>
            </a:r>
            <a:r>
              <a:rPr lang="fi-FI" sz="1200" dirty="0">
                <a:solidFill>
                  <a:schemeClr val="bg1"/>
                </a:solidFill>
              </a:rPr>
              <a:t> </a:t>
            </a:r>
            <a:endParaRPr lang="fi-FI" sz="1200" dirty="0">
              <a:solidFill>
                <a:schemeClr val="bg1"/>
              </a:solidFill>
            </a:endParaRPr>
          </a:p>
        </p:txBody>
      </p:sp>
    </p:spTree>
    <p:extLst>
      <p:ext uri="{BB962C8B-B14F-4D97-AF65-F5344CB8AC3E}">
        <p14:creationId xmlns:p14="http://schemas.microsoft.com/office/powerpoint/2010/main" val="1980257560"/>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GB" smtClean="0">
                <a:latin typeface="Finlandica" pitchFamily="2" charset="77"/>
              </a:rPr>
              <a:t>Examples of pioneering work</a:t>
            </a:r>
            <a:endParaRPr lang="fi-FI"/>
          </a:p>
        </p:txBody>
      </p:sp>
      <p:sp>
        <p:nvSpPr>
          <p:cNvPr id="3" name="Sisällön paikkamerkki 2"/>
          <p:cNvSpPr>
            <a:spLocks noGrp="1"/>
          </p:cNvSpPr>
          <p:nvPr>
            <p:ph idx="1"/>
          </p:nvPr>
        </p:nvSpPr>
        <p:spPr>
          <a:xfrm>
            <a:off x="1835150" y="1779662"/>
            <a:ext cx="2736850" cy="2879701"/>
          </a:xfrm>
        </p:spPr>
        <p:txBody>
          <a:bodyPr/>
          <a:lstStyle/>
          <a:p>
            <a:pPr marL="0" indent="0">
              <a:buNone/>
            </a:pPr>
            <a:r>
              <a:rPr lang="en-GB">
                <a:latin typeface="Finlandica" pitchFamily="2" charset="77"/>
              </a:rPr>
              <a:t>Use of antibiotics in food production is among the lowest in the world</a:t>
            </a:r>
            <a:r>
              <a:rPr lang="en-GB" smtClean="0">
                <a:latin typeface="Finlandica" pitchFamily="2" charset="77"/>
              </a:rPr>
              <a:t>.</a:t>
            </a:r>
          </a:p>
          <a:p>
            <a:pPr marL="0" indent="0">
              <a:buNone/>
            </a:pPr>
            <a:r>
              <a:rPr lang="en-GB" smtClean="0">
                <a:latin typeface="Finlandica" pitchFamily="2" charset="77"/>
              </a:rPr>
              <a:t> </a:t>
            </a:r>
          </a:p>
          <a:p>
            <a:pPr marL="0" indent="0">
              <a:buNone/>
            </a:pPr>
            <a:r>
              <a:rPr lang="en-GB">
                <a:latin typeface="Finlandica" pitchFamily="2" charset="77"/>
              </a:rPr>
              <a:t>Salmonella in food is virtually non-existent due to </a:t>
            </a:r>
            <a:r>
              <a:rPr lang="en-GB" smtClean="0">
                <a:latin typeface="Finlandica" pitchFamily="2" charset="77"/>
              </a:rPr>
              <a:t>Finland’s </a:t>
            </a:r>
            <a:r>
              <a:rPr lang="en-GB">
                <a:latin typeface="Finlandica" pitchFamily="2" charset="77"/>
              </a:rPr>
              <a:t>unique control programme.</a:t>
            </a:r>
          </a:p>
          <a:p>
            <a:endParaRPr lang="en-GB" smtClean="0">
              <a:latin typeface="Finlandica" pitchFamily="2" charset="77"/>
            </a:endParaRPr>
          </a:p>
          <a:p>
            <a:endParaRPr lang="fi-FI"/>
          </a:p>
        </p:txBody>
      </p:sp>
      <p:sp>
        <p:nvSpPr>
          <p:cNvPr id="4" name="Kuvan paikkamerkki 3" descr="A mother and her child in a grocery store, standing at the opposite ends of a shopping cart. "/>
          <p:cNvSpPr>
            <a:spLocks noGrp="1"/>
          </p:cNvSpPr>
          <p:nvPr>
            <p:ph type="pic" sz="quarter" idx="13"/>
          </p:nvPr>
        </p:nvSpPr>
        <p:spPr/>
      </p:sp>
      <p:pic>
        <p:nvPicPr>
          <p:cNvPr id="7" name="Picture 1" descr="A mother and her child in a grocery store, standing at the opposite ends of a shopping cart. ">
            <a:extLst>
              <a:ext uri="{FF2B5EF4-FFF2-40B4-BE49-F238E27FC236}">
                <a16:creationId xmlns:a16="http://schemas.microsoft.com/office/drawing/2014/main" id="{4E824983-7FA4-F045-BD67-A1A7B19B968F}"/>
              </a:ext>
            </a:extLst>
          </p:cNvPr>
          <p:cNvPicPr>
            <a:picLocks noChangeAspect="1"/>
          </p:cNvPicPr>
          <p:nvPr/>
        </p:nvPicPr>
        <p:blipFill rotWithShape="1">
          <a:blip r:embed="rId3"/>
          <a:srcRect l="16184" r="33232"/>
          <a:stretch/>
        </p:blipFill>
        <p:spPr>
          <a:xfrm>
            <a:off x="5292724" y="0"/>
            <a:ext cx="3851275" cy="5143500"/>
          </a:xfrm>
          <a:prstGeom prst="rect">
            <a:avLst/>
          </a:prstGeom>
          <a:solidFill>
            <a:schemeClr val="accent2"/>
          </a:solidFill>
        </p:spPr>
      </p:pic>
    </p:spTree>
    <p:extLst>
      <p:ext uri="{BB962C8B-B14F-4D97-AF65-F5344CB8AC3E}">
        <p14:creationId xmlns:p14="http://schemas.microsoft.com/office/powerpoint/2010/main" val="2348397324"/>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lstStyle/>
          <a:p>
            <a:pPr marL="0" indent="0">
              <a:buNone/>
            </a:pPr>
            <a:r>
              <a:rPr lang="en-GB" smtClean="0">
                <a:latin typeface="Finlandica" pitchFamily="2" charset="77"/>
              </a:rPr>
              <a:t>Finns </a:t>
            </a:r>
            <a:r>
              <a:rPr lang="en-GB">
                <a:latin typeface="Finlandica" pitchFamily="2" charset="77"/>
              </a:rPr>
              <a:t>have created tasty lactose-free and gluten-free products.</a:t>
            </a:r>
            <a:br>
              <a:rPr lang="en-GB">
                <a:latin typeface="Finlandica" pitchFamily="2" charset="77"/>
              </a:rPr>
            </a:br>
            <a:endParaRPr lang="en-GB">
              <a:latin typeface="Finlandica" pitchFamily="2" charset="77"/>
            </a:endParaRPr>
          </a:p>
          <a:p>
            <a:pPr marL="0" indent="0">
              <a:buNone/>
            </a:pPr>
            <a:r>
              <a:rPr lang="en-GB" smtClean="0">
                <a:latin typeface="Finlandica" pitchFamily="2" charset="77"/>
              </a:rPr>
              <a:t>Finns </a:t>
            </a:r>
            <a:r>
              <a:rPr lang="en-GB">
                <a:latin typeface="Finlandica" pitchFamily="2" charset="77"/>
              </a:rPr>
              <a:t>are </a:t>
            </a:r>
            <a:r>
              <a:rPr lang="en-GB" smtClean="0">
                <a:latin typeface="Finlandica" pitchFamily="2" charset="77"/>
              </a:rPr>
              <a:t>also constantly </a:t>
            </a:r>
            <a:r>
              <a:rPr lang="en-GB">
                <a:latin typeface="Finlandica" pitchFamily="2" charset="77"/>
              </a:rPr>
              <a:t>searching for new ways to increase sustainability.</a:t>
            </a:r>
          </a:p>
          <a:p>
            <a:endParaRPr lang="fi-FI"/>
          </a:p>
        </p:txBody>
      </p:sp>
      <p:pic>
        <p:nvPicPr>
          <p:cNvPr id="7" name="Picture 1" descr="Glasses filled with oat smoothie on top of a pile of oatmeal.">
            <a:extLst>
              <a:ext uri="{FF2B5EF4-FFF2-40B4-BE49-F238E27FC236}">
                <a16:creationId xmlns:a16="http://schemas.microsoft.com/office/drawing/2014/main" id="{170CFF7F-D992-DD43-9FE1-D5BA2A3D23F8}"/>
              </a:ext>
            </a:extLst>
          </p:cNvPr>
          <p:cNvPicPr>
            <a:picLocks noGrp="1" noChangeAspect="1"/>
          </p:cNvPicPr>
          <p:nvPr>
            <p:ph type="pic" sz="quarter" idx="13"/>
          </p:nvPr>
        </p:nvPicPr>
        <p:blipFill rotWithShape="1">
          <a:blip r:embed="rId3"/>
          <a:srcRect t="5482" b="5482"/>
          <a:stretch/>
        </p:blipFill>
        <p:spPr>
          <a:prstGeom prst="rect">
            <a:avLst/>
          </a:prstGeom>
        </p:spPr>
      </p:pic>
      <p:sp>
        <p:nvSpPr>
          <p:cNvPr id="2" name="Suorakulmio 1"/>
          <p:cNvSpPr/>
          <p:nvPr/>
        </p:nvSpPr>
        <p:spPr>
          <a:xfrm>
            <a:off x="5508104" y="4803998"/>
            <a:ext cx="2666114" cy="276999"/>
          </a:xfrm>
          <a:prstGeom prst="rect">
            <a:avLst/>
          </a:prstGeom>
        </p:spPr>
        <p:txBody>
          <a:bodyPr wrap="none">
            <a:spAutoFit/>
          </a:bodyPr>
          <a:lstStyle/>
          <a:p>
            <a:pPr algn="r"/>
            <a:r>
              <a:rPr lang="fi-FI" sz="1200" dirty="0">
                <a:solidFill>
                  <a:schemeClr val="bg1"/>
                </a:solidFill>
              </a:rPr>
              <a:t>Photo: </a:t>
            </a:r>
            <a:r>
              <a:rPr lang="fi-FI" sz="1200" dirty="0" smtClean="0">
                <a:solidFill>
                  <a:schemeClr val="bg1"/>
                </a:solidFill>
              </a:rPr>
              <a:t>Laura Riihelä/Business Finland</a:t>
            </a:r>
            <a:endParaRPr lang="fi-FI" sz="1200" dirty="0">
              <a:solidFill>
                <a:schemeClr val="bg1"/>
              </a:solidFill>
            </a:endParaRPr>
          </a:p>
        </p:txBody>
      </p:sp>
    </p:spTree>
    <p:extLst>
      <p:ext uri="{BB962C8B-B14F-4D97-AF65-F5344CB8AC3E}">
        <p14:creationId xmlns:p14="http://schemas.microsoft.com/office/powerpoint/2010/main" val="2715619008"/>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School children standing in a line, picking food from the food counter.">
            <a:extLst>
              <a:ext uri="{FF2B5EF4-FFF2-40B4-BE49-F238E27FC236}">
                <a16:creationId xmlns:a16="http://schemas.microsoft.com/office/drawing/2014/main" id="{31E0E084-768F-BF41-B9BD-9C18F7FD9C29}"/>
              </a:ext>
            </a:extLst>
          </p:cNvPr>
          <p:cNvPicPr>
            <a:picLocks noGrp="1" noChangeAspect="1"/>
          </p:cNvPicPr>
          <p:nvPr>
            <p:ph type="pic" sz="quarter" idx="13"/>
          </p:nvPr>
        </p:nvPicPr>
        <p:blipFill rotWithShape="1">
          <a:blip r:embed="rId3"/>
          <a:srcRect l="38102" r="12000"/>
          <a:stretch/>
        </p:blipFill>
        <p:spPr>
          <a:xfrm>
            <a:off x="5292725" y="0"/>
            <a:ext cx="3851275" cy="5143500"/>
          </a:xfrm>
          <a:prstGeom prst="rect">
            <a:avLst/>
          </a:prstGeom>
        </p:spPr>
      </p:pic>
      <p:sp>
        <p:nvSpPr>
          <p:cNvPr id="6" name="Sisällön paikkamerkki 2"/>
          <p:cNvSpPr>
            <a:spLocks noGrp="1"/>
          </p:cNvSpPr>
          <p:nvPr>
            <p:ph idx="1"/>
          </p:nvPr>
        </p:nvSpPr>
        <p:spPr>
          <a:xfrm>
            <a:off x="1835150" y="1492249"/>
            <a:ext cx="2736850" cy="2879701"/>
          </a:xfrm>
        </p:spPr>
        <p:txBody>
          <a:bodyPr/>
          <a:lstStyle/>
          <a:p>
            <a:pPr marL="0" indent="0">
              <a:buNone/>
            </a:pPr>
            <a:r>
              <a:rPr lang="en-US">
                <a:latin typeface="Finlandica" pitchFamily="2" charset="77"/>
              </a:rPr>
              <a:t>Free school meals </a:t>
            </a:r>
            <a:r>
              <a:rPr lang="en-US" smtClean="0">
                <a:latin typeface="Finlandica" pitchFamily="2" charset="77"/>
              </a:rPr>
              <a:t>are </a:t>
            </a:r>
            <a:r>
              <a:rPr lang="en-US">
                <a:latin typeface="Finlandica" pitchFamily="2" charset="77"/>
              </a:rPr>
              <a:t>a social innovation first introduced to the world by Finland in </a:t>
            </a:r>
            <a:r>
              <a:rPr lang="en-US" smtClean="0">
                <a:latin typeface="Finlandica" pitchFamily="2" charset="77"/>
              </a:rPr>
              <a:t>1948.</a:t>
            </a:r>
            <a:endParaRPr lang="fi-FI"/>
          </a:p>
        </p:txBody>
      </p:sp>
      <p:sp>
        <p:nvSpPr>
          <p:cNvPr id="2" name="Suorakulmio 1"/>
          <p:cNvSpPr/>
          <p:nvPr/>
        </p:nvSpPr>
        <p:spPr>
          <a:xfrm>
            <a:off x="5508104" y="4803998"/>
            <a:ext cx="2223686" cy="276999"/>
          </a:xfrm>
          <a:prstGeom prst="rect">
            <a:avLst/>
          </a:prstGeom>
        </p:spPr>
        <p:txBody>
          <a:bodyPr wrap="none">
            <a:spAutoFit/>
          </a:bodyPr>
          <a:lstStyle/>
          <a:p>
            <a:pPr algn="r"/>
            <a:r>
              <a:rPr lang="fi-FI" sz="1200">
                <a:solidFill>
                  <a:schemeClr val="bg1"/>
                </a:solidFill>
              </a:rPr>
              <a:t>Photo: </a:t>
            </a:r>
            <a:r>
              <a:rPr lang="fi-FI" sz="1200" smtClean="0">
                <a:solidFill>
                  <a:schemeClr val="bg1"/>
                </a:solidFill>
              </a:rPr>
              <a:t>MMM/Viestintävalkea Oy</a:t>
            </a:r>
            <a:endParaRPr lang="fi-FI" sz="1200">
              <a:solidFill>
                <a:schemeClr val="bg1"/>
              </a:solidFill>
            </a:endParaRPr>
          </a:p>
        </p:txBody>
      </p:sp>
    </p:spTree>
    <p:extLst>
      <p:ext uri="{BB962C8B-B14F-4D97-AF65-F5344CB8AC3E}">
        <p14:creationId xmlns:p14="http://schemas.microsoft.com/office/powerpoint/2010/main" val="1590544497"/>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Cooks preparing food"/>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33" b="7833"/>
          <a:stretch>
            <a:fillRect/>
          </a:stretch>
        </p:blipFill>
        <p:spPr/>
      </p:pic>
      <p:sp>
        <p:nvSpPr>
          <p:cNvPr id="5" name="Rectangle 8">
            <a:extLst>
              <a:ext uri="{FF2B5EF4-FFF2-40B4-BE49-F238E27FC236}">
                <a16:creationId xmlns:a16="http://schemas.microsoft.com/office/drawing/2014/main" id="{C69EE919-FE98-46E0-A440-3B3FF4E50E8E}"/>
              </a:ext>
            </a:extLst>
          </p:cNvPr>
          <p:cNvSpPr/>
          <p:nvPr/>
        </p:nvSpPr>
        <p:spPr>
          <a:xfrm>
            <a:off x="4499992" y="1347614"/>
            <a:ext cx="4167288" cy="3332159"/>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smtClean="0">
                <a:solidFill>
                  <a:srgbClr val="002EA2"/>
                </a:solidFill>
                <a:latin typeface="Finlandica" panose="00000500000000000000" pitchFamily="2" charset="0"/>
              </a:rPr>
              <a:t>From </a:t>
            </a:r>
            <a:r>
              <a:rPr lang="en-GB" sz="2800" b="1">
                <a:solidFill>
                  <a:srgbClr val="002EA2"/>
                </a:solidFill>
                <a:latin typeface="Finlandica" panose="00000500000000000000" pitchFamily="2" charset="0"/>
              </a:rPr>
              <a:t>a creative restaurant culture to adventurous home </a:t>
            </a:r>
            <a:r>
              <a:rPr lang="en-GB" sz="2800" b="1" smtClean="0">
                <a:solidFill>
                  <a:srgbClr val="002EA2"/>
                </a:solidFill>
                <a:latin typeface="Finlandica" panose="00000500000000000000" pitchFamily="2" charset="0"/>
              </a:rPr>
              <a:t>kitchens, new </a:t>
            </a:r>
            <a:r>
              <a:rPr lang="en-GB" sz="2800" b="1">
                <a:solidFill>
                  <a:srgbClr val="002EA2"/>
                </a:solidFill>
                <a:latin typeface="Finlandica" panose="00000500000000000000" pitchFamily="2" charset="0"/>
              </a:rPr>
              <a:t>ideas grow from </a:t>
            </a:r>
            <a:r>
              <a:rPr lang="en-GB" sz="2800" b="1" smtClean="0">
                <a:solidFill>
                  <a:srgbClr val="002EA2"/>
                </a:solidFill>
                <a:latin typeface="Finlandica" panose="00000500000000000000" pitchFamily="2" charset="0"/>
              </a:rPr>
              <a:t>Finland’s </a:t>
            </a:r>
            <a:r>
              <a:rPr lang="en-GB" sz="2800" b="1">
                <a:solidFill>
                  <a:srgbClr val="002EA2"/>
                </a:solidFill>
                <a:latin typeface="Finlandica" panose="00000500000000000000" pitchFamily="2" charset="0"/>
              </a:rPr>
              <a:t>northern fields, forests, lakes and the sea.</a:t>
            </a:r>
            <a:endParaRPr lang="fi-FI" sz="2800" b="1">
              <a:solidFill>
                <a:srgbClr val="002EA2"/>
              </a:solidFill>
              <a:latin typeface="Finlandica" panose="00000500000000000000" pitchFamily="2" charset="0"/>
            </a:endParaRPr>
          </a:p>
        </p:txBody>
      </p:sp>
      <p:sp>
        <p:nvSpPr>
          <p:cNvPr id="6" name="Freeform 7" descr="Finland's flag">
            <a:extLst>
              <a:ext uri="{FF2B5EF4-FFF2-40B4-BE49-F238E27FC236}">
                <a16:creationId xmlns:a16="http://schemas.microsoft.com/office/drawing/2014/main" id="{53974E85-820C-48ED-8E75-46EA3E29FC65}"/>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11" descr="Text: Suomi - Finland">
            <a:extLst>
              <a:ext uri="{FF2B5EF4-FFF2-40B4-BE49-F238E27FC236}">
                <a16:creationId xmlns:a16="http://schemas.microsoft.com/office/drawing/2014/main" id="{3F40C9A7-08B3-4F17-A58F-BD19B982F83F}"/>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Suorakulmio 8"/>
          <p:cNvSpPr/>
          <p:nvPr/>
        </p:nvSpPr>
        <p:spPr>
          <a:xfrm>
            <a:off x="323528" y="4868183"/>
            <a:ext cx="2658100" cy="276999"/>
          </a:xfrm>
          <a:prstGeom prst="rect">
            <a:avLst/>
          </a:prstGeom>
        </p:spPr>
        <p:txBody>
          <a:bodyPr wrap="none">
            <a:spAutoFit/>
          </a:bodyPr>
          <a:lstStyle/>
          <a:p>
            <a:r>
              <a:rPr lang="fi-FI" sz="1200" smtClean="0">
                <a:solidFill>
                  <a:schemeClr val="bg1"/>
                </a:solidFill>
              </a:rPr>
              <a:t>Photo: Haaga-Helia AMK / Jamo Katila</a:t>
            </a:r>
            <a:endParaRPr lang="fi-FI" sz="1200"/>
          </a:p>
        </p:txBody>
      </p:sp>
    </p:spTree>
    <p:extLst>
      <p:ext uri="{BB962C8B-B14F-4D97-AF65-F5344CB8AC3E}">
        <p14:creationId xmlns:p14="http://schemas.microsoft.com/office/powerpoint/2010/main" val="1757027752"/>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KampusOrganizationTaxHTField0 xmlns="c138b538-c2fd-4cca-8c26-6e4e32e5a042">
      <Terms xmlns="http://schemas.microsoft.com/office/infopath/2007/PartnerControls"/>
    </KampusOrganizationTaxHTField0>
    <KampusKeywordsTaxHTField0 xmlns="c138b538-c2fd-4cca-8c26-6e4e32e5a042">
      <Terms xmlns="http://schemas.microsoft.com/office/infopath/2007/PartnerControls"/>
    </KampusKeywordsTaxHTField0>
    <TaxCatchAll xmlns="c138b538-c2fd-4cca-8c26-6e4e32e5a042"/>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acce3c4a-091f-4b07-a6c7-e4a083e8073a" ContentTypeId="0x010100B5FAB64B6C204DD994D3FAC0C34E2BFF" PreviousValue="false"/>
</file>

<file path=customXml/item4.xml><?xml version="1.0" encoding="utf-8"?>
<ct:contentTypeSchema xmlns:ct="http://schemas.microsoft.com/office/2006/metadata/contentType" xmlns:ma="http://schemas.microsoft.com/office/2006/metadata/properties/metaAttributes" ct:_="" ma:_="" ma:contentTypeName="Kampus asiakirja" ma:contentTypeID="0x010100B5FAB64B6C204DD994D3FAC0C34E2BFF00F25E6296F223434AA6B4A17BB5B4C1CC" ma:contentTypeVersion="4" ma:contentTypeDescription="Kampus asiakirja" ma:contentTypeScope="" ma:versionID="26e498c50e201795da9b4e2e09f8ae57">
  <xsd:schema xmlns:xsd="http://www.w3.org/2001/XMLSchema" xmlns:xs="http://www.w3.org/2001/XMLSchema" xmlns:p="http://schemas.microsoft.com/office/2006/metadata/properties" xmlns:ns2="c138b538-c2fd-4cca-8c26-6e4e32e5a042" xmlns:ns3="a62ebac5-b922-42ba-82b4-8feb5460ade1" targetNamespace="http://schemas.microsoft.com/office/2006/metadata/properties" ma:root="true" ma:fieldsID="1185b901dbd830500075581ffcbed7fa" ns2:_="" ns3:_="">
    <xsd:import namespace="c138b538-c2fd-4cca-8c26-6e4e32e5a042"/>
    <xsd:import namespace="a62ebac5-b922-42ba-82b4-8feb5460ade1"/>
    <xsd:element name="properties">
      <xsd:complexType>
        <xsd:sequence>
          <xsd:element name="documentManagement">
            <xsd:complexType>
              <xsd:all>
                <xsd:element ref="ns2:KampusOrganizationTaxHTField0" minOccurs="0"/>
                <xsd:element ref="ns2:KampusKeywordsTaxHTField0" minOccurs="0"/>
                <xsd:element ref="ns2:TaxCatchAll" minOccurs="0"/>
                <xsd:element ref="ns2:TaxCatchAllLabel"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38b538-c2fd-4cca-8c26-6e4e32e5a042" elementFormDefault="qualified">
    <xsd:import namespace="http://schemas.microsoft.com/office/2006/documentManagement/types"/>
    <xsd:import namespace="http://schemas.microsoft.com/office/infopath/2007/PartnerControls"/>
    <xsd:element name="KampusOrganizationTaxHTField0" ma:index="2" nillable="true" ma:taxonomy="true" ma:internalName="KampusOrganizationTaxHTField0" ma:taxonomyFieldName="KampusOrganization" ma:displayName="Organisaatio" ma:readOnly="false" ma:default="" ma:fieldId="{2db0ae7a-6cf0-4985-ba6a-e776373147cc}" ma:taxonomyMulti="true" ma:sspId="acce3c4a-091f-4b07-a6c7-e4a083e8073a" ma:termSetId="96581ae4-b9dd-471b-b644-43b1ab68b7d0" ma:anchorId="00000000-0000-0000-0000-000000000000" ma:open="false" ma:isKeyword="false">
      <xsd:complexType>
        <xsd:sequence>
          <xsd:element ref="pc:Terms" minOccurs="0" maxOccurs="1"/>
        </xsd:sequence>
      </xsd:complexType>
    </xsd:element>
    <xsd:element name="KampusKeywordsTaxHTField0" ma:index="4" nillable="true" ma:taxonomy="true" ma:internalName="KampusKeywordsTaxHTField0" ma:taxonomyFieldName="KampusKeywords" ma:displayName="Asiasanat" ma:default="" ma:fieldId="{1b40a1dd-212b-4729-a26e-8a2bffa86a15}" ma:taxonomyMulti="true" ma:sspId="acce3c4a-091f-4b07-a6c7-e4a083e8073a" ma:termSetId="c57e3b40-808e-4864-abb2-3453a6c26e70" ma:anchorId="00000000-0000-0000-0000-000000000000" ma:open="true" ma:isKeyword="false">
      <xsd:complexType>
        <xsd:sequence>
          <xsd:element ref="pc:Terms" minOccurs="0" maxOccurs="1"/>
        </xsd:sequence>
      </xsd:complexType>
    </xsd:element>
    <xsd:element name="TaxCatchAll" ma:index="9" nillable="true" ma:displayName="Taxonomy Catch All Column" ma:hidden="true" ma:list="{cbf22173-8378-48ef-81f1-c04d482bd6f3}" ma:internalName="TaxCatchAll" ma:showField="CatchAllData" ma:web="a62ebac5-b922-42ba-82b4-8feb5460ade1">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cbf22173-8378-48ef-81f1-c04d482bd6f3}" ma:internalName="TaxCatchAllLabel" ma:readOnly="true" ma:showField="CatchAllDataLabel" ma:web="a62ebac5-b922-42ba-82b4-8feb5460ade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62ebac5-b922-42ba-82b4-8feb5460ade1" elementFormDefault="qualified">
    <xsd:import namespace="http://schemas.microsoft.com/office/2006/documentManagement/types"/>
    <xsd:import namespace="http://schemas.microsoft.com/office/infopath/2007/PartnerControls"/>
    <xsd:element name="SharedWithUsers" ma:index="14"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Sisältölaji"/>
        <xsd:element ref="dc:title" minOccurs="0" maxOccurs="1" ma:index="0"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2687B9-F5B9-4311-970C-C37749EC8ED5}">
  <ds:schemaRefs>
    <ds:schemaRef ds:uri="http://purl.org/dc/elements/1.1/"/>
    <ds:schemaRef ds:uri="http://schemas.microsoft.com/office/2006/metadata/properties"/>
    <ds:schemaRef ds:uri="http://purl.org/dc/terms/"/>
    <ds:schemaRef ds:uri="c138b538-c2fd-4cca-8c26-6e4e32e5a042"/>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a62ebac5-b922-42ba-82b4-8feb5460ade1"/>
    <ds:schemaRef ds:uri="http://purl.org/dc/dcmitype/"/>
  </ds:schemaRefs>
</ds:datastoreItem>
</file>

<file path=customXml/itemProps2.xml><?xml version="1.0" encoding="utf-8"?>
<ds:datastoreItem xmlns:ds="http://schemas.openxmlformats.org/officeDocument/2006/customXml" ds:itemID="{4F902FFF-13CB-478D-84E0-1E5E103F51BD}">
  <ds:schemaRefs>
    <ds:schemaRef ds:uri="http://schemas.microsoft.com/sharepoint/v3/contenttype/forms"/>
  </ds:schemaRefs>
</ds:datastoreItem>
</file>

<file path=customXml/itemProps3.xml><?xml version="1.0" encoding="utf-8"?>
<ds:datastoreItem xmlns:ds="http://schemas.openxmlformats.org/officeDocument/2006/customXml" ds:itemID="{602CCDEE-8489-4C25-8755-0BFA64C9988B}">
  <ds:schemaRefs>
    <ds:schemaRef ds:uri="Microsoft.SharePoint.Taxonomy.ContentTypeSync"/>
  </ds:schemaRefs>
</ds:datastoreItem>
</file>

<file path=customXml/itemProps4.xml><?xml version="1.0" encoding="utf-8"?>
<ds:datastoreItem xmlns:ds="http://schemas.openxmlformats.org/officeDocument/2006/customXml" ds:itemID="{26DEDC02-4612-4E3D-A01D-112C9721D3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38b538-c2fd-4cca-8c26-6e4e32e5a042"/>
    <ds:schemaRef ds:uri="a62ebac5-b922-42ba-82b4-8feb5460ad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Finland_sample-3</Template>
  <TotalTime>446</TotalTime>
  <Words>1284</Words>
  <Application>Microsoft Office PowerPoint</Application>
  <PresentationFormat>Näytössä katseltava esitys (16:9)</PresentationFormat>
  <Paragraphs>76</Paragraphs>
  <Slides>12</Slides>
  <Notes>11</Notes>
  <HiddenSlides>0</HiddenSlides>
  <MMClips>0</MMClips>
  <ScaleCrop>false</ScaleCrop>
  <HeadingPairs>
    <vt:vector size="6" baseType="variant">
      <vt:variant>
        <vt:lpstr>Käytetyt fontit</vt:lpstr>
      </vt:variant>
      <vt:variant>
        <vt:i4>2</vt:i4>
      </vt:variant>
      <vt:variant>
        <vt:lpstr>Teema</vt:lpstr>
      </vt:variant>
      <vt:variant>
        <vt:i4>2</vt:i4>
      </vt:variant>
      <vt:variant>
        <vt:lpstr>Dian otsikot</vt:lpstr>
      </vt:variant>
      <vt:variant>
        <vt:i4>12</vt:i4>
      </vt:variant>
    </vt:vector>
  </HeadingPairs>
  <TitlesOfParts>
    <vt:vector size="16" baseType="lpstr">
      <vt:lpstr>Arial</vt:lpstr>
      <vt:lpstr>Finlandica</vt:lpstr>
      <vt:lpstr>1_Suomi Finland</vt:lpstr>
      <vt:lpstr>1_Suomi Finland Blanco</vt:lpstr>
      <vt:lpstr>  The smart  taste of nature</vt:lpstr>
      <vt:lpstr>PowerPoint-esitys</vt:lpstr>
      <vt:lpstr>PowerPoint-esitys</vt:lpstr>
      <vt:lpstr> </vt:lpstr>
      <vt:lpstr>PowerPoint-esitys</vt:lpstr>
      <vt:lpstr>Examples of pioneering work</vt:lpstr>
      <vt:lpstr>PowerPoint-esitys</vt:lpstr>
      <vt:lpstr>PowerPoint-esitys</vt:lpstr>
      <vt:lpstr>PowerPoint-esitys</vt:lpstr>
      <vt:lpstr>PowerPoint-esitys</vt:lpstr>
      <vt:lpstr>PowerPoint-esitys</vt:lpstr>
      <vt:lpstr>PowerPoint-esitys</vt:lpstr>
    </vt:vector>
  </TitlesOfParts>
  <Manager>Hasan &amp; Partners</Manager>
  <Company>Suomen valtion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smart  taste of nature</dc:title>
  <dc:creator>Taina Saahko</dc:creator>
  <cp:lastModifiedBy>Fallenius Sanna-Helena (MMM)</cp:lastModifiedBy>
  <cp:revision>48</cp:revision>
  <dcterms:created xsi:type="dcterms:W3CDTF">2022-05-23T09:14:39Z</dcterms:created>
  <dcterms:modified xsi:type="dcterms:W3CDTF">2022-08-30T06:40:52Z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0x010100B5FAB64B6C204DD994D3FAC0C34E2BFF00F25E6296F223434AA6B4A17BB5B4C1CC</vt:lpwstr>
  </property>
  <property fmtid="{D5CDD505-2E9C-101B-9397-08002B2CF9AE}" pid="3" name="KampusOrganization">
    <vt:lpwstr/>
  </property>
  <property fmtid="{D5CDD505-2E9C-101B-9397-08002B2CF9AE}" pid="4" name="KampusKeywords">
    <vt:lpwstr/>
  </property>
  <property fmtid="{D5CDD505-2E9C-101B-9397-08002B2CF9AE}" pid="5" name="eDOCS AutoSave">
    <vt:lpwstr>20220830094046823</vt:lpwstr>
  </property>
</Properties>
</file>