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77" r:id="rId3"/>
    <p:sldId id="261" r:id="rId4"/>
    <p:sldId id="268" r:id="rId5"/>
    <p:sldId id="275" r:id="rId6"/>
    <p:sldId id="262" r:id="rId7"/>
    <p:sldId id="263" r:id="rId8"/>
    <p:sldId id="288" r:id="rId9"/>
    <p:sldId id="279" r:id="rId10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vinen Tanja STM" initials="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8114" autoAdjust="0"/>
  </p:normalViewPr>
  <p:slideViewPr>
    <p:cSldViewPr showGuides="1">
      <p:cViewPr>
        <p:scale>
          <a:sx n="100" d="100"/>
          <a:sy n="100" d="100"/>
        </p:scale>
        <p:origin x="-1296" y="-91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8.3.2017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8.3.2017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88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8.3.2017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8.3.2017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8.3.2017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8.3.2017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8.3.2017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8.3.2017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8.3.2017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8.3.2017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35150" y="1347614"/>
            <a:ext cx="6265242" cy="1440161"/>
          </a:xfrm>
        </p:spPr>
        <p:txBody>
          <a:bodyPr/>
          <a:lstStyle/>
          <a:p>
            <a:r>
              <a:rPr lang="fi-FI" dirty="0" smtClean="0"/>
              <a:t>GENDER EQUALITY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59632" y="2859782"/>
            <a:ext cx="6552728" cy="648072"/>
          </a:xfrm>
        </p:spPr>
        <p:txBody>
          <a:bodyPr/>
          <a:lstStyle/>
          <a:p>
            <a:pPr lvl="1"/>
            <a:r>
              <a:rPr lang="fi-FI" sz="2400" dirty="0" smtClean="0">
                <a:solidFill>
                  <a:schemeClr val="accent1"/>
                </a:solidFill>
              </a:rPr>
              <a:t>Finland </a:t>
            </a:r>
            <a:r>
              <a:rPr lang="fi-FI" sz="2400" dirty="0" err="1" smtClean="0">
                <a:solidFill>
                  <a:schemeClr val="accent1"/>
                </a:solidFill>
              </a:rPr>
              <a:t>taking</a:t>
            </a:r>
            <a:r>
              <a:rPr lang="fi-FI" sz="2400" dirty="0" smtClean="0">
                <a:solidFill>
                  <a:schemeClr val="accent1"/>
                </a:solidFill>
              </a:rPr>
              <a:t> the </a:t>
            </a:r>
            <a:r>
              <a:rPr lang="fi-FI" sz="2400" dirty="0" err="1" smtClean="0">
                <a:solidFill>
                  <a:schemeClr val="accent1"/>
                </a:solidFill>
              </a:rPr>
              <a:t>lead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and </a:t>
            </a:r>
            <a:r>
              <a:rPr lang="fi-FI" sz="2400" dirty="0" err="1" smtClean="0">
                <a:solidFill>
                  <a:schemeClr val="accent1"/>
                </a:solidFill>
              </a:rPr>
              <a:t>getting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recognition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795886"/>
            <a:ext cx="3312368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fi-FI" sz="1400" dirty="0">
                <a:solidFill>
                  <a:srgbClr val="FF0000"/>
                </a:solidFill>
              </a:rPr>
              <a:t>Käyttö rajoitettu. </a:t>
            </a:r>
          </a:p>
          <a:p>
            <a:pPr lvl="0"/>
            <a:r>
              <a:rPr lang="fi-FI" sz="1400" dirty="0" err="1">
                <a:solidFill>
                  <a:srgbClr val="FF0000"/>
                </a:solidFill>
              </a:rPr>
              <a:t>Team</a:t>
            </a:r>
            <a:r>
              <a:rPr lang="fi-FI" sz="1400" dirty="0">
                <a:solidFill>
                  <a:srgbClr val="FF0000"/>
                </a:solidFill>
              </a:rPr>
              <a:t> Finland sisäinen, ei julkinen esitys</a:t>
            </a:r>
          </a:p>
        </p:txBody>
      </p:sp>
    </p:spTree>
    <p:extLst>
      <p:ext uri="{BB962C8B-B14F-4D97-AF65-F5344CB8AC3E}">
        <p14:creationId xmlns:p14="http://schemas.microsoft.com/office/powerpoint/2010/main" val="5221989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435846"/>
            <a:ext cx="5473701" cy="129552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Thinking about gender equality? Thinking about its’ importance in building healthy &amp; successful societies? What countries come to your mind?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Is that a segment/image Finland wants to “own”?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92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8" y="2355726"/>
            <a:ext cx="2160513" cy="576064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The </a:t>
            </a:r>
            <a:r>
              <a:rPr lang="fi-FI" sz="2400" dirty="0" err="1" smtClean="0"/>
              <a:t>usual</a:t>
            </a:r>
            <a:r>
              <a:rPr lang="fi-FI" sz="2400" dirty="0" smtClean="0"/>
              <a:t>  </a:t>
            </a:r>
            <a:r>
              <a:rPr lang="fi-FI" sz="2400" dirty="0" err="1" smtClean="0"/>
              <a:t>images</a:t>
            </a:r>
            <a:r>
              <a:rPr lang="fi-FI" sz="2400" dirty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New </a:t>
            </a:r>
            <a:r>
              <a:rPr lang="fi-FI" sz="2400" dirty="0" err="1" smtClean="0"/>
              <a:t>Zealand</a:t>
            </a:r>
            <a:r>
              <a:rPr lang="fi-FI" sz="2400" dirty="0" smtClean="0"/>
              <a:t> and </a:t>
            </a:r>
            <a:r>
              <a:rPr lang="fi-FI" sz="2400" dirty="0" err="1" smtClean="0"/>
              <a:t>Sweden</a:t>
            </a: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3518"/>
            <a:ext cx="354513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41129"/>
            <a:ext cx="3577009" cy="23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39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929308"/>
            <a:ext cx="3528392" cy="663841"/>
          </a:xfrm>
        </p:spPr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full</a:t>
            </a:r>
            <a:r>
              <a:rPr lang="fi-FI" dirty="0" smtClean="0"/>
              <a:t> </a:t>
            </a:r>
            <a:r>
              <a:rPr lang="fi-FI" dirty="0" err="1" smtClean="0"/>
              <a:t>picture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include</a:t>
            </a:r>
            <a:r>
              <a:rPr lang="fi-FI" dirty="0" smtClean="0"/>
              <a:t> Finland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518"/>
            <a:ext cx="3018381" cy="23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36633"/>
            <a:ext cx="2016224" cy="14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85" y="3174473"/>
            <a:ext cx="1621084" cy="206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5" y="339502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93118"/>
            <a:ext cx="1219200" cy="12192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50" y="2485293"/>
            <a:ext cx="2681284" cy="17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41" y="1664470"/>
            <a:ext cx="1187097" cy="16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3" y="3720875"/>
            <a:ext cx="1669429" cy="123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6" y="1806451"/>
            <a:ext cx="3546416" cy="17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26" y="3291830"/>
            <a:ext cx="1425790" cy="171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2" y="3549245"/>
            <a:ext cx="1753084" cy="12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63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</a:t>
            </a:r>
            <a:r>
              <a:rPr lang="en-US" dirty="0" smtClean="0"/>
              <a:t>will soon publish the first big gender equality award in the world.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92249"/>
            <a:ext cx="6624736" cy="295170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</a:t>
            </a:r>
            <a:r>
              <a:rPr lang="en-US" sz="1600" dirty="0" smtClean="0"/>
              <a:t>gives us a chance to overall strengthen the image of Finland and to: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600" b="1" dirty="0" err="1"/>
              <a:t>Redefine</a:t>
            </a:r>
            <a:r>
              <a:rPr lang="fi-FI" sz="1600" b="1" dirty="0"/>
              <a:t> </a:t>
            </a:r>
            <a:r>
              <a:rPr lang="fi-FI" sz="1600" dirty="0"/>
              <a:t>the </a:t>
            </a:r>
            <a:r>
              <a:rPr lang="fi-FI" sz="1600" dirty="0" err="1" smtClean="0"/>
              <a:t>concept</a:t>
            </a:r>
            <a:r>
              <a:rPr lang="fi-FI" sz="1600" dirty="0" smtClean="0"/>
              <a:t> of </a:t>
            </a:r>
            <a:r>
              <a:rPr lang="fi-FI" sz="1600" dirty="0" err="1" smtClean="0"/>
              <a:t>leading</a:t>
            </a:r>
            <a:r>
              <a:rPr lang="fi-FI" sz="1600" dirty="0" smtClean="0"/>
              <a:t> </a:t>
            </a:r>
            <a:r>
              <a:rPr lang="fi-FI" sz="1600" dirty="0" err="1" smtClean="0"/>
              <a:t>gender</a:t>
            </a:r>
            <a:r>
              <a:rPr lang="fi-FI" sz="1600" dirty="0" smtClean="0"/>
              <a:t> </a:t>
            </a:r>
            <a:r>
              <a:rPr lang="fi-FI" sz="1600" dirty="0" err="1" smtClean="0"/>
              <a:t>equality</a:t>
            </a:r>
            <a:r>
              <a:rPr lang="fi-FI" sz="1600" dirty="0" smtClean="0"/>
              <a:t> </a:t>
            </a:r>
            <a:r>
              <a:rPr lang="fi-FI" sz="1600" dirty="0" err="1" smtClean="0"/>
              <a:t>countries</a:t>
            </a:r>
            <a:r>
              <a:rPr lang="fi-FI" sz="1600" dirty="0" smtClean="0"/>
              <a:t> in the </a:t>
            </a:r>
            <a:r>
              <a:rPr lang="fi-FI" sz="1600" dirty="0" err="1" smtClean="0"/>
              <a:t>world</a:t>
            </a:r>
            <a:r>
              <a:rPr lang="fi-FI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b="1" dirty="0" smtClean="0"/>
              <a:t>Spotlight</a:t>
            </a:r>
            <a:r>
              <a:rPr lang="en-US" sz="1600" dirty="0" smtClean="0"/>
              <a:t> </a:t>
            </a:r>
            <a:r>
              <a:rPr lang="en-US" sz="1600" dirty="0"/>
              <a:t>Finland’s </a:t>
            </a:r>
            <a:r>
              <a:rPr lang="en-US" sz="1600" dirty="0" smtClean="0"/>
              <a:t>expertise, social innovations and global commitment.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Position</a:t>
            </a:r>
            <a:r>
              <a:rPr lang="en-US" sz="1600" dirty="0" smtClean="0"/>
              <a:t> Finland as a leading country in gender issues and as a cooperation oriented actor in complex issues related to gender.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975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336704" cy="863427"/>
          </a:xfrm>
        </p:spPr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Story</a:t>
            </a:r>
            <a:r>
              <a:rPr lang="fi-FI" dirty="0" smtClean="0"/>
              <a:t> of </a:t>
            </a:r>
            <a:r>
              <a:rPr lang="fi-FI" dirty="0" err="1" smtClean="0"/>
              <a:t>Gender</a:t>
            </a:r>
            <a:r>
              <a:rPr lang="fi-FI" dirty="0" smtClean="0"/>
              <a:t> </a:t>
            </a:r>
            <a:r>
              <a:rPr lang="fi-FI" dirty="0" err="1" smtClean="0"/>
              <a:t>Equality</a:t>
            </a:r>
            <a:r>
              <a:rPr lang="fi-FI" dirty="0" smtClean="0"/>
              <a:t> and Finland v. 1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52777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Finland has reinvented itself in just one short century – and we’re still at it. </a:t>
            </a:r>
            <a:r>
              <a:rPr lang="en-US" sz="1200" dirty="0" smtClean="0"/>
              <a:t>We </a:t>
            </a:r>
            <a:r>
              <a:rPr lang="en-US" sz="1200" dirty="0"/>
              <a:t>believe in </a:t>
            </a:r>
            <a:r>
              <a:rPr lang="en-US" sz="1200" dirty="0" smtClean="0"/>
              <a:t>gender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equality </a:t>
            </a:r>
            <a:r>
              <a:rPr lang="en-US" sz="1200" dirty="0"/>
              <a:t>and </a:t>
            </a:r>
            <a:r>
              <a:rPr lang="en-US" sz="1200" dirty="0" smtClean="0"/>
              <a:t>that has boosted us </a:t>
            </a:r>
            <a:r>
              <a:rPr lang="en-US" sz="1200" dirty="0"/>
              <a:t>to the top of all kinds of country rankings from quality of life </a:t>
            </a:r>
            <a:r>
              <a:rPr lang="en-US" sz="1200" dirty="0" smtClean="0"/>
              <a:t>to best countries in the world for women and girls. </a:t>
            </a:r>
            <a:r>
              <a:rPr lang="en-US" sz="1200" dirty="0"/>
              <a:t>W</a:t>
            </a:r>
            <a:r>
              <a:rPr lang="en-US" sz="1200" dirty="0" smtClean="0"/>
              <a:t>omen </a:t>
            </a:r>
            <a:r>
              <a:rPr lang="en-US" sz="1200" dirty="0"/>
              <a:t>usually work full-time and enjoy equal access to education and healthcare. </a:t>
            </a:r>
            <a:r>
              <a:rPr lang="en-US" sz="1200" dirty="0" smtClean="0"/>
              <a:t>Finland is The </a:t>
            </a:r>
            <a:r>
              <a:rPr lang="en-US" sz="1200" dirty="0"/>
              <a:t>C</a:t>
            </a:r>
            <a:r>
              <a:rPr lang="en-US" sz="1200" dirty="0" smtClean="0"/>
              <a:t>ountry where </a:t>
            </a:r>
            <a:r>
              <a:rPr lang="en-US" sz="1200" dirty="0"/>
              <a:t>women are most likely </a:t>
            </a:r>
            <a:r>
              <a:rPr lang="en-US" sz="1200" dirty="0" smtClean="0"/>
              <a:t>able </a:t>
            </a:r>
            <a:r>
              <a:rPr lang="en-US" sz="1200" dirty="0"/>
              <a:t>to participate fully in </a:t>
            </a:r>
            <a:r>
              <a:rPr lang="en-US" sz="1200" dirty="0" smtClean="0"/>
              <a:t>political </a:t>
            </a:r>
            <a:r>
              <a:rPr lang="en-US" sz="1200" dirty="0"/>
              <a:t>and economic life.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Finland </a:t>
            </a:r>
            <a:r>
              <a:rPr lang="en-US" sz="1200" dirty="0"/>
              <a:t>was the first country in the world to extend the right to vote </a:t>
            </a:r>
            <a:r>
              <a:rPr lang="en-US" sz="1200" b="1" dirty="0"/>
              <a:t>and</a:t>
            </a:r>
            <a:r>
              <a:rPr lang="en-US" sz="1200" dirty="0"/>
              <a:t> stand for elections to all </a:t>
            </a:r>
            <a:r>
              <a:rPr lang="en-US" sz="1200" dirty="0" smtClean="0"/>
              <a:t>women, in 1906, and thus had the first women in Parliament. </a:t>
            </a:r>
            <a:r>
              <a:rPr lang="en-US" sz="1200" dirty="0"/>
              <a:t>The share of women MPs </a:t>
            </a:r>
            <a:r>
              <a:rPr lang="en-US" sz="1200" dirty="0" smtClean="0"/>
              <a:t>is at </a:t>
            </a:r>
            <a:r>
              <a:rPr lang="en-US" sz="1200" dirty="0"/>
              <a:t>a steady </a:t>
            </a:r>
            <a:r>
              <a:rPr lang="en-US" sz="1200" dirty="0" smtClean="0"/>
              <a:t>40 % level. The </a:t>
            </a:r>
            <a:r>
              <a:rPr lang="en-US" sz="1200" dirty="0"/>
              <a:t>success of Finland </a:t>
            </a:r>
            <a:r>
              <a:rPr lang="en-US" sz="1200" dirty="0" smtClean="0"/>
              <a:t>is closely linked to improvements </a:t>
            </a:r>
            <a:r>
              <a:rPr lang="en-US" sz="1200" dirty="0"/>
              <a:t>in </a:t>
            </a:r>
            <a:r>
              <a:rPr lang="en-US" sz="1200" dirty="0" smtClean="0"/>
              <a:t>gender </a:t>
            </a:r>
            <a:r>
              <a:rPr lang="en-US" sz="1200" dirty="0"/>
              <a:t>equality. </a:t>
            </a:r>
            <a:r>
              <a:rPr lang="en-US" sz="1200" dirty="0" smtClean="0"/>
              <a:t>Due to </a:t>
            </a:r>
            <a:r>
              <a:rPr lang="en-US" sz="1200" dirty="0"/>
              <a:t>affordable, good-quality child </a:t>
            </a:r>
            <a:r>
              <a:rPr lang="en-US" sz="1200" dirty="0" smtClean="0"/>
              <a:t>care, and other social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policies, women can participate equally. </a:t>
            </a:r>
            <a:r>
              <a:rPr lang="en-US" sz="1200" dirty="0"/>
              <a:t>Finland is famous f</a:t>
            </a:r>
            <a:r>
              <a:rPr lang="en-US" sz="1200" dirty="0" smtClean="0"/>
              <a:t>or the way it cares for expectant mothers and its </a:t>
            </a:r>
            <a:r>
              <a:rPr lang="en-US" sz="1200" dirty="0"/>
              <a:t>maternity </a:t>
            </a:r>
            <a:r>
              <a:rPr lang="en-US" sz="1200" dirty="0" smtClean="0"/>
              <a:t>package. Gender based discrimination </a:t>
            </a:r>
            <a:r>
              <a:rPr lang="en-US" sz="1200" dirty="0"/>
              <a:t>is prohibited by law.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Promotion </a:t>
            </a:r>
            <a:r>
              <a:rPr lang="en-US" sz="1200" dirty="0"/>
              <a:t>of the rights of women and girls is one of the </a:t>
            </a:r>
            <a:r>
              <a:rPr lang="en-US" sz="1200" dirty="0" smtClean="0"/>
              <a:t>key </a:t>
            </a:r>
            <a:r>
              <a:rPr lang="en-US" sz="1200" dirty="0"/>
              <a:t>priorities </a:t>
            </a:r>
            <a:r>
              <a:rPr lang="en-US" sz="1200" dirty="0" smtClean="0"/>
              <a:t>in </a:t>
            </a:r>
            <a:r>
              <a:rPr lang="en-US" sz="1200" dirty="0"/>
              <a:t>Finland’s </a:t>
            </a:r>
            <a:r>
              <a:rPr lang="en-US" sz="1200" dirty="0" smtClean="0"/>
              <a:t>development </a:t>
            </a:r>
            <a:r>
              <a:rPr lang="en-US" sz="1200" dirty="0"/>
              <a:t>policy. </a:t>
            </a:r>
            <a:r>
              <a:rPr lang="en-US" sz="1200" dirty="0" smtClean="0"/>
              <a:t>We support women’s </a:t>
            </a:r>
            <a:r>
              <a:rPr lang="en-US" sz="1200" dirty="0"/>
              <a:t>participation in decision-making, </a:t>
            </a:r>
            <a:r>
              <a:rPr lang="en-US" sz="1200" dirty="0" smtClean="0"/>
              <a:t>business and </a:t>
            </a:r>
            <a:r>
              <a:rPr lang="en-US" sz="1200" dirty="0"/>
              <a:t>in conflict prevention. H</a:t>
            </a:r>
            <a:r>
              <a:rPr lang="en-US" sz="1200" dirty="0" smtClean="0"/>
              <a:t>uman </a:t>
            </a:r>
            <a:r>
              <a:rPr lang="en-US" sz="1200" dirty="0"/>
              <a:t>rights of women </a:t>
            </a:r>
            <a:r>
              <a:rPr lang="en-US" sz="1200" dirty="0" smtClean="0"/>
              <a:t>and girls, in particular rights to sexual and reproductive health, are key to a successful society.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Areas </a:t>
            </a:r>
            <a:r>
              <a:rPr lang="en-US" sz="1200" dirty="0"/>
              <a:t>for improvement always </a:t>
            </a:r>
            <a:r>
              <a:rPr lang="en-US" sz="1200" dirty="0" smtClean="0"/>
              <a:t>exist, both in Finland and globally, and we are committed to finding the solutions that work.</a:t>
            </a:r>
            <a:endParaRPr lang="en-US" sz="12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70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12160" y="3435846"/>
            <a:ext cx="2976343" cy="1800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val 4"/>
          <p:cNvSpPr/>
          <p:nvPr/>
        </p:nvSpPr>
        <p:spPr>
          <a:xfrm>
            <a:off x="1671148" y="1978144"/>
            <a:ext cx="5184576" cy="1296144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86128" y="339836"/>
            <a:ext cx="5473700" cy="863427"/>
          </a:xfrm>
        </p:spPr>
        <p:txBody>
          <a:bodyPr/>
          <a:lstStyle/>
          <a:p>
            <a:r>
              <a:rPr lang="fi-FI" dirty="0" smtClean="0"/>
              <a:t>Message </a:t>
            </a:r>
            <a:r>
              <a:rPr lang="fi-FI" dirty="0" err="1" smtClean="0"/>
              <a:t>Map</a:t>
            </a:r>
            <a:r>
              <a:rPr lang="fi-FI" dirty="0" smtClean="0"/>
              <a:t> (TB </a:t>
            </a:r>
            <a:r>
              <a:rPr lang="fi-FI" dirty="0" err="1" smtClean="0"/>
              <a:t>designed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611623" y="2428654"/>
            <a:ext cx="6696744" cy="154262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188978"/>
            <a:ext cx="3888432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/>
              <a:t>We are one of the leading countries in the world because the entire talent of our small country – not only 50% of it – </a:t>
            </a:r>
            <a:r>
              <a:rPr lang="en-US" sz="1400" dirty="0" smtClean="0"/>
              <a:t>is </a:t>
            </a:r>
            <a:r>
              <a:rPr lang="en-US" sz="1400" dirty="0"/>
              <a:t>fully utilized.</a:t>
            </a:r>
          </a:p>
        </p:txBody>
      </p:sp>
      <p:sp>
        <p:nvSpPr>
          <p:cNvPr id="7" name="Oval 6"/>
          <p:cNvSpPr/>
          <p:nvPr/>
        </p:nvSpPr>
        <p:spPr>
          <a:xfrm>
            <a:off x="95480" y="3075806"/>
            <a:ext cx="2574320" cy="19442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371772" y="3420321"/>
            <a:ext cx="1944216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 smtClean="0"/>
              <a:t>Finland </a:t>
            </a:r>
            <a:r>
              <a:rPr lang="en-US" sz="1400" dirty="0"/>
              <a:t>is </a:t>
            </a:r>
            <a:r>
              <a:rPr lang="en-US" sz="1400" dirty="0" smtClean="0"/>
              <a:t>amongst </a:t>
            </a:r>
            <a:r>
              <a:rPr lang="en-US" sz="1400" dirty="0"/>
              <a:t>the </a:t>
            </a:r>
            <a:r>
              <a:rPr lang="en-US" sz="1400" dirty="0" smtClean="0"/>
              <a:t>best countries </a:t>
            </a:r>
            <a:r>
              <a:rPr lang="en-US" sz="1400" dirty="0"/>
              <a:t>to be a </a:t>
            </a:r>
            <a:r>
              <a:rPr lang="en-US" sz="1400" dirty="0" smtClean="0"/>
              <a:t>mother and a girl: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according to Save the Children in 2016. </a:t>
            </a:r>
            <a:endParaRPr lang="fi-FI" sz="1400" dirty="0"/>
          </a:p>
        </p:txBody>
      </p:sp>
      <p:sp>
        <p:nvSpPr>
          <p:cNvPr id="9" name="Oval 8"/>
          <p:cNvSpPr/>
          <p:nvPr/>
        </p:nvSpPr>
        <p:spPr>
          <a:xfrm>
            <a:off x="6660232" y="1347614"/>
            <a:ext cx="2328271" cy="158417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6948264" y="1493836"/>
            <a:ext cx="2016224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 smtClean="0"/>
              <a:t>Countries </a:t>
            </a:r>
            <a:r>
              <a:rPr lang="en-US" sz="1400" dirty="0"/>
              <a:t>where women have strong roles in society are the most sustainable financially, socially and ecologically. </a:t>
            </a:r>
            <a:endParaRPr lang="fi-FI" sz="1400" dirty="0"/>
          </a:p>
          <a:p>
            <a:endParaRPr lang="fi-FI" sz="1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11760" y="3178546"/>
            <a:ext cx="432048" cy="2573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84168" y="3075806"/>
            <a:ext cx="468052" cy="54777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97692" y="771550"/>
            <a:ext cx="5250572" cy="1296144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303748" y="1059582"/>
            <a:ext cx="4248472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/>
              <a:t>Finland: First in the world to give full political rights, first in the world to grant a big international gender equality award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2669800" y="3623580"/>
            <a:ext cx="3342360" cy="139644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0" name="Straight Connector 19"/>
          <p:cNvCxnSpPr>
            <a:endCxn id="5" idx="4"/>
          </p:cNvCxnSpPr>
          <p:nvPr/>
        </p:nvCxnSpPr>
        <p:spPr>
          <a:xfrm flipH="1" flipV="1">
            <a:off x="4263436" y="3274288"/>
            <a:ext cx="59542" cy="31611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1574" y="3593308"/>
            <a:ext cx="2612820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i-FI" sz="1400" dirty="0"/>
          </a:p>
          <a:p>
            <a:r>
              <a:rPr lang="en-US" sz="1400" dirty="0"/>
              <a:t>Finland is the best-performing</a:t>
            </a:r>
          </a:p>
          <a:p>
            <a:r>
              <a:rPr lang="en-US" sz="1400" dirty="0"/>
              <a:t>country in the world when</a:t>
            </a:r>
          </a:p>
          <a:p>
            <a:r>
              <a:rPr lang="en-US" sz="1400" dirty="0"/>
              <a:t>it comes to human capital</a:t>
            </a:r>
          </a:p>
          <a:p>
            <a:r>
              <a:rPr lang="en-US" sz="1400" dirty="0"/>
              <a:t>potential, according to</a:t>
            </a:r>
          </a:p>
          <a:p>
            <a:r>
              <a:rPr lang="en-US" sz="1400" dirty="0"/>
              <a:t>the World Economic </a:t>
            </a:r>
            <a:r>
              <a:rPr lang="en-US" sz="1400" dirty="0" smtClean="0"/>
              <a:t>Forum, 2016. </a:t>
            </a:r>
            <a:endParaRPr lang="fi-FI" sz="1400" dirty="0" smtClean="0"/>
          </a:p>
        </p:txBody>
      </p:sp>
      <p:cxnSp>
        <p:nvCxnSpPr>
          <p:cNvPr id="15" name="Straight Connector 14"/>
          <p:cNvCxnSpPr>
            <a:endCxn id="9" idx="2"/>
          </p:cNvCxnSpPr>
          <p:nvPr/>
        </p:nvCxnSpPr>
        <p:spPr>
          <a:xfrm flipV="1">
            <a:off x="6300192" y="2139702"/>
            <a:ext cx="360040" cy="4927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7207" y="3508102"/>
            <a:ext cx="2268252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i-FI" sz="1400" dirty="0"/>
          </a:p>
          <a:p>
            <a:r>
              <a:rPr lang="fi-FI" sz="1400" dirty="0" err="1"/>
              <a:t>Thanks</a:t>
            </a:r>
            <a:r>
              <a:rPr lang="fi-FI" sz="1400" dirty="0"/>
              <a:t> to </a:t>
            </a:r>
            <a:r>
              <a:rPr lang="fi-FI" sz="1400" dirty="0" err="1"/>
              <a:t>our</a:t>
            </a:r>
            <a:r>
              <a:rPr lang="fi-FI" sz="1400" dirty="0"/>
              <a:t> </a:t>
            </a:r>
            <a:r>
              <a:rPr lang="fi-FI" sz="1400" dirty="0" err="1"/>
              <a:t>world-class</a:t>
            </a:r>
            <a:r>
              <a:rPr lang="fi-FI" sz="1400" dirty="0"/>
              <a:t> </a:t>
            </a:r>
            <a:r>
              <a:rPr lang="fi-FI" sz="1400" dirty="0" err="1"/>
              <a:t>expertise</a:t>
            </a:r>
            <a:r>
              <a:rPr lang="fi-FI" sz="1400" dirty="0"/>
              <a:t>, </a:t>
            </a:r>
            <a:r>
              <a:rPr lang="fi-FI" sz="1400" dirty="0" err="1"/>
              <a:t>education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r>
              <a:rPr lang="fi-FI" sz="1400" dirty="0"/>
              <a:t> and </a:t>
            </a:r>
            <a:r>
              <a:rPr lang="fi-FI" sz="1400" dirty="0" err="1"/>
              <a:t>research</a:t>
            </a:r>
            <a:r>
              <a:rPr lang="fi-FI" sz="1400" dirty="0"/>
              <a:t>, </a:t>
            </a:r>
            <a:r>
              <a:rPr lang="fi-FI" sz="1400" dirty="0" err="1"/>
              <a:t>we</a:t>
            </a:r>
            <a:r>
              <a:rPr lang="fi-FI" sz="1400" dirty="0"/>
              <a:t> </a:t>
            </a:r>
            <a:r>
              <a:rPr lang="fi-FI" sz="1400" dirty="0" err="1"/>
              <a:t>find</a:t>
            </a:r>
            <a:r>
              <a:rPr lang="fi-FI" sz="1400" dirty="0"/>
              <a:t> </a:t>
            </a:r>
            <a:r>
              <a:rPr lang="fi-FI" sz="1400" dirty="0" err="1" smtClean="0"/>
              <a:t>joyful</a:t>
            </a:r>
            <a:r>
              <a:rPr lang="fi-FI" sz="1400" dirty="0" smtClean="0"/>
              <a:t> and </a:t>
            </a:r>
            <a:r>
              <a:rPr lang="fi-FI" sz="1400" dirty="0" err="1" smtClean="0"/>
              <a:t>practical</a:t>
            </a:r>
            <a:r>
              <a:rPr lang="fi-FI" sz="1400" dirty="0" smtClean="0"/>
              <a:t> </a:t>
            </a:r>
            <a:r>
              <a:rPr lang="fi-FI" sz="1400" dirty="0" err="1"/>
              <a:t>solutions</a:t>
            </a:r>
            <a:r>
              <a:rPr lang="fi-FI" sz="1400" dirty="0"/>
              <a:t> to </a:t>
            </a:r>
            <a:r>
              <a:rPr lang="fi-FI" sz="1400" dirty="0" err="1"/>
              <a:t>both</a:t>
            </a:r>
            <a:r>
              <a:rPr lang="fi-FI" sz="1400" dirty="0"/>
              <a:t> </a:t>
            </a:r>
            <a:r>
              <a:rPr lang="fi-FI" sz="1400" dirty="0" err="1"/>
              <a:t>local</a:t>
            </a:r>
            <a:r>
              <a:rPr lang="fi-FI" sz="1400" dirty="0"/>
              <a:t> and </a:t>
            </a:r>
            <a:r>
              <a:rPr lang="fi-FI" sz="1400" dirty="0" err="1"/>
              <a:t>global</a:t>
            </a:r>
            <a:r>
              <a:rPr lang="fi-FI" sz="1400" dirty="0"/>
              <a:t> </a:t>
            </a:r>
            <a:r>
              <a:rPr lang="fi-FI" sz="1400" dirty="0" err="1" smtClean="0"/>
              <a:t>challenges</a:t>
            </a:r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1310788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5473700" cy="863427"/>
          </a:xfrm>
        </p:spPr>
        <p:txBody>
          <a:bodyPr/>
          <a:lstStyle/>
          <a:p>
            <a:r>
              <a:rPr lang="fi-FI" sz="1800" dirty="0" err="1" smtClean="0"/>
              <a:t>Core</a:t>
            </a:r>
            <a:r>
              <a:rPr lang="fi-FI" sz="1800" dirty="0" smtClean="0"/>
              <a:t> </a:t>
            </a:r>
            <a:r>
              <a:rPr lang="fi-FI" sz="1800" dirty="0" err="1" smtClean="0"/>
              <a:t>message</a:t>
            </a:r>
            <a:r>
              <a:rPr lang="fi-FI" sz="1800" dirty="0" smtClean="0"/>
              <a:t> to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embedded</a:t>
            </a:r>
            <a:r>
              <a:rPr lang="fi-FI" sz="1800" dirty="0" smtClean="0"/>
              <a:t> </a:t>
            </a:r>
            <a:r>
              <a:rPr lang="fi-FI" sz="1800" dirty="0" err="1" smtClean="0"/>
              <a:t>everywhere</a:t>
            </a:r>
            <a:r>
              <a:rPr lang="fi-FI" sz="1800" dirty="0" smtClean="0"/>
              <a:t> in country image </a:t>
            </a:r>
            <a:r>
              <a:rPr lang="fi-FI" sz="1800" dirty="0" err="1" smtClean="0"/>
              <a:t>communications</a:t>
            </a:r>
            <a:r>
              <a:rPr lang="fi-FI" sz="1800" dirty="0" smtClean="0"/>
              <a:t>:</a:t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851670"/>
            <a:ext cx="7632848" cy="287970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Finland: First in the world to give full political rights, first in the world to grant a big international gender equality award.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8072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i Finland ppt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UM asiakirja" ma:contentTypeID="0x010100B5FAB64B6C204DD994D3FAC0C34E2BFF005CF2430FFC79460EB5C0D5057385B5CC00596FFE6A9485734DB14F169F238DA770" ma:contentTypeVersion="8" ma:contentTypeDescription="Kampus UM asiakirja" ma:contentTypeScope="" ma:versionID="a9423169b0e2f1d36fa51e45dc3bed62">
  <xsd:schema xmlns:xsd="http://www.w3.org/2001/XMLSchema" xmlns:xs="http://www.w3.org/2001/XMLSchema" xmlns:p="http://schemas.microsoft.com/office/2006/metadata/properties" xmlns:ns1="c138b538-c2fd-4cca-8c26-6e4e32e5a042" xmlns:ns3="8ae79f2c-1c26-4265-bd4c-f636ec4f15df" xmlns:ns4="1fdd15a1-f321-48fa-a924-7a4f45f91c2b" targetNamespace="http://schemas.microsoft.com/office/2006/metadata/properties" ma:root="true" ma:fieldsID="0c0704d2280ae08a432ed6f3ffb8d921" ns1:_="" ns3:_="" ns4:_="">
    <xsd:import namespace="c138b538-c2fd-4cca-8c26-6e4e32e5a042"/>
    <xsd:import namespace="8ae79f2c-1c26-4265-bd4c-f636ec4f15df"/>
    <xsd:import namespace="1fdd15a1-f321-48fa-a924-7a4f45f91c2b"/>
    <xsd:element name="properties">
      <xsd:complexType>
        <xsd:sequence>
          <xsd:element name="documentManagement">
            <xsd:complexType>
              <xsd:all>
                <xsd:element ref="ns1:KampusUMWorkspaceUnitTaxonomyTaxHTField0" minOccurs="0"/>
                <xsd:element ref="ns1:KampusUMWorkspaceEdustustotTaxonomyTaxHTField0" minOccurs="0"/>
                <xsd:element ref="ns1:KampusKeywordsTaxHTField0" minOccurs="0"/>
                <xsd:element ref="ns1:TaxCatchAll" minOccurs="0"/>
                <xsd:element ref="ns1:TaxCatchAllLabel" minOccurs="0"/>
                <xsd:element ref="ns1:KampusOrganizationTaxHTField0" minOccurs="0"/>
                <xsd:element ref="ns3:SharedWithUsers" minOccurs="0"/>
                <xsd:element ref="ns4:Topic" minOccurs="0"/>
                <xsd:element ref="ns4:Topic_x0020_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UMWorkspaceUnitTaxonomyTaxHTField0" ma:index="1" nillable="true" ma:taxonomy="true" ma:internalName="KampusUMWorkspaceUnitTaxonomyTaxHTField0" ma:taxonomyFieldName="KampusUMWorkspaceUnitTaxonomy" ma:displayName="Yksikkö" ma:default="" ma:fieldId="{a353fed3-d079-45f2-a4c2-2895ec69f9e9}" ma:taxonomyMulti="true" ma:sspId="acce3c4a-091f-4b07-a6c7-e4a083e8073a" ma:termSetId="80e3562b-7485-4316-bebc-d1df3a5fb8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UMWorkspaceEdustustotTaxonomyTaxHTField0" ma:index="2" nillable="true" ma:taxonomy="true" ma:internalName="KampusUMWorkspaceEdustustotTaxonomyTaxHTField0" ma:taxonomyFieldName="KampusUMWorkspaceEdustustotTaxonomy" ma:displayName="Edustustot" ma:default="" ma:fieldId="{baf8dec7-292a-4aff-b29f-bf33d6bb81a2}" ma:taxonomyMulti="true" ma:sspId="acce3c4a-091f-4b07-a6c7-e4a083e8073a" ma:termSetId="9daea566-ebc8-4053-9e4e-00493b474a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Keywords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CatchAll" ma:hidden="true" ma:list="{5945ee6a-adb8-4066-80e4-3a28b994fc81}" ma:internalName="TaxCatchAll" ma:showField="CatchAllData" ma:web="8ae79f2c-1c26-4265-bd4c-f636ec4f1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CatchAllLabel" ma:hidden="true" ma:list="{5945ee6a-adb8-4066-80e4-3a28b994fc81}" ma:internalName="TaxCatchAllLabel" ma:readOnly="true" ma:showField="CatchAllDataLabel" ma:web="8ae79f2c-1c26-4265-bd4c-f636ec4f1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mpusOrganizationTaxHTField0" ma:index="16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79f2c-1c26-4265-bd4c-f636ec4f1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d15a1-f321-48fa-a924-7a4f45f91c2b" elementFormDefault="qualified">
    <xsd:import namespace="http://schemas.microsoft.com/office/2006/documentManagement/types"/>
    <xsd:import namespace="http://schemas.microsoft.com/office/infopath/2007/PartnerControls"/>
    <xsd:element name="Topic" ma:index="19" nillable="true" ma:displayName="Topic" ma:format="Dropdown" ma:internalName="Topic">
      <xsd:simpleType>
        <xsd:restriction base="dms:Choice">
          <xsd:enumeration value="1. All narrative packages"/>
          <xsd:enumeration value="2. Supporting content: Functionality &amp; Wellbeing"/>
          <xsd:enumeration value="3. Supporting content: Nature &amp; Sustainable Development"/>
          <xsd:enumeration value="4. Supporting content: Education &amp; Know-how"/>
          <xsd:enumeration value="5. Supporting content: Other"/>
          <xsd:enumeration value="6. In other languages"/>
        </xsd:restriction>
      </xsd:simpleType>
    </xsd:element>
    <xsd:element name="Topic_x0020_2" ma:index="20" nillable="true" ma:displayName="Topic 2" ma:format="Dropdown" ma:internalName="Topic_x0020_2">
      <xsd:simpleType>
        <xsd:restriction base="dms:Choice">
          <xsd:enumeration value="Neuvola — Maternity and child health clinics"/>
          <xsd:enumeration value="School meals"/>
          <xsd:enumeration value="Russian"/>
          <xsd:enumeration value="Education and School system"/>
          <xsd:enumeration value="Equality"/>
          <xsd:enumeration value="Functionality and Wellbeing"/>
          <xsd:enumeration value="Sustainability and Nature"/>
          <xsd:enumeration value="Education and Know-ho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38b538-c2fd-4cca-8c26-6e4e32e5a042"/>
    <KampusUMWorkspaceUnitTaxonomyTaxHTField0 xmlns="c138b538-c2fd-4cca-8c26-6e4e32e5a042">
      <Terms xmlns="http://schemas.microsoft.com/office/infopath/2007/PartnerControls"/>
    </KampusUMWorkspaceUnitTaxonomyTaxHTField0>
    <KampusUMWorkspaceEdustustotTaxonomyTaxHTField0 xmlns="c138b538-c2fd-4cca-8c26-6e4e32e5a042">
      <Terms xmlns="http://schemas.microsoft.com/office/infopath/2007/PartnerControls"/>
    </KampusUMWorkspaceEdustustotTaxonomyTaxHTField0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opic xmlns="1fdd15a1-f321-48fa-a924-7a4f45f91c2b">2. Supporting content: Functionality &amp; Wellbeing</Topic>
    <Topic_x0020_2 xmlns="1fdd15a1-f321-48fa-a924-7a4f45f91c2b">Equality</Topic_x0020_2>
  </documentManagement>
</p:properties>
</file>

<file path=customXml/item4.xml><?xml version="1.0" encoding="utf-8"?>
<?mso-contentType ?>
<SharedContentType xmlns="Microsoft.SharePoint.Taxonomy.ContentTypeSync" SourceId="acce3c4a-091f-4b07-a6c7-e4a083e8073a" ContentTypeId="0x010100B5FAB64B6C204DD994D3FAC0C34E2BFF005CF2430FFC79460EB5C0D5057385B5CC" PreviousValue="false"/>
</file>

<file path=customXml/itemProps1.xml><?xml version="1.0" encoding="utf-8"?>
<ds:datastoreItem xmlns:ds="http://schemas.openxmlformats.org/officeDocument/2006/customXml" ds:itemID="{F095A6D5-0114-4A36-91FF-E1A519954515}"/>
</file>

<file path=customXml/itemProps2.xml><?xml version="1.0" encoding="utf-8"?>
<ds:datastoreItem xmlns:ds="http://schemas.openxmlformats.org/officeDocument/2006/customXml" ds:itemID="{EDD15237-9D25-4D18-854A-4EB23D3419D2}"/>
</file>

<file path=customXml/itemProps3.xml><?xml version="1.0" encoding="utf-8"?>
<ds:datastoreItem xmlns:ds="http://schemas.openxmlformats.org/officeDocument/2006/customXml" ds:itemID="{28FC6CA1-AD53-48C1-AE27-C17E978B96F5}"/>
</file>

<file path=customXml/itemProps4.xml><?xml version="1.0" encoding="utf-8"?>
<ds:datastoreItem xmlns:ds="http://schemas.openxmlformats.org/officeDocument/2006/customXml" ds:itemID="{8162F1DC-25BD-435D-9AF4-4C8CBFBFBA99}"/>
</file>

<file path=docProps/app.xml><?xml version="1.0" encoding="utf-8"?>
<Properties xmlns="http://schemas.openxmlformats.org/officeDocument/2006/extended-properties" xmlns:vt="http://schemas.openxmlformats.org/officeDocument/2006/docPropsVTypes">
  <Template>Suomi Finland ppt</Template>
  <TotalTime>677</TotalTime>
  <Words>511</Words>
  <Application>Microsoft Office PowerPoint</Application>
  <PresentationFormat>On-screen Show (16:9)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Suomi Finland ppt</vt:lpstr>
      <vt:lpstr>1_Suomi Finland Blanco</vt:lpstr>
      <vt:lpstr>GENDER EQUALITY</vt:lpstr>
      <vt:lpstr>       Thinking about gender equality? Thinking about its’ importance in building healthy &amp; successful societies? What countries come to your mind?  -&gt; Is that a segment/image Finland wants to “own”?   </vt:lpstr>
      <vt:lpstr>      The usual  images are from New Zealand and Sweden</vt:lpstr>
      <vt:lpstr>The full picture  would include Finland</vt:lpstr>
      <vt:lpstr>Finland will soon publish the first big gender equality award in the world. </vt:lpstr>
      <vt:lpstr>The Story of Gender Equality and Finland v. 1</vt:lpstr>
      <vt:lpstr>Message Map (TB designed)</vt:lpstr>
      <vt:lpstr>Core message to be embedded everywhere in country image communications:  </vt:lpstr>
    </vt:vector>
  </TitlesOfParts>
  <Manager>Hasan &amp; Partners</Manager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Brander Mari-Kaisa VNK</dc:creator>
  <cp:keywords>Maakuvaviestintä; maakuvatyö; tasa-arvo; maakuva</cp:keywords>
  <cp:lastModifiedBy>Hammarén Mika</cp:lastModifiedBy>
  <cp:revision>69</cp:revision>
  <dcterms:created xsi:type="dcterms:W3CDTF">2016-12-08T08:29:49Z</dcterms:created>
  <dcterms:modified xsi:type="dcterms:W3CDTF">2017-03-08T10:07:48Z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0x010100B5FAB64B6C204DD994D3FAC0C34E2BFF005CF2430FFC79460EB5C0D5057385B5CC00596FFE6A9485734DB14F169F238DA770</vt:lpwstr>
  </property>
  <property fmtid="{D5CDD505-2E9C-101B-9397-08002B2CF9AE}" pid="4" name="UMUnit">
    <vt:lpwstr>57;#VIE-01|edf9f1ac-d21d-4092-869f-374bb0d86aa0</vt:lpwstr>
  </property>
  <property fmtid="{D5CDD505-2E9C-101B-9397-08002B2CF9AE}" pid="5" name="TaxKeyword">
    <vt:lpwstr>62;#maakuvatyö|690230ca-2e4b-4627-8bcc-c91c8e533dfa;#346;#Maakuvaviestintä|bb66b36c-9dad-47b6-956f-482c56aaabce;#246;#maakuva|ffb8fe87-a8cb-42c6-a3ef-4663418ecb4b;#652;#tasa-arvo|07a69257-967a-4c24-9767-a5e9f370440c</vt:lpwstr>
  </property>
  <property fmtid="{D5CDD505-2E9C-101B-9397-08002B2CF9AE}" pid="6" name="UMContentClassification">
    <vt:lpwstr>71;#Viestintä ja kulttuuri|6671e90e-ea17-44f3-ac3d-fdb9fd35d1f9</vt:lpwstr>
  </property>
  <property fmtid="{D5CDD505-2E9C-101B-9397-08002B2CF9AE}" pid="7" name="UMEmbassy">
    <vt:lpwstr>307;#Afrikan ja Lähi-idän edustustot|7c7a925b-22dc-4757-a52d-1fb1d22c23ff;#308;#Amerikan ja Aasian edustustot|fbed19da-bb3a-4a50-9e87-012c7e1c7ec9;#310;#Euroopan edustustot|611d2c9e-a172-4255-a71a-0daeeacf0090;#311;#Itä-Euroopan ja Keski-Aasian edustustot|f0e31c91-840b-487c-91f3-38a31973fa1c</vt:lpwstr>
  </property>
  <property fmtid="{D5CDD505-2E9C-101B-9397-08002B2CF9AE}" pid="8" name="UMKieku">
    <vt:lpwstr/>
  </property>
  <property fmtid="{D5CDD505-2E9C-101B-9397-08002B2CF9AE}" pid="9" name="Year">
    <vt:lpwstr>2017</vt:lpwstr>
  </property>
  <property fmtid="{D5CDD505-2E9C-101B-9397-08002B2CF9AE}" pid="10" name="UMUnitTaxHTField0_B">
    <vt:lpwstr>VIE-01|edf9f1ac-d21d-4092-869f-374bb0d86aa0</vt:lpwstr>
  </property>
  <property fmtid="{D5CDD505-2E9C-101B-9397-08002B2CF9AE}" pid="11" name="TaxKeywordTaxHTField">
    <vt:lpwstr>maakuvatyö|690230ca-2e4b-4627-8bcc-c91c8e533dfa;Maakuvaviestintä|bb66b36c-9dad-47b6-956f-482c56aaabce;maakuva|ffb8fe87-a8cb-42c6-a3ef-4663418ecb4b;tasa-arvo|07a69257-967a-4c24-9767-a5e9f370440c</vt:lpwstr>
  </property>
  <property fmtid="{D5CDD505-2E9C-101B-9397-08002B2CF9AE}" pid="12" name="UMEmbassyTaxHTField0_B">
    <vt:lpwstr>Afrikan ja Lähi-idän edustustot|7c7a925b-22dc-4757-a52d-1fb1d22c23ff;Amerikan ja Aasian edustustot|fbed19da-bb3a-4a50-9e87-012c7e1c7ec9;Euroopan edustustot|611d2c9e-a172-4255-a71a-0daeeacf0090;Itä-Euroopan ja Keski-Aasian edustustot|f0e31c91-840b-487c-91f3-38a31973fa1c</vt:lpwstr>
  </property>
  <property fmtid="{D5CDD505-2E9C-101B-9397-08002B2CF9AE}" pid="14" name="UMContentClassificationTaxHTField0_B">
    <vt:lpwstr>Viestintä ja kulttuuri|6671e90e-ea17-44f3-ac3d-fdb9fd35d1f9</vt:lpwstr>
  </property>
  <property fmtid="{D5CDD505-2E9C-101B-9397-08002B2CF9AE}" pid="15" name="KampusOrganization">
    <vt:lpwstr/>
  </property>
  <property fmtid="{D5CDD505-2E9C-101B-9397-08002B2CF9AE}" pid="16" name="KampusUMWorkspaceUnitTaxonomy">
    <vt:lpwstr/>
  </property>
  <property fmtid="{D5CDD505-2E9C-101B-9397-08002B2CF9AE}" pid="17" name="KampusKeywords">
    <vt:lpwstr/>
  </property>
  <property fmtid="{D5CDD505-2E9C-101B-9397-08002B2CF9AE}" pid="18" name="KampusUMWorkspaceEdustustotTaxonomy">
    <vt:lpwstr/>
  </property>
</Properties>
</file>