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0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1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68" r:id="rId2"/>
  </p:sldMasterIdLst>
  <p:notesMasterIdLst>
    <p:notesMasterId r:id="rId44"/>
  </p:notesMasterIdLst>
  <p:handoutMasterIdLst>
    <p:handoutMasterId r:id="rId45"/>
  </p:handoutMasterIdLst>
  <p:sldIdLst>
    <p:sldId id="265" r:id="rId3"/>
    <p:sldId id="334" r:id="rId4"/>
    <p:sldId id="298" r:id="rId5"/>
    <p:sldId id="335" r:id="rId6"/>
    <p:sldId id="266" r:id="rId7"/>
    <p:sldId id="299" r:id="rId8"/>
    <p:sldId id="300" r:id="rId9"/>
    <p:sldId id="301" r:id="rId10"/>
    <p:sldId id="302" r:id="rId11"/>
    <p:sldId id="273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7" r:id="rId26"/>
    <p:sldId id="318" r:id="rId27"/>
    <p:sldId id="316" r:id="rId28"/>
    <p:sldId id="320" r:id="rId29"/>
    <p:sldId id="319" r:id="rId30"/>
    <p:sldId id="321" r:id="rId31"/>
    <p:sldId id="322" r:id="rId32"/>
    <p:sldId id="323" r:id="rId33"/>
    <p:sldId id="324" r:id="rId34"/>
    <p:sldId id="325" r:id="rId35"/>
    <p:sldId id="326" r:id="rId36"/>
    <p:sldId id="328" r:id="rId37"/>
    <p:sldId id="327" r:id="rId38"/>
    <p:sldId id="329" r:id="rId39"/>
    <p:sldId id="331" r:id="rId40"/>
    <p:sldId id="332" r:id="rId41"/>
    <p:sldId id="330" r:id="rId42"/>
    <p:sldId id="333" r:id="rId43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324" userDrawn="1">
          <p15:clr>
            <a:srgbClr val="A4A3A4"/>
          </p15:clr>
        </p15:guide>
        <p15:guide id="3" orient="horz" pos="2754">
          <p15:clr>
            <a:srgbClr val="A4A3A4"/>
          </p15:clr>
        </p15:guide>
        <p15:guide id="4" orient="horz" pos="564" userDrawn="1">
          <p15:clr>
            <a:srgbClr val="A4A3A4"/>
          </p15:clr>
        </p15:guide>
        <p15:guide id="5" orient="horz" pos="940">
          <p15:clr>
            <a:srgbClr val="A4A3A4"/>
          </p15:clr>
        </p15:guide>
        <p15:guide id="6" orient="horz" pos="852" userDrawn="1">
          <p15:clr>
            <a:srgbClr val="A4A3A4"/>
          </p15:clr>
        </p15:guide>
        <p15:guide id="7" orient="horz" pos="2916" userDrawn="1">
          <p15:clr>
            <a:srgbClr val="A4A3A4"/>
          </p15:clr>
        </p15:guide>
        <p15:guide id="8" pos="2880">
          <p15:clr>
            <a:srgbClr val="A4A3A4"/>
          </p15:clr>
        </p15:guide>
        <p15:guide id="9" pos="295">
          <p15:clr>
            <a:srgbClr val="A4A3A4"/>
          </p15:clr>
        </p15:guide>
        <p15:guide id="10" pos="5465">
          <p15:clr>
            <a:srgbClr val="A4A3A4"/>
          </p15:clr>
        </p15:guide>
        <p15:guide id="11" pos="1156">
          <p15:clr>
            <a:srgbClr val="A4A3A4"/>
          </p15:clr>
        </p15:guide>
        <p15:guide id="12" pos="1973">
          <p15:clr>
            <a:srgbClr val="A4A3A4"/>
          </p15:clr>
        </p15:guide>
        <p15:guide id="13" pos="3787">
          <p15:clr>
            <a:srgbClr val="A4A3A4"/>
          </p15:clr>
        </p15:guide>
        <p15:guide id="14" pos="4604">
          <p15:clr>
            <a:srgbClr val="A4A3A4"/>
          </p15:clr>
        </p15:guide>
        <p15:guide id="15" orient="horz" pos="17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75"/>
    <p:restoredTop sz="96327"/>
  </p:normalViewPr>
  <p:slideViewPr>
    <p:cSldViewPr showGuides="1">
      <p:cViewPr varScale="1">
        <p:scale>
          <a:sx n="86" d="100"/>
          <a:sy n="86" d="100"/>
        </p:scale>
        <p:origin x="996" y="68"/>
      </p:cViewPr>
      <p:guideLst>
        <p:guide orient="horz" pos="1620"/>
        <p:guide orient="horz" pos="324"/>
        <p:guide orient="horz" pos="2754"/>
        <p:guide orient="horz" pos="564"/>
        <p:guide orient="horz" pos="940"/>
        <p:guide orient="horz" pos="852"/>
        <p:guide orient="horz" pos="2916"/>
        <p:guide pos="2880"/>
        <p:guide pos="295"/>
        <p:guide pos="5465"/>
        <p:guide pos="1156"/>
        <p:guide pos="1973"/>
        <p:guide pos="3787"/>
        <p:guide pos="4604"/>
        <p:guide orient="horz" pos="17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3" Type="http://schemas.openxmlformats.org/officeDocument/2006/relationships/customXml" Target="../customXml/item4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52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customXml" Target="../customXml/item2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0968A-C5CD-48D6-8084-81464DC378B1}" type="datetimeFigureOut">
              <a:rPr lang="fi-FI" sz="800" smtClean="0"/>
              <a:t>4.5.2023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22C6F-5F5C-45CE-A66E-8D600E059F7A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631649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F012230E-46B9-4165-8898-A333A13AD8A2}" type="datetimeFigureOut">
              <a:rPr lang="fi-FI" smtClean="0"/>
              <a:pPr/>
              <a:t>4.5.2023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696" y="861129"/>
            <a:ext cx="5472608" cy="307834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94EC3156-D817-4798-A24F-2085AE0822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333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a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882F-6FA4-46CF-A8EE-FAEC11772BB6}" type="datetime1">
              <a:rPr lang="fi-FI" smtClean="0"/>
              <a:t>4.5.2023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3131863" y="1693158"/>
            <a:ext cx="2880000" cy="1757183"/>
            <a:chOff x="6372200" y="3003798"/>
            <a:chExt cx="720725" cy="439738"/>
          </a:xfrm>
        </p:grpSpPr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775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9FD55B-118D-43A4-8BE3-2671986A2DE9}" type="datetime1">
              <a:rPr lang="fi-FI" smtClean="0"/>
              <a:t>4.5.2023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5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1492250"/>
            <a:ext cx="2664842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2250"/>
            <a:ext cx="2660650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4840-EC16-4AD9-9E63-131000EF363A}" type="datetime1">
              <a:rPr lang="fi-FI" smtClean="0"/>
              <a:t>4.5.2023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2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2662238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9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779662"/>
            <a:ext cx="2663824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D4C7-DC30-4D72-AD15-09A0FAF8FEF6}" type="datetime1">
              <a:rPr lang="fi-FI" smtClean="0"/>
              <a:t>4.5.2023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4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5473700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5473700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77A8-F06A-4763-B466-13C38868FF98}" type="datetime1">
              <a:rPr lang="fi-FI" smtClean="0"/>
              <a:t>4.5.2023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A44B-B7C7-4272-B6C4-3F79201367F0}" type="datetime1">
              <a:rPr lang="fi-FI" smtClean="0"/>
              <a:t>4.5.2023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0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2736850" cy="8634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150" y="1492249"/>
            <a:ext cx="2736850" cy="28797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292725" y="0"/>
            <a:ext cx="3851275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64EC-1F92-439C-A334-93E67D933082}" type="datetime1">
              <a:rPr lang="fi-FI" smtClean="0"/>
              <a:t>4.5.2023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9B9C0-9DF1-4F96-B925-6ED2D784ABD9}" type="datetime1">
              <a:rPr lang="fi-FI" smtClean="0"/>
              <a:t>4.5.2023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1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0AE1-D009-49A6-AFBC-48C836E46FD5}" type="datetime1">
              <a:rPr lang="fi-FI" smtClean="0"/>
              <a:t>4.5.2023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6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Gr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6E6A-F1BF-4D0B-8E96-152A3DAE3272}" type="datetime1">
              <a:rPr lang="fi-FI" smtClean="0"/>
              <a:t>4.5.2023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0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5113" indent="-265113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7EA1DF-865A-4043-89D3-51B1EE7AF1CF}" type="datetime1">
              <a:rPr lang="fi-FI" smtClean="0"/>
              <a:t>4.5.2023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0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614"/>
            <a:ext cx="5473700" cy="1440161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774"/>
            <a:ext cx="5473700" cy="648072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D005-A54C-4DFE-9765-2BED80465EA0}" type="datetime1">
              <a:rPr lang="fi-FI" smtClean="0"/>
              <a:t>4.5.2023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7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u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9E4EB1-FA89-4A39-96C3-37483AE5CEE2}" type="datetime1">
              <a:rPr lang="fi-FI" smtClean="0"/>
              <a:t>4.5.2023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2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B58426-5F65-40EC-9872-4F186B4238D1}" type="datetime1">
              <a:rPr lang="fi-FI" smtClean="0"/>
              <a:t>4.5.2023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8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0AE1-D009-49A6-AFBC-48C836E46FD5}" type="datetime1">
              <a:rPr lang="fi-FI" smtClean="0"/>
              <a:t>4.5.2023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9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Gr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6E6A-F1BF-4D0B-8E96-152A3DAE3272}" type="datetime1">
              <a:rPr lang="fi-FI" smtClean="0"/>
              <a:t>4.5.2023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468313" y="484188"/>
            <a:ext cx="588028" cy="358775"/>
            <a:chOff x="6372200" y="3003798"/>
            <a:chExt cx="720725" cy="439738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754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5113" indent="-265113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7EA1DF-865A-4043-89D3-51B1EE7AF1CF}" type="datetime1">
              <a:rPr lang="fi-FI" smtClean="0"/>
              <a:t>4.5.2023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7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FF6A-88FE-4829-AABE-A8D19FDDA656}" type="datetime1">
              <a:rPr lang="fi-FI" smtClean="0"/>
              <a:t>4.5.2023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1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04A870-5DDB-45A8-A254-49DFCA16BCAA}" type="datetime1">
              <a:rPr lang="fi-FI" smtClean="0"/>
              <a:t>4.5.2023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9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5473700" cy="863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49"/>
            <a:ext cx="5473700" cy="2879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4515966"/>
            <a:ext cx="1366838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E1373DCC-2263-4F88-B652-EFBDCB9320F8}" type="datetime1">
              <a:rPr lang="fi-FI" noProof="0" smtClean="0"/>
              <a:t>4.5.2023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150" y="4515966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Footer Here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9DC2C14-6E95-4EF0-AB2C-A4DB63E63034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76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14" name="Freeform 6"/>
          <p:cNvSpPr>
            <a:spLocks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126 w 454"/>
              <a:gd name="T1" fmla="*/ 0 h 277"/>
              <a:gd name="T2" fmla="*/ 126 w 454"/>
              <a:gd name="T3" fmla="*/ 101 h 277"/>
              <a:gd name="T4" fmla="*/ 0 w 454"/>
              <a:gd name="T5" fmla="*/ 101 h 277"/>
              <a:gd name="T6" fmla="*/ 0 w 454"/>
              <a:gd name="T7" fmla="*/ 176 h 277"/>
              <a:gd name="T8" fmla="*/ 126 w 454"/>
              <a:gd name="T9" fmla="*/ 176 h 277"/>
              <a:gd name="T10" fmla="*/ 126 w 454"/>
              <a:gd name="T11" fmla="*/ 277 h 277"/>
              <a:gd name="T12" fmla="*/ 202 w 454"/>
              <a:gd name="T13" fmla="*/ 277 h 277"/>
              <a:gd name="T14" fmla="*/ 202 w 454"/>
              <a:gd name="T15" fmla="*/ 176 h 277"/>
              <a:gd name="T16" fmla="*/ 454 w 454"/>
              <a:gd name="T17" fmla="*/ 176 h 277"/>
              <a:gd name="T18" fmla="*/ 454 w 454"/>
              <a:gd name="T19" fmla="*/ 101 h 277"/>
              <a:gd name="T20" fmla="*/ 202 w 454"/>
              <a:gd name="T21" fmla="*/ 101 h 277"/>
              <a:gd name="T22" fmla="*/ 202 w 454"/>
              <a:gd name="T23" fmla="*/ 0 h 277"/>
              <a:gd name="T24" fmla="*/ 126 w 454"/>
              <a:gd name="T25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4" h="277">
                <a:moveTo>
                  <a:pt x="126" y="0"/>
                </a:moveTo>
                <a:lnTo>
                  <a:pt x="126" y="101"/>
                </a:lnTo>
                <a:lnTo>
                  <a:pt x="0" y="101"/>
                </a:lnTo>
                <a:lnTo>
                  <a:pt x="0" y="176"/>
                </a:lnTo>
                <a:lnTo>
                  <a:pt x="126" y="176"/>
                </a:lnTo>
                <a:lnTo>
                  <a:pt x="126" y="277"/>
                </a:lnTo>
                <a:lnTo>
                  <a:pt x="202" y="277"/>
                </a:lnTo>
                <a:lnTo>
                  <a:pt x="202" y="176"/>
                </a:lnTo>
                <a:lnTo>
                  <a:pt x="454" y="176"/>
                </a:lnTo>
                <a:lnTo>
                  <a:pt x="454" y="101"/>
                </a:lnTo>
                <a:lnTo>
                  <a:pt x="202" y="101"/>
                </a:lnTo>
                <a:lnTo>
                  <a:pt x="202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9213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89013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4620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04975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06375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422525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779713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1384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5473700" cy="863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49"/>
            <a:ext cx="5473700" cy="2879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4515966"/>
            <a:ext cx="1366838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E1373DCC-2263-4F88-B652-EFBDCB9320F8}" type="datetime1">
              <a:rPr lang="fi-FI" noProof="0" smtClean="0"/>
              <a:t>4.5.2023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150" y="4515966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Footer Here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9DC2C14-6E95-4EF0-AB2C-A4DB63E63034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443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89013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4620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04975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06375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422525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779713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1384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3E9DA4FE-32BD-A5EC-9B43-6D4001F55D18}"/>
              </a:ext>
            </a:extLst>
          </p:cNvPr>
          <p:cNvSpPr>
            <a:spLocks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126 w 454"/>
              <a:gd name="T1" fmla="*/ 0 h 277"/>
              <a:gd name="T2" fmla="*/ 126 w 454"/>
              <a:gd name="T3" fmla="*/ 101 h 277"/>
              <a:gd name="T4" fmla="*/ 0 w 454"/>
              <a:gd name="T5" fmla="*/ 101 h 277"/>
              <a:gd name="T6" fmla="*/ 0 w 454"/>
              <a:gd name="T7" fmla="*/ 176 h 277"/>
              <a:gd name="T8" fmla="*/ 126 w 454"/>
              <a:gd name="T9" fmla="*/ 176 h 277"/>
              <a:gd name="T10" fmla="*/ 126 w 454"/>
              <a:gd name="T11" fmla="*/ 277 h 277"/>
              <a:gd name="T12" fmla="*/ 202 w 454"/>
              <a:gd name="T13" fmla="*/ 277 h 277"/>
              <a:gd name="T14" fmla="*/ 202 w 454"/>
              <a:gd name="T15" fmla="*/ 176 h 277"/>
              <a:gd name="T16" fmla="*/ 454 w 454"/>
              <a:gd name="T17" fmla="*/ 176 h 277"/>
              <a:gd name="T18" fmla="*/ 454 w 454"/>
              <a:gd name="T19" fmla="*/ 101 h 277"/>
              <a:gd name="T20" fmla="*/ 202 w 454"/>
              <a:gd name="T21" fmla="*/ 101 h 277"/>
              <a:gd name="T22" fmla="*/ 202 w 454"/>
              <a:gd name="T23" fmla="*/ 0 h 277"/>
              <a:gd name="T24" fmla="*/ 126 w 454"/>
              <a:gd name="T25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4" h="277">
                <a:moveTo>
                  <a:pt x="126" y="0"/>
                </a:moveTo>
                <a:lnTo>
                  <a:pt x="126" y="101"/>
                </a:lnTo>
                <a:lnTo>
                  <a:pt x="0" y="101"/>
                </a:lnTo>
                <a:lnTo>
                  <a:pt x="0" y="176"/>
                </a:lnTo>
                <a:lnTo>
                  <a:pt x="126" y="176"/>
                </a:lnTo>
                <a:lnTo>
                  <a:pt x="126" y="277"/>
                </a:lnTo>
                <a:lnTo>
                  <a:pt x="202" y="277"/>
                </a:lnTo>
                <a:lnTo>
                  <a:pt x="202" y="176"/>
                </a:lnTo>
                <a:lnTo>
                  <a:pt x="454" y="176"/>
                </a:lnTo>
                <a:lnTo>
                  <a:pt x="454" y="101"/>
                </a:lnTo>
                <a:lnTo>
                  <a:pt x="202" y="101"/>
                </a:lnTo>
                <a:lnTo>
                  <a:pt x="202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A6AA2F8-BD6F-490D-BFBB-882AA6A5DA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450" y="1322121"/>
            <a:ext cx="8207376" cy="1460500"/>
          </a:xfrm>
        </p:spPr>
        <p:txBody>
          <a:bodyPr anchor="t"/>
          <a:lstStyle/>
          <a:p>
            <a:pPr algn="ctr"/>
            <a:r>
              <a:rPr lang="en-US" sz="12000" cap="none" spc="-300" dirty="0">
                <a:solidFill>
                  <a:schemeClr val="tx1"/>
                </a:solidFill>
              </a:rPr>
              <a:t>FINNISH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3730E67-07DE-AA4A-6B34-E7A05A2140C0}"/>
              </a:ext>
            </a:extLst>
          </p:cNvPr>
          <p:cNvSpPr txBox="1">
            <a:spLocks/>
          </p:cNvSpPr>
          <p:nvPr/>
        </p:nvSpPr>
        <p:spPr>
          <a:xfrm>
            <a:off x="468312" y="2571750"/>
            <a:ext cx="8207376" cy="170172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0" spc="-300" dirty="0">
                <a:solidFill>
                  <a:schemeClr val="tx1"/>
                </a:solidFill>
              </a:rPr>
              <a:t>Teachers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D70498-3B13-4917-B068-1DF2FB7AC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313" y="4135346"/>
            <a:ext cx="8201513" cy="47325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</a:rPr>
              <a:t>Superheroes of the happiest country in the world</a:t>
            </a: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CFB74B8C-FAB0-5C7E-9224-F65307A72EB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14631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0E3998BB-1748-7EC8-DAB7-8D098D3256E4}"/>
              </a:ext>
            </a:extLst>
          </p:cNvPr>
          <p:cNvSpPr txBox="1"/>
          <p:nvPr/>
        </p:nvSpPr>
        <p:spPr>
          <a:xfrm>
            <a:off x="5770196" y="1251249"/>
            <a:ext cx="1436687" cy="3150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0" dirty="0">
                <a:solidFill>
                  <a:srgbClr val="002EA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fi-FI" sz="20000" dirty="0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1ED09D37-66C0-C8DD-127F-591837D7354C}"/>
              </a:ext>
            </a:extLst>
          </p:cNvPr>
          <p:cNvSpPr txBox="1"/>
          <p:nvPr/>
        </p:nvSpPr>
        <p:spPr>
          <a:xfrm>
            <a:off x="6011863" y="2730500"/>
            <a:ext cx="2664143" cy="105758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You don’t have to be scary. You can do more with a smile than an angry face.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endParaRPr lang="en-US" sz="1000" dirty="0"/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5161A96C-7F60-D65E-53BE-42B920C5D6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2" b="7640"/>
          <a:stretch/>
        </p:blipFill>
        <p:spPr>
          <a:xfrm>
            <a:off x="468312" y="514350"/>
            <a:ext cx="3341369" cy="4114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22F844-4780-4D83-4F47-CDEF845B368A}"/>
              </a:ext>
            </a:extLst>
          </p:cNvPr>
          <p:cNvSpPr txBox="1"/>
          <p:nvPr/>
        </p:nvSpPr>
        <p:spPr>
          <a:xfrm>
            <a:off x="6011863" y="4327979"/>
            <a:ext cx="2663825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JOHANNA HEIKKILÄ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2EA2"/>
                </a:solidFill>
                <a:ea typeface="Times New Roman" panose="02020603050405020304" pitchFamily="18" charset="0"/>
              </a:rPr>
              <a:t>P</a:t>
            </a:r>
            <a:r>
              <a:rPr lang="en-US" sz="1000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rincipal, </a:t>
            </a:r>
            <a:r>
              <a:rPr lang="en-US" sz="1000" dirty="0" err="1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Hyvinkää</a:t>
            </a:r>
            <a:endParaRPr lang="en-US" sz="1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49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35D18D-4138-B6ED-46AD-FCACB5A37A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313" y="1352550"/>
            <a:ext cx="4529136" cy="3019424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38D370AC-7F88-03F9-3481-24D1A0907C7D}"/>
              </a:ext>
            </a:extLst>
          </p:cNvPr>
          <p:cNvSpPr txBox="1"/>
          <p:nvPr/>
        </p:nvSpPr>
        <p:spPr>
          <a:xfrm>
            <a:off x="5770196" y="1251249"/>
            <a:ext cx="1436687" cy="3150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0" dirty="0">
                <a:solidFill>
                  <a:srgbClr val="002EA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fi-FI" sz="20000" dirty="0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62B21D75-8C87-B369-4FA1-E87E2CD6CA7F}"/>
              </a:ext>
            </a:extLst>
          </p:cNvPr>
          <p:cNvSpPr txBox="1"/>
          <p:nvPr/>
        </p:nvSpPr>
        <p:spPr>
          <a:xfrm>
            <a:off x="6011863" y="2730500"/>
            <a:ext cx="2664143" cy="105758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You don’t have to be scary. You can do more with a smile than an angry face.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endParaRPr lang="en-US" sz="1000" dirty="0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FB9E77E7-AA68-667C-993F-F9C195549075}"/>
              </a:ext>
            </a:extLst>
          </p:cNvPr>
          <p:cNvSpPr txBox="1"/>
          <p:nvPr/>
        </p:nvSpPr>
        <p:spPr>
          <a:xfrm>
            <a:off x="6011863" y="4327979"/>
            <a:ext cx="2663825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JOHANNA HEIKKILÄ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2EA2"/>
                </a:solidFill>
                <a:ea typeface="Times New Roman" panose="02020603050405020304" pitchFamily="18" charset="0"/>
              </a:rPr>
              <a:t>P</a:t>
            </a:r>
            <a:r>
              <a:rPr lang="en-US" sz="1000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rincipal, </a:t>
            </a:r>
            <a:r>
              <a:rPr lang="en-US" sz="1000" dirty="0" err="1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Hyvinkää</a:t>
            </a:r>
            <a:endParaRPr lang="en-US" sz="1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61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38D370AC-7F88-03F9-3481-24D1A0907C7D}"/>
              </a:ext>
            </a:extLst>
          </p:cNvPr>
          <p:cNvSpPr txBox="1"/>
          <p:nvPr/>
        </p:nvSpPr>
        <p:spPr>
          <a:xfrm>
            <a:off x="5770196" y="1251249"/>
            <a:ext cx="1436687" cy="3150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0" dirty="0">
                <a:solidFill>
                  <a:srgbClr val="002EA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fi-FI" sz="20000" dirty="0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62B21D75-8C87-B369-4FA1-E87E2CD6CA7F}"/>
              </a:ext>
            </a:extLst>
          </p:cNvPr>
          <p:cNvSpPr txBox="1"/>
          <p:nvPr/>
        </p:nvSpPr>
        <p:spPr>
          <a:xfrm>
            <a:off x="6011863" y="2730500"/>
            <a:ext cx="2664143" cy="105758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You don’t have to be scary. You can do more with a smile than an angry face.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endParaRPr lang="en-US" sz="1000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B26D9AA8-C626-F096-2431-172F5C5ED725}"/>
              </a:ext>
            </a:extLst>
          </p:cNvPr>
          <p:cNvSpPr txBox="1"/>
          <p:nvPr/>
        </p:nvSpPr>
        <p:spPr>
          <a:xfrm>
            <a:off x="6011863" y="4327979"/>
            <a:ext cx="2663825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JOHANNA HEIKKILÄ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2EA2"/>
                </a:solidFill>
                <a:ea typeface="Times New Roman" panose="02020603050405020304" pitchFamily="18" charset="0"/>
              </a:rPr>
              <a:t>P</a:t>
            </a:r>
            <a:r>
              <a:rPr lang="en-US" sz="1000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rincipal, </a:t>
            </a:r>
            <a:r>
              <a:rPr lang="en-US" sz="1000" dirty="0" err="1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Hyvinkää</a:t>
            </a:r>
            <a:endParaRPr lang="en-US" sz="10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5A804249-88DE-6F14-F44D-4BBB98FE1E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" r="1693"/>
          <a:stretch/>
        </p:blipFill>
        <p:spPr>
          <a:xfrm>
            <a:off x="1230313" y="0"/>
            <a:ext cx="334168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8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14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:fade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>
            <a:extLst>
              <a:ext uri="{FF2B5EF4-FFF2-40B4-BE49-F238E27FC236}">
                <a16:creationId xmlns:a16="http://schemas.microsoft.com/office/drawing/2014/main" id="{A4AF4B35-7F76-525B-C1FA-3622758D7B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2" b="5558"/>
          <a:stretch/>
        </p:blipFill>
        <p:spPr>
          <a:xfrm>
            <a:off x="5332045" y="514350"/>
            <a:ext cx="3341688" cy="41148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CCA9598E-870E-8A98-4762-88B5A2B5CA3E}"/>
              </a:ext>
            </a:extLst>
          </p:cNvPr>
          <p:cNvSpPr txBox="1"/>
          <p:nvPr/>
        </p:nvSpPr>
        <p:spPr>
          <a:xfrm>
            <a:off x="228600" y="1265677"/>
            <a:ext cx="1436687" cy="3150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0" dirty="0">
                <a:solidFill>
                  <a:srgbClr val="002EA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fi-FI" sz="20000" dirty="0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9559CAD9-0206-9BE4-4B49-D0BACCFB476E}"/>
              </a:ext>
            </a:extLst>
          </p:cNvPr>
          <p:cNvSpPr txBox="1"/>
          <p:nvPr/>
        </p:nvSpPr>
        <p:spPr>
          <a:xfrm>
            <a:off x="468313" y="2724150"/>
            <a:ext cx="3768358" cy="11806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My focus in teaching is always practical. </a:t>
            </a:r>
            <a:r>
              <a:rPr lang="en-GB" sz="1800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I find it's more important that you can play or sing than that you know some musical notation.</a:t>
            </a:r>
            <a:endParaRPr lang="en-US" sz="1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FCEBCD9F-BC19-E6AF-E5B0-494D63BD1B46}"/>
              </a:ext>
            </a:extLst>
          </p:cNvPr>
          <p:cNvSpPr txBox="1"/>
          <p:nvPr/>
        </p:nvSpPr>
        <p:spPr>
          <a:xfrm>
            <a:off x="466359" y="4325482"/>
            <a:ext cx="2663825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MINNA MOUHU</a:t>
            </a:r>
            <a:endParaRPr lang="en-US" sz="1000" b="1" dirty="0">
              <a:solidFill>
                <a:srgbClr val="002EA2"/>
              </a:solidFill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Music teacher, </a:t>
            </a:r>
            <a:r>
              <a:rPr lang="en-US" sz="1000" dirty="0" err="1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Sipoo</a:t>
            </a:r>
            <a:endParaRPr lang="en-US" sz="1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01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E787218B-AEEE-D952-D0C0-27F62ECBB1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" r="1"/>
          <a:stretch/>
        </p:blipFill>
        <p:spPr>
          <a:xfrm>
            <a:off x="4190810" y="1352550"/>
            <a:ext cx="4484876" cy="3019425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AA3CE954-4386-502F-B7D5-4CF6593E118C}"/>
              </a:ext>
            </a:extLst>
          </p:cNvPr>
          <p:cNvSpPr txBox="1"/>
          <p:nvPr/>
        </p:nvSpPr>
        <p:spPr>
          <a:xfrm>
            <a:off x="228600" y="1265677"/>
            <a:ext cx="1436687" cy="3150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0" dirty="0">
                <a:solidFill>
                  <a:srgbClr val="002EA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fi-FI" sz="20000" dirty="0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2BB33414-48FA-7109-943A-CDE09DAAEF25}"/>
              </a:ext>
            </a:extLst>
          </p:cNvPr>
          <p:cNvSpPr txBox="1"/>
          <p:nvPr/>
        </p:nvSpPr>
        <p:spPr>
          <a:xfrm>
            <a:off x="468313" y="2724150"/>
            <a:ext cx="3768358" cy="11806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My focus in teaching is always practical. </a:t>
            </a:r>
            <a:r>
              <a:rPr lang="en-GB" sz="1800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I find it's more important that you can play or sing than that you know some musical notation.</a:t>
            </a:r>
            <a:endParaRPr lang="en-US" sz="1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EC0C1F84-9DB5-D757-3056-31CD560851AF}"/>
              </a:ext>
            </a:extLst>
          </p:cNvPr>
          <p:cNvSpPr txBox="1"/>
          <p:nvPr/>
        </p:nvSpPr>
        <p:spPr>
          <a:xfrm>
            <a:off x="466359" y="4325482"/>
            <a:ext cx="2663825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MINNA MOUHU</a:t>
            </a:r>
            <a:endParaRPr lang="en-US" sz="1000" b="1" dirty="0">
              <a:solidFill>
                <a:srgbClr val="002EA2"/>
              </a:solidFill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Music teacher, </a:t>
            </a:r>
            <a:r>
              <a:rPr lang="en-US" sz="1000" dirty="0" err="1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Sipoo</a:t>
            </a:r>
            <a:endParaRPr lang="en-US" sz="1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44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B050BB66-812B-1543-DEAF-620281A8E1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" t="1" r="-1" b="1"/>
          <a:stretch/>
        </p:blipFill>
        <p:spPr>
          <a:xfrm>
            <a:off x="4191001" y="1352550"/>
            <a:ext cx="4484688" cy="3020428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593B27FD-23D4-6107-D801-04F95D7A165E}"/>
              </a:ext>
            </a:extLst>
          </p:cNvPr>
          <p:cNvSpPr txBox="1"/>
          <p:nvPr/>
        </p:nvSpPr>
        <p:spPr>
          <a:xfrm>
            <a:off x="228600" y="1265677"/>
            <a:ext cx="1436687" cy="3150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0" dirty="0">
                <a:solidFill>
                  <a:srgbClr val="002EA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fi-FI" sz="20000" dirty="0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AEBE4AC5-2B62-5BF3-25EE-53E645252F8E}"/>
              </a:ext>
            </a:extLst>
          </p:cNvPr>
          <p:cNvSpPr txBox="1"/>
          <p:nvPr/>
        </p:nvSpPr>
        <p:spPr>
          <a:xfrm>
            <a:off x="468313" y="2724150"/>
            <a:ext cx="3768358" cy="11806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My focus in teaching is always practical. </a:t>
            </a:r>
            <a:r>
              <a:rPr lang="en-GB" sz="1800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I find it's more important that you can play or sing than that you know some musical notation.</a:t>
            </a:r>
            <a:endParaRPr lang="en-US" sz="1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16C8ED-068F-D267-D0DB-8CF6CD8C5210}"/>
              </a:ext>
            </a:extLst>
          </p:cNvPr>
          <p:cNvSpPr txBox="1"/>
          <p:nvPr/>
        </p:nvSpPr>
        <p:spPr>
          <a:xfrm>
            <a:off x="466359" y="4325482"/>
            <a:ext cx="2663825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MINNA MOUHU</a:t>
            </a:r>
            <a:endParaRPr lang="en-US" sz="1000" b="1" dirty="0">
              <a:solidFill>
                <a:srgbClr val="002EA2"/>
              </a:solidFill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Music teacher, </a:t>
            </a:r>
            <a:r>
              <a:rPr lang="en-US" sz="1000" dirty="0" err="1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Sipoo</a:t>
            </a:r>
            <a:endParaRPr lang="en-US" sz="1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26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619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:fade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624CDECE-D858-B2F4-35E3-4EB17D5A87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" t="9999" b="10001"/>
          <a:stretch/>
        </p:blipFill>
        <p:spPr>
          <a:xfrm>
            <a:off x="468313" y="514350"/>
            <a:ext cx="3343643" cy="411480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E483DCA4-086A-86F8-5778-9508628AC52B}"/>
              </a:ext>
            </a:extLst>
          </p:cNvPr>
          <p:cNvSpPr txBox="1"/>
          <p:nvPr/>
        </p:nvSpPr>
        <p:spPr>
          <a:xfrm>
            <a:off x="5342072" y="33777"/>
            <a:ext cx="1436687" cy="3150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0" dirty="0">
                <a:solidFill>
                  <a:srgbClr val="002EA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fi-FI" sz="2000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E7B6914B-805D-B6BF-306A-1D5BE7BC84A6}"/>
              </a:ext>
            </a:extLst>
          </p:cNvPr>
          <p:cNvSpPr txBox="1"/>
          <p:nvPr/>
        </p:nvSpPr>
        <p:spPr>
          <a:xfrm>
            <a:off x="5581785" y="1492250"/>
            <a:ext cx="3093902" cy="14478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I am very happy every day. </a:t>
            </a:r>
            <a:br>
              <a:rPr lang="en-US" sz="1800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I come to school with joy every day! Always! Wow! This is my life; this is good for me.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2EA2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443B5843-040D-AB5F-FEC8-1E9653737706}"/>
              </a:ext>
            </a:extLst>
          </p:cNvPr>
          <p:cNvSpPr txBox="1"/>
          <p:nvPr/>
        </p:nvSpPr>
        <p:spPr>
          <a:xfrm>
            <a:off x="5581785" y="4324350"/>
            <a:ext cx="309390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DICK KULLBERG</a:t>
            </a:r>
            <a:endParaRPr lang="en-US" sz="1000" b="1" dirty="0">
              <a:solidFill>
                <a:srgbClr val="002EA2"/>
              </a:solidFill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Teacher in lower secondary, Porvoo </a:t>
            </a:r>
            <a:endParaRPr lang="en-US" sz="1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41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2CAF7E21-0D69-0873-CAEE-FB44D9C686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313" y="1352550"/>
            <a:ext cx="4529136" cy="3019424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7FBD3DE3-9431-451A-E7D6-70353AB15BC8}"/>
              </a:ext>
            </a:extLst>
          </p:cNvPr>
          <p:cNvSpPr txBox="1"/>
          <p:nvPr/>
        </p:nvSpPr>
        <p:spPr>
          <a:xfrm>
            <a:off x="5342072" y="33777"/>
            <a:ext cx="1436687" cy="3150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0" dirty="0">
                <a:solidFill>
                  <a:srgbClr val="002EA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fi-FI" sz="20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B57F9E-7744-058C-0F0B-03E89A7C82BF}"/>
              </a:ext>
            </a:extLst>
          </p:cNvPr>
          <p:cNvSpPr txBox="1"/>
          <p:nvPr/>
        </p:nvSpPr>
        <p:spPr>
          <a:xfrm>
            <a:off x="5581785" y="1492250"/>
            <a:ext cx="3093902" cy="14478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I am very happy every day. </a:t>
            </a:r>
            <a:br>
              <a:rPr lang="en-US" sz="1800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I come to school with joy every day! Always! Wow! This is my life; this is good for me.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2EA2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BCF1DF87-BF6B-732E-4EB2-59747CD936DE}"/>
              </a:ext>
            </a:extLst>
          </p:cNvPr>
          <p:cNvSpPr txBox="1"/>
          <p:nvPr/>
        </p:nvSpPr>
        <p:spPr>
          <a:xfrm>
            <a:off x="5581785" y="4324350"/>
            <a:ext cx="309390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DICK KULLBERG</a:t>
            </a:r>
            <a:endParaRPr lang="en-US" sz="1000" b="1" dirty="0">
              <a:solidFill>
                <a:srgbClr val="002EA2"/>
              </a:solidFill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Teacher in lower secondary, Porvoo </a:t>
            </a:r>
            <a:endParaRPr lang="en-US" sz="1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85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98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:fade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7FBD3DE3-9431-451A-E7D6-70353AB15BC8}"/>
              </a:ext>
            </a:extLst>
          </p:cNvPr>
          <p:cNvSpPr txBox="1"/>
          <p:nvPr/>
        </p:nvSpPr>
        <p:spPr>
          <a:xfrm>
            <a:off x="5342072" y="33777"/>
            <a:ext cx="1436687" cy="3150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0" dirty="0">
                <a:solidFill>
                  <a:srgbClr val="002EA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fi-FI" sz="20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B57F9E-7744-058C-0F0B-03E89A7C82BF}"/>
              </a:ext>
            </a:extLst>
          </p:cNvPr>
          <p:cNvSpPr txBox="1"/>
          <p:nvPr/>
        </p:nvSpPr>
        <p:spPr>
          <a:xfrm>
            <a:off x="5581785" y="1492250"/>
            <a:ext cx="3093902" cy="14478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I am very happy every day. </a:t>
            </a:r>
            <a:br>
              <a:rPr lang="en-US" sz="1800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I come to school with joy every day! Always! Wow! This is my life; this is good for me.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2EA2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4BE9EF34-18BC-E334-9305-4708A8F11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000" y="0"/>
            <a:ext cx="3429000" cy="5143500"/>
          </a:xfrm>
          <a:prstGeom prst="rect">
            <a:avLst/>
          </a:prstGeom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15B56445-F91A-1A18-37A9-F2A3D1B8B3B4}"/>
              </a:ext>
            </a:extLst>
          </p:cNvPr>
          <p:cNvSpPr txBox="1"/>
          <p:nvPr/>
        </p:nvSpPr>
        <p:spPr>
          <a:xfrm>
            <a:off x="5581785" y="4324350"/>
            <a:ext cx="309390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DICK KULLBERG</a:t>
            </a:r>
            <a:endParaRPr lang="en-US" sz="1000" b="1" dirty="0">
              <a:solidFill>
                <a:srgbClr val="002EA2"/>
              </a:solidFill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Teacher in lower secondary, Porvoo </a:t>
            </a:r>
            <a:endParaRPr lang="en-US" sz="1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83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96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:fade/>
      </p:transition>
    </mc:Choice>
    <mc:Fallback xmlns="">
      <p:transition spd="slow" advTm="1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>
            <a:extLst>
              <a:ext uri="{FF2B5EF4-FFF2-40B4-BE49-F238E27FC236}">
                <a16:creationId xmlns:a16="http://schemas.microsoft.com/office/drawing/2014/main" id="{B3B3E2C8-9C55-5201-4019-8B5AF6D11A38}"/>
              </a:ext>
            </a:extLst>
          </p:cNvPr>
          <p:cNvSpPr txBox="1"/>
          <p:nvPr/>
        </p:nvSpPr>
        <p:spPr>
          <a:xfrm>
            <a:off x="228600" y="61228"/>
            <a:ext cx="1436687" cy="3150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0" dirty="0">
                <a:solidFill>
                  <a:srgbClr val="002EA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fi-FI" sz="20000" dirty="0"/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8CD477C4-FDBD-060C-3C5E-78EA82FF92DD}"/>
              </a:ext>
            </a:extLst>
          </p:cNvPr>
          <p:cNvSpPr txBox="1"/>
          <p:nvPr/>
        </p:nvSpPr>
        <p:spPr>
          <a:xfrm>
            <a:off x="470267" y="1540479"/>
            <a:ext cx="2730133" cy="11806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02EA2"/>
                </a:solidFill>
                <a:effectLst/>
                <a:latin typeface="+mj-lt"/>
                <a:ea typeface="Times New Roman" panose="02020603050405020304" pitchFamily="18" charset="0"/>
              </a:rPr>
              <a:t>I think it’s super important that we find the strengths in each and every pupil, in each and every kid.</a:t>
            </a:r>
            <a:endParaRPr lang="en-US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928FB008-1D4F-90A1-79F2-F8EEF61DA9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" t="10001" b="9999"/>
          <a:stretch/>
        </p:blipFill>
        <p:spPr>
          <a:xfrm>
            <a:off x="5334000" y="514350"/>
            <a:ext cx="3341688" cy="41148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51B4297A-5602-6247-A1AF-DEB4E5F218D2}"/>
              </a:ext>
            </a:extLst>
          </p:cNvPr>
          <p:cNvSpPr txBox="1"/>
          <p:nvPr/>
        </p:nvSpPr>
        <p:spPr>
          <a:xfrm>
            <a:off x="468313" y="4320947"/>
            <a:ext cx="6840537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MAIJA SNECK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2EA2"/>
                </a:solidFill>
                <a:ea typeface="Times New Roman" panose="02020603050405020304" pitchFamily="18" charset="0"/>
              </a:rPr>
              <a:t>P</a:t>
            </a:r>
            <a:r>
              <a:rPr lang="en-US" sz="1000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rimary school teacher, Lahti</a:t>
            </a:r>
            <a:endParaRPr lang="en-US" sz="1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7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>
            <a:extLst>
              <a:ext uri="{FF2B5EF4-FFF2-40B4-BE49-F238E27FC236}">
                <a16:creationId xmlns:a16="http://schemas.microsoft.com/office/drawing/2014/main" id="{B3B3E2C8-9C55-5201-4019-8B5AF6D11A38}"/>
              </a:ext>
            </a:extLst>
          </p:cNvPr>
          <p:cNvSpPr txBox="1"/>
          <p:nvPr/>
        </p:nvSpPr>
        <p:spPr>
          <a:xfrm>
            <a:off x="228600" y="61228"/>
            <a:ext cx="1436687" cy="3150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0" dirty="0">
                <a:solidFill>
                  <a:srgbClr val="002EA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fi-FI" sz="20000" dirty="0"/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8CD477C4-FDBD-060C-3C5E-78EA82FF92DD}"/>
              </a:ext>
            </a:extLst>
          </p:cNvPr>
          <p:cNvSpPr txBox="1"/>
          <p:nvPr/>
        </p:nvSpPr>
        <p:spPr>
          <a:xfrm>
            <a:off x="470267" y="1540479"/>
            <a:ext cx="2730133" cy="11806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02EA2"/>
                </a:solidFill>
                <a:effectLst/>
                <a:latin typeface="+mj-lt"/>
                <a:ea typeface="Times New Roman" panose="02020603050405020304" pitchFamily="18" charset="0"/>
              </a:rPr>
              <a:t>I think it’s super important that we find the strengths in each and every pupil, in each and every kid.</a:t>
            </a:r>
            <a:endParaRPr lang="en-US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3662021A-B7CD-7B65-65FF-10BDCBBA0D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" r="-1"/>
          <a:stretch/>
        </p:blipFill>
        <p:spPr>
          <a:xfrm>
            <a:off x="4190999" y="1352550"/>
            <a:ext cx="4482733" cy="3019424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62ABC2D7-3236-550B-FB4E-691B26E41B2B}"/>
              </a:ext>
            </a:extLst>
          </p:cNvPr>
          <p:cNvSpPr txBox="1"/>
          <p:nvPr/>
        </p:nvSpPr>
        <p:spPr>
          <a:xfrm>
            <a:off x="468313" y="4320947"/>
            <a:ext cx="6840537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MAIJA SNECK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2EA2"/>
                </a:solidFill>
                <a:ea typeface="Times New Roman" panose="02020603050405020304" pitchFamily="18" charset="0"/>
              </a:rPr>
              <a:t>P</a:t>
            </a:r>
            <a:r>
              <a:rPr lang="en-US" sz="1000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rimary school teacher, Lahti</a:t>
            </a:r>
            <a:endParaRPr lang="en-US" sz="1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04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>
            <a:extLst>
              <a:ext uri="{FF2B5EF4-FFF2-40B4-BE49-F238E27FC236}">
                <a16:creationId xmlns:a16="http://schemas.microsoft.com/office/drawing/2014/main" id="{B3B3E2C8-9C55-5201-4019-8B5AF6D11A38}"/>
              </a:ext>
            </a:extLst>
          </p:cNvPr>
          <p:cNvSpPr txBox="1"/>
          <p:nvPr/>
        </p:nvSpPr>
        <p:spPr>
          <a:xfrm>
            <a:off x="228600" y="61228"/>
            <a:ext cx="1436687" cy="3150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0" dirty="0">
                <a:solidFill>
                  <a:srgbClr val="002EA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fi-FI" sz="20000" dirty="0"/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8CD477C4-FDBD-060C-3C5E-78EA82FF92DD}"/>
              </a:ext>
            </a:extLst>
          </p:cNvPr>
          <p:cNvSpPr txBox="1"/>
          <p:nvPr/>
        </p:nvSpPr>
        <p:spPr>
          <a:xfrm>
            <a:off x="470267" y="1540479"/>
            <a:ext cx="2730133" cy="11806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02EA2"/>
                </a:solidFill>
                <a:effectLst/>
                <a:latin typeface="+mj-lt"/>
                <a:ea typeface="Times New Roman" panose="02020603050405020304" pitchFamily="18" charset="0"/>
              </a:rPr>
              <a:t>I think it’s super important that we find the strengths in each and every pupil, in each and every kid.</a:t>
            </a:r>
            <a:endParaRPr lang="en-US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8B086AC6-5B50-2C7C-B4CE-B72D57EC10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"/>
          <a:stretch/>
        </p:blipFill>
        <p:spPr>
          <a:xfrm>
            <a:off x="4191000" y="1352550"/>
            <a:ext cx="4484688" cy="3019425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35644D46-82B1-9A25-113E-F4DCF9A448F0}"/>
              </a:ext>
            </a:extLst>
          </p:cNvPr>
          <p:cNvSpPr txBox="1"/>
          <p:nvPr/>
        </p:nvSpPr>
        <p:spPr>
          <a:xfrm>
            <a:off x="468313" y="4320947"/>
            <a:ext cx="6840537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MAIJA SNECK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2EA2"/>
                </a:solidFill>
                <a:ea typeface="Times New Roman" panose="02020603050405020304" pitchFamily="18" charset="0"/>
              </a:rPr>
              <a:t>P</a:t>
            </a:r>
            <a:r>
              <a:rPr lang="en-US" sz="1000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rimary school teacher, Lahti</a:t>
            </a:r>
            <a:endParaRPr lang="en-US" sz="1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85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>
            <a:extLst>
              <a:ext uri="{FF2B5EF4-FFF2-40B4-BE49-F238E27FC236}">
                <a16:creationId xmlns:a16="http://schemas.microsoft.com/office/drawing/2014/main" id="{B3B3E2C8-9C55-5201-4019-8B5AF6D11A38}"/>
              </a:ext>
            </a:extLst>
          </p:cNvPr>
          <p:cNvSpPr txBox="1"/>
          <p:nvPr/>
        </p:nvSpPr>
        <p:spPr>
          <a:xfrm>
            <a:off x="228600" y="61228"/>
            <a:ext cx="1436687" cy="3150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0" dirty="0">
                <a:solidFill>
                  <a:srgbClr val="002EA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fi-FI" sz="20000" dirty="0"/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8CD477C4-FDBD-060C-3C5E-78EA82FF92DD}"/>
              </a:ext>
            </a:extLst>
          </p:cNvPr>
          <p:cNvSpPr txBox="1"/>
          <p:nvPr/>
        </p:nvSpPr>
        <p:spPr>
          <a:xfrm>
            <a:off x="470267" y="1540479"/>
            <a:ext cx="2730133" cy="11806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02EA2"/>
                </a:solidFill>
                <a:effectLst/>
                <a:latin typeface="+mj-lt"/>
                <a:ea typeface="Times New Roman" panose="02020603050405020304" pitchFamily="18" charset="0"/>
              </a:rPr>
              <a:t>I think it’s super important that we find the strengths in each and every pupil, in each and every kid.</a:t>
            </a:r>
            <a:endParaRPr lang="en-US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C81586F3-2202-14EC-19E2-BA28828B06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"/>
          <a:stretch/>
        </p:blipFill>
        <p:spPr>
          <a:xfrm>
            <a:off x="4191000" y="1352550"/>
            <a:ext cx="4484688" cy="3019424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4637DBBE-3486-6420-A54B-14460093E916}"/>
              </a:ext>
            </a:extLst>
          </p:cNvPr>
          <p:cNvSpPr txBox="1"/>
          <p:nvPr/>
        </p:nvSpPr>
        <p:spPr>
          <a:xfrm>
            <a:off x="468313" y="4320947"/>
            <a:ext cx="6840537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MAIJA SNECK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2EA2"/>
                </a:solidFill>
                <a:ea typeface="Times New Roman" panose="02020603050405020304" pitchFamily="18" charset="0"/>
              </a:rPr>
              <a:t>P</a:t>
            </a:r>
            <a:r>
              <a:rPr lang="en-US" sz="1000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rimary school teacher, Lahti</a:t>
            </a:r>
            <a:endParaRPr lang="en-US" sz="1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69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>
            <a:extLst>
              <a:ext uri="{FF2B5EF4-FFF2-40B4-BE49-F238E27FC236}">
                <a16:creationId xmlns:a16="http://schemas.microsoft.com/office/drawing/2014/main" id="{B3B3E2C8-9C55-5201-4019-8B5AF6D11A38}"/>
              </a:ext>
            </a:extLst>
          </p:cNvPr>
          <p:cNvSpPr txBox="1"/>
          <p:nvPr/>
        </p:nvSpPr>
        <p:spPr>
          <a:xfrm>
            <a:off x="228600" y="61228"/>
            <a:ext cx="1436687" cy="3150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0" dirty="0">
                <a:solidFill>
                  <a:srgbClr val="002EA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fi-FI" sz="20000" dirty="0"/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8CD477C4-FDBD-060C-3C5E-78EA82FF92DD}"/>
              </a:ext>
            </a:extLst>
          </p:cNvPr>
          <p:cNvSpPr txBox="1"/>
          <p:nvPr/>
        </p:nvSpPr>
        <p:spPr>
          <a:xfrm>
            <a:off x="470267" y="1540479"/>
            <a:ext cx="2730133" cy="11806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02EA2"/>
                </a:solidFill>
                <a:effectLst/>
                <a:latin typeface="+mj-lt"/>
                <a:ea typeface="Times New Roman" panose="02020603050405020304" pitchFamily="18" charset="0"/>
              </a:rPr>
              <a:t>I think it’s super important that we find the strengths in each and every pupil, in each and every kid.</a:t>
            </a:r>
            <a:endParaRPr lang="en-US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7938F433-AF19-7DB1-D4AB-1E661C62AA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0"/>
            <a:ext cx="3429000" cy="5143500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B6E786F2-9CE7-70E0-014C-D6D79DF6BBCD}"/>
              </a:ext>
            </a:extLst>
          </p:cNvPr>
          <p:cNvSpPr txBox="1"/>
          <p:nvPr/>
        </p:nvSpPr>
        <p:spPr>
          <a:xfrm>
            <a:off x="468313" y="4320947"/>
            <a:ext cx="6840537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MAIJA SNECK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2EA2"/>
                </a:solidFill>
                <a:ea typeface="Times New Roman" panose="02020603050405020304" pitchFamily="18" charset="0"/>
              </a:rPr>
              <a:t>P</a:t>
            </a:r>
            <a:r>
              <a:rPr lang="en-US" sz="1000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rimary school teacher, Lahti</a:t>
            </a:r>
            <a:endParaRPr lang="en-US" sz="1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15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20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:fade/>
      </p:transition>
    </mc:Choice>
    <mc:Fallback xmlns="">
      <p:transition spd="slow" advTm="1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0E3998BB-1748-7EC8-DAB7-8D098D3256E4}"/>
              </a:ext>
            </a:extLst>
          </p:cNvPr>
          <p:cNvSpPr txBox="1"/>
          <p:nvPr/>
        </p:nvSpPr>
        <p:spPr>
          <a:xfrm>
            <a:off x="4343400" y="1251249"/>
            <a:ext cx="1436687" cy="3150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0" dirty="0">
                <a:solidFill>
                  <a:srgbClr val="002EA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fi-FI" sz="20000" dirty="0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1ED09D37-66C0-C8DD-127F-591837D7354C}"/>
              </a:ext>
            </a:extLst>
          </p:cNvPr>
          <p:cNvSpPr txBox="1"/>
          <p:nvPr/>
        </p:nvSpPr>
        <p:spPr>
          <a:xfrm>
            <a:off x="4585067" y="2730500"/>
            <a:ext cx="3796933" cy="9037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I am a mental health nurse and I am also a social psychologist. I think they make quite a perfect mix to teach.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BD80B0F1-60CC-9441-902C-A33C24C747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4" r="2555" b="10526"/>
          <a:stretch/>
        </p:blipFill>
        <p:spPr>
          <a:xfrm>
            <a:off x="468313" y="514349"/>
            <a:ext cx="3341368" cy="4114801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5287483F-0423-3FBC-851B-EDFF9476A305}"/>
              </a:ext>
            </a:extLst>
          </p:cNvPr>
          <p:cNvSpPr txBox="1"/>
          <p:nvPr/>
        </p:nvSpPr>
        <p:spPr>
          <a:xfrm>
            <a:off x="4572001" y="4324350"/>
            <a:ext cx="4103688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PETRI KAROSKOSKI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2EA2"/>
                </a:solidFill>
                <a:ea typeface="Times New Roman" panose="02020603050405020304" pitchFamily="18" charset="0"/>
              </a:rPr>
              <a:t>T</a:t>
            </a:r>
            <a:r>
              <a:rPr lang="en-US" sz="1000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eacher in adult education, Tampere</a:t>
            </a:r>
            <a:endParaRPr lang="en-US" sz="1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70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0E3998BB-1748-7EC8-DAB7-8D098D3256E4}"/>
              </a:ext>
            </a:extLst>
          </p:cNvPr>
          <p:cNvSpPr txBox="1"/>
          <p:nvPr/>
        </p:nvSpPr>
        <p:spPr>
          <a:xfrm>
            <a:off x="4343400" y="1251249"/>
            <a:ext cx="1436687" cy="3150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0" dirty="0">
                <a:solidFill>
                  <a:srgbClr val="002EA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fi-FI" sz="20000" dirty="0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1ED09D37-66C0-C8DD-127F-591837D7354C}"/>
              </a:ext>
            </a:extLst>
          </p:cNvPr>
          <p:cNvSpPr txBox="1"/>
          <p:nvPr/>
        </p:nvSpPr>
        <p:spPr>
          <a:xfrm>
            <a:off x="4585067" y="2730500"/>
            <a:ext cx="3796933" cy="9037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I am a mental health nurse and I am also a social psychologist. I think they make quite a perfect mix to teach.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B1033556-003A-FCB5-406F-8054B8C240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313" y="0"/>
            <a:ext cx="3429000" cy="5143500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B3ABD8F5-5B90-97F1-7AD7-BECC6779A118}"/>
              </a:ext>
            </a:extLst>
          </p:cNvPr>
          <p:cNvSpPr txBox="1"/>
          <p:nvPr/>
        </p:nvSpPr>
        <p:spPr>
          <a:xfrm>
            <a:off x="4572001" y="4324350"/>
            <a:ext cx="4103688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PETRI KAROSKOSKI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2EA2"/>
                </a:solidFill>
                <a:ea typeface="Times New Roman" panose="02020603050405020304" pitchFamily="18" charset="0"/>
              </a:rPr>
              <a:t>T</a:t>
            </a:r>
            <a:r>
              <a:rPr lang="en-US" sz="1000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eacher in adult education, Tampere</a:t>
            </a:r>
            <a:endParaRPr lang="en-US" sz="1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55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31FDAAD-1D14-1095-99FD-91F017954C08}"/>
              </a:ext>
            </a:extLst>
          </p:cNvPr>
          <p:cNvSpPr txBox="1"/>
          <p:nvPr/>
        </p:nvSpPr>
        <p:spPr>
          <a:xfrm>
            <a:off x="468314" y="1260442"/>
            <a:ext cx="8207374" cy="131765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effectLst/>
                <a:latin typeface="+mj-lt"/>
                <a:ea typeface="Times New Roman" panose="02020603050405020304" pitchFamily="18" charset="0"/>
              </a:rPr>
              <a:t>In Finland, we place great value on education.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effectLst/>
                <a:latin typeface="+mj-lt"/>
                <a:ea typeface="Times New Roman" panose="02020603050405020304" pitchFamily="18" charset="0"/>
              </a:rPr>
              <a:t>We understand that a good teacher is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effectLst/>
                <a:latin typeface="+mj-lt"/>
                <a:ea typeface="Times New Roman" panose="02020603050405020304" pitchFamily="18" charset="0"/>
              </a:rPr>
              <a:t>the very core of successful learning.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C01CAB-2070-01A9-01E6-5D566919C77E}"/>
              </a:ext>
            </a:extLst>
          </p:cNvPr>
          <p:cNvSpPr txBox="1"/>
          <p:nvPr/>
        </p:nvSpPr>
        <p:spPr>
          <a:xfrm>
            <a:off x="468313" y="4324350"/>
            <a:ext cx="4103687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000" dirty="0" smtClean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Photographer: </a:t>
            </a:r>
            <a:r>
              <a:rPr lang="en-US" sz="1000" b="1" dirty="0">
                <a:ea typeface="Times New Roman" panose="02020603050405020304" pitchFamily="18" charset="0"/>
                <a:cs typeface="Arial" panose="020B0604020202020204" pitchFamily="34" charset="0"/>
              </a:rPr>
              <a:t>MINNA KURJENLUOMA</a:t>
            </a:r>
            <a:endParaRPr lang="en-US" sz="10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060C104-03AD-8D34-E2FB-11A63723350B}"/>
              </a:ext>
            </a:extLst>
          </p:cNvPr>
          <p:cNvSpPr txBox="1"/>
          <p:nvPr/>
        </p:nvSpPr>
        <p:spPr>
          <a:xfrm>
            <a:off x="468313" y="2952146"/>
            <a:ext cx="8207375" cy="886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This exhibition features eight Finnish </a:t>
            </a:r>
          </a:p>
          <a:p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teachers from different parts of the country. 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613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0E3998BB-1748-7EC8-DAB7-8D098D3256E4}"/>
              </a:ext>
            </a:extLst>
          </p:cNvPr>
          <p:cNvSpPr txBox="1"/>
          <p:nvPr/>
        </p:nvSpPr>
        <p:spPr>
          <a:xfrm>
            <a:off x="4343400" y="1251249"/>
            <a:ext cx="1436687" cy="3150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0" dirty="0">
                <a:solidFill>
                  <a:srgbClr val="002EA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fi-FI" sz="20000" dirty="0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1ED09D37-66C0-C8DD-127F-591837D7354C}"/>
              </a:ext>
            </a:extLst>
          </p:cNvPr>
          <p:cNvSpPr txBox="1"/>
          <p:nvPr/>
        </p:nvSpPr>
        <p:spPr>
          <a:xfrm>
            <a:off x="4585067" y="2730500"/>
            <a:ext cx="3796933" cy="9037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I am a mental health nurse and I am also a social psychologist. I think they make quite a perfect mix to teach.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D78CF867-A47A-6F3B-1D9C-403123C972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311" y="0"/>
            <a:ext cx="3429000" cy="5143500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BB8B2889-A915-DAFF-3ADF-00863A7C6C31}"/>
              </a:ext>
            </a:extLst>
          </p:cNvPr>
          <p:cNvSpPr txBox="1"/>
          <p:nvPr/>
        </p:nvSpPr>
        <p:spPr>
          <a:xfrm>
            <a:off x="4572001" y="4324350"/>
            <a:ext cx="4103688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PETRI KAROSKOSKI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2EA2"/>
                </a:solidFill>
                <a:ea typeface="Times New Roman" panose="02020603050405020304" pitchFamily="18" charset="0"/>
              </a:rPr>
              <a:t>T</a:t>
            </a:r>
            <a:r>
              <a:rPr lang="en-US" sz="1000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eacher in adult education, Tampere</a:t>
            </a:r>
            <a:endParaRPr lang="en-US" sz="1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28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128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:fade/>
      </p:transition>
    </mc:Choice>
    <mc:Fallback xmlns="">
      <p:transition spd="slow" advTm="1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">
            <a:extLst>
              <a:ext uri="{FF2B5EF4-FFF2-40B4-BE49-F238E27FC236}">
                <a16:creationId xmlns:a16="http://schemas.microsoft.com/office/drawing/2014/main" id="{28160996-8010-F1ED-FDF2-B8BF7F1166F1}"/>
              </a:ext>
            </a:extLst>
          </p:cNvPr>
          <p:cNvSpPr txBox="1"/>
          <p:nvPr/>
        </p:nvSpPr>
        <p:spPr>
          <a:xfrm>
            <a:off x="468313" y="4324350"/>
            <a:ext cx="3572241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2EA2"/>
                </a:solidFill>
                <a:effectLst/>
                <a:latin typeface="Finland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ELLA JÄRVINEN</a:t>
            </a:r>
            <a:r>
              <a:rPr lang="en-US" sz="1000" dirty="0">
                <a:solidFill>
                  <a:srgbClr val="002EA2"/>
                </a:solidFill>
                <a:effectLst/>
                <a:latin typeface="Finland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 dirty="0">
                <a:solidFill>
                  <a:srgbClr val="002EA2"/>
                </a:solidFill>
                <a:effectLst/>
                <a:latin typeface="Finland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rgbClr val="002EA2"/>
                </a:solidFill>
                <a:effectLst/>
                <a:latin typeface="Finland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Language and special needs teacher, Espoo</a:t>
            </a:r>
            <a:endParaRPr lang="en-US" sz="1000" dirty="0">
              <a:effectLst/>
              <a:latin typeface="Finlandica" pitchFamily="2" charset="0"/>
              <a:ea typeface="Times New Roman" panose="02020603050405020304" pitchFamily="18" charset="0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3337C2DC-07D1-028E-BFB3-9E07DD1311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1" b="7788"/>
          <a:stretch/>
        </p:blipFill>
        <p:spPr>
          <a:xfrm>
            <a:off x="5332045" y="514350"/>
            <a:ext cx="3341688" cy="411480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E0A3F4F8-8189-B8E6-76C9-A83A8D0BE339}"/>
              </a:ext>
            </a:extLst>
          </p:cNvPr>
          <p:cNvSpPr txBox="1"/>
          <p:nvPr/>
        </p:nvSpPr>
        <p:spPr>
          <a:xfrm>
            <a:off x="228600" y="57150"/>
            <a:ext cx="1436687" cy="3150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0" dirty="0">
                <a:solidFill>
                  <a:srgbClr val="002EA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fi-FI" sz="20000" dirty="0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70279E7B-995D-C21F-22E1-1BB099DB2A2F}"/>
              </a:ext>
            </a:extLst>
          </p:cNvPr>
          <p:cNvSpPr txBox="1"/>
          <p:nvPr/>
        </p:nvSpPr>
        <p:spPr>
          <a:xfrm>
            <a:off x="468313" y="1492250"/>
            <a:ext cx="3265487" cy="14605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Learning should be comfortable and motivating. Only then you can get good results. And one of the main tasks of the teacher is to make learning fun.</a:t>
            </a:r>
          </a:p>
        </p:txBody>
      </p:sp>
    </p:spTree>
    <p:extLst>
      <p:ext uri="{BB962C8B-B14F-4D97-AF65-F5344CB8AC3E}">
        <p14:creationId xmlns:p14="http://schemas.microsoft.com/office/powerpoint/2010/main" val="48676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7FC02AB8-5054-55D5-7303-DC2C4C57EC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6551" y="1352550"/>
            <a:ext cx="4529137" cy="3019425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5C47CF89-4760-7A57-589D-3699B7C09C44}"/>
              </a:ext>
            </a:extLst>
          </p:cNvPr>
          <p:cNvSpPr txBox="1"/>
          <p:nvPr/>
        </p:nvSpPr>
        <p:spPr>
          <a:xfrm>
            <a:off x="228600" y="57150"/>
            <a:ext cx="1436687" cy="3150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0" dirty="0">
                <a:solidFill>
                  <a:srgbClr val="002EA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fi-FI" sz="20000" dirty="0"/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30B3E634-1ADF-9B3D-CBE0-662A25CC3CAB}"/>
              </a:ext>
            </a:extLst>
          </p:cNvPr>
          <p:cNvSpPr txBox="1"/>
          <p:nvPr/>
        </p:nvSpPr>
        <p:spPr>
          <a:xfrm>
            <a:off x="468313" y="1492250"/>
            <a:ext cx="3265487" cy="14605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Learning should be comfortable and motivating. Only then you can get good results. And one of the main tasks of the teacher is to make learning fun.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9F6C9DE5-1DA6-6817-DF96-9E10F6688209}"/>
              </a:ext>
            </a:extLst>
          </p:cNvPr>
          <p:cNvSpPr txBox="1"/>
          <p:nvPr/>
        </p:nvSpPr>
        <p:spPr>
          <a:xfrm>
            <a:off x="468313" y="4324350"/>
            <a:ext cx="3572241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2EA2"/>
                </a:solidFill>
                <a:effectLst/>
                <a:latin typeface="Finland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ELLA JÄRVINEN</a:t>
            </a:r>
            <a:r>
              <a:rPr lang="en-US" sz="1000" dirty="0">
                <a:solidFill>
                  <a:srgbClr val="002EA2"/>
                </a:solidFill>
                <a:effectLst/>
                <a:latin typeface="Finland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 dirty="0">
                <a:solidFill>
                  <a:srgbClr val="002EA2"/>
                </a:solidFill>
                <a:effectLst/>
                <a:latin typeface="Finland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rgbClr val="002EA2"/>
                </a:solidFill>
                <a:effectLst/>
                <a:latin typeface="Finland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Language and special needs teacher, Espoo</a:t>
            </a:r>
            <a:endParaRPr lang="en-US" sz="1000" dirty="0">
              <a:effectLst/>
              <a:latin typeface="Finlandica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03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14E73DE9-C9FD-DC52-BCA5-E04AB58C84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6300" y="1352550"/>
            <a:ext cx="4529138" cy="3019425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5C47CF89-4760-7A57-589D-3699B7C09C44}"/>
              </a:ext>
            </a:extLst>
          </p:cNvPr>
          <p:cNvSpPr txBox="1"/>
          <p:nvPr/>
        </p:nvSpPr>
        <p:spPr>
          <a:xfrm>
            <a:off x="228600" y="57150"/>
            <a:ext cx="1436687" cy="3150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0" dirty="0">
                <a:solidFill>
                  <a:srgbClr val="002EA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fi-FI" sz="20000" dirty="0"/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30B3E634-1ADF-9B3D-CBE0-662A25CC3CAB}"/>
              </a:ext>
            </a:extLst>
          </p:cNvPr>
          <p:cNvSpPr txBox="1"/>
          <p:nvPr/>
        </p:nvSpPr>
        <p:spPr>
          <a:xfrm>
            <a:off x="468313" y="1492250"/>
            <a:ext cx="3265487" cy="14605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Learning should be comfortable and motivating. Only then you can get good results. And one of the main tasks of the teacher is to make learning fun.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3B201EB2-CC5F-40A6-239C-51209B61F7EA}"/>
              </a:ext>
            </a:extLst>
          </p:cNvPr>
          <p:cNvSpPr txBox="1"/>
          <p:nvPr/>
        </p:nvSpPr>
        <p:spPr>
          <a:xfrm>
            <a:off x="468313" y="4324350"/>
            <a:ext cx="3572241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2EA2"/>
                </a:solidFill>
                <a:effectLst/>
                <a:latin typeface="Finland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ELLA JÄRVINEN</a:t>
            </a:r>
            <a:r>
              <a:rPr lang="en-US" sz="1000" dirty="0">
                <a:solidFill>
                  <a:srgbClr val="002EA2"/>
                </a:solidFill>
                <a:effectLst/>
                <a:latin typeface="Finland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 dirty="0">
                <a:solidFill>
                  <a:srgbClr val="002EA2"/>
                </a:solidFill>
                <a:effectLst/>
                <a:latin typeface="Finland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rgbClr val="002EA2"/>
                </a:solidFill>
                <a:effectLst/>
                <a:latin typeface="Finland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Language and special needs teacher, Espoo</a:t>
            </a:r>
            <a:endParaRPr lang="en-US" sz="1000" dirty="0">
              <a:effectLst/>
              <a:latin typeface="Finlandica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03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5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:fade/>
      </p:transition>
    </mc:Choice>
    <mc:Fallback xmlns="">
      <p:transition spd="slow" advTm="1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01D499AF-61DD-B848-5140-02ED0B3AFE6E}"/>
              </a:ext>
            </a:extLst>
          </p:cNvPr>
          <p:cNvSpPr txBox="1"/>
          <p:nvPr/>
        </p:nvSpPr>
        <p:spPr>
          <a:xfrm>
            <a:off x="6011863" y="4324870"/>
            <a:ext cx="2663826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2EA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KIMMO SIURUAINEN </a:t>
            </a:r>
            <a:r>
              <a:rPr lang="en-US" sz="1000" dirty="0">
                <a:solidFill>
                  <a:srgbClr val="002EA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 dirty="0">
                <a:solidFill>
                  <a:srgbClr val="002EA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rgbClr val="002EA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Teacher in vocational education, Rovaniemi</a:t>
            </a:r>
            <a:endParaRPr lang="en-US" sz="1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483DCA4-086A-86F8-5778-9508628AC52B}"/>
              </a:ext>
            </a:extLst>
          </p:cNvPr>
          <p:cNvSpPr txBox="1"/>
          <p:nvPr/>
        </p:nvSpPr>
        <p:spPr>
          <a:xfrm>
            <a:off x="5791200" y="33777"/>
            <a:ext cx="1436687" cy="3150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0" dirty="0">
                <a:solidFill>
                  <a:srgbClr val="002EA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fi-FI" sz="2000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E7B6914B-805D-B6BF-306A-1D5BE7BC84A6}"/>
              </a:ext>
            </a:extLst>
          </p:cNvPr>
          <p:cNvSpPr txBox="1"/>
          <p:nvPr/>
        </p:nvSpPr>
        <p:spPr>
          <a:xfrm>
            <a:off x="6011863" y="1492250"/>
            <a:ext cx="2663824" cy="173469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I teach about nature and tourism.</a:t>
            </a:r>
            <a:r>
              <a:rPr lang="en-US" dirty="0">
                <a:solidFill>
                  <a:srgbClr val="002EA2"/>
                </a:solidFill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Life is very different here because we have so much snow. We have huskies and reindeer and use snowmobiles. 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7085EB22-E95D-2BA7-AB59-C46621E036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" t="4547" r="-180" b="13603"/>
          <a:stretch/>
        </p:blipFill>
        <p:spPr>
          <a:xfrm>
            <a:off x="468313" y="514350"/>
            <a:ext cx="335146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51C43682-7148-4FB7-DBA4-69A92D8AA6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313" y="1352549"/>
            <a:ext cx="4914902" cy="3276601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E483DCA4-086A-86F8-5778-9508628AC52B}"/>
              </a:ext>
            </a:extLst>
          </p:cNvPr>
          <p:cNvSpPr txBox="1"/>
          <p:nvPr/>
        </p:nvSpPr>
        <p:spPr>
          <a:xfrm>
            <a:off x="5791200" y="33777"/>
            <a:ext cx="1436687" cy="3150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0" dirty="0">
                <a:solidFill>
                  <a:srgbClr val="002EA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fi-FI" sz="2000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E7B6914B-805D-B6BF-306A-1D5BE7BC84A6}"/>
              </a:ext>
            </a:extLst>
          </p:cNvPr>
          <p:cNvSpPr txBox="1"/>
          <p:nvPr/>
        </p:nvSpPr>
        <p:spPr>
          <a:xfrm>
            <a:off x="6011863" y="1492250"/>
            <a:ext cx="2663824" cy="173469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I teach about nature and tourism.</a:t>
            </a:r>
            <a:r>
              <a:rPr lang="en-US" dirty="0">
                <a:solidFill>
                  <a:srgbClr val="002EA2"/>
                </a:solidFill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Life is very different here because we have so much snow. We have huskies and reindeer and use snowmobiles. 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74F1C8F5-C06C-C64C-D3F9-7A3D57745729}"/>
              </a:ext>
            </a:extLst>
          </p:cNvPr>
          <p:cNvSpPr txBox="1"/>
          <p:nvPr/>
        </p:nvSpPr>
        <p:spPr>
          <a:xfrm>
            <a:off x="6011863" y="4324870"/>
            <a:ext cx="2663826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2EA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KIMMO SIURUAINEN </a:t>
            </a:r>
            <a:r>
              <a:rPr lang="en-US" sz="1000" dirty="0">
                <a:solidFill>
                  <a:srgbClr val="002EA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 dirty="0">
                <a:solidFill>
                  <a:srgbClr val="002EA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rgbClr val="002EA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Teacher in vocational education, Rovaniemi</a:t>
            </a:r>
            <a:endParaRPr lang="en-US" sz="1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52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081C20FD-A4A4-7873-C503-75436A9611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311" y="1352550"/>
            <a:ext cx="4914902" cy="3276602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E483DCA4-086A-86F8-5778-9508628AC52B}"/>
              </a:ext>
            </a:extLst>
          </p:cNvPr>
          <p:cNvSpPr txBox="1"/>
          <p:nvPr/>
        </p:nvSpPr>
        <p:spPr>
          <a:xfrm>
            <a:off x="5791200" y="33777"/>
            <a:ext cx="1436687" cy="3150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0" dirty="0">
                <a:solidFill>
                  <a:srgbClr val="002EA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fi-FI" sz="2000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E7B6914B-805D-B6BF-306A-1D5BE7BC84A6}"/>
              </a:ext>
            </a:extLst>
          </p:cNvPr>
          <p:cNvSpPr txBox="1"/>
          <p:nvPr/>
        </p:nvSpPr>
        <p:spPr>
          <a:xfrm>
            <a:off x="6011863" y="1492250"/>
            <a:ext cx="2663824" cy="173469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I teach about nature and tourism.</a:t>
            </a:r>
            <a:r>
              <a:rPr lang="en-US" dirty="0">
                <a:solidFill>
                  <a:srgbClr val="002EA2"/>
                </a:solidFill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Life is very different here because we have so much snow. We have huskies and reindeer and use snowmobiles. 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99F745E-D210-FAC7-2D96-189E6050DECA}"/>
              </a:ext>
            </a:extLst>
          </p:cNvPr>
          <p:cNvSpPr txBox="1"/>
          <p:nvPr/>
        </p:nvSpPr>
        <p:spPr>
          <a:xfrm>
            <a:off x="6011863" y="4324870"/>
            <a:ext cx="2663826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2EA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KIMMO SIURUAINEN </a:t>
            </a:r>
            <a:r>
              <a:rPr lang="en-US" sz="1000" dirty="0">
                <a:solidFill>
                  <a:srgbClr val="002EA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 dirty="0">
                <a:solidFill>
                  <a:srgbClr val="002EA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rgbClr val="002EA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Teacher in vocational education, Rovaniemi</a:t>
            </a:r>
            <a:endParaRPr lang="en-US" sz="1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81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E483DCA4-086A-86F8-5778-9508628AC52B}"/>
              </a:ext>
            </a:extLst>
          </p:cNvPr>
          <p:cNvSpPr txBox="1"/>
          <p:nvPr/>
        </p:nvSpPr>
        <p:spPr>
          <a:xfrm>
            <a:off x="5791200" y="33777"/>
            <a:ext cx="1436687" cy="3150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0" dirty="0">
                <a:solidFill>
                  <a:srgbClr val="002EA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fi-FI" sz="2000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E7B6914B-805D-B6BF-306A-1D5BE7BC84A6}"/>
              </a:ext>
            </a:extLst>
          </p:cNvPr>
          <p:cNvSpPr txBox="1"/>
          <p:nvPr/>
        </p:nvSpPr>
        <p:spPr>
          <a:xfrm>
            <a:off x="6011863" y="1492250"/>
            <a:ext cx="2663824" cy="173469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I teach about nature and tourism.</a:t>
            </a:r>
            <a:r>
              <a:rPr lang="en-US" dirty="0">
                <a:solidFill>
                  <a:srgbClr val="002EA2"/>
                </a:solidFill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Life is very different here because we have so much snow. We have huskies and reindeer and use snowmobiles. 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2BA7B44C-1DB3-2DBE-BC4D-E31EE59181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311" y="0"/>
            <a:ext cx="3429000" cy="5143500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86ABB8A1-08B9-E69B-4B33-8C08B8A41231}"/>
              </a:ext>
            </a:extLst>
          </p:cNvPr>
          <p:cNvSpPr txBox="1"/>
          <p:nvPr/>
        </p:nvSpPr>
        <p:spPr>
          <a:xfrm>
            <a:off x="6011863" y="4324870"/>
            <a:ext cx="2663826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2EA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KIMMO SIURUAINEN </a:t>
            </a:r>
            <a:r>
              <a:rPr lang="en-US" sz="1000" dirty="0">
                <a:solidFill>
                  <a:srgbClr val="002EA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 dirty="0">
                <a:solidFill>
                  <a:srgbClr val="002EA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rgbClr val="002EA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Teacher in vocational education, Rovaniemi</a:t>
            </a:r>
            <a:endParaRPr lang="en-US" sz="1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38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19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:fade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1404B93D-06D5-5E1A-63B8-C937CFE95D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4356" y="1352550"/>
            <a:ext cx="2184400" cy="327660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E483DCA4-086A-86F8-5778-9508628AC52B}"/>
              </a:ext>
            </a:extLst>
          </p:cNvPr>
          <p:cNvSpPr txBox="1"/>
          <p:nvPr/>
        </p:nvSpPr>
        <p:spPr>
          <a:xfrm>
            <a:off x="5791200" y="33777"/>
            <a:ext cx="1436687" cy="3150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0" dirty="0">
                <a:solidFill>
                  <a:srgbClr val="002EA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fi-FI" sz="2000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E7B6914B-805D-B6BF-306A-1D5BE7BC84A6}"/>
              </a:ext>
            </a:extLst>
          </p:cNvPr>
          <p:cNvSpPr txBox="1"/>
          <p:nvPr/>
        </p:nvSpPr>
        <p:spPr>
          <a:xfrm>
            <a:off x="6011863" y="1492250"/>
            <a:ext cx="2663824" cy="173469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I teach about nature and tourism.</a:t>
            </a:r>
            <a:r>
              <a:rPr lang="en-US" dirty="0">
                <a:solidFill>
                  <a:srgbClr val="002EA2"/>
                </a:solidFill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Life is very different here because we have so much snow. We have huskies and reindeer and use snowmobiles. </a:t>
            </a: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7C109556-E338-F99D-12BF-517D72599F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313" y="514350"/>
            <a:ext cx="2133600" cy="3200400"/>
          </a:xfrm>
          <a:prstGeom prst="rect">
            <a:avLst/>
          </a:prstGeom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0E63C67A-36B7-6166-48A0-755BD3E665D3}"/>
              </a:ext>
            </a:extLst>
          </p:cNvPr>
          <p:cNvSpPr txBox="1"/>
          <p:nvPr/>
        </p:nvSpPr>
        <p:spPr>
          <a:xfrm>
            <a:off x="6011863" y="4324870"/>
            <a:ext cx="2663826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2EA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KIMMO SIURUAINEN </a:t>
            </a:r>
            <a:r>
              <a:rPr lang="en-US" sz="1000" dirty="0">
                <a:solidFill>
                  <a:srgbClr val="002EA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 dirty="0">
                <a:solidFill>
                  <a:srgbClr val="002EA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rgbClr val="002EA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Teacher in vocational education, Rovaniemi</a:t>
            </a:r>
            <a:endParaRPr lang="en-US" sz="1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94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:fade/>
      </p:transition>
    </mc:Choice>
    <mc:Fallback xmlns="">
      <p:transition spd="slow" advTm="1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649D8B-8F1B-51BE-D574-8A99BCB8F3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8" b="6909"/>
          <a:stretch/>
        </p:blipFill>
        <p:spPr>
          <a:xfrm>
            <a:off x="5334001" y="518754"/>
            <a:ext cx="3341688" cy="4110396"/>
          </a:xfrm>
          <a:prstGeom prst="rect">
            <a:avLst/>
          </a:prstGeom>
        </p:spPr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B3B3E2C8-9C55-5201-4019-8B5AF6D11A38}"/>
              </a:ext>
            </a:extLst>
          </p:cNvPr>
          <p:cNvSpPr txBox="1"/>
          <p:nvPr/>
        </p:nvSpPr>
        <p:spPr>
          <a:xfrm>
            <a:off x="228600" y="61228"/>
            <a:ext cx="1436687" cy="3150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0" dirty="0">
                <a:solidFill>
                  <a:srgbClr val="002EA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fi-FI" sz="20000" dirty="0"/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8CD477C4-FDBD-060C-3C5E-78EA82FF92DD}"/>
              </a:ext>
            </a:extLst>
          </p:cNvPr>
          <p:cNvSpPr txBox="1"/>
          <p:nvPr/>
        </p:nvSpPr>
        <p:spPr>
          <a:xfrm>
            <a:off x="470267" y="1540479"/>
            <a:ext cx="2958733" cy="173469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02EA2"/>
                </a:solidFill>
                <a:effectLst/>
                <a:latin typeface="+mj-lt"/>
                <a:ea typeface="Times New Roman" panose="02020603050405020304" pitchFamily="18" charset="0"/>
              </a:rPr>
              <a:t>Every situation or moment offers a chance to learn something. My education gave me the skills to see these moments and use them as learning opportunities.</a:t>
            </a:r>
            <a:endParaRPr lang="en-US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1079D6-6D6B-6B17-9A01-A9C078D9D038}"/>
              </a:ext>
            </a:extLst>
          </p:cNvPr>
          <p:cNvSpPr txBox="1"/>
          <p:nvPr/>
        </p:nvSpPr>
        <p:spPr>
          <a:xfrm>
            <a:off x="468312" y="4324870"/>
            <a:ext cx="6840537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HANNA AHVONEN</a:t>
            </a:r>
            <a:endParaRPr lang="en-US" sz="1000" b="1" dirty="0">
              <a:solidFill>
                <a:srgbClr val="002EA2"/>
              </a:solidFill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Pre-primary education teacher, Helsinki</a:t>
            </a:r>
            <a:endParaRPr lang="en-US" sz="1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CCEA2275-7767-F09B-1E5D-9903F573ED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"/>
          <a:stretch/>
        </p:blipFill>
        <p:spPr>
          <a:xfrm>
            <a:off x="4190812" y="1352550"/>
            <a:ext cx="4482921" cy="3019425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6DFCD8E1-28CB-3773-ADAD-5181687DCCCC}"/>
              </a:ext>
            </a:extLst>
          </p:cNvPr>
          <p:cNvSpPr txBox="1"/>
          <p:nvPr/>
        </p:nvSpPr>
        <p:spPr>
          <a:xfrm>
            <a:off x="228600" y="61228"/>
            <a:ext cx="1436687" cy="3150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0" dirty="0">
                <a:solidFill>
                  <a:srgbClr val="002EA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fi-FI" sz="20000" dirty="0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8810B46F-EEB4-9128-ACBD-D4DFE89D6A00}"/>
              </a:ext>
            </a:extLst>
          </p:cNvPr>
          <p:cNvSpPr txBox="1"/>
          <p:nvPr/>
        </p:nvSpPr>
        <p:spPr>
          <a:xfrm>
            <a:off x="470267" y="1540479"/>
            <a:ext cx="2958733" cy="173469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02EA2"/>
                </a:solidFill>
                <a:effectLst/>
                <a:latin typeface="+mj-lt"/>
                <a:ea typeface="Times New Roman" panose="02020603050405020304" pitchFamily="18" charset="0"/>
              </a:rPr>
              <a:t>Every situation or moment offers a chance to learn something. My education gave me the skills to see these moments and use them as learning opportunities.</a:t>
            </a:r>
            <a:endParaRPr lang="en-US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F4618E1C-D54B-37AD-A274-BCBAF32C4532}"/>
              </a:ext>
            </a:extLst>
          </p:cNvPr>
          <p:cNvSpPr txBox="1"/>
          <p:nvPr/>
        </p:nvSpPr>
        <p:spPr>
          <a:xfrm>
            <a:off x="468312" y="4324870"/>
            <a:ext cx="6840537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HANNA AHVONEN</a:t>
            </a:r>
            <a:endParaRPr lang="en-US" sz="1000" b="1" dirty="0">
              <a:solidFill>
                <a:srgbClr val="002EA2"/>
              </a:solidFill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Pre-primary education teacher, Helsinki</a:t>
            </a:r>
            <a:endParaRPr lang="en-US" sz="1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71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73B0141C-1C15-27E3-03A0-6FCC745B5E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" r="-1"/>
          <a:stretch/>
        </p:blipFill>
        <p:spPr>
          <a:xfrm>
            <a:off x="4190812" y="1352550"/>
            <a:ext cx="4484876" cy="3021808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492CA8CE-4A05-7C8D-646C-247371079CF3}"/>
              </a:ext>
            </a:extLst>
          </p:cNvPr>
          <p:cNvSpPr txBox="1"/>
          <p:nvPr/>
        </p:nvSpPr>
        <p:spPr>
          <a:xfrm>
            <a:off x="228600" y="61228"/>
            <a:ext cx="1436687" cy="3150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0" dirty="0">
                <a:solidFill>
                  <a:srgbClr val="002EA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fi-FI" sz="20000" dirty="0"/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FC30806F-2397-E458-5397-D5B706AA9C6C}"/>
              </a:ext>
            </a:extLst>
          </p:cNvPr>
          <p:cNvSpPr txBox="1"/>
          <p:nvPr/>
        </p:nvSpPr>
        <p:spPr>
          <a:xfrm>
            <a:off x="470267" y="1540479"/>
            <a:ext cx="2958733" cy="173469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02EA2"/>
                </a:solidFill>
                <a:effectLst/>
                <a:latin typeface="+mj-lt"/>
                <a:ea typeface="Times New Roman" panose="02020603050405020304" pitchFamily="18" charset="0"/>
              </a:rPr>
              <a:t>Every situation or moment offers a chance to learn something. My education gave me the skills to see these moments and use them as learning opportunities.</a:t>
            </a:r>
            <a:endParaRPr lang="en-US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E16E2C-6B31-FFF2-ED8D-97F1C2ED81AC}"/>
              </a:ext>
            </a:extLst>
          </p:cNvPr>
          <p:cNvSpPr txBox="1"/>
          <p:nvPr/>
        </p:nvSpPr>
        <p:spPr>
          <a:xfrm>
            <a:off x="468312" y="4324870"/>
            <a:ext cx="6840537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HANNA AHVONEN</a:t>
            </a:r>
            <a:endParaRPr lang="en-US" sz="1000" b="1" dirty="0">
              <a:solidFill>
                <a:srgbClr val="002EA2"/>
              </a:solidFill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Pre-primary education teacher, Helsinki</a:t>
            </a:r>
            <a:endParaRPr lang="en-US" sz="1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56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ruutu 8">
            <a:extLst>
              <a:ext uri="{FF2B5EF4-FFF2-40B4-BE49-F238E27FC236}">
                <a16:creationId xmlns:a16="http://schemas.microsoft.com/office/drawing/2014/main" id="{3442BD9F-AAF1-B100-E83B-2794D6EC8344}"/>
              </a:ext>
            </a:extLst>
          </p:cNvPr>
          <p:cNvSpPr txBox="1"/>
          <p:nvPr/>
        </p:nvSpPr>
        <p:spPr>
          <a:xfrm>
            <a:off x="228600" y="61228"/>
            <a:ext cx="1436687" cy="3150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0" dirty="0">
                <a:solidFill>
                  <a:srgbClr val="002EA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fi-FI" sz="20000" dirty="0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2EBB41B5-8827-9F09-5B9F-91DA42D635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"/>
          <a:stretch/>
        </p:blipFill>
        <p:spPr>
          <a:xfrm>
            <a:off x="4186855" y="1352550"/>
            <a:ext cx="4488833" cy="3019425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93F042A6-FDC4-37D5-083E-332B5ADDD2F4}"/>
              </a:ext>
            </a:extLst>
          </p:cNvPr>
          <p:cNvSpPr txBox="1"/>
          <p:nvPr/>
        </p:nvSpPr>
        <p:spPr>
          <a:xfrm>
            <a:off x="470267" y="1540479"/>
            <a:ext cx="2958733" cy="173469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02EA2"/>
                </a:solidFill>
                <a:effectLst/>
                <a:latin typeface="+mj-lt"/>
                <a:ea typeface="Times New Roman" panose="02020603050405020304" pitchFamily="18" charset="0"/>
              </a:rPr>
              <a:t>Every situation or moment offers a chance to learn something. My education gave me the skills to see these moments and use them as learning opportunities.</a:t>
            </a:r>
            <a:endParaRPr lang="en-US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767C592C-E644-B0FC-6904-EE9ACF474F08}"/>
              </a:ext>
            </a:extLst>
          </p:cNvPr>
          <p:cNvSpPr txBox="1"/>
          <p:nvPr/>
        </p:nvSpPr>
        <p:spPr>
          <a:xfrm>
            <a:off x="468312" y="4324870"/>
            <a:ext cx="6840537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HANNA AHVONEN</a:t>
            </a:r>
            <a:endParaRPr lang="en-US" sz="1000" b="1" dirty="0">
              <a:solidFill>
                <a:srgbClr val="002EA2"/>
              </a:solidFill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2EA2"/>
                </a:solidFill>
                <a:effectLst/>
                <a:ea typeface="Times New Roman" panose="02020603050405020304" pitchFamily="18" charset="0"/>
              </a:rPr>
              <a:t>Pre-primary education teacher, Helsinki</a:t>
            </a:r>
            <a:endParaRPr lang="en-US" sz="1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64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69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:fade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Suomi Finland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inland_fi_3" id="{90061AF2-6DC2-FB40-808F-A2B5BEF98918}" vid="{5FF0AA9E-0BCD-DB41-AE65-37D3D747DFA0}"/>
    </a:ext>
  </a:extLst>
</a:theme>
</file>

<file path=ppt/theme/theme2.xml><?xml version="1.0" encoding="utf-8"?>
<a:theme xmlns:a="http://schemas.openxmlformats.org/drawingml/2006/main" name="1_Suomi Finland Blanco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inland_fi_3" id="{90061AF2-6DC2-FB40-808F-A2B5BEF98918}" vid="{ADDD9E6F-F7F6-F443-9237-939A58BB880A}"/>
    </a:ext>
  </a:extLst>
</a:theme>
</file>

<file path=ppt/theme/theme3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ampus UM asiakirja" ma:contentTypeID="0x010100B5FAB64B6C204DD994D3FAC0C34E2BFF005CF2430FFC79460EB5C0D5057385B5CC008297AF94EBDB524BB1084BD3D09412A3" ma:contentTypeVersion="8" ma:contentTypeDescription="Kampus UM asiakirja" ma:contentTypeScope="" ma:versionID="a24edb4a51fa486084387c59b01e6397">
  <xsd:schema xmlns:xsd="http://www.w3.org/2001/XMLSchema" xmlns:xs="http://www.w3.org/2001/XMLSchema" xmlns:p="http://schemas.microsoft.com/office/2006/metadata/properties" xmlns:ns1="c138b538-c2fd-4cca-8c26-6e4e32e5a042" xmlns:ns3="8ae79f2c-1c26-4265-bd4c-f636ec4f15df" xmlns:ns4="85ceafde-25d9-45f0-a782-067603887def" targetNamespace="http://schemas.microsoft.com/office/2006/metadata/properties" ma:root="true" ma:fieldsID="a6c4cbe82aa96fdbada227ddc9050b98" ns1:_="" ns3:_="" ns4:_="">
    <xsd:import namespace="c138b538-c2fd-4cca-8c26-6e4e32e5a042"/>
    <xsd:import namespace="8ae79f2c-1c26-4265-bd4c-f636ec4f15df"/>
    <xsd:import namespace="85ceafde-25d9-45f0-a782-067603887def"/>
    <xsd:element name="properties">
      <xsd:complexType>
        <xsd:sequence>
          <xsd:element name="documentManagement">
            <xsd:complexType>
              <xsd:all>
                <xsd:element ref="ns1:KampusUMWorkspaceUnitTaxonomyTaxHTField0" minOccurs="0"/>
                <xsd:element ref="ns1:KampusUMWorkspaceEdustustotTaxonomyTaxHTField0" minOccurs="0"/>
                <xsd:element ref="ns1:KampusKeywordsTaxHTField0" minOccurs="0"/>
                <xsd:element ref="ns1:TaxCatchAll" minOccurs="0"/>
                <xsd:element ref="ns1:TaxCatchAllLabel" minOccurs="0"/>
                <xsd:element ref="ns1:KampusOrganizationTaxHTField0" minOccurs="0"/>
                <xsd:element ref="ns3:SharedWithUsers" minOccurs="0"/>
                <xsd:element ref="ns4:Topic" minOccurs="0"/>
                <xsd:element ref="ns4:Topic_x0020_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8b538-c2fd-4cca-8c26-6e4e32e5a042" elementFormDefault="qualified">
    <xsd:import namespace="http://schemas.microsoft.com/office/2006/documentManagement/types"/>
    <xsd:import namespace="http://schemas.microsoft.com/office/infopath/2007/PartnerControls"/>
    <xsd:element name="KampusUMWorkspaceUnitTaxonomyTaxHTField0" ma:index="1" nillable="true" ma:taxonomy="true" ma:internalName="KampusUMWorkspaceUnitTaxonomyTaxHTField0" ma:taxonomyFieldName="KampusUMWorkspaceUnitTaxonomy" ma:displayName="Yksikkö" ma:default="" ma:fieldId="{a353fed3-d079-45f2-a4c2-2895ec69f9e9}" ma:taxonomyMulti="true" ma:sspId="acce3c4a-091f-4b07-a6c7-e4a083e8073a" ma:termSetId="80e3562b-7485-4316-bebc-d1df3a5fb84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ampusUMWorkspaceEdustustotTaxonomyTaxHTField0" ma:index="2" nillable="true" ma:taxonomy="true" ma:internalName="KampusUMWorkspaceEdustustotTaxonomyTaxHTField0" ma:taxonomyFieldName="KampusUMWorkspaceEdustustotTaxonomy" ma:displayName="Edustustot" ma:default="" ma:fieldId="{baf8dec7-292a-4aff-b29f-bf33d6bb81a2}" ma:taxonomyMulti="true" ma:sspId="acce3c4a-091f-4b07-a6c7-e4a083e8073a" ma:termSetId="9daea566-ebc8-4053-9e4e-00493b474a3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ampusKeywordsTaxHTField0" ma:index="4" nillable="true" ma:taxonomy="true" ma:internalName="KampusKeywordsTaxHTField0" ma:taxonomyFieldName="KampusKeywords" ma:displayName="Keywords" ma:default="" ma:fieldId="{1b40a1dd-212b-4729-a26e-8a2bffa86a15}" ma:taxonomyMulti="true" ma:sspId="acce3c4a-091f-4b07-a6c7-e4a083e8073a" ma:termSetId="c57e3b40-808e-4864-abb2-3453a6c26e7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CatchAll" ma:hidden="true" ma:list="{5945ee6a-adb8-4066-80e4-3a28b994fc81}" ma:internalName="TaxCatchAll" ma:showField="CatchAllData" ma:web="8ae79f2c-1c26-4265-bd4c-f636ec4f15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CatchAllLabel" ma:hidden="true" ma:list="{5945ee6a-adb8-4066-80e4-3a28b994fc81}" ma:internalName="TaxCatchAllLabel" ma:readOnly="true" ma:showField="CatchAllDataLabel" ma:web="8ae79f2c-1c26-4265-bd4c-f636ec4f15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ampusOrganizationTaxHTField0" ma:index="16" nillable="true" ma:taxonomy="true" ma:internalName="KampusOrganizationTaxHTField0" ma:taxonomyFieldName="KampusOrganization" ma:displayName="Organisaatio" ma:readOnly="false" ma:default="" ma:fieldId="{2db0ae7a-6cf0-4985-ba6a-e776373147cc}" ma:taxonomyMulti="true" ma:sspId="acce3c4a-091f-4b07-a6c7-e4a083e8073a" ma:termSetId="96581ae4-b9dd-471b-b644-43b1ab68b7d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e79f2c-1c26-4265-bd4c-f636ec4f15d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ceafde-25d9-45f0-a782-067603887def" elementFormDefault="qualified">
    <xsd:import namespace="http://schemas.microsoft.com/office/2006/documentManagement/types"/>
    <xsd:import namespace="http://schemas.microsoft.com/office/infopath/2007/PartnerControls"/>
    <xsd:element name="Topic" ma:index="19" nillable="true" ma:displayName="Topic" ma:format="Dropdown" ma:internalName="Topic">
      <xsd:simpleType>
        <xsd:restriction base="dms:Choice">
          <xsd:enumeration value="1. Concepts for country image work"/>
          <xsd:enumeration value="2. Culture materials"/>
          <xsd:enumeration value="3. Examples from missions"/>
          <xsd:enumeration value="4. National and international days"/>
        </xsd:restriction>
      </xsd:simpleType>
    </xsd:element>
    <xsd:element name="Topic_x0020_2" ma:index="20" nillable="true" ma:displayName="Topic 2" ma:format="Dropdown" ma:internalName="Topic_x0020_2">
      <xsd:simpleType>
        <xsd:restriction base="dms:Choice">
          <xsd:enumeration value="Hän Honours"/>
          <xsd:enumeration value="Until We Act &amp; Climate Honours"/>
          <xsd:enumeration value="Culture Stretch"/>
          <xsd:enumeration value="Playbook and Template"/>
          <xsd:enumeration value="Movie Package – Elokuvapaketti"/>
          <xsd:enumeration value="Finnish Independence Day"/>
          <xsd:enumeration value="Finnish Teachers Exhibition"/>
          <xsd:enumeration value="Art and Creative Contents in Themes"/>
          <xsd:enumeration value="Moomins"/>
          <xsd:enumeration value="Culture Videos"/>
          <xsd:enumeration value="IDAHOBIT"/>
          <xsd:enumeration value="Best Practices archiv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/>
        <xsd:element ref="dc:title" minOccurs="0" maxOccurs="1" ma:index="15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acce3c4a-091f-4b07-a6c7-e4a083e8073a" ContentTypeId="0x010100B5FAB64B6C204DD994D3FAC0C34E2BFF005CF2430FFC79460EB5C0D5057385B5CC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mpusUMWorkspaceUnitTaxonomyTaxHTField0 xmlns="c138b538-c2fd-4cca-8c26-6e4e32e5a042">
      <Terms xmlns="http://schemas.microsoft.com/office/infopath/2007/PartnerControls"/>
    </KampusUMWorkspaceUnitTaxonomyTaxHTField0>
    <Topic xmlns="85ceafde-25d9-45f0-a782-067603887def">2. Culture materials</Topic>
    <KampusUMWorkspaceEdustustotTaxonomyTaxHTField0 xmlns="c138b538-c2fd-4cca-8c26-6e4e32e5a042">
      <Terms xmlns="http://schemas.microsoft.com/office/infopath/2007/PartnerControls"/>
    </KampusUMWorkspaceEdustustotTaxonomyTaxHTField0>
    <Topic_x0020_2 xmlns="85ceafde-25d9-45f0-a782-067603887def">Finnish Teachers Exhibition</Topic_x0020_2>
    <KampusOrganizationTaxHTField0 xmlns="c138b538-c2fd-4cca-8c26-6e4e32e5a042">
      <Terms xmlns="http://schemas.microsoft.com/office/infopath/2007/PartnerControls"/>
    </KampusOrganizationTaxHTField0>
    <KampusKeywordsTaxHTField0 xmlns="c138b538-c2fd-4cca-8c26-6e4e32e5a042">
      <Terms xmlns="http://schemas.microsoft.com/office/infopath/2007/PartnerControls"/>
    </KampusKeywordsTaxHTField0>
    <TaxCatchAll xmlns="c138b538-c2fd-4cca-8c26-6e4e32e5a042"/>
  </documentManagement>
</p:properties>
</file>

<file path=customXml/itemProps1.xml><?xml version="1.0" encoding="utf-8"?>
<ds:datastoreItem xmlns:ds="http://schemas.openxmlformats.org/officeDocument/2006/customXml" ds:itemID="{A4D9219B-04D8-4A95-BCB2-096A5260E687}"/>
</file>

<file path=customXml/itemProps2.xml><?xml version="1.0" encoding="utf-8"?>
<ds:datastoreItem xmlns:ds="http://schemas.openxmlformats.org/officeDocument/2006/customXml" ds:itemID="{FADF535A-F990-4F9A-9D73-227A9A0E4A17}"/>
</file>

<file path=customXml/itemProps3.xml><?xml version="1.0" encoding="utf-8"?>
<ds:datastoreItem xmlns:ds="http://schemas.openxmlformats.org/officeDocument/2006/customXml" ds:itemID="{A389516A-6D26-4687-AC1D-B9D8BAB9A200}"/>
</file>

<file path=customXml/itemProps4.xml><?xml version="1.0" encoding="utf-8"?>
<ds:datastoreItem xmlns:ds="http://schemas.openxmlformats.org/officeDocument/2006/customXml" ds:itemID="{61021F88-F283-46F2-AB90-E6CCED77B1FA}"/>
</file>

<file path=docProps/app.xml><?xml version="1.0" encoding="utf-8"?>
<Properties xmlns="http://schemas.openxmlformats.org/officeDocument/2006/extended-properties" xmlns:vt="http://schemas.openxmlformats.org/officeDocument/2006/docPropsVTypes">
  <Template>2_Suomi Finland</Template>
  <TotalTime>16708</TotalTime>
  <Words>926</Words>
  <Application>Microsoft Office PowerPoint</Application>
  <PresentationFormat>On-screen Show (16:9)</PresentationFormat>
  <Paragraphs>118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Finlandica</vt:lpstr>
      <vt:lpstr>Times New Roman</vt:lpstr>
      <vt:lpstr>2_Suomi Finland</vt:lpstr>
      <vt:lpstr>1_Suomi Finland Blanco</vt:lpstr>
      <vt:lpstr>FINNISH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Hasan &amp; Partners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Helena Liikanen-Renger</dc:creator>
  <cp:lastModifiedBy>Pappi Meira</cp:lastModifiedBy>
  <cp:revision>22</cp:revision>
  <dcterms:created xsi:type="dcterms:W3CDTF">2023-03-29T12:19:49Z</dcterms:created>
  <dcterms:modified xsi:type="dcterms:W3CDTF">2023-05-10T20:04:32Z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0x010100B5FAB64B6C204DD994D3FAC0C34E2BFF005CF2430FFC79460EB5C0D5057385B5CC008297AF94EBDB524BB1084BD3D09412A3</vt:lpwstr>
  </property>
  <property fmtid="{D5CDD505-2E9C-101B-9397-08002B2CF9AE}" pid="3" name="KampusOrganization">
    <vt:lpwstr/>
  </property>
  <property fmtid="{D5CDD505-2E9C-101B-9397-08002B2CF9AE}" pid="4" name="KampusUMWorkspaceUnitTaxonomy">
    <vt:lpwstr/>
  </property>
  <property fmtid="{D5CDD505-2E9C-101B-9397-08002B2CF9AE}" pid="5" name="KampusUMWorkspaceEdustustotTaxonomy">
    <vt:lpwstr/>
  </property>
  <property fmtid="{D5CDD505-2E9C-101B-9397-08002B2CF9AE}" pid="6" name="KampusKeywords">
    <vt:lpwstr/>
  </property>
</Properties>
</file>