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30"/>
  </p:notesMasterIdLst>
  <p:handoutMasterIdLst>
    <p:handoutMasterId r:id="rId31"/>
  </p:handoutMasterIdLst>
  <p:sldIdLst>
    <p:sldId id="258" r:id="rId6"/>
    <p:sldId id="276" r:id="rId7"/>
    <p:sldId id="291" r:id="rId8"/>
    <p:sldId id="287" r:id="rId9"/>
    <p:sldId id="306" r:id="rId10"/>
    <p:sldId id="295" r:id="rId11"/>
    <p:sldId id="307" r:id="rId12"/>
    <p:sldId id="296" r:id="rId13"/>
    <p:sldId id="308" r:id="rId14"/>
    <p:sldId id="298" r:id="rId15"/>
    <p:sldId id="317" r:id="rId16"/>
    <p:sldId id="299" r:id="rId17"/>
    <p:sldId id="309" r:id="rId18"/>
    <p:sldId id="300" r:id="rId19"/>
    <p:sldId id="312" r:id="rId20"/>
    <p:sldId id="301" r:id="rId21"/>
    <p:sldId id="313" r:id="rId22"/>
    <p:sldId id="302" r:id="rId23"/>
    <p:sldId id="310" r:id="rId24"/>
    <p:sldId id="289" r:id="rId25"/>
    <p:sldId id="297" r:id="rId26"/>
    <p:sldId id="316" r:id="rId27"/>
    <p:sldId id="314" r:id="rId28"/>
    <p:sldId id="284" r:id="rId29"/>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orient="horz" pos="3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75"/>
    <p:restoredTop sz="77671"/>
  </p:normalViewPr>
  <p:slideViewPr>
    <p:cSldViewPr snapToGrid="0" showGuides="1">
      <p:cViewPr varScale="1">
        <p:scale>
          <a:sx n="124" d="100"/>
          <a:sy n="124" d="100"/>
        </p:scale>
        <p:origin x="2088" y="168"/>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 orient="horz" pos="3117"/>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24.6.2025</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24.6.2025</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finnisharchitecture.fi/"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indent="-171450">
              <a:buFont typeface="Arial,Sans-Serif"/>
              <a:buChar char="•"/>
            </a:pPr>
            <a:r>
              <a:rPr lang="en-US" b="1" dirty="0"/>
              <a:t>Architecture is an excellent perspective to look into what Finland is about: architecture always reflects the values of the society it was created for. </a:t>
            </a:r>
            <a:endParaRPr lang="fi-FI" b="1" dirty="0"/>
          </a:p>
          <a:p>
            <a:pPr marL="171450" indent="-171450">
              <a:buFont typeface="Arial,Sans-Serif"/>
              <a:buChar char="•"/>
            </a:pPr>
            <a:r>
              <a:rPr lang="en-US" b="1" dirty="0"/>
              <a:t>Here are 10 facts you should know about Finnish architecture.</a:t>
            </a:r>
          </a:p>
          <a:p>
            <a:pPr marL="171450" indent="-171450">
              <a:buFont typeface="Arial,Sans-Serif"/>
              <a:buChar char="•"/>
            </a:pPr>
            <a:r>
              <a:rPr lang="en-US" dirty="0"/>
              <a:t>The opening image combines neo-classical architecture from the time before Finland's independence, stream-lined modernism of the young independent state, and contemporary architecture reflecting the values of today</a:t>
            </a:r>
            <a:endParaRPr lang="fi-FI" dirty="0"/>
          </a:p>
        </p:txBody>
      </p:sp>
      <p:sp>
        <p:nvSpPr>
          <p:cNvPr id="4" name="Dian numeron paikkamerkki 3"/>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2248837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pPr marL="171450" indent="-171450">
              <a:buFont typeface="Arial,Sans-Serif"/>
              <a:buChar char="•"/>
            </a:pPr>
            <a:endParaRPr lang="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 dirty="0"/>
              <a:t>As our 5th fact we present the celebrated Finnish school system. Architecture creates the setting for great educational results, and we put much effort into creating comfortable and well-functioning school facilities.</a:t>
            </a:r>
          </a:p>
          <a:p>
            <a:endParaRPr lang="fi" dirty="0"/>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12C0A-5DDB-ABD4-7F6C-CE0D2928249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3521626-B845-B031-8BAB-AB30DB7CD82D}"/>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7014CD8A-0CBB-0793-3749-1FCCE6D28BF4}"/>
              </a:ext>
            </a:extLst>
          </p:cNvPr>
          <p:cNvSpPr>
            <a:spLocks noGrp="1"/>
          </p:cNvSpPr>
          <p:nvPr>
            <p:ph type="body" idx="1"/>
          </p:nvPr>
        </p:nvSpPr>
        <p:spPr/>
        <p:txBody>
          <a:bodyPr/>
          <a:lstStyle/>
          <a:p>
            <a:endParaRPr lang="fi" dirty="0"/>
          </a:p>
          <a:p>
            <a:pPr marL="171450" indent="-171450">
              <a:buFont typeface="Arial,Sans-Serif"/>
              <a:buChar char="•"/>
            </a:pPr>
            <a:r>
              <a:rPr lang="en-US" dirty="0"/>
              <a:t>In the 2000s, schools are often built of wood.</a:t>
            </a:r>
            <a:r>
              <a:rPr lang="fi" dirty="0"/>
              <a:t> It creates a calm atmosphere and a great acoustic environment. </a:t>
            </a:r>
          </a:p>
          <a:p>
            <a:pPr marL="171450" indent="-171450">
              <a:buFont typeface="Arial,Sans-Serif"/>
              <a:buChar char="•"/>
            </a:pPr>
            <a:r>
              <a:rPr lang="fi" b="1" dirty="0"/>
              <a:t>The best architectural firms are commissioned to design our schools. </a:t>
            </a:r>
            <a:r>
              <a:rPr lang="fi" dirty="0"/>
              <a:t>(right) The high school and community centre Monio in Tuusula (2023) is one of the biggest log buildings in Finland.</a:t>
            </a:r>
          </a:p>
          <a:p>
            <a:pPr marL="171450" indent="-171450">
              <a:buFont typeface="Arial,Sans-Serif"/>
              <a:buChar char="•"/>
            </a:pPr>
            <a:r>
              <a:rPr lang="fi" b="1" dirty="0"/>
              <a:t>Public art also has its place in the design of new kinderkartens and schools, as stated in the Percent for Art principle </a:t>
            </a:r>
            <a:r>
              <a:rPr lang="fi" dirty="0"/>
              <a:t>adopted in Finland since a long time. [The principle means that one percent of the construction budget is reserved to public art.]</a:t>
            </a:r>
          </a:p>
        </p:txBody>
      </p:sp>
      <p:sp>
        <p:nvSpPr>
          <p:cNvPr id="4" name="Dian numeron paikkamerkki 3">
            <a:extLst>
              <a:ext uri="{FF2B5EF4-FFF2-40B4-BE49-F238E27FC236}">
                <a16:creationId xmlns:a16="http://schemas.microsoft.com/office/drawing/2014/main" id="{1273B07B-F2CB-2BBA-83DA-4F38FBC3348F}"/>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414147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r>
              <a:rPr lang="fi" dirty="0"/>
              <a:t>Since the 19th century, Finland’s public library institution has provided free culture and education to all, despite their background or social status. And we are very proud of it. This is reflected in our handsome library architecture. </a:t>
            </a:r>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BEFB6-8199-633E-E082-A098E1F3685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C959314-BC40-5547-E615-15C9DCF05ABD}"/>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09D78BF-A41F-D7CE-06E6-BFEA79985303}"/>
              </a:ext>
            </a:extLst>
          </p:cNvPr>
          <p:cNvSpPr>
            <a:spLocks noGrp="1"/>
          </p:cNvSpPr>
          <p:nvPr>
            <p:ph type="body" idx="1"/>
          </p:nvPr>
        </p:nvSpPr>
        <p:spPr/>
        <p:txBody>
          <a:bodyPr/>
          <a:lstStyle/>
          <a:p>
            <a:pPr marL="171450" indent="-171450">
              <a:buFont typeface="Arial" panose="020B0604020202020204" pitchFamily="34" charset="0"/>
              <a:buChar char="•"/>
            </a:pPr>
            <a:r>
              <a:rPr lang="en-US" b="1" dirty="0"/>
              <a:t>Helsinki Central Library </a:t>
            </a:r>
            <a:r>
              <a:rPr lang="en-US" b="1" dirty="0" err="1"/>
              <a:t>Oodi</a:t>
            </a:r>
            <a:r>
              <a:rPr lang="en-US" b="1" dirty="0"/>
              <a:t> is the flagship of future libraries. </a:t>
            </a:r>
            <a:r>
              <a:rPr lang="en-US" dirty="0"/>
              <a:t>Opened in 2018 in the </a:t>
            </a:r>
            <a:r>
              <a:rPr lang="en-US" dirty="0" err="1"/>
              <a:t>centre</a:t>
            </a:r>
            <a:r>
              <a:rPr lang="en-US" dirty="0"/>
              <a:t> of the country’s capital city, next to the railway station and opposite to the Parliament House, it is a place to concentrate on books but also for activities such as 3D printing, sowing clothes and making music. </a:t>
            </a:r>
            <a:r>
              <a:rPr lang="en-US" b="1" dirty="0"/>
              <a:t>It’s a space for community, connection, and creativity</a:t>
            </a:r>
            <a:r>
              <a:rPr lang="en-US" dirty="0"/>
              <a:t> – and a tourist attraction.</a:t>
            </a:r>
          </a:p>
          <a:p>
            <a:pPr marL="171450" indent="-171450">
              <a:buFont typeface="Arial" panose="020B0604020202020204" pitchFamily="34" charset="0"/>
              <a:buChar char="•"/>
            </a:pPr>
            <a:r>
              <a:rPr lang="en-US" dirty="0"/>
              <a:t>We love our libraries: </a:t>
            </a:r>
            <a:r>
              <a:rPr lang="en-US" b="1" dirty="0"/>
              <a:t>The library is Finland's most used cultural service</a:t>
            </a:r>
            <a:r>
              <a:rPr lang="en-US" dirty="0"/>
              <a:t>. Also university libraries are open for 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 library is often the central public building of a city or a town, as are these examples from </a:t>
            </a:r>
            <a:r>
              <a:rPr lang="en-US" b="1" dirty="0" err="1"/>
              <a:t>Seinäjoki</a:t>
            </a:r>
            <a:r>
              <a:rPr lang="en-US" b="1" dirty="0"/>
              <a:t> and Turku in western Finland</a:t>
            </a:r>
            <a:r>
              <a:rPr lang="en-US" dirty="0"/>
              <a:t>, both designed by Finland's most awarded contemporary architectural firm JKMM.</a:t>
            </a:r>
            <a:endParaRPr lang="fi" dirty="0"/>
          </a:p>
        </p:txBody>
      </p:sp>
      <p:sp>
        <p:nvSpPr>
          <p:cNvPr id="4" name="Dian numeron paikkamerkki 3">
            <a:extLst>
              <a:ext uri="{FF2B5EF4-FFF2-40B4-BE49-F238E27FC236}">
                <a16:creationId xmlns:a16="http://schemas.microsoft.com/office/drawing/2014/main" id="{63DBAC0B-C3BC-D281-1E99-1A38AB13DC75}"/>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392978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indent="-171450">
              <a:buFont typeface="Arial,Sans-Serif"/>
              <a:buChar char="•"/>
            </a:pPr>
            <a:r>
              <a:rPr lang="en-US" b="1" dirty="0"/>
              <a:t>Finland is a rather scarcely populated country, yet the average household size in Finland (1.9 rooms per person) is smaller than the average in Europe (2.3). However, the quality of our dwellings is high</a:t>
            </a:r>
            <a:r>
              <a:rPr lang="en-US" dirty="0"/>
              <a:t>: e.g. the share of people unable to keep their home adequately warm is the second lowest in Finland – despite our northern climate. </a:t>
            </a:r>
          </a:p>
          <a:p>
            <a:pPr marL="171450" indent="-171450">
              <a:buFont typeface="Arial,Sans-Serif"/>
              <a:buChar char="•"/>
            </a:pPr>
            <a:r>
              <a:rPr lang="en-US" dirty="0"/>
              <a:t>Here in the picture a contemporary block of flats in Oulu, not far from the Arctic circle.</a:t>
            </a:r>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1A15C-1AE8-52FF-A895-D576C4FEFF5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EE21620-8133-1B39-BEAE-FBD9A17E648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B99EBC6-FF28-9CF4-F4A8-DF03AFE4EFAC}"/>
              </a:ext>
            </a:extLst>
          </p:cNvPr>
          <p:cNvSpPr>
            <a:spLocks noGrp="1"/>
          </p:cNvSpPr>
          <p:nvPr>
            <p:ph type="body" idx="1"/>
          </p:nvPr>
        </p:nvSpPr>
        <p:spPr/>
        <p:txBody>
          <a:bodyPr/>
          <a:lstStyle/>
          <a:p>
            <a:pPr marL="171450" indent="-171450">
              <a:buFont typeface="Arial,Sans-Serif"/>
              <a:buChar char="•"/>
            </a:pPr>
            <a:r>
              <a:rPr lang="en-US" b="1" dirty="0"/>
              <a:t>A growing number of Finns live in blocks of flats</a:t>
            </a:r>
            <a:r>
              <a:rPr lang="en-US" dirty="0"/>
              <a:t>, today 48 %. </a:t>
            </a:r>
          </a:p>
          <a:p>
            <a:pPr marL="171450" indent="-171450">
              <a:buFont typeface="Arial,Sans-Serif"/>
              <a:buChar char="•"/>
            </a:pPr>
            <a:r>
              <a:rPr lang="en-US" dirty="0"/>
              <a:t>Almost half of Finnish households comprise only one person and only 20% of households have more than two members. </a:t>
            </a:r>
            <a:r>
              <a:rPr lang="fi" dirty="0"/>
              <a:t>This is why communal spaces in housing blocks are important.</a:t>
            </a:r>
          </a:p>
          <a:p>
            <a:pPr marL="171450" indent="-171450">
              <a:buFont typeface="Arial,Sans-Serif"/>
              <a:buChar char="•"/>
            </a:pPr>
            <a:r>
              <a:rPr lang="fi" dirty="0"/>
              <a:t>Some 70% of Finns live in their own homes and 30% rent. The construction of privately owned houses can also be state-subsidised, which doesn’t mean poor quality. The Serpentine House, built in 1951, is a protected building and was awarded the Finlandia Prize for Architecture for its renovation and restoration in 2019. (right) A house for young people with special needs can be designed by a celebrated architect, as is the case in the Juha Leiviskä-designed Kipparintalo building.</a:t>
            </a:r>
          </a:p>
          <a:p>
            <a:pPr marL="171450" indent="-171450">
              <a:buFont typeface="Arial,Sans-Serif"/>
              <a:buChar char="•"/>
            </a:pPr>
            <a:r>
              <a:rPr lang="fi" dirty="0"/>
              <a:t>Wood and other traditional building materials and methods combined with today's knowhow are becoming more and more attractive also in housing design.</a:t>
            </a:r>
          </a:p>
        </p:txBody>
      </p:sp>
      <p:sp>
        <p:nvSpPr>
          <p:cNvPr id="4" name="Dian numeron paikkamerkki 3">
            <a:extLst>
              <a:ext uri="{FF2B5EF4-FFF2-40B4-BE49-F238E27FC236}">
                <a16:creationId xmlns:a16="http://schemas.microsoft.com/office/drawing/2014/main" id="{33E707DC-1755-F083-1F2D-7785EE139560}"/>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2920423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a:lstStyle/>
          <a:p>
            <a:pPr marL="171450" indent="-171450">
              <a:buFont typeface="Arial,Sans-Serif"/>
              <a:buChar char="•"/>
            </a:pPr>
            <a:endParaRPr lang="en-US" dirty="0"/>
          </a:p>
          <a:p>
            <a:r>
              <a:rPr lang="en-US" dirty="0"/>
              <a:t>Finland is a world leader in open, anonymous architectural competitions. </a:t>
            </a:r>
          </a:p>
          <a:p>
            <a:r>
              <a:rPr lang="en-US" dirty="0"/>
              <a:t>The competition for Finland's new museum of architecture and design, running in 2024–2025, attracted 623 proposals from all over the world. The new museum is estimated to open in Helsinki's South </a:t>
            </a:r>
            <a:r>
              <a:rPr lang="en-US" dirty="0" err="1"/>
              <a:t>Harbour</a:t>
            </a:r>
            <a:r>
              <a:rPr lang="en-US" dirty="0"/>
              <a:t> in 2030 – this is the view from its site.</a:t>
            </a:r>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959AB-A7D4-8511-82F5-43E027864DC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D33D866-4934-5890-53B4-0066EB7E30E6}"/>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C787643-7111-3999-9542-384CF6F69235}"/>
              </a:ext>
            </a:extLst>
          </p:cNvPr>
          <p:cNvSpPr>
            <a:spLocks noGrp="1"/>
          </p:cNvSpPr>
          <p:nvPr>
            <p:ph type="body" idx="1"/>
          </p:nvPr>
        </p:nvSpPr>
        <p:spPr/>
        <p:txBody>
          <a:bodyPr/>
          <a:lstStyle/>
          <a:p>
            <a:pPr marL="171450" indent="-171450">
              <a:buFont typeface="Arial,Sans-Serif"/>
              <a:buChar char="•"/>
            </a:pPr>
            <a:r>
              <a:rPr lang="en-US" dirty="0"/>
              <a:t>The vibrant history of architectural competitions in Finland spans 150 years.</a:t>
            </a:r>
            <a:endParaRPr lang="fi-FI" dirty="0"/>
          </a:p>
          <a:p>
            <a:pPr marL="171450" indent="-171450">
              <a:buFont typeface="Arial"/>
              <a:buChar char="•"/>
            </a:pPr>
            <a:r>
              <a:rPr lang="en-US" dirty="0"/>
              <a:t>Many young talents have kicked off their career by winning an anonymous competition, and most of our landmark buildings result from competitions.</a:t>
            </a:r>
          </a:p>
          <a:p>
            <a:pPr marL="171450" indent="-171450">
              <a:buFont typeface="Arial"/>
              <a:buChar char="•"/>
            </a:pPr>
            <a:r>
              <a:rPr lang="en-US" dirty="0"/>
              <a:t>Here are some: the Helsinki University Main Library, </a:t>
            </a:r>
            <a:r>
              <a:rPr lang="en-US" dirty="0" err="1"/>
              <a:t>Kaisa</a:t>
            </a:r>
            <a:r>
              <a:rPr lang="en-US" dirty="0"/>
              <a:t>, marked the breakthrough of the young architects Selina </a:t>
            </a:r>
            <a:r>
              <a:rPr lang="en-US" dirty="0" err="1"/>
              <a:t>Anttinen</a:t>
            </a:r>
            <a:r>
              <a:rPr lang="en-US" dirty="0"/>
              <a:t> and </a:t>
            </a:r>
            <a:r>
              <a:rPr lang="en-US" dirty="0" err="1"/>
              <a:t>Vesa</a:t>
            </a:r>
            <a:r>
              <a:rPr lang="en-US" dirty="0"/>
              <a:t> </a:t>
            </a:r>
            <a:r>
              <a:rPr lang="en-US" dirty="0" err="1"/>
              <a:t>Oiva</a:t>
            </a:r>
            <a:r>
              <a:rPr lang="en-US" dirty="0"/>
              <a:t>, and Timo </a:t>
            </a:r>
            <a:r>
              <a:rPr lang="en-US" dirty="0" err="1"/>
              <a:t>Penttilä</a:t>
            </a:r>
            <a:r>
              <a:rPr lang="en-US" dirty="0"/>
              <a:t> was only 29 years old when he won the competition for the Helsinki City Theatre.</a:t>
            </a:r>
          </a:p>
          <a:p>
            <a:pPr marL="171450" indent="-171450">
              <a:buFont typeface="Arial"/>
              <a:buChar char="•"/>
            </a:pPr>
            <a:r>
              <a:rPr lang="en-US" dirty="0"/>
              <a:t>(right) The famous Rock Church was designed by the architect brothers Timo and Tuomo </a:t>
            </a:r>
            <a:r>
              <a:rPr lang="en-US" dirty="0" err="1"/>
              <a:t>Suomalainen</a:t>
            </a:r>
            <a:r>
              <a:rPr lang="en-US" dirty="0"/>
              <a:t>, one of whom was still a student at the time of the competition. (left) The designers of Chappe Art Museum in </a:t>
            </a:r>
            <a:r>
              <a:rPr lang="en-US" dirty="0" err="1"/>
              <a:t>Tammisaari</a:t>
            </a:r>
            <a:r>
              <a:rPr lang="en-US" dirty="0"/>
              <a:t>, JKMM Architects, have a record-breaking number of winning entries in architectural competitions.</a:t>
            </a:r>
          </a:p>
          <a:p>
            <a:pPr marL="171450" indent="-171450">
              <a:buFont typeface="Arial,Sans-Serif"/>
              <a:buChar char="•"/>
            </a:pPr>
            <a:endParaRPr lang="fi" dirty="0"/>
          </a:p>
          <a:p>
            <a:pPr marL="171450" indent="-171450">
              <a:buFont typeface="Arial,Sans-Serif"/>
              <a:buChar char="•"/>
            </a:pPr>
            <a:endParaRPr lang="fi" dirty="0"/>
          </a:p>
        </p:txBody>
      </p:sp>
      <p:sp>
        <p:nvSpPr>
          <p:cNvPr id="4" name="Dian numeron paikkamerkki 3">
            <a:extLst>
              <a:ext uri="{FF2B5EF4-FFF2-40B4-BE49-F238E27FC236}">
                <a16:creationId xmlns:a16="http://schemas.microsoft.com/office/drawing/2014/main" id="{F657F591-1B2B-D6BE-2B31-65B0D2DF32C6}"/>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669995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a:lstStyle/>
          <a:p>
            <a:r>
              <a:rPr lang="en-US" dirty="0">
                <a:latin typeface="Calibri"/>
                <a:ea typeface="Calibri"/>
                <a:cs typeface="Calibri"/>
              </a:rPr>
              <a:t>This maybe comes as no surprise: Us Finns, we do have a special connection with nature. But designing in nature requires a delicate balance between man-made and leaving nature as it is.</a:t>
            </a: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CB2EF-317C-AF0F-C5F5-0D4C8978EB6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8D34DE-D64A-F723-AF41-D635C0AB6846}"/>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885C1553-AEFB-1315-6C05-423598F8E9C7}"/>
              </a:ext>
            </a:extLst>
          </p:cNvPr>
          <p:cNvSpPr>
            <a:spLocks noGrp="1"/>
          </p:cNvSpPr>
          <p:nvPr>
            <p:ph type="body" idx="1"/>
          </p:nvPr>
        </p:nvSpPr>
        <p:spPr/>
        <p:txBody>
          <a:bodyPr/>
          <a:lstStyle/>
          <a:p>
            <a:pPr marL="171450" indent="-171450">
              <a:buFont typeface="Arial,Sans-Serif"/>
              <a:buChar char="•"/>
            </a:pPr>
            <a:r>
              <a:rPr lang="en-US" dirty="0"/>
              <a:t>Nature is an integral part of the Finnish way of life.</a:t>
            </a:r>
          </a:p>
          <a:p>
            <a:pPr marL="171450" indent="-171450">
              <a:buFont typeface="Arial,Sans-Serif"/>
              <a:buChar char="•"/>
            </a:pPr>
            <a:r>
              <a:rPr lang="en-US" dirty="0"/>
              <a:t>There are more than 0.5 million summer cottages in Finland – in a country of 5.5 million inhabitants!</a:t>
            </a:r>
          </a:p>
          <a:p>
            <a:pPr marL="171450" indent="-171450">
              <a:buFont typeface="Arial,Sans-Serif"/>
              <a:buChar char="•"/>
            </a:pPr>
            <a:r>
              <a:rPr lang="fi" dirty="0"/>
              <a:t>Some holiday homes are fully equipped and winter-proof, but most cottages are without contemporary comforts such as running water, flushing toilets, or even electricity. When we are in nature, we are in nature.</a:t>
            </a:r>
          </a:p>
          <a:p>
            <a:pPr marL="171450" indent="-171450">
              <a:buFont typeface="Arial,Sans-Serif"/>
              <a:buChar char="•"/>
            </a:pPr>
            <a:r>
              <a:rPr lang="fi" dirty="0"/>
              <a:t>At summer cottages we like peace and quiet, a simple life in harmony with nature. These are mini-dwellings, one by a lake in central-northern Finland and one by the sea in the Helsinki archipelago. [On the previous slide, the mini-cottage concept, Space of Mind.]</a:t>
            </a:r>
          </a:p>
          <a:p>
            <a:pPr marL="171450" indent="-171450">
              <a:buFont typeface="Arial,Sans-Serif"/>
              <a:buChar char="•"/>
            </a:pPr>
            <a:r>
              <a:rPr lang="fi" dirty="0"/>
              <a:t>Finland also offers wonderful opportunities to be in nature without having your own cottage. The so-called Everyman’s Right enables us to walk and pick berries or mushrooms freely almost anywhere. There are plenty of structures for hikers, such as shelters for cooking and even huts for overnighting – free of charge.</a:t>
            </a:r>
          </a:p>
        </p:txBody>
      </p:sp>
      <p:sp>
        <p:nvSpPr>
          <p:cNvPr id="4" name="Dian numeron paikkamerkki 3">
            <a:extLst>
              <a:ext uri="{FF2B5EF4-FFF2-40B4-BE49-F238E27FC236}">
                <a16:creationId xmlns:a16="http://schemas.microsoft.com/office/drawing/2014/main" id="{3835067B-DDFC-EE2B-C7A9-71E0AF770961}"/>
              </a:ext>
            </a:extLst>
          </p:cNvPr>
          <p:cNvSpPr>
            <a:spLocks noGrp="1"/>
          </p:cNvSpPr>
          <p:nvPr>
            <p:ph type="sldNum" sz="quarter" idx="5"/>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411850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en-US" b="1" dirty="0">
                <a:latin typeface="Finlandica Bold"/>
                <a:ea typeface="Calibri"/>
                <a:cs typeface="Calibri"/>
              </a:rPr>
              <a:t>The first – and maybe obvious – fact about Finland is that our traditional construction material is wood; but we do know how to work it even today.</a:t>
            </a:r>
          </a:p>
          <a:p>
            <a:pPr marL="171450" indent="-171450">
              <a:buFont typeface="Arial" panose="020B0604020202020204" pitchFamily="34" charset="0"/>
              <a:buChar char="•"/>
            </a:pPr>
            <a:r>
              <a:rPr lang="en-US" dirty="0">
                <a:latin typeface="Finlandica"/>
                <a:ea typeface="Calibri"/>
                <a:cs typeface="Calibri"/>
              </a:rPr>
              <a:t>The forestry company </a:t>
            </a:r>
            <a:r>
              <a:rPr lang="en-US" dirty="0" err="1">
                <a:latin typeface="Finlandica"/>
                <a:ea typeface="Calibri"/>
                <a:cs typeface="Calibri"/>
              </a:rPr>
              <a:t>Stora</a:t>
            </a:r>
            <a:r>
              <a:rPr lang="en-US" dirty="0">
                <a:latin typeface="Finlandica"/>
                <a:ea typeface="Calibri"/>
                <a:cs typeface="Calibri"/>
              </a:rPr>
              <a:t> Enso Headquarters and a seaside hotel are located in this amazing and awarded wood-framed building.</a:t>
            </a:r>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10019-D7F2-0932-08C0-3FE6EEF5696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D9A56EE-6E62-EAD6-CDCA-8D1F35CB726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4BFB6823-B27E-1D8E-DB78-1BF9C3AF818D}"/>
              </a:ext>
            </a:extLst>
          </p:cNvPr>
          <p:cNvSpPr>
            <a:spLocks noGrp="1"/>
          </p:cNvSpPr>
          <p:nvPr>
            <p:ph type="body" idx="1"/>
          </p:nvPr>
        </p:nvSpPr>
        <p:spPr/>
        <p:txBody>
          <a:bodyPr/>
          <a:lstStyle/>
          <a:p>
            <a:r>
              <a:rPr lang="en-US" dirty="0">
                <a:latin typeface="Calibri"/>
                <a:ea typeface="Calibri"/>
                <a:cs typeface="Calibri"/>
              </a:rPr>
              <a:t>Last but not least: We love the sauna! Did you know that it's a Finnish word?</a:t>
            </a:r>
          </a:p>
          <a:p>
            <a:r>
              <a:rPr lang="en-US" dirty="0">
                <a:latin typeface="Calibri"/>
                <a:ea typeface="Calibri"/>
                <a:cs typeface="Calibri"/>
              </a:rPr>
              <a:t>And what could be better than dip in the cold sea after a good "</a:t>
            </a:r>
            <a:r>
              <a:rPr lang="en-US" dirty="0" err="1">
                <a:latin typeface="Calibri"/>
                <a:ea typeface="Calibri"/>
                <a:cs typeface="Calibri"/>
              </a:rPr>
              <a:t>löyly</a:t>
            </a:r>
            <a:r>
              <a:rPr lang="en-US" dirty="0">
                <a:latin typeface="Calibri"/>
                <a:ea typeface="Calibri"/>
                <a:cs typeface="Calibri"/>
              </a:rPr>
              <a:t>" – that's the steam when you throw water on the burning-hot stones of the stove.</a:t>
            </a:r>
          </a:p>
          <a:p>
            <a:r>
              <a:rPr lang="en-US" dirty="0">
                <a:latin typeface="Calibri"/>
                <a:ea typeface="Calibri"/>
                <a:cs typeface="Calibri"/>
              </a:rPr>
              <a:t>This public sauna built of logs is on an island just off the coast from Helsinki </a:t>
            </a:r>
            <a:r>
              <a:rPr lang="en-US" dirty="0" err="1">
                <a:latin typeface="Calibri"/>
                <a:ea typeface="Calibri"/>
                <a:cs typeface="Calibri"/>
              </a:rPr>
              <a:t>centre</a:t>
            </a:r>
            <a:r>
              <a:rPr lang="en-US" dirty="0">
                <a:latin typeface="Calibri"/>
                <a:ea typeface="Calibri"/>
                <a:cs typeface="Calibri"/>
              </a:rPr>
              <a:t>.</a:t>
            </a:r>
          </a:p>
        </p:txBody>
      </p:sp>
      <p:sp>
        <p:nvSpPr>
          <p:cNvPr id="4" name="Dian numeron paikkamerkki 3">
            <a:extLst>
              <a:ext uri="{FF2B5EF4-FFF2-40B4-BE49-F238E27FC236}">
                <a16:creationId xmlns:a16="http://schemas.microsoft.com/office/drawing/2014/main" id="{0D046323-B43C-57E6-F98A-18913D90531E}"/>
              </a:ext>
            </a:extLst>
          </p:cNvPr>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956233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78D47-12A1-A5BE-79B2-E5C0B3031D8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7513DFD-0136-7260-9814-AA990B508624}"/>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904272AA-E3FF-FA0A-6CDF-81E8A24A9804}"/>
              </a:ext>
            </a:extLst>
          </p:cNvPr>
          <p:cNvSpPr>
            <a:spLocks noGrp="1"/>
          </p:cNvSpPr>
          <p:nvPr>
            <p:ph type="body" idx="1"/>
          </p:nvPr>
        </p:nvSpPr>
        <p:spPr/>
        <p:txBody>
          <a:bodyPr/>
          <a:lstStyle/>
          <a:p>
            <a:pPr marL="171450" indent="-171450">
              <a:buFont typeface="Arial" panose="020B0604020202020204" pitchFamily="34" charset="0"/>
              <a:buChar char="•"/>
            </a:pPr>
            <a:r>
              <a:rPr lang="en-US" b="1" dirty="0"/>
              <a:t> Be it public or a private, sauna is both a physical and a spiritual experience </a:t>
            </a:r>
            <a:r>
              <a:rPr lang="en-US" dirty="0"/>
              <a:t>– a space for both connection and personal reflection. Architecture plays a big part in creating the right kind of atmosphere.</a:t>
            </a:r>
          </a:p>
          <a:p>
            <a:pPr marL="171450" indent="-171450">
              <a:buFont typeface="Arial" panose="020B0604020202020204" pitchFamily="34" charset="0"/>
              <a:buChar char="•"/>
            </a:pPr>
            <a:r>
              <a:rPr lang="en-US" dirty="0"/>
              <a:t> </a:t>
            </a:r>
            <a:r>
              <a:rPr lang="en-US" b="1" dirty="0"/>
              <a:t>Urban public saunas </a:t>
            </a:r>
            <a:r>
              <a:rPr lang="en-US" dirty="0"/>
              <a:t>in particular in working-class </a:t>
            </a:r>
            <a:r>
              <a:rPr lang="en-US" dirty="0" err="1"/>
              <a:t>neighbourhoods</a:t>
            </a:r>
            <a:r>
              <a:rPr lang="en-US" dirty="0"/>
              <a:t> were places for a thorough weekly scrubbing and bathing. One of the oldest still-functioning urban saunas in Helsinki on the left. </a:t>
            </a:r>
            <a:r>
              <a:rPr lang="en-US" b="1" dirty="0"/>
              <a:t>In the 2010s, the urban public sauna experienced a revival </a:t>
            </a:r>
            <a:r>
              <a:rPr lang="en-US" dirty="0"/>
              <a:t>in Finland, with new, beautifully designed sauna and restaurant complexes built by the sea- or lakeside. (right) The </a:t>
            </a:r>
            <a:r>
              <a:rPr lang="en-US" dirty="0" err="1"/>
              <a:t>Löyly</a:t>
            </a:r>
            <a:r>
              <a:rPr lang="en-US" dirty="0"/>
              <a:t> Public Sauna in Helsinki is a cool place to spend the evening with friends, and it has been widely published in international media outlets...</a:t>
            </a:r>
          </a:p>
          <a:p>
            <a:pPr marL="171450" indent="-171450">
              <a:buFont typeface="Arial" panose="020B0604020202020204" pitchFamily="34" charset="0"/>
              <a:buChar char="•"/>
            </a:pPr>
            <a:r>
              <a:rPr lang="en-US" dirty="0"/>
              <a:t> ...but (right) it also treats the visitor to a real and genuine sauna experience; (left) one that you can also experience in a private, hand-crafted sauna such as this one in the village of Fiskars – or at any summer cottage in the midst of Finnish nature. </a:t>
            </a:r>
            <a:endParaRPr lang="fi" dirty="0"/>
          </a:p>
          <a:p>
            <a:pPr marL="171450" indent="-171450">
              <a:buFont typeface="Arial,Sans-Serif"/>
              <a:buChar char="•"/>
            </a:pPr>
            <a:endParaRPr lang="fi" dirty="0"/>
          </a:p>
          <a:p>
            <a:endParaRPr lang="fi" dirty="0"/>
          </a:p>
        </p:txBody>
      </p:sp>
      <p:sp>
        <p:nvSpPr>
          <p:cNvPr id="4" name="Dian numeron paikkamerkki 3">
            <a:extLst>
              <a:ext uri="{FF2B5EF4-FFF2-40B4-BE49-F238E27FC236}">
                <a16:creationId xmlns:a16="http://schemas.microsoft.com/office/drawing/2014/main" id="{FCE513D0-1DE6-67BF-400E-29639707F74C}"/>
              </a:ext>
            </a:extLst>
          </p:cNvPr>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1622990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ED878-8B60-9D89-972A-8C2E91BF582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EBCB3-DD05-DEAF-177E-EF9DEF58A19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B9F6EA7-9D3A-C373-8B4C-AE4AEE24390F}"/>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D4D1D8A-2B74-A815-D1A5-EDBEB40826D9}"/>
              </a:ext>
            </a:extLst>
          </p:cNvPr>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21812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B5CC-19B5-AAD9-DA17-5720908DFC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1D01C6-AAE8-69A7-C554-530BDB0357D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6F6259A-C21D-B9E1-03E9-9D6543503FB9}"/>
              </a:ext>
            </a:extLst>
          </p:cNvPr>
          <p:cNvSpPr>
            <a:spLocks noGrp="1"/>
          </p:cNvSpPr>
          <p:nvPr>
            <p:ph type="body" idx="1"/>
          </p:nvPr>
        </p:nvSpPr>
        <p:spPr/>
        <p:txBody>
          <a:bodyPr/>
          <a:lstStyle/>
          <a:p>
            <a:pPr>
              <a:buFont typeface="Arial"/>
              <a:buChar char="•"/>
            </a:pPr>
            <a:r>
              <a:rPr lang="en-US"/>
              <a:t> </a:t>
            </a:r>
            <a:r>
              <a:rPr lang="en-US" err="1"/>
              <a:t>Tähän</a:t>
            </a:r>
            <a:r>
              <a:rPr lang="en-US"/>
              <a:t> </a:t>
            </a:r>
            <a:r>
              <a:rPr lang="en-US" err="1"/>
              <a:t>osioon</a:t>
            </a:r>
            <a:r>
              <a:rPr lang="en-US"/>
              <a:t> </a:t>
            </a:r>
            <a:r>
              <a:rPr lang="en-US" err="1"/>
              <a:t>voi</a:t>
            </a:r>
            <a:r>
              <a:rPr lang="en-US"/>
              <a:t> </a:t>
            </a:r>
            <a:r>
              <a:rPr lang="en-US" err="1"/>
              <a:t>koota</a:t>
            </a:r>
            <a:r>
              <a:rPr lang="en-US"/>
              <a:t> </a:t>
            </a:r>
            <a:r>
              <a:rPr lang="en-US" err="1"/>
              <a:t>vastaanottajan</a:t>
            </a:r>
            <a:r>
              <a:rPr lang="en-US"/>
              <a:t> ja </a:t>
            </a:r>
            <a:r>
              <a:rPr lang="en-US" err="1"/>
              <a:t>tilanteen</a:t>
            </a:r>
            <a:r>
              <a:rPr lang="en-US"/>
              <a:t> </a:t>
            </a:r>
            <a:r>
              <a:rPr lang="en-US" err="1"/>
              <a:t>mukaan</a:t>
            </a:r>
            <a:r>
              <a:rPr lang="en-US"/>
              <a:t> </a:t>
            </a:r>
            <a:r>
              <a:rPr lang="en-US" err="1"/>
              <a:t>personoitavia</a:t>
            </a:r>
            <a:r>
              <a:rPr lang="en-US"/>
              <a:t> </a:t>
            </a:r>
            <a:r>
              <a:rPr lang="en-US" err="1"/>
              <a:t>asioita</a:t>
            </a:r>
            <a:r>
              <a:rPr lang="en-US"/>
              <a:t>, </a:t>
            </a:r>
            <a:r>
              <a:rPr lang="en-US" err="1"/>
              <a:t>toki</a:t>
            </a:r>
            <a:r>
              <a:rPr lang="en-US"/>
              <a:t> </a:t>
            </a:r>
            <a:r>
              <a:rPr lang="en-US" err="1"/>
              <a:t>arkkitehtuurikulman</a:t>
            </a:r>
            <a:r>
              <a:rPr lang="en-US"/>
              <a:t> </a:t>
            </a:r>
            <a:r>
              <a:rPr lang="en-US" err="1"/>
              <a:t>huomioiden</a:t>
            </a:r>
            <a:r>
              <a:rPr lang="en-US"/>
              <a:t>.</a:t>
            </a:r>
          </a:p>
          <a:p>
            <a:pPr marL="171450" indent="-171450">
              <a:buFont typeface="Arial,Sans-Serif"/>
              <a:buChar char="•"/>
            </a:pPr>
            <a:endParaRPr lang="fi"/>
          </a:p>
          <a:p>
            <a:pPr marL="171450" indent="-171450">
              <a:buFont typeface="Arial,Sans-Serif"/>
              <a:buChar char="•"/>
            </a:pPr>
            <a:endParaRPr lang="fi"/>
          </a:p>
          <a:p>
            <a:endParaRPr lang="fi"/>
          </a:p>
        </p:txBody>
      </p:sp>
      <p:sp>
        <p:nvSpPr>
          <p:cNvPr id="4" name="Dian numeron paikkamerkki 3">
            <a:extLst>
              <a:ext uri="{FF2B5EF4-FFF2-40B4-BE49-F238E27FC236}">
                <a16:creationId xmlns:a16="http://schemas.microsoft.com/office/drawing/2014/main" id="{F274A3E0-74D4-3F98-8E8B-B66292CACF15}"/>
              </a:ext>
            </a:extLst>
          </p:cNvPr>
          <p:cNvSpPr>
            <a:spLocks noGrp="1"/>
          </p:cNvSpPr>
          <p:nvPr>
            <p:ph type="sldNum" sz="quarter" idx="5"/>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327391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en-US"/>
              <a:t>More about Finnish Architecture:</a:t>
            </a:r>
            <a:br>
              <a:rPr lang="en-US">
                <a:cs typeface="+mn-lt"/>
              </a:rPr>
            </a:br>
            <a:r>
              <a:rPr lang="en-US">
                <a:hlinkClick r:id="rId3"/>
              </a:rPr>
              <a:t>finnisharchitecture.fi</a:t>
            </a:r>
            <a:endParaRPr lang="en-US"/>
          </a:p>
        </p:txBody>
      </p:sp>
      <p:sp>
        <p:nvSpPr>
          <p:cNvPr id="4" name="Dian numeron paikkamerkki 3"/>
          <p:cNvSpPr>
            <a:spLocks noGrp="1"/>
          </p:cNvSpPr>
          <p:nvPr>
            <p:ph type="sldNum" sz="quarter" idx="5"/>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B80A-7D8E-B35A-C03F-80469C693B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CD0D1DD-2757-53A4-2B34-071FA55409D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33CBFC5-2335-D055-3328-C66203FF1EF7}"/>
              </a:ext>
            </a:extLst>
          </p:cNvPr>
          <p:cNvSpPr>
            <a:spLocks noGrp="1"/>
          </p:cNvSpPr>
          <p:nvPr>
            <p:ph type="body" idx="1"/>
          </p:nvPr>
        </p:nvSpPr>
        <p:spPr/>
        <p:txBody>
          <a:bodyPr/>
          <a:lstStyle/>
          <a:p>
            <a:pPr marL="171450" indent="-171450">
              <a:buFont typeface="Arial"/>
              <a:buChar char="•"/>
            </a:pPr>
            <a:r>
              <a:rPr lang="en-US" b="1" dirty="0"/>
              <a:t>Finland has </a:t>
            </a:r>
            <a:r>
              <a:rPr lang="en-US" b="1" dirty="0" err="1"/>
              <a:t>urbanised</a:t>
            </a:r>
            <a:r>
              <a:rPr lang="en-US" b="1" dirty="0"/>
              <a:t> fairly late. </a:t>
            </a:r>
            <a:br>
              <a:rPr lang="en-US" dirty="0"/>
            </a:br>
            <a:r>
              <a:rPr lang="en-US" dirty="0"/>
              <a:t>In 1950 most Finns still lived in the countryside whereas in 1970 more than half already lived in towns. </a:t>
            </a:r>
            <a:br>
              <a:rPr lang="fi-FI" dirty="0"/>
            </a:br>
            <a:r>
              <a:rPr lang="en-US" b="1" dirty="0"/>
              <a:t>Still, today, 78 % of the Finnish territory is covered by forests, so it's no wonder wood has been a natural material for houses.</a:t>
            </a:r>
          </a:p>
          <a:p>
            <a:pPr marL="171450" indent="-171450">
              <a:buFont typeface="Arial"/>
              <a:buChar char="•"/>
            </a:pPr>
            <a:r>
              <a:rPr lang="fi-FI" b="1" dirty="0"/>
              <a:t>Finland </a:t>
            </a:r>
            <a:r>
              <a:rPr lang="fi-FI" b="1" dirty="0" err="1"/>
              <a:t>was</a:t>
            </a:r>
            <a:r>
              <a:rPr lang="fi-FI" b="1" dirty="0"/>
              <a:t> a </a:t>
            </a:r>
            <a:r>
              <a:rPr lang="fi-FI" b="1" dirty="0" err="1"/>
              <a:t>pioneer</a:t>
            </a:r>
            <a:r>
              <a:rPr lang="fi-FI" b="1" dirty="0"/>
              <a:t> in </a:t>
            </a:r>
            <a:r>
              <a:rPr lang="fi-FI" b="1" dirty="0" err="1"/>
              <a:t>industrialising</a:t>
            </a:r>
            <a:r>
              <a:rPr lang="fi-FI" b="1" dirty="0"/>
              <a:t> </a:t>
            </a:r>
            <a:r>
              <a:rPr lang="fi-FI" b="1" dirty="0" err="1"/>
              <a:t>timber</a:t>
            </a:r>
            <a:r>
              <a:rPr lang="fi-FI" b="1" dirty="0"/>
              <a:t> house </a:t>
            </a:r>
            <a:r>
              <a:rPr lang="fi-FI" b="1" dirty="0" err="1"/>
              <a:t>production</a:t>
            </a:r>
            <a:r>
              <a:rPr lang="fi-FI" b="1" dirty="0"/>
              <a:t>: </a:t>
            </a:r>
            <a:br>
              <a:rPr lang="fi-FI" dirty="0"/>
            </a:br>
            <a:r>
              <a:rPr lang="fi-FI" b="1" dirty="0"/>
              <a:t>(</a:t>
            </a:r>
            <a:r>
              <a:rPr lang="fi-FI" b="1" dirty="0" err="1"/>
              <a:t>right</a:t>
            </a:r>
            <a:r>
              <a:rPr lang="fi-FI" b="1" dirty="0"/>
              <a:t>) </a:t>
            </a:r>
            <a:r>
              <a:rPr lang="fi-FI" b="1" dirty="0" err="1"/>
              <a:t>the</a:t>
            </a:r>
            <a:r>
              <a:rPr lang="fi-FI" b="1" dirty="0"/>
              <a:t> Käpylä </a:t>
            </a:r>
            <a:r>
              <a:rPr lang="fi-FI" b="1" dirty="0" err="1"/>
              <a:t>district</a:t>
            </a:r>
            <a:r>
              <a:rPr lang="fi-FI" b="1" dirty="0"/>
              <a:t> of Helsinki, </a:t>
            </a:r>
            <a:r>
              <a:rPr lang="fi-FI" b="1" dirty="0" err="1"/>
              <a:t>built</a:t>
            </a:r>
            <a:r>
              <a:rPr lang="fi-FI" b="1" dirty="0"/>
              <a:t> in </a:t>
            </a:r>
            <a:r>
              <a:rPr lang="fi-FI" b="1" dirty="0" err="1"/>
              <a:t>the</a:t>
            </a:r>
            <a:r>
              <a:rPr lang="fi-FI" b="1" dirty="0"/>
              <a:t> 1920s for </a:t>
            </a:r>
            <a:r>
              <a:rPr lang="fi-FI" b="1" dirty="0" err="1"/>
              <a:t>working</a:t>
            </a:r>
            <a:r>
              <a:rPr lang="fi-FI" b="1" dirty="0"/>
              <a:t> </a:t>
            </a:r>
            <a:r>
              <a:rPr lang="fi-FI" b="1" dirty="0" err="1"/>
              <a:t>class</a:t>
            </a:r>
            <a:r>
              <a:rPr lang="fi-FI" b="1" dirty="0"/>
              <a:t> </a:t>
            </a:r>
            <a:r>
              <a:rPr lang="fi-FI" b="1" dirty="0" err="1"/>
              <a:t>people</a:t>
            </a:r>
            <a:r>
              <a:rPr lang="fi-FI" b="1" dirty="0"/>
              <a:t> </a:t>
            </a:r>
            <a:r>
              <a:rPr lang="fi-FI" dirty="0"/>
              <a:t>to </a:t>
            </a:r>
            <a:r>
              <a:rPr lang="fi-FI" dirty="0" err="1"/>
              <a:t>improve</a:t>
            </a:r>
            <a:r>
              <a:rPr lang="fi-FI" dirty="0"/>
              <a:t> </a:t>
            </a:r>
            <a:r>
              <a:rPr lang="fi-FI" dirty="0" err="1"/>
              <a:t>their</a:t>
            </a:r>
            <a:r>
              <a:rPr lang="fi-FI" dirty="0"/>
              <a:t> </a:t>
            </a:r>
            <a:r>
              <a:rPr lang="fi-FI" dirty="0" err="1"/>
              <a:t>living</a:t>
            </a:r>
            <a:r>
              <a:rPr lang="fi-FI" dirty="0"/>
              <a:t> </a:t>
            </a:r>
            <a:r>
              <a:rPr lang="fi-FI" dirty="0" err="1"/>
              <a:t>conditions</a:t>
            </a:r>
            <a:r>
              <a:rPr lang="fi-FI" dirty="0"/>
              <a:t>; </a:t>
            </a:r>
            <a:r>
              <a:rPr lang="fi-FI" dirty="0" err="1"/>
              <a:t>here</a:t>
            </a:r>
            <a:r>
              <a:rPr lang="fi-FI" dirty="0"/>
              <a:t> </a:t>
            </a:r>
            <a:r>
              <a:rPr lang="fi-FI" dirty="0" err="1"/>
              <a:t>the</a:t>
            </a:r>
            <a:r>
              <a:rPr lang="fi-FI" dirty="0"/>
              <a:t> </a:t>
            </a:r>
            <a:r>
              <a:rPr lang="fi-FI" dirty="0" err="1"/>
              <a:t>houses</a:t>
            </a:r>
            <a:r>
              <a:rPr lang="fi-FI" dirty="0"/>
              <a:t> </a:t>
            </a:r>
            <a:r>
              <a:rPr lang="fi-FI" dirty="0" err="1"/>
              <a:t>were</a:t>
            </a:r>
            <a:r>
              <a:rPr lang="fi-FI" dirty="0"/>
              <a:t> </a:t>
            </a:r>
            <a:r>
              <a:rPr lang="fi-FI" dirty="0" err="1"/>
              <a:t>produced</a:t>
            </a:r>
            <a:r>
              <a:rPr lang="fi-FI" dirty="0"/>
              <a:t> </a:t>
            </a:r>
            <a:r>
              <a:rPr lang="fi-FI" dirty="0" err="1"/>
              <a:t>semi-industrially</a:t>
            </a:r>
            <a:r>
              <a:rPr lang="fi-FI" dirty="0"/>
              <a:t>; </a:t>
            </a:r>
            <a:br>
              <a:rPr lang="fi-FI" dirty="0"/>
            </a:br>
            <a:r>
              <a:rPr lang="fi-FI" b="1" dirty="0"/>
              <a:t>(</a:t>
            </a:r>
            <a:r>
              <a:rPr lang="fi-FI" b="1" dirty="0" err="1"/>
              <a:t>left</a:t>
            </a:r>
            <a:r>
              <a:rPr lang="fi-FI" b="1" dirty="0"/>
              <a:t>) an </a:t>
            </a:r>
            <a:r>
              <a:rPr lang="fi-FI" b="1" dirty="0" err="1"/>
              <a:t>example</a:t>
            </a:r>
            <a:r>
              <a:rPr lang="fi-FI" b="1" dirty="0"/>
              <a:t> of </a:t>
            </a:r>
            <a:r>
              <a:rPr lang="fi-FI" b="1" dirty="0" err="1"/>
              <a:t>war-time</a:t>
            </a:r>
            <a:r>
              <a:rPr lang="fi-FI" b="1" dirty="0"/>
              <a:t> </a:t>
            </a:r>
            <a:r>
              <a:rPr lang="fi-FI" b="1" dirty="0" err="1"/>
              <a:t>endeavours</a:t>
            </a:r>
            <a:r>
              <a:rPr lang="fi-FI" b="1" dirty="0"/>
              <a:t> to </a:t>
            </a:r>
            <a:r>
              <a:rPr lang="fi-FI" b="1" dirty="0" err="1"/>
              <a:t>rapidly</a:t>
            </a:r>
            <a:r>
              <a:rPr lang="fi-FI" b="1" dirty="0"/>
              <a:t> house </a:t>
            </a:r>
            <a:r>
              <a:rPr lang="fi-FI" b="1" dirty="0" err="1"/>
              <a:t>war</a:t>
            </a:r>
            <a:r>
              <a:rPr lang="fi-FI" b="1" dirty="0"/>
              <a:t> </a:t>
            </a:r>
            <a:r>
              <a:rPr lang="fi-FI" b="1" dirty="0" err="1"/>
              <a:t>refugees</a:t>
            </a:r>
            <a:r>
              <a:rPr lang="fi-FI" b="1" dirty="0"/>
              <a:t> </a:t>
            </a:r>
            <a:r>
              <a:rPr lang="fi-FI" b="1" dirty="0" err="1"/>
              <a:t>by</a:t>
            </a:r>
            <a:r>
              <a:rPr lang="fi-FI" b="1" dirty="0"/>
              <a:t> </a:t>
            </a:r>
            <a:r>
              <a:rPr lang="fi-FI" b="1" dirty="0" err="1"/>
              <a:t>creating</a:t>
            </a:r>
            <a:r>
              <a:rPr lang="fi-FI" b="1" dirty="0"/>
              <a:t> </a:t>
            </a:r>
            <a:r>
              <a:rPr lang="fi-FI" b="1" dirty="0" err="1"/>
              <a:t>innovations</a:t>
            </a:r>
            <a:r>
              <a:rPr lang="fi-FI" b="1" dirty="0"/>
              <a:t> in </a:t>
            </a:r>
            <a:r>
              <a:rPr lang="fi-FI" b="1" dirty="0" err="1"/>
              <a:t>industrially</a:t>
            </a:r>
            <a:r>
              <a:rPr lang="fi-FI" b="1" dirty="0"/>
              <a:t> </a:t>
            </a:r>
            <a:r>
              <a:rPr lang="fi-FI" b="1" dirty="0" err="1"/>
              <a:t>produced</a:t>
            </a:r>
            <a:r>
              <a:rPr lang="fi-FI" b="1" dirty="0"/>
              <a:t> </a:t>
            </a:r>
            <a:r>
              <a:rPr lang="fi-FI" b="1" dirty="0" err="1"/>
              <a:t>timber</a:t>
            </a:r>
            <a:r>
              <a:rPr lang="fi-FI" b="1" dirty="0"/>
              <a:t> </a:t>
            </a:r>
            <a:r>
              <a:rPr lang="fi-FI" b="1" dirty="0" err="1"/>
              <a:t>houses</a:t>
            </a:r>
            <a:r>
              <a:rPr lang="fi-FI" b="1" dirty="0"/>
              <a:t>. </a:t>
            </a:r>
            <a:r>
              <a:rPr lang="fi-FI" dirty="0"/>
              <a:t>Marttila in Helsinki is just </a:t>
            </a:r>
            <a:r>
              <a:rPr lang="fi-FI" dirty="0" err="1"/>
              <a:t>one</a:t>
            </a:r>
            <a:r>
              <a:rPr lang="fi-FI" dirty="0"/>
              <a:t> of </a:t>
            </a:r>
            <a:r>
              <a:rPr lang="fi-FI" dirty="0" err="1"/>
              <a:t>many</a:t>
            </a:r>
            <a:r>
              <a:rPr lang="fi-FI" dirty="0"/>
              <a:t> </a:t>
            </a:r>
            <a:r>
              <a:rPr lang="fi-FI" dirty="0" err="1"/>
              <a:t>similar</a:t>
            </a:r>
            <a:r>
              <a:rPr lang="fi-FI" dirty="0"/>
              <a:t> </a:t>
            </a:r>
            <a:r>
              <a:rPr lang="fi-FI" dirty="0" err="1"/>
              <a:t>neighbourhoods</a:t>
            </a:r>
            <a:r>
              <a:rPr lang="fi-FI" dirty="0"/>
              <a:t> in Finland. </a:t>
            </a:r>
            <a:br>
              <a:rPr lang="fi-FI" dirty="0"/>
            </a:br>
            <a:r>
              <a:rPr lang="fi-FI" dirty="0"/>
              <a:t>Puutalo Oy – </a:t>
            </a:r>
            <a:r>
              <a:rPr lang="fi-FI" dirty="0" err="1"/>
              <a:t>Timber</a:t>
            </a:r>
            <a:r>
              <a:rPr lang="fi-FI" dirty="0"/>
              <a:t> </a:t>
            </a:r>
            <a:r>
              <a:rPr lang="fi-FI" dirty="0" err="1"/>
              <a:t>Houses</a:t>
            </a:r>
            <a:r>
              <a:rPr lang="fi-FI" dirty="0"/>
              <a:t> Ltd. </a:t>
            </a:r>
            <a:r>
              <a:rPr lang="fi-FI" dirty="0" err="1"/>
              <a:t>then</a:t>
            </a:r>
            <a:r>
              <a:rPr lang="fi-FI" dirty="0"/>
              <a:t> </a:t>
            </a:r>
            <a:r>
              <a:rPr lang="fi-FI" dirty="0" err="1"/>
              <a:t>became</a:t>
            </a:r>
            <a:r>
              <a:rPr lang="fi-FI" dirty="0"/>
              <a:t> </a:t>
            </a:r>
            <a:r>
              <a:rPr lang="fi-FI" dirty="0" err="1"/>
              <a:t>the</a:t>
            </a:r>
            <a:r>
              <a:rPr lang="fi-FI" dirty="0"/>
              <a:t> </a:t>
            </a:r>
            <a:r>
              <a:rPr lang="fi-FI" dirty="0" err="1"/>
              <a:t>world's</a:t>
            </a:r>
            <a:r>
              <a:rPr lang="fi-FI" dirty="0"/>
              <a:t> </a:t>
            </a:r>
            <a:r>
              <a:rPr lang="fi-FI" dirty="0" err="1"/>
              <a:t>largest</a:t>
            </a:r>
            <a:r>
              <a:rPr lang="fi-FI" dirty="0"/>
              <a:t> </a:t>
            </a:r>
            <a:r>
              <a:rPr lang="fi-FI" dirty="0" err="1"/>
              <a:t>export</a:t>
            </a:r>
            <a:r>
              <a:rPr lang="fi-FI" dirty="0"/>
              <a:t> </a:t>
            </a:r>
            <a:r>
              <a:rPr lang="fi-FI" dirty="0" err="1"/>
              <a:t>venture</a:t>
            </a:r>
            <a:r>
              <a:rPr lang="fi-FI" dirty="0"/>
              <a:t> of </a:t>
            </a:r>
            <a:r>
              <a:rPr lang="fi-FI" dirty="0" err="1"/>
              <a:t>timber</a:t>
            </a:r>
            <a:r>
              <a:rPr lang="fi-FI" dirty="0"/>
              <a:t> </a:t>
            </a:r>
            <a:r>
              <a:rPr lang="fi-FI" dirty="0" err="1"/>
              <a:t>houses</a:t>
            </a:r>
            <a:r>
              <a:rPr lang="fi-FI" dirty="0"/>
              <a:t> – </a:t>
            </a:r>
            <a:r>
              <a:rPr lang="fi-FI" dirty="0" err="1"/>
              <a:t>the</a:t>
            </a:r>
            <a:r>
              <a:rPr lang="fi-FI" dirty="0"/>
              <a:t> </a:t>
            </a:r>
            <a:r>
              <a:rPr lang="fi-FI" dirty="0" err="1"/>
              <a:t>story</a:t>
            </a:r>
            <a:r>
              <a:rPr lang="fi-FI" dirty="0"/>
              <a:t> </a:t>
            </a:r>
            <a:r>
              <a:rPr lang="fi-FI" dirty="0" err="1"/>
              <a:t>was</a:t>
            </a:r>
            <a:r>
              <a:rPr lang="fi-FI" dirty="0"/>
              <a:t> </a:t>
            </a:r>
            <a:r>
              <a:rPr lang="fi-FI" dirty="0" err="1"/>
              <a:t>exhibited</a:t>
            </a:r>
            <a:r>
              <a:rPr lang="fi-FI" dirty="0"/>
              <a:t> in </a:t>
            </a:r>
            <a:r>
              <a:rPr lang="fi-FI" dirty="0" err="1"/>
              <a:t>the</a:t>
            </a:r>
            <a:r>
              <a:rPr lang="fi-FI" dirty="0"/>
              <a:t> 2021 </a:t>
            </a:r>
            <a:r>
              <a:rPr lang="fi-FI" dirty="0" err="1"/>
              <a:t>Venice</a:t>
            </a:r>
            <a:r>
              <a:rPr lang="fi-FI" dirty="0"/>
              <a:t> </a:t>
            </a:r>
            <a:r>
              <a:rPr lang="fi-FI" dirty="0" err="1"/>
              <a:t>architecture</a:t>
            </a:r>
            <a:r>
              <a:rPr lang="fi-FI" dirty="0"/>
              <a:t> Biennale.</a:t>
            </a:r>
          </a:p>
          <a:p>
            <a:pPr marL="171450" indent="-171450">
              <a:buFont typeface="Arial"/>
              <a:buChar char="•"/>
            </a:pPr>
            <a:r>
              <a:rPr lang="en-US" b="1" dirty="0"/>
              <a:t>Today, wood is also used in large-scale urban complexes, such as the event </a:t>
            </a:r>
            <a:r>
              <a:rPr lang="en-US" b="1" dirty="0" err="1"/>
              <a:t>centre</a:t>
            </a:r>
            <a:r>
              <a:rPr lang="en-US" b="1" dirty="0"/>
              <a:t> in </a:t>
            </a:r>
            <a:r>
              <a:rPr lang="en-US" b="1" dirty="0" err="1"/>
              <a:t>Kotka</a:t>
            </a:r>
            <a:r>
              <a:rPr lang="en-US" b="1" dirty="0"/>
              <a:t>, eastern Finland, and the gaming company Supercell's headquarters in Helsinki.</a:t>
            </a:r>
            <a:endParaRPr lang="fi-FI" b="1" dirty="0"/>
          </a:p>
          <a:p>
            <a:pPr marL="171450" indent="-171450">
              <a:buFont typeface="Arial"/>
              <a:buChar char="•"/>
            </a:pPr>
            <a:endParaRPr lang="en-US" dirty="0"/>
          </a:p>
          <a:p>
            <a:pPr marL="171450" indent="-171450">
              <a:buFont typeface="Calibri,Sans-Serif"/>
              <a:buChar char="-"/>
            </a:pPr>
            <a:endParaRPr lang="en-US" dirty="0">
              <a:latin typeface="Finlandica"/>
              <a:ea typeface="Calibri"/>
              <a:cs typeface="Calibri"/>
            </a:endParaRPr>
          </a:p>
        </p:txBody>
      </p:sp>
      <p:sp>
        <p:nvSpPr>
          <p:cNvPr id="4" name="Dian numeron paikkamerkki 3">
            <a:extLst>
              <a:ext uri="{FF2B5EF4-FFF2-40B4-BE49-F238E27FC236}">
                <a16:creationId xmlns:a16="http://schemas.microsoft.com/office/drawing/2014/main" id="{90D83EC7-4516-7B57-7566-9C256030E656}"/>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50174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One thing you may not have known: Helsinki is home to Northern Europe’s largest concentration of Art Nouveau 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monumental </a:t>
            </a:r>
            <a:r>
              <a:rPr lang="en-US" b="0" dirty="0" err="1"/>
              <a:t>centre</a:t>
            </a:r>
            <a:r>
              <a:rPr lang="en-US" b="0" dirty="0"/>
              <a:t> of Helsinki was built in the Neo-Classical “Empire” style in the first half of the 19</a:t>
            </a:r>
            <a:r>
              <a:rPr lang="en-US" b="0" baseline="30000" dirty="0"/>
              <a:t>th</a:t>
            </a:r>
            <a:r>
              <a:rPr lang="en-US" b="0" dirty="0"/>
              <a:t> century, but some </a:t>
            </a:r>
            <a:r>
              <a:rPr lang="en-US" b="0" dirty="0" err="1"/>
              <a:t>neighbourhoods</a:t>
            </a:r>
            <a:r>
              <a:rPr lang="en-US" b="0" dirty="0"/>
              <a:t> are predominantly Art Nouveau or </a:t>
            </a:r>
            <a:r>
              <a:rPr lang="en-US" b="0" dirty="0" err="1"/>
              <a:t>Jugenstil</a:t>
            </a:r>
            <a:r>
              <a:rPr lang="en-US" b="0" dirty="0"/>
              <a:t>.</a:t>
            </a:r>
            <a:endParaRPr lang="fi-FI" b="0" dirty="0"/>
          </a:p>
          <a:p>
            <a:endParaRPr lang="en-US" dirty="0">
              <a:latin typeface="Calibri"/>
              <a:ea typeface="Calibri"/>
              <a:cs typeface="Calibri"/>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101B5-6C95-1A97-2549-652AC0ABB2E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7D4CFE3-6F55-553B-33B5-DD6DF3DC5950}"/>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1FC192B7-2C3B-6283-0DD0-32C0481F82CE}"/>
              </a:ext>
            </a:extLst>
          </p:cNvPr>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The Finnish interpretation of Art Nouveau is called National Romanticism. </a:t>
            </a:r>
            <a:r>
              <a:rPr lang="en-US" dirty="0"/>
              <a:t>It prevailed a fairly short period but the style was a powerful expression of what was seen as Finnish – at the time, in the turn of the 20th century, Finland was part of the Russian Empire and strongly moving towards independence, which was reflected in all arts, including architecture.</a:t>
            </a:r>
          </a:p>
          <a:p>
            <a:pPr marL="628650" lvl="1" indent="-171450">
              <a:buFont typeface="Arial" panose="020B0604020202020204" pitchFamily="34" charset="0"/>
              <a:buChar char="•"/>
            </a:pPr>
            <a:r>
              <a:rPr lang="en-US" b="1" dirty="0"/>
              <a:t>The greatest master of the National Romantic era was </a:t>
            </a:r>
            <a:r>
              <a:rPr lang="fi-FI" b="1" dirty="0"/>
              <a:t>Eliel Saarinen </a:t>
            </a:r>
            <a:r>
              <a:rPr lang="en-US" dirty="0"/>
              <a:t>(1873–1950), who then became </a:t>
            </a:r>
            <a:r>
              <a:rPr lang="fi-FI" b="1" dirty="0" err="1"/>
              <a:t>the</a:t>
            </a:r>
            <a:r>
              <a:rPr lang="fi-FI" b="1" dirty="0"/>
              <a:t> </a:t>
            </a:r>
            <a:r>
              <a:rPr lang="fi-FI" b="1" dirty="0" err="1"/>
              <a:t>internationally</a:t>
            </a:r>
            <a:r>
              <a:rPr lang="fi-FI" b="1" dirty="0"/>
              <a:t> </a:t>
            </a:r>
            <a:r>
              <a:rPr lang="fi-FI" b="1" dirty="0" err="1"/>
              <a:t>best-known</a:t>
            </a:r>
            <a:r>
              <a:rPr lang="fi-FI" b="1" dirty="0"/>
              <a:t> </a:t>
            </a:r>
            <a:r>
              <a:rPr lang="fi-FI" b="1" dirty="0" err="1"/>
              <a:t>Finnish</a:t>
            </a:r>
            <a:r>
              <a:rPr lang="fi-FI" b="1" dirty="0"/>
              <a:t> </a:t>
            </a:r>
            <a:r>
              <a:rPr lang="fi-FI" b="1" dirty="0" err="1"/>
              <a:t>architect</a:t>
            </a:r>
            <a:r>
              <a:rPr lang="fi-FI" b="1" dirty="0"/>
              <a:t> of </a:t>
            </a:r>
            <a:r>
              <a:rPr lang="fi-FI" b="1" dirty="0" err="1"/>
              <a:t>the</a:t>
            </a:r>
            <a:r>
              <a:rPr lang="fi-FI" b="1" dirty="0"/>
              <a:t> </a:t>
            </a:r>
            <a:r>
              <a:rPr lang="fi-FI" b="1" dirty="0" err="1"/>
              <a:t>time</a:t>
            </a:r>
            <a:r>
              <a:rPr lang="fi-FI" dirty="0"/>
              <a:t>: he </a:t>
            </a:r>
            <a:r>
              <a:rPr lang="fi-FI" dirty="0" err="1"/>
              <a:t>worked</a:t>
            </a:r>
            <a:r>
              <a:rPr lang="fi-FI" dirty="0"/>
              <a:t> </a:t>
            </a:r>
            <a:r>
              <a:rPr lang="fi-FI" dirty="0" err="1"/>
              <a:t>the</a:t>
            </a:r>
            <a:r>
              <a:rPr lang="fi-FI" dirty="0"/>
              <a:t> </a:t>
            </a:r>
            <a:r>
              <a:rPr lang="fi-FI" dirty="0" err="1"/>
              <a:t>second</a:t>
            </a:r>
            <a:r>
              <a:rPr lang="fi-FI" dirty="0"/>
              <a:t> </a:t>
            </a:r>
            <a:r>
              <a:rPr lang="fi-FI" dirty="0" err="1"/>
              <a:t>half</a:t>
            </a:r>
            <a:r>
              <a:rPr lang="fi-FI" dirty="0"/>
              <a:t> of </a:t>
            </a:r>
            <a:r>
              <a:rPr lang="fi-FI" dirty="0" err="1"/>
              <a:t>his</a:t>
            </a:r>
            <a:r>
              <a:rPr lang="fi-FI" dirty="0"/>
              <a:t> </a:t>
            </a:r>
            <a:r>
              <a:rPr lang="fi-FI" dirty="0" err="1"/>
              <a:t>career</a:t>
            </a:r>
            <a:r>
              <a:rPr lang="fi-FI" dirty="0"/>
              <a:t> in </a:t>
            </a:r>
            <a:r>
              <a:rPr lang="fi-FI" dirty="0" err="1"/>
              <a:t>the</a:t>
            </a:r>
            <a:r>
              <a:rPr lang="fi-FI" dirty="0"/>
              <a:t> United </a:t>
            </a:r>
            <a:r>
              <a:rPr lang="fi-FI" dirty="0" err="1"/>
              <a:t>States</a:t>
            </a:r>
            <a:r>
              <a:rPr lang="fi-FI" dirty="0"/>
              <a:t> and </a:t>
            </a:r>
            <a:r>
              <a:rPr lang="fi-FI" dirty="0" err="1"/>
              <a:t>had</a:t>
            </a:r>
            <a:r>
              <a:rPr lang="fi-FI" dirty="0"/>
              <a:t> a </a:t>
            </a:r>
            <a:r>
              <a:rPr lang="fi-FI" dirty="0" err="1"/>
              <a:t>great</a:t>
            </a:r>
            <a:r>
              <a:rPr lang="fi-FI" dirty="0"/>
              <a:t> </a:t>
            </a:r>
            <a:r>
              <a:rPr lang="fi-FI" dirty="0" err="1"/>
              <a:t>influence</a:t>
            </a:r>
            <a:r>
              <a:rPr lang="fi-FI" dirty="0"/>
              <a:t> </a:t>
            </a:r>
            <a:r>
              <a:rPr lang="fi-FI" dirty="0" err="1"/>
              <a:t>also</a:t>
            </a:r>
            <a:r>
              <a:rPr lang="fi-FI" dirty="0"/>
              <a:t> on </a:t>
            </a:r>
            <a:r>
              <a:rPr lang="en-US" dirty="0"/>
              <a:t>American architecture. [His son, architect </a:t>
            </a:r>
            <a:r>
              <a:rPr lang="en-US" dirty="0" err="1"/>
              <a:t>Eero</a:t>
            </a:r>
            <a:r>
              <a:rPr lang="en-US" dirty="0"/>
              <a:t> Saarinen, is one of the biggest names of American Modernism with works such as the Gateway Arch in St. Louis.]</a:t>
            </a:r>
          </a:p>
          <a:p>
            <a:pPr marL="628650" lvl="1" indent="-171450">
              <a:buFont typeface="Arial" panose="020B0604020202020204" pitchFamily="34" charset="0"/>
              <a:buChar char="•"/>
            </a:pPr>
            <a:r>
              <a:rPr lang="en-US" b="1" dirty="0"/>
              <a:t>(right) The home and studio of Saarinen by a lake in </a:t>
            </a:r>
            <a:r>
              <a:rPr lang="en-US" b="1" dirty="0" err="1"/>
              <a:t>Kirkkonummi</a:t>
            </a:r>
            <a:r>
              <a:rPr lang="en-US" b="1" dirty="0"/>
              <a:t> </a:t>
            </a:r>
            <a:r>
              <a:rPr lang="en-US" dirty="0"/>
              <a:t>is a total work of art [</a:t>
            </a:r>
            <a:r>
              <a:rPr lang="en-US" dirty="0" err="1"/>
              <a:t>Eero</a:t>
            </a:r>
            <a:r>
              <a:rPr lang="en-US" dirty="0"/>
              <a:t> Saarinen was born here], </a:t>
            </a:r>
            <a:r>
              <a:rPr lang="en-US" b="1" dirty="0"/>
              <a:t>today a museum. </a:t>
            </a:r>
            <a:br>
              <a:rPr lang="en-US" dirty="0"/>
            </a:br>
            <a:r>
              <a:rPr lang="en-US" b="1" dirty="0"/>
              <a:t>(left) Helsinki Railway Station has been called the world's most beautiful train station. </a:t>
            </a:r>
            <a:r>
              <a:rPr lang="en-US" dirty="0"/>
              <a:t>Entrance hall with Paavo </a:t>
            </a:r>
            <a:r>
              <a:rPr lang="en-US" dirty="0" err="1"/>
              <a:t>Tynell</a:t>
            </a:r>
            <a:r>
              <a:rPr lang="en-US" dirty="0"/>
              <a:t> lamps that are today coveted by design collectors all over the world.</a:t>
            </a:r>
          </a:p>
          <a:p>
            <a:pPr marL="628650" lvl="1" indent="-171450">
              <a:buFont typeface="Arial" panose="020B0604020202020204" pitchFamily="34" charset="0"/>
              <a:buChar char="•"/>
            </a:pPr>
            <a:r>
              <a:rPr lang="en-US" b="1" dirty="0"/>
              <a:t>Some street views in Art Nouveau or Jugendstil districts in Helsinki</a:t>
            </a:r>
            <a:r>
              <a:rPr lang="en-US" dirty="0"/>
              <a:t>: </a:t>
            </a:r>
            <a:r>
              <a:rPr lang="en-US" dirty="0" err="1"/>
              <a:t>Katajanokka</a:t>
            </a:r>
            <a:r>
              <a:rPr lang="en-US" dirty="0"/>
              <a:t> and Eira. </a:t>
            </a:r>
          </a:p>
          <a:p>
            <a:endParaRPr lang="en-US" dirty="0"/>
          </a:p>
          <a:p>
            <a:pPr marL="171450" indent="-171450">
              <a:buFont typeface="Arial"/>
              <a:buChar char="•"/>
            </a:pPr>
            <a:endParaRPr lang="en-US" dirty="0"/>
          </a:p>
          <a:p>
            <a:pPr marL="171450" indent="-171450">
              <a:buFont typeface="Calibri,Sans-Serif"/>
              <a:buChar char="-"/>
            </a:pPr>
            <a:endParaRPr lang="en-US" dirty="0">
              <a:ea typeface="Calibri"/>
              <a:cs typeface="Calibri"/>
            </a:endParaRPr>
          </a:p>
        </p:txBody>
      </p:sp>
      <p:sp>
        <p:nvSpPr>
          <p:cNvPr id="4" name="Dian numeron paikkamerkki 3">
            <a:extLst>
              <a:ext uri="{FF2B5EF4-FFF2-40B4-BE49-F238E27FC236}">
                <a16:creationId xmlns:a16="http://schemas.microsoft.com/office/drawing/2014/main" id="{C4DE182E-FEF8-D5AE-9249-FE84D0780706}"/>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2267991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endParaRPr lang="en-US" dirty="0"/>
          </a:p>
          <a:p>
            <a:pPr marL="171450" indent="-171450">
              <a:buFont typeface="Arial" panose="020B0604020202020204" pitchFamily="34" charset="0"/>
              <a:buChar char="•"/>
            </a:pPr>
            <a:r>
              <a:rPr lang="en-US" b="1" dirty="0">
                <a:latin typeface="Calibri"/>
                <a:ea typeface="Calibri"/>
                <a:cs typeface="Calibri"/>
              </a:rPr>
              <a:t>What Finnish architecture is probably the best known for, is Modernism. </a:t>
            </a:r>
          </a:p>
          <a:p>
            <a:pPr marL="171450" indent="-171450">
              <a:buFont typeface="Arial" panose="020B0604020202020204" pitchFamily="34" charset="0"/>
              <a:buChar char="•"/>
            </a:pPr>
            <a:r>
              <a:rPr lang="en-US" dirty="0">
                <a:latin typeface="Calibri"/>
                <a:ea typeface="Calibri"/>
                <a:cs typeface="Calibri"/>
              </a:rPr>
              <a:t>E.g. the </a:t>
            </a:r>
            <a:r>
              <a:rPr lang="en-US" b="1" dirty="0">
                <a:latin typeface="Calibri"/>
                <a:ea typeface="Calibri"/>
                <a:cs typeface="Calibri"/>
              </a:rPr>
              <a:t>Paimio tuberculosis sanatorium from the 1930s </a:t>
            </a:r>
            <a:r>
              <a:rPr lang="en-US" dirty="0">
                <a:latin typeface="Calibri"/>
                <a:ea typeface="Calibri"/>
                <a:cs typeface="Calibri"/>
              </a:rPr>
              <a:t>was widely published internationally and a paragon to many architects all over the world.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 Sanatorium </a:t>
            </a:r>
            <a:r>
              <a:rPr lang="en-US" b="1" dirty="0"/>
              <a:t>was designed by the great architect </a:t>
            </a:r>
            <a:r>
              <a:rPr lang="fi-FI" b="1" dirty="0"/>
              <a:t>Alvar Aalto and </a:t>
            </a:r>
            <a:r>
              <a:rPr lang="fi-FI" b="1" dirty="0" err="1"/>
              <a:t>his</a:t>
            </a:r>
            <a:r>
              <a:rPr lang="fi-FI" b="1" dirty="0"/>
              <a:t> </a:t>
            </a:r>
            <a:r>
              <a:rPr lang="fi-FI" b="1" dirty="0" err="1"/>
              <a:t>office</a:t>
            </a:r>
            <a:r>
              <a:rPr lang="fi-FI" b="1" dirty="0"/>
              <a:t>. </a:t>
            </a:r>
          </a:p>
          <a:p>
            <a:endParaRPr lang="en-US" dirty="0">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A35E3-DD97-0142-860B-FA536B9119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64D069C-35DE-7C5A-FDC0-1DEFA36D4DE6}"/>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5E7FB4C5-53C3-5C17-AD56-05FA7ED03367}"/>
              </a:ext>
            </a:extLst>
          </p:cNvPr>
          <p:cNvSpPr>
            <a:spLocks noGrp="1"/>
          </p:cNvSpPr>
          <p:nvPr>
            <p:ph type="body" idx="1"/>
          </p:nvPr>
        </p:nvSpPr>
        <p:spPr/>
        <p:txBody>
          <a:bodyPr/>
          <a:lstStyle/>
          <a:p>
            <a:pPr marL="171450" indent="-171450">
              <a:buFont typeface="Arial" panose="020B0604020202020204" pitchFamily="34" charset="0"/>
              <a:buChar char="•"/>
            </a:pPr>
            <a:r>
              <a:rPr lang="fi-FI" b="1" dirty="0"/>
              <a:t>In 2025, Finland </a:t>
            </a:r>
            <a:r>
              <a:rPr lang="fi-FI" b="1" dirty="0" err="1"/>
              <a:t>nominated</a:t>
            </a:r>
            <a:r>
              <a:rPr lang="fi-FI" b="1" dirty="0"/>
              <a:t> a</a:t>
            </a:r>
            <a:r>
              <a:rPr lang="en-US" b="1" dirty="0"/>
              <a:t> series of 13 Aalto sites for the </a:t>
            </a:r>
            <a:r>
              <a:rPr lang="en-US" b="1" dirty="0" err="1"/>
              <a:t>Unesco</a:t>
            </a:r>
            <a:r>
              <a:rPr lang="en-US" b="1" dirty="0"/>
              <a:t> World Heritage List. </a:t>
            </a:r>
          </a:p>
          <a:p>
            <a:pPr marL="171450" indent="-171450">
              <a:buFont typeface="Arial" panose="020B0604020202020204" pitchFamily="34" charset="0"/>
              <a:buChar char="•"/>
            </a:pPr>
            <a:r>
              <a:rPr lang="en-US" b="1" dirty="0"/>
              <a:t>Villa Mairea, a private home for an industrial tycoon and patron of arts near the west coast of Finland, is one of the 13 sites...</a:t>
            </a:r>
          </a:p>
          <a:p>
            <a:pPr marL="171450" indent="-171450">
              <a:buFont typeface="Arial" panose="020B0604020202020204" pitchFamily="34" charset="0"/>
              <a:buChar char="•"/>
            </a:pPr>
            <a:r>
              <a:rPr lang="en-US" b="1" dirty="0"/>
              <a:t>...as well as these two, a rowhouse for the employees of a forestry company in </a:t>
            </a:r>
            <a:r>
              <a:rPr lang="en-US" b="1" dirty="0" err="1"/>
              <a:t>Sunila</a:t>
            </a:r>
            <a:r>
              <a:rPr lang="en-US" b="1" dirty="0"/>
              <a:t>, eastern Finland, and a public library in </a:t>
            </a:r>
            <a:r>
              <a:rPr lang="en-US" b="1" dirty="0" err="1"/>
              <a:t>Seinäjoki</a:t>
            </a:r>
            <a:r>
              <a:rPr lang="en-US" b="1" dirty="0"/>
              <a:t>. [</a:t>
            </a:r>
            <a:r>
              <a:rPr lang="en-US" dirty="0"/>
              <a:t>These are examples of features characteristic of Aalto's architecture: the use of indirect natural light, warm atmosphere created by wooden elements, and attention to detail.]</a:t>
            </a:r>
          </a:p>
          <a:p>
            <a:pPr marL="171450" indent="-171450">
              <a:buFont typeface="Arial" panose="020B0604020202020204" pitchFamily="34" charset="0"/>
              <a:buChar char="•"/>
            </a:pPr>
            <a:r>
              <a:rPr lang="en-US" dirty="0"/>
              <a:t>Of course, </a:t>
            </a:r>
            <a:r>
              <a:rPr lang="en-US" b="1" dirty="0"/>
              <a:t>Aalto was not the only great Finnish architect of the Modernistic era – there were many others, such as </a:t>
            </a:r>
            <a:r>
              <a:rPr lang="en-US" b="1" dirty="0" err="1"/>
              <a:t>Viljo</a:t>
            </a:r>
            <a:r>
              <a:rPr lang="en-US" b="1" dirty="0"/>
              <a:t> Revell, </a:t>
            </a:r>
            <a:r>
              <a:rPr lang="en-US" dirty="0"/>
              <a:t>designer of the Toronto City Hall</a:t>
            </a:r>
            <a:r>
              <a:rPr lang="en-US" b="0" dirty="0"/>
              <a:t>, who was only a student in the 1930s when he and his student colleagues </a:t>
            </a:r>
            <a:r>
              <a:rPr lang="en-US" b="1" dirty="0"/>
              <a:t>designed the Functionalistic Glass Palace building in Helsinki </a:t>
            </a:r>
            <a:r>
              <a:rPr lang="en-US" dirty="0"/>
              <a:t>originally meant to be a temporary structure but </a:t>
            </a:r>
            <a:r>
              <a:rPr lang="en-US" b="1" dirty="0"/>
              <a:t>today home to Amos Rex Art Museum. (right) </a:t>
            </a:r>
            <a:r>
              <a:rPr lang="en-US" b="1" dirty="0" err="1"/>
              <a:t>Aarne</a:t>
            </a:r>
            <a:r>
              <a:rPr lang="en-US" b="1" dirty="0"/>
              <a:t> </a:t>
            </a:r>
            <a:r>
              <a:rPr lang="en-US" b="1" dirty="0" err="1"/>
              <a:t>Ervi</a:t>
            </a:r>
            <a:r>
              <a:rPr lang="en-US" b="1" dirty="0"/>
              <a:t> was another big name of Modernism, and among libraries and other public buildings, he designed a series of handsome hydropower plants in northern Finland. </a:t>
            </a:r>
            <a:endParaRPr lang="en-US" dirty="0"/>
          </a:p>
          <a:p>
            <a:pPr marL="171450" indent="-171450">
              <a:buFont typeface="Calibri,Sans-Serif"/>
              <a:buChar char="-"/>
            </a:pPr>
            <a:endParaRPr lang="en-US" dirty="0">
              <a:ea typeface="Calibri"/>
              <a:cs typeface="Calibri"/>
            </a:endParaRPr>
          </a:p>
        </p:txBody>
      </p:sp>
      <p:sp>
        <p:nvSpPr>
          <p:cNvPr id="4" name="Dian numeron paikkamerkki 3">
            <a:extLst>
              <a:ext uri="{FF2B5EF4-FFF2-40B4-BE49-F238E27FC236}">
                <a16:creationId xmlns:a16="http://schemas.microsoft.com/office/drawing/2014/main" id="{B2468750-0E42-B029-AA52-E05F6B53232B}"/>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551693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indent="-171450">
              <a:buFont typeface="Arial" panose="020B0604020202020204" pitchFamily="34" charset="0"/>
              <a:buChar char="•"/>
            </a:pPr>
            <a:r>
              <a:rPr lang="en-US" b="1" dirty="0"/>
              <a:t>Finland is world leader in gender equality and women’s rights – Finland was the first country in Europe </a:t>
            </a:r>
            <a:r>
              <a:rPr lang="en-US" dirty="0"/>
              <a:t>and third in the world [1</a:t>
            </a:r>
            <a:r>
              <a:rPr lang="en-US" baseline="30000" dirty="0"/>
              <a:t>st</a:t>
            </a:r>
            <a:r>
              <a:rPr lang="en-US" dirty="0"/>
              <a:t> New Zealand, 2</a:t>
            </a:r>
            <a:r>
              <a:rPr lang="en-US" baseline="30000" dirty="0"/>
              <a:t>nd</a:t>
            </a:r>
            <a:r>
              <a:rPr lang="en-US" dirty="0"/>
              <a:t> Australia] </a:t>
            </a:r>
            <a:r>
              <a:rPr lang="en-US" b="1" dirty="0"/>
              <a:t>to grant women the right to vote, in 1906.</a:t>
            </a:r>
          </a:p>
          <a:p>
            <a:pPr marL="171450" indent="-171450">
              <a:buFont typeface="Arial" panose="020B0604020202020204" pitchFamily="34" charset="0"/>
              <a:buChar char="•"/>
            </a:pPr>
            <a:r>
              <a:rPr lang="en-US" b="1" dirty="0"/>
              <a:t>Similarly in architecture, Finland was a paragon: the first country to allow women to graduate as architects. </a:t>
            </a:r>
            <a:endParaRPr lang="fi-FI" dirty="0"/>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3BFC6-715A-7A62-BD73-D24E009B98E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1651642-53D0-DBDF-E15A-62F553435956}"/>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105FD2E0-15CB-262A-DC82-4265D694C1A5}"/>
              </a:ext>
            </a:extLst>
          </p:cNvPr>
          <p:cNvSpPr>
            <a:spLocks noGrp="1"/>
          </p:cNvSpPr>
          <p:nvPr>
            <p:ph type="body" idx="1"/>
          </p:nvPr>
        </p:nvSpPr>
        <p:spPr/>
        <p:txBody>
          <a:bodyPr/>
          <a:lstStyle/>
          <a:p>
            <a:pPr marL="171450" indent="-171450">
              <a:buFont typeface="Arial,Sans-Serif"/>
              <a:buChar char="•"/>
            </a:pPr>
            <a:r>
              <a:rPr lang="en-US" b="1" dirty="0"/>
              <a:t>The first woman architect was Signe </a:t>
            </a:r>
            <a:r>
              <a:rPr lang="en-US" b="1" dirty="0" err="1"/>
              <a:t>Hornborg</a:t>
            </a:r>
            <a:r>
              <a:rPr lang="en-US" dirty="0"/>
              <a:t>, who graduated Helsinki University of Technology in 1890, </a:t>
            </a:r>
            <a:r>
              <a:rPr lang="en-US" b="1" dirty="0"/>
              <a:t>and soon after her, </a:t>
            </a:r>
            <a:r>
              <a:rPr lang="en-US" b="1" dirty="0" err="1"/>
              <a:t>Wivi</a:t>
            </a:r>
            <a:r>
              <a:rPr lang="en-US" b="1" dirty="0"/>
              <a:t> </a:t>
            </a:r>
            <a:r>
              <a:rPr lang="en-US" b="1" dirty="0" err="1"/>
              <a:t>Lönn</a:t>
            </a:r>
            <a:r>
              <a:rPr lang="en-US" b="1" dirty="0"/>
              <a:t> who was the first to work independently through her own firm.</a:t>
            </a:r>
          </a:p>
          <a:p>
            <a:pPr marL="171450" indent="-171450">
              <a:buFont typeface="Arial,Sans-Serif"/>
              <a:buChar char="•"/>
            </a:pPr>
            <a:r>
              <a:rPr lang="en-US" b="1" dirty="0"/>
              <a:t>The number of women in architecture is still growing</a:t>
            </a:r>
            <a:r>
              <a:rPr lang="en-US" b="0" dirty="0"/>
              <a:t>: in the early 2010s, half of the students of architecture were women; </a:t>
            </a:r>
            <a:r>
              <a:rPr lang="en-US" b="1" dirty="0"/>
              <a:t>today, the ratio is 3 out of 4.</a:t>
            </a:r>
          </a:p>
          <a:p>
            <a:pPr marL="171450" indent="-171450">
              <a:buFont typeface="Arial,Sans-Serif"/>
              <a:buChar char="•"/>
            </a:pPr>
            <a:r>
              <a:rPr lang="en-US" dirty="0"/>
              <a:t>(left) A residential building (1892) by </a:t>
            </a:r>
            <a:r>
              <a:rPr lang="en-US" dirty="0" err="1"/>
              <a:t>Hornborg</a:t>
            </a:r>
            <a:r>
              <a:rPr lang="en-US" dirty="0"/>
              <a:t> in Pori, western Finland, and (right) one of </a:t>
            </a:r>
            <a:r>
              <a:rPr lang="en-US" dirty="0" err="1"/>
              <a:t>Wivi</a:t>
            </a:r>
            <a:r>
              <a:rPr lang="en-US" dirty="0"/>
              <a:t> </a:t>
            </a:r>
            <a:r>
              <a:rPr lang="en-US" dirty="0" err="1"/>
              <a:t>Lönn’s</a:t>
            </a:r>
            <a:r>
              <a:rPr lang="en-US" dirty="0"/>
              <a:t> key works, the Central Fire Station in Tampere (1908).</a:t>
            </a:r>
          </a:p>
          <a:p>
            <a:pPr marL="171450" indent="-171450">
              <a:buFont typeface="Arial,Sans-Serif"/>
              <a:buChar char="•"/>
            </a:pPr>
            <a:r>
              <a:rPr lang="en-US" b="1" dirty="0"/>
              <a:t>Many of Finland’s renowned male architects had a joint office with their architect wives</a:t>
            </a:r>
            <a:r>
              <a:rPr lang="en-US" dirty="0"/>
              <a:t>, who were equal, although less known partners, such as </a:t>
            </a:r>
            <a:r>
              <a:rPr lang="en-US" b="1" dirty="0"/>
              <a:t>Aino Aalto, Elissa Aalto, </a:t>
            </a:r>
            <a:r>
              <a:rPr lang="en-US" b="1" dirty="0" err="1"/>
              <a:t>Raili</a:t>
            </a:r>
            <a:r>
              <a:rPr lang="en-US" b="1" dirty="0"/>
              <a:t> </a:t>
            </a:r>
            <a:r>
              <a:rPr lang="en-US" b="1" dirty="0" err="1"/>
              <a:t>Pietilä</a:t>
            </a:r>
            <a:r>
              <a:rPr lang="en-US" b="1" dirty="0"/>
              <a:t> and </a:t>
            </a:r>
            <a:r>
              <a:rPr lang="en-US" b="1" dirty="0" err="1"/>
              <a:t>Kaija</a:t>
            </a:r>
            <a:r>
              <a:rPr lang="en-US" b="1" dirty="0"/>
              <a:t> Siren</a:t>
            </a:r>
            <a:r>
              <a:rPr lang="en-US" dirty="0"/>
              <a:t>.</a:t>
            </a:r>
            <a:endParaRPr lang="fi-FI" dirty="0"/>
          </a:p>
          <a:p>
            <a:pPr marL="171450" indent="-171450">
              <a:buFont typeface="Arial,Sans-Serif"/>
              <a:buChar char="•"/>
            </a:pPr>
            <a:r>
              <a:rPr lang="en-US" dirty="0"/>
              <a:t>Although there are less well-known women architects than men, today, all-female firms are nothing out of the ordinary.</a:t>
            </a:r>
            <a:endParaRPr lang="en-US" dirty="0">
              <a:cs typeface="+mn-lt"/>
            </a:endParaRPr>
          </a:p>
          <a:p>
            <a:pPr marL="171450" indent="-171450">
              <a:buFont typeface="Arial,Sans-Serif"/>
              <a:buChar char="•"/>
            </a:pPr>
            <a:endParaRPr lang="en-US" dirty="0"/>
          </a:p>
        </p:txBody>
      </p:sp>
      <p:sp>
        <p:nvSpPr>
          <p:cNvPr id="4" name="Dian numeron paikkamerkki 3">
            <a:extLst>
              <a:ext uri="{FF2B5EF4-FFF2-40B4-BE49-F238E27FC236}">
                <a16:creationId xmlns:a16="http://schemas.microsoft.com/office/drawing/2014/main" id="{EB35CBE9-1343-895E-F9E9-91233E05967D}"/>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1543282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24.6.2025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24.6.2025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24.6.2025</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24.6.2025</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24.6.2025</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24.6.2025</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24.6.2025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24.6.2025</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24.6.2025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24.6.2025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24.6.2025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24.6.2025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24.6.2025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24.6.2025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24.6.2025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24.6.2025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24.6.2025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24.6.2025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24.6.2025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24.6.2025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24.6.2025</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24.6.2025</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3.xml"/><Relationship Id="rId7" Type="http://schemas.openxmlformats.org/officeDocument/2006/relationships/image" Target="../media/image9.jpe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5.xml"/><Relationship Id="rId7" Type="http://schemas.openxmlformats.org/officeDocument/2006/relationships/image" Target="../media/image15.jpe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7.xml"/><Relationship Id="rId7" Type="http://schemas.openxmlformats.org/officeDocument/2006/relationships/image" Target="../media/image21.jpeg"/><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65E787-AF76-69E8-EEFA-9FDD7905D0AD}"/>
              </a:ext>
            </a:extLst>
          </p:cNvPr>
          <p:cNvPicPr>
            <a:picLocks noChangeAspect="1"/>
          </p:cNvPicPr>
          <p:nvPr/>
        </p:nvPicPr>
        <p:blipFill>
          <a:blip r:embed="rId3" cstate="screen">
            <a:extLst>
              <a:ext uri="{28A0092B-C50C-407E-A947-70E740481C1C}">
                <a14:useLocalDpi xmlns:a14="http://schemas.microsoft.com/office/drawing/2010/main"/>
              </a:ext>
            </a:extLst>
          </a:blip>
          <a:srcRect l="-1" b="-1"/>
          <a:stretch/>
        </p:blipFill>
        <p:spPr>
          <a:xfrm>
            <a:off x="-2" y="-2"/>
            <a:ext cx="9144002" cy="5143500"/>
          </a:xfrm>
          <a:prstGeom prst="rect">
            <a:avLst/>
          </a:prstGeom>
        </p:spPr>
      </p:pic>
      <p:sp>
        <p:nvSpPr>
          <p:cNvPr id="17" name="Rectangle 16">
            <a:extLst>
              <a:ext uri="{FF2B5EF4-FFF2-40B4-BE49-F238E27FC236}">
                <a16:creationId xmlns:a16="http://schemas.microsoft.com/office/drawing/2014/main" id="{73540369-5679-4258-A9BB-AD03770B0F39}"/>
              </a:ext>
            </a:extLst>
          </p:cNvPr>
          <p:cNvSpPr/>
          <p:nvPr/>
        </p:nvSpPr>
        <p:spPr>
          <a:xfrm>
            <a:off x="0"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1170040" y="2140861"/>
            <a:ext cx="6803918" cy="861774"/>
          </a:xfrm>
        </p:spPr>
        <p:txBody>
          <a:bodyPr wrap="square">
            <a:spAutoFit/>
          </a:bodyPr>
          <a:lstStyle/>
          <a:p>
            <a:pPr algn="ctr">
              <a:lnSpc>
                <a:spcPct val="100000"/>
              </a:lnSpc>
            </a:pPr>
            <a:r>
              <a:rPr lang="fi-FI" sz="2800" cap="none">
                <a:solidFill>
                  <a:schemeClr val="bg1"/>
                </a:solidFill>
                <a:latin typeface="+mn-lt"/>
              </a:rPr>
              <a:t>10 WINDOWS INTO </a:t>
            </a:r>
            <a:br>
              <a:rPr lang="fi-FI" sz="2800" cap="none">
                <a:solidFill>
                  <a:schemeClr val="bg1"/>
                </a:solidFill>
                <a:latin typeface="+mn-lt"/>
              </a:rPr>
            </a:br>
            <a:r>
              <a:rPr lang="fi-FI" sz="2800" cap="none">
                <a:solidFill>
                  <a:schemeClr val="bg1"/>
                </a:solidFill>
                <a:latin typeface="+mn-lt"/>
              </a:rPr>
              <a:t>FINNISH ARCHITECTURE</a:t>
            </a:r>
          </a:p>
        </p:txBody>
      </p:sp>
      <p:sp>
        <p:nvSpPr>
          <p:cNvPr id="13" name="Footer Placeholder 4">
            <a:extLst>
              <a:ext uri="{FF2B5EF4-FFF2-40B4-BE49-F238E27FC236}">
                <a16:creationId xmlns:a16="http://schemas.microsoft.com/office/drawing/2014/main" id="{F948B642-FF05-073A-8161-5E0B256B8355}"/>
              </a:ext>
            </a:extLst>
          </p:cNvPr>
          <p:cNvSpPr txBox="1">
            <a:spLocks/>
          </p:cNvSpPr>
          <p:nvPr/>
        </p:nvSpPr>
        <p:spPr>
          <a:xfrm>
            <a:off x="1511299" y="4834492"/>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700" kern="0" cap="none" spc="0" dirty="0">
                <a:solidFill>
                  <a:schemeClr val="bg1"/>
                </a:solidFill>
                <a:latin typeface="Finlandica" charset="0"/>
              </a:rPr>
              <a:t>Amos Rex </a:t>
            </a:r>
            <a:r>
              <a:rPr lang="fi-FI" sz="700" kern="0" cap="none" spc="0" dirty="0" err="1">
                <a:solidFill>
                  <a:schemeClr val="bg1"/>
                </a:solidFill>
                <a:latin typeface="Finlandica" charset="0"/>
              </a:rPr>
              <a:t>Art</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Museum</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JKMM </a:t>
            </a:r>
            <a:r>
              <a:rPr lang="fi-FI" sz="700" kern="0" cap="none" spc="0" dirty="0" err="1">
                <a:solidFill>
                  <a:schemeClr val="bg1"/>
                </a:solidFill>
                <a:latin typeface="Finlandica" charset="0"/>
              </a:rPr>
              <a:t>Architects</a:t>
            </a:r>
            <a:r>
              <a:rPr lang="fi-FI" sz="700" kern="0" cap="none" spc="0" dirty="0">
                <a:solidFill>
                  <a:schemeClr val="bg1"/>
                </a:solidFill>
                <a:latin typeface="Finlandica" charset="0"/>
              </a:rPr>
              <a:t>, Helsinki 2018. Photo: Mika </a:t>
            </a:r>
            <a:r>
              <a:rPr lang="fi-FI" sz="700" kern="0" cap="none" spc="0" dirty="0" err="1">
                <a:solidFill>
                  <a:schemeClr val="bg1"/>
                </a:solidFill>
                <a:latin typeface="Finlandica" charset="0"/>
              </a:rPr>
              <a:t>Huisman</a:t>
            </a:r>
            <a:r>
              <a:rPr lang="fi-FI" sz="700" kern="0" cap="none" spc="0" dirty="0">
                <a:solidFill>
                  <a:schemeClr val="bg1"/>
                </a:solidFill>
                <a:latin typeface="Finlandica" charset="0"/>
              </a:rPr>
              <a:t> / JKMM</a:t>
            </a:r>
            <a:endParaRPr lang="fi-FI" sz="700" kern="0" cap="none" spc="0" dirty="0">
              <a:solidFill>
                <a:schemeClr val="bg1"/>
              </a:solidFill>
              <a:latin typeface="+mj-lt"/>
            </a:endParaRPr>
          </a:p>
        </p:txBody>
      </p:sp>
      <p:sp>
        <p:nvSpPr>
          <p:cNvPr id="15" name="Freeform 11">
            <a:extLst>
              <a:ext uri="{FF2B5EF4-FFF2-40B4-BE49-F238E27FC236}">
                <a16:creationId xmlns:a16="http://schemas.microsoft.com/office/drawing/2014/main" id="{CC6192E6-64E8-EC62-4455-DBCD0CF5FE54}"/>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38018F0F-ADEF-ED76-EE72-BC413F93C5D7}"/>
              </a:ext>
            </a:extLst>
          </p:cNvPr>
          <p:cNvPicPr>
            <a:picLocks noChangeAspect="1"/>
          </p:cNvPicPr>
          <p:nvPr/>
        </p:nvPicPr>
        <p:blipFill>
          <a:blip r:embed="rId4"/>
          <a:stretch>
            <a:fillRect/>
          </a:stretch>
        </p:blipFill>
        <p:spPr>
          <a:xfrm>
            <a:off x="468312" y="484784"/>
            <a:ext cx="585368" cy="358774"/>
          </a:xfrm>
          <a:prstGeom prst="rect">
            <a:avLst/>
          </a:prstGeom>
        </p:spPr>
      </p:pic>
      <p:pic>
        <p:nvPicPr>
          <p:cNvPr id="3" name="Picture 2">
            <a:extLst>
              <a:ext uri="{FF2B5EF4-FFF2-40B4-BE49-F238E27FC236}">
                <a16:creationId xmlns:a16="http://schemas.microsoft.com/office/drawing/2014/main" id="{F3770C3A-D7C8-335A-1873-D1EA276F9C3E}"/>
              </a:ext>
            </a:extLst>
          </p:cNvPr>
          <p:cNvPicPr>
            <a:picLocks noChangeAspect="1"/>
          </p:cNvPicPr>
          <p:nvPr/>
        </p:nvPicPr>
        <p:blipFill>
          <a:blip r:embed="rId5"/>
          <a:srcRect/>
          <a:stretch/>
        </p:blipFill>
        <p:spPr>
          <a:xfrm>
            <a:off x="214716" y="4522783"/>
            <a:ext cx="1234591" cy="420515"/>
          </a:xfrm>
          <a:prstGeom prst="rect">
            <a:avLst/>
          </a:prstGeom>
        </p:spPr>
      </p:pic>
    </p:spTree>
    <p:extLst>
      <p:ext uri="{BB962C8B-B14F-4D97-AF65-F5344CB8AC3E}">
        <p14:creationId xmlns:p14="http://schemas.microsoft.com/office/powerpoint/2010/main" val="54451719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0"/>
            <a:ext cx="9144000" cy="5143500"/>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latin typeface="Finlandica" charset="0"/>
              </a:rPr>
              <a:t>Helsinki Upper Secondary School of Natural Sciences by AFKS Architects, 2023. Image: Olli </a:t>
            </a:r>
            <a:r>
              <a:rPr lang="en-US" sz="700" kern="0" cap="none" spc="0" dirty="0" err="1">
                <a:solidFill>
                  <a:schemeClr val="bg1"/>
                </a:solidFill>
                <a:latin typeface="Finlandica" charset="0"/>
              </a:rPr>
              <a:t>Raila</a:t>
            </a:r>
            <a:r>
              <a:rPr lang="en-US" sz="700" kern="0" cap="none" spc="0" dirty="0">
                <a:solidFill>
                  <a:schemeClr val="bg1"/>
                </a:solidFill>
                <a:latin typeface="Finlandica" charset="0"/>
              </a:rPr>
              <a:t> / AFKS</a:t>
            </a: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latin typeface="Finlandica"/>
              </a:rPr>
              <a:t>Our top ranking in education </a:t>
            </a:r>
            <a:br>
              <a:rPr lang="en-US" sz="2000" dirty="0">
                <a:solidFill>
                  <a:schemeClr val="bg1"/>
                </a:solidFill>
                <a:effectLst>
                  <a:outerShdw blurRad="994667" dir="5400000" sx="102000" sy="102000" algn="ctr" rotWithShape="0">
                    <a:srgbClr val="000000"/>
                  </a:outerShdw>
                </a:effectLst>
                <a:latin typeface="Finlandica"/>
              </a:rPr>
            </a:br>
            <a:r>
              <a:rPr lang="en-US" sz="2000" dirty="0">
                <a:solidFill>
                  <a:schemeClr val="bg1"/>
                </a:solidFill>
                <a:effectLst>
                  <a:outerShdw blurRad="994667" dir="5400000" sx="102000" sy="102000" algn="ctr" rotWithShape="0">
                    <a:srgbClr val="000000"/>
                  </a:outerShdw>
                </a:effectLst>
                <a:latin typeface="Finlandica"/>
              </a:rPr>
              <a:t>inspires high-class school design.</a:t>
            </a:r>
            <a:endParaRPr lang="en-US" dirty="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B27C0-33AC-AC91-FC82-8DAC4695B64E}"/>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43F8D8AC-1C98-5594-3A4D-990439AE4D88}"/>
              </a:ext>
            </a:extLst>
          </p:cNvPr>
          <p:cNvGrpSpPr/>
          <p:nvPr/>
        </p:nvGrpSpPr>
        <p:grpSpPr>
          <a:xfrm>
            <a:off x="4067944" y="627531"/>
            <a:ext cx="5076056" cy="4265479"/>
            <a:chOff x="4067944" y="627531"/>
            <a:chExt cx="5076056" cy="4265479"/>
          </a:xfrm>
        </p:grpSpPr>
        <p:pic>
          <p:nvPicPr>
            <p:cNvPr id="12" name="Picture 11">
              <a:extLst>
                <a:ext uri="{FF2B5EF4-FFF2-40B4-BE49-F238E27FC236}">
                  <a16:creationId xmlns:a16="http://schemas.microsoft.com/office/drawing/2014/main" id="{E8F36D5C-A808-D4F6-C443-E564B8149CCE}"/>
                </a:ext>
              </a:extLst>
            </p:cNvPr>
            <p:cNvPicPr>
              <a:picLocks noChangeAspect="1"/>
            </p:cNvPicPr>
            <p:nvPr/>
          </p:nvPicPr>
          <p:blipFill>
            <a:blip r:embed="rId3">
              <a:extLst>
                <a:ext uri="{28A0092B-C50C-407E-A947-70E740481C1C}">
                  <a14:useLocalDpi xmlns:a14="http://schemas.microsoft.com/office/drawing/2010/main" val="0"/>
                </a:ext>
              </a:extLst>
            </a:blip>
            <a:srcRect l="10352" r="10352"/>
            <a:stretch/>
          </p:blipFill>
          <p:spPr>
            <a:xfrm>
              <a:off x="4067944" y="627531"/>
              <a:ext cx="5076056" cy="4265479"/>
            </a:xfrm>
            <a:prstGeom prst="rect">
              <a:avLst/>
            </a:prstGeom>
          </p:spPr>
        </p:pic>
        <p:sp>
          <p:nvSpPr>
            <p:cNvPr id="68" name="Footer Placeholder 4">
              <a:extLst>
                <a:ext uri="{FF2B5EF4-FFF2-40B4-BE49-F238E27FC236}">
                  <a16:creationId xmlns:a16="http://schemas.microsoft.com/office/drawing/2014/main" id="{D480914D-E06A-4345-95A0-69ACC840A7E7}"/>
                </a:ext>
              </a:extLst>
            </p:cNvPr>
            <p:cNvSpPr txBox="1">
              <a:spLocks/>
            </p:cNvSpPr>
            <p:nvPr/>
          </p:nvSpPr>
          <p:spPr>
            <a:xfrm>
              <a:off x="4174639" y="713130"/>
              <a:ext cx="3822485"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524954" dist="50800" dir="5400000" algn="ctr" rotWithShape="0">
                      <a:srgbClr val="000000">
                        <a:alpha val="91000"/>
                      </a:srgbClr>
                    </a:outerShdw>
                  </a:effectLst>
                  <a:latin typeface="Finlandica" charset="0"/>
                </a:rPr>
                <a:t>Tuusula </a:t>
              </a:r>
              <a:r>
                <a:rPr lang="fi-FI" sz="700" kern="0" cap="none" spc="0" dirty="0" err="1">
                  <a:solidFill>
                    <a:schemeClr val="bg1"/>
                  </a:solidFill>
                  <a:effectLst>
                    <a:outerShdw blurRad="524954" dist="50800" dir="5400000" algn="ctr" rotWithShape="0">
                      <a:srgbClr val="000000">
                        <a:alpha val="91000"/>
                      </a:srgbClr>
                    </a:outerShdw>
                  </a:effectLst>
                  <a:latin typeface="Finlandica" charset="0"/>
                </a:rPr>
                <a:t>High</a:t>
              </a:r>
              <a:r>
                <a:rPr lang="fi-FI" sz="700" kern="0" cap="none" spc="0" dirty="0">
                  <a:solidFill>
                    <a:schemeClr val="bg1"/>
                  </a:solidFill>
                  <a:effectLst>
                    <a:outerShdw blurRad="524954" dist="50800" dir="5400000" algn="ctr" rotWithShape="0">
                      <a:srgbClr val="000000">
                        <a:alpha val="91000"/>
                      </a:srgbClr>
                    </a:outerShdw>
                  </a:effectLst>
                  <a:latin typeface="Finlandica" charset="0"/>
                </a:rPr>
                <a:t> School and </a:t>
              </a:r>
              <a:r>
                <a:rPr lang="fi-FI" sz="700" kern="0" cap="none" spc="0" dirty="0" err="1">
                  <a:solidFill>
                    <a:schemeClr val="bg1"/>
                  </a:solidFill>
                  <a:effectLst>
                    <a:outerShdw blurRad="524954" dist="50800" dir="5400000" algn="ctr" rotWithShape="0">
                      <a:srgbClr val="000000">
                        <a:alpha val="91000"/>
                      </a:srgbClr>
                    </a:outerShdw>
                  </a:effectLst>
                  <a:latin typeface="Finlandica" charset="0"/>
                </a:rPr>
                <a:t>Cultural</a:t>
              </a:r>
              <a:r>
                <a:rPr lang="fi-FI" sz="700" kern="0" cap="none" spc="0" dirty="0">
                  <a:solidFill>
                    <a:schemeClr val="bg1"/>
                  </a:solidFill>
                  <a:effectLst>
                    <a:outerShdw blurRad="524954" dist="50800" dir="5400000" algn="ctr" rotWithShape="0">
                      <a:srgbClr val="000000">
                        <a:alpha val="91000"/>
                      </a:srgbClr>
                    </a:outerShdw>
                  </a:effectLst>
                  <a:latin typeface="Finlandica" charset="0"/>
                </a:rPr>
                <a:t> Centre </a:t>
              </a:r>
              <a:r>
                <a:rPr lang="fi-FI" sz="700" kern="0" cap="none" spc="0" dirty="0" err="1">
                  <a:solidFill>
                    <a:schemeClr val="bg1"/>
                  </a:solidFill>
                  <a:effectLst>
                    <a:outerShdw blurRad="524954" dist="50800" dir="5400000" algn="ctr" rotWithShape="0">
                      <a:srgbClr val="000000">
                        <a:alpha val="91000"/>
                      </a:srgbClr>
                    </a:outerShdw>
                  </a:effectLst>
                  <a:latin typeface="Finlandica" charset="0"/>
                </a:rPr>
                <a:t>by</a:t>
              </a:r>
              <a:r>
                <a:rPr lang="fi-FI" sz="700" kern="0" cap="none" spc="0" dirty="0">
                  <a:solidFill>
                    <a:schemeClr val="bg1"/>
                  </a:solidFill>
                  <a:effectLst>
                    <a:outerShdw blurRad="524954" dist="50800" dir="5400000" algn="ctr" rotWithShape="0">
                      <a:srgbClr val="000000">
                        <a:alpha val="91000"/>
                      </a:srgbClr>
                    </a:outerShdw>
                  </a:effectLst>
                  <a:latin typeface="Finlandica" charset="0"/>
                </a:rPr>
                <a:t> AOR </a:t>
              </a:r>
              <a:r>
                <a:rPr lang="fi-FI" sz="700" kern="0" cap="none" spc="0" dirty="0" err="1">
                  <a:solidFill>
                    <a:schemeClr val="bg1"/>
                  </a:solidFill>
                  <a:effectLst>
                    <a:outerShdw blurRad="524954" dist="50800" dir="5400000" algn="ctr" rotWithShape="0">
                      <a:srgbClr val="000000">
                        <a:alpha val="91000"/>
                      </a:srgbClr>
                    </a:outerShdw>
                  </a:effectLst>
                  <a:latin typeface="Finlandica" charset="0"/>
                </a:rPr>
                <a:t>Architects</a:t>
              </a:r>
              <a:r>
                <a:rPr lang="fi-FI" sz="700" kern="0" cap="none" spc="0" dirty="0">
                  <a:solidFill>
                    <a:schemeClr val="bg1"/>
                  </a:solidFill>
                  <a:effectLst>
                    <a:outerShdw blurRad="524954" dist="50800" dir="5400000" algn="ctr" rotWithShape="0">
                      <a:srgbClr val="000000">
                        <a:alpha val="91000"/>
                      </a:srgbClr>
                    </a:outerShdw>
                  </a:effectLst>
                  <a:latin typeface="Finlandica" charset="0"/>
                </a:rPr>
                <a:t>, 2022. Photo: Anders </a:t>
              </a:r>
              <a:r>
                <a:rPr lang="fi-FI" sz="700" kern="0" cap="none" spc="0" dirty="0" err="1">
                  <a:solidFill>
                    <a:schemeClr val="bg1"/>
                  </a:solidFill>
                  <a:effectLst>
                    <a:outerShdw blurRad="524954" dist="50800" dir="5400000" algn="ctr" rotWithShape="0">
                      <a:srgbClr val="000000">
                        <a:alpha val="91000"/>
                      </a:srgbClr>
                    </a:outerShdw>
                  </a:effectLst>
                  <a:latin typeface="Finlandica" charset="0"/>
                </a:rPr>
                <a:t>Portman</a:t>
              </a:r>
              <a:r>
                <a:rPr lang="fi-FI" sz="700" kern="0" cap="none" spc="0" dirty="0">
                  <a:solidFill>
                    <a:schemeClr val="bg1"/>
                  </a:solidFill>
                  <a:effectLst>
                    <a:outerShdw blurRad="524954" dist="50800" dir="5400000" algn="ctr" rotWithShape="0">
                      <a:srgbClr val="000000">
                        <a:alpha val="91000"/>
                      </a:srgbClr>
                    </a:outerShdw>
                  </a:effectLst>
                  <a:latin typeface="Finlandica" charset="0"/>
                </a:rPr>
                <a:t> / AOR</a:t>
              </a:r>
            </a:p>
          </p:txBody>
        </p:sp>
      </p:grpSp>
      <p:grpSp>
        <p:nvGrpSpPr>
          <p:cNvPr id="11" name="Group 10">
            <a:extLst>
              <a:ext uri="{FF2B5EF4-FFF2-40B4-BE49-F238E27FC236}">
                <a16:creationId xmlns:a16="http://schemas.microsoft.com/office/drawing/2014/main" id="{5A84A4DB-525D-E249-DA25-6DB8C4546514}"/>
              </a:ext>
            </a:extLst>
          </p:cNvPr>
          <p:cNvGrpSpPr/>
          <p:nvPr/>
        </p:nvGrpSpPr>
        <p:grpSpPr>
          <a:xfrm>
            <a:off x="4067944" y="598596"/>
            <a:ext cx="5076056" cy="4294414"/>
            <a:chOff x="4067944" y="598596"/>
            <a:chExt cx="5076056" cy="4294414"/>
          </a:xfrm>
        </p:grpSpPr>
        <p:pic>
          <p:nvPicPr>
            <p:cNvPr id="13" name="Picture 12">
              <a:extLst>
                <a:ext uri="{FF2B5EF4-FFF2-40B4-BE49-F238E27FC236}">
                  <a16:creationId xmlns:a16="http://schemas.microsoft.com/office/drawing/2014/main" id="{93B79FA6-61A7-B832-E47C-7D9270BC9148}"/>
                </a:ext>
              </a:extLst>
            </p:cNvPr>
            <p:cNvPicPr>
              <a:picLocks noChangeAspect="1"/>
            </p:cNvPicPr>
            <p:nvPr/>
          </p:nvPicPr>
          <p:blipFill>
            <a:blip r:embed="rId4">
              <a:extLst>
                <a:ext uri="{28A0092B-C50C-407E-A947-70E740481C1C}">
                  <a14:useLocalDpi xmlns:a14="http://schemas.microsoft.com/office/drawing/2010/main" val="0"/>
                </a:ext>
              </a:extLst>
            </a:blip>
            <a:srcRect l="11089" t="57" r="10382" b="289"/>
            <a:stretch/>
          </p:blipFill>
          <p:spPr>
            <a:xfrm>
              <a:off x="4067944" y="598596"/>
              <a:ext cx="5076056" cy="4294414"/>
            </a:xfrm>
            <a:prstGeom prst="rect">
              <a:avLst/>
            </a:prstGeom>
          </p:spPr>
        </p:pic>
        <p:sp>
          <p:nvSpPr>
            <p:cNvPr id="22" name="Footer Placeholder 4">
              <a:extLst>
                <a:ext uri="{FF2B5EF4-FFF2-40B4-BE49-F238E27FC236}">
                  <a16:creationId xmlns:a16="http://schemas.microsoft.com/office/drawing/2014/main" id="{E964FC8A-ED1C-AF14-758F-34E971C70B93}"/>
                </a:ext>
              </a:extLst>
            </p:cNvPr>
            <p:cNvSpPr txBox="1">
              <a:spLocks/>
            </p:cNvSpPr>
            <p:nvPr/>
          </p:nvSpPr>
          <p:spPr>
            <a:xfrm>
              <a:off x="4166608" y="697735"/>
              <a:ext cx="347210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err="1">
                  <a:solidFill>
                    <a:schemeClr val="bg1"/>
                  </a:solidFill>
                  <a:effectLst>
                    <a:outerShdw blurRad="305774" dir="5400000" algn="ctr" rotWithShape="0">
                      <a:srgbClr val="000000">
                        <a:alpha val="91000"/>
                      </a:srgbClr>
                    </a:outerShdw>
                  </a:effectLst>
                  <a:latin typeface="Finlandica" charset="0"/>
                </a:rPr>
                <a:t>Lamminrahka</a:t>
              </a:r>
              <a:r>
                <a:rPr lang="fi-FI" sz="700" kern="0" cap="none" spc="0" dirty="0">
                  <a:solidFill>
                    <a:schemeClr val="bg1"/>
                  </a:solidFill>
                  <a:effectLst>
                    <a:outerShdw blurRad="305774" dir="5400000" algn="ctr" rotWithShape="0">
                      <a:srgbClr val="000000">
                        <a:alpha val="91000"/>
                      </a:srgbClr>
                    </a:outerShdw>
                  </a:effectLst>
                  <a:latin typeface="Finlandica" charset="0"/>
                </a:rPr>
                <a:t> School </a:t>
              </a:r>
              <a:r>
                <a:rPr lang="fi-FI" sz="700" kern="0" cap="none" spc="0" dirty="0" err="1">
                  <a:solidFill>
                    <a:schemeClr val="bg1"/>
                  </a:solidFill>
                  <a:effectLst>
                    <a:outerShdw blurRad="305774" dir="5400000" algn="ctr" rotWithShape="0">
                      <a:srgbClr val="000000">
                        <a:alpha val="91000"/>
                      </a:srgbClr>
                    </a:outerShdw>
                  </a:effectLst>
                  <a:latin typeface="Finlandica" charset="0"/>
                </a:rPr>
                <a:t>by</a:t>
              </a:r>
              <a:r>
                <a:rPr lang="fi-FI" sz="700" kern="0" cap="none" spc="0" dirty="0">
                  <a:solidFill>
                    <a:schemeClr val="bg1"/>
                  </a:solidFill>
                  <a:effectLst>
                    <a:outerShdw blurRad="305774" dir="5400000" algn="ctr" rotWithShape="0">
                      <a:srgbClr val="000000">
                        <a:alpha val="91000"/>
                      </a:srgbClr>
                    </a:outerShdw>
                  </a:effectLst>
                  <a:latin typeface="Finlandica" charset="0"/>
                </a:rPr>
                <a:t> Verstas </a:t>
              </a:r>
              <a:r>
                <a:rPr lang="fi-FI" sz="700" kern="0" cap="none" spc="0" dirty="0" err="1">
                  <a:solidFill>
                    <a:schemeClr val="bg1"/>
                  </a:solidFill>
                  <a:effectLst>
                    <a:outerShdw blurRad="305774" dir="5400000" algn="ctr" rotWithShape="0">
                      <a:srgbClr val="000000">
                        <a:alpha val="91000"/>
                      </a:srgbClr>
                    </a:outerShdw>
                  </a:effectLst>
                  <a:latin typeface="Finlandica" charset="0"/>
                </a:rPr>
                <a:t>Architects</a:t>
              </a:r>
              <a:r>
                <a:rPr lang="fi-FI" sz="700" kern="0" cap="none" spc="0" dirty="0">
                  <a:solidFill>
                    <a:schemeClr val="bg1"/>
                  </a:solidFill>
                  <a:effectLst>
                    <a:outerShdw blurRad="305774" dir="5400000" algn="ctr" rotWithShape="0">
                      <a:srgbClr val="000000">
                        <a:alpha val="91000"/>
                      </a:srgbClr>
                    </a:outerShdw>
                  </a:effectLst>
                  <a:latin typeface="Finlandica" charset="0"/>
                </a:rPr>
                <a:t>, Kangasala 2023. Photo: Niclas Mäkelä / Verstas</a:t>
              </a:r>
              <a:endParaRPr lang="fi-FI" sz="700" kern="0" cap="none" spc="0" dirty="0">
                <a:solidFill>
                  <a:schemeClr val="bg1"/>
                </a:solidFill>
                <a:effectLst>
                  <a:outerShdw blurRad="305774" dir="5400000" algn="ctr" rotWithShape="0">
                    <a:srgbClr val="000000">
                      <a:alpha val="91000"/>
                    </a:srgbClr>
                  </a:outerShdw>
                </a:effectLst>
                <a:latin typeface="+mj-lt"/>
              </a:endParaRPr>
            </a:p>
          </p:txBody>
        </p:sp>
      </p:grpSp>
      <p:sp>
        <p:nvSpPr>
          <p:cNvPr id="15" name="Rectangle 14">
            <a:extLst>
              <a:ext uri="{FF2B5EF4-FFF2-40B4-BE49-F238E27FC236}">
                <a16:creationId xmlns:a16="http://schemas.microsoft.com/office/drawing/2014/main" id="{303F5B56-146F-DA65-88D0-FCFC4D540613}"/>
              </a:ext>
            </a:extLst>
          </p:cNvPr>
          <p:cNvSpPr/>
          <p:nvPr/>
        </p:nvSpPr>
        <p:spPr>
          <a:xfrm>
            <a:off x="-3819526" y="627531"/>
            <a:ext cx="3828994" cy="4265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FA5D23E3-7724-245E-2AA4-CC5FBD40819B}"/>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4" name="Group 23">
            <a:extLst>
              <a:ext uri="{FF2B5EF4-FFF2-40B4-BE49-F238E27FC236}">
                <a16:creationId xmlns:a16="http://schemas.microsoft.com/office/drawing/2014/main" id="{F7418B5E-F10F-6311-0B49-901D619A4D9B}"/>
              </a:ext>
            </a:extLst>
          </p:cNvPr>
          <p:cNvGrpSpPr/>
          <p:nvPr/>
        </p:nvGrpSpPr>
        <p:grpSpPr>
          <a:xfrm>
            <a:off x="-5120641" y="627530"/>
            <a:ext cx="5100834" cy="4277908"/>
            <a:chOff x="4043166" y="608862"/>
            <a:chExt cx="5100834" cy="4277908"/>
          </a:xfrm>
        </p:grpSpPr>
        <p:pic>
          <p:nvPicPr>
            <p:cNvPr id="25" name="Picture 24">
              <a:extLst>
                <a:ext uri="{FF2B5EF4-FFF2-40B4-BE49-F238E27FC236}">
                  <a16:creationId xmlns:a16="http://schemas.microsoft.com/office/drawing/2014/main" id="{D5004365-0E08-84D5-7CC1-B12486A2E273}"/>
                </a:ext>
              </a:extLst>
            </p:cNvPr>
            <p:cNvPicPr>
              <a:picLocks noChangeAspect="1"/>
            </p:cNvPicPr>
            <p:nvPr/>
          </p:nvPicPr>
          <p:blipFill>
            <a:blip r:embed="rId5">
              <a:extLst>
                <a:ext uri="{28A0092B-C50C-407E-A947-70E740481C1C}">
                  <a14:useLocalDpi xmlns:a14="http://schemas.microsoft.com/office/drawing/2010/main" val="0"/>
                </a:ext>
              </a:extLst>
            </a:blip>
            <a:srcRect l="16465" r="16465"/>
            <a:stretch/>
          </p:blipFill>
          <p:spPr>
            <a:xfrm>
              <a:off x="4043166" y="608862"/>
              <a:ext cx="5100834" cy="4277908"/>
            </a:xfrm>
            <a:prstGeom prst="rect">
              <a:avLst/>
            </a:prstGeom>
          </p:spPr>
        </p:pic>
        <p:sp>
          <p:nvSpPr>
            <p:cNvPr id="26" name="Footer Placeholder 4">
              <a:extLst>
                <a:ext uri="{FF2B5EF4-FFF2-40B4-BE49-F238E27FC236}">
                  <a16:creationId xmlns:a16="http://schemas.microsoft.com/office/drawing/2014/main" id="{1B4E5CED-8ACE-2DD6-4925-E9C67B800843}"/>
                </a:ext>
              </a:extLst>
            </p:cNvPr>
            <p:cNvSpPr txBox="1">
              <a:spLocks/>
            </p:cNvSpPr>
            <p:nvPr/>
          </p:nvSpPr>
          <p:spPr>
            <a:xfrm>
              <a:off x="4148931" y="713697"/>
              <a:ext cx="3566682"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305774" dir="5400000" algn="ctr" rotWithShape="0">
                      <a:srgbClr val="000000">
                        <a:alpha val="91000"/>
                      </a:srgbClr>
                    </a:outerShdw>
                  </a:effectLst>
                  <a:latin typeface="Finlandica" charset="0"/>
                </a:rPr>
                <a:t>Martta </a:t>
              </a:r>
              <a:r>
                <a:rPr lang="fi-FI" sz="700" kern="0" cap="none" spc="0" dirty="0" err="1">
                  <a:solidFill>
                    <a:schemeClr val="bg1"/>
                  </a:solidFill>
                  <a:effectLst>
                    <a:outerShdw blurRad="305774" dir="5400000" algn="ctr" rotWithShape="0">
                      <a:srgbClr val="000000">
                        <a:alpha val="91000"/>
                      </a:srgbClr>
                    </a:outerShdw>
                  </a:effectLst>
                  <a:latin typeface="Finlandica" charset="0"/>
                </a:rPr>
                <a:t>Wendelin</a:t>
              </a:r>
              <a:r>
                <a:rPr lang="fi-FI" sz="700" kern="0" cap="none" spc="0" dirty="0">
                  <a:solidFill>
                    <a:schemeClr val="bg1"/>
                  </a:solidFill>
                  <a:effectLst>
                    <a:outerShdw blurRad="305774" dir="5400000" algn="ctr" rotWithShape="0">
                      <a:srgbClr val="000000">
                        <a:alpha val="91000"/>
                      </a:srgbClr>
                    </a:outerShdw>
                  </a:effectLst>
                  <a:latin typeface="Finlandica" charset="0"/>
                </a:rPr>
                <a:t> </a:t>
              </a:r>
              <a:r>
                <a:rPr lang="fi-FI" sz="700" kern="0" cap="none" spc="0" dirty="0" err="1">
                  <a:solidFill>
                    <a:schemeClr val="bg1"/>
                  </a:solidFill>
                  <a:effectLst>
                    <a:outerShdw blurRad="305774" dir="5400000" algn="ctr" rotWithShape="0">
                      <a:srgbClr val="000000">
                        <a:alpha val="91000"/>
                      </a:srgbClr>
                    </a:outerShdw>
                  </a:effectLst>
                  <a:latin typeface="Finlandica" charset="0"/>
                </a:rPr>
                <a:t>Daycare</a:t>
              </a:r>
              <a:r>
                <a:rPr lang="fi-FI" sz="700" kern="0" cap="none" spc="0" dirty="0">
                  <a:solidFill>
                    <a:schemeClr val="bg1"/>
                  </a:solidFill>
                  <a:effectLst>
                    <a:outerShdw blurRad="305774" dir="5400000" algn="ctr" rotWithShape="0">
                      <a:srgbClr val="000000">
                        <a:alpha val="91000"/>
                      </a:srgbClr>
                    </a:outerShdw>
                  </a:effectLst>
                  <a:latin typeface="Finlandica" charset="0"/>
                </a:rPr>
                <a:t> Centre </a:t>
              </a:r>
              <a:r>
                <a:rPr lang="fi-FI" sz="700" kern="0" cap="none" spc="0" dirty="0" err="1">
                  <a:solidFill>
                    <a:schemeClr val="bg1"/>
                  </a:solidFill>
                  <a:effectLst>
                    <a:outerShdw blurRad="305774" dir="5400000" algn="ctr" rotWithShape="0">
                      <a:srgbClr val="000000">
                        <a:alpha val="91000"/>
                      </a:srgbClr>
                    </a:outerShdw>
                  </a:effectLst>
                  <a:latin typeface="Finlandica" charset="0"/>
                </a:rPr>
                <a:t>by</a:t>
              </a:r>
              <a:r>
                <a:rPr lang="fi-FI" sz="700" kern="0" cap="none" spc="0" dirty="0">
                  <a:solidFill>
                    <a:schemeClr val="bg1"/>
                  </a:solidFill>
                  <a:effectLst>
                    <a:outerShdw blurRad="305774" dir="5400000" algn="ctr" rotWithShape="0">
                      <a:srgbClr val="000000">
                        <a:alpha val="91000"/>
                      </a:srgbClr>
                    </a:outerShdw>
                  </a:effectLst>
                  <a:latin typeface="Finlandica" charset="0"/>
                </a:rPr>
                <a:t> AFKS </a:t>
              </a:r>
              <a:r>
                <a:rPr lang="fi-FI" sz="700" kern="0" cap="none" spc="0" dirty="0" err="1">
                  <a:solidFill>
                    <a:schemeClr val="bg1"/>
                  </a:solidFill>
                  <a:effectLst>
                    <a:outerShdw blurRad="305774" dir="5400000" algn="ctr" rotWithShape="0">
                      <a:srgbClr val="000000">
                        <a:alpha val="91000"/>
                      </a:srgbClr>
                    </a:outerShdw>
                  </a:effectLst>
                  <a:latin typeface="Finlandica" charset="0"/>
                </a:rPr>
                <a:t>Architects</a:t>
              </a:r>
              <a:r>
                <a:rPr lang="fi-FI" sz="700" kern="0" cap="none" spc="0" dirty="0">
                  <a:solidFill>
                    <a:schemeClr val="bg1"/>
                  </a:solidFill>
                  <a:effectLst>
                    <a:outerShdw blurRad="305774" dir="5400000" algn="ctr" rotWithShape="0">
                      <a:srgbClr val="000000">
                        <a:alpha val="91000"/>
                      </a:srgbClr>
                    </a:outerShdw>
                  </a:effectLst>
                  <a:latin typeface="Finlandica" charset="0"/>
                </a:rPr>
                <a:t>, Tuusula 2022. Photo: Hannu Rytky / AFKS</a:t>
              </a:r>
              <a:endParaRPr lang="fi-FI" sz="700" kern="0" cap="none" spc="0" dirty="0">
                <a:solidFill>
                  <a:schemeClr val="bg1"/>
                </a:solidFill>
                <a:effectLst>
                  <a:outerShdw blurRad="305774" dir="5400000" algn="ctr" rotWithShape="0">
                    <a:srgbClr val="000000">
                      <a:alpha val="91000"/>
                    </a:srgbClr>
                  </a:outerShdw>
                </a:effectLst>
                <a:latin typeface="+mj-lt"/>
              </a:endParaRPr>
            </a:p>
          </p:txBody>
        </p:sp>
      </p:grpSp>
      <p:grpSp>
        <p:nvGrpSpPr>
          <p:cNvPr id="17" name="Group 16">
            <a:extLst>
              <a:ext uri="{FF2B5EF4-FFF2-40B4-BE49-F238E27FC236}">
                <a16:creationId xmlns:a16="http://schemas.microsoft.com/office/drawing/2014/main" id="{743610BF-1474-8CD6-B95A-BF9D4B1F430F}"/>
              </a:ext>
            </a:extLst>
          </p:cNvPr>
          <p:cNvGrpSpPr/>
          <p:nvPr/>
        </p:nvGrpSpPr>
        <p:grpSpPr>
          <a:xfrm>
            <a:off x="1326052" y="1861868"/>
            <a:ext cx="1456627" cy="747347"/>
            <a:chOff x="1329681" y="2168530"/>
            <a:chExt cx="1456627" cy="747347"/>
          </a:xfrm>
        </p:grpSpPr>
        <p:sp>
          <p:nvSpPr>
            <p:cNvPr id="18" name="Title 1">
              <a:extLst>
                <a:ext uri="{FF2B5EF4-FFF2-40B4-BE49-F238E27FC236}">
                  <a16:creationId xmlns:a16="http://schemas.microsoft.com/office/drawing/2014/main" id="{7CA6DC83-D3B0-F0DD-0649-30885FD6E18B}"/>
                </a:ext>
              </a:extLst>
            </p:cNvPr>
            <p:cNvSpPr txBox="1">
              <a:spLocks/>
            </p:cNvSpPr>
            <p:nvPr/>
          </p:nvSpPr>
          <p:spPr>
            <a:xfrm>
              <a:off x="1329681" y="21685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New schools are often</a:t>
              </a:r>
            </a:p>
          </p:txBody>
        </p:sp>
        <p:sp>
          <p:nvSpPr>
            <p:cNvPr id="20" name="Title 1">
              <a:extLst>
                <a:ext uri="{FF2B5EF4-FFF2-40B4-BE49-F238E27FC236}">
                  <a16:creationId xmlns:a16="http://schemas.microsoft.com/office/drawing/2014/main" id="{5734FCD6-1CF1-9D7C-EB5A-97A657E14C38}"/>
                </a:ext>
              </a:extLst>
            </p:cNvPr>
            <p:cNvSpPr txBox="1">
              <a:spLocks/>
            </p:cNvSpPr>
            <p:nvPr/>
          </p:nvSpPr>
          <p:spPr>
            <a:xfrm>
              <a:off x="1337155" y="2417279"/>
              <a:ext cx="1449153" cy="4985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dirty="0">
                  <a:solidFill>
                    <a:schemeClr val="tx1"/>
                  </a:solidFill>
                  <a:ea typeface="+mj-lt"/>
                  <a:cs typeface="+mj-lt"/>
                </a:rPr>
                <a:t>built of wood.</a:t>
              </a:r>
            </a:p>
          </p:txBody>
        </p:sp>
      </p:grpSp>
      <p:sp>
        <p:nvSpPr>
          <p:cNvPr id="14" name="Title 1">
            <a:extLst>
              <a:ext uri="{FF2B5EF4-FFF2-40B4-BE49-F238E27FC236}">
                <a16:creationId xmlns:a16="http://schemas.microsoft.com/office/drawing/2014/main" id="{9AD3E1EF-7C2A-8D47-4191-97AB9720D237}"/>
              </a:ext>
            </a:extLst>
          </p:cNvPr>
          <p:cNvSpPr txBox="1">
            <a:spLocks/>
          </p:cNvSpPr>
          <p:nvPr/>
        </p:nvSpPr>
        <p:spPr>
          <a:xfrm>
            <a:off x="1329935" y="3160315"/>
            <a:ext cx="1449153"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It creates a calm atmosphere and an inspiring space that nurtures growth.</a:t>
            </a:r>
            <a:endParaRPr lang="fi-FI">
              <a:solidFill>
                <a:schemeClr val="tx1"/>
              </a:solidFill>
            </a:endParaRPr>
          </a:p>
        </p:txBody>
      </p:sp>
      <p:sp>
        <p:nvSpPr>
          <p:cNvPr id="16" name="Rectangle 15">
            <a:extLst>
              <a:ext uri="{FF2B5EF4-FFF2-40B4-BE49-F238E27FC236}">
                <a16:creationId xmlns:a16="http://schemas.microsoft.com/office/drawing/2014/main" id="{FF8E6256-A230-91F0-7819-9A0CB377CBD1}"/>
              </a:ext>
            </a:extLst>
          </p:cNvPr>
          <p:cNvSpPr/>
          <p:nvPr/>
        </p:nvSpPr>
        <p:spPr>
          <a:xfrm flipV="1">
            <a:off x="1830223" y="2839032"/>
            <a:ext cx="450000" cy="54000"/>
          </a:xfrm>
          <a:prstGeom prst="rect">
            <a:avLst/>
          </a:prstGeom>
          <a:solidFill>
            <a:srgbClr val="002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Rectangle 27">
            <a:extLst>
              <a:ext uri="{FF2B5EF4-FFF2-40B4-BE49-F238E27FC236}">
                <a16:creationId xmlns:a16="http://schemas.microsoft.com/office/drawing/2014/main" id="{924F6EEC-D912-9E38-EB8D-FBF2BC77FF56}"/>
              </a:ext>
            </a:extLst>
          </p:cNvPr>
          <p:cNvSpPr/>
          <p:nvPr/>
        </p:nvSpPr>
        <p:spPr>
          <a:xfrm>
            <a:off x="-12436" y="586165"/>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ectangle 32">
            <a:extLst>
              <a:ext uri="{FF2B5EF4-FFF2-40B4-BE49-F238E27FC236}">
                <a16:creationId xmlns:a16="http://schemas.microsoft.com/office/drawing/2014/main" id="{110EA0EE-88EC-3AC3-97F9-755F1288E6BD}"/>
              </a:ext>
            </a:extLst>
          </p:cNvPr>
          <p:cNvSpPr/>
          <p:nvPr/>
        </p:nvSpPr>
        <p:spPr>
          <a:xfrm>
            <a:off x="-2016" y="6715"/>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A7365FF9-E9DB-5183-DF2E-BDF9E8A47FB6}"/>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577094F5-2786-90F5-F127-8B416A59DD9D}"/>
                </a:ext>
              </a:extLst>
            </p:cNvPr>
            <p:cNvPicPr>
              <a:picLocks noChangeAspect="1"/>
            </p:cNvPicPr>
            <p:nvPr/>
          </p:nvPicPr>
          <p:blipFill>
            <a:blip r:embed="rId6">
              <a:extLst>
                <a:ext uri="{28A0092B-C50C-407E-A947-70E740481C1C}">
                  <a14:useLocalDpi xmlns:a14="http://schemas.microsoft.com/office/drawing/2010/main" val="0"/>
                </a:ext>
              </a:extLst>
            </a:blip>
            <a:srcRect t="12675" b="12675"/>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9BC7039F-D457-A91E-A637-99B320FDB65C}"/>
                </a:ext>
              </a:extLst>
            </p:cNvPr>
            <p:cNvSpPr txBox="1">
              <a:spLocks/>
            </p:cNvSpPr>
            <p:nvPr/>
          </p:nvSpPr>
          <p:spPr>
            <a:xfrm>
              <a:off x="303349" y="5327612"/>
              <a:ext cx="230992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263929" dir="5400000" algn="ctr" rotWithShape="0">
                      <a:srgbClr val="000000">
                        <a:alpha val="89385"/>
                      </a:srgbClr>
                    </a:outerShdw>
                  </a:effectLst>
                  <a:latin typeface="Finlandica" charset="0"/>
                </a:rPr>
                <a:t>Puotila </a:t>
              </a:r>
              <a:r>
                <a:rPr lang="fi-FI" sz="700" kern="0" cap="none" spc="0" dirty="0" err="1">
                  <a:solidFill>
                    <a:schemeClr val="bg1"/>
                  </a:solidFill>
                  <a:effectLst>
                    <a:outerShdw blurRad="263929" dir="5400000" algn="ctr" rotWithShape="0">
                      <a:srgbClr val="000000">
                        <a:alpha val="89385"/>
                      </a:srgbClr>
                    </a:outerShdw>
                  </a:effectLst>
                  <a:latin typeface="Finlandica" charset="0"/>
                </a:rPr>
                <a:t>Primary</a:t>
              </a:r>
              <a:r>
                <a:rPr lang="fi-FI" sz="700" kern="0" cap="none" spc="0" dirty="0">
                  <a:solidFill>
                    <a:schemeClr val="bg1"/>
                  </a:solidFill>
                  <a:effectLst>
                    <a:outerShdw blurRad="263929" dir="5400000" algn="ctr" rotWithShape="0">
                      <a:srgbClr val="000000">
                        <a:alpha val="89385"/>
                      </a:srgbClr>
                    </a:outerShdw>
                  </a:effectLst>
                  <a:latin typeface="Finlandica" charset="0"/>
                </a:rPr>
                <a:t> School </a:t>
              </a:r>
              <a:r>
                <a:rPr lang="fi-FI" sz="700" kern="0" cap="none" spc="0" dirty="0" err="1">
                  <a:solidFill>
                    <a:schemeClr val="bg1"/>
                  </a:solidFill>
                  <a:effectLst>
                    <a:outerShdw blurRad="263929" dir="5400000" algn="ctr" rotWithShape="0">
                      <a:srgbClr val="000000">
                        <a:alpha val="89385"/>
                      </a:srgbClr>
                    </a:outerShdw>
                  </a:effectLst>
                  <a:latin typeface="Finlandica" charset="0"/>
                </a:rPr>
                <a:t>by</a:t>
              </a:r>
              <a:r>
                <a:rPr lang="fi-FI" sz="700" kern="0" cap="none" spc="0" dirty="0">
                  <a:solidFill>
                    <a:schemeClr val="bg1"/>
                  </a:solidFill>
                  <a:effectLst>
                    <a:outerShdw blurRad="263929" dir="5400000" algn="ctr" rotWithShape="0">
                      <a:srgbClr val="000000">
                        <a:alpha val="89385"/>
                      </a:srgbClr>
                    </a:outerShdw>
                  </a:effectLst>
                  <a:latin typeface="Finlandica" charset="0"/>
                </a:rPr>
                <a:t> Verstas </a:t>
              </a:r>
              <a:r>
                <a:rPr lang="fi-FI" sz="700" kern="0" cap="none" spc="0" dirty="0" err="1">
                  <a:solidFill>
                    <a:schemeClr val="bg1"/>
                  </a:solidFill>
                  <a:effectLst>
                    <a:outerShdw blurRad="263929" dir="5400000" algn="ctr" rotWithShape="0">
                      <a:srgbClr val="000000">
                        <a:alpha val="89385"/>
                      </a:srgbClr>
                    </a:outerShdw>
                  </a:effectLst>
                  <a:latin typeface="Finlandica" charset="0"/>
                </a:rPr>
                <a:t>Architects</a:t>
              </a:r>
              <a:r>
                <a:rPr lang="fi-FI" sz="700" kern="0" cap="none" spc="0" dirty="0">
                  <a:solidFill>
                    <a:schemeClr val="bg1"/>
                  </a:solidFill>
                  <a:effectLst>
                    <a:outerShdw blurRad="263929" dir="5400000" algn="ctr" rotWithShape="0">
                      <a:srgbClr val="000000">
                        <a:alpha val="89385"/>
                      </a:srgbClr>
                    </a:outerShdw>
                  </a:effectLst>
                  <a:latin typeface="Finlandica" charset="0"/>
                </a:rPr>
                <a:t>, Helsinki 2022. </a:t>
              </a:r>
              <a:br>
                <a:rPr lang="fi-FI" sz="700" kern="0" cap="none" spc="0" dirty="0">
                  <a:solidFill>
                    <a:schemeClr val="bg1"/>
                  </a:solidFill>
                  <a:effectLst>
                    <a:outerShdw blurRad="263929" dir="5400000" algn="ctr" rotWithShape="0">
                      <a:srgbClr val="000000">
                        <a:alpha val="89385"/>
                      </a:srgbClr>
                    </a:outerShdw>
                  </a:effectLst>
                  <a:latin typeface="Finlandica" charset="0"/>
                </a:rPr>
              </a:br>
              <a:r>
                <a:rPr lang="fi-FI" sz="700" kern="0" cap="none" spc="0" dirty="0">
                  <a:solidFill>
                    <a:schemeClr val="bg1"/>
                  </a:solidFill>
                  <a:effectLst>
                    <a:outerShdw blurRad="263929" dir="5400000" algn="ctr" rotWithShape="0">
                      <a:srgbClr val="000000">
                        <a:alpha val="89385"/>
                      </a:srgbClr>
                    </a:outerShdw>
                  </a:effectLst>
                  <a:latin typeface="Finlandica" charset="0"/>
                </a:rPr>
                <a:t>Photo: Tuomas Uusheimo / Verstas</a:t>
              </a:r>
              <a:endParaRPr lang="fi-FI" sz="700" kern="0" cap="none" spc="0" dirty="0">
                <a:solidFill>
                  <a:schemeClr val="bg1"/>
                </a:solidFill>
                <a:effectLst>
                  <a:outerShdw blurRad="263929" dir="5400000" algn="ctr" rotWithShape="0">
                    <a:srgbClr val="000000">
                      <a:alpha val="89385"/>
                    </a:srgbClr>
                  </a:outerShdw>
                </a:effectLst>
                <a:latin typeface="+mj-lt"/>
              </a:endParaRPr>
            </a:p>
          </p:txBody>
        </p:sp>
      </p:grpSp>
      <p:sp>
        <p:nvSpPr>
          <p:cNvPr id="27" name="TextBox 26">
            <a:extLst>
              <a:ext uri="{FF2B5EF4-FFF2-40B4-BE49-F238E27FC236}">
                <a16:creationId xmlns:a16="http://schemas.microsoft.com/office/drawing/2014/main" id="{F8936535-82C4-6935-4A5D-3D4FF1AF3513}"/>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2948D59B-6809-AD0C-20CF-33F2BBE0422C}"/>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Our top ranking in education inspires high-class school design.</a:t>
            </a:r>
          </a:p>
        </p:txBody>
      </p:sp>
      <p:sp>
        <p:nvSpPr>
          <p:cNvPr id="56" name="Title 1">
            <a:extLst>
              <a:ext uri="{FF2B5EF4-FFF2-40B4-BE49-F238E27FC236}">
                <a16:creationId xmlns:a16="http://schemas.microsoft.com/office/drawing/2014/main" id="{433279CE-E3F4-D019-5558-E5B3ED71E73B}"/>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8" name="Title 1">
            <a:extLst>
              <a:ext uri="{FF2B5EF4-FFF2-40B4-BE49-F238E27FC236}">
                <a16:creationId xmlns:a16="http://schemas.microsoft.com/office/drawing/2014/main" id="{EE3E7C91-DE8F-D5C6-EF51-4783003FBA68}"/>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A4569CF0-B700-D6B5-225E-84A7E7AE900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2" name="Title 1">
            <a:extLst>
              <a:ext uri="{FF2B5EF4-FFF2-40B4-BE49-F238E27FC236}">
                <a16:creationId xmlns:a16="http://schemas.microsoft.com/office/drawing/2014/main" id="{B0A590A5-42B7-CCE3-9F76-98CE760EF90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783DD63A-F917-B53C-D763-32C732383732}"/>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4A7FDA20-97CD-171B-A2D9-A61B61564FE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29328465-C4CF-FD3A-F22F-E95221F5E683}"/>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A55A593B-847A-5D1D-C107-DD69B79D338B}"/>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3" name="Title 1">
            <a:extLst>
              <a:ext uri="{FF2B5EF4-FFF2-40B4-BE49-F238E27FC236}">
                <a16:creationId xmlns:a16="http://schemas.microsoft.com/office/drawing/2014/main" id="{EFBCFDED-6D0A-A13E-16CF-EBA0CE8705C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sp>
        <p:nvSpPr>
          <p:cNvPr id="21" name="Rectangle 20">
            <a:extLst>
              <a:ext uri="{FF2B5EF4-FFF2-40B4-BE49-F238E27FC236}">
                <a16:creationId xmlns:a16="http://schemas.microsoft.com/office/drawing/2014/main" id="{55DF93C9-8D64-74E0-63CC-320ED74C7703}"/>
              </a:ext>
            </a:extLst>
          </p:cNvPr>
          <p:cNvSpPr/>
          <p:nvPr/>
        </p:nvSpPr>
        <p:spPr>
          <a:xfrm>
            <a:off x="10319014" y="2359916"/>
            <a:ext cx="1839817" cy="4263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9" name="Group 28">
            <a:extLst>
              <a:ext uri="{FF2B5EF4-FFF2-40B4-BE49-F238E27FC236}">
                <a16:creationId xmlns:a16="http://schemas.microsoft.com/office/drawing/2014/main" id="{DDFD823A-75ED-3DDA-9763-E3F987777CA7}"/>
              </a:ext>
            </a:extLst>
          </p:cNvPr>
          <p:cNvGrpSpPr/>
          <p:nvPr/>
        </p:nvGrpSpPr>
        <p:grpSpPr>
          <a:xfrm>
            <a:off x="-3878855" y="627530"/>
            <a:ext cx="3863884" cy="4277908"/>
            <a:chOff x="106816" y="5251712"/>
            <a:chExt cx="3863884" cy="4277908"/>
          </a:xfrm>
        </p:grpSpPr>
        <p:pic>
          <p:nvPicPr>
            <p:cNvPr id="30" name="Picture 29">
              <a:extLst>
                <a:ext uri="{FF2B5EF4-FFF2-40B4-BE49-F238E27FC236}">
                  <a16:creationId xmlns:a16="http://schemas.microsoft.com/office/drawing/2014/main" id="{D45B242A-BC1D-550A-4991-E0C5EBA95F5E}"/>
                </a:ext>
              </a:extLst>
            </p:cNvPr>
            <p:cNvPicPr>
              <a:picLocks noChangeAspect="1"/>
            </p:cNvPicPr>
            <p:nvPr/>
          </p:nvPicPr>
          <p:blipFill>
            <a:blip r:embed="rId7">
              <a:extLst>
                <a:ext uri="{28A0092B-C50C-407E-A947-70E740481C1C}">
                  <a14:useLocalDpi xmlns:a14="http://schemas.microsoft.com/office/drawing/2010/main" val="0"/>
                </a:ext>
              </a:extLst>
            </a:blip>
            <a:srcRect l="-1" r="921" b="1154"/>
            <a:stretch/>
          </p:blipFill>
          <p:spPr>
            <a:xfrm>
              <a:off x="106816" y="5251712"/>
              <a:ext cx="3863884" cy="4277908"/>
            </a:xfrm>
            <a:prstGeom prst="rect">
              <a:avLst/>
            </a:prstGeom>
          </p:spPr>
        </p:pic>
        <p:sp>
          <p:nvSpPr>
            <p:cNvPr id="32" name="Footer Placeholder 4">
              <a:extLst>
                <a:ext uri="{FF2B5EF4-FFF2-40B4-BE49-F238E27FC236}">
                  <a16:creationId xmlns:a16="http://schemas.microsoft.com/office/drawing/2014/main" id="{24CF9330-75AE-AAB4-EA99-DDBB9D30B48A}"/>
                </a:ext>
              </a:extLst>
            </p:cNvPr>
            <p:cNvSpPr txBox="1">
              <a:spLocks/>
            </p:cNvSpPr>
            <p:nvPr/>
          </p:nvSpPr>
          <p:spPr>
            <a:xfrm>
              <a:off x="218847" y="5356289"/>
              <a:ext cx="339195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305774" dir="5400000" algn="ctr" rotWithShape="0">
                      <a:srgbClr val="000000">
                        <a:alpha val="91000"/>
                      </a:srgbClr>
                    </a:outerShdw>
                  </a:effectLst>
                  <a:latin typeface="Finlandica" charset="0"/>
                </a:rPr>
                <a:t>Saunalahti </a:t>
              </a:r>
              <a:r>
                <a:rPr lang="fi-FI" sz="700" kern="0" cap="none" spc="0" dirty="0" err="1">
                  <a:solidFill>
                    <a:schemeClr val="bg1"/>
                  </a:solidFill>
                  <a:effectLst>
                    <a:outerShdw blurRad="305774" dir="5400000" algn="ctr" rotWithShape="0">
                      <a:srgbClr val="000000">
                        <a:alpha val="91000"/>
                      </a:srgbClr>
                    </a:outerShdw>
                  </a:effectLst>
                  <a:latin typeface="Finlandica" charset="0"/>
                </a:rPr>
                <a:t>Daycare</a:t>
              </a:r>
              <a:r>
                <a:rPr lang="fi-FI" sz="700" kern="0" cap="none" spc="0" dirty="0">
                  <a:solidFill>
                    <a:schemeClr val="bg1"/>
                  </a:solidFill>
                  <a:effectLst>
                    <a:outerShdw blurRad="305774" dir="5400000" algn="ctr" rotWithShape="0">
                      <a:srgbClr val="000000">
                        <a:alpha val="91000"/>
                      </a:srgbClr>
                    </a:outerShdw>
                  </a:effectLst>
                  <a:latin typeface="Finlandica" charset="0"/>
                </a:rPr>
                <a:t> Centre </a:t>
              </a:r>
              <a:r>
                <a:rPr lang="fi-FI" sz="700" kern="0" cap="none" spc="0" dirty="0" err="1">
                  <a:solidFill>
                    <a:schemeClr val="bg1"/>
                  </a:solidFill>
                  <a:effectLst>
                    <a:outerShdw blurRad="305774" dir="5400000" algn="ctr" rotWithShape="0">
                      <a:srgbClr val="000000">
                        <a:alpha val="91000"/>
                      </a:srgbClr>
                    </a:outerShdw>
                  </a:effectLst>
                  <a:latin typeface="Finlandica" charset="0"/>
                </a:rPr>
                <a:t>by</a:t>
              </a:r>
              <a:r>
                <a:rPr lang="fi-FI" sz="700" kern="0" cap="none" spc="0" dirty="0">
                  <a:solidFill>
                    <a:schemeClr val="bg1"/>
                  </a:solidFill>
                  <a:effectLst>
                    <a:outerShdw blurRad="305774" dir="5400000" algn="ctr" rotWithShape="0">
                      <a:srgbClr val="000000">
                        <a:alpha val="91000"/>
                      </a:srgbClr>
                    </a:outerShdw>
                  </a:effectLst>
                  <a:latin typeface="Finlandica" charset="0"/>
                </a:rPr>
                <a:t> JKMM </a:t>
              </a:r>
              <a:r>
                <a:rPr lang="fi-FI" sz="700" kern="0" cap="none" spc="0" dirty="0" err="1">
                  <a:solidFill>
                    <a:schemeClr val="bg1"/>
                  </a:solidFill>
                  <a:effectLst>
                    <a:outerShdw blurRad="305774" dir="5400000" algn="ctr" rotWithShape="0">
                      <a:srgbClr val="000000">
                        <a:alpha val="91000"/>
                      </a:srgbClr>
                    </a:outerShdw>
                  </a:effectLst>
                  <a:latin typeface="Finlandica" charset="0"/>
                </a:rPr>
                <a:t>Architects</a:t>
              </a:r>
              <a:r>
                <a:rPr lang="fi-FI" sz="700" kern="0" cap="none" spc="0" dirty="0">
                  <a:solidFill>
                    <a:schemeClr val="bg1"/>
                  </a:solidFill>
                  <a:effectLst>
                    <a:outerShdw blurRad="305774" dir="5400000" algn="ctr" rotWithShape="0">
                      <a:srgbClr val="000000">
                        <a:alpha val="91000"/>
                      </a:srgbClr>
                    </a:outerShdw>
                  </a:effectLst>
                  <a:latin typeface="Finlandica" charset="0"/>
                </a:rPr>
                <a:t>, Espoo 2011. Photo: Mika </a:t>
              </a:r>
              <a:r>
                <a:rPr lang="fi-FI" sz="700" kern="0" cap="none" spc="0" dirty="0" err="1">
                  <a:solidFill>
                    <a:schemeClr val="bg1"/>
                  </a:solidFill>
                  <a:effectLst>
                    <a:outerShdw blurRad="305774" dir="5400000" algn="ctr" rotWithShape="0">
                      <a:srgbClr val="000000">
                        <a:alpha val="91000"/>
                      </a:srgbClr>
                    </a:outerShdw>
                  </a:effectLst>
                  <a:latin typeface="Finlandica" charset="0"/>
                </a:rPr>
                <a:t>Huisman</a:t>
              </a:r>
              <a:r>
                <a:rPr lang="fi-FI" sz="700" kern="0" cap="none" spc="0" dirty="0">
                  <a:solidFill>
                    <a:schemeClr val="bg1"/>
                  </a:solidFill>
                  <a:effectLst>
                    <a:outerShdw blurRad="305774" dir="5400000" algn="ctr" rotWithShape="0">
                      <a:srgbClr val="000000">
                        <a:alpha val="91000"/>
                      </a:srgbClr>
                    </a:outerShdw>
                  </a:effectLst>
                  <a:latin typeface="Finlandica" charset="0"/>
                </a:rPr>
                <a:t> / JKMM</a:t>
              </a:r>
              <a:endParaRPr lang="fi-FI" sz="700" kern="0" cap="none" spc="0" dirty="0">
                <a:solidFill>
                  <a:schemeClr val="bg1"/>
                </a:solidFill>
                <a:effectLst>
                  <a:outerShdw blurRad="305774" dir="5400000" algn="ctr" rotWithShape="0">
                    <a:srgbClr val="000000">
                      <a:alpha val="91000"/>
                    </a:srgbClr>
                  </a:outerShdw>
                </a:effectLst>
                <a:latin typeface="+mj-lt"/>
              </a:endParaRPr>
            </a:p>
          </p:txBody>
        </p:sp>
      </p:grpSp>
      <p:sp>
        <p:nvSpPr>
          <p:cNvPr id="23" name="Rectangle 22">
            <a:extLst>
              <a:ext uri="{FF2B5EF4-FFF2-40B4-BE49-F238E27FC236}">
                <a16:creationId xmlns:a16="http://schemas.microsoft.com/office/drawing/2014/main" id="{5C09F4FB-5990-0A84-03C8-3C17B0137761}"/>
              </a:ext>
            </a:extLst>
          </p:cNvPr>
          <p:cNvSpPr/>
          <p:nvPr/>
        </p:nvSpPr>
        <p:spPr>
          <a:xfrm>
            <a:off x="180029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4" name="Title 1">
            <a:extLst>
              <a:ext uri="{FF2B5EF4-FFF2-40B4-BE49-F238E27FC236}">
                <a16:creationId xmlns:a16="http://schemas.microsoft.com/office/drawing/2014/main" id="{3BDD6CDF-A67C-43E2-E5A8-43B769C2A1BB}"/>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35" name="Title 1">
            <a:extLst>
              <a:ext uri="{FF2B5EF4-FFF2-40B4-BE49-F238E27FC236}">
                <a16:creationId xmlns:a16="http://schemas.microsoft.com/office/drawing/2014/main" id="{FACC8B60-4912-FE3E-53E3-D98A1E5A2877}"/>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dirty="0">
                <a:solidFill>
                  <a:schemeClr val="tx1"/>
                </a:solidFill>
                <a:latin typeface="Finlandica" pitchFamily="2" charset="77"/>
              </a:rPr>
              <a:t>5</a:t>
            </a:r>
          </a:p>
        </p:txBody>
      </p:sp>
    </p:spTree>
    <p:extLst>
      <p:ext uri="{BB962C8B-B14F-4D97-AF65-F5344CB8AC3E}">
        <p14:creationId xmlns:p14="http://schemas.microsoft.com/office/powerpoint/2010/main" val="2637749278"/>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p:tgtEl>
                                          <p:spTgt spid="17"/>
                                        </p:tgtEl>
                                        <p:attrNameLst>
                                          <p:attrName>ppt_y</p:attrName>
                                        </p:attrNameLst>
                                      </p:cBhvr>
                                      <p:tavLst>
                                        <p:tav tm="0">
                                          <p:val>
                                            <p:strVal val="#ppt_y+#ppt_h*1.125000"/>
                                          </p:val>
                                        </p:tav>
                                        <p:tav tm="100000">
                                          <p:val>
                                            <p:strVal val="#ppt_y"/>
                                          </p:val>
                                        </p:tav>
                                      </p:tavLst>
                                    </p:anim>
                                    <p:animEffect transition="in" filter="wipe(up)">
                                      <p:cBhvr>
                                        <p:cTn id="8" dur="10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strVal val="#ppt_w*0.70"/>
                                          </p:val>
                                        </p:tav>
                                        <p:tav tm="100000">
                                          <p:val>
                                            <p:strVal val="#ppt_w"/>
                                          </p:val>
                                        </p:tav>
                                      </p:tavLst>
                                    </p:anim>
                                    <p:anim calcmode="lin" valueType="num">
                                      <p:cBhvr>
                                        <p:cTn id="14" dur="750" fill="hold"/>
                                        <p:tgtEl>
                                          <p:spTgt spid="16"/>
                                        </p:tgtEl>
                                        <p:attrNameLst>
                                          <p:attrName>ppt_h</p:attrName>
                                        </p:attrNameLst>
                                      </p:cBhvr>
                                      <p:tavLst>
                                        <p:tav tm="0">
                                          <p:val>
                                            <p:strVal val="#ppt_h"/>
                                          </p:val>
                                        </p:tav>
                                        <p:tav tm="100000">
                                          <p:val>
                                            <p:strVal val="#ppt_h"/>
                                          </p:val>
                                        </p:tav>
                                      </p:tavLst>
                                    </p:anim>
                                    <p:animEffect transition="in" filter="fade">
                                      <p:cBhvr>
                                        <p:cTn id="15" dur="750"/>
                                        <p:tgtEl>
                                          <p:spTgt spid="1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p:tgtEl>
                                          <p:spTgt spid="14"/>
                                        </p:tgtEl>
                                        <p:attrNameLst>
                                          <p:attrName>ppt_y</p:attrName>
                                        </p:attrNameLst>
                                      </p:cBhvr>
                                      <p:tavLst>
                                        <p:tav tm="0">
                                          <p:val>
                                            <p:strVal val="#ppt_y-#ppt_h*1.125000"/>
                                          </p:val>
                                        </p:tav>
                                        <p:tav tm="100000">
                                          <p:val>
                                            <p:strVal val="#ppt_y"/>
                                          </p:val>
                                        </p:tav>
                                      </p:tavLst>
                                    </p:anim>
                                    <p:animEffect transition="in" filter="wipe(down)">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3.58025E-6 L -0.00347 -0.91049 " pathEditMode="relative" rAng="0" ptsTypes="AA">
                                      <p:cBhvr>
                                        <p:cTn id="23" dur="2000" fill="hold"/>
                                        <p:tgtEl>
                                          <p:spTgt spid="10"/>
                                        </p:tgtEl>
                                        <p:attrNameLst>
                                          <p:attrName>ppt_x</p:attrName>
                                          <p:attrName>ppt_y</p:attrName>
                                        </p:attrNameLst>
                                      </p:cBhvr>
                                      <p:rCtr x="-174" y="-45525"/>
                                    </p:animMotion>
                                  </p:childTnLst>
                                </p:cTn>
                              </p:par>
                              <p:par>
                                <p:cTn id="24" presetID="63" presetClass="path" presetSubtype="0" accel="50000" decel="50000" fill="hold" nodeType="withEffect">
                                  <p:stCondLst>
                                    <p:cond delay="0"/>
                                  </p:stCondLst>
                                  <p:childTnLst>
                                    <p:animMotion origin="layout" path="M 4.16667E-6 -1.97531E-6 L 0.69114 -1.97531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2.77778E-6 -4.32099E-6 L 0.43872 -0.00154 " pathEditMode="relative" rAng="0" ptsTypes="AA">
                                      <p:cBhvr>
                                        <p:cTn id="29" dur="2000" fill="hold"/>
                                        <p:tgtEl>
                                          <p:spTgt spid="29"/>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
                                        <p:tgtEl>
                                          <p:spTgt spid="28"/>
                                        </p:tgtEl>
                                      </p:cBhvr>
                                    </p:animEffect>
                                  </p:childTnLst>
                                </p:cTn>
                              </p:par>
                              <p:par>
                                <p:cTn id="33" presetID="0" presetClass="path" presetSubtype="0" accel="50000" decel="50000" fill="hold" nodeType="withEffect">
                                  <p:stCondLst>
                                    <p:cond delay="0"/>
                                  </p:stCondLst>
                                  <p:childTnLst>
                                    <p:animMotion origin="layout" path="M -3.61111E-6 -0.00185 L 1.0033 -0.00246 " pathEditMode="relative" rAng="0" ptsTypes="AA">
                                      <p:cBhvr>
                                        <p:cTn id="34" dur="3000" fill="hold"/>
                                        <p:tgtEl>
                                          <p:spTgt spid="24"/>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71FC6-636D-DD47-67BE-B65FB8BA614D}"/>
              </a:ext>
            </a:extLst>
          </p:cNvPr>
          <p:cNvPicPr>
            <a:picLocks noChangeAspect="1"/>
          </p:cNvPicPr>
          <p:nvPr/>
        </p:nvPicPr>
        <p:blipFill>
          <a:blip r:embed="rId3" cstate="screen">
            <a:extLst>
              <a:ext uri="{28A0092B-C50C-407E-A947-70E740481C1C}">
                <a14:useLocalDpi xmlns:a14="http://schemas.microsoft.com/office/drawing/2010/main"/>
              </a:ext>
            </a:extLst>
          </a:blip>
          <a:srcRect r="1888"/>
          <a:stretch/>
        </p:blipFill>
        <p:spPr>
          <a:xfrm>
            <a:off x="0" y="-9527"/>
            <a:ext cx="9144000" cy="5153027"/>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1" y="-9528"/>
            <a:ext cx="9144001" cy="5153027"/>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latin typeface="Finlandica" charset="0"/>
              </a:rPr>
              <a:t>Helsinki Central Library </a:t>
            </a:r>
            <a:r>
              <a:rPr lang="en-US" sz="700" kern="0" cap="none" spc="0" dirty="0" err="1">
                <a:solidFill>
                  <a:schemeClr val="bg1"/>
                </a:solidFill>
                <a:latin typeface="Finlandica" charset="0"/>
              </a:rPr>
              <a:t>Oodi</a:t>
            </a:r>
            <a:r>
              <a:rPr lang="en-US" sz="700" kern="0" cap="none" spc="0" dirty="0">
                <a:solidFill>
                  <a:schemeClr val="bg1"/>
                </a:solidFill>
                <a:latin typeface="Finlandica" charset="0"/>
              </a:rPr>
              <a:t> by ALA Architects, 2018. Photo: </a:t>
            </a:r>
            <a:r>
              <a:rPr lang="en-US" sz="700" kern="0" cap="none" spc="0" dirty="0" err="1">
                <a:solidFill>
                  <a:schemeClr val="bg1"/>
                </a:solidFill>
                <a:latin typeface="Finlandica" charset="0"/>
              </a:rPr>
              <a:t>Tuomas</a:t>
            </a:r>
            <a:r>
              <a:rPr lang="en-US" sz="700" kern="0" cap="none" spc="0" dirty="0">
                <a:solidFill>
                  <a:schemeClr val="bg1"/>
                </a:solidFill>
                <a:latin typeface="Finlandica" charset="0"/>
              </a:rPr>
              <a:t> </a:t>
            </a:r>
            <a:r>
              <a:rPr lang="en-US" sz="700" kern="0" cap="none" spc="0" dirty="0" err="1">
                <a:solidFill>
                  <a:schemeClr val="bg1"/>
                </a:solidFill>
                <a:latin typeface="Finlandica" charset="0"/>
              </a:rPr>
              <a:t>Uusheimo</a:t>
            </a:r>
            <a:r>
              <a:rPr lang="en-US" sz="700" kern="0" cap="none" spc="0" dirty="0">
                <a:solidFill>
                  <a:schemeClr val="bg1"/>
                </a:solidFill>
                <a:latin typeface="Finlandica" charset="0"/>
              </a:rPr>
              <a:t> / City of Helsinki</a:t>
            </a: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459851"/>
            <a:ext cx="6803918" cy="1323439"/>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latin typeface="Finlandica"/>
              </a:rPr>
              <a:t>Our public library institution </a:t>
            </a:r>
          </a:p>
          <a:p>
            <a:pPr algn="ctr"/>
            <a:r>
              <a:rPr lang="en-US" sz="2000">
                <a:solidFill>
                  <a:schemeClr val="bg1"/>
                </a:solidFill>
                <a:effectLst>
                  <a:outerShdw blurRad="994667" dir="5400000" sx="102000" sy="102000" algn="ctr" rotWithShape="0">
                    <a:srgbClr val="000000"/>
                  </a:outerShdw>
                </a:effectLst>
                <a:latin typeface="Finlandica"/>
              </a:rPr>
              <a:t>is an important building block </a:t>
            </a:r>
            <a:br>
              <a:rPr lang="en-US" sz="2000">
                <a:effectLst>
                  <a:outerShdw blurRad="994667" dir="5400000" sx="102000" sy="102000" algn="ctr" rotWithShape="0">
                    <a:srgbClr val="000000"/>
                  </a:outerShdw>
                </a:effectLst>
                <a:latin typeface="Finlandica"/>
              </a:rPr>
            </a:br>
            <a:r>
              <a:rPr lang="en-US" sz="2000">
                <a:solidFill>
                  <a:schemeClr val="bg1"/>
                </a:solidFill>
                <a:effectLst>
                  <a:outerShdw blurRad="994667" dir="5400000" sx="102000" sy="102000" algn="ctr" rotWithShape="0">
                    <a:srgbClr val="000000"/>
                  </a:outerShdw>
                </a:effectLst>
                <a:latin typeface="Finlandica"/>
              </a:rPr>
              <a:t>of democratic education. </a:t>
            </a:r>
            <a:endParaRPr lang="en-US">
              <a:solidFill>
                <a:schemeClr val="bg1"/>
              </a:solidFill>
              <a:effectLst>
                <a:outerShdw blurRad="994667" dir="5400000" sx="102000" sy="102000" algn="ctr" rotWithShape="0">
                  <a:srgbClr val="000000"/>
                </a:outerShdw>
              </a:effectLst>
              <a:latin typeface="Finlandica"/>
            </a:endParaRPr>
          </a:p>
          <a:p>
            <a:pPr algn="ctr"/>
            <a:r>
              <a:rPr lang="en-US" sz="2000">
                <a:solidFill>
                  <a:schemeClr val="bg1"/>
                </a:solidFill>
                <a:effectLst>
                  <a:outerShdw blurRad="994667" dir="5400000" sx="102000" sy="102000" algn="ctr" rotWithShape="0">
                    <a:srgbClr val="000000"/>
                  </a:outerShdw>
                </a:effectLst>
                <a:latin typeface="Finlandica"/>
              </a:rPr>
              <a:t>And it shows.</a:t>
            </a:r>
            <a:endParaRPr lang="en-US">
              <a:solidFill>
                <a:schemeClr val="bg1"/>
              </a:solidFill>
              <a:effectLst>
                <a:outerShdw blurRad="994667" dir="5400000" sx="102000" sy="102000" algn="ctr" rotWithShape="0">
                  <a:srgbClr val="000000"/>
                </a:outerShdw>
              </a:effectLst>
              <a:latin typeface="Finlandica"/>
            </a:endParaRP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FF723-C03D-2F6C-D90C-EA28D581E60A}"/>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67470BE-8F9B-FD32-EEE8-A732817D6ED7}"/>
              </a:ext>
            </a:extLst>
          </p:cNvPr>
          <p:cNvSpPr/>
          <p:nvPr/>
        </p:nvSpPr>
        <p:spPr>
          <a:xfrm>
            <a:off x="-25406" y="560510"/>
            <a:ext cx="4082614" cy="4576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Rectangle 30">
            <a:extLst>
              <a:ext uri="{FF2B5EF4-FFF2-40B4-BE49-F238E27FC236}">
                <a16:creationId xmlns:a16="http://schemas.microsoft.com/office/drawing/2014/main" id="{5E2D6E1D-279B-378A-8C51-4FBD82AF1F25}"/>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4">
            <a:extLst>
              <a:ext uri="{FF2B5EF4-FFF2-40B4-BE49-F238E27FC236}">
                <a16:creationId xmlns:a16="http://schemas.microsoft.com/office/drawing/2014/main" id="{B1D1B975-76D7-D21B-A903-5E425DB370A9}"/>
              </a:ext>
            </a:extLst>
          </p:cNvPr>
          <p:cNvGrpSpPr/>
          <p:nvPr/>
        </p:nvGrpSpPr>
        <p:grpSpPr>
          <a:xfrm>
            <a:off x="1124868" y="1881488"/>
            <a:ext cx="1859402" cy="690262"/>
            <a:chOff x="1175042" y="2345545"/>
            <a:chExt cx="1859402" cy="690262"/>
          </a:xfrm>
        </p:grpSpPr>
        <p:sp>
          <p:nvSpPr>
            <p:cNvPr id="38" name="Title 1">
              <a:extLst>
                <a:ext uri="{FF2B5EF4-FFF2-40B4-BE49-F238E27FC236}">
                  <a16:creationId xmlns:a16="http://schemas.microsoft.com/office/drawing/2014/main" id="{D0B30914-8796-A6D5-111F-133FF23CCC16}"/>
                </a:ext>
              </a:extLst>
            </p:cNvPr>
            <p:cNvSpPr txBox="1">
              <a:spLocks/>
            </p:cNvSpPr>
            <p:nvPr/>
          </p:nvSpPr>
          <p:spPr>
            <a:xfrm>
              <a:off x="1175042" y="2728030"/>
              <a:ext cx="1859402"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 Helsinki Central Library is the flagship of future libraries.</a:t>
              </a:r>
              <a:endParaRPr lang="en-US" sz="1000" b="0" dirty="0">
                <a:solidFill>
                  <a:schemeClr val="tx1"/>
                </a:solidFill>
                <a:latin typeface="Finlandica"/>
                <a:ea typeface="+mj-lt"/>
                <a:cs typeface="Arial"/>
              </a:endParaRPr>
            </a:p>
          </p:txBody>
        </p:sp>
        <p:sp>
          <p:nvSpPr>
            <p:cNvPr id="39" name="Title 1">
              <a:extLst>
                <a:ext uri="{FF2B5EF4-FFF2-40B4-BE49-F238E27FC236}">
                  <a16:creationId xmlns:a16="http://schemas.microsoft.com/office/drawing/2014/main" id="{638C39AA-18D1-F793-E2D6-882DED457DBE}"/>
                </a:ext>
              </a:extLst>
            </p:cNvPr>
            <p:cNvSpPr txBox="1">
              <a:spLocks/>
            </p:cNvSpPr>
            <p:nvPr/>
          </p:nvSpPr>
          <p:spPr>
            <a:xfrm>
              <a:off x="1337155" y="2345545"/>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err="1">
                  <a:solidFill>
                    <a:schemeClr val="tx1"/>
                  </a:solidFill>
                  <a:ea typeface="+mj-lt"/>
                  <a:cs typeface="+mj-lt"/>
                </a:rPr>
                <a:t>Oodi</a:t>
              </a:r>
              <a:endParaRPr lang="en-US" sz="2000">
                <a:solidFill>
                  <a:schemeClr val="tx1"/>
                </a:solidFill>
                <a:ea typeface="+mj-lt"/>
                <a:cs typeface="+mj-lt"/>
              </a:endParaRPr>
            </a:p>
          </p:txBody>
        </p:sp>
      </p:grpSp>
      <p:sp>
        <p:nvSpPr>
          <p:cNvPr id="19" name="Title 1">
            <a:extLst>
              <a:ext uri="{FF2B5EF4-FFF2-40B4-BE49-F238E27FC236}">
                <a16:creationId xmlns:a16="http://schemas.microsoft.com/office/drawing/2014/main" id="{BF40FF1F-808C-3866-C150-8862E40EAD4D}"/>
              </a:ext>
            </a:extLst>
          </p:cNvPr>
          <p:cNvSpPr txBox="1">
            <a:spLocks/>
          </p:cNvSpPr>
          <p:nvPr/>
        </p:nvSpPr>
        <p:spPr>
          <a:xfrm>
            <a:off x="1329935" y="3160315"/>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It's a space for community, connection, and creativity.</a:t>
            </a:r>
          </a:p>
        </p:txBody>
      </p:sp>
      <p:sp>
        <p:nvSpPr>
          <p:cNvPr id="21" name="Rectangle 20">
            <a:extLst>
              <a:ext uri="{FF2B5EF4-FFF2-40B4-BE49-F238E27FC236}">
                <a16:creationId xmlns:a16="http://schemas.microsoft.com/office/drawing/2014/main" id="{9DBCE9C1-E78B-A586-1B1E-03479ACAD77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69" name="Group 68">
            <a:extLst>
              <a:ext uri="{FF2B5EF4-FFF2-40B4-BE49-F238E27FC236}">
                <a16:creationId xmlns:a16="http://schemas.microsoft.com/office/drawing/2014/main" id="{B7824F02-3673-E6E3-6754-90497BCC66A7}"/>
              </a:ext>
            </a:extLst>
          </p:cNvPr>
          <p:cNvGrpSpPr/>
          <p:nvPr/>
        </p:nvGrpSpPr>
        <p:grpSpPr>
          <a:xfrm>
            <a:off x="4067944" y="640661"/>
            <a:ext cx="5076056" cy="4265479"/>
            <a:chOff x="4067944" y="640661"/>
            <a:chExt cx="5076056" cy="4265479"/>
          </a:xfrm>
        </p:grpSpPr>
        <p:pic>
          <p:nvPicPr>
            <p:cNvPr id="12" name="Picture 11">
              <a:extLst>
                <a:ext uri="{FF2B5EF4-FFF2-40B4-BE49-F238E27FC236}">
                  <a16:creationId xmlns:a16="http://schemas.microsoft.com/office/drawing/2014/main" id="{BC73CF5C-70A3-CB8E-758D-CDFFFC5B647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7944" y="640661"/>
              <a:ext cx="5076056" cy="4265479"/>
            </a:xfrm>
            <a:prstGeom prst="rect">
              <a:avLst/>
            </a:prstGeom>
          </p:spPr>
        </p:pic>
        <p:sp>
          <p:nvSpPr>
            <p:cNvPr id="68" name="Footer Placeholder 4">
              <a:extLst>
                <a:ext uri="{FF2B5EF4-FFF2-40B4-BE49-F238E27FC236}">
                  <a16:creationId xmlns:a16="http://schemas.microsoft.com/office/drawing/2014/main" id="{DB6A879C-15BF-7243-212F-BBE477CF09D7}"/>
                </a:ext>
              </a:extLst>
            </p:cNvPr>
            <p:cNvSpPr txBox="1">
              <a:spLocks/>
            </p:cNvSpPr>
            <p:nvPr/>
          </p:nvSpPr>
          <p:spPr>
            <a:xfrm>
              <a:off x="4169974" y="713030"/>
              <a:ext cx="4974026"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Aalto </a:t>
              </a:r>
              <a:r>
                <a:rPr lang="fi-FI" sz="700" kern="0" cap="none" spc="0" dirty="0" err="1">
                  <a:solidFill>
                    <a:schemeClr val="bg1"/>
                  </a:solidFill>
                  <a:latin typeface="Finlandica" charset="0"/>
                </a:rPr>
                <a:t>University</a:t>
              </a:r>
              <a:r>
                <a:rPr lang="fi-FI" sz="700" kern="0" cap="none" spc="0" dirty="0">
                  <a:solidFill>
                    <a:schemeClr val="bg1"/>
                  </a:solidFill>
                  <a:latin typeface="Finlandica" charset="0"/>
                </a:rPr>
                <a:t> Library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Alvar and </a:t>
              </a:r>
              <a:r>
                <a:rPr lang="fi-FI" sz="700" kern="0" cap="none" spc="0" dirty="0" err="1">
                  <a:solidFill>
                    <a:schemeClr val="bg1"/>
                  </a:solidFill>
                  <a:latin typeface="Finlandica" charset="0"/>
                </a:rPr>
                <a:t>Elissa</a:t>
              </a:r>
              <a:r>
                <a:rPr lang="fi-FI" sz="700" kern="0" cap="none" spc="0" dirty="0">
                  <a:solidFill>
                    <a:schemeClr val="bg1"/>
                  </a:solidFill>
                  <a:latin typeface="Finlandica" charset="0"/>
                </a:rPr>
                <a:t> Aalto, Espoo 1970. </a:t>
              </a:r>
              <a:r>
                <a:rPr lang="fi-FI" sz="700" kern="0" cap="none" spc="0" dirty="0" err="1">
                  <a:solidFill>
                    <a:schemeClr val="bg1"/>
                  </a:solidFill>
                  <a:latin typeface="Finlandica" charset="0"/>
                </a:rPr>
                <a:t>Renovation</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NRT and JKMM </a:t>
              </a:r>
              <a:r>
                <a:rPr lang="fi-FI" sz="700" kern="0" cap="none" spc="0" dirty="0" err="1">
                  <a:solidFill>
                    <a:schemeClr val="bg1"/>
                  </a:solidFill>
                  <a:latin typeface="Finlandica" charset="0"/>
                </a:rPr>
                <a:t>Architects</a:t>
              </a:r>
              <a:r>
                <a:rPr lang="fi-FI" sz="700" kern="0" cap="none" spc="0" dirty="0">
                  <a:solidFill>
                    <a:schemeClr val="bg1"/>
                  </a:solidFill>
                  <a:latin typeface="Finlandica" charset="0"/>
                </a:rPr>
                <a:t>, 2016. Photo: Tuomas Uusheimo </a:t>
              </a:r>
              <a:endParaRPr lang="fi-FI" sz="700" kern="0" cap="none" spc="0" dirty="0">
                <a:solidFill>
                  <a:schemeClr val="bg1"/>
                </a:solidFill>
                <a:latin typeface="+mj-lt"/>
              </a:endParaRPr>
            </a:p>
          </p:txBody>
        </p:sp>
      </p:grpSp>
      <p:grpSp>
        <p:nvGrpSpPr>
          <p:cNvPr id="11" name="Group 10">
            <a:extLst>
              <a:ext uri="{FF2B5EF4-FFF2-40B4-BE49-F238E27FC236}">
                <a16:creationId xmlns:a16="http://schemas.microsoft.com/office/drawing/2014/main" id="{16A30C00-FDDA-167E-A7FA-E1821E2F5E9A}"/>
              </a:ext>
            </a:extLst>
          </p:cNvPr>
          <p:cNvGrpSpPr/>
          <p:nvPr/>
        </p:nvGrpSpPr>
        <p:grpSpPr>
          <a:xfrm>
            <a:off x="4067944" y="640661"/>
            <a:ext cx="5076056" cy="4265479"/>
            <a:chOff x="4067944" y="640661"/>
            <a:chExt cx="5076056" cy="4265479"/>
          </a:xfrm>
        </p:grpSpPr>
        <p:pic>
          <p:nvPicPr>
            <p:cNvPr id="13" name="Picture 12">
              <a:extLst>
                <a:ext uri="{FF2B5EF4-FFF2-40B4-BE49-F238E27FC236}">
                  <a16:creationId xmlns:a16="http://schemas.microsoft.com/office/drawing/2014/main" id="{96298FA3-A5E3-8CCB-632D-FDE04DC97C6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67944" y="640661"/>
              <a:ext cx="5076056" cy="4265479"/>
            </a:xfrm>
            <a:prstGeom prst="rect">
              <a:avLst/>
            </a:prstGeom>
          </p:spPr>
        </p:pic>
        <p:sp>
          <p:nvSpPr>
            <p:cNvPr id="22" name="Footer Placeholder 4">
              <a:extLst>
                <a:ext uri="{FF2B5EF4-FFF2-40B4-BE49-F238E27FC236}">
                  <a16:creationId xmlns:a16="http://schemas.microsoft.com/office/drawing/2014/main" id="{E73A5D5D-B60D-30D8-1A95-7D98D48519BA}"/>
                </a:ext>
              </a:extLst>
            </p:cNvPr>
            <p:cNvSpPr txBox="1">
              <a:spLocks/>
            </p:cNvSpPr>
            <p:nvPr/>
          </p:nvSpPr>
          <p:spPr>
            <a:xfrm>
              <a:off x="4160326" y="711644"/>
              <a:ext cx="3262111"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Helsinki Central Library Oodi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ALA </a:t>
              </a:r>
              <a:r>
                <a:rPr lang="fi-FI" sz="700" kern="0" cap="none" spc="0" dirty="0" err="1">
                  <a:solidFill>
                    <a:schemeClr val="bg1"/>
                  </a:solidFill>
                  <a:latin typeface="Finlandica" charset="0"/>
                </a:rPr>
                <a:t>Architects</a:t>
              </a:r>
              <a:r>
                <a:rPr lang="fi-FI" sz="700" kern="0" cap="none" spc="0" dirty="0">
                  <a:solidFill>
                    <a:schemeClr val="bg1"/>
                  </a:solidFill>
                  <a:latin typeface="Finlandica" charset="0"/>
                </a:rPr>
                <a:t>, 2018. Photo: Laura </a:t>
              </a:r>
              <a:r>
                <a:rPr lang="fi-FI" sz="700" kern="0" cap="none" spc="0" dirty="0" err="1">
                  <a:solidFill>
                    <a:schemeClr val="bg1"/>
                  </a:solidFill>
                  <a:latin typeface="Finlandica" charset="0"/>
                </a:rPr>
                <a:t>Dove</a:t>
              </a:r>
              <a:r>
                <a:rPr lang="fi-FI" sz="700" kern="0" cap="none" spc="0" dirty="0">
                  <a:solidFill>
                    <a:schemeClr val="bg1"/>
                  </a:solidFill>
                  <a:latin typeface="Finlandica" charset="0"/>
                </a:rPr>
                <a:t> / City of Helsinki</a:t>
              </a:r>
              <a:endParaRPr lang="fi-FI" sz="700" kern="0" cap="none" spc="0" dirty="0">
                <a:solidFill>
                  <a:schemeClr val="bg1"/>
                </a:solidFill>
                <a:latin typeface="+mj-lt"/>
              </a:endParaRPr>
            </a:p>
          </p:txBody>
        </p:sp>
      </p:grpSp>
      <p:sp>
        <p:nvSpPr>
          <p:cNvPr id="27" name="TextBox 26">
            <a:extLst>
              <a:ext uri="{FF2B5EF4-FFF2-40B4-BE49-F238E27FC236}">
                <a16:creationId xmlns:a16="http://schemas.microsoft.com/office/drawing/2014/main" id="{2A52EC03-1A02-66A3-9205-6B8D042415B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D398C716-76DF-FAF6-B77B-773509616FEC}"/>
              </a:ext>
            </a:extLst>
          </p:cNvPr>
          <p:cNvSpPr txBox="1">
            <a:spLocks/>
          </p:cNvSpPr>
          <p:nvPr/>
        </p:nvSpPr>
        <p:spPr>
          <a:xfrm>
            <a:off x="394399" y="195443"/>
            <a:ext cx="3460857"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Our public library institution is an important building block of democratic education.</a:t>
            </a:r>
          </a:p>
        </p:txBody>
      </p:sp>
      <p:sp>
        <p:nvSpPr>
          <p:cNvPr id="56" name="Title 1">
            <a:extLst>
              <a:ext uri="{FF2B5EF4-FFF2-40B4-BE49-F238E27FC236}">
                <a16:creationId xmlns:a16="http://schemas.microsoft.com/office/drawing/2014/main" id="{534A683A-7D1C-747A-0102-765A59D97789}"/>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9223F71E-FC13-B473-415F-E75C96052C10}"/>
              </a:ext>
            </a:extLst>
          </p:cNvPr>
          <p:cNvSpPr/>
          <p:nvPr/>
        </p:nvSpPr>
        <p:spPr>
          <a:xfrm>
            <a:off x="209178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58" name="Title 1">
            <a:extLst>
              <a:ext uri="{FF2B5EF4-FFF2-40B4-BE49-F238E27FC236}">
                <a16:creationId xmlns:a16="http://schemas.microsoft.com/office/drawing/2014/main" id="{973625D9-2116-FB86-9134-3CEEAB39CD8A}"/>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1B8E561D-28F3-913C-7E29-009B409A115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90E0BB05-FC83-DA05-23DB-6D0528B3D4CC}"/>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3B482B98-FB02-17C5-6111-6EEB19FC71F3}"/>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310AF69C-F13A-AC46-91C0-CA89A0FAE7EB}"/>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dirty="0">
                <a:solidFill>
                  <a:schemeClr val="tx1"/>
                </a:solidFill>
                <a:latin typeface="Finlandica" pitchFamily="2" charset="77"/>
              </a:rPr>
              <a:t>6</a:t>
            </a:r>
          </a:p>
        </p:txBody>
      </p:sp>
      <p:sp>
        <p:nvSpPr>
          <p:cNvPr id="63" name="Title 1">
            <a:extLst>
              <a:ext uri="{FF2B5EF4-FFF2-40B4-BE49-F238E27FC236}">
                <a16:creationId xmlns:a16="http://schemas.microsoft.com/office/drawing/2014/main" id="{2F2D5AD4-037D-8C25-C9EF-8E0929BBC2E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A2BF1BEC-3C52-21FA-C23D-4491056F964A}"/>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701A409A-EE8D-7289-A2AB-F3A7091366FE}"/>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A0BD2E98-F7E6-F37B-D589-51B22A9897DC}"/>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3" name="Title 1">
            <a:extLst>
              <a:ext uri="{FF2B5EF4-FFF2-40B4-BE49-F238E27FC236}">
                <a16:creationId xmlns:a16="http://schemas.microsoft.com/office/drawing/2014/main" id="{C16721BB-EA85-66C5-1E1B-C6087BFC503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grpSp>
        <p:nvGrpSpPr>
          <p:cNvPr id="8" name="Group 7">
            <a:extLst>
              <a:ext uri="{FF2B5EF4-FFF2-40B4-BE49-F238E27FC236}">
                <a16:creationId xmlns:a16="http://schemas.microsoft.com/office/drawing/2014/main" id="{2782882A-8F64-1BFE-F751-6838F753B38F}"/>
              </a:ext>
            </a:extLst>
          </p:cNvPr>
          <p:cNvGrpSpPr/>
          <p:nvPr/>
        </p:nvGrpSpPr>
        <p:grpSpPr>
          <a:xfrm>
            <a:off x="-5106614" y="640660"/>
            <a:ext cx="5076056" cy="4276301"/>
            <a:chOff x="4067944" y="620894"/>
            <a:chExt cx="5076056" cy="4276301"/>
          </a:xfrm>
        </p:grpSpPr>
        <p:pic>
          <p:nvPicPr>
            <p:cNvPr id="14" name="Picture 13">
              <a:extLst>
                <a:ext uri="{FF2B5EF4-FFF2-40B4-BE49-F238E27FC236}">
                  <a16:creationId xmlns:a16="http://schemas.microsoft.com/office/drawing/2014/main" id="{0886B6F3-FAC2-B524-A66E-7386E3C7E971}"/>
                </a:ext>
              </a:extLst>
            </p:cNvPr>
            <p:cNvPicPr>
              <a:picLocks noChangeAspect="1"/>
            </p:cNvPicPr>
            <p:nvPr/>
          </p:nvPicPr>
          <p:blipFill>
            <a:blip r:embed="rId5" cstate="screen">
              <a:extLst>
                <a:ext uri="{28A0092B-C50C-407E-A947-70E740481C1C}">
                  <a14:useLocalDpi xmlns:a14="http://schemas.microsoft.com/office/drawing/2010/main"/>
                </a:ext>
              </a:extLst>
            </a:blip>
            <a:srcRect l="1035" t="210" b="496"/>
            <a:stretch/>
          </p:blipFill>
          <p:spPr>
            <a:xfrm>
              <a:off x="4067944" y="620894"/>
              <a:ext cx="5076056" cy="4276301"/>
            </a:xfrm>
            <a:prstGeom prst="rect">
              <a:avLst/>
            </a:prstGeom>
          </p:spPr>
        </p:pic>
        <p:sp>
          <p:nvSpPr>
            <p:cNvPr id="15" name="Footer Placeholder 4">
              <a:extLst>
                <a:ext uri="{FF2B5EF4-FFF2-40B4-BE49-F238E27FC236}">
                  <a16:creationId xmlns:a16="http://schemas.microsoft.com/office/drawing/2014/main" id="{056CE2CA-55E7-CEE1-046D-F8C0CA3CD985}"/>
                </a:ext>
              </a:extLst>
            </p:cNvPr>
            <p:cNvSpPr txBox="1">
              <a:spLocks/>
            </p:cNvSpPr>
            <p:nvPr/>
          </p:nvSpPr>
          <p:spPr>
            <a:xfrm>
              <a:off x="4167831" y="693197"/>
              <a:ext cx="2955937"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305774" dir="5400000" algn="ctr" rotWithShape="0">
                      <a:srgbClr val="000000">
                        <a:alpha val="91000"/>
                      </a:srgbClr>
                    </a:outerShdw>
                  </a:effectLst>
                  <a:latin typeface="Finlandica" charset="0"/>
                </a:rPr>
                <a:t>Turku Main Library </a:t>
              </a:r>
              <a:r>
                <a:rPr lang="fi-FI" sz="700" kern="0" cap="none" spc="0" dirty="0" err="1">
                  <a:solidFill>
                    <a:schemeClr val="bg1"/>
                  </a:solidFill>
                  <a:effectLst>
                    <a:outerShdw blurRad="305774" dir="5400000" algn="ctr" rotWithShape="0">
                      <a:srgbClr val="000000">
                        <a:alpha val="91000"/>
                      </a:srgbClr>
                    </a:outerShdw>
                  </a:effectLst>
                  <a:latin typeface="Finlandica" charset="0"/>
                </a:rPr>
                <a:t>by</a:t>
              </a:r>
              <a:r>
                <a:rPr lang="fi-FI" sz="700" kern="0" cap="none" spc="0" dirty="0">
                  <a:solidFill>
                    <a:schemeClr val="bg1"/>
                  </a:solidFill>
                  <a:effectLst>
                    <a:outerShdw blurRad="305774" dir="5400000" algn="ctr" rotWithShape="0">
                      <a:srgbClr val="000000">
                        <a:alpha val="91000"/>
                      </a:srgbClr>
                    </a:outerShdw>
                  </a:effectLst>
                  <a:latin typeface="Finlandica" charset="0"/>
                </a:rPr>
                <a:t> JKMM </a:t>
              </a:r>
              <a:r>
                <a:rPr lang="fi-FI" sz="700" kern="0" cap="none" spc="0" dirty="0" err="1">
                  <a:solidFill>
                    <a:schemeClr val="bg1"/>
                  </a:solidFill>
                  <a:effectLst>
                    <a:outerShdw blurRad="305774" dir="5400000" algn="ctr" rotWithShape="0">
                      <a:srgbClr val="000000">
                        <a:alpha val="91000"/>
                      </a:srgbClr>
                    </a:outerShdw>
                  </a:effectLst>
                  <a:latin typeface="Finlandica" charset="0"/>
                </a:rPr>
                <a:t>Architects</a:t>
              </a:r>
              <a:r>
                <a:rPr lang="fi-FI" sz="700" kern="0" cap="none" spc="0" dirty="0">
                  <a:solidFill>
                    <a:schemeClr val="bg1"/>
                  </a:solidFill>
                  <a:effectLst>
                    <a:outerShdw blurRad="305774" dir="5400000" algn="ctr" rotWithShape="0">
                      <a:srgbClr val="000000">
                        <a:alpha val="91000"/>
                      </a:srgbClr>
                    </a:outerShdw>
                  </a:effectLst>
                  <a:latin typeface="Finlandica" charset="0"/>
                </a:rPr>
                <a:t>, 2007. Photo: Michael </a:t>
              </a:r>
              <a:r>
                <a:rPr lang="fi-FI" sz="700" kern="0" cap="none" spc="0" dirty="0" err="1">
                  <a:solidFill>
                    <a:schemeClr val="bg1"/>
                  </a:solidFill>
                  <a:effectLst>
                    <a:outerShdw blurRad="305774" dir="5400000" algn="ctr" rotWithShape="0">
                      <a:srgbClr val="000000">
                        <a:alpha val="91000"/>
                      </a:srgbClr>
                    </a:outerShdw>
                  </a:effectLst>
                  <a:latin typeface="Finlandica" charset="0"/>
                </a:rPr>
                <a:t>Pelmutter</a:t>
              </a:r>
              <a:r>
                <a:rPr lang="fi-FI" sz="700" kern="0" cap="none" spc="0" dirty="0">
                  <a:solidFill>
                    <a:schemeClr val="bg1"/>
                  </a:solidFill>
                  <a:effectLst>
                    <a:outerShdw blurRad="305774" dir="5400000" algn="ctr" rotWithShape="0">
                      <a:srgbClr val="000000">
                        <a:alpha val="91000"/>
                      </a:srgbClr>
                    </a:outerShdw>
                  </a:effectLst>
                  <a:latin typeface="Finlandica" charset="0"/>
                </a:rPr>
                <a:t> / JKMM</a:t>
              </a:r>
              <a:endParaRPr lang="fi-FI" sz="700" kern="0" cap="none" spc="0" dirty="0">
                <a:solidFill>
                  <a:schemeClr val="bg1"/>
                </a:solidFill>
                <a:effectLst>
                  <a:outerShdw blurRad="305774" dir="5400000" algn="ctr" rotWithShape="0">
                    <a:srgbClr val="000000">
                      <a:alpha val="91000"/>
                    </a:srgbClr>
                  </a:outerShdw>
                </a:effectLst>
                <a:latin typeface="+mj-lt"/>
              </a:endParaRPr>
            </a:p>
          </p:txBody>
        </p:sp>
      </p:grpSp>
      <p:grpSp>
        <p:nvGrpSpPr>
          <p:cNvPr id="10" name="Group 9">
            <a:extLst>
              <a:ext uri="{FF2B5EF4-FFF2-40B4-BE49-F238E27FC236}">
                <a16:creationId xmlns:a16="http://schemas.microsoft.com/office/drawing/2014/main" id="{33ECC367-EB89-E1BB-5B26-C58CA5B9F7C7}"/>
              </a:ext>
            </a:extLst>
          </p:cNvPr>
          <p:cNvGrpSpPr/>
          <p:nvPr/>
        </p:nvGrpSpPr>
        <p:grpSpPr>
          <a:xfrm>
            <a:off x="178451" y="5327317"/>
            <a:ext cx="3816426" cy="4260222"/>
            <a:chOff x="179510" y="5266611"/>
            <a:chExt cx="3816426" cy="4260222"/>
          </a:xfrm>
        </p:grpSpPr>
        <p:pic>
          <p:nvPicPr>
            <p:cNvPr id="6" name="Picture 5">
              <a:extLst>
                <a:ext uri="{FF2B5EF4-FFF2-40B4-BE49-F238E27FC236}">
                  <a16:creationId xmlns:a16="http://schemas.microsoft.com/office/drawing/2014/main" id="{FEEF08F6-5391-2AC2-B3BB-F7FF0DB2B4A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79510" y="5266611"/>
              <a:ext cx="3816426" cy="4260222"/>
            </a:xfrm>
            <a:prstGeom prst="rect">
              <a:avLst/>
            </a:prstGeom>
          </p:spPr>
        </p:pic>
        <p:sp>
          <p:nvSpPr>
            <p:cNvPr id="9" name="Footer Placeholder 4">
              <a:extLst>
                <a:ext uri="{FF2B5EF4-FFF2-40B4-BE49-F238E27FC236}">
                  <a16:creationId xmlns:a16="http://schemas.microsoft.com/office/drawing/2014/main" id="{B45D80F2-BE29-454D-C7FA-D4978168EF2F}"/>
                </a:ext>
              </a:extLst>
            </p:cNvPr>
            <p:cNvSpPr txBox="1">
              <a:spLocks/>
            </p:cNvSpPr>
            <p:nvPr/>
          </p:nvSpPr>
          <p:spPr>
            <a:xfrm>
              <a:off x="269181" y="5352043"/>
              <a:ext cx="3468898"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265562" dir="5400000" algn="ctr" rotWithShape="0">
                      <a:srgbClr val="000000">
                        <a:alpha val="90000"/>
                      </a:srgbClr>
                    </a:outerShdw>
                  </a:effectLst>
                  <a:latin typeface="Finlandica" charset="0"/>
                </a:rPr>
                <a:t>Helsinki </a:t>
              </a:r>
              <a:r>
                <a:rPr lang="fi-FI" sz="700" kern="0" cap="none" spc="0" dirty="0" err="1">
                  <a:solidFill>
                    <a:schemeClr val="bg1"/>
                  </a:solidFill>
                  <a:effectLst>
                    <a:outerShdw blurRad="265562" dir="5400000" algn="ctr" rotWithShape="0">
                      <a:srgbClr val="000000">
                        <a:alpha val="90000"/>
                      </a:srgbClr>
                    </a:outerShdw>
                  </a:effectLst>
                  <a:latin typeface="Finlandica" charset="0"/>
                </a:rPr>
                <a:t>University</a:t>
              </a:r>
              <a:r>
                <a:rPr lang="fi-FI" sz="700" kern="0" cap="none" spc="0" dirty="0">
                  <a:solidFill>
                    <a:schemeClr val="bg1"/>
                  </a:solidFill>
                  <a:effectLst>
                    <a:outerShdw blurRad="265562" dir="5400000" algn="ctr" rotWithShape="0">
                      <a:srgbClr val="000000">
                        <a:alpha val="90000"/>
                      </a:srgbClr>
                    </a:outerShdw>
                  </a:effectLst>
                  <a:latin typeface="Finlandica" charset="0"/>
                </a:rPr>
                <a:t> Main Library </a:t>
              </a:r>
              <a:r>
                <a:rPr lang="fi-FI" sz="700" kern="0" cap="none" spc="0" dirty="0" err="1">
                  <a:solidFill>
                    <a:schemeClr val="bg1"/>
                  </a:solidFill>
                  <a:effectLst>
                    <a:outerShdw blurRad="265562" dir="5400000" algn="ctr" rotWithShape="0">
                      <a:srgbClr val="000000">
                        <a:alpha val="90000"/>
                      </a:srgbClr>
                    </a:outerShdw>
                  </a:effectLst>
                  <a:latin typeface="Finlandica" charset="0"/>
                </a:rPr>
                <a:t>by</a:t>
              </a:r>
              <a:r>
                <a:rPr lang="fi-FI" sz="700" kern="0" cap="none" spc="0" dirty="0">
                  <a:solidFill>
                    <a:schemeClr val="bg1"/>
                  </a:solidFill>
                  <a:effectLst>
                    <a:outerShdw blurRad="265562" dir="5400000" algn="ctr" rotWithShape="0">
                      <a:srgbClr val="000000">
                        <a:alpha val="90000"/>
                      </a:srgbClr>
                    </a:outerShdw>
                  </a:effectLst>
                  <a:latin typeface="Finlandica" charset="0"/>
                </a:rPr>
                <a:t> Anttinen Oiva </a:t>
              </a:r>
              <a:r>
                <a:rPr lang="fi-FI" sz="700" kern="0" cap="none" spc="0" dirty="0" err="1">
                  <a:solidFill>
                    <a:schemeClr val="bg1"/>
                  </a:solidFill>
                  <a:effectLst>
                    <a:outerShdw blurRad="265562" dir="5400000" algn="ctr" rotWithShape="0">
                      <a:srgbClr val="000000">
                        <a:alpha val="90000"/>
                      </a:srgbClr>
                    </a:outerShdw>
                  </a:effectLst>
                  <a:latin typeface="Finlandica" charset="0"/>
                </a:rPr>
                <a:t>Architects</a:t>
              </a:r>
              <a:r>
                <a:rPr lang="fi-FI" sz="700" kern="0" cap="none" spc="0" dirty="0">
                  <a:solidFill>
                    <a:schemeClr val="bg1"/>
                  </a:solidFill>
                  <a:effectLst>
                    <a:outerShdw blurRad="265562" dir="5400000" algn="ctr" rotWithShape="0">
                      <a:srgbClr val="000000">
                        <a:alpha val="90000"/>
                      </a:srgbClr>
                    </a:outerShdw>
                  </a:effectLst>
                  <a:latin typeface="Finlandica" charset="0"/>
                </a:rPr>
                <a:t>, 2012. Photo: Mika </a:t>
              </a:r>
              <a:r>
                <a:rPr lang="fi-FI" sz="700" kern="0" cap="none" spc="0" dirty="0" err="1">
                  <a:solidFill>
                    <a:schemeClr val="bg1"/>
                  </a:solidFill>
                  <a:effectLst>
                    <a:outerShdw blurRad="265562" dir="5400000" algn="ctr" rotWithShape="0">
                      <a:srgbClr val="000000">
                        <a:alpha val="90000"/>
                      </a:srgbClr>
                    </a:outerShdw>
                  </a:effectLst>
                  <a:latin typeface="Finlandica" charset="0"/>
                </a:rPr>
                <a:t>Huisman</a:t>
              </a:r>
              <a:r>
                <a:rPr lang="fi-FI" sz="700" kern="0" cap="none" spc="0" dirty="0">
                  <a:solidFill>
                    <a:schemeClr val="bg1"/>
                  </a:solidFill>
                  <a:effectLst>
                    <a:outerShdw blurRad="265562" dir="5400000" algn="ctr" rotWithShape="0">
                      <a:srgbClr val="000000">
                        <a:alpha val="90000"/>
                      </a:srgbClr>
                    </a:outerShdw>
                  </a:effectLst>
                  <a:latin typeface="Finlandica" charset="0"/>
                </a:rPr>
                <a:t> / AOA</a:t>
              </a:r>
              <a:endParaRPr lang="fi-FI" sz="700" kern="0" cap="none" spc="0" dirty="0">
                <a:solidFill>
                  <a:schemeClr val="bg1"/>
                </a:solidFill>
                <a:effectLst>
                  <a:outerShdw blurRad="265562" dir="5400000" algn="ctr" rotWithShape="0">
                    <a:srgbClr val="000000">
                      <a:alpha val="90000"/>
                    </a:srgbClr>
                  </a:outerShdw>
                </a:effectLst>
                <a:latin typeface="+mj-lt"/>
              </a:endParaRPr>
            </a:p>
          </p:txBody>
        </p:sp>
      </p:grpSp>
      <p:grpSp>
        <p:nvGrpSpPr>
          <p:cNvPr id="17" name="Group 16">
            <a:extLst>
              <a:ext uri="{FF2B5EF4-FFF2-40B4-BE49-F238E27FC236}">
                <a16:creationId xmlns:a16="http://schemas.microsoft.com/office/drawing/2014/main" id="{5EE0141D-6ED0-B667-803C-B6444D69425F}"/>
              </a:ext>
            </a:extLst>
          </p:cNvPr>
          <p:cNvGrpSpPr/>
          <p:nvPr/>
        </p:nvGrpSpPr>
        <p:grpSpPr>
          <a:xfrm>
            <a:off x="-3877579" y="640661"/>
            <a:ext cx="3851064" cy="4276301"/>
            <a:chOff x="118526" y="5279740"/>
            <a:chExt cx="3851064" cy="4276301"/>
          </a:xfrm>
        </p:grpSpPr>
        <p:pic>
          <p:nvPicPr>
            <p:cNvPr id="18" name="Picture 17">
              <a:extLst>
                <a:ext uri="{FF2B5EF4-FFF2-40B4-BE49-F238E27FC236}">
                  <a16:creationId xmlns:a16="http://schemas.microsoft.com/office/drawing/2014/main" id="{98C227C2-EC09-640F-5F2F-4E8DC39EB005}"/>
                </a:ext>
              </a:extLst>
            </p:cNvPr>
            <p:cNvPicPr>
              <a:picLocks noChangeAspect="1"/>
            </p:cNvPicPr>
            <p:nvPr/>
          </p:nvPicPr>
          <p:blipFill>
            <a:blip r:embed="rId7" cstate="screen">
              <a:extLst>
                <a:ext uri="{28A0092B-C50C-407E-A947-70E740481C1C}">
                  <a14:useLocalDpi xmlns:a14="http://schemas.microsoft.com/office/drawing/2010/main"/>
                </a:ext>
              </a:extLst>
            </a:blip>
            <a:srcRect b="1012"/>
            <a:stretch/>
          </p:blipFill>
          <p:spPr>
            <a:xfrm>
              <a:off x="118526" y="5279740"/>
              <a:ext cx="3851064" cy="4276301"/>
            </a:xfrm>
            <a:prstGeom prst="rect">
              <a:avLst/>
            </a:prstGeom>
          </p:spPr>
        </p:pic>
        <p:sp>
          <p:nvSpPr>
            <p:cNvPr id="20" name="Footer Placeholder 4">
              <a:extLst>
                <a:ext uri="{FF2B5EF4-FFF2-40B4-BE49-F238E27FC236}">
                  <a16:creationId xmlns:a16="http://schemas.microsoft.com/office/drawing/2014/main" id="{7F893AEA-C1E0-C6BC-6AB8-614C2CD5A367}"/>
                </a:ext>
              </a:extLst>
            </p:cNvPr>
            <p:cNvSpPr txBox="1">
              <a:spLocks/>
            </p:cNvSpPr>
            <p:nvPr/>
          </p:nvSpPr>
          <p:spPr>
            <a:xfrm>
              <a:off x="214317" y="5365172"/>
              <a:ext cx="3074560"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Seinäjoki Main Library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JKMM </a:t>
              </a:r>
              <a:r>
                <a:rPr lang="fi-FI" sz="700" kern="0" cap="none" spc="0" dirty="0" err="1">
                  <a:solidFill>
                    <a:schemeClr val="bg1"/>
                  </a:solidFill>
                  <a:latin typeface="Finlandica" charset="0"/>
                </a:rPr>
                <a:t>Architects</a:t>
              </a:r>
              <a:r>
                <a:rPr lang="fi-FI" sz="700" kern="0" cap="none" spc="0" dirty="0">
                  <a:solidFill>
                    <a:schemeClr val="bg1"/>
                  </a:solidFill>
                  <a:latin typeface="Finlandica" charset="0"/>
                </a:rPr>
                <a:t>, 2012. Photo: Tuomas Uusheimo / JKMM</a:t>
              </a:r>
              <a:endParaRPr lang="fi-FI" sz="700" kern="0" cap="none" spc="0" dirty="0">
                <a:solidFill>
                  <a:schemeClr val="bg1"/>
                </a:solidFill>
                <a:latin typeface="+mj-lt"/>
              </a:endParaRPr>
            </a:p>
          </p:txBody>
        </p:sp>
      </p:grpSp>
    </p:spTree>
    <p:extLst>
      <p:ext uri="{BB962C8B-B14F-4D97-AF65-F5344CB8AC3E}">
        <p14:creationId xmlns:p14="http://schemas.microsoft.com/office/powerpoint/2010/main" val="34190876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5E-6 -1.35802E-6 L -0.00348 -0.91049 " pathEditMode="relative" rAng="0" ptsTypes="AA">
                                      <p:cBhvr>
                                        <p:cTn id="23" dur="2000" fill="hold"/>
                                        <p:tgtEl>
                                          <p:spTgt spid="10"/>
                                        </p:tgtEl>
                                        <p:attrNameLst>
                                          <p:attrName>ppt_x</p:attrName>
                                          <p:attrName>ppt_y</p:attrName>
                                        </p:attrNameLst>
                                      </p:cBhvr>
                                      <p:rCtr x="-174" y="-45525"/>
                                    </p:animMotion>
                                  </p:childTnLst>
                                </p:cTn>
                              </p:par>
                              <p:par>
                                <p:cTn id="24" presetID="63" presetClass="path" presetSubtype="0" accel="50000" decel="50000" fill="hold" nodeType="withEffect">
                                  <p:stCondLst>
                                    <p:cond delay="0"/>
                                  </p:stCondLst>
                                  <p:childTnLst>
                                    <p:animMotion origin="layout" path="M 4.16667E-6 2.46914E-6 L 0.69114 2.46914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1.66667E-6 -3.45679E-6 L 0.43871 -0.00154 " pathEditMode="relative" rAng="0" ptsTypes="AA">
                                      <p:cBhvr>
                                        <p:cTn id="29" dur="2000" fill="hold"/>
                                        <p:tgtEl>
                                          <p:spTgt spid="17"/>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
                                        <p:tgtEl>
                                          <p:spTgt spid="16"/>
                                        </p:tgtEl>
                                      </p:cBhvr>
                                    </p:animEffect>
                                  </p:childTnLst>
                                </p:cTn>
                              </p:par>
                              <p:par>
                                <p:cTn id="33" presetID="0" presetClass="path" presetSubtype="0" accel="50000" decel="50000" fill="hold" nodeType="withEffect">
                                  <p:stCondLst>
                                    <p:cond delay="0"/>
                                  </p:stCondLst>
                                  <p:childTnLst>
                                    <p:animMotion origin="layout" path="M 2.77778E-6 -0.00185 L 1.0033 -0.00247 " pathEditMode="relative" rAng="0" ptsTypes="AA">
                                      <p:cBhvr>
                                        <p:cTn id="34" dur="3000" fill="hold"/>
                                        <p:tgtEl>
                                          <p:spTgt spid="8"/>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C5249418-16B5-6119-0692-4A328C6B4B7F}"/>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err="1">
                <a:solidFill>
                  <a:schemeClr val="bg1"/>
                </a:solidFill>
                <a:latin typeface="Finlandica" charset="0"/>
              </a:rPr>
              <a:t>Valjaskortteli</a:t>
            </a:r>
            <a:r>
              <a:rPr lang="en-US" sz="700" kern="0" cap="none" spc="0" dirty="0">
                <a:solidFill>
                  <a:schemeClr val="bg1"/>
                </a:solidFill>
                <a:latin typeface="Finlandica" charset="0"/>
              </a:rPr>
              <a:t> Housing Block by LUO Architects, Oulu 2022. Photo: Anders Portman / LUO</a:t>
            </a:r>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latin typeface="Finlandica"/>
              </a:rPr>
              <a:t>Simple, functional elegance is our home. </a:t>
            </a:r>
            <a:br>
              <a:rPr lang="en-US" sz="2000">
                <a:effectLst>
                  <a:outerShdw blurRad="994667" dir="5400000" sx="102000" sy="102000" algn="ctr" rotWithShape="0">
                    <a:srgbClr val="000000"/>
                  </a:outerShdw>
                </a:effectLst>
                <a:latin typeface="Finlandica"/>
              </a:rPr>
            </a:br>
            <a:r>
              <a:rPr lang="en-US" sz="2000">
                <a:solidFill>
                  <a:schemeClr val="bg1"/>
                </a:solidFill>
                <a:effectLst>
                  <a:outerShdw blurRad="994667" dir="5400000" sx="102000" sy="102000" algn="ctr" rotWithShape="0">
                    <a:srgbClr val="000000"/>
                  </a:outerShdw>
                </a:effectLst>
                <a:latin typeface="Finlandica"/>
              </a:rPr>
              <a:t>Literally.</a:t>
            </a:r>
            <a:endParaRPr lang="en-US">
              <a:solidFill>
                <a:schemeClr val="bg1"/>
              </a:solidFill>
              <a:effectLst>
                <a:outerShdw blurRad="994667" dir="5400000" sx="102000" sy="102000" algn="ctr" rotWithShape="0">
                  <a:srgbClr val="000000"/>
                </a:outerShdw>
              </a:effectLst>
              <a:latin typeface="Finlandica"/>
            </a:endParaRP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EF47F-8147-4DAF-A3C5-EAB2AC582BC6}"/>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D6607C5A-ADBC-5EA9-05EF-2AD909087D8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152E5A35-8075-CFEA-5FA3-2B448B5B178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0C8A0D09-A8A9-5E2A-2C23-C6A2427A25FB}"/>
                </a:ext>
              </a:extLst>
            </p:cNvPr>
            <p:cNvSpPr txBox="1">
              <a:spLocks/>
            </p:cNvSpPr>
            <p:nvPr/>
          </p:nvSpPr>
          <p:spPr>
            <a:xfrm>
              <a:off x="4165310" y="681632"/>
              <a:ext cx="4854704" cy="215444"/>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373576" dir="5400000" algn="ctr" rotWithShape="0">
                      <a:srgbClr val="000000">
                        <a:alpha val="88000"/>
                      </a:srgbClr>
                    </a:outerShdw>
                  </a:effectLst>
                  <a:latin typeface="Finlandica" charset="0"/>
                </a:rPr>
                <a:t>Kipparintalo </a:t>
              </a:r>
              <a:r>
                <a:rPr lang="fi-FI" sz="700" kern="0" cap="none" spc="0" dirty="0" err="1">
                  <a:solidFill>
                    <a:schemeClr val="bg1"/>
                  </a:solidFill>
                  <a:effectLst>
                    <a:outerShdw blurRad="373576" dir="5400000" algn="ctr" rotWithShape="0">
                      <a:srgbClr val="000000">
                        <a:alpha val="88000"/>
                      </a:srgbClr>
                    </a:outerShdw>
                  </a:effectLst>
                  <a:latin typeface="Finlandica" charset="0"/>
                </a:rPr>
                <a:t>Housing</a:t>
              </a:r>
              <a:r>
                <a:rPr lang="fi-FI" sz="700" kern="0" cap="none" spc="0" dirty="0">
                  <a:solidFill>
                    <a:schemeClr val="bg1"/>
                  </a:solidFill>
                  <a:effectLst>
                    <a:outerShdw blurRad="373576" dir="5400000" algn="ctr" rotWithShape="0">
                      <a:srgbClr val="000000">
                        <a:alpha val="88000"/>
                      </a:srgbClr>
                    </a:outerShdw>
                  </a:effectLst>
                  <a:latin typeface="Finlandica" charset="0"/>
                </a:rPr>
                <a:t> for </a:t>
              </a:r>
              <a:r>
                <a:rPr lang="fi-FI" sz="700" kern="0" cap="none" spc="0" dirty="0" err="1">
                  <a:solidFill>
                    <a:schemeClr val="bg1"/>
                  </a:solidFill>
                  <a:effectLst>
                    <a:outerShdw blurRad="373576" dir="5400000" algn="ctr" rotWithShape="0">
                      <a:srgbClr val="000000">
                        <a:alpha val="88000"/>
                      </a:srgbClr>
                    </a:outerShdw>
                  </a:effectLst>
                  <a:latin typeface="Finlandica" charset="0"/>
                </a:rPr>
                <a:t>young</a:t>
              </a:r>
              <a:r>
                <a:rPr lang="fi-FI" sz="700" kern="0" cap="none" spc="0" dirty="0">
                  <a:solidFill>
                    <a:schemeClr val="bg1"/>
                  </a:solidFill>
                  <a:effectLst>
                    <a:outerShdw blurRad="373576" dir="5400000" algn="ctr" rotWithShape="0">
                      <a:srgbClr val="000000">
                        <a:alpha val="88000"/>
                      </a:srgbClr>
                    </a:outerShdw>
                  </a:effectLst>
                  <a:latin typeface="Finlandica" charset="0"/>
                </a:rPr>
                <a:t> </a:t>
              </a:r>
              <a:r>
                <a:rPr lang="fi-FI" sz="700" kern="0" cap="none" spc="0" dirty="0" err="1">
                  <a:solidFill>
                    <a:schemeClr val="bg1"/>
                  </a:solidFill>
                  <a:effectLst>
                    <a:outerShdw blurRad="373576" dir="5400000" algn="ctr" rotWithShape="0">
                      <a:srgbClr val="000000">
                        <a:alpha val="88000"/>
                      </a:srgbClr>
                    </a:outerShdw>
                  </a:effectLst>
                  <a:latin typeface="Finlandica" charset="0"/>
                </a:rPr>
                <a:t>people</a:t>
              </a:r>
              <a:r>
                <a:rPr lang="fi-FI" sz="700" kern="0" cap="none" spc="0" dirty="0">
                  <a:solidFill>
                    <a:schemeClr val="bg1"/>
                  </a:solidFill>
                  <a:effectLst>
                    <a:outerShdw blurRad="373576" dir="5400000" algn="ctr" rotWithShape="0">
                      <a:srgbClr val="000000">
                        <a:alpha val="88000"/>
                      </a:srgbClr>
                    </a:outerShdw>
                  </a:effectLst>
                  <a:latin typeface="Finlandica" charset="0"/>
                </a:rPr>
                <a:t> </a:t>
              </a:r>
              <a:r>
                <a:rPr lang="fi-FI" sz="700" kern="0" cap="none" spc="0" dirty="0" err="1">
                  <a:solidFill>
                    <a:schemeClr val="bg1"/>
                  </a:solidFill>
                  <a:effectLst>
                    <a:outerShdw blurRad="373576" dir="5400000" algn="ctr" rotWithShape="0">
                      <a:srgbClr val="000000">
                        <a:alpha val="88000"/>
                      </a:srgbClr>
                    </a:outerShdw>
                  </a:effectLst>
                  <a:latin typeface="Finlandica" charset="0"/>
                </a:rPr>
                <a:t>with</a:t>
              </a:r>
              <a:r>
                <a:rPr lang="fi-FI" sz="700" kern="0" cap="none" spc="0" dirty="0">
                  <a:solidFill>
                    <a:schemeClr val="bg1"/>
                  </a:solidFill>
                  <a:effectLst>
                    <a:outerShdw blurRad="373576" dir="5400000" algn="ctr" rotWithShape="0">
                      <a:srgbClr val="000000">
                        <a:alpha val="88000"/>
                      </a:srgbClr>
                    </a:outerShdw>
                  </a:effectLst>
                  <a:latin typeface="Finlandica" charset="0"/>
                </a:rPr>
                <a:t> </a:t>
              </a:r>
              <a:r>
                <a:rPr lang="fi-FI" sz="700" kern="0" cap="none" spc="0" dirty="0" err="1">
                  <a:solidFill>
                    <a:schemeClr val="bg1"/>
                  </a:solidFill>
                  <a:effectLst>
                    <a:outerShdw blurRad="373576" dir="5400000" algn="ctr" rotWithShape="0">
                      <a:srgbClr val="000000">
                        <a:alpha val="88000"/>
                      </a:srgbClr>
                    </a:outerShdw>
                  </a:effectLst>
                  <a:latin typeface="Finlandica" charset="0"/>
                </a:rPr>
                <a:t>special</a:t>
              </a:r>
              <a:r>
                <a:rPr lang="fi-FI" sz="700" kern="0" cap="none" spc="0" dirty="0">
                  <a:solidFill>
                    <a:schemeClr val="bg1"/>
                  </a:solidFill>
                  <a:effectLst>
                    <a:outerShdw blurRad="373576" dir="5400000" algn="ctr" rotWithShape="0">
                      <a:srgbClr val="000000">
                        <a:alpha val="88000"/>
                      </a:srgbClr>
                    </a:outerShdw>
                  </a:effectLst>
                  <a:latin typeface="Finlandica" charset="0"/>
                </a:rPr>
                <a:t> </a:t>
              </a:r>
              <a:r>
                <a:rPr lang="fi-FI" sz="700" kern="0" cap="none" spc="0" dirty="0" err="1">
                  <a:solidFill>
                    <a:schemeClr val="bg1"/>
                  </a:solidFill>
                  <a:effectLst>
                    <a:outerShdw blurRad="373576" dir="5400000" algn="ctr" rotWithShape="0">
                      <a:srgbClr val="000000">
                        <a:alpha val="88000"/>
                      </a:srgbClr>
                    </a:outerShdw>
                  </a:effectLst>
                  <a:latin typeface="Finlandica" charset="0"/>
                </a:rPr>
                <a:t>needs</a:t>
              </a:r>
              <a:r>
                <a:rPr lang="fi-FI" sz="700" kern="0" cap="none" spc="0" dirty="0">
                  <a:solidFill>
                    <a:schemeClr val="bg1"/>
                  </a:solidFill>
                  <a:effectLst>
                    <a:outerShdw blurRad="373576" dir="5400000" algn="ctr" rotWithShape="0">
                      <a:srgbClr val="000000">
                        <a:alpha val="88000"/>
                      </a:srgbClr>
                    </a:outerShdw>
                  </a:effectLst>
                  <a:latin typeface="Finlandica" charset="0"/>
                </a:rPr>
                <a:t> </a:t>
              </a:r>
              <a:r>
                <a:rPr lang="fi-FI" sz="700" kern="0" cap="none" spc="0" dirty="0" err="1">
                  <a:solidFill>
                    <a:schemeClr val="bg1"/>
                  </a:solidFill>
                  <a:effectLst>
                    <a:outerShdw blurRad="373576" dir="5400000" algn="ctr" rotWithShape="0">
                      <a:srgbClr val="000000">
                        <a:alpha val="88000"/>
                      </a:srgbClr>
                    </a:outerShdw>
                  </a:effectLst>
                  <a:latin typeface="Finlandica" charset="0"/>
                </a:rPr>
                <a:t>by</a:t>
              </a:r>
              <a:r>
                <a:rPr lang="fi-FI" sz="700" kern="0" cap="none" spc="0" dirty="0">
                  <a:solidFill>
                    <a:schemeClr val="bg1"/>
                  </a:solidFill>
                  <a:effectLst>
                    <a:outerShdw blurRad="373576" dir="5400000" algn="ctr" rotWithShape="0">
                      <a:srgbClr val="000000">
                        <a:alpha val="88000"/>
                      </a:srgbClr>
                    </a:outerShdw>
                  </a:effectLst>
                  <a:latin typeface="Finlandica" charset="0"/>
                </a:rPr>
                <a:t> Juha Leiviskä and Kati Murtola, Helsinki 2015. </a:t>
              </a:r>
              <a:br>
                <a:rPr lang="fi-FI" sz="700" kern="0" cap="none" spc="0" dirty="0">
                  <a:solidFill>
                    <a:schemeClr val="bg1"/>
                  </a:solidFill>
                  <a:effectLst>
                    <a:outerShdw blurRad="373576" dir="5400000" algn="ctr" rotWithShape="0">
                      <a:srgbClr val="000000">
                        <a:alpha val="88000"/>
                      </a:srgbClr>
                    </a:outerShdw>
                  </a:effectLst>
                  <a:latin typeface="Finlandica" charset="0"/>
                </a:rPr>
              </a:br>
              <a:r>
                <a:rPr lang="fi-FI" sz="700" kern="0" cap="none" spc="0" dirty="0">
                  <a:solidFill>
                    <a:schemeClr val="bg1"/>
                  </a:solidFill>
                  <a:effectLst>
                    <a:outerShdw blurRad="373576" dir="5400000" algn="ctr" rotWithShape="0">
                      <a:srgbClr val="000000">
                        <a:alpha val="88000"/>
                      </a:srgbClr>
                    </a:outerShdw>
                  </a:effectLst>
                  <a:latin typeface="Finlandica" charset="0"/>
                </a:rPr>
                <a:t>Photo: Arno de la </a:t>
              </a:r>
              <a:r>
                <a:rPr lang="fi-FI" sz="700" kern="0" cap="none" spc="0" dirty="0" err="1">
                  <a:solidFill>
                    <a:schemeClr val="bg1"/>
                  </a:solidFill>
                  <a:effectLst>
                    <a:outerShdw blurRad="373576" dir="5400000" algn="ctr" rotWithShape="0">
                      <a:srgbClr val="000000">
                        <a:alpha val="88000"/>
                      </a:srgbClr>
                    </a:outerShdw>
                  </a:effectLst>
                  <a:latin typeface="Finlandica" charset="0"/>
                </a:rPr>
                <a:t>Chapelle</a:t>
              </a:r>
              <a:endParaRPr lang="fi-FI" sz="700" kern="0" cap="none" spc="0" dirty="0">
                <a:solidFill>
                  <a:schemeClr val="bg1"/>
                </a:solidFill>
                <a:effectLst>
                  <a:outerShdw blurRad="373576" dir="5400000" algn="ctr" rotWithShape="0">
                    <a:srgbClr val="000000">
                      <a:alpha val="88000"/>
                    </a:srgbClr>
                  </a:outerShdw>
                </a:effectLst>
                <a:latin typeface="Finlandica" charset="0"/>
              </a:endParaRPr>
            </a:p>
          </p:txBody>
        </p:sp>
      </p:grpSp>
      <p:grpSp>
        <p:nvGrpSpPr>
          <p:cNvPr id="11" name="Group 10">
            <a:extLst>
              <a:ext uri="{FF2B5EF4-FFF2-40B4-BE49-F238E27FC236}">
                <a16:creationId xmlns:a16="http://schemas.microsoft.com/office/drawing/2014/main" id="{181B8FC7-8268-6F3B-B006-C278767E1F86}"/>
              </a:ext>
            </a:extLst>
          </p:cNvPr>
          <p:cNvGrpSpPr/>
          <p:nvPr/>
        </p:nvGrpSpPr>
        <p:grpSpPr>
          <a:xfrm>
            <a:off x="4067944" y="630889"/>
            <a:ext cx="5076056" cy="4265479"/>
            <a:chOff x="4067944" y="630889"/>
            <a:chExt cx="5076056" cy="4265479"/>
          </a:xfrm>
        </p:grpSpPr>
        <p:pic>
          <p:nvPicPr>
            <p:cNvPr id="13" name="Picture 12">
              <a:extLst>
                <a:ext uri="{FF2B5EF4-FFF2-40B4-BE49-F238E27FC236}">
                  <a16:creationId xmlns:a16="http://schemas.microsoft.com/office/drawing/2014/main" id="{7361CEE3-910D-B03A-4664-5CC81E4AA7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67944" y="630889"/>
              <a:ext cx="5076056" cy="4265479"/>
            </a:xfrm>
            <a:prstGeom prst="rect">
              <a:avLst/>
            </a:prstGeom>
          </p:spPr>
        </p:pic>
        <p:sp>
          <p:nvSpPr>
            <p:cNvPr id="22" name="Footer Placeholder 4">
              <a:extLst>
                <a:ext uri="{FF2B5EF4-FFF2-40B4-BE49-F238E27FC236}">
                  <a16:creationId xmlns:a16="http://schemas.microsoft.com/office/drawing/2014/main" id="{BCBB368B-F57D-4B0A-BAF8-DD4E1D8F8F0D}"/>
                </a:ext>
              </a:extLst>
            </p:cNvPr>
            <p:cNvSpPr txBox="1">
              <a:spLocks/>
            </p:cNvSpPr>
            <p:nvPr/>
          </p:nvSpPr>
          <p:spPr>
            <a:xfrm>
              <a:off x="4155663" y="701873"/>
              <a:ext cx="268182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a:solidFill>
                    <a:schemeClr val="bg1"/>
                  </a:solidFill>
                  <a:effectLst>
                    <a:outerShdw blurRad="360443" dir="5400000" algn="ctr" rotWithShape="0">
                      <a:srgbClr val="000000">
                        <a:alpha val="86000"/>
                      </a:srgbClr>
                    </a:outerShdw>
                  </a:effectLst>
                  <a:latin typeface="Finlandica" charset="0"/>
                </a:rPr>
                <a:t>Tila Loft Housing by Pia Ilonen, Helsinki 2011. Photo: Stefan Bremer / ILO </a:t>
              </a:r>
              <a:endParaRPr lang="en-US" sz="700" kern="0" cap="none" spc="0" dirty="0">
                <a:solidFill>
                  <a:schemeClr val="bg1"/>
                </a:solidFill>
                <a:effectLst>
                  <a:outerShdw blurRad="360443" dir="5400000" algn="ctr" rotWithShape="0">
                    <a:srgbClr val="000000">
                      <a:alpha val="86000"/>
                    </a:srgbClr>
                  </a:outerShdw>
                </a:effectLst>
                <a:latin typeface="+mj-lt"/>
              </a:endParaRPr>
            </a:p>
          </p:txBody>
        </p:sp>
      </p:grpSp>
      <p:sp>
        <p:nvSpPr>
          <p:cNvPr id="18" name="Rectangle 17">
            <a:extLst>
              <a:ext uri="{FF2B5EF4-FFF2-40B4-BE49-F238E27FC236}">
                <a16:creationId xmlns:a16="http://schemas.microsoft.com/office/drawing/2014/main" id="{F7715D59-C269-F6BC-A7BD-AB5ABB1D1A78}"/>
              </a:ext>
            </a:extLst>
          </p:cNvPr>
          <p:cNvSpPr/>
          <p:nvPr/>
        </p:nvSpPr>
        <p:spPr>
          <a:xfrm>
            <a:off x="-13711" y="615101"/>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Rectangle 2">
            <a:extLst>
              <a:ext uri="{FF2B5EF4-FFF2-40B4-BE49-F238E27FC236}">
                <a16:creationId xmlns:a16="http://schemas.microsoft.com/office/drawing/2014/main" id="{25CE550E-E9F3-7C36-9845-63281E3E91A3}"/>
              </a:ext>
            </a:extLst>
          </p:cNvPr>
          <p:cNvSpPr/>
          <p:nvPr/>
        </p:nvSpPr>
        <p:spPr>
          <a:xfrm>
            <a:off x="171864" y="5316318"/>
            <a:ext cx="3830570" cy="4265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Rectangle 30">
            <a:extLst>
              <a:ext uri="{FF2B5EF4-FFF2-40B4-BE49-F238E27FC236}">
                <a16:creationId xmlns:a16="http://schemas.microsoft.com/office/drawing/2014/main" id="{17A568C6-20A1-D2C9-ABDD-95E84BF515C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4">
            <a:extLst>
              <a:ext uri="{FF2B5EF4-FFF2-40B4-BE49-F238E27FC236}">
                <a16:creationId xmlns:a16="http://schemas.microsoft.com/office/drawing/2014/main" id="{145DEF98-1195-9274-CD76-96D1F3A4AACE}"/>
              </a:ext>
            </a:extLst>
          </p:cNvPr>
          <p:cNvGrpSpPr/>
          <p:nvPr/>
        </p:nvGrpSpPr>
        <p:grpSpPr>
          <a:xfrm>
            <a:off x="1265291" y="2063522"/>
            <a:ext cx="1582022" cy="508228"/>
            <a:chOff x="1194070" y="2606336"/>
            <a:chExt cx="1582022" cy="508228"/>
          </a:xfrm>
        </p:grpSpPr>
        <p:sp>
          <p:nvSpPr>
            <p:cNvPr id="38" name="Title 1">
              <a:extLst>
                <a:ext uri="{FF2B5EF4-FFF2-40B4-BE49-F238E27FC236}">
                  <a16:creationId xmlns:a16="http://schemas.microsoft.com/office/drawing/2014/main" id="{EAB5A9C3-A937-3F73-8CEF-2BF23CB9F3F6}"/>
                </a:ext>
              </a:extLst>
            </p:cNvPr>
            <p:cNvSpPr txBox="1">
              <a:spLocks/>
            </p:cNvSpPr>
            <p:nvPr/>
          </p:nvSpPr>
          <p:spPr>
            <a:xfrm>
              <a:off x="1308772" y="2960676"/>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live in apartment blocks.</a:t>
              </a:r>
            </a:p>
          </p:txBody>
        </p:sp>
        <p:sp>
          <p:nvSpPr>
            <p:cNvPr id="39" name="Title 1">
              <a:extLst>
                <a:ext uri="{FF2B5EF4-FFF2-40B4-BE49-F238E27FC236}">
                  <a16:creationId xmlns:a16="http://schemas.microsoft.com/office/drawing/2014/main" id="{5E1FFDDD-B883-423A-5114-6E2F1D4DB0D8}"/>
                </a:ext>
              </a:extLst>
            </p:cNvPr>
            <p:cNvSpPr txBox="1">
              <a:spLocks/>
            </p:cNvSpPr>
            <p:nvPr/>
          </p:nvSpPr>
          <p:spPr>
            <a:xfrm>
              <a:off x="1194070" y="2606336"/>
              <a:ext cx="1582022"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tx1"/>
                  </a:solidFill>
                  <a:ea typeface="+mj-lt"/>
                  <a:cs typeface="+mj-lt"/>
                </a:rPr>
                <a:t>48% of Finns</a:t>
              </a:r>
            </a:p>
          </p:txBody>
        </p:sp>
      </p:grpSp>
      <p:sp>
        <p:nvSpPr>
          <p:cNvPr id="19" name="Title 1">
            <a:extLst>
              <a:ext uri="{FF2B5EF4-FFF2-40B4-BE49-F238E27FC236}">
                <a16:creationId xmlns:a16="http://schemas.microsoft.com/office/drawing/2014/main" id="{2C350081-24E5-1CF5-290E-0A0EAC87A5B2}"/>
              </a:ext>
            </a:extLst>
          </p:cNvPr>
          <p:cNvSpPr txBox="1">
            <a:spLocks/>
          </p:cNvSpPr>
          <p:nvPr/>
        </p:nvSpPr>
        <p:spPr>
          <a:xfrm>
            <a:off x="1332755" y="3160314"/>
            <a:ext cx="1449153"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Housing is designed with plenty of shared spaces </a:t>
            </a:r>
            <a:endParaRPr lang="fi-FI">
              <a:solidFill>
                <a:schemeClr val="tx1"/>
              </a:solidFill>
            </a:endParaRPr>
          </a:p>
          <a:p>
            <a:pPr algn="ctr"/>
            <a:r>
              <a:rPr lang="en-US" sz="1000" b="0">
                <a:solidFill>
                  <a:schemeClr val="tx1"/>
                </a:solidFill>
                <a:ea typeface="+mj-lt"/>
                <a:cs typeface="+mj-lt"/>
              </a:rPr>
              <a:t>for all residents—including, of course, saunas.</a:t>
            </a:r>
            <a:endParaRPr lang="en-US">
              <a:solidFill>
                <a:schemeClr val="tx1"/>
              </a:solidFill>
            </a:endParaRPr>
          </a:p>
        </p:txBody>
      </p:sp>
      <p:grpSp>
        <p:nvGrpSpPr>
          <p:cNvPr id="10" name="Group 9">
            <a:extLst>
              <a:ext uri="{FF2B5EF4-FFF2-40B4-BE49-F238E27FC236}">
                <a16:creationId xmlns:a16="http://schemas.microsoft.com/office/drawing/2014/main" id="{D630542D-0073-BC0F-CFA9-BA7A9D0A0803}"/>
              </a:ext>
            </a:extLst>
          </p:cNvPr>
          <p:cNvGrpSpPr/>
          <p:nvPr/>
        </p:nvGrpSpPr>
        <p:grpSpPr>
          <a:xfrm>
            <a:off x="171864" y="5316318"/>
            <a:ext cx="3830570" cy="4265479"/>
            <a:chOff x="164307" y="5266611"/>
            <a:chExt cx="3830570" cy="4265479"/>
          </a:xfrm>
        </p:grpSpPr>
        <p:pic>
          <p:nvPicPr>
            <p:cNvPr id="6" name="Picture 5">
              <a:extLst>
                <a:ext uri="{FF2B5EF4-FFF2-40B4-BE49-F238E27FC236}">
                  <a16:creationId xmlns:a16="http://schemas.microsoft.com/office/drawing/2014/main" id="{E1641AB9-C289-255F-04C5-AFE4E1C0D43E}"/>
                </a:ext>
              </a:extLst>
            </p:cNvPr>
            <p:cNvPicPr>
              <a:picLocks noChangeAspect="1"/>
            </p:cNvPicPr>
            <p:nvPr/>
          </p:nvPicPr>
          <p:blipFill>
            <a:blip r:embed="rId5" cstate="screen">
              <a:extLst>
                <a:ext uri="{28A0092B-C50C-407E-A947-70E740481C1C}">
                  <a14:useLocalDpi xmlns:a14="http://schemas.microsoft.com/office/drawing/2010/main"/>
                </a:ext>
              </a:extLst>
            </a:blip>
            <a:srcRect b="-221"/>
            <a:stretch/>
          </p:blipFill>
          <p:spPr>
            <a:xfrm>
              <a:off x="164307" y="5266611"/>
              <a:ext cx="3830570" cy="4265479"/>
            </a:xfrm>
            <a:prstGeom prst="rect">
              <a:avLst/>
            </a:prstGeom>
          </p:spPr>
        </p:pic>
        <p:sp>
          <p:nvSpPr>
            <p:cNvPr id="9" name="Footer Placeholder 4">
              <a:extLst>
                <a:ext uri="{FF2B5EF4-FFF2-40B4-BE49-F238E27FC236}">
                  <a16:creationId xmlns:a16="http://schemas.microsoft.com/office/drawing/2014/main" id="{AB5DBFE4-B8C9-3B6E-47E0-A961952A91D5}"/>
                </a:ext>
              </a:extLst>
            </p:cNvPr>
            <p:cNvSpPr txBox="1">
              <a:spLocks/>
            </p:cNvSpPr>
            <p:nvPr/>
          </p:nvSpPr>
          <p:spPr>
            <a:xfrm>
              <a:off x="269181" y="5348883"/>
              <a:ext cx="330859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err="1">
                  <a:solidFill>
                    <a:schemeClr val="bg1"/>
                  </a:solidFill>
                  <a:effectLst>
                    <a:outerShdw blurRad="397368" dir="5400000" algn="ctr" rotWithShape="0">
                      <a:srgbClr val="000000">
                        <a:alpha val="90000"/>
                      </a:srgbClr>
                    </a:outerShdw>
                  </a:effectLst>
                  <a:latin typeface="Finlandica" charset="0"/>
                </a:rPr>
                <a:t>Serpentine</a:t>
              </a:r>
              <a:r>
                <a:rPr lang="fi-FI" sz="700" kern="0" cap="none" spc="0" dirty="0">
                  <a:solidFill>
                    <a:schemeClr val="bg1"/>
                  </a:solidFill>
                  <a:effectLst>
                    <a:outerShdw blurRad="397368" dir="5400000" algn="ctr" rotWithShape="0">
                      <a:srgbClr val="000000">
                        <a:alpha val="90000"/>
                      </a:srgbClr>
                    </a:outerShdw>
                  </a:effectLst>
                  <a:latin typeface="Finlandica" charset="0"/>
                </a:rPr>
                <a:t> House </a:t>
              </a:r>
              <a:r>
                <a:rPr lang="fi-FI" sz="700" kern="0" cap="none" spc="0" dirty="0" err="1">
                  <a:solidFill>
                    <a:schemeClr val="bg1"/>
                  </a:solidFill>
                  <a:effectLst>
                    <a:outerShdw blurRad="397368" dir="5400000" algn="ctr" rotWithShape="0">
                      <a:srgbClr val="000000">
                        <a:alpha val="90000"/>
                      </a:srgbClr>
                    </a:outerShdw>
                  </a:effectLst>
                  <a:latin typeface="Finlandica" charset="0"/>
                </a:rPr>
                <a:t>by</a:t>
              </a:r>
              <a:r>
                <a:rPr lang="fi-FI" sz="700" kern="0" cap="none" spc="0" dirty="0">
                  <a:solidFill>
                    <a:schemeClr val="bg1"/>
                  </a:solidFill>
                  <a:effectLst>
                    <a:outerShdw blurRad="397368" dir="5400000" algn="ctr" rotWithShape="0">
                      <a:srgbClr val="000000">
                        <a:alpha val="90000"/>
                      </a:srgbClr>
                    </a:outerShdw>
                  </a:effectLst>
                  <a:latin typeface="Finlandica" charset="0"/>
                </a:rPr>
                <a:t> Yrjö Lindegren, Helsinki 1951. </a:t>
              </a:r>
              <a:r>
                <a:rPr lang="fi-FI" sz="700" kern="0" cap="none" spc="0" dirty="0" err="1">
                  <a:solidFill>
                    <a:schemeClr val="bg1"/>
                  </a:solidFill>
                  <a:effectLst>
                    <a:outerShdw blurRad="397368" dir="5400000" algn="ctr" rotWithShape="0">
                      <a:srgbClr val="000000">
                        <a:alpha val="90000"/>
                      </a:srgbClr>
                    </a:outerShdw>
                  </a:effectLst>
                  <a:latin typeface="Finlandica" charset="0"/>
                </a:rPr>
                <a:t>Renovation</a:t>
              </a:r>
              <a:r>
                <a:rPr lang="fi-FI" sz="700" kern="0" cap="none" spc="0" dirty="0">
                  <a:solidFill>
                    <a:schemeClr val="bg1"/>
                  </a:solidFill>
                  <a:effectLst>
                    <a:outerShdw blurRad="397368" dir="5400000" algn="ctr" rotWithShape="0">
                      <a:srgbClr val="000000">
                        <a:alpha val="90000"/>
                      </a:srgbClr>
                    </a:outerShdw>
                  </a:effectLst>
                  <a:latin typeface="Finlandica" charset="0"/>
                </a:rPr>
                <a:t> </a:t>
              </a:r>
              <a:r>
                <a:rPr lang="fi-FI" sz="700" kern="0" cap="none" spc="0" dirty="0" err="1">
                  <a:solidFill>
                    <a:schemeClr val="bg1"/>
                  </a:solidFill>
                  <a:effectLst>
                    <a:outerShdw blurRad="397368" dir="5400000" algn="ctr" rotWithShape="0">
                      <a:srgbClr val="000000">
                        <a:alpha val="90000"/>
                      </a:srgbClr>
                    </a:outerShdw>
                  </a:effectLst>
                  <a:latin typeface="Finlandica" charset="0"/>
                </a:rPr>
                <a:t>by</a:t>
              </a:r>
              <a:r>
                <a:rPr lang="fi-FI" sz="700" kern="0" cap="none" spc="0" dirty="0">
                  <a:solidFill>
                    <a:schemeClr val="bg1"/>
                  </a:solidFill>
                  <a:effectLst>
                    <a:outerShdw blurRad="397368" dir="5400000" algn="ctr" rotWithShape="0">
                      <a:srgbClr val="000000">
                        <a:alpha val="90000"/>
                      </a:srgbClr>
                    </a:outerShdw>
                  </a:effectLst>
                  <a:latin typeface="Finlandica" charset="0"/>
                </a:rPr>
                <a:t> Mona </a:t>
              </a:r>
              <a:r>
                <a:rPr lang="fi-FI" sz="700" kern="0" cap="none" spc="0" dirty="0" err="1">
                  <a:solidFill>
                    <a:schemeClr val="bg1"/>
                  </a:solidFill>
                  <a:effectLst>
                    <a:outerShdw blurRad="397368" dir="5400000" algn="ctr" rotWithShape="0">
                      <a:srgbClr val="000000">
                        <a:alpha val="90000"/>
                      </a:srgbClr>
                    </a:outerShdw>
                  </a:effectLst>
                  <a:latin typeface="Finlandica" charset="0"/>
                </a:rPr>
                <a:t>Schalin</a:t>
              </a:r>
              <a:r>
                <a:rPr lang="fi-FI" sz="700" kern="0" cap="none" spc="0" dirty="0">
                  <a:solidFill>
                    <a:schemeClr val="bg1"/>
                  </a:solidFill>
                  <a:effectLst>
                    <a:outerShdw blurRad="397368" dir="5400000" algn="ctr" rotWithShape="0">
                      <a:srgbClr val="000000">
                        <a:alpha val="90000"/>
                      </a:srgbClr>
                    </a:outerShdw>
                  </a:effectLst>
                  <a:latin typeface="Finlandica" charset="0"/>
                </a:rPr>
                <a:t>, 2018. </a:t>
              </a:r>
              <a:br>
                <a:rPr lang="fi-FI" sz="700" kern="0" cap="none" spc="0" dirty="0">
                  <a:solidFill>
                    <a:schemeClr val="bg1"/>
                  </a:solidFill>
                  <a:effectLst>
                    <a:outerShdw blurRad="397368" dir="5400000" algn="ctr" rotWithShape="0">
                      <a:srgbClr val="000000">
                        <a:alpha val="90000"/>
                      </a:srgbClr>
                    </a:outerShdw>
                  </a:effectLst>
                  <a:latin typeface="Finlandica" charset="0"/>
                </a:rPr>
              </a:br>
              <a:r>
                <a:rPr lang="fi-FI" sz="700" kern="0" cap="none" spc="0" dirty="0">
                  <a:solidFill>
                    <a:schemeClr val="bg1"/>
                  </a:solidFill>
                  <a:effectLst>
                    <a:outerShdw blurRad="397368" dir="5400000" algn="ctr" rotWithShape="0">
                      <a:srgbClr val="000000">
                        <a:alpha val="90000"/>
                      </a:srgbClr>
                    </a:outerShdw>
                  </a:effectLst>
                  <a:latin typeface="Finlandica" charset="0"/>
                </a:rPr>
                <a:t>Photo: Kuvio</a:t>
              </a:r>
              <a:endParaRPr lang="fi-FI" sz="700" kern="0" cap="none" spc="0" dirty="0">
                <a:solidFill>
                  <a:schemeClr val="bg1"/>
                </a:solidFill>
                <a:effectLst>
                  <a:outerShdw blurRad="397368" dir="5400000" algn="ctr" rotWithShape="0">
                    <a:srgbClr val="000000">
                      <a:alpha val="90000"/>
                    </a:srgbClr>
                  </a:outerShdw>
                </a:effectLst>
                <a:latin typeface="+mj-lt"/>
              </a:endParaRPr>
            </a:p>
          </p:txBody>
        </p:sp>
      </p:grpSp>
      <p:sp>
        <p:nvSpPr>
          <p:cNvPr id="27" name="TextBox 26">
            <a:extLst>
              <a:ext uri="{FF2B5EF4-FFF2-40B4-BE49-F238E27FC236}">
                <a16:creationId xmlns:a16="http://schemas.microsoft.com/office/drawing/2014/main" id="{BACBE8A0-FFBA-DCE7-43F6-F0C47CEA7EB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AB9264B4-3609-229D-6F96-710A6E5375E5}"/>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Simple, functional elegance is our home. Literally.</a:t>
            </a:r>
          </a:p>
        </p:txBody>
      </p:sp>
      <p:sp>
        <p:nvSpPr>
          <p:cNvPr id="56" name="Title 1">
            <a:extLst>
              <a:ext uri="{FF2B5EF4-FFF2-40B4-BE49-F238E27FC236}">
                <a16:creationId xmlns:a16="http://schemas.microsoft.com/office/drawing/2014/main" id="{D36C3422-760B-0B9C-E089-DA8A84B1A030}"/>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85FE6CD8-B8A4-D4D5-C007-EC3836554CE3}"/>
              </a:ext>
            </a:extLst>
          </p:cNvPr>
          <p:cNvSpPr/>
          <p:nvPr/>
        </p:nvSpPr>
        <p:spPr>
          <a:xfrm>
            <a:off x="23872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58" name="Title 1">
            <a:extLst>
              <a:ext uri="{FF2B5EF4-FFF2-40B4-BE49-F238E27FC236}">
                <a16:creationId xmlns:a16="http://schemas.microsoft.com/office/drawing/2014/main" id="{1954D1BE-99D8-17F7-F4E7-C668AD1CFDAA}"/>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55655C7-0231-B3BF-A95F-7B448F02D3AE}"/>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B75E069D-3B0B-35DE-C6C9-C963C7AF1C45}"/>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FBA20DF5-61DD-171F-1822-654260DFCE2E}"/>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7F8F4C67-B73B-B711-AA84-551E85809C3E}"/>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983AF54A-B8CA-2F24-BE75-A5022EEEA7A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7</a:t>
            </a:r>
          </a:p>
        </p:txBody>
      </p:sp>
      <p:sp>
        <p:nvSpPr>
          <p:cNvPr id="64" name="Title 1">
            <a:extLst>
              <a:ext uri="{FF2B5EF4-FFF2-40B4-BE49-F238E27FC236}">
                <a16:creationId xmlns:a16="http://schemas.microsoft.com/office/drawing/2014/main" id="{5F2FB307-5AD1-0228-0C13-CA1EC9DBDF99}"/>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F04297F1-B320-4ED3-0DEA-B2E50D139160}"/>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EAA62DD2-FC3B-3ED4-9D37-E0F031C3191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8FE214AE-9068-52A6-8BBC-4429DF8FFC1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grpSp>
        <p:nvGrpSpPr>
          <p:cNvPr id="4" name="Group 3">
            <a:extLst>
              <a:ext uri="{FF2B5EF4-FFF2-40B4-BE49-F238E27FC236}">
                <a16:creationId xmlns:a16="http://schemas.microsoft.com/office/drawing/2014/main" id="{F1B2135D-D64F-5E61-88B2-E73410662493}"/>
              </a:ext>
            </a:extLst>
          </p:cNvPr>
          <p:cNvGrpSpPr/>
          <p:nvPr/>
        </p:nvGrpSpPr>
        <p:grpSpPr>
          <a:xfrm>
            <a:off x="-5126804" y="638264"/>
            <a:ext cx="5104107" cy="4262250"/>
            <a:chOff x="4036059" y="611783"/>
            <a:chExt cx="5104107" cy="4262250"/>
          </a:xfrm>
        </p:grpSpPr>
        <p:pic>
          <p:nvPicPr>
            <p:cNvPr id="7" name="Picture 6">
              <a:extLst>
                <a:ext uri="{FF2B5EF4-FFF2-40B4-BE49-F238E27FC236}">
                  <a16:creationId xmlns:a16="http://schemas.microsoft.com/office/drawing/2014/main" id="{DAD0CA89-14FA-40C3-6B22-90457E107F2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036059" y="611783"/>
              <a:ext cx="5104107" cy="4262250"/>
            </a:xfrm>
            <a:prstGeom prst="rect">
              <a:avLst/>
            </a:prstGeom>
          </p:spPr>
        </p:pic>
        <p:sp>
          <p:nvSpPr>
            <p:cNvPr id="17" name="Footer Placeholder 4">
              <a:extLst>
                <a:ext uri="{FF2B5EF4-FFF2-40B4-BE49-F238E27FC236}">
                  <a16:creationId xmlns:a16="http://schemas.microsoft.com/office/drawing/2014/main" id="{C7385A18-41C0-A9AA-17E9-3F2C60E21A98}"/>
                </a:ext>
              </a:extLst>
            </p:cNvPr>
            <p:cNvSpPr txBox="1">
              <a:spLocks/>
            </p:cNvSpPr>
            <p:nvPr/>
          </p:nvSpPr>
          <p:spPr>
            <a:xfrm>
              <a:off x="4163432" y="697735"/>
              <a:ext cx="2971967"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305774" dir="5400000" algn="ctr" rotWithShape="0">
                      <a:srgbClr val="000000">
                        <a:alpha val="91000"/>
                      </a:srgbClr>
                    </a:outerShdw>
                  </a:effectLst>
                  <a:latin typeface="Finlandica" charset="0"/>
                </a:rPr>
                <a:t>Huopalahti </a:t>
              </a:r>
              <a:r>
                <a:rPr lang="fi-FI" sz="700" kern="0" cap="none" spc="0" dirty="0" err="1">
                  <a:solidFill>
                    <a:schemeClr val="bg1"/>
                  </a:solidFill>
                  <a:effectLst>
                    <a:outerShdw blurRad="305774" dir="5400000" algn="ctr" rotWithShape="0">
                      <a:srgbClr val="000000">
                        <a:alpha val="91000"/>
                      </a:srgbClr>
                    </a:outerShdw>
                  </a:effectLst>
                  <a:latin typeface="Finlandica" charset="0"/>
                </a:rPr>
                <a:t>Residential</a:t>
              </a:r>
              <a:r>
                <a:rPr lang="fi-FI" sz="700" kern="0" cap="none" spc="0" dirty="0">
                  <a:solidFill>
                    <a:schemeClr val="bg1"/>
                  </a:solidFill>
                  <a:effectLst>
                    <a:outerShdw blurRad="305774" dir="5400000" algn="ctr" rotWithShape="0">
                      <a:srgbClr val="000000">
                        <a:alpha val="91000"/>
                      </a:srgbClr>
                    </a:outerShdw>
                  </a:effectLst>
                  <a:latin typeface="Finlandica" charset="0"/>
                </a:rPr>
                <a:t> </a:t>
              </a:r>
              <a:r>
                <a:rPr lang="fi-FI" sz="700" kern="0" cap="none" spc="0" dirty="0" err="1">
                  <a:solidFill>
                    <a:schemeClr val="bg1"/>
                  </a:solidFill>
                  <a:effectLst>
                    <a:outerShdw blurRad="305774" dir="5400000" algn="ctr" rotWithShape="0">
                      <a:srgbClr val="000000">
                        <a:alpha val="91000"/>
                      </a:srgbClr>
                    </a:outerShdw>
                  </a:effectLst>
                  <a:latin typeface="Finlandica" charset="0"/>
                </a:rPr>
                <a:t>Barracks</a:t>
              </a:r>
              <a:r>
                <a:rPr lang="fi-FI" sz="700" kern="0" cap="none" spc="0" dirty="0">
                  <a:solidFill>
                    <a:schemeClr val="bg1"/>
                  </a:solidFill>
                  <a:effectLst>
                    <a:outerShdw blurRad="305774" dir="5400000" algn="ctr" rotWithShape="0">
                      <a:srgbClr val="000000">
                        <a:alpha val="91000"/>
                      </a:srgbClr>
                    </a:outerShdw>
                  </a:effectLst>
                  <a:latin typeface="Finlandica" charset="0"/>
                </a:rPr>
                <a:t> </a:t>
              </a:r>
              <a:r>
                <a:rPr lang="fi-FI" sz="700" kern="0" cap="none" spc="0" dirty="0" err="1">
                  <a:solidFill>
                    <a:schemeClr val="bg1"/>
                  </a:solidFill>
                  <a:effectLst>
                    <a:outerShdw blurRad="305774" dir="5400000" algn="ctr" rotWithShape="0">
                      <a:srgbClr val="000000">
                        <a:alpha val="91000"/>
                      </a:srgbClr>
                    </a:outerShdw>
                  </a:effectLst>
                  <a:latin typeface="Finlandica" charset="0"/>
                </a:rPr>
                <a:t>by</a:t>
              </a:r>
              <a:r>
                <a:rPr lang="fi-FI" sz="700" kern="0" cap="none" spc="0" dirty="0">
                  <a:solidFill>
                    <a:schemeClr val="bg1"/>
                  </a:solidFill>
                  <a:effectLst>
                    <a:outerShdw blurRad="305774" dir="5400000" algn="ctr" rotWithShape="0">
                      <a:srgbClr val="000000">
                        <a:alpha val="91000"/>
                      </a:srgbClr>
                    </a:outerShdw>
                  </a:effectLst>
                  <a:latin typeface="Finlandica" charset="0"/>
                </a:rPr>
                <a:t> </a:t>
              </a:r>
              <a:r>
                <a:rPr lang="fi-FI" sz="700" kern="0" cap="none" spc="0" dirty="0" err="1">
                  <a:solidFill>
                    <a:schemeClr val="bg1"/>
                  </a:solidFill>
                  <a:effectLst>
                    <a:outerShdw blurRad="305774" dir="5400000" algn="ctr" rotWithShape="0">
                      <a:srgbClr val="000000">
                        <a:alpha val="91000"/>
                      </a:srgbClr>
                    </a:outerShdw>
                  </a:effectLst>
                  <a:latin typeface="Finlandica" charset="0"/>
                </a:rPr>
                <a:t>Livady</a:t>
              </a:r>
              <a:r>
                <a:rPr lang="fi-FI" sz="700" kern="0" cap="none" spc="0" dirty="0">
                  <a:solidFill>
                    <a:schemeClr val="bg1"/>
                  </a:solidFill>
                  <a:effectLst>
                    <a:outerShdw blurRad="305774" dir="5400000" algn="ctr" rotWithShape="0">
                      <a:srgbClr val="000000">
                        <a:alpha val="91000"/>
                      </a:srgbClr>
                    </a:outerShdw>
                  </a:effectLst>
                  <a:latin typeface="Finlandica" charset="0"/>
                </a:rPr>
                <a:t> </a:t>
              </a:r>
              <a:r>
                <a:rPr lang="fi-FI" sz="700" kern="0" cap="none" spc="0" dirty="0" err="1">
                  <a:solidFill>
                    <a:schemeClr val="bg1"/>
                  </a:solidFill>
                  <a:effectLst>
                    <a:outerShdw blurRad="305774" dir="5400000" algn="ctr" rotWithShape="0">
                      <a:srgbClr val="000000">
                        <a:alpha val="91000"/>
                      </a:srgbClr>
                    </a:outerShdw>
                  </a:effectLst>
                  <a:latin typeface="Finlandica" charset="0"/>
                </a:rPr>
                <a:t>Architects</a:t>
              </a:r>
              <a:r>
                <a:rPr lang="fi-FI" sz="700" kern="0" cap="none" spc="0" dirty="0">
                  <a:solidFill>
                    <a:schemeClr val="bg1"/>
                  </a:solidFill>
                  <a:effectLst>
                    <a:outerShdw blurRad="305774" dir="5400000" algn="ctr" rotWithShape="0">
                      <a:srgbClr val="000000">
                        <a:alpha val="91000"/>
                      </a:srgbClr>
                    </a:outerShdw>
                  </a:effectLst>
                  <a:latin typeface="Finlandica" charset="0"/>
                </a:rPr>
                <a:t>, Helsinki 2024. Photo: </a:t>
              </a:r>
              <a:r>
                <a:rPr lang="fi-FI" sz="700" kern="0" cap="none" spc="0" dirty="0" err="1">
                  <a:solidFill>
                    <a:schemeClr val="bg1"/>
                  </a:solidFill>
                  <a:effectLst>
                    <a:outerShdw blurRad="305774" dir="5400000" algn="ctr" rotWithShape="0">
                      <a:srgbClr val="000000">
                        <a:alpha val="91000"/>
                      </a:srgbClr>
                    </a:outerShdw>
                  </a:effectLst>
                  <a:latin typeface="Finlandica" charset="0"/>
                </a:rPr>
                <a:t>Livady</a:t>
              </a:r>
              <a:endParaRPr lang="fi-FI" sz="700" kern="0" cap="none" spc="0" dirty="0">
                <a:solidFill>
                  <a:schemeClr val="bg1"/>
                </a:solidFill>
                <a:effectLst>
                  <a:outerShdw blurRad="305774" dir="5400000" algn="ctr" rotWithShape="0">
                    <a:srgbClr val="000000">
                      <a:alpha val="91000"/>
                    </a:srgbClr>
                  </a:outerShdw>
                </a:effectLst>
                <a:latin typeface="+mj-lt"/>
              </a:endParaRPr>
            </a:p>
          </p:txBody>
        </p:sp>
      </p:grpSp>
      <p:grpSp>
        <p:nvGrpSpPr>
          <p:cNvPr id="8" name="Group 7">
            <a:extLst>
              <a:ext uri="{FF2B5EF4-FFF2-40B4-BE49-F238E27FC236}">
                <a16:creationId xmlns:a16="http://schemas.microsoft.com/office/drawing/2014/main" id="{BEAD0475-33A2-61B9-B817-08CDB7C6A2BE}"/>
              </a:ext>
            </a:extLst>
          </p:cNvPr>
          <p:cNvGrpSpPr/>
          <p:nvPr/>
        </p:nvGrpSpPr>
        <p:grpSpPr>
          <a:xfrm>
            <a:off x="-3838623" y="635089"/>
            <a:ext cx="3812107" cy="4276301"/>
            <a:chOff x="157482" y="5266611"/>
            <a:chExt cx="3812107" cy="4276301"/>
          </a:xfrm>
        </p:grpSpPr>
        <p:pic>
          <p:nvPicPr>
            <p:cNvPr id="14" name="Picture 13">
              <a:extLst>
                <a:ext uri="{FF2B5EF4-FFF2-40B4-BE49-F238E27FC236}">
                  <a16:creationId xmlns:a16="http://schemas.microsoft.com/office/drawing/2014/main" id="{D5AAA2E5-4559-A769-7DC7-5093580ADDE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57482" y="5266611"/>
              <a:ext cx="3812107" cy="4276301"/>
            </a:xfrm>
            <a:prstGeom prst="rect">
              <a:avLst/>
            </a:prstGeom>
          </p:spPr>
        </p:pic>
        <p:sp>
          <p:nvSpPr>
            <p:cNvPr id="15" name="Footer Placeholder 4">
              <a:extLst>
                <a:ext uri="{FF2B5EF4-FFF2-40B4-BE49-F238E27FC236}">
                  <a16:creationId xmlns:a16="http://schemas.microsoft.com/office/drawing/2014/main" id="{6C185FC2-49AA-530D-C925-C3CA13FECC60}"/>
                </a:ext>
              </a:extLst>
            </p:cNvPr>
            <p:cNvSpPr txBox="1">
              <a:spLocks/>
            </p:cNvSpPr>
            <p:nvPr/>
          </p:nvSpPr>
          <p:spPr>
            <a:xfrm>
              <a:off x="269181" y="5352043"/>
              <a:ext cx="303448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412789" dir="5400000" algn="ctr" rotWithShape="0">
                      <a:srgbClr val="000000">
                        <a:alpha val="49000"/>
                      </a:srgbClr>
                    </a:outerShdw>
                  </a:effectLst>
                  <a:latin typeface="Finlandica" charset="0"/>
                </a:rPr>
                <a:t>Puukuokka </a:t>
              </a:r>
              <a:r>
                <a:rPr lang="fi-FI" sz="700" kern="0" cap="none" spc="0" dirty="0" err="1">
                  <a:solidFill>
                    <a:schemeClr val="bg1"/>
                  </a:solidFill>
                  <a:effectLst>
                    <a:outerShdw blurRad="412789" dir="5400000" algn="ctr" rotWithShape="0">
                      <a:srgbClr val="000000">
                        <a:alpha val="49000"/>
                      </a:srgbClr>
                    </a:outerShdw>
                  </a:effectLst>
                  <a:latin typeface="Finlandica" charset="0"/>
                </a:rPr>
                <a:t>Housing</a:t>
              </a:r>
              <a:r>
                <a:rPr lang="fi-FI" sz="700" kern="0" cap="none" spc="0" dirty="0">
                  <a:solidFill>
                    <a:schemeClr val="bg1"/>
                  </a:solidFill>
                  <a:effectLst>
                    <a:outerShdw blurRad="412789" dir="5400000" algn="ctr" rotWithShape="0">
                      <a:srgbClr val="000000">
                        <a:alpha val="49000"/>
                      </a:srgbClr>
                    </a:outerShdw>
                  </a:effectLst>
                  <a:latin typeface="Finlandica" charset="0"/>
                </a:rPr>
                <a:t> </a:t>
              </a:r>
              <a:r>
                <a:rPr lang="fi-FI" sz="700" kern="0" cap="none" spc="0" dirty="0" err="1">
                  <a:solidFill>
                    <a:schemeClr val="bg1"/>
                  </a:solidFill>
                  <a:effectLst>
                    <a:outerShdw blurRad="412789" dir="5400000" algn="ctr" rotWithShape="0">
                      <a:srgbClr val="000000">
                        <a:alpha val="49000"/>
                      </a:srgbClr>
                    </a:outerShdw>
                  </a:effectLst>
                  <a:latin typeface="Finlandica" charset="0"/>
                </a:rPr>
                <a:t>by</a:t>
              </a:r>
              <a:r>
                <a:rPr lang="fi-FI" sz="700" kern="0" cap="none" spc="0" dirty="0">
                  <a:solidFill>
                    <a:schemeClr val="bg1"/>
                  </a:solidFill>
                  <a:effectLst>
                    <a:outerShdw blurRad="412789" dir="5400000" algn="ctr" rotWithShape="0">
                      <a:srgbClr val="000000">
                        <a:alpha val="49000"/>
                      </a:srgbClr>
                    </a:outerShdw>
                  </a:effectLst>
                  <a:latin typeface="Finlandica" charset="0"/>
                </a:rPr>
                <a:t> OOPEAA, Jyväskylä 2015. Photo: Mikko Auerniitty / OOPEAA</a:t>
              </a:r>
              <a:endParaRPr lang="fi-FI" sz="700" kern="0" cap="none" spc="0" dirty="0">
                <a:solidFill>
                  <a:schemeClr val="bg1"/>
                </a:solidFill>
                <a:effectLst>
                  <a:outerShdw blurRad="412789" dir="5400000" algn="ctr" rotWithShape="0">
                    <a:srgbClr val="000000">
                      <a:alpha val="49000"/>
                    </a:srgbClr>
                  </a:outerShdw>
                </a:effectLst>
                <a:latin typeface="+mj-lt"/>
              </a:endParaRPr>
            </a:p>
          </p:txBody>
        </p:sp>
      </p:grpSp>
      <p:sp>
        <p:nvSpPr>
          <p:cNvPr id="16" name="Rectangle 15">
            <a:extLst>
              <a:ext uri="{FF2B5EF4-FFF2-40B4-BE49-F238E27FC236}">
                <a16:creationId xmlns:a16="http://schemas.microsoft.com/office/drawing/2014/main" id="{19C499C8-487A-F8C4-8CED-C4E23E9690FF}"/>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19">
            <a:extLst>
              <a:ext uri="{FF2B5EF4-FFF2-40B4-BE49-F238E27FC236}">
                <a16:creationId xmlns:a16="http://schemas.microsoft.com/office/drawing/2014/main" id="{5D7DF7DD-E3DD-7B13-A666-50B52DE2573B}"/>
              </a:ext>
            </a:extLst>
          </p:cNvPr>
          <p:cNvSpPr/>
          <p:nvPr/>
        </p:nvSpPr>
        <p:spPr>
          <a:xfrm>
            <a:off x="-2016" y="6715"/>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310733865"/>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5E-6 1.85185E-6 L -0.00348 -0.9105 " pathEditMode="relative" rAng="0" ptsTypes="AA">
                                      <p:cBhvr>
                                        <p:cTn id="23" dur="2000" fill="hold"/>
                                        <p:tgtEl>
                                          <p:spTgt spid="10"/>
                                        </p:tgtEl>
                                        <p:attrNameLst>
                                          <p:attrName>ppt_x</p:attrName>
                                          <p:attrName>ppt_y</p:attrName>
                                        </p:attrNameLst>
                                      </p:cBhvr>
                                      <p:rCtr x="-174" y="-45525"/>
                                    </p:animMotion>
                                  </p:childTnLst>
                                </p:cTn>
                              </p:par>
                              <p:par>
                                <p:cTn id="24" presetID="63" presetClass="path" presetSubtype="0" accel="50000" decel="50000" fill="hold" nodeType="withEffect">
                                  <p:stCondLst>
                                    <p:cond delay="0"/>
                                  </p:stCondLst>
                                  <p:childTnLst>
                                    <p:animMotion origin="layout" path="M 4.16667E-6 2.96296E-6 L 0.69114 2.96296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4.72222E-6 2.46914E-6 L 0.43871 -0.00155 " pathEditMode="relative" rAng="0" ptsTypes="AA">
                                      <p:cBhvr>
                                        <p:cTn id="29" dur="2000" fill="hold"/>
                                        <p:tgtEl>
                                          <p:spTgt spid="8"/>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
                                        <p:tgtEl>
                                          <p:spTgt spid="18"/>
                                        </p:tgtEl>
                                      </p:cBhvr>
                                    </p:animEffect>
                                  </p:childTnLst>
                                </p:cTn>
                              </p:par>
                              <p:par>
                                <p:cTn id="33" presetID="0" presetClass="path" presetSubtype="0" accel="50000" decel="50000" fill="hold" nodeType="withEffect">
                                  <p:stCondLst>
                                    <p:cond delay="0"/>
                                  </p:stCondLst>
                                  <p:childTnLst>
                                    <p:animMotion origin="layout" path="M 3.61111E-6 -0.00185 L 1.0033 -0.00247 " pathEditMode="relative" rAng="0" ptsTypes="AA">
                                      <p:cBhvr>
                                        <p:cTn id="34" dur="3000" fill="hold"/>
                                        <p:tgtEl>
                                          <p:spTgt spid="4"/>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805"/>
            <a:ext cx="9144000" cy="513989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742481"/>
            <a:ext cx="6121400" cy="230599"/>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700" kern="0" cap="none" spc="0" dirty="0" err="1">
                <a:solidFill>
                  <a:schemeClr val="bg1"/>
                </a:solidFill>
                <a:latin typeface="Finlandica" charset="0"/>
              </a:rPr>
              <a:t>The</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new</a:t>
            </a:r>
            <a:r>
              <a:rPr lang="fi-FI" sz="700" kern="0" cap="none" spc="0" dirty="0">
                <a:solidFill>
                  <a:schemeClr val="bg1"/>
                </a:solidFill>
                <a:latin typeface="Finlandica" charset="0"/>
              </a:rPr>
              <a:t> Architecture and Design </a:t>
            </a:r>
            <a:r>
              <a:rPr lang="fi-FI" sz="700" kern="0" cap="none" spc="0" dirty="0" err="1">
                <a:solidFill>
                  <a:schemeClr val="bg1"/>
                </a:solidFill>
                <a:latin typeface="Finlandica" charset="0"/>
              </a:rPr>
              <a:t>Museum</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will</a:t>
            </a:r>
            <a:r>
              <a:rPr lang="fi-FI" sz="700" kern="0" cap="none" spc="0" dirty="0">
                <a:solidFill>
                  <a:schemeClr val="bg1"/>
                </a:solidFill>
                <a:latin typeface="Finlandica" charset="0"/>
              </a:rPr>
              <a:t> open in </a:t>
            </a:r>
            <a:r>
              <a:rPr lang="fi-FI" sz="700" kern="0" cap="none" spc="0" dirty="0" err="1">
                <a:solidFill>
                  <a:schemeClr val="bg1"/>
                </a:solidFill>
                <a:latin typeface="Finlandica" charset="0"/>
              </a:rPr>
              <a:t>Helsinki’s</a:t>
            </a:r>
            <a:r>
              <a:rPr lang="fi-FI" sz="700" kern="0" cap="none" spc="0" dirty="0">
                <a:solidFill>
                  <a:schemeClr val="bg1"/>
                </a:solidFill>
                <a:latin typeface="Finlandica" charset="0"/>
              </a:rPr>
              <a:t> South </a:t>
            </a:r>
            <a:r>
              <a:rPr lang="fi-FI" sz="700" kern="0" cap="none" spc="0" dirty="0" err="1">
                <a:solidFill>
                  <a:schemeClr val="bg1"/>
                </a:solidFill>
                <a:latin typeface="Finlandica" charset="0"/>
              </a:rPr>
              <a:t>Harbour</a:t>
            </a:r>
            <a:r>
              <a:rPr lang="fi-FI" sz="700" kern="0" cap="none" spc="0" dirty="0">
                <a:solidFill>
                  <a:schemeClr val="bg1"/>
                </a:solidFill>
                <a:latin typeface="Finlandica" charset="0"/>
              </a:rPr>
              <a:t> in 2030. </a:t>
            </a:r>
            <a:br>
              <a:rPr lang="fi-FI" sz="700" kern="0" cap="none" spc="0" dirty="0">
                <a:solidFill>
                  <a:schemeClr val="bg1"/>
                </a:solidFill>
                <a:latin typeface="Finlandica" charset="0"/>
              </a:rPr>
            </a:br>
            <a:r>
              <a:rPr lang="fi-FI" sz="700" kern="0" cap="none" spc="0" dirty="0">
                <a:solidFill>
                  <a:schemeClr val="bg1"/>
                </a:solidFill>
                <a:latin typeface="Finlandica" charset="0"/>
              </a:rPr>
              <a:t>Photo: Alex </a:t>
            </a:r>
            <a:r>
              <a:rPr lang="fi-FI" sz="700" kern="0" cap="none" spc="0" dirty="0" err="1">
                <a:solidFill>
                  <a:schemeClr val="bg1"/>
                </a:solidFill>
                <a:latin typeface="Finlandica" charset="0"/>
              </a:rPr>
              <a:t>Bao</a:t>
            </a:r>
            <a:r>
              <a:rPr lang="fi-FI" sz="700" kern="0" cap="none" spc="0" dirty="0">
                <a:solidFill>
                  <a:schemeClr val="bg1"/>
                </a:solidFill>
                <a:latin typeface="Finlandica" charset="0"/>
              </a:rPr>
              <a:t> / City of Helsinki</a:t>
            </a:r>
            <a:endParaRPr lang="fi-FI" sz="700" kern="0" cap="none" spc="0" dirty="0">
              <a:solidFill>
                <a:schemeClr val="bg1"/>
              </a:solidFill>
              <a:latin typeface="+mj-lt"/>
            </a:endParaRP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8/10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latin typeface="Finlandica"/>
              </a:rPr>
              <a:t>We open doors to new ideas and talents </a:t>
            </a:r>
            <a:endParaRPr lang="fi-FI">
              <a:solidFill>
                <a:schemeClr val="bg1"/>
              </a:solidFill>
            </a:endParaRPr>
          </a:p>
          <a:p>
            <a:pPr algn="ctr"/>
            <a:r>
              <a:rPr lang="en-US" sz="2000">
                <a:solidFill>
                  <a:schemeClr val="bg1"/>
                </a:solidFill>
                <a:effectLst>
                  <a:outerShdw blurRad="994667" dir="5400000" sx="102000" sy="102000" algn="ctr" rotWithShape="0">
                    <a:srgbClr val="000000"/>
                  </a:outerShdw>
                </a:effectLst>
                <a:latin typeface="Finlandica"/>
              </a:rPr>
              <a:t>through architectural competitions.</a:t>
            </a:r>
            <a:endParaRPr lang="en-US">
              <a:solidFill>
                <a:schemeClr val="bg1"/>
              </a:solidFill>
            </a:endParaRPr>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961702279"/>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106F2-1F98-B655-7003-E279CD73F388}"/>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3793D226-F822-73B0-A899-A0E21CEA66FA}"/>
              </a:ext>
            </a:extLst>
          </p:cNvPr>
          <p:cNvGrpSpPr/>
          <p:nvPr/>
        </p:nvGrpSpPr>
        <p:grpSpPr>
          <a:xfrm>
            <a:off x="4067944" y="627533"/>
            <a:ext cx="5076056" cy="4265479"/>
            <a:chOff x="4067944" y="627533"/>
            <a:chExt cx="5076056" cy="4265479"/>
          </a:xfrm>
        </p:grpSpPr>
        <p:pic>
          <p:nvPicPr>
            <p:cNvPr id="12" name="Picture 11">
              <a:extLst>
                <a:ext uri="{FF2B5EF4-FFF2-40B4-BE49-F238E27FC236}">
                  <a16:creationId xmlns:a16="http://schemas.microsoft.com/office/drawing/2014/main" id="{4074263D-5FDC-7C4E-B160-27B4235F821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7944" y="627533"/>
              <a:ext cx="5076056" cy="4265479"/>
            </a:xfrm>
            <a:prstGeom prst="rect">
              <a:avLst/>
            </a:prstGeom>
          </p:spPr>
        </p:pic>
        <p:sp>
          <p:nvSpPr>
            <p:cNvPr id="68" name="Footer Placeholder 4">
              <a:extLst>
                <a:ext uri="{FF2B5EF4-FFF2-40B4-BE49-F238E27FC236}">
                  <a16:creationId xmlns:a16="http://schemas.microsoft.com/office/drawing/2014/main" id="{A755033D-0FA3-D02F-4445-520DD60B579C}"/>
                </a:ext>
              </a:extLst>
            </p:cNvPr>
            <p:cNvSpPr txBox="1">
              <a:spLocks/>
            </p:cNvSpPr>
            <p:nvPr/>
          </p:nvSpPr>
          <p:spPr>
            <a:xfrm>
              <a:off x="4165309" y="705269"/>
              <a:ext cx="4727169"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Helsinki City </a:t>
              </a:r>
              <a:r>
                <a:rPr lang="fi-FI" sz="700" kern="0" cap="none" spc="0" dirty="0" err="1">
                  <a:solidFill>
                    <a:schemeClr val="bg1"/>
                  </a:solidFill>
                  <a:latin typeface="Finlandica" charset="0"/>
                </a:rPr>
                <a:t>Theatre</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Timo Penttilä &amp; Kari Virta, 1960. </a:t>
              </a:r>
              <a:r>
                <a:rPr lang="fi-FI" sz="700" kern="0" cap="none" spc="0" dirty="0" err="1">
                  <a:solidFill>
                    <a:schemeClr val="bg1"/>
                  </a:solidFill>
                  <a:latin typeface="Finlandica" charset="0"/>
                </a:rPr>
                <a:t>Renovation</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LPR </a:t>
              </a:r>
              <a:r>
                <a:rPr lang="fi-FI" sz="700" kern="0" cap="none" spc="0" dirty="0" err="1">
                  <a:solidFill>
                    <a:schemeClr val="bg1"/>
                  </a:solidFill>
                  <a:latin typeface="Finlandica" charset="0"/>
                </a:rPr>
                <a:t>Architects</a:t>
              </a:r>
              <a:r>
                <a:rPr lang="fi-FI" sz="700" kern="0" cap="none" spc="0" dirty="0">
                  <a:solidFill>
                    <a:schemeClr val="bg1"/>
                  </a:solidFill>
                  <a:latin typeface="Finlandica" charset="0"/>
                </a:rPr>
                <a:t>, 2017. Photo: Arno de la </a:t>
              </a:r>
              <a:r>
                <a:rPr lang="fi-FI" sz="700" kern="0" cap="none" spc="0" dirty="0" err="1">
                  <a:solidFill>
                    <a:schemeClr val="bg1"/>
                  </a:solidFill>
                  <a:latin typeface="Finlandica" charset="0"/>
                </a:rPr>
                <a:t>Chapelle</a:t>
              </a:r>
              <a:endParaRPr lang="fi-FI" sz="700" kern="0" cap="none" spc="0" dirty="0">
                <a:solidFill>
                  <a:schemeClr val="bg1"/>
                </a:solidFill>
                <a:latin typeface="Finlandica" charset="0"/>
              </a:endParaRPr>
            </a:p>
          </p:txBody>
        </p:sp>
      </p:grpSp>
      <p:grpSp>
        <p:nvGrpSpPr>
          <p:cNvPr id="11" name="Group 10">
            <a:extLst>
              <a:ext uri="{FF2B5EF4-FFF2-40B4-BE49-F238E27FC236}">
                <a16:creationId xmlns:a16="http://schemas.microsoft.com/office/drawing/2014/main" id="{7A6B6FDF-B06C-5252-6D24-92C8DE6C0BE5}"/>
              </a:ext>
            </a:extLst>
          </p:cNvPr>
          <p:cNvGrpSpPr/>
          <p:nvPr/>
        </p:nvGrpSpPr>
        <p:grpSpPr>
          <a:xfrm>
            <a:off x="4067944" y="627533"/>
            <a:ext cx="5076056" cy="4265479"/>
            <a:chOff x="4067944" y="627533"/>
            <a:chExt cx="5076056" cy="4265479"/>
          </a:xfrm>
        </p:grpSpPr>
        <p:pic>
          <p:nvPicPr>
            <p:cNvPr id="13" name="Picture 12">
              <a:extLst>
                <a:ext uri="{FF2B5EF4-FFF2-40B4-BE49-F238E27FC236}">
                  <a16:creationId xmlns:a16="http://schemas.microsoft.com/office/drawing/2014/main" id="{29D9A454-73B4-FBB9-CC2B-7CFEAFAB89FB}"/>
                </a:ext>
              </a:extLst>
            </p:cNvPr>
            <p:cNvPicPr>
              <a:picLocks noChangeAspect="1"/>
            </p:cNvPicPr>
            <p:nvPr/>
          </p:nvPicPr>
          <p:blipFill>
            <a:blip r:embed="rId4" cstate="screen">
              <a:extLst>
                <a:ext uri="{28A0092B-C50C-407E-A947-70E740481C1C}">
                  <a14:useLocalDpi xmlns:a14="http://schemas.microsoft.com/office/drawing/2010/main"/>
                </a:ext>
              </a:extLst>
            </a:blip>
            <a:srcRect r="-40"/>
            <a:stretch/>
          </p:blipFill>
          <p:spPr>
            <a:xfrm>
              <a:off x="4067944" y="627533"/>
              <a:ext cx="5076056" cy="4265479"/>
            </a:xfrm>
            <a:prstGeom prst="rect">
              <a:avLst/>
            </a:prstGeom>
          </p:spPr>
        </p:pic>
        <p:sp>
          <p:nvSpPr>
            <p:cNvPr id="22" name="Footer Placeholder 4">
              <a:extLst>
                <a:ext uri="{FF2B5EF4-FFF2-40B4-BE49-F238E27FC236}">
                  <a16:creationId xmlns:a16="http://schemas.microsoft.com/office/drawing/2014/main" id="{87896FE3-0400-6F15-0EC1-852058E64A9D}"/>
                </a:ext>
              </a:extLst>
            </p:cNvPr>
            <p:cNvSpPr txBox="1">
              <a:spLocks/>
            </p:cNvSpPr>
            <p:nvPr/>
          </p:nvSpPr>
          <p:spPr>
            <a:xfrm>
              <a:off x="4155663" y="705269"/>
              <a:ext cx="3968394" cy="215444"/>
            </a:xfrm>
            <a:prstGeom prst="rect">
              <a:avLst/>
            </a:prstGeom>
            <a:effectLst>
              <a:outerShdw blurRad="50800" dir="5400000" algn="ctr" rotWithShape="0">
                <a:srgbClr val="000000">
                  <a:alpha val="80021"/>
                </a:srgbClr>
              </a:outerShdw>
            </a:effectLst>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20" dirty="0">
                  <a:solidFill>
                    <a:schemeClr val="bg1"/>
                  </a:solidFill>
                  <a:latin typeface="Finlandica" charset="0"/>
                </a:rPr>
                <a:t>Olympic Stadium by </a:t>
              </a:r>
              <a:r>
                <a:rPr lang="en-US" sz="700" kern="0" cap="none" spc="-20" dirty="0" err="1">
                  <a:solidFill>
                    <a:schemeClr val="bg1"/>
                  </a:solidFill>
                  <a:latin typeface="Finlandica" charset="0"/>
                </a:rPr>
                <a:t>Yrjö</a:t>
              </a:r>
              <a:r>
                <a:rPr lang="en-US" sz="700" kern="0" cap="none" spc="-20" dirty="0">
                  <a:solidFill>
                    <a:schemeClr val="bg1"/>
                  </a:solidFill>
                  <a:latin typeface="Finlandica" charset="0"/>
                </a:rPr>
                <a:t> Lindegren and </a:t>
              </a:r>
              <a:r>
                <a:rPr lang="en-US" sz="700" kern="0" cap="none" spc="-20" dirty="0" err="1">
                  <a:solidFill>
                    <a:schemeClr val="bg1"/>
                  </a:solidFill>
                  <a:latin typeface="Finlandica" charset="0"/>
                </a:rPr>
                <a:t>Toivo</a:t>
              </a:r>
              <a:r>
                <a:rPr lang="en-US" sz="700" kern="0" cap="none" spc="-20" dirty="0">
                  <a:solidFill>
                    <a:schemeClr val="bg1"/>
                  </a:solidFill>
                  <a:latin typeface="Finlandica" charset="0"/>
                </a:rPr>
                <a:t> </a:t>
              </a:r>
              <a:r>
                <a:rPr lang="en-US" sz="700" kern="0" cap="none" spc="-20" dirty="0" err="1">
                  <a:solidFill>
                    <a:schemeClr val="bg1"/>
                  </a:solidFill>
                  <a:latin typeface="Finlandica" charset="0"/>
                </a:rPr>
                <a:t>Jäntti</a:t>
              </a:r>
              <a:r>
                <a:rPr lang="en-US" sz="700" kern="0" cap="none" spc="-20" dirty="0">
                  <a:solidFill>
                    <a:schemeClr val="bg1"/>
                  </a:solidFill>
                  <a:latin typeface="Finlandica" charset="0"/>
                </a:rPr>
                <a:t>, Helsinki 1938. Renovation by K2S &amp; NRT Architects, 2020. </a:t>
              </a:r>
              <a:br>
                <a:rPr lang="en-US" sz="700" kern="0" cap="none" spc="-20" dirty="0">
                  <a:solidFill>
                    <a:schemeClr val="bg1"/>
                  </a:solidFill>
                  <a:latin typeface="Finlandica" charset="0"/>
                </a:rPr>
              </a:br>
              <a:r>
                <a:rPr lang="en-US" sz="700" kern="0" cap="none" spc="-20" dirty="0">
                  <a:solidFill>
                    <a:schemeClr val="bg1"/>
                  </a:solidFill>
                  <a:latin typeface="Finlandica" charset="0"/>
                </a:rPr>
                <a:t>Photo: Tuomas </a:t>
              </a:r>
              <a:r>
                <a:rPr lang="en-US" sz="700" kern="0" cap="none" spc="-20" dirty="0" err="1">
                  <a:solidFill>
                    <a:schemeClr val="bg1"/>
                  </a:solidFill>
                  <a:latin typeface="Finlandica" charset="0"/>
                </a:rPr>
                <a:t>Uusheimo</a:t>
              </a:r>
              <a:r>
                <a:rPr lang="en-US" sz="700" kern="0" cap="none" spc="-20" dirty="0">
                  <a:solidFill>
                    <a:schemeClr val="bg1"/>
                  </a:solidFill>
                  <a:latin typeface="Finlandica" charset="0"/>
                </a:rPr>
                <a:t> / K2S </a:t>
              </a:r>
              <a:endParaRPr lang="en-US" sz="700" kern="0" cap="none" spc="-20" dirty="0">
                <a:solidFill>
                  <a:schemeClr val="bg1"/>
                </a:solidFill>
                <a:latin typeface="+mj-lt"/>
              </a:endParaRPr>
            </a:p>
          </p:txBody>
        </p:sp>
      </p:grpSp>
      <p:sp>
        <p:nvSpPr>
          <p:cNvPr id="31" name="Rectangle 30">
            <a:extLst>
              <a:ext uri="{FF2B5EF4-FFF2-40B4-BE49-F238E27FC236}">
                <a16:creationId xmlns:a16="http://schemas.microsoft.com/office/drawing/2014/main" id="{AFACE66C-98E0-89D6-2AFB-8538A16256B0}"/>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Title 1">
            <a:extLst>
              <a:ext uri="{FF2B5EF4-FFF2-40B4-BE49-F238E27FC236}">
                <a16:creationId xmlns:a16="http://schemas.microsoft.com/office/drawing/2014/main" id="{17B9183B-C14D-B15A-FEAD-915EAE9C252D}"/>
              </a:ext>
            </a:extLst>
          </p:cNvPr>
          <p:cNvSpPr txBox="1">
            <a:spLocks/>
          </p:cNvSpPr>
          <p:nvPr/>
        </p:nvSpPr>
        <p:spPr>
          <a:xfrm>
            <a:off x="1329935" y="3160315"/>
            <a:ext cx="1449153"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Most of our </a:t>
            </a:r>
            <a:endParaRPr lang="fi-FI" sz="1000" b="0">
              <a:solidFill>
                <a:schemeClr val="tx1"/>
              </a:solidFill>
              <a:ea typeface="+mj-lt"/>
              <a:cs typeface="+mj-lt"/>
            </a:endParaRPr>
          </a:p>
          <a:p>
            <a:pPr algn="ctr"/>
            <a:r>
              <a:rPr lang="en-US" sz="1000" b="0">
                <a:solidFill>
                  <a:schemeClr val="tx1"/>
                </a:solidFill>
                <a:ea typeface="+mj-lt"/>
                <a:cs typeface="+mj-lt"/>
              </a:rPr>
              <a:t>landmark buildings </a:t>
            </a:r>
            <a:endParaRPr lang="fi-FI" sz="1000" b="0">
              <a:solidFill>
                <a:schemeClr val="tx1"/>
              </a:solidFill>
              <a:ea typeface="+mj-lt"/>
              <a:cs typeface="+mj-lt"/>
            </a:endParaRPr>
          </a:p>
          <a:p>
            <a:pPr algn="ctr"/>
            <a:r>
              <a:rPr lang="en-US" sz="1000" b="0">
                <a:solidFill>
                  <a:schemeClr val="tx1"/>
                </a:solidFill>
                <a:ea typeface="+mj-lt"/>
                <a:cs typeface="+mj-lt"/>
              </a:rPr>
              <a:t>result from competitions, allowing young talents to rise and make their mark.</a:t>
            </a:r>
            <a:endParaRPr lang="fi-FI" sz="1000" b="0">
              <a:solidFill>
                <a:schemeClr val="tx1"/>
              </a:solidFill>
              <a:ea typeface="+mj-lt"/>
              <a:cs typeface="+mj-lt"/>
            </a:endParaRPr>
          </a:p>
        </p:txBody>
      </p:sp>
      <p:sp>
        <p:nvSpPr>
          <p:cNvPr id="27" name="TextBox 26">
            <a:extLst>
              <a:ext uri="{FF2B5EF4-FFF2-40B4-BE49-F238E27FC236}">
                <a16:creationId xmlns:a16="http://schemas.microsoft.com/office/drawing/2014/main" id="{A189444C-1D11-11C9-3A7D-1936CE6ED7A8}"/>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935E9B7B-A063-AD02-189E-AFB58A1F6D0A}"/>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We open doors to new ideas and talents through architectural competitions.</a:t>
            </a:r>
          </a:p>
        </p:txBody>
      </p:sp>
      <p:sp>
        <p:nvSpPr>
          <p:cNvPr id="56" name="Title 1">
            <a:extLst>
              <a:ext uri="{FF2B5EF4-FFF2-40B4-BE49-F238E27FC236}">
                <a16:creationId xmlns:a16="http://schemas.microsoft.com/office/drawing/2014/main" id="{0F0127AD-AED3-D270-24A2-20601C3004C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B26BF636-2AAD-8167-8E28-4E09F741FD28}"/>
              </a:ext>
            </a:extLst>
          </p:cNvPr>
          <p:cNvSpPr/>
          <p:nvPr/>
        </p:nvSpPr>
        <p:spPr>
          <a:xfrm>
            <a:off x="26793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58" name="Title 1">
            <a:extLst>
              <a:ext uri="{FF2B5EF4-FFF2-40B4-BE49-F238E27FC236}">
                <a16:creationId xmlns:a16="http://schemas.microsoft.com/office/drawing/2014/main" id="{B790E89C-56CE-6A8F-09CF-74BECADB0243}"/>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4A284DBC-C46A-85B5-B55F-C94F7DE51B37}"/>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9B1755F7-2A5C-E86B-B9C4-6B1E84B9FE4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4E70C81E-72A5-1FB2-F6E7-E4C8A2C72709}"/>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22B04E3F-4F4A-77DC-22E8-DDF384437FDB}"/>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782C0292-D16D-C3E5-22BC-C805BFB0011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08F43DB3-9860-61BD-94EB-6AC6BA112CA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8</a:t>
            </a:r>
          </a:p>
        </p:txBody>
      </p:sp>
      <p:sp>
        <p:nvSpPr>
          <p:cNvPr id="65" name="Title 1">
            <a:extLst>
              <a:ext uri="{FF2B5EF4-FFF2-40B4-BE49-F238E27FC236}">
                <a16:creationId xmlns:a16="http://schemas.microsoft.com/office/drawing/2014/main" id="{AA827A95-3583-AFDC-DEEC-D7C573991D7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BF9BBE0C-C73E-4B27-84E3-C4EB63E6AC2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1CB0F2D7-A160-F6A6-B760-7480506DDFD3}"/>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grpSp>
        <p:nvGrpSpPr>
          <p:cNvPr id="8" name="Group 7">
            <a:extLst>
              <a:ext uri="{FF2B5EF4-FFF2-40B4-BE49-F238E27FC236}">
                <a16:creationId xmlns:a16="http://schemas.microsoft.com/office/drawing/2014/main" id="{A0E79377-29AF-8A8B-E41E-F9451E5BE064}"/>
              </a:ext>
            </a:extLst>
          </p:cNvPr>
          <p:cNvGrpSpPr/>
          <p:nvPr/>
        </p:nvGrpSpPr>
        <p:grpSpPr>
          <a:xfrm>
            <a:off x="1042529" y="1697860"/>
            <a:ext cx="2017038" cy="1027570"/>
            <a:chOff x="999460" y="1660385"/>
            <a:chExt cx="2017038" cy="1027570"/>
          </a:xfrm>
        </p:grpSpPr>
        <p:grpSp>
          <p:nvGrpSpPr>
            <p:cNvPr id="5" name="Group 4">
              <a:extLst>
                <a:ext uri="{FF2B5EF4-FFF2-40B4-BE49-F238E27FC236}">
                  <a16:creationId xmlns:a16="http://schemas.microsoft.com/office/drawing/2014/main" id="{18917667-F6A4-97B3-3112-0E2EF6A328BC}"/>
                </a:ext>
              </a:extLst>
            </p:cNvPr>
            <p:cNvGrpSpPr/>
            <p:nvPr/>
          </p:nvGrpSpPr>
          <p:grpSpPr>
            <a:xfrm>
              <a:off x="999460" y="1886976"/>
              <a:ext cx="2017038" cy="800979"/>
              <a:chOff x="1308772" y="2354553"/>
              <a:chExt cx="1477536" cy="800979"/>
            </a:xfrm>
          </p:grpSpPr>
          <p:sp>
            <p:nvSpPr>
              <p:cNvPr id="38" name="Title 1">
                <a:extLst>
                  <a:ext uri="{FF2B5EF4-FFF2-40B4-BE49-F238E27FC236}">
                    <a16:creationId xmlns:a16="http://schemas.microsoft.com/office/drawing/2014/main" id="{2736B2AE-B17D-CBD6-23E1-15250D5C813F}"/>
                  </a:ext>
                </a:extLst>
              </p:cNvPr>
              <p:cNvSpPr txBox="1">
                <a:spLocks/>
              </p:cNvSpPr>
              <p:nvPr/>
            </p:nvSpPr>
            <p:spPr>
              <a:xfrm>
                <a:off x="1308772" y="2847755"/>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of architectural competitions.</a:t>
                </a:r>
                <a:endParaRPr lang="fi-FI" sz="1000" b="0">
                  <a:solidFill>
                    <a:schemeClr val="tx1"/>
                  </a:solidFill>
                  <a:ea typeface="+mj-lt"/>
                  <a:cs typeface="+mj-lt"/>
                </a:endParaRPr>
              </a:p>
            </p:txBody>
          </p:sp>
          <p:sp>
            <p:nvSpPr>
              <p:cNvPr id="39" name="Title 1">
                <a:extLst>
                  <a:ext uri="{FF2B5EF4-FFF2-40B4-BE49-F238E27FC236}">
                    <a16:creationId xmlns:a16="http://schemas.microsoft.com/office/drawing/2014/main" id="{2A90678C-E379-DE4A-A033-D97EC67A7152}"/>
                  </a:ext>
                </a:extLst>
              </p:cNvPr>
              <p:cNvSpPr txBox="1">
                <a:spLocks/>
              </p:cNvSpPr>
              <p:nvPr/>
            </p:nvSpPr>
            <p:spPr>
              <a:xfrm>
                <a:off x="1337155" y="2354553"/>
                <a:ext cx="1449153" cy="4985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vibrant </a:t>
                </a:r>
                <a:endParaRPr lang="fi-FI">
                  <a:solidFill>
                    <a:schemeClr val="tx1"/>
                  </a:solidFill>
                </a:endParaRPr>
              </a:p>
              <a:p>
                <a:pPr algn="ctr">
                  <a:lnSpc>
                    <a:spcPct val="80000"/>
                  </a:lnSpc>
                </a:pPr>
                <a:r>
                  <a:rPr lang="en-US" sz="2000">
                    <a:solidFill>
                      <a:schemeClr val="tx1"/>
                    </a:solidFill>
                    <a:ea typeface="+mj-lt"/>
                    <a:cs typeface="+mj-lt"/>
                  </a:rPr>
                  <a:t>150-year history</a:t>
                </a:r>
                <a:endParaRPr lang="en-US">
                  <a:solidFill>
                    <a:schemeClr val="tx1"/>
                  </a:solidFill>
                </a:endParaRPr>
              </a:p>
            </p:txBody>
          </p:sp>
        </p:grpSp>
        <p:sp>
          <p:nvSpPr>
            <p:cNvPr id="3" name="Tekstiruutu 2">
              <a:extLst>
                <a:ext uri="{FF2B5EF4-FFF2-40B4-BE49-F238E27FC236}">
                  <a16:creationId xmlns:a16="http://schemas.microsoft.com/office/drawing/2014/main" id="{55B8A5AA-13A5-84E0-1AEF-BAC9D31E0F2D}"/>
                </a:ext>
              </a:extLst>
            </p:cNvPr>
            <p:cNvSpPr txBox="1"/>
            <p:nvPr/>
          </p:nvSpPr>
          <p:spPr>
            <a:xfrm>
              <a:off x="1698315" y="1660385"/>
              <a:ext cx="619328" cy="226591"/>
            </a:xfrm>
            <a:prstGeom prst="rect">
              <a:avLst/>
            </a:prstGeom>
            <a:noFill/>
          </p:spPr>
          <p:txBody>
            <a:bodyPr rot="0" spcFirstLastPara="0" vertOverflow="overflow" horzOverflow="overflow" vert="horz" wrap="none" lIns="36000" tIns="36000" rIns="36000" bIns="36000" numCol="1" spcCol="0" rtlCol="0" fromWordArt="0" anchor="t" anchorCtr="0" forceAA="0" compatLnSpc="1">
              <a:prstTxWarp prst="textNoShape">
                <a:avLst/>
              </a:prstTxWarp>
              <a:spAutoFit/>
            </a:bodyPr>
            <a:lstStyle/>
            <a:p>
              <a:r>
                <a:rPr lang="en-US" sz="1000"/>
                <a:t>We have a</a:t>
              </a:r>
              <a:endParaRPr lang="fi-FI"/>
            </a:p>
          </p:txBody>
        </p:sp>
      </p:grpSp>
      <p:grpSp>
        <p:nvGrpSpPr>
          <p:cNvPr id="15" name="Group 14">
            <a:extLst>
              <a:ext uri="{FF2B5EF4-FFF2-40B4-BE49-F238E27FC236}">
                <a16:creationId xmlns:a16="http://schemas.microsoft.com/office/drawing/2014/main" id="{58663837-3458-4584-57C6-4D68902E0E0F}"/>
              </a:ext>
            </a:extLst>
          </p:cNvPr>
          <p:cNvGrpSpPr/>
          <p:nvPr/>
        </p:nvGrpSpPr>
        <p:grpSpPr>
          <a:xfrm>
            <a:off x="-5106614" y="630731"/>
            <a:ext cx="5076056" cy="4263887"/>
            <a:chOff x="4067944" y="610965"/>
            <a:chExt cx="5076056" cy="4263887"/>
          </a:xfrm>
        </p:grpSpPr>
        <p:pic>
          <p:nvPicPr>
            <p:cNvPr id="16" name="Picture 15">
              <a:extLst>
                <a:ext uri="{FF2B5EF4-FFF2-40B4-BE49-F238E27FC236}">
                  <a16:creationId xmlns:a16="http://schemas.microsoft.com/office/drawing/2014/main" id="{4F7C2F41-D0C7-CD53-EC36-AA7331D34A7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67944" y="610965"/>
              <a:ext cx="5076056" cy="4263887"/>
            </a:xfrm>
            <a:prstGeom prst="rect">
              <a:avLst/>
            </a:prstGeom>
          </p:spPr>
        </p:pic>
        <p:sp>
          <p:nvSpPr>
            <p:cNvPr id="17" name="Footer Placeholder 4">
              <a:extLst>
                <a:ext uri="{FF2B5EF4-FFF2-40B4-BE49-F238E27FC236}">
                  <a16:creationId xmlns:a16="http://schemas.microsoft.com/office/drawing/2014/main" id="{E7409557-CFB7-3166-8EE0-F276F342571A}"/>
                </a:ext>
              </a:extLst>
            </p:cNvPr>
            <p:cNvSpPr txBox="1">
              <a:spLocks/>
            </p:cNvSpPr>
            <p:nvPr/>
          </p:nvSpPr>
          <p:spPr>
            <a:xfrm>
              <a:off x="4163432" y="697735"/>
              <a:ext cx="396903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305774" dir="5400000" algn="ctr" rotWithShape="0">
                      <a:srgbClr val="000000">
                        <a:alpha val="91000"/>
                      </a:srgbClr>
                    </a:outerShdw>
                  </a:effectLst>
                  <a:latin typeface="Finlandica" charset="0"/>
                </a:rPr>
                <a:t>Temppeliaukio Church (Rock Church) </a:t>
              </a:r>
              <a:r>
                <a:rPr lang="fi-FI" sz="700" kern="0" cap="none" spc="0" dirty="0" err="1">
                  <a:solidFill>
                    <a:schemeClr val="bg1"/>
                  </a:solidFill>
                  <a:effectLst>
                    <a:outerShdw blurRad="305774" dir="5400000" algn="ctr" rotWithShape="0">
                      <a:srgbClr val="000000">
                        <a:alpha val="91000"/>
                      </a:srgbClr>
                    </a:outerShdw>
                  </a:effectLst>
                  <a:latin typeface="Finlandica" charset="0"/>
                </a:rPr>
                <a:t>by</a:t>
              </a:r>
              <a:r>
                <a:rPr lang="fi-FI" sz="700" kern="0" cap="none" spc="0" dirty="0">
                  <a:solidFill>
                    <a:schemeClr val="bg1"/>
                  </a:solidFill>
                  <a:effectLst>
                    <a:outerShdw blurRad="305774" dir="5400000" algn="ctr" rotWithShape="0">
                      <a:srgbClr val="000000">
                        <a:alpha val="91000"/>
                      </a:srgbClr>
                    </a:outerShdw>
                  </a:effectLst>
                  <a:latin typeface="Finlandica" charset="0"/>
                </a:rPr>
                <a:t> Timo &amp; Tuomo Suomalainen, Helsinki 1969. Photo: Helsinki Partners</a:t>
              </a:r>
              <a:endParaRPr lang="fi-FI" sz="700" kern="0" cap="none" spc="0" dirty="0">
                <a:solidFill>
                  <a:schemeClr val="bg1"/>
                </a:solidFill>
                <a:effectLst>
                  <a:outerShdw blurRad="305774" dir="5400000" algn="ctr" rotWithShape="0">
                    <a:srgbClr val="000000">
                      <a:alpha val="91000"/>
                    </a:srgbClr>
                  </a:outerShdw>
                </a:effectLst>
                <a:latin typeface="+mj-lt"/>
              </a:endParaRPr>
            </a:p>
          </p:txBody>
        </p:sp>
      </p:grpSp>
      <p:sp>
        <p:nvSpPr>
          <p:cNvPr id="18" name="Rectangle 17">
            <a:extLst>
              <a:ext uri="{FF2B5EF4-FFF2-40B4-BE49-F238E27FC236}">
                <a16:creationId xmlns:a16="http://schemas.microsoft.com/office/drawing/2014/main" id="{DCFF76D4-0BF4-D12A-5DB5-40EE15C364BC}"/>
              </a:ext>
            </a:extLst>
          </p:cNvPr>
          <p:cNvSpPr/>
          <p:nvPr/>
        </p:nvSpPr>
        <p:spPr>
          <a:xfrm>
            <a:off x="-25406" y="608386"/>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D7F07219-C26A-89A6-495F-A33C52EF8284}"/>
              </a:ext>
            </a:extLst>
          </p:cNvPr>
          <p:cNvGrpSpPr/>
          <p:nvPr/>
        </p:nvGrpSpPr>
        <p:grpSpPr>
          <a:xfrm>
            <a:off x="179510" y="5310000"/>
            <a:ext cx="3816426" cy="4261315"/>
            <a:chOff x="179510" y="5266611"/>
            <a:chExt cx="3816426" cy="4261315"/>
          </a:xfrm>
        </p:grpSpPr>
        <p:pic>
          <p:nvPicPr>
            <p:cNvPr id="6" name="Picture 5">
              <a:extLst>
                <a:ext uri="{FF2B5EF4-FFF2-40B4-BE49-F238E27FC236}">
                  <a16:creationId xmlns:a16="http://schemas.microsoft.com/office/drawing/2014/main" id="{23255BEF-3B15-68BB-E0A0-11D7E15A203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79510" y="5266611"/>
              <a:ext cx="3816426" cy="4261315"/>
            </a:xfrm>
            <a:prstGeom prst="rect">
              <a:avLst/>
            </a:prstGeom>
          </p:spPr>
        </p:pic>
        <p:sp>
          <p:nvSpPr>
            <p:cNvPr id="9" name="Footer Placeholder 4">
              <a:extLst>
                <a:ext uri="{FF2B5EF4-FFF2-40B4-BE49-F238E27FC236}">
                  <a16:creationId xmlns:a16="http://schemas.microsoft.com/office/drawing/2014/main" id="{D607A684-FC45-9E51-8BBF-B2EC0F7D66B2}"/>
                </a:ext>
              </a:extLst>
            </p:cNvPr>
            <p:cNvSpPr txBox="1">
              <a:spLocks/>
            </p:cNvSpPr>
            <p:nvPr/>
          </p:nvSpPr>
          <p:spPr>
            <a:xfrm>
              <a:off x="269181" y="5352366"/>
              <a:ext cx="2778005" cy="215444"/>
            </a:xfrm>
            <a:prstGeom prst="rect">
              <a:avLst/>
            </a:prstGeom>
            <a:effectLst>
              <a:outerShdw blurRad="217959" dir="5400000" algn="ctr" rotWithShape="0">
                <a:srgbClr val="000000">
                  <a:alpha val="78000"/>
                </a:srgbClr>
              </a:outerShdw>
            </a:effectLst>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245969" dir="5400000" algn="ctr" rotWithShape="0">
                      <a:srgbClr val="000000">
                        <a:alpha val="85000"/>
                      </a:srgbClr>
                    </a:outerShdw>
                  </a:effectLst>
                  <a:latin typeface="Finlandica" charset="0"/>
                </a:rPr>
                <a:t>Helsinki </a:t>
              </a:r>
              <a:r>
                <a:rPr lang="fi-FI" sz="700" kern="0" cap="none" spc="0" dirty="0" err="1">
                  <a:solidFill>
                    <a:schemeClr val="bg1"/>
                  </a:solidFill>
                  <a:effectLst>
                    <a:outerShdw blurRad="245969" dir="5400000" algn="ctr" rotWithShape="0">
                      <a:srgbClr val="000000">
                        <a:alpha val="85000"/>
                      </a:srgbClr>
                    </a:outerShdw>
                  </a:effectLst>
                  <a:latin typeface="Finlandica" charset="0"/>
                </a:rPr>
                <a:t>University</a:t>
              </a:r>
              <a:r>
                <a:rPr lang="fi-FI" sz="700" kern="0" cap="none" spc="0" dirty="0">
                  <a:solidFill>
                    <a:schemeClr val="bg1"/>
                  </a:solidFill>
                  <a:effectLst>
                    <a:outerShdw blurRad="245969" dir="5400000" algn="ctr" rotWithShape="0">
                      <a:srgbClr val="000000">
                        <a:alpha val="85000"/>
                      </a:srgbClr>
                    </a:outerShdw>
                  </a:effectLst>
                  <a:latin typeface="Finlandica" charset="0"/>
                </a:rPr>
                <a:t> Main Library Kaisa </a:t>
              </a:r>
              <a:r>
                <a:rPr lang="fi-FI" sz="700" kern="0" cap="none" spc="0" dirty="0" err="1">
                  <a:solidFill>
                    <a:schemeClr val="bg1"/>
                  </a:solidFill>
                  <a:effectLst>
                    <a:outerShdw blurRad="245969" dir="5400000" algn="ctr" rotWithShape="0">
                      <a:srgbClr val="000000">
                        <a:alpha val="85000"/>
                      </a:srgbClr>
                    </a:outerShdw>
                  </a:effectLst>
                  <a:latin typeface="Finlandica" charset="0"/>
                </a:rPr>
                <a:t>by</a:t>
              </a:r>
              <a:r>
                <a:rPr lang="fi-FI" sz="700" kern="0" cap="none" spc="0" dirty="0">
                  <a:solidFill>
                    <a:schemeClr val="bg1"/>
                  </a:solidFill>
                  <a:effectLst>
                    <a:outerShdw blurRad="245969" dir="5400000" algn="ctr" rotWithShape="0">
                      <a:srgbClr val="000000">
                        <a:alpha val="85000"/>
                      </a:srgbClr>
                    </a:outerShdw>
                  </a:effectLst>
                  <a:latin typeface="Finlandica" charset="0"/>
                </a:rPr>
                <a:t> Anttinen Oiva </a:t>
              </a:r>
              <a:r>
                <a:rPr lang="fi-FI" sz="700" kern="0" cap="none" spc="0" dirty="0" err="1">
                  <a:solidFill>
                    <a:schemeClr val="bg1"/>
                  </a:solidFill>
                  <a:effectLst>
                    <a:outerShdw blurRad="245969" dir="5400000" algn="ctr" rotWithShape="0">
                      <a:srgbClr val="000000">
                        <a:alpha val="85000"/>
                      </a:srgbClr>
                    </a:outerShdw>
                  </a:effectLst>
                  <a:latin typeface="Finlandica" charset="0"/>
                </a:rPr>
                <a:t>Architects</a:t>
              </a:r>
              <a:r>
                <a:rPr lang="fi-FI" sz="700" kern="0" cap="none" spc="0" dirty="0">
                  <a:solidFill>
                    <a:schemeClr val="bg1"/>
                  </a:solidFill>
                  <a:effectLst>
                    <a:outerShdw blurRad="245969" dir="5400000" algn="ctr" rotWithShape="0">
                      <a:srgbClr val="000000">
                        <a:alpha val="85000"/>
                      </a:srgbClr>
                    </a:outerShdw>
                  </a:effectLst>
                  <a:latin typeface="Finlandica" charset="0"/>
                </a:rPr>
                <a:t>, 2012. </a:t>
              </a:r>
              <a:br>
                <a:rPr lang="fi-FI" sz="700" kern="0" cap="none" spc="0" dirty="0">
                  <a:solidFill>
                    <a:schemeClr val="bg1"/>
                  </a:solidFill>
                  <a:effectLst>
                    <a:outerShdw blurRad="245969" dir="5400000" algn="ctr" rotWithShape="0">
                      <a:srgbClr val="000000">
                        <a:alpha val="85000"/>
                      </a:srgbClr>
                    </a:outerShdw>
                  </a:effectLst>
                  <a:latin typeface="Finlandica" charset="0"/>
                </a:rPr>
              </a:br>
              <a:r>
                <a:rPr lang="fi-FI" sz="700" kern="0" cap="none" spc="0" dirty="0">
                  <a:solidFill>
                    <a:schemeClr val="bg1"/>
                  </a:solidFill>
                  <a:effectLst>
                    <a:outerShdw blurRad="245969" dir="5400000" algn="ctr" rotWithShape="0">
                      <a:srgbClr val="000000">
                        <a:alpha val="85000"/>
                      </a:srgbClr>
                    </a:outerShdw>
                  </a:effectLst>
                  <a:latin typeface="Finlandica" charset="0"/>
                </a:rPr>
                <a:t>Photo: Mika </a:t>
              </a:r>
              <a:r>
                <a:rPr lang="fi-FI" sz="700" kern="0" cap="none" spc="0" dirty="0" err="1">
                  <a:solidFill>
                    <a:schemeClr val="bg1"/>
                  </a:solidFill>
                  <a:effectLst>
                    <a:outerShdw blurRad="245969" dir="5400000" algn="ctr" rotWithShape="0">
                      <a:srgbClr val="000000">
                        <a:alpha val="85000"/>
                      </a:srgbClr>
                    </a:outerShdw>
                  </a:effectLst>
                  <a:latin typeface="Finlandica" charset="0"/>
                </a:rPr>
                <a:t>Huisman</a:t>
              </a:r>
              <a:r>
                <a:rPr lang="fi-FI" sz="700" kern="0" cap="none" spc="0" dirty="0">
                  <a:solidFill>
                    <a:schemeClr val="bg1"/>
                  </a:solidFill>
                  <a:effectLst>
                    <a:outerShdw blurRad="245969" dir="5400000" algn="ctr" rotWithShape="0">
                      <a:srgbClr val="000000">
                        <a:alpha val="85000"/>
                      </a:srgbClr>
                    </a:outerShdw>
                  </a:effectLst>
                  <a:latin typeface="Finlandica" charset="0"/>
                </a:rPr>
                <a:t> / AOA</a:t>
              </a:r>
              <a:endParaRPr lang="fi-FI" sz="700" kern="0" cap="none" spc="0" dirty="0">
                <a:solidFill>
                  <a:schemeClr val="bg1"/>
                </a:solidFill>
                <a:effectLst>
                  <a:outerShdw blurRad="245969" dir="5400000" algn="ctr" rotWithShape="0">
                    <a:srgbClr val="000000">
                      <a:alpha val="85000"/>
                    </a:srgbClr>
                  </a:outerShdw>
                </a:effectLst>
                <a:latin typeface="+mj-lt"/>
              </a:endParaRPr>
            </a:p>
          </p:txBody>
        </p:sp>
      </p:grpSp>
      <p:grpSp>
        <p:nvGrpSpPr>
          <p:cNvPr id="20" name="Group 19">
            <a:extLst>
              <a:ext uri="{FF2B5EF4-FFF2-40B4-BE49-F238E27FC236}">
                <a16:creationId xmlns:a16="http://schemas.microsoft.com/office/drawing/2014/main" id="{194BC566-638E-960C-C91D-85AE1C75BCEF}"/>
              </a:ext>
            </a:extLst>
          </p:cNvPr>
          <p:cNvGrpSpPr/>
          <p:nvPr/>
        </p:nvGrpSpPr>
        <p:grpSpPr>
          <a:xfrm>
            <a:off x="-3838623" y="627532"/>
            <a:ext cx="3812107" cy="4276301"/>
            <a:chOff x="157482" y="5266611"/>
            <a:chExt cx="3812107" cy="4276301"/>
          </a:xfrm>
        </p:grpSpPr>
        <p:pic>
          <p:nvPicPr>
            <p:cNvPr id="21" name="Picture 20">
              <a:extLst>
                <a:ext uri="{FF2B5EF4-FFF2-40B4-BE49-F238E27FC236}">
                  <a16:creationId xmlns:a16="http://schemas.microsoft.com/office/drawing/2014/main" id="{5F9A76E9-B467-FEF5-21CD-A658E72300A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57482" y="5266611"/>
              <a:ext cx="3812107" cy="4276301"/>
            </a:xfrm>
            <a:prstGeom prst="rect">
              <a:avLst/>
            </a:prstGeom>
          </p:spPr>
        </p:pic>
        <p:sp>
          <p:nvSpPr>
            <p:cNvPr id="23" name="Footer Placeholder 4">
              <a:extLst>
                <a:ext uri="{FF2B5EF4-FFF2-40B4-BE49-F238E27FC236}">
                  <a16:creationId xmlns:a16="http://schemas.microsoft.com/office/drawing/2014/main" id="{2F93AD75-966A-D832-CC3C-12FDBDE6FC20}"/>
                </a:ext>
              </a:extLst>
            </p:cNvPr>
            <p:cNvSpPr txBox="1">
              <a:spLocks/>
            </p:cNvSpPr>
            <p:nvPr/>
          </p:nvSpPr>
          <p:spPr>
            <a:xfrm>
              <a:off x="269181" y="5352043"/>
              <a:ext cx="3465692"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err="1">
                  <a:solidFill>
                    <a:schemeClr val="bg1"/>
                  </a:solidFill>
                  <a:latin typeface="Finlandica" charset="0"/>
                </a:rPr>
                <a:t>Chappe</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Art</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Museum</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JKMM </a:t>
              </a:r>
              <a:r>
                <a:rPr lang="fi-FI" sz="700" kern="0" cap="none" spc="0" dirty="0" err="1">
                  <a:solidFill>
                    <a:schemeClr val="bg1"/>
                  </a:solidFill>
                  <a:latin typeface="Finlandica" charset="0"/>
                </a:rPr>
                <a:t>Architects</a:t>
              </a:r>
              <a:r>
                <a:rPr lang="fi-FI" sz="700" kern="0" cap="none" spc="0" dirty="0">
                  <a:solidFill>
                    <a:schemeClr val="bg1"/>
                  </a:solidFill>
                  <a:latin typeface="Finlandica" charset="0"/>
                </a:rPr>
                <a:t>, Tammisaari 2023. Photo: Tuomas Uusheimo / JKMM</a:t>
              </a:r>
              <a:endParaRPr lang="fi-FI" sz="700" kern="0" cap="none" spc="0" dirty="0">
                <a:solidFill>
                  <a:schemeClr val="bg1"/>
                </a:solidFill>
                <a:latin typeface="+mj-lt"/>
              </a:endParaRPr>
            </a:p>
          </p:txBody>
        </p:sp>
      </p:grpSp>
      <p:sp>
        <p:nvSpPr>
          <p:cNvPr id="24" name="Rectangle 23">
            <a:extLst>
              <a:ext uri="{FF2B5EF4-FFF2-40B4-BE49-F238E27FC236}">
                <a16:creationId xmlns:a16="http://schemas.microsoft.com/office/drawing/2014/main" id="{9BD16FF5-0786-FEC5-C620-0A23C57818B4}"/>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3727814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ppt_y</p:attrName>
                                        </p:attrNameLst>
                                      </p:cBhvr>
                                      <p:tavLst>
                                        <p:tav tm="0">
                                          <p:val>
                                            <p:strVal val="#ppt_y+#ppt_h*1.125000"/>
                                          </p:val>
                                        </p:tav>
                                        <p:tav tm="100000">
                                          <p:val>
                                            <p:strVal val="#ppt_y"/>
                                          </p:val>
                                        </p:tav>
                                      </p:tavLst>
                                    </p:anim>
                                    <p:animEffect transition="in" filter="wipe(up)">
                                      <p:cBhvr>
                                        <p:cTn id="8" dur="10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4.93827E-6 L -0.00347 -0.91049 " pathEditMode="relative" rAng="0" ptsTypes="AA">
                                      <p:cBhvr>
                                        <p:cTn id="23" dur="2000" fill="hold"/>
                                        <p:tgtEl>
                                          <p:spTgt spid="10"/>
                                        </p:tgtEl>
                                        <p:attrNameLst>
                                          <p:attrName>ppt_x</p:attrName>
                                          <p:attrName>ppt_y</p:attrName>
                                        </p:attrNameLst>
                                      </p:cBhvr>
                                      <p:rCtr x="-174" y="-45525"/>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4.72222E-6 -4.32099E-6 L 0.43871 -0.00154 " pathEditMode="relative" rAng="0" ptsTypes="AA">
                                      <p:cBhvr>
                                        <p:cTn id="29" dur="2000" fill="hold"/>
                                        <p:tgtEl>
                                          <p:spTgt spid="20"/>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
                                        <p:tgtEl>
                                          <p:spTgt spid="18"/>
                                        </p:tgtEl>
                                      </p:cBhvr>
                                    </p:animEffect>
                                  </p:childTnLst>
                                </p:cTn>
                              </p:par>
                              <p:par>
                                <p:cTn id="33" presetID="0" presetClass="path" presetSubtype="0" accel="50000" decel="50000" fill="hold" nodeType="withEffect">
                                  <p:stCondLst>
                                    <p:cond delay="0"/>
                                  </p:stCondLst>
                                  <p:childTnLst>
                                    <p:animMotion origin="layout" path="M 2.77778E-6 -0.00185 L 1.0033 -0.00247 " pathEditMode="relative" rAng="0" ptsTypes="AA">
                                      <p:cBhvr>
                                        <p:cTn id="34" dur="3000" fill="hold"/>
                                        <p:tgtEl>
                                          <p:spTgt spid="15"/>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0" y="0"/>
            <a:ext cx="9144000" cy="51435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err="1">
                <a:solidFill>
                  <a:schemeClr val="bg1"/>
                </a:solidFill>
                <a:latin typeface="Finlandica" charset="0"/>
              </a:rPr>
              <a:t>Lammassaari</a:t>
            </a:r>
            <a:r>
              <a:rPr lang="en-US" sz="700" kern="0" cap="none" spc="0" dirty="0">
                <a:solidFill>
                  <a:schemeClr val="bg1"/>
                </a:solidFill>
                <a:latin typeface="Finlandica" charset="0"/>
              </a:rPr>
              <a:t> Boardwalk by Studio </a:t>
            </a:r>
            <a:r>
              <a:rPr lang="en-US" sz="700" kern="0" cap="none" spc="0" dirty="0" err="1">
                <a:solidFill>
                  <a:schemeClr val="bg1"/>
                </a:solidFill>
                <a:latin typeface="Finlandica" charset="0"/>
              </a:rPr>
              <a:t>Puisto</a:t>
            </a:r>
            <a:r>
              <a:rPr lang="en-US" sz="700" kern="0" cap="none" spc="0" dirty="0">
                <a:solidFill>
                  <a:schemeClr val="bg1"/>
                </a:solidFill>
                <a:latin typeface="Finlandica" charset="0"/>
              </a:rPr>
              <a:t> Architects and </a:t>
            </a:r>
            <a:r>
              <a:rPr lang="en-US" sz="700" kern="0" cap="none" spc="0" dirty="0" err="1">
                <a:solidFill>
                  <a:schemeClr val="bg1"/>
                </a:solidFill>
                <a:latin typeface="Finlandica" charset="0"/>
              </a:rPr>
              <a:t>Nomaji</a:t>
            </a:r>
            <a:r>
              <a:rPr lang="en-US" sz="700" kern="0" cap="none" spc="0" dirty="0">
                <a:solidFill>
                  <a:schemeClr val="bg1"/>
                </a:solidFill>
                <a:latin typeface="Finlandica" charset="0"/>
              </a:rPr>
              <a:t> Landscape Architects, Helsinki 2018. Photo: Mika Huisman / </a:t>
            </a:r>
            <a:r>
              <a:rPr lang="en-US" sz="700" kern="0" cap="none" spc="0" dirty="0" err="1">
                <a:solidFill>
                  <a:schemeClr val="bg1"/>
                </a:solidFill>
                <a:latin typeface="Finlandica" charset="0"/>
              </a:rPr>
              <a:t>Puisto</a:t>
            </a:r>
            <a:endParaRPr lang="en-US" sz="700" kern="0" cap="none" spc="0" dirty="0">
              <a:solidFill>
                <a:schemeClr val="bg1"/>
              </a:solidFill>
              <a:latin typeface="Finlandica" charset="0"/>
            </a:endParaRP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9/10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latin typeface="Finlandica"/>
              </a:rPr>
              <a:t>Nature is always our </a:t>
            </a:r>
            <a:br>
              <a:rPr lang="en-US" sz="2000">
                <a:solidFill>
                  <a:schemeClr val="bg1"/>
                </a:solidFill>
                <a:effectLst>
                  <a:outerShdw blurRad="994667" dir="5400000" sx="102000" sy="102000" algn="ctr" rotWithShape="0">
                    <a:srgbClr val="000000"/>
                  </a:outerShdw>
                </a:effectLst>
                <a:latin typeface="Finlandica"/>
              </a:rPr>
            </a:br>
            <a:r>
              <a:rPr lang="en-US" sz="2000">
                <a:solidFill>
                  <a:schemeClr val="bg1"/>
                </a:solidFill>
                <a:effectLst>
                  <a:outerShdw blurRad="994667" dir="5400000" sx="102000" sy="102000" algn="ctr" rotWithShape="0">
                    <a:srgbClr val="000000"/>
                  </a:outerShdw>
                </a:effectLst>
                <a:latin typeface="Finlandica"/>
              </a:rPr>
              <a:t>next-door neighbour.</a:t>
            </a: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113045533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7F796-B2F9-65B3-98F2-72CE516EF8DA}"/>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0F03ED90-39B8-F762-72B0-B0D33B02AAB4}"/>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E14955E5-7EB3-1612-E673-32D402EE64B8}"/>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85409B65-94CD-0EAA-8483-B2266A3A37F3}"/>
                </a:ext>
              </a:extLst>
            </p:cNvPr>
            <p:cNvSpPr txBox="1">
              <a:spLocks/>
            </p:cNvSpPr>
            <p:nvPr/>
          </p:nvSpPr>
          <p:spPr>
            <a:xfrm>
              <a:off x="4169656" y="712976"/>
              <a:ext cx="3168473" cy="107722"/>
            </a:xfrm>
            <a:prstGeom prst="rect">
              <a:avLst/>
            </a:prstGeom>
            <a:effectLst>
              <a:outerShdw blurRad="59556" dir="5400000" algn="ctr" rotWithShape="0">
                <a:srgbClr val="000000">
                  <a:alpha val="71000"/>
                </a:srgbClr>
              </a:outerShdw>
            </a:effectLst>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Majamaja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Pekka </a:t>
              </a:r>
              <a:r>
                <a:rPr lang="fi-FI" sz="700" kern="0" cap="none" spc="0" dirty="0" err="1">
                  <a:solidFill>
                    <a:schemeClr val="bg1"/>
                  </a:solidFill>
                  <a:latin typeface="Finlandica" charset="0"/>
                </a:rPr>
                <a:t>Littow</a:t>
              </a:r>
              <a:r>
                <a:rPr lang="fi-FI" sz="700" kern="0" cap="none" spc="0" dirty="0">
                  <a:solidFill>
                    <a:schemeClr val="bg1"/>
                  </a:solidFill>
                  <a:latin typeface="Finlandica" charset="0"/>
                </a:rPr>
                <a:t>, Helsinki 2021. Photo: Nicole </a:t>
              </a:r>
              <a:r>
                <a:rPr lang="fi-FI" sz="700" kern="0" cap="none" spc="0" dirty="0" err="1">
                  <a:solidFill>
                    <a:schemeClr val="bg1"/>
                  </a:solidFill>
                  <a:latin typeface="Finlandica" charset="0"/>
                </a:rPr>
                <a:t>Bittger</a:t>
              </a:r>
              <a:r>
                <a:rPr lang="fi-FI" sz="700" kern="0" cap="none" spc="0" dirty="0">
                  <a:solidFill>
                    <a:schemeClr val="bg1"/>
                  </a:solidFill>
                  <a:latin typeface="Finlandica" charset="0"/>
                </a:rPr>
                <a:t> / City of </a:t>
              </a:r>
              <a:r>
                <a:rPr lang="fi-FI" sz="700" kern="0" cap="none" spc="0" dirty="0" err="1">
                  <a:solidFill>
                    <a:schemeClr val="bg1"/>
                  </a:solidFill>
                  <a:latin typeface="Finlandica" charset="0"/>
                </a:rPr>
                <a:t>helsinki</a:t>
              </a:r>
              <a:endParaRPr lang="fi-FI" sz="700" kern="0" cap="none" spc="0" dirty="0">
                <a:solidFill>
                  <a:schemeClr val="bg1"/>
                </a:solidFill>
                <a:latin typeface="+mj-lt"/>
              </a:endParaRPr>
            </a:p>
          </p:txBody>
        </p:sp>
      </p:grpSp>
      <p:grpSp>
        <p:nvGrpSpPr>
          <p:cNvPr id="11" name="Group 10">
            <a:extLst>
              <a:ext uri="{FF2B5EF4-FFF2-40B4-BE49-F238E27FC236}">
                <a16:creationId xmlns:a16="http://schemas.microsoft.com/office/drawing/2014/main" id="{C13CCE57-E197-D2BF-313C-526DC289FBA4}"/>
              </a:ext>
            </a:extLst>
          </p:cNvPr>
          <p:cNvGrpSpPr/>
          <p:nvPr/>
        </p:nvGrpSpPr>
        <p:grpSpPr>
          <a:xfrm>
            <a:off x="4067944" y="635346"/>
            <a:ext cx="5076056" cy="4265479"/>
            <a:chOff x="4067944" y="635346"/>
            <a:chExt cx="5076056" cy="4265479"/>
          </a:xfrm>
        </p:grpSpPr>
        <p:pic>
          <p:nvPicPr>
            <p:cNvPr id="13" name="Picture 12">
              <a:extLst>
                <a:ext uri="{FF2B5EF4-FFF2-40B4-BE49-F238E27FC236}">
                  <a16:creationId xmlns:a16="http://schemas.microsoft.com/office/drawing/2014/main" id="{13E615E3-1EA8-C714-4D54-3D9CD83228C2}"/>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a:stretch/>
          </p:blipFill>
          <p:spPr>
            <a:xfrm>
              <a:off x="4067944" y="635346"/>
              <a:ext cx="5076056" cy="4265479"/>
            </a:xfrm>
            <a:prstGeom prst="rect">
              <a:avLst/>
            </a:prstGeom>
          </p:spPr>
        </p:pic>
        <p:sp>
          <p:nvSpPr>
            <p:cNvPr id="22" name="Footer Placeholder 4">
              <a:extLst>
                <a:ext uri="{FF2B5EF4-FFF2-40B4-BE49-F238E27FC236}">
                  <a16:creationId xmlns:a16="http://schemas.microsoft.com/office/drawing/2014/main" id="{8507EEEC-B1C7-382B-2703-E0868C02AF0E}"/>
                </a:ext>
              </a:extLst>
            </p:cNvPr>
            <p:cNvSpPr txBox="1">
              <a:spLocks/>
            </p:cNvSpPr>
            <p:nvPr/>
          </p:nvSpPr>
          <p:spPr>
            <a:xfrm>
              <a:off x="4169656" y="745103"/>
              <a:ext cx="3687985" cy="107722"/>
            </a:xfrm>
            <a:prstGeom prst="rect">
              <a:avLst/>
            </a:prstGeom>
            <a:effectLst>
              <a:outerShdw blurRad="50800" dir="5400000" algn="ctr" rotWithShape="0">
                <a:srgbClr val="000000">
                  <a:alpha val="82000"/>
                </a:srgbClr>
              </a:outerShdw>
            </a:effectLst>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err="1">
                  <a:solidFill>
                    <a:schemeClr val="bg1"/>
                  </a:solidFill>
                  <a:latin typeface="Finlandica" charset="0"/>
                </a:rPr>
                <a:t>Space</a:t>
              </a:r>
              <a:r>
                <a:rPr lang="fi-FI" sz="700" kern="0" cap="none" spc="0" dirty="0">
                  <a:solidFill>
                    <a:schemeClr val="bg1"/>
                  </a:solidFill>
                  <a:latin typeface="Finlandica" charset="0"/>
                </a:rPr>
                <a:t> of </a:t>
              </a:r>
              <a:r>
                <a:rPr lang="fi-FI" sz="700" kern="0" cap="none" spc="0" dirty="0" err="1">
                  <a:solidFill>
                    <a:schemeClr val="bg1"/>
                  </a:solidFill>
                  <a:latin typeface="Finlandica" charset="0"/>
                </a:rPr>
                <a:t>Mind</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Studio Puisto </a:t>
              </a:r>
              <a:r>
                <a:rPr lang="fi-FI" sz="700" kern="0" cap="none" spc="0" dirty="0" err="1">
                  <a:solidFill>
                    <a:schemeClr val="bg1"/>
                  </a:solidFill>
                  <a:latin typeface="Finlandica" charset="0"/>
                </a:rPr>
                <a:t>Architects</a:t>
              </a:r>
              <a:r>
                <a:rPr lang="fi-FI" sz="700" kern="0" cap="none" spc="0" dirty="0">
                  <a:solidFill>
                    <a:schemeClr val="bg1"/>
                  </a:solidFill>
                  <a:latin typeface="Finlandica" charset="0"/>
                </a:rPr>
                <a:t>, 2020. Photo: </a:t>
              </a:r>
              <a:r>
                <a:rPr lang="fi-FI" sz="700" kern="0" cap="none" spc="0" dirty="0" err="1">
                  <a:solidFill>
                    <a:schemeClr val="bg1"/>
                  </a:solidFill>
                  <a:latin typeface="Finlandica" charset="0"/>
                </a:rPr>
                <a:t>Archmospheres</a:t>
              </a:r>
              <a:r>
                <a:rPr lang="fi-FI" sz="700" kern="0" cap="none" spc="0" dirty="0">
                  <a:solidFill>
                    <a:schemeClr val="bg1"/>
                  </a:solidFill>
                  <a:latin typeface="Finlandica" charset="0"/>
                </a:rPr>
                <a:t> / Puisto</a:t>
              </a:r>
              <a:endParaRPr lang="fi-FI" sz="700" kern="0" cap="none" spc="0" dirty="0">
                <a:solidFill>
                  <a:schemeClr val="bg1"/>
                </a:solidFill>
                <a:latin typeface="+mj-lt"/>
              </a:endParaRPr>
            </a:p>
          </p:txBody>
        </p:sp>
      </p:grpSp>
      <p:sp>
        <p:nvSpPr>
          <p:cNvPr id="31" name="Rectangle 30">
            <a:extLst>
              <a:ext uri="{FF2B5EF4-FFF2-40B4-BE49-F238E27FC236}">
                <a16:creationId xmlns:a16="http://schemas.microsoft.com/office/drawing/2014/main" id="{F41C3E4A-ED30-9F1F-D7D6-73A36787C3CC}"/>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4">
            <a:extLst>
              <a:ext uri="{FF2B5EF4-FFF2-40B4-BE49-F238E27FC236}">
                <a16:creationId xmlns:a16="http://schemas.microsoft.com/office/drawing/2014/main" id="{89EB9BD6-E84A-6851-2C5B-053BBC319F75}"/>
              </a:ext>
            </a:extLst>
          </p:cNvPr>
          <p:cNvGrpSpPr/>
          <p:nvPr/>
        </p:nvGrpSpPr>
        <p:grpSpPr>
          <a:xfrm>
            <a:off x="1276757" y="1889990"/>
            <a:ext cx="1556063" cy="677771"/>
            <a:chOff x="1177900" y="2204147"/>
            <a:chExt cx="1556063" cy="677771"/>
          </a:xfrm>
        </p:grpSpPr>
        <p:sp>
          <p:nvSpPr>
            <p:cNvPr id="38" name="Title 1">
              <a:extLst>
                <a:ext uri="{FF2B5EF4-FFF2-40B4-BE49-F238E27FC236}">
                  <a16:creationId xmlns:a16="http://schemas.microsoft.com/office/drawing/2014/main" id="{AFCBD4CB-3146-172C-7FE6-2ED27AFD2A2D}"/>
                </a:ext>
              </a:extLst>
            </p:cNvPr>
            <p:cNvSpPr txBox="1">
              <a:spLocks/>
            </p:cNvSpPr>
            <p:nvPr/>
          </p:nvSpPr>
          <p:spPr>
            <a:xfrm>
              <a:off x="1241317"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of the Finnish way of life. </a:t>
              </a:r>
              <a:endParaRPr lang="fi-FI" sz="1000" b="0">
                <a:solidFill>
                  <a:schemeClr val="tx1"/>
                </a:solidFill>
                <a:ea typeface="+mj-lt"/>
                <a:cs typeface="+mj-lt"/>
              </a:endParaRPr>
            </a:p>
          </p:txBody>
        </p:sp>
        <p:sp>
          <p:nvSpPr>
            <p:cNvPr id="39" name="Title 1">
              <a:extLst>
                <a:ext uri="{FF2B5EF4-FFF2-40B4-BE49-F238E27FC236}">
                  <a16:creationId xmlns:a16="http://schemas.microsoft.com/office/drawing/2014/main" id="{5986E7BA-51CD-D6E6-4685-60B45ACEF9B8}"/>
                </a:ext>
              </a:extLst>
            </p:cNvPr>
            <p:cNvSpPr txBox="1">
              <a:spLocks/>
            </p:cNvSpPr>
            <p:nvPr/>
          </p:nvSpPr>
          <p:spPr>
            <a:xfrm>
              <a:off x="1177900" y="2204147"/>
              <a:ext cx="1556063" cy="4985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1000" b="0">
                  <a:solidFill>
                    <a:schemeClr val="tx1"/>
                  </a:solidFill>
                  <a:ea typeface="+mj-lt"/>
                  <a:cs typeface="+mj-lt"/>
                </a:rPr>
                <a:t>Nature is an</a:t>
              </a:r>
              <a:r>
                <a:rPr lang="en-US" sz="2000">
                  <a:solidFill>
                    <a:schemeClr val="tx1"/>
                  </a:solidFill>
                  <a:ea typeface="+mj-lt"/>
                  <a:cs typeface="+mj-lt"/>
                </a:rPr>
                <a:t> integral part</a:t>
              </a:r>
              <a:r>
                <a:rPr lang="en-US" sz="1000" b="0">
                  <a:solidFill>
                    <a:schemeClr val="tx1"/>
                  </a:solidFill>
                  <a:ea typeface="+mj-lt"/>
                  <a:cs typeface="+mj-lt"/>
                </a:rPr>
                <a:t> </a:t>
              </a:r>
              <a:endParaRPr lang="fi-FI"/>
            </a:p>
          </p:txBody>
        </p:sp>
      </p:grpSp>
      <p:sp>
        <p:nvSpPr>
          <p:cNvPr id="19" name="Title 1">
            <a:extLst>
              <a:ext uri="{FF2B5EF4-FFF2-40B4-BE49-F238E27FC236}">
                <a16:creationId xmlns:a16="http://schemas.microsoft.com/office/drawing/2014/main" id="{170E0E57-3CDB-DAAC-3F41-AEFBFC66F692}"/>
              </a:ext>
            </a:extLst>
          </p:cNvPr>
          <p:cNvSpPr txBox="1">
            <a:spLocks/>
          </p:cNvSpPr>
          <p:nvPr/>
        </p:nvSpPr>
        <p:spPr>
          <a:xfrm>
            <a:off x="1329935" y="3160315"/>
            <a:ext cx="1449153"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 sz="1000" b="0">
                <a:solidFill>
                  <a:schemeClr val="tx1"/>
                </a:solidFill>
                <a:ea typeface="+mj-lt"/>
                <a:cs typeface="+mj-lt"/>
              </a:rPr>
              <a:t>While we value all modern comforts in our homes, </a:t>
            </a:r>
            <a:endParaRPr lang="fi-FI">
              <a:solidFill>
                <a:schemeClr val="tx1"/>
              </a:solidFill>
            </a:endParaRPr>
          </a:p>
          <a:p>
            <a:pPr algn="ctr"/>
            <a:r>
              <a:rPr lang="fi" sz="1000" b="0">
                <a:solidFill>
                  <a:schemeClr val="tx1"/>
                </a:solidFill>
                <a:ea typeface="+mj-lt"/>
                <a:cs typeface="+mj-lt"/>
              </a:rPr>
              <a:t>we are happy to live close to nature at our cottages.</a:t>
            </a:r>
            <a:endParaRPr lang="fi">
              <a:solidFill>
                <a:schemeClr val="tx1"/>
              </a:solidFill>
            </a:endParaRPr>
          </a:p>
          <a:p>
            <a:pPr algn="ctr"/>
            <a:endParaRPr lang="en-US" sz="1000" b="0">
              <a:solidFill>
                <a:schemeClr val="tx1"/>
              </a:solidFill>
              <a:ea typeface="+mj-lt"/>
              <a:cs typeface="+mj-lt"/>
            </a:endParaRPr>
          </a:p>
        </p:txBody>
      </p:sp>
      <p:sp>
        <p:nvSpPr>
          <p:cNvPr id="27" name="TextBox 26">
            <a:extLst>
              <a:ext uri="{FF2B5EF4-FFF2-40B4-BE49-F238E27FC236}">
                <a16:creationId xmlns:a16="http://schemas.microsoft.com/office/drawing/2014/main" id="{87620560-F4C4-F75F-A84A-F9243A7004CB}"/>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0AED327B-6264-2F0D-3647-10B9E63504C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Nature is always our next-door </a:t>
            </a:r>
            <a:r>
              <a:rPr lang="en-US" sz="700" err="1">
                <a:solidFill>
                  <a:schemeClr val="tx1"/>
                </a:solidFill>
                <a:latin typeface="Finlandica"/>
              </a:rPr>
              <a:t>neighbour</a:t>
            </a:r>
            <a:r>
              <a:rPr lang="en-US" sz="700">
                <a:solidFill>
                  <a:schemeClr val="tx1"/>
                </a:solidFill>
                <a:latin typeface="Finlandica"/>
              </a:rPr>
              <a:t>.</a:t>
            </a:r>
          </a:p>
        </p:txBody>
      </p:sp>
      <p:sp>
        <p:nvSpPr>
          <p:cNvPr id="56" name="Title 1">
            <a:extLst>
              <a:ext uri="{FF2B5EF4-FFF2-40B4-BE49-F238E27FC236}">
                <a16:creationId xmlns:a16="http://schemas.microsoft.com/office/drawing/2014/main" id="{3D21DC35-A817-088B-D327-F93B5A4E6850}"/>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30316654-91B0-0344-B9C7-A2371A5132F6}"/>
              </a:ext>
            </a:extLst>
          </p:cNvPr>
          <p:cNvSpPr/>
          <p:nvPr/>
        </p:nvSpPr>
        <p:spPr>
          <a:xfrm>
            <a:off x="297024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solidFill>
                <a:schemeClr val="tx1"/>
              </a:solidFill>
            </a:endParaRPr>
          </a:p>
        </p:txBody>
      </p:sp>
      <p:sp>
        <p:nvSpPr>
          <p:cNvPr id="58" name="Title 1">
            <a:extLst>
              <a:ext uri="{FF2B5EF4-FFF2-40B4-BE49-F238E27FC236}">
                <a16:creationId xmlns:a16="http://schemas.microsoft.com/office/drawing/2014/main" id="{C73C7739-7487-3252-4869-E13F466A23EA}"/>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14F7DE75-6869-7A09-E959-B1FB4770F45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92BFF7C2-6336-341B-A7DF-6355FB169313}"/>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B673B670-2E02-DE38-B111-CB91C56D5387}"/>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AD0CE600-A4B3-DEDA-1BE6-FBB69A2A4D07}"/>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119C6BD0-F7DC-56AC-2370-3F061FB58DF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6DA750A8-EC3C-8980-2A73-3FB77559E50F}"/>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7F781B9F-BC42-1BE8-F44F-2924CF48AC57}"/>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9</a:t>
            </a:r>
          </a:p>
        </p:txBody>
      </p:sp>
      <p:sp>
        <p:nvSpPr>
          <p:cNvPr id="66" name="Title 1">
            <a:extLst>
              <a:ext uri="{FF2B5EF4-FFF2-40B4-BE49-F238E27FC236}">
                <a16:creationId xmlns:a16="http://schemas.microsoft.com/office/drawing/2014/main" id="{AC45CAEA-81D9-0540-8899-1B71C97B9594}"/>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70812FEB-01B5-DCAB-0473-28D9E50B4A0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grpSp>
        <p:nvGrpSpPr>
          <p:cNvPr id="4" name="Group 3">
            <a:extLst>
              <a:ext uri="{FF2B5EF4-FFF2-40B4-BE49-F238E27FC236}">
                <a16:creationId xmlns:a16="http://schemas.microsoft.com/office/drawing/2014/main" id="{600BD3D7-7239-F1E4-D273-024FD61A7F65}"/>
              </a:ext>
            </a:extLst>
          </p:cNvPr>
          <p:cNvGrpSpPr/>
          <p:nvPr/>
        </p:nvGrpSpPr>
        <p:grpSpPr>
          <a:xfrm>
            <a:off x="-5106614" y="624524"/>
            <a:ext cx="5123119" cy="4276301"/>
            <a:chOff x="4067944" y="604758"/>
            <a:chExt cx="5123119" cy="4276301"/>
          </a:xfrm>
        </p:grpSpPr>
        <p:pic>
          <p:nvPicPr>
            <p:cNvPr id="7" name="Picture 6">
              <a:extLst>
                <a:ext uri="{FF2B5EF4-FFF2-40B4-BE49-F238E27FC236}">
                  <a16:creationId xmlns:a16="http://schemas.microsoft.com/office/drawing/2014/main" id="{6F69F2A3-CBEB-2988-CAB1-AD0B0C33E88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67944" y="604758"/>
              <a:ext cx="5076056" cy="4276301"/>
            </a:xfrm>
            <a:prstGeom prst="rect">
              <a:avLst/>
            </a:prstGeom>
          </p:spPr>
        </p:pic>
        <p:sp>
          <p:nvSpPr>
            <p:cNvPr id="8" name="Footer Placeholder 4">
              <a:extLst>
                <a:ext uri="{FF2B5EF4-FFF2-40B4-BE49-F238E27FC236}">
                  <a16:creationId xmlns:a16="http://schemas.microsoft.com/office/drawing/2014/main" id="{A1AF2372-9D5A-22C1-E5AB-348025074480}"/>
                </a:ext>
              </a:extLst>
            </p:cNvPr>
            <p:cNvSpPr txBox="1">
              <a:spLocks/>
            </p:cNvSpPr>
            <p:nvPr/>
          </p:nvSpPr>
          <p:spPr>
            <a:xfrm>
              <a:off x="4162442" y="686185"/>
              <a:ext cx="5028621"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731675" dir="5400000" sx="100056" sy="100056" algn="ctr" rotWithShape="0">
                      <a:srgbClr val="000000">
                        <a:alpha val="29000"/>
                      </a:srgbClr>
                    </a:outerShdw>
                  </a:effectLst>
                  <a:latin typeface="Finlandica" charset="0"/>
                </a:rPr>
                <a:t>Rautulampi </a:t>
              </a:r>
              <a:r>
                <a:rPr lang="fi-FI" sz="700" kern="0" cap="none" spc="0" dirty="0" err="1">
                  <a:solidFill>
                    <a:schemeClr val="bg1"/>
                  </a:solidFill>
                  <a:effectLst>
                    <a:outerShdw blurRad="731675" dir="5400000" sx="100056" sy="100056" algn="ctr" rotWithShape="0">
                      <a:srgbClr val="000000">
                        <a:alpha val="29000"/>
                      </a:srgbClr>
                    </a:outerShdw>
                  </a:effectLst>
                  <a:latin typeface="Finlandica" charset="0"/>
                </a:rPr>
                <a:t>Wilderness</a:t>
              </a:r>
              <a:r>
                <a:rPr lang="fi-FI" sz="700" kern="0" cap="none" spc="0" dirty="0">
                  <a:solidFill>
                    <a:schemeClr val="bg1"/>
                  </a:solidFill>
                  <a:effectLst>
                    <a:outerShdw blurRad="731675" dir="5400000" sx="100056" sy="100056" algn="ctr" rotWithShape="0">
                      <a:srgbClr val="000000">
                        <a:alpha val="29000"/>
                      </a:srgbClr>
                    </a:outerShdw>
                  </a:effectLst>
                  <a:latin typeface="Finlandica" charset="0"/>
                </a:rPr>
                <a:t> </a:t>
              </a:r>
              <a:r>
                <a:rPr lang="fi-FI" sz="700" kern="0" cap="none" spc="0" dirty="0" err="1">
                  <a:solidFill>
                    <a:schemeClr val="bg1"/>
                  </a:solidFill>
                  <a:effectLst>
                    <a:outerShdw blurRad="731675" dir="5400000" sx="100056" sy="100056" algn="ctr" rotWithShape="0">
                      <a:srgbClr val="000000">
                        <a:alpha val="29000"/>
                      </a:srgbClr>
                    </a:outerShdw>
                  </a:effectLst>
                  <a:latin typeface="Finlandica" charset="0"/>
                </a:rPr>
                <a:t>Huts</a:t>
              </a:r>
              <a:r>
                <a:rPr lang="fi-FI" sz="700" kern="0" cap="none" spc="0" dirty="0">
                  <a:solidFill>
                    <a:schemeClr val="bg1"/>
                  </a:solidFill>
                  <a:effectLst>
                    <a:outerShdw blurRad="731675" dir="5400000" sx="100056" sy="100056" algn="ctr" rotWithShape="0">
                      <a:srgbClr val="000000">
                        <a:alpha val="29000"/>
                      </a:srgbClr>
                    </a:outerShdw>
                  </a:effectLst>
                  <a:latin typeface="Finlandica" charset="0"/>
                </a:rPr>
                <a:t> </a:t>
              </a:r>
              <a:r>
                <a:rPr lang="fi-FI" sz="700" kern="0" cap="none" spc="0" dirty="0" err="1">
                  <a:solidFill>
                    <a:schemeClr val="bg1"/>
                  </a:solidFill>
                  <a:effectLst>
                    <a:outerShdw blurRad="731675" dir="5400000" sx="100056" sy="100056" algn="ctr" rotWithShape="0">
                      <a:srgbClr val="000000">
                        <a:alpha val="29000"/>
                      </a:srgbClr>
                    </a:outerShdw>
                  </a:effectLst>
                  <a:latin typeface="Finlandica" charset="0"/>
                </a:rPr>
                <a:t>by</a:t>
              </a:r>
              <a:r>
                <a:rPr lang="fi-FI" sz="700" kern="0" cap="none" spc="0" dirty="0">
                  <a:solidFill>
                    <a:schemeClr val="bg1"/>
                  </a:solidFill>
                  <a:effectLst>
                    <a:outerShdw blurRad="731675" dir="5400000" sx="100056" sy="100056" algn="ctr" rotWithShape="0">
                      <a:srgbClr val="000000">
                        <a:alpha val="29000"/>
                      </a:srgbClr>
                    </a:outerShdw>
                  </a:effectLst>
                  <a:latin typeface="Finlandica" charset="0"/>
                </a:rPr>
                <a:t> Manu </a:t>
              </a:r>
              <a:r>
                <a:rPr lang="fi-FI" sz="700" kern="0" cap="none" spc="0" dirty="0" err="1">
                  <a:solidFill>
                    <a:schemeClr val="bg1"/>
                  </a:solidFill>
                  <a:effectLst>
                    <a:outerShdw blurRad="731675" dir="5400000" sx="100056" sy="100056" algn="ctr" rotWithShape="0">
                      <a:srgbClr val="000000">
                        <a:alpha val="29000"/>
                      </a:srgbClr>
                    </a:outerShdw>
                  </a:effectLst>
                  <a:latin typeface="Finlandica" charset="0"/>
                </a:rPr>
                <a:t>Humppi</a:t>
              </a:r>
              <a:r>
                <a:rPr lang="fi-FI" sz="700" kern="0" cap="none" spc="0" dirty="0">
                  <a:solidFill>
                    <a:schemeClr val="bg1"/>
                  </a:solidFill>
                  <a:effectLst>
                    <a:outerShdw blurRad="731675" dir="5400000" sx="100056" sy="100056" algn="ctr" rotWithShape="0">
                      <a:srgbClr val="000000">
                        <a:alpha val="29000"/>
                      </a:srgbClr>
                    </a:outerShdw>
                  </a:effectLst>
                  <a:latin typeface="Finlandica" charset="0"/>
                </a:rPr>
                <a:t> in Urho Kekkonen National Park, </a:t>
              </a:r>
              <a:r>
                <a:rPr lang="fi-FI" sz="700" kern="0" cap="none" spc="0" dirty="0" err="1">
                  <a:solidFill>
                    <a:schemeClr val="bg1"/>
                  </a:solidFill>
                  <a:effectLst>
                    <a:outerShdw blurRad="731675" dir="5400000" sx="100056" sy="100056" algn="ctr" rotWithShape="0">
                      <a:srgbClr val="000000">
                        <a:alpha val="29000"/>
                      </a:srgbClr>
                    </a:outerShdw>
                  </a:effectLst>
                  <a:latin typeface="Finlandica" charset="0"/>
                </a:rPr>
                <a:t>the</a:t>
              </a:r>
              <a:r>
                <a:rPr lang="fi-FI" sz="700" kern="0" cap="none" spc="0" dirty="0">
                  <a:solidFill>
                    <a:schemeClr val="bg1"/>
                  </a:solidFill>
                  <a:effectLst>
                    <a:outerShdw blurRad="731675" dir="5400000" sx="100056" sy="100056" algn="ctr" rotWithShape="0">
                      <a:srgbClr val="000000">
                        <a:alpha val="29000"/>
                      </a:srgbClr>
                    </a:outerShdw>
                  </a:effectLst>
                  <a:latin typeface="Finlandica" charset="0"/>
                </a:rPr>
                <a:t> </a:t>
              </a:r>
              <a:r>
                <a:rPr lang="fi-FI" sz="700" kern="0" cap="none" spc="0" dirty="0" err="1">
                  <a:solidFill>
                    <a:schemeClr val="bg1"/>
                  </a:solidFill>
                  <a:effectLst>
                    <a:outerShdw blurRad="731675" dir="5400000" sx="100056" sy="100056" algn="ctr" rotWithShape="0">
                      <a:srgbClr val="000000">
                        <a:alpha val="29000"/>
                      </a:srgbClr>
                    </a:outerShdw>
                  </a:effectLst>
                  <a:latin typeface="Finlandica" charset="0"/>
                </a:rPr>
                <a:t>Municipality</a:t>
              </a:r>
              <a:r>
                <a:rPr lang="fi-FI" sz="700" kern="0" cap="none" spc="0" dirty="0">
                  <a:solidFill>
                    <a:schemeClr val="bg1"/>
                  </a:solidFill>
                  <a:effectLst>
                    <a:outerShdw blurRad="731675" dir="5400000" sx="100056" sy="100056" algn="ctr" rotWithShape="0">
                      <a:srgbClr val="000000">
                        <a:alpha val="29000"/>
                      </a:srgbClr>
                    </a:outerShdw>
                  </a:effectLst>
                  <a:latin typeface="Finlandica" charset="0"/>
                </a:rPr>
                <a:t> of Sodankylä 2021. Photo: Manu </a:t>
              </a:r>
              <a:r>
                <a:rPr lang="fi-FI" sz="700" kern="0" cap="none" spc="0" dirty="0" err="1">
                  <a:solidFill>
                    <a:schemeClr val="bg1"/>
                  </a:solidFill>
                  <a:effectLst>
                    <a:outerShdw blurRad="731675" dir="5400000" sx="100056" sy="100056" algn="ctr" rotWithShape="0">
                      <a:srgbClr val="000000">
                        <a:alpha val="29000"/>
                      </a:srgbClr>
                    </a:outerShdw>
                  </a:effectLst>
                  <a:latin typeface="Finlandica" charset="0"/>
                </a:rPr>
                <a:t>Humppi</a:t>
              </a:r>
              <a:endParaRPr lang="fi-FI" sz="700" kern="0" cap="none" spc="0" dirty="0">
                <a:solidFill>
                  <a:schemeClr val="bg1"/>
                </a:solidFill>
                <a:effectLst>
                  <a:outerShdw blurRad="731675" dir="5400000" sx="100056" sy="100056" algn="ctr" rotWithShape="0">
                    <a:srgbClr val="000000">
                      <a:alpha val="29000"/>
                    </a:srgbClr>
                  </a:outerShdw>
                </a:effectLst>
                <a:latin typeface="+mj-lt"/>
              </a:endParaRPr>
            </a:p>
          </p:txBody>
        </p:sp>
      </p:grpSp>
      <p:sp>
        <p:nvSpPr>
          <p:cNvPr id="14" name="Rectangle 13">
            <a:extLst>
              <a:ext uri="{FF2B5EF4-FFF2-40B4-BE49-F238E27FC236}">
                <a16:creationId xmlns:a16="http://schemas.microsoft.com/office/drawing/2014/main" id="{37EC3AED-48F0-2FEC-F7B6-E1BB13C1515A}"/>
              </a:ext>
            </a:extLst>
          </p:cNvPr>
          <p:cNvSpPr/>
          <p:nvPr/>
        </p:nvSpPr>
        <p:spPr>
          <a:xfrm>
            <a:off x="-25406" y="608386"/>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018CAB5A-6C02-E2E1-D729-236C00E07E44}"/>
              </a:ext>
            </a:extLst>
          </p:cNvPr>
          <p:cNvGrpSpPr/>
          <p:nvPr/>
        </p:nvGrpSpPr>
        <p:grpSpPr>
          <a:xfrm>
            <a:off x="179510" y="5310000"/>
            <a:ext cx="3816425" cy="4265479"/>
            <a:chOff x="179510" y="5266611"/>
            <a:chExt cx="3816425" cy="4265479"/>
          </a:xfrm>
        </p:grpSpPr>
        <p:pic>
          <p:nvPicPr>
            <p:cNvPr id="6" name="Picture 5">
              <a:extLst>
                <a:ext uri="{FF2B5EF4-FFF2-40B4-BE49-F238E27FC236}">
                  <a16:creationId xmlns:a16="http://schemas.microsoft.com/office/drawing/2014/main" id="{E5B2A702-3DA8-EDCB-168F-4A9652B68B9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79510" y="5266611"/>
              <a:ext cx="3816425" cy="4265479"/>
            </a:xfrm>
            <a:prstGeom prst="rect">
              <a:avLst/>
            </a:prstGeom>
          </p:spPr>
        </p:pic>
        <p:sp>
          <p:nvSpPr>
            <p:cNvPr id="9" name="Footer Placeholder 4">
              <a:extLst>
                <a:ext uri="{FF2B5EF4-FFF2-40B4-BE49-F238E27FC236}">
                  <a16:creationId xmlns:a16="http://schemas.microsoft.com/office/drawing/2014/main" id="{1FC7B43A-B5A6-682F-2411-26971E00EE7A}"/>
                </a:ext>
              </a:extLst>
            </p:cNvPr>
            <p:cNvSpPr txBox="1">
              <a:spLocks/>
            </p:cNvSpPr>
            <p:nvPr/>
          </p:nvSpPr>
          <p:spPr>
            <a:xfrm>
              <a:off x="292428" y="5352043"/>
              <a:ext cx="3148298"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err="1">
                  <a:solidFill>
                    <a:schemeClr val="bg1"/>
                  </a:solidFill>
                  <a:latin typeface="Finlandica" charset="0"/>
                </a:rPr>
                <a:t>Filmmaker’s</a:t>
              </a:r>
              <a:r>
                <a:rPr lang="fi-FI" sz="700" kern="0" cap="none" spc="0" dirty="0">
                  <a:solidFill>
                    <a:schemeClr val="bg1"/>
                  </a:solidFill>
                  <a:latin typeface="Finlandica" charset="0"/>
                </a:rPr>
                <a:t> Hut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Pirinen &amp; Salo, Iisalmi 2020. Photo: </a:t>
              </a:r>
              <a:r>
                <a:rPr lang="fi-FI" sz="700" kern="0" cap="none" spc="0" dirty="0" err="1">
                  <a:solidFill>
                    <a:schemeClr val="bg1"/>
                  </a:solidFill>
                  <a:latin typeface="Finlandica" charset="0"/>
                </a:rPr>
                <a:t>Arcmospheres</a:t>
              </a:r>
              <a:r>
                <a:rPr lang="fi-FI" sz="700" kern="0" cap="none" spc="0" dirty="0">
                  <a:solidFill>
                    <a:schemeClr val="bg1"/>
                  </a:solidFill>
                  <a:latin typeface="Finlandica" charset="0"/>
                </a:rPr>
                <a:t> / Pirinen &amp; Salo</a:t>
              </a:r>
              <a:endParaRPr lang="fi-FI" sz="700" kern="0" cap="none" spc="0" dirty="0">
                <a:solidFill>
                  <a:schemeClr val="bg1"/>
                </a:solidFill>
                <a:latin typeface="+mj-lt"/>
              </a:endParaRPr>
            </a:p>
          </p:txBody>
        </p:sp>
      </p:grpSp>
      <p:grpSp>
        <p:nvGrpSpPr>
          <p:cNvPr id="15" name="Group 14">
            <a:extLst>
              <a:ext uri="{FF2B5EF4-FFF2-40B4-BE49-F238E27FC236}">
                <a16:creationId xmlns:a16="http://schemas.microsoft.com/office/drawing/2014/main" id="{71EFBB31-D94D-4CC4-2EAE-115CDE853689}"/>
              </a:ext>
            </a:extLst>
          </p:cNvPr>
          <p:cNvGrpSpPr/>
          <p:nvPr/>
        </p:nvGrpSpPr>
        <p:grpSpPr>
          <a:xfrm>
            <a:off x="-3838623" y="627532"/>
            <a:ext cx="3812107" cy="4276301"/>
            <a:chOff x="157482" y="5266611"/>
            <a:chExt cx="3812107" cy="4276301"/>
          </a:xfrm>
        </p:grpSpPr>
        <p:pic>
          <p:nvPicPr>
            <p:cNvPr id="16" name="Picture 15">
              <a:extLst>
                <a:ext uri="{FF2B5EF4-FFF2-40B4-BE49-F238E27FC236}">
                  <a16:creationId xmlns:a16="http://schemas.microsoft.com/office/drawing/2014/main" id="{34CD9722-F8FB-7CEF-D692-28072A2FDA2D}"/>
                </a:ext>
              </a:extLst>
            </p:cNvPr>
            <p:cNvPicPr>
              <a:picLocks noChangeAspect="1"/>
            </p:cNvPicPr>
            <p:nvPr/>
          </p:nvPicPr>
          <p:blipFill>
            <a:blip r:embed="rId7" cstate="screen">
              <a:extLst>
                <a:ext uri="{28A0092B-C50C-407E-A947-70E740481C1C}">
                  <a14:useLocalDpi xmlns:a14="http://schemas.microsoft.com/office/drawing/2010/main"/>
                </a:ext>
              </a:extLst>
            </a:blip>
            <a:srcRect r="-106"/>
            <a:stretch/>
          </p:blipFill>
          <p:spPr>
            <a:xfrm>
              <a:off x="157482" y="5266611"/>
              <a:ext cx="3812107" cy="4276301"/>
            </a:xfrm>
            <a:prstGeom prst="rect">
              <a:avLst/>
            </a:prstGeom>
          </p:spPr>
        </p:pic>
        <p:sp>
          <p:nvSpPr>
            <p:cNvPr id="17" name="Footer Placeholder 4">
              <a:extLst>
                <a:ext uri="{FF2B5EF4-FFF2-40B4-BE49-F238E27FC236}">
                  <a16:creationId xmlns:a16="http://schemas.microsoft.com/office/drawing/2014/main" id="{E75FC6A7-39B9-4E3E-2405-CE3F7ADCD4FB}"/>
                </a:ext>
              </a:extLst>
            </p:cNvPr>
            <p:cNvSpPr txBox="1">
              <a:spLocks/>
            </p:cNvSpPr>
            <p:nvPr/>
          </p:nvSpPr>
          <p:spPr>
            <a:xfrm>
              <a:off x="269181" y="5352043"/>
              <a:ext cx="2850139"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291196" dir="5400000" algn="ctr" rotWithShape="0">
                      <a:srgbClr val="000000">
                        <a:alpha val="91360"/>
                      </a:srgbClr>
                    </a:outerShdw>
                  </a:effectLst>
                  <a:latin typeface="Finlandica" charset="0"/>
                </a:rPr>
                <a:t>Kirkkokivi </a:t>
              </a:r>
              <a:r>
                <a:rPr lang="fi-FI" sz="700" kern="0" cap="none" spc="0" dirty="0" err="1">
                  <a:solidFill>
                    <a:schemeClr val="bg1"/>
                  </a:solidFill>
                  <a:effectLst>
                    <a:outerShdw blurRad="291196" dir="5400000" algn="ctr" rotWithShape="0">
                      <a:srgbClr val="000000">
                        <a:alpha val="91360"/>
                      </a:srgbClr>
                    </a:outerShdw>
                  </a:effectLst>
                  <a:latin typeface="Finlandica" charset="0"/>
                </a:rPr>
                <a:t>Wooden</a:t>
              </a:r>
              <a:r>
                <a:rPr lang="fi-FI" sz="700" kern="0" cap="none" spc="0" dirty="0">
                  <a:solidFill>
                    <a:schemeClr val="bg1"/>
                  </a:solidFill>
                  <a:effectLst>
                    <a:outerShdw blurRad="291196" dir="5400000" algn="ctr" rotWithShape="0">
                      <a:srgbClr val="000000">
                        <a:alpha val="91360"/>
                      </a:srgbClr>
                    </a:outerShdw>
                  </a:effectLst>
                  <a:latin typeface="Finlandica" charset="0"/>
                </a:rPr>
                <a:t> </a:t>
              </a:r>
              <a:r>
                <a:rPr lang="fi-FI" sz="700" kern="0" cap="none" spc="0" dirty="0" err="1">
                  <a:solidFill>
                    <a:schemeClr val="bg1"/>
                  </a:solidFill>
                  <a:effectLst>
                    <a:outerShdw blurRad="291196" dir="5400000" algn="ctr" rotWithShape="0">
                      <a:srgbClr val="000000">
                        <a:alpha val="91360"/>
                      </a:srgbClr>
                    </a:outerShdw>
                  </a:effectLst>
                  <a:latin typeface="Finlandica" charset="0"/>
                </a:rPr>
                <a:t>Shelter</a:t>
              </a:r>
              <a:r>
                <a:rPr lang="fi-FI" sz="700" kern="0" cap="none" spc="0" dirty="0">
                  <a:solidFill>
                    <a:schemeClr val="bg1"/>
                  </a:solidFill>
                  <a:effectLst>
                    <a:outerShdw blurRad="291196" dir="5400000" algn="ctr" rotWithShape="0">
                      <a:srgbClr val="000000">
                        <a:alpha val="91360"/>
                      </a:srgbClr>
                    </a:outerShdw>
                  </a:effectLst>
                  <a:latin typeface="Finlandica" charset="0"/>
                </a:rPr>
                <a:t> </a:t>
              </a:r>
              <a:r>
                <a:rPr lang="fi-FI" sz="700" kern="0" cap="none" spc="0" dirty="0" err="1">
                  <a:solidFill>
                    <a:schemeClr val="bg1"/>
                  </a:solidFill>
                  <a:effectLst>
                    <a:outerShdw blurRad="291196" dir="5400000" algn="ctr" rotWithShape="0">
                      <a:srgbClr val="000000">
                        <a:alpha val="91360"/>
                      </a:srgbClr>
                    </a:outerShdw>
                  </a:effectLst>
                  <a:latin typeface="Finlandica" charset="0"/>
                </a:rPr>
                <a:t>by</a:t>
              </a:r>
              <a:r>
                <a:rPr lang="fi-FI" sz="700" kern="0" cap="none" spc="0" dirty="0">
                  <a:solidFill>
                    <a:schemeClr val="bg1"/>
                  </a:solidFill>
                  <a:effectLst>
                    <a:outerShdw blurRad="291196" dir="5400000" algn="ctr" rotWithShape="0">
                      <a:srgbClr val="000000">
                        <a:alpha val="91360"/>
                      </a:srgbClr>
                    </a:outerShdw>
                  </a:effectLst>
                  <a:latin typeface="Finlandica" charset="0"/>
                </a:rPr>
                <a:t> Malin Moisio, Tampere 2018. Photo: Julia Kivelä</a:t>
              </a:r>
              <a:endParaRPr lang="fi-FI" sz="700" kern="0" cap="none" spc="0" dirty="0">
                <a:solidFill>
                  <a:schemeClr val="bg1"/>
                </a:solidFill>
                <a:effectLst>
                  <a:outerShdw blurRad="291196" dir="5400000" algn="ctr" rotWithShape="0">
                    <a:srgbClr val="000000">
                      <a:alpha val="91360"/>
                    </a:srgbClr>
                  </a:outerShdw>
                </a:effectLst>
                <a:latin typeface="+mj-lt"/>
              </a:endParaRPr>
            </a:p>
          </p:txBody>
        </p:sp>
      </p:grpSp>
      <p:sp>
        <p:nvSpPr>
          <p:cNvPr id="18" name="Rectangle 17">
            <a:extLst>
              <a:ext uri="{FF2B5EF4-FFF2-40B4-BE49-F238E27FC236}">
                <a16:creationId xmlns:a16="http://schemas.microsoft.com/office/drawing/2014/main" id="{57FC2CD8-2962-1749-4DF5-B6B410573A77}"/>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33041317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3.58025E-6 L -0.00347 -0.91049 " pathEditMode="relative" rAng="0" ptsTypes="AA">
                                      <p:cBhvr>
                                        <p:cTn id="23" dur="2000" fill="hold"/>
                                        <p:tgtEl>
                                          <p:spTgt spid="10"/>
                                        </p:tgtEl>
                                        <p:attrNameLst>
                                          <p:attrName>ppt_x</p:attrName>
                                          <p:attrName>ppt_y</p:attrName>
                                        </p:attrNameLst>
                                      </p:cBhvr>
                                      <p:rCtr x="-174" y="-45525"/>
                                    </p:animMotion>
                                  </p:childTnLst>
                                </p:cTn>
                              </p:par>
                              <p:par>
                                <p:cTn id="24" presetID="63" presetClass="path" presetSubtype="0" accel="50000" decel="50000" fill="hold" nodeType="withEffect">
                                  <p:stCondLst>
                                    <p:cond delay="0"/>
                                  </p:stCondLst>
                                  <p:childTnLst>
                                    <p:animMotion origin="layout" path="M 4.16667E-6 -2.96296E-6 L 0.69114 -2.96296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4.72222E-6 -4.32099E-6 L 0.43871 -0.00154 " pathEditMode="relative" rAng="0" ptsTypes="AA">
                                      <p:cBhvr>
                                        <p:cTn id="29" dur="2000" fill="hold"/>
                                        <p:tgtEl>
                                          <p:spTgt spid="15"/>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
                                        <p:tgtEl>
                                          <p:spTgt spid="14"/>
                                        </p:tgtEl>
                                      </p:cBhvr>
                                    </p:animEffect>
                                  </p:childTnLst>
                                </p:cTn>
                              </p:par>
                              <p:par>
                                <p:cTn id="33" presetID="0" presetClass="path" presetSubtype="0" accel="50000" decel="50000" fill="hold" nodeType="withEffect">
                                  <p:stCondLst>
                                    <p:cond delay="0"/>
                                  </p:stCondLst>
                                  <p:childTnLst>
                                    <p:animMotion origin="layout" path="M 2.77778E-6 -0.00185 L 1.0033 -0.00247 " pathEditMode="relative" rAng="0" ptsTypes="AA">
                                      <p:cBhvr>
                                        <p:cTn id="34" dur="3000" fill="hold"/>
                                        <p:tgtEl>
                                          <p:spTgt spid="4"/>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9143999"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1"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900069"/>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err="1">
                <a:solidFill>
                  <a:schemeClr val="bg1"/>
                </a:solidFill>
                <a:latin typeface="Finlandica" charset="0"/>
              </a:rPr>
              <a:t>Laituri</a:t>
            </a:r>
            <a:r>
              <a:rPr lang="en-US" sz="700" kern="0" cap="none" spc="0" dirty="0">
                <a:solidFill>
                  <a:schemeClr val="bg1"/>
                </a:solidFill>
                <a:latin typeface="Finlandica" charset="0"/>
              </a:rPr>
              <a:t> Office and Commercial Building by </a:t>
            </a:r>
            <a:r>
              <a:rPr lang="en-US" sz="700" kern="0" cap="none" spc="0" dirty="0" err="1">
                <a:solidFill>
                  <a:schemeClr val="bg1"/>
                </a:solidFill>
                <a:latin typeface="Finlandica" charset="0"/>
              </a:rPr>
              <a:t>Anttinen</a:t>
            </a:r>
            <a:r>
              <a:rPr lang="en-US" sz="700" kern="0" cap="none" spc="0" dirty="0">
                <a:solidFill>
                  <a:schemeClr val="bg1"/>
                </a:solidFill>
                <a:latin typeface="Finlandica" charset="0"/>
              </a:rPr>
              <a:t> </a:t>
            </a:r>
            <a:r>
              <a:rPr lang="en-US" sz="700" kern="0" cap="none" spc="0" dirty="0" err="1">
                <a:solidFill>
                  <a:schemeClr val="bg1"/>
                </a:solidFill>
                <a:latin typeface="Finlandica" charset="0"/>
              </a:rPr>
              <a:t>Oiva</a:t>
            </a:r>
            <a:r>
              <a:rPr lang="en-US" sz="700" kern="0" cap="none" spc="0" dirty="0">
                <a:solidFill>
                  <a:schemeClr val="bg1"/>
                </a:solidFill>
                <a:latin typeface="Finlandica" charset="0"/>
              </a:rPr>
              <a:t> Architects, Helsinki 2024. Photo: </a:t>
            </a:r>
            <a:r>
              <a:rPr lang="en-US" sz="700" kern="0" cap="none" spc="0" dirty="0" err="1">
                <a:solidFill>
                  <a:schemeClr val="bg1"/>
                </a:solidFill>
                <a:latin typeface="Finlandica" charset="0"/>
              </a:rPr>
              <a:t>Tuomas</a:t>
            </a:r>
            <a:r>
              <a:rPr lang="en-US" sz="700" kern="0" cap="none" spc="0" dirty="0">
                <a:solidFill>
                  <a:schemeClr val="bg1"/>
                </a:solidFill>
                <a:latin typeface="Finlandica" charset="0"/>
              </a:rPr>
              <a:t> </a:t>
            </a:r>
            <a:r>
              <a:rPr lang="en-US" sz="700" kern="0" cap="none" spc="0" dirty="0" err="1">
                <a:solidFill>
                  <a:schemeClr val="bg1"/>
                </a:solidFill>
                <a:latin typeface="Finlandica" charset="0"/>
              </a:rPr>
              <a:t>Uusheimo</a:t>
            </a:r>
            <a:r>
              <a:rPr lang="en-US" sz="700" kern="0" cap="none" spc="0" dirty="0">
                <a:solidFill>
                  <a:schemeClr val="bg1"/>
                </a:solidFill>
                <a:latin typeface="Finlandica" charset="0"/>
              </a:rPr>
              <a:t> / AOA</a:t>
            </a:r>
          </a:p>
          <a:p>
            <a:pPr algn="ctr"/>
            <a:endParaRPr lang="en-US" sz="700" kern="0" cap="none" spc="0" dirty="0">
              <a:solidFill>
                <a:schemeClr val="bg1"/>
              </a:solidFill>
              <a:latin typeface="+mj-lt"/>
            </a:endParaRP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latin typeface="Finlandica"/>
              </a:rPr>
              <a:t>Reshaping wood </a:t>
            </a:r>
            <a:endParaRPr lang="en-US">
              <a:solidFill>
                <a:schemeClr val="bg1"/>
              </a:solidFill>
              <a:effectLst>
                <a:outerShdw blurRad="994667" dir="5400000" sx="102000" sy="102000" algn="ctr" rotWithShape="0">
                  <a:srgbClr val="000000"/>
                </a:outerShdw>
              </a:effectLst>
            </a:endParaRPr>
          </a:p>
          <a:p>
            <a:pPr algn="ctr"/>
            <a:r>
              <a:rPr lang="en-US" sz="2000">
                <a:solidFill>
                  <a:schemeClr val="bg1"/>
                </a:solidFill>
                <a:effectLst>
                  <a:outerShdw blurRad="994667" dir="5400000" sx="102000" sy="102000" algn="ctr" rotWithShape="0">
                    <a:srgbClr val="000000"/>
                  </a:outerShdw>
                </a:effectLst>
                <a:latin typeface="Finlandica"/>
              </a:rPr>
              <a:t>runs in our roots.</a:t>
            </a:r>
            <a:endParaRPr lang="en-US">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6BBF5-4146-B02B-CCAD-C429B3641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D4D180-B9D6-714E-2373-0961E447B7E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8FA22FD-3E4F-364F-633D-DC8CD8E67C1F}"/>
              </a:ext>
            </a:extLst>
          </p:cNvPr>
          <p:cNvSpPr/>
          <p:nvPr/>
        </p:nvSpPr>
        <p:spPr>
          <a:xfrm>
            <a:off x="0" y="0"/>
            <a:ext cx="9144000" cy="51435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C7029A63-C667-6CE8-94D0-3ACD2ED2B55F}"/>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latin typeface="Finlandica" charset="0"/>
              </a:rPr>
              <a:t>Public sauna on Lonna Island by OOPEAA, Helsinki 2017. Photo: Julia </a:t>
            </a:r>
            <a:r>
              <a:rPr lang="en-US" sz="700" kern="0" cap="none" spc="0" dirty="0" err="1">
                <a:solidFill>
                  <a:schemeClr val="bg1"/>
                </a:solidFill>
                <a:latin typeface="Finlandica" charset="0"/>
              </a:rPr>
              <a:t>Kivelä</a:t>
            </a:r>
            <a:r>
              <a:rPr lang="en-US" sz="700" kern="0" cap="none" spc="0" dirty="0">
                <a:solidFill>
                  <a:schemeClr val="bg1"/>
                </a:solidFill>
                <a:latin typeface="Finlandica" charset="0"/>
              </a:rPr>
              <a:t> / City of Helsinki</a:t>
            </a:r>
          </a:p>
        </p:txBody>
      </p:sp>
      <p:sp>
        <p:nvSpPr>
          <p:cNvPr id="6" name="Title 1">
            <a:extLst>
              <a:ext uri="{FF2B5EF4-FFF2-40B4-BE49-F238E27FC236}">
                <a16:creationId xmlns:a16="http://schemas.microsoft.com/office/drawing/2014/main" id="{FE396E0A-61DF-BAC9-F6D9-5357B36E5D3E}"/>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10/10</a:t>
            </a:r>
          </a:p>
        </p:txBody>
      </p:sp>
      <p:sp>
        <p:nvSpPr>
          <p:cNvPr id="7" name="Title 1">
            <a:extLst>
              <a:ext uri="{FF2B5EF4-FFF2-40B4-BE49-F238E27FC236}">
                <a16:creationId xmlns:a16="http://schemas.microsoft.com/office/drawing/2014/main" id="{A917D421-94C6-E035-6829-E0299B68F73F}"/>
              </a:ext>
            </a:extLst>
          </p:cNvPr>
          <p:cNvSpPr txBox="1">
            <a:spLocks/>
          </p:cNvSpPr>
          <p:nvPr/>
        </p:nvSpPr>
        <p:spPr>
          <a:xfrm>
            <a:off x="1170041" y="2459851"/>
            <a:ext cx="6803918" cy="707886"/>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Our love for saunas </a:t>
            </a:r>
            <a:endParaRPr lang="en-US">
              <a:solidFill>
                <a:schemeClr val="bg1"/>
              </a:solidFill>
              <a:effectLst>
                <a:outerShdw blurRad="994667" dir="5400000" sx="104000" sy="104000" algn="ctr" rotWithShape="0">
                  <a:srgbClr val="000000"/>
                </a:outerShdw>
              </a:effectLst>
              <a:latin typeface="Finlandica"/>
            </a:endParaRPr>
          </a:p>
          <a:p>
            <a:pPr algn="ctr"/>
            <a:r>
              <a:rPr lang="en-US" sz="2000">
                <a:solidFill>
                  <a:schemeClr val="bg1"/>
                </a:solidFill>
                <a:effectLst>
                  <a:outerShdw blurRad="994667" dir="5400000" sx="104000" sy="104000" algn="ctr" rotWithShape="0">
                    <a:srgbClr val="000000"/>
                  </a:outerShdw>
                </a:effectLst>
                <a:latin typeface="Finlandica"/>
              </a:rPr>
              <a:t>burns bright.</a:t>
            </a:r>
            <a:endParaRPr lang="en-US">
              <a:solidFill>
                <a:schemeClr val="bg1"/>
              </a:solidFill>
              <a:effectLst>
                <a:outerShdw blurRad="994667" dir="5400000" sx="104000" sy="104000" algn="ctr" rotWithShape="0">
                  <a:srgbClr val="000000"/>
                </a:outerShdw>
              </a:effectLst>
              <a:latin typeface="Finlandica"/>
            </a:endParaRPr>
          </a:p>
        </p:txBody>
      </p:sp>
      <p:pic>
        <p:nvPicPr>
          <p:cNvPr id="4" name="Picture 3">
            <a:extLst>
              <a:ext uri="{FF2B5EF4-FFF2-40B4-BE49-F238E27FC236}">
                <a16:creationId xmlns:a16="http://schemas.microsoft.com/office/drawing/2014/main" id="{9EFE8E26-D37E-4675-508B-CEDFA3F38562}"/>
              </a:ext>
            </a:extLst>
          </p:cNvPr>
          <p:cNvPicPr>
            <a:picLocks/>
          </p:cNvPicPr>
          <p:nvPr/>
        </p:nvPicPr>
        <p:blipFill>
          <a:blip r:embed="rId4"/>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EEDFADF-1086-AAAE-CFFE-BC43187A2F77}"/>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fi-FI" sz="1400"/>
          </a:p>
        </p:txBody>
      </p:sp>
    </p:spTree>
    <p:extLst>
      <p:ext uri="{BB962C8B-B14F-4D97-AF65-F5344CB8AC3E}">
        <p14:creationId xmlns:p14="http://schemas.microsoft.com/office/powerpoint/2010/main" val="293868448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213E1-CE5F-6F9C-6E0C-57C8A5BCAA5C}"/>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512A4F56-89E3-4B3D-3EB6-4CE4063ACDE9}"/>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E3D45E89-AD49-F73F-E50A-B8250916816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7944" y="627532"/>
              <a:ext cx="5076056" cy="4265479"/>
            </a:xfrm>
            <a:prstGeom prst="rect">
              <a:avLst/>
            </a:prstGeom>
          </p:spPr>
        </p:pic>
        <p:sp>
          <p:nvSpPr>
            <p:cNvPr id="7" name="Footer Placeholder 4">
              <a:extLst>
                <a:ext uri="{FF2B5EF4-FFF2-40B4-BE49-F238E27FC236}">
                  <a16:creationId xmlns:a16="http://schemas.microsoft.com/office/drawing/2014/main" id="{3DBA1298-0213-030D-0237-87C191DE41F3}"/>
                </a:ext>
              </a:extLst>
            </p:cNvPr>
            <p:cNvSpPr txBox="1">
              <a:spLocks/>
            </p:cNvSpPr>
            <p:nvPr/>
          </p:nvSpPr>
          <p:spPr>
            <a:xfrm>
              <a:off x="4174320" y="698513"/>
              <a:ext cx="4340932"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Löyly Public Sauna and Restaurant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Avanto </a:t>
              </a:r>
              <a:r>
                <a:rPr lang="fi-FI" sz="700" kern="0" cap="none" spc="0" dirty="0" err="1">
                  <a:solidFill>
                    <a:schemeClr val="bg1"/>
                  </a:solidFill>
                  <a:latin typeface="Finlandica" charset="0"/>
                </a:rPr>
                <a:t>Architects</a:t>
              </a:r>
              <a:r>
                <a:rPr lang="fi-FI" sz="700" kern="0" cap="none" spc="0" dirty="0">
                  <a:solidFill>
                    <a:schemeClr val="bg1"/>
                  </a:solidFill>
                  <a:latin typeface="Finlandica" charset="0"/>
                </a:rPr>
                <a:t>, Helsinki 2016. Photo: Anders </a:t>
              </a:r>
              <a:r>
                <a:rPr lang="fi-FI" sz="700" kern="0" cap="none" spc="0" dirty="0" err="1">
                  <a:solidFill>
                    <a:schemeClr val="bg1"/>
                  </a:solidFill>
                  <a:latin typeface="Finlandica" charset="0"/>
                </a:rPr>
                <a:t>Portman</a:t>
              </a:r>
              <a:r>
                <a:rPr lang="fi-FI" sz="700" kern="0" cap="none" spc="0" dirty="0">
                  <a:solidFill>
                    <a:schemeClr val="bg1"/>
                  </a:solidFill>
                  <a:latin typeface="Finlandica" charset="0"/>
                </a:rPr>
                <a:t> / Kuvatoimisto Kuvio Oy</a:t>
              </a:r>
              <a:endParaRPr lang="fi-FI" sz="700" kern="0" cap="none" spc="0" dirty="0">
                <a:solidFill>
                  <a:schemeClr val="bg1"/>
                </a:solidFill>
                <a:latin typeface="+mj-lt"/>
              </a:endParaRPr>
            </a:p>
          </p:txBody>
        </p:sp>
      </p:grpSp>
      <p:grpSp>
        <p:nvGrpSpPr>
          <p:cNvPr id="11" name="Group 10">
            <a:extLst>
              <a:ext uri="{FF2B5EF4-FFF2-40B4-BE49-F238E27FC236}">
                <a16:creationId xmlns:a16="http://schemas.microsoft.com/office/drawing/2014/main" id="{9C364025-D26A-2E54-57AA-021C21EA362F}"/>
              </a:ext>
            </a:extLst>
          </p:cNvPr>
          <p:cNvGrpSpPr/>
          <p:nvPr/>
        </p:nvGrpSpPr>
        <p:grpSpPr>
          <a:xfrm>
            <a:off x="4067944" y="627531"/>
            <a:ext cx="5076056" cy="4265479"/>
            <a:chOff x="4067944" y="627531"/>
            <a:chExt cx="5076056" cy="4265479"/>
          </a:xfrm>
        </p:grpSpPr>
        <p:pic>
          <p:nvPicPr>
            <p:cNvPr id="13" name="Picture 12">
              <a:extLst>
                <a:ext uri="{FF2B5EF4-FFF2-40B4-BE49-F238E27FC236}">
                  <a16:creationId xmlns:a16="http://schemas.microsoft.com/office/drawing/2014/main" id="{4C78E2DF-2158-C027-7602-CD57C3EE7664}"/>
                </a:ext>
              </a:extLst>
            </p:cNvPr>
            <p:cNvPicPr>
              <a:picLocks noChangeAspect="1"/>
            </p:cNvPicPr>
            <p:nvPr/>
          </p:nvPicPr>
          <p:blipFill>
            <a:blip r:embed="rId4" cstate="screen">
              <a:extLst>
                <a:ext uri="{28A0092B-C50C-407E-A947-70E740481C1C}">
                  <a14:useLocalDpi xmlns:a14="http://schemas.microsoft.com/office/drawing/2010/main"/>
                </a:ext>
              </a:extLst>
            </a:blip>
            <a:srcRect b="-1"/>
            <a:stretch/>
          </p:blipFill>
          <p:spPr>
            <a:xfrm>
              <a:off x="4067944" y="627531"/>
              <a:ext cx="5076056" cy="4265479"/>
            </a:xfrm>
            <a:prstGeom prst="rect">
              <a:avLst/>
            </a:prstGeom>
          </p:spPr>
        </p:pic>
        <p:sp>
          <p:nvSpPr>
            <p:cNvPr id="22" name="Footer Placeholder 4">
              <a:extLst>
                <a:ext uri="{FF2B5EF4-FFF2-40B4-BE49-F238E27FC236}">
                  <a16:creationId xmlns:a16="http://schemas.microsoft.com/office/drawing/2014/main" id="{13FFA95D-4513-8C76-FF26-97FA2DC51C52}"/>
                </a:ext>
              </a:extLst>
            </p:cNvPr>
            <p:cNvSpPr txBox="1">
              <a:spLocks/>
            </p:cNvSpPr>
            <p:nvPr/>
          </p:nvSpPr>
          <p:spPr>
            <a:xfrm>
              <a:off x="4164993" y="698515"/>
              <a:ext cx="275716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err="1">
                  <a:solidFill>
                    <a:schemeClr val="bg1"/>
                  </a:solidFill>
                  <a:latin typeface="Finlandica" charset="0"/>
                </a:rPr>
                <a:t>Lonna</a:t>
              </a:r>
              <a:r>
                <a:rPr lang="fi-FI" sz="700" kern="0" cap="none" spc="0" dirty="0">
                  <a:solidFill>
                    <a:schemeClr val="bg1"/>
                  </a:solidFill>
                  <a:latin typeface="Finlandica" charset="0"/>
                </a:rPr>
                <a:t> Sauna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OOPEAA, Helsinki 2017. Photo: Julia Kivelä / City of Helsinki</a:t>
              </a:r>
              <a:endParaRPr lang="fi-FI" sz="700" kern="0" cap="none" spc="0" dirty="0">
                <a:solidFill>
                  <a:schemeClr val="bg1"/>
                </a:solidFill>
                <a:latin typeface="+mj-lt"/>
              </a:endParaRPr>
            </a:p>
          </p:txBody>
        </p:sp>
      </p:grpSp>
      <p:sp>
        <p:nvSpPr>
          <p:cNvPr id="31" name="Rectangle 30">
            <a:extLst>
              <a:ext uri="{FF2B5EF4-FFF2-40B4-BE49-F238E27FC236}">
                <a16:creationId xmlns:a16="http://schemas.microsoft.com/office/drawing/2014/main" id="{6C272C01-DC3F-88FB-5BC9-A672E0971C23}"/>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4">
            <a:extLst>
              <a:ext uri="{FF2B5EF4-FFF2-40B4-BE49-F238E27FC236}">
                <a16:creationId xmlns:a16="http://schemas.microsoft.com/office/drawing/2014/main" id="{AA28307B-5555-D536-1BC2-216213D764DD}"/>
              </a:ext>
            </a:extLst>
          </p:cNvPr>
          <p:cNvGrpSpPr/>
          <p:nvPr/>
        </p:nvGrpSpPr>
        <p:grpSpPr>
          <a:xfrm>
            <a:off x="1327483" y="1711200"/>
            <a:ext cx="1456630" cy="891327"/>
            <a:chOff x="1301295" y="2175257"/>
            <a:chExt cx="1456630" cy="891327"/>
          </a:xfrm>
        </p:grpSpPr>
        <p:sp>
          <p:nvSpPr>
            <p:cNvPr id="38" name="Title 1">
              <a:extLst>
                <a:ext uri="{FF2B5EF4-FFF2-40B4-BE49-F238E27FC236}">
                  <a16:creationId xmlns:a16="http://schemas.microsoft.com/office/drawing/2014/main" id="{2674880C-DC3D-7097-4462-1752A62C06FD}"/>
                </a:ext>
              </a:extLst>
            </p:cNvPr>
            <p:cNvSpPr txBox="1">
              <a:spLocks/>
            </p:cNvSpPr>
            <p:nvPr/>
          </p:nvSpPr>
          <p:spPr>
            <a:xfrm>
              <a:off x="1308772" y="2728030"/>
              <a:ext cx="1449153" cy="338554"/>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our warm affection for saunas is undeniable.</a:t>
              </a:r>
              <a:r>
                <a:rPr lang="en-US" sz="1200" b="0">
                  <a:solidFill>
                    <a:schemeClr val="tx1"/>
                  </a:solidFill>
                  <a:ea typeface="+mj-lt"/>
                  <a:cs typeface="+mj-lt"/>
                </a:rPr>
                <a:t> </a:t>
              </a:r>
              <a:endParaRPr lang="fi-FI">
                <a:solidFill>
                  <a:schemeClr val="tx1"/>
                </a:solidFill>
              </a:endParaRPr>
            </a:p>
          </p:txBody>
        </p:sp>
        <p:sp>
          <p:nvSpPr>
            <p:cNvPr id="39" name="Title 1">
              <a:extLst>
                <a:ext uri="{FF2B5EF4-FFF2-40B4-BE49-F238E27FC236}">
                  <a16:creationId xmlns:a16="http://schemas.microsoft.com/office/drawing/2014/main" id="{6E9CA380-CDB4-AF47-56FF-46D6D9658E7D}"/>
                </a:ext>
              </a:extLst>
            </p:cNvPr>
            <p:cNvSpPr txBox="1">
              <a:spLocks/>
            </p:cNvSpPr>
            <p:nvPr/>
          </p:nvSpPr>
          <p:spPr>
            <a:xfrm>
              <a:off x="1301295" y="2175257"/>
              <a:ext cx="1449153" cy="4985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Public or private </a:t>
              </a:r>
            </a:p>
          </p:txBody>
        </p:sp>
      </p:grpSp>
      <p:sp>
        <p:nvSpPr>
          <p:cNvPr id="19" name="Title 1">
            <a:extLst>
              <a:ext uri="{FF2B5EF4-FFF2-40B4-BE49-F238E27FC236}">
                <a16:creationId xmlns:a16="http://schemas.microsoft.com/office/drawing/2014/main" id="{BDA7036B-7014-03ED-C22C-5AF21E3C43BE}"/>
              </a:ext>
            </a:extLst>
          </p:cNvPr>
          <p:cNvSpPr txBox="1">
            <a:spLocks/>
          </p:cNvSpPr>
          <p:nvPr/>
        </p:nvSpPr>
        <p:spPr>
          <a:xfrm>
            <a:off x="1329935" y="3160315"/>
            <a:ext cx="1449153"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It’s a space for both connection and </a:t>
            </a:r>
            <a:endParaRPr lang="fi-FI" sz="1000" b="0">
              <a:solidFill>
                <a:schemeClr val="tx1"/>
              </a:solidFill>
              <a:ea typeface="+mj-lt"/>
              <a:cs typeface="+mj-lt"/>
            </a:endParaRPr>
          </a:p>
          <a:p>
            <a:pPr algn="ctr"/>
            <a:r>
              <a:rPr lang="en-US" sz="1000" b="0">
                <a:solidFill>
                  <a:schemeClr val="tx1"/>
                </a:solidFill>
                <a:ea typeface="+mj-lt"/>
                <a:cs typeface="+mj-lt"/>
              </a:rPr>
              <a:t>personal reflection.</a:t>
            </a:r>
            <a:endParaRPr lang="fi-FI" sz="1000" b="0">
              <a:solidFill>
                <a:schemeClr val="tx1"/>
              </a:solidFill>
              <a:ea typeface="+mj-lt"/>
              <a:cs typeface="+mj-lt"/>
            </a:endParaRPr>
          </a:p>
        </p:txBody>
      </p:sp>
      <p:sp>
        <p:nvSpPr>
          <p:cNvPr id="27" name="TextBox 26">
            <a:extLst>
              <a:ext uri="{FF2B5EF4-FFF2-40B4-BE49-F238E27FC236}">
                <a16:creationId xmlns:a16="http://schemas.microsoft.com/office/drawing/2014/main" id="{CC9B50DD-EC2A-CCB6-6FA7-09C715949B8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15" name="Title 1">
            <a:extLst>
              <a:ext uri="{FF2B5EF4-FFF2-40B4-BE49-F238E27FC236}">
                <a16:creationId xmlns:a16="http://schemas.microsoft.com/office/drawing/2014/main" id="{1E36DB92-D0B5-68D1-EB4C-B3B62207DAC1}"/>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sp>
        <p:nvSpPr>
          <p:cNvPr id="16" name="Title 1">
            <a:extLst>
              <a:ext uri="{FF2B5EF4-FFF2-40B4-BE49-F238E27FC236}">
                <a16:creationId xmlns:a16="http://schemas.microsoft.com/office/drawing/2014/main" id="{2B9C6BA8-F659-AAB5-79B0-E7BC7811977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Our love for saunas burns bright.</a:t>
            </a:r>
          </a:p>
        </p:txBody>
      </p:sp>
      <p:sp>
        <p:nvSpPr>
          <p:cNvPr id="17" name="Title 1">
            <a:extLst>
              <a:ext uri="{FF2B5EF4-FFF2-40B4-BE49-F238E27FC236}">
                <a16:creationId xmlns:a16="http://schemas.microsoft.com/office/drawing/2014/main" id="{60FE1FAA-C914-AF93-D181-A5B2912302F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18" name="Rectangle 17">
            <a:extLst>
              <a:ext uri="{FF2B5EF4-FFF2-40B4-BE49-F238E27FC236}">
                <a16:creationId xmlns:a16="http://schemas.microsoft.com/office/drawing/2014/main" id="{F6E374AC-181B-9409-A6E9-5D32E76EC26E}"/>
              </a:ext>
            </a:extLst>
          </p:cNvPr>
          <p:cNvSpPr/>
          <p:nvPr/>
        </p:nvSpPr>
        <p:spPr>
          <a:xfrm>
            <a:off x="326572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solidFill>
                <a:schemeClr val="tx1"/>
              </a:solidFill>
            </a:endParaRPr>
          </a:p>
        </p:txBody>
      </p:sp>
      <p:sp>
        <p:nvSpPr>
          <p:cNvPr id="20" name="Title 1">
            <a:extLst>
              <a:ext uri="{FF2B5EF4-FFF2-40B4-BE49-F238E27FC236}">
                <a16:creationId xmlns:a16="http://schemas.microsoft.com/office/drawing/2014/main" id="{F82244FE-7869-3AFE-8230-862E0B268216}"/>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29" name="Title 1">
            <a:extLst>
              <a:ext uri="{FF2B5EF4-FFF2-40B4-BE49-F238E27FC236}">
                <a16:creationId xmlns:a16="http://schemas.microsoft.com/office/drawing/2014/main" id="{472D0F4E-DAD8-287E-9FB9-809864B52C9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30" name="Title 1">
            <a:extLst>
              <a:ext uri="{FF2B5EF4-FFF2-40B4-BE49-F238E27FC236}">
                <a16:creationId xmlns:a16="http://schemas.microsoft.com/office/drawing/2014/main" id="{663BFA6D-4C98-27C6-C090-D17AF6A93A50}"/>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32" name="Title 1">
            <a:extLst>
              <a:ext uri="{FF2B5EF4-FFF2-40B4-BE49-F238E27FC236}">
                <a16:creationId xmlns:a16="http://schemas.microsoft.com/office/drawing/2014/main" id="{285D71A4-9ABE-26B6-C7F7-A628694181F1}"/>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33" name="Title 1">
            <a:extLst>
              <a:ext uri="{FF2B5EF4-FFF2-40B4-BE49-F238E27FC236}">
                <a16:creationId xmlns:a16="http://schemas.microsoft.com/office/drawing/2014/main" id="{BE1DFDC9-0899-6050-5A91-89AED52F900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37" name="Title 1">
            <a:extLst>
              <a:ext uri="{FF2B5EF4-FFF2-40B4-BE49-F238E27FC236}">
                <a16:creationId xmlns:a16="http://schemas.microsoft.com/office/drawing/2014/main" id="{3DDBE4FA-F728-3EAA-67F6-FB11A6D08FCA}"/>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55" name="Title 1">
            <a:extLst>
              <a:ext uri="{FF2B5EF4-FFF2-40B4-BE49-F238E27FC236}">
                <a16:creationId xmlns:a16="http://schemas.microsoft.com/office/drawing/2014/main" id="{5D27ECDE-40DC-08BE-F6E6-B1A200FDD507}"/>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8" name="Title 1">
            <a:extLst>
              <a:ext uri="{FF2B5EF4-FFF2-40B4-BE49-F238E27FC236}">
                <a16:creationId xmlns:a16="http://schemas.microsoft.com/office/drawing/2014/main" id="{B5A3DF7A-FC00-D664-B324-D0246FA66481}"/>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9" name="Title 1">
            <a:extLst>
              <a:ext uri="{FF2B5EF4-FFF2-40B4-BE49-F238E27FC236}">
                <a16:creationId xmlns:a16="http://schemas.microsoft.com/office/drawing/2014/main" id="{7790A4BE-E2EC-F524-DA2B-A0859B4D7A45}"/>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10</a:t>
            </a:r>
          </a:p>
        </p:txBody>
      </p:sp>
      <p:grpSp>
        <p:nvGrpSpPr>
          <p:cNvPr id="2" name="Group 1">
            <a:extLst>
              <a:ext uri="{FF2B5EF4-FFF2-40B4-BE49-F238E27FC236}">
                <a16:creationId xmlns:a16="http://schemas.microsoft.com/office/drawing/2014/main" id="{D5F7500A-480A-E037-A7D1-B3A4290AA3CC}"/>
              </a:ext>
            </a:extLst>
          </p:cNvPr>
          <p:cNvGrpSpPr/>
          <p:nvPr/>
        </p:nvGrpSpPr>
        <p:grpSpPr>
          <a:xfrm>
            <a:off x="-5106614" y="627532"/>
            <a:ext cx="5076056" cy="4265478"/>
            <a:chOff x="4067944" y="607766"/>
            <a:chExt cx="5076056" cy="4265478"/>
          </a:xfrm>
        </p:grpSpPr>
        <p:pic>
          <p:nvPicPr>
            <p:cNvPr id="3" name="Picture 2">
              <a:extLst>
                <a:ext uri="{FF2B5EF4-FFF2-40B4-BE49-F238E27FC236}">
                  <a16:creationId xmlns:a16="http://schemas.microsoft.com/office/drawing/2014/main" id="{6051D4CA-DE22-9FBB-0073-C3116D3163EA}"/>
                </a:ext>
              </a:extLst>
            </p:cNvPr>
            <p:cNvPicPr>
              <a:picLocks noChangeAspect="1"/>
            </p:cNvPicPr>
            <p:nvPr/>
          </p:nvPicPr>
          <p:blipFill>
            <a:blip r:embed="rId5">
              <a:extLst>
                <a:ext uri="{28A0092B-C50C-407E-A947-70E740481C1C}">
                  <a14:useLocalDpi xmlns:a14="http://schemas.microsoft.com/office/drawing/2010/main" val="0"/>
                </a:ext>
              </a:extLst>
            </a:blip>
            <a:srcRect l="3155" r="17538"/>
            <a:stretch/>
          </p:blipFill>
          <p:spPr>
            <a:xfrm>
              <a:off x="4067944" y="607766"/>
              <a:ext cx="5076056" cy="4265478"/>
            </a:xfrm>
            <a:prstGeom prst="rect">
              <a:avLst/>
            </a:prstGeom>
          </p:spPr>
        </p:pic>
        <p:sp>
          <p:nvSpPr>
            <p:cNvPr id="4" name="Footer Placeholder 4">
              <a:extLst>
                <a:ext uri="{FF2B5EF4-FFF2-40B4-BE49-F238E27FC236}">
                  <a16:creationId xmlns:a16="http://schemas.microsoft.com/office/drawing/2014/main" id="{2DEB782C-BBD3-BCC7-E860-3000CF87C524}"/>
                </a:ext>
              </a:extLst>
            </p:cNvPr>
            <p:cNvSpPr txBox="1">
              <a:spLocks/>
            </p:cNvSpPr>
            <p:nvPr/>
          </p:nvSpPr>
          <p:spPr>
            <a:xfrm>
              <a:off x="4194314" y="693198"/>
              <a:ext cx="390491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Löyly Public Sauna and Restaurant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Avanto </a:t>
              </a:r>
              <a:r>
                <a:rPr lang="fi-FI" sz="700" kern="0" cap="none" spc="0" dirty="0" err="1">
                  <a:solidFill>
                    <a:schemeClr val="bg1"/>
                  </a:solidFill>
                  <a:latin typeface="Finlandica" charset="0"/>
                </a:rPr>
                <a:t>Architects</a:t>
              </a:r>
              <a:r>
                <a:rPr lang="fi-FI" sz="700" kern="0" cap="none" spc="0" dirty="0">
                  <a:solidFill>
                    <a:schemeClr val="bg1"/>
                  </a:solidFill>
                  <a:latin typeface="Finlandica" charset="0"/>
                </a:rPr>
                <a:t>, Helsinki 2016. Photo: Kuvatoimisto Kuvio / Avanto</a:t>
              </a:r>
              <a:endParaRPr lang="fi-FI" sz="700" kern="0" cap="none" spc="0" dirty="0">
                <a:solidFill>
                  <a:schemeClr val="bg1"/>
                </a:solidFill>
                <a:latin typeface="+mj-lt"/>
              </a:endParaRPr>
            </a:p>
          </p:txBody>
        </p:sp>
      </p:grpSp>
      <p:sp>
        <p:nvSpPr>
          <p:cNvPr id="8" name="Rectangle 7">
            <a:extLst>
              <a:ext uri="{FF2B5EF4-FFF2-40B4-BE49-F238E27FC236}">
                <a16:creationId xmlns:a16="http://schemas.microsoft.com/office/drawing/2014/main" id="{32770E0D-FE3E-191B-3801-AA595E09A31D}"/>
              </a:ext>
            </a:extLst>
          </p:cNvPr>
          <p:cNvSpPr/>
          <p:nvPr/>
        </p:nvSpPr>
        <p:spPr>
          <a:xfrm>
            <a:off x="-25406" y="608386"/>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FBB0AC0C-09D8-801F-B24C-27E63AE9BB50}"/>
              </a:ext>
            </a:extLst>
          </p:cNvPr>
          <p:cNvGrpSpPr/>
          <p:nvPr/>
        </p:nvGrpSpPr>
        <p:grpSpPr>
          <a:xfrm>
            <a:off x="256175" y="5303030"/>
            <a:ext cx="3739761" cy="4265479"/>
            <a:chOff x="179510" y="5266611"/>
            <a:chExt cx="3739761" cy="4265479"/>
          </a:xfrm>
        </p:grpSpPr>
        <p:pic>
          <p:nvPicPr>
            <p:cNvPr id="6" name="Picture 5">
              <a:extLst>
                <a:ext uri="{FF2B5EF4-FFF2-40B4-BE49-F238E27FC236}">
                  <a16:creationId xmlns:a16="http://schemas.microsoft.com/office/drawing/2014/main" id="{C45F7B14-AAD9-8781-674A-D20E200A0F3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79510" y="5266611"/>
              <a:ext cx="3739761" cy="4265479"/>
            </a:xfrm>
            <a:prstGeom prst="rect">
              <a:avLst/>
            </a:prstGeom>
          </p:spPr>
        </p:pic>
        <p:sp>
          <p:nvSpPr>
            <p:cNvPr id="9" name="Footer Placeholder 4">
              <a:extLst>
                <a:ext uri="{FF2B5EF4-FFF2-40B4-BE49-F238E27FC236}">
                  <a16:creationId xmlns:a16="http://schemas.microsoft.com/office/drawing/2014/main" id="{7D7EADC8-4211-F1BE-7BEE-65F9A79DD6FD}"/>
                </a:ext>
              </a:extLst>
            </p:cNvPr>
            <p:cNvSpPr txBox="1">
              <a:spLocks/>
            </p:cNvSpPr>
            <p:nvPr/>
          </p:nvSpPr>
          <p:spPr>
            <a:xfrm>
              <a:off x="269181" y="5352043"/>
              <a:ext cx="300242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Kotiharju Sauna in Kallio </a:t>
              </a:r>
              <a:r>
                <a:rPr lang="fi-FI" sz="700" kern="0" cap="none" spc="0" dirty="0" err="1">
                  <a:solidFill>
                    <a:schemeClr val="bg1"/>
                  </a:solidFill>
                  <a:latin typeface="Finlandica" charset="0"/>
                </a:rPr>
                <a:t>district</a:t>
              </a:r>
              <a:r>
                <a:rPr lang="fi-FI" sz="700" kern="0" cap="none" spc="0" dirty="0">
                  <a:solidFill>
                    <a:schemeClr val="bg1"/>
                  </a:solidFill>
                  <a:latin typeface="Finlandica" charset="0"/>
                </a:rPr>
                <a:t>, Helsinki. Photo: Maija Astikainen / City of Helsinki</a:t>
              </a:r>
              <a:endParaRPr lang="fi-FI" sz="700" kern="0" cap="none" spc="0" dirty="0">
                <a:solidFill>
                  <a:schemeClr val="bg1"/>
                </a:solidFill>
                <a:latin typeface="+mj-lt"/>
              </a:endParaRPr>
            </a:p>
          </p:txBody>
        </p:sp>
      </p:grpSp>
      <p:grpSp>
        <p:nvGrpSpPr>
          <p:cNvPr id="21" name="Group 20">
            <a:extLst>
              <a:ext uri="{FF2B5EF4-FFF2-40B4-BE49-F238E27FC236}">
                <a16:creationId xmlns:a16="http://schemas.microsoft.com/office/drawing/2014/main" id="{CA2F1BE3-1786-7858-180E-1604F5A3B003}"/>
              </a:ext>
            </a:extLst>
          </p:cNvPr>
          <p:cNvGrpSpPr/>
          <p:nvPr/>
        </p:nvGrpSpPr>
        <p:grpSpPr>
          <a:xfrm>
            <a:off x="-3838623" y="627532"/>
            <a:ext cx="3812107" cy="4276301"/>
            <a:chOff x="157482" y="5266611"/>
            <a:chExt cx="3812107" cy="4276301"/>
          </a:xfrm>
        </p:grpSpPr>
        <p:pic>
          <p:nvPicPr>
            <p:cNvPr id="23" name="Picture 22">
              <a:extLst>
                <a:ext uri="{FF2B5EF4-FFF2-40B4-BE49-F238E27FC236}">
                  <a16:creationId xmlns:a16="http://schemas.microsoft.com/office/drawing/2014/main" id="{43330FC3-E3CA-0B77-C948-915D8F88A89B}"/>
                </a:ext>
              </a:extLst>
            </p:cNvPr>
            <p:cNvPicPr>
              <a:picLocks noChangeAspect="1"/>
            </p:cNvPicPr>
            <p:nvPr/>
          </p:nvPicPr>
          <p:blipFill>
            <a:blip r:embed="rId7" cstate="screen">
              <a:extLst>
                <a:ext uri="{28A0092B-C50C-407E-A947-70E740481C1C}">
                  <a14:useLocalDpi xmlns:a14="http://schemas.microsoft.com/office/drawing/2010/main"/>
                </a:ext>
              </a:extLst>
            </a:blip>
            <a:srcRect l="-201"/>
            <a:stretch/>
          </p:blipFill>
          <p:spPr>
            <a:xfrm>
              <a:off x="157482" y="5266611"/>
              <a:ext cx="3812107" cy="4276301"/>
            </a:xfrm>
            <a:prstGeom prst="rect">
              <a:avLst/>
            </a:prstGeom>
          </p:spPr>
        </p:pic>
        <p:sp>
          <p:nvSpPr>
            <p:cNvPr id="24" name="Footer Placeholder 4">
              <a:extLst>
                <a:ext uri="{FF2B5EF4-FFF2-40B4-BE49-F238E27FC236}">
                  <a16:creationId xmlns:a16="http://schemas.microsoft.com/office/drawing/2014/main" id="{183E7F83-38D2-A3C1-391B-61B3618052B1}"/>
                </a:ext>
              </a:extLst>
            </p:cNvPr>
            <p:cNvSpPr txBox="1">
              <a:spLocks/>
            </p:cNvSpPr>
            <p:nvPr/>
          </p:nvSpPr>
          <p:spPr>
            <a:xfrm>
              <a:off x="269181" y="5352043"/>
              <a:ext cx="226504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291196" dir="5400000" algn="ctr" rotWithShape="0">
                      <a:srgbClr val="000000">
                        <a:alpha val="91360"/>
                      </a:srgbClr>
                    </a:outerShdw>
                  </a:effectLst>
                  <a:latin typeface="Finlandica" charset="0"/>
                </a:rPr>
                <a:t>Sauna </a:t>
              </a:r>
              <a:r>
                <a:rPr lang="fi-FI" sz="700" kern="0" cap="none" spc="0" dirty="0" err="1">
                  <a:solidFill>
                    <a:schemeClr val="bg1"/>
                  </a:solidFill>
                  <a:effectLst>
                    <a:outerShdw blurRad="291196" dir="5400000" algn="ctr" rotWithShape="0">
                      <a:srgbClr val="000000">
                        <a:alpha val="91360"/>
                      </a:srgbClr>
                    </a:outerShdw>
                  </a:effectLst>
                  <a:latin typeface="Finlandica" charset="0"/>
                </a:rPr>
                <a:t>by</a:t>
              </a:r>
              <a:r>
                <a:rPr lang="fi-FI" sz="700" kern="0" cap="none" spc="0" dirty="0">
                  <a:solidFill>
                    <a:schemeClr val="bg1"/>
                  </a:solidFill>
                  <a:effectLst>
                    <a:outerShdw blurRad="291196" dir="5400000" algn="ctr" rotWithShape="0">
                      <a:srgbClr val="000000">
                        <a:alpha val="91360"/>
                      </a:srgbClr>
                    </a:outerShdw>
                  </a:effectLst>
                  <a:latin typeface="Finlandica" charset="0"/>
                </a:rPr>
                <a:t> Mattila &amp; </a:t>
              </a:r>
              <a:r>
                <a:rPr lang="fi-FI" sz="700" kern="0" cap="none" spc="0" dirty="0" err="1">
                  <a:solidFill>
                    <a:schemeClr val="bg1"/>
                  </a:solidFill>
                  <a:effectLst>
                    <a:outerShdw blurRad="291196" dir="5400000" algn="ctr" rotWithShape="0">
                      <a:srgbClr val="000000">
                        <a:alpha val="91360"/>
                      </a:srgbClr>
                    </a:outerShdw>
                  </a:effectLst>
                  <a:latin typeface="Finlandica" charset="0"/>
                </a:rPr>
                <a:t>Merz</a:t>
              </a:r>
              <a:r>
                <a:rPr lang="fi-FI" sz="700" kern="0" cap="none" spc="0" dirty="0">
                  <a:solidFill>
                    <a:schemeClr val="bg1"/>
                  </a:solidFill>
                  <a:effectLst>
                    <a:outerShdw blurRad="291196" dir="5400000" algn="ctr" rotWithShape="0">
                      <a:srgbClr val="000000">
                        <a:alpha val="91360"/>
                      </a:srgbClr>
                    </a:outerShdw>
                  </a:effectLst>
                  <a:latin typeface="Finlandica" charset="0"/>
                </a:rPr>
                <a:t>, Fiskars 2017. Photo: Mattila &amp; </a:t>
              </a:r>
              <a:r>
                <a:rPr lang="fi-FI" sz="700" kern="0" cap="none" spc="0" dirty="0" err="1">
                  <a:solidFill>
                    <a:schemeClr val="bg1"/>
                  </a:solidFill>
                  <a:effectLst>
                    <a:outerShdw blurRad="291196" dir="5400000" algn="ctr" rotWithShape="0">
                      <a:srgbClr val="000000">
                        <a:alpha val="91360"/>
                      </a:srgbClr>
                    </a:outerShdw>
                  </a:effectLst>
                  <a:latin typeface="Finlandica" charset="0"/>
                </a:rPr>
                <a:t>Merz</a:t>
              </a:r>
              <a:endParaRPr lang="fi-FI" sz="700" kern="0" cap="none" spc="0" dirty="0">
                <a:solidFill>
                  <a:schemeClr val="bg1"/>
                </a:solidFill>
                <a:effectLst>
                  <a:outerShdw blurRad="291196" dir="5400000" algn="ctr" rotWithShape="0">
                    <a:srgbClr val="000000">
                      <a:alpha val="91360"/>
                    </a:srgbClr>
                  </a:outerShdw>
                </a:effectLst>
                <a:latin typeface="+mj-lt"/>
              </a:endParaRPr>
            </a:p>
          </p:txBody>
        </p:sp>
      </p:grpSp>
      <p:sp>
        <p:nvSpPr>
          <p:cNvPr id="25" name="Rectangle 24">
            <a:extLst>
              <a:ext uri="{FF2B5EF4-FFF2-40B4-BE49-F238E27FC236}">
                <a16:creationId xmlns:a16="http://schemas.microsoft.com/office/drawing/2014/main" id="{4A87CF06-F1BD-ED1F-CDD1-F4270C2AC26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95341607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4.72222E-6 -3.7037E-7 L -0.00348 -0.91049 " pathEditMode="relative" rAng="0" ptsTypes="AA">
                                      <p:cBhvr>
                                        <p:cTn id="23" dur="2000" fill="hold"/>
                                        <p:tgtEl>
                                          <p:spTgt spid="10"/>
                                        </p:tgtEl>
                                        <p:attrNameLst>
                                          <p:attrName>ppt_x</p:attrName>
                                          <p:attrName>ppt_y</p:attrName>
                                        </p:attrNameLst>
                                      </p:cBhvr>
                                      <p:rCtr x="-174" y="-45525"/>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4.72222E-6 -4.32099E-6 L 0.43871 -0.00154 " pathEditMode="relative" rAng="0" ptsTypes="AA">
                                      <p:cBhvr>
                                        <p:cTn id="29" dur="2000" fill="hold"/>
                                        <p:tgtEl>
                                          <p:spTgt spid="21"/>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
                                        <p:tgtEl>
                                          <p:spTgt spid="8"/>
                                        </p:tgtEl>
                                      </p:cBhvr>
                                    </p:animEffect>
                                  </p:childTnLst>
                                </p:cTn>
                              </p:par>
                              <p:par>
                                <p:cTn id="33" presetID="0" presetClass="path" presetSubtype="0" accel="50000" decel="50000" fill="hold" nodeType="withEffect">
                                  <p:stCondLst>
                                    <p:cond delay="0"/>
                                  </p:stCondLst>
                                  <p:childTnLst>
                                    <p:animMotion origin="layout" path="M 2.77778E-6 -0.00185 L 1.0033 -0.00247 " pathEditMode="relative" rAng="0" ptsTypes="AA">
                                      <p:cBhvr>
                                        <p:cTn id="34" dur="3000" fill="hold"/>
                                        <p:tgtEl>
                                          <p:spTgt spid="2"/>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55A87-586C-9F71-BDC9-360805BACD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B4B2BB-6E23-3E14-51D0-AA6E7EB74B26}"/>
              </a:ext>
            </a:extLst>
          </p:cNvPr>
          <p:cNvSpPr txBox="1">
            <a:spLocks/>
          </p:cNvSpPr>
          <p:nvPr/>
        </p:nvSpPr>
        <p:spPr>
          <a:xfrm>
            <a:off x="1170041" y="1860869"/>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a:rPr>
              <a:t>11/10</a:t>
            </a:r>
            <a:endParaRPr lang="fi-FI"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7" name="Title 1">
            <a:extLst>
              <a:ext uri="{FF2B5EF4-FFF2-40B4-BE49-F238E27FC236}">
                <a16:creationId xmlns:a16="http://schemas.microsoft.com/office/drawing/2014/main" id="{B33E69F8-5FC3-F38B-00C2-F14246370ED9}"/>
              </a:ext>
            </a:extLst>
          </p:cNvPr>
          <p:cNvSpPr txBox="1">
            <a:spLocks/>
          </p:cNvSpPr>
          <p:nvPr/>
        </p:nvSpPr>
        <p:spPr>
          <a:xfrm>
            <a:off x="1170041" y="2459851"/>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An extra skylight </a:t>
            </a:r>
            <a:endParaRPr lang="fi-FI" sz="2000">
              <a:solidFill>
                <a:schemeClr val="bg1"/>
              </a:solidFill>
              <a:effectLst>
                <a:outerShdw blurRad="994667" dir="5400000" sx="104000" sy="104000" algn="ctr" rotWithShape="0">
                  <a:srgbClr val="000000"/>
                </a:outerShdw>
              </a:effectLst>
              <a:latin typeface="Finlandica"/>
            </a:endParaRPr>
          </a:p>
          <a:p>
            <a:pPr algn="ctr"/>
            <a:r>
              <a:rPr lang="en-US" sz="2000">
                <a:solidFill>
                  <a:schemeClr val="bg1"/>
                </a:solidFill>
                <a:effectLst>
                  <a:outerShdw blurRad="994667" dir="5400000" sx="104000" sy="104000" algn="ctr" rotWithShape="0">
                    <a:srgbClr val="000000"/>
                  </a:outerShdw>
                </a:effectLst>
                <a:latin typeface="Finlandica"/>
              </a:rPr>
              <a:t>with views to </a:t>
            </a:r>
            <a:endParaRPr lang="fi-FI" sz="2000">
              <a:solidFill>
                <a:schemeClr val="bg1"/>
              </a:solidFill>
              <a:effectLst>
                <a:outerShdw blurRad="994667" dir="5400000" sx="104000" sy="104000" algn="ctr" rotWithShape="0">
                  <a:srgbClr val="000000"/>
                </a:outerShdw>
              </a:effectLst>
              <a:latin typeface="Finlandica"/>
            </a:endParaRPr>
          </a:p>
          <a:p>
            <a:pPr algn="ctr"/>
            <a:r>
              <a:rPr lang="en-US" sz="2000">
                <a:solidFill>
                  <a:schemeClr val="bg1"/>
                </a:solidFill>
                <a:effectLst>
                  <a:outerShdw blurRad="994667" dir="5400000" sx="104000" sy="104000" algn="ctr" rotWithShape="0">
                    <a:srgbClr val="000000"/>
                  </a:outerShdw>
                </a:effectLst>
                <a:latin typeface="Finlandica"/>
              </a:rPr>
              <a:t>common ground.</a:t>
            </a:r>
            <a:endParaRPr lang="fi-FI" sz="2000">
              <a:solidFill>
                <a:schemeClr val="bg1"/>
              </a:solidFill>
              <a:effectLst>
                <a:outerShdw blurRad="994667" dir="5400000" sx="104000" sy="104000" algn="ctr" rotWithShape="0">
                  <a:srgbClr val="000000"/>
                </a:outerShdw>
              </a:effectLst>
              <a:latin typeface="Finlandica"/>
            </a:endParaRPr>
          </a:p>
        </p:txBody>
      </p:sp>
      <p:pic>
        <p:nvPicPr>
          <p:cNvPr id="4" name="Picture 3">
            <a:extLst>
              <a:ext uri="{FF2B5EF4-FFF2-40B4-BE49-F238E27FC236}">
                <a16:creationId xmlns:a16="http://schemas.microsoft.com/office/drawing/2014/main" id="{09D9EF12-EF31-051C-6D7D-96663DD2539A}"/>
              </a:ext>
            </a:extLst>
          </p:cNvPr>
          <p:cNvPicPr>
            <a:picLocks/>
          </p:cNvPicPr>
          <p:nvPr/>
        </p:nvPicPr>
        <p:blipFill>
          <a:blip r:embed="rId3"/>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C1033D0-8656-BAFA-AE81-8DA581F81845}"/>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fi-FI" sz="1400"/>
          </a:p>
        </p:txBody>
      </p:sp>
      <p:sp>
        <p:nvSpPr>
          <p:cNvPr id="3" name="Picture Placeholder 2">
            <a:extLst>
              <a:ext uri="{FF2B5EF4-FFF2-40B4-BE49-F238E27FC236}">
                <a16:creationId xmlns:a16="http://schemas.microsoft.com/office/drawing/2014/main" id="{A0B6BD5E-6D4A-3DE8-99C8-BECFEF18E91B}"/>
              </a:ext>
            </a:extLst>
          </p:cNvPr>
          <p:cNvSpPr>
            <a:spLocks noGrp="1"/>
          </p:cNvSpPr>
          <p:nvPr>
            <p:ph type="pic" sz="quarter" idx="13"/>
          </p:nvPr>
        </p:nvSpPr>
        <p:spPr>
          <a:solidFill>
            <a:schemeClr val="accent1"/>
          </a:solidFill>
        </p:spPr>
        <p:txBody>
          <a:bodyPr/>
          <a:lstStyle/>
          <a:p>
            <a:endParaRPr lang="fi-FI"/>
          </a:p>
        </p:txBody>
      </p:sp>
      <p:sp>
        <p:nvSpPr>
          <p:cNvPr id="5" name="Title 1">
            <a:extLst>
              <a:ext uri="{FF2B5EF4-FFF2-40B4-BE49-F238E27FC236}">
                <a16:creationId xmlns:a16="http://schemas.microsoft.com/office/drawing/2014/main" id="{8931418E-E0B8-E09B-3D85-B7AB16A51B52}"/>
              </a:ext>
            </a:extLst>
          </p:cNvPr>
          <p:cNvSpPr txBox="1">
            <a:spLocks/>
          </p:cNvSpPr>
          <p:nvPr/>
        </p:nvSpPr>
        <p:spPr>
          <a:xfrm>
            <a:off x="1171050" y="1861877"/>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a:rPr>
              <a:t>11/10</a:t>
            </a:r>
            <a:endParaRPr lang="fi-FI"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9" name="Title 1">
            <a:extLst>
              <a:ext uri="{FF2B5EF4-FFF2-40B4-BE49-F238E27FC236}">
                <a16:creationId xmlns:a16="http://schemas.microsoft.com/office/drawing/2014/main" id="{00F6F01D-B7BE-3B9F-C620-D22EAC4180F6}"/>
              </a:ext>
            </a:extLst>
          </p:cNvPr>
          <p:cNvSpPr txBox="1">
            <a:spLocks/>
          </p:cNvSpPr>
          <p:nvPr/>
        </p:nvSpPr>
        <p:spPr>
          <a:xfrm>
            <a:off x="1171050" y="2460859"/>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An extra skylight </a:t>
            </a:r>
            <a:endParaRPr lang="fi-FI" sz="2000">
              <a:solidFill>
                <a:schemeClr val="bg1"/>
              </a:solidFill>
              <a:effectLst>
                <a:outerShdw blurRad="994667" dir="5400000" sx="104000" sy="104000" algn="ctr" rotWithShape="0">
                  <a:srgbClr val="000000"/>
                </a:outerShdw>
              </a:effectLst>
              <a:latin typeface="Finlandica"/>
            </a:endParaRPr>
          </a:p>
          <a:p>
            <a:pPr algn="ctr"/>
            <a:r>
              <a:rPr lang="en-US" sz="2000">
                <a:solidFill>
                  <a:schemeClr val="bg1"/>
                </a:solidFill>
                <a:effectLst>
                  <a:outerShdw blurRad="994667" dir="5400000" sx="104000" sy="104000" algn="ctr" rotWithShape="0">
                    <a:srgbClr val="000000"/>
                  </a:outerShdw>
                </a:effectLst>
                <a:latin typeface="Finlandica"/>
              </a:rPr>
              <a:t>with views to </a:t>
            </a:r>
            <a:endParaRPr lang="fi-FI" sz="2000">
              <a:solidFill>
                <a:schemeClr val="bg1"/>
              </a:solidFill>
              <a:effectLst>
                <a:outerShdw blurRad="994667" dir="5400000" sx="104000" sy="104000" algn="ctr" rotWithShape="0">
                  <a:srgbClr val="000000"/>
                </a:outerShdw>
              </a:effectLst>
              <a:latin typeface="Finlandica"/>
            </a:endParaRPr>
          </a:p>
          <a:p>
            <a:pPr algn="ctr"/>
            <a:r>
              <a:rPr lang="en-US" sz="2000">
                <a:solidFill>
                  <a:schemeClr val="bg1"/>
                </a:solidFill>
                <a:effectLst>
                  <a:outerShdw blurRad="994667" dir="5400000" sx="104000" sy="104000" algn="ctr" rotWithShape="0">
                    <a:srgbClr val="000000"/>
                  </a:outerShdw>
                </a:effectLst>
                <a:latin typeface="Finlandica"/>
              </a:rPr>
              <a:t>common ground.</a:t>
            </a:r>
            <a:endParaRPr lang="fi-FI" sz="2000">
              <a:solidFill>
                <a:schemeClr val="bg1"/>
              </a:solidFill>
              <a:effectLst>
                <a:outerShdw blurRad="994667" dir="5400000" sx="104000" sy="104000" algn="ctr" rotWithShape="0">
                  <a:srgbClr val="000000"/>
                </a:outerShdw>
              </a:effectLst>
              <a:latin typeface="Finlandica"/>
            </a:endParaRPr>
          </a:p>
        </p:txBody>
      </p:sp>
      <p:pic>
        <p:nvPicPr>
          <p:cNvPr id="13" name="Picture 12">
            <a:extLst>
              <a:ext uri="{FF2B5EF4-FFF2-40B4-BE49-F238E27FC236}">
                <a16:creationId xmlns:a16="http://schemas.microsoft.com/office/drawing/2014/main" id="{48CE87B7-2BCB-71C8-C6B7-09BA187A50BD}"/>
              </a:ext>
            </a:extLst>
          </p:cNvPr>
          <p:cNvPicPr>
            <a:picLocks/>
          </p:cNvPicPr>
          <p:nvPr/>
        </p:nvPicPr>
        <p:blipFill>
          <a:blip r:embed="rId3"/>
          <a:stretch>
            <a:fillRect/>
          </a:stretch>
        </p:blipFill>
        <p:spPr>
          <a:xfrm>
            <a:off x="4413250" y="2348659"/>
            <a:ext cx="317500" cy="36000"/>
          </a:xfrm>
          <a:prstGeom prst="rect">
            <a:avLst/>
          </a:prstGeom>
        </p:spPr>
      </p:pic>
    </p:spTree>
    <p:extLst>
      <p:ext uri="{BB962C8B-B14F-4D97-AF65-F5344CB8AC3E}">
        <p14:creationId xmlns:p14="http://schemas.microsoft.com/office/powerpoint/2010/main" val="122577730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8261-BFE5-4D74-0C7C-38A7010EDC71}"/>
            </a:ext>
          </a:extLst>
        </p:cNvPr>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66C7F000-913E-55D1-6147-B112A62B27BC}"/>
              </a:ext>
            </a:extLst>
          </p:cNvPr>
          <p:cNvSpPr>
            <a:spLocks noGrp="1"/>
          </p:cNvSpPr>
          <p:nvPr>
            <p:ph type="pic" sz="quarter" idx="13"/>
          </p:nvPr>
        </p:nvSpPr>
        <p:spPr/>
        <p:txBody>
          <a:bodyPr/>
          <a:lstStyle/>
          <a:p>
            <a:endParaRPr lang="fi-FI"/>
          </a:p>
        </p:txBody>
      </p:sp>
      <p:sp>
        <p:nvSpPr>
          <p:cNvPr id="27" name="TextBox 26">
            <a:extLst>
              <a:ext uri="{FF2B5EF4-FFF2-40B4-BE49-F238E27FC236}">
                <a16:creationId xmlns:a16="http://schemas.microsoft.com/office/drawing/2014/main" id="{CDC87D21-2ECF-8069-9042-9C0195817D9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15" name="Title 1">
            <a:extLst>
              <a:ext uri="{FF2B5EF4-FFF2-40B4-BE49-F238E27FC236}">
                <a16:creationId xmlns:a16="http://schemas.microsoft.com/office/drawing/2014/main" id="{B0F2F060-183F-FCA6-04B1-9EAAAC8822B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sp>
        <p:nvSpPr>
          <p:cNvPr id="16" name="Title 1">
            <a:extLst>
              <a:ext uri="{FF2B5EF4-FFF2-40B4-BE49-F238E27FC236}">
                <a16:creationId xmlns:a16="http://schemas.microsoft.com/office/drawing/2014/main" id="{07FDFCA6-4154-4AC9-F4ED-82120CD7512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An extra skylight with views to common ground.</a:t>
            </a:r>
          </a:p>
        </p:txBody>
      </p:sp>
      <p:sp>
        <p:nvSpPr>
          <p:cNvPr id="17" name="Title 1">
            <a:extLst>
              <a:ext uri="{FF2B5EF4-FFF2-40B4-BE49-F238E27FC236}">
                <a16:creationId xmlns:a16="http://schemas.microsoft.com/office/drawing/2014/main" id="{ADE09076-7C80-01C8-757A-B9257A1AA95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20" name="Title 1">
            <a:extLst>
              <a:ext uri="{FF2B5EF4-FFF2-40B4-BE49-F238E27FC236}">
                <a16:creationId xmlns:a16="http://schemas.microsoft.com/office/drawing/2014/main" id="{8D8F268E-AADF-784B-AB92-4D98BF8A2BD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29" name="Title 1">
            <a:extLst>
              <a:ext uri="{FF2B5EF4-FFF2-40B4-BE49-F238E27FC236}">
                <a16:creationId xmlns:a16="http://schemas.microsoft.com/office/drawing/2014/main" id="{307961B0-E3A7-B3AD-DE31-E9EEE886335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30" name="Title 1">
            <a:extLst>
              <a:ext uri="{FF2B5EF4-FFF2-40B4-BE49-F238E27FC236}">
                <a16:creationId xmlns:a16="http://schemas.microsoft.com/office/drawing/2014/main" id="{CC931359-BA33-BE09-6044-B8AD7A51B35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32" name="Title 1">
            <a:extLst>
              <a:ext uri="{FF2B5EF4-FFF2-40B4-BE49-F238E27FC236}">
                <a16:creationId xmlns:a16="http://schemas.microsoft.com/office/drawing/2014/main" id="{80C9B084-6B69-5D16-E70A-25ED9CBE92A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33" name="Title 1">
            <a:extLst>
              <a:ext uri="{FF2B5EF4-FFF2-40B4-BE49-F238E27FC236}">
                <a16:creationId xmlns:a16="http://schemas.microsoft.com/office/drawing/2014/main" id="{BE78F33B-2683-E64F-9F5F-918763AD87D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37" name="Title 1">
            <a:extLst>
              <a:ext uri="{FF2B5EF4-FFF2-40B4-BE49-F238E27FC236}">
                <a16:creationId xmlns:a16="http://schemas.microsoft.com/office/drawing/2014/main" id="{5E621F42-DCDE-CF3E-057D-5603F0C4958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55" name="Title 1">
            <a:extLst>
              <a:ext uri="{FF2B5EF4-FFF2-40B4-BE49-F238E27FC236}">
                <a16:creationId xmlns:a16="http://schemas.microsoft.com/office/drawing/2014/main" id="{75D5206A-E206-9348-DA08-1B0B07A7071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8" name="Title 1">
            <a:extLst>
              <a:ext uri="{FF2B5EF4-FFF2-40B4-BE49-F238E27FC236}">
                <a16:creationId xmlns:a16="http://schemas.microsoft.com/office/drawing/2014/main" id="{D83D2A77-8F2C-AED4-965B-603F9BB98635}"/>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9" name="Title 1">
            <a:extLst>
              <a:ext uri="{FF2B5EF4-FFF2-40B4-BE49-F238E27FC236}">
                <a16:creationId xmlns:a16="http://schemas.microsoft.com/office/drawing/2014/main" id="{FBEEEE63-F586-4C5C-7704-3DA85E1CF57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2" name="Rectangle 1">
            <a:extLst>
              <a:ext uri="{FF2B5EF4-FFF2-40B4-BE49-F238E27FC236}">
                <a16:creationId xmlns:a16="http://schemas.microsoft.com/office/drawing/2014/main" id="{8A9B86D6-A656-9325-101F-88DEF42B550E}"/>
              </a:ext>
            </a:extLst>
          </p:cNvPr>
          <p:cNvSpPr/>
          <p:nvPr/>
        </p:nvSpPr>
        <p:spPr>
          <a:xfrm>
            <a:off x="3559966" y="498259"/>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solidFill>
                <a:schemeClr val="tx1"/>
              </a:solidFill>
            </a:endParaRPr>
          </a:p>
        </p:txBody>
      </p:sp>
      <p:sp>
        <p:nvSpPr>
          <p:cNvPr id="4" name="Title 1">
            <a:extLst>
              <a:ext uri="{FF2B5EF4-FFF2-40B4-BE49-F238E27FC236}">
                <a16:creationId xmlns:a16="http://schemas.microsoft.com/office/drawing/2014/main" id="{192F6EF4-40C3-EE28-FA8A-88B489E19E95}"/>
              </a:ext>
            </a:extLst>
          </p:cNvPr>
          <p:cNvSpPr txBox="1">
            <a:spLocks/>
          </p:cNvSpPr>
          <p:nvPr/>
        </p:nvSpPr>
        <p:spPr>
          <a:xfrm>
            <a:off x="3561306" y="375149"/>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11</a:t>
            </a:r>
          </a:p>
        </p:txBody>
      </p:sp>
      <p:sp>
        <p:nvSpPr>
          <p:cNvPr id="12" name="Footer Placeholder 4">
            <a:extLst>
              <a:ext uri="{FF2B5EF4-FFF2-40B4-BE49-F238E27FC236}">
                <a16:creationId xmlns:a16="http://schemas.microsoft.com/office/drawing/2014/main" id="{BCA32516-9DF7-69CD-9A00-F9D16D4B3423}"/>
              </a:ext>
            </a:extLst>
          </p:cNvPr>
          <p:cNvSpPr txBox="1">
            <a:spLocks/>
          </p:cNvSpPr>
          <p:nvPr/>
        </p:nvSpPr>
        <p:spPr>
          <a:xfrm>
            <a:off x="4174320" y="706207"/>
            <a:ext cx="32541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600" kern="0" cap="none" spc="0">
                <a:solidFill>
                  <a:schemeClr val="bg1"/>
                </a:solidFill>
                <a:latin typeface="Finlandica" charset="0"/>
              </a:rPr>
              <a:t>Photo: xxx</a:t>
            </a:r>
            <a:endParaRPr lang="fi-FI" sz="600" kern="0" cap="none" spc="0">
              <a:solidFill>
                <a:schemeClr val="bg1"/>
              </a:solidFill>
              <a:latin typeface="+mj-lt"/>
            </a:endParaRPr>
          </a:p>
        </p:txBody>
      </p:sp>
      <p:sp>
        <p:nvSpPr>
          <p:cNvPr id="13" name="Rectangle 12">
            <a:extLst>
              <a:ext uri="{FF2B5EF4-FFF2-40B4-BE49-F238E27FC236}">
                <a16:creationId xmlns:a16="http://schemas.microsoft.com/office/drawing/2014/main" id="{47C29C7A-11AD-6C2B-177C-98616DC94F7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4" name="Group 13">
            <a:extLst>
              <a:ext uri="{FF2B5EF4-FFF2-40B4-BE49-F238E27FC236}">
                <a16:creationId xmlns:a16="http://schemas.microsoft.com/office/drawing/2014/main" id="{160952E8-4A4D-3DB7-2E76-268B5E6CDDF9}"/>
              </a:ext>
            </a:extLst>
          </p:cNvPr>
          <p:cNvGrpSpPr/>
          <p:nvPr/>
        </p:nvGrpSpPr>
        <p:grpSpPr>
          <a:xfrm>
            <a:off x="1327483" y="2113801"/>
            <a:ext cx="1456630" cy="455453"/>
            <a:chOff x="1301295" y="2426465"/>
            <a:chExt cx="1456630" cy="455453"/>
          </a:xfrm>
        </p:grpSpPr>
        <p:sp>
          <p:nvSpPr>
            <p:cNvPr id="22" name="Title 1">
              <a:extLst>
                <a:ext uri="{FF2B5EF4-FFF2-40B4-BE49-F238E27FC236}">
                  <a16:creationId xmlns:a16="http://schemas.microsoft.com/office/drawing/2014/main" id="{4D484E84-3923-E7B9-347C-DD84F8D9601A}"/>
                </a:ext>
              </a:extLst>
            </p:cNvPr>
            <p:cNvSpPr txBox="1">
              <a:spLocks/>
            </p:cNvSpPr>
            <p:nvPr/>
          </p:nvSpPr>
          <p:spPr>
            <a:xfrm>
              <a:off x="1308772"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can be written here.</a:t>
              </a:r>
              <a:endParaRPr lang="fi-FI" dirty="0">
                <a:solidFill>
                  <a:schemeClr val="tx1"/>
                </a:solidFill>
              </a:endParaRPr>
            </a:p>
          </p:txBody>
        </p:sp>
        <p:sp>
          <p:nvSpPr>
            <p:cNvPr id="24" name="Title 1">
              <a:extLst>
                <a:ext uri="{FF2B5EF4-FFF2-40B4-BE49-F238E27FC236}">
                  <a16:creationId xmlns:a16="http://schemas.microsoft.com/office/drawing/2014/main" id="{E12F37E3-8428-6F10-3AB1-A2F40629BF4A}"/>
                </a:ext>
              </a:extLst>
            </p:cNvPr>
            <p:cNvSpPr txBox="1">
              <a:spLocks/>
            </p:cNvSpPr>
            <p:nvPr/>
          </p:nvSpPr>
          <p:spPr>
            <a:xfrm>
              <a:off x="1301295" y="2426465"/>
              <a:ext cx="1449153" cy="2523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dirty="0">
                  <a:solidFill>
                    <a:schemeClr val="tx1"/>
                  </a:solidFill>
                  <a:ea typeface="+mj-lt"/>
                  <a:cs typeface="+mj-lt"/>
                </a:rPr>
                <a:t>Any note</a:t>
              </a:r>
            </a:p>
          </p:txBody>
        </p:sp>
      </p:grpSp>
      <p:sp>
        <p:nvSpPr>
          <p:cNvPr id="26" name="Title 1">
            <a:extLst>
              <a:ext uri="{FF2B5EF4-FFF2-40B4-BE49-F238E27FC236}">
                <a16:creationId xmlns:a16="http://schemas.microsoft.com/office/drawing/2014/main" id="{E258035B-1D8C-314C-3CFC-1C78F24D95A1}"/>
              </a:ext>
            </a:extLst>
          </p:cNvPr>
          <p:cNvSpPr txBox="1">
            <a:spLocks/>
          </p:cNvSpPr>
          <p:nvPr/>
        </p:nvSpPr>
        <p:spPr>
          <a:xfrm>
            <a:off x="1179444" y="3162810"/>
            <a:ext cx="1745418" cy="107721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This is a place for </a:t>
            </a:r>
            <a:endParaRPr lang="fi-FI" sz="1000" dirty="0">
              <a:solidFill>
                <a:schemeClr val="tx1"/>
              </a:solidFill>
              <a:ea typeface="+mj-lt"/>
              <a:cs typeface="+mj-lt"/>
            </a:endParaRPr>
          </a:p>
          <a:p>
            <a:pPr algn="ctr"/>
            <a:r>
              <a:rPr lang="en-US" sz="1000" b="0" dirty="0">
                <a:solidFill>
                  <a:schemeClr val="tx1"/>
                </a:solidFill>
                <a:ea typeface="+mj-lt"/>
                <a:cs typeface="+mj-lt"/>
              </a:rPr>
              <a:t>more detailed information.</a:t>
            </a:r>
            <a:br>
              <a:rPr lang="en-US" sz="1000" b="0" dirty="0">
                <a:solidFill>
                  <a:schemeClr val="tx1"/>
                </a:solidFill>
                <a:ea typeface="+mj-lt"/>
                <a:cs typeface="+mj-lt"/>
              </a:rPr>
            </a:br>
            <a:r>
              <a:rPr lang="en-US" sz="1000" b="0" dirty="0">
                <a:ea typeface="+mj-lt"/>
                <a:cs typeface="+mj-lt"/>
              </a:rPr>
              <a:t>You can use this page to highlight connections between Finnish architecture and your country, shared projects, or even interesting upcoming events.</a:t>
            </a:r>
            <a:endParaRPr lang="fi-FI" sz="1000" dirty="0">
              <a:solidFill>
                <a:schemeClr val="tx1"/>
              </a:solidFill>
              <a:ea typeface="+mj-lt"/>
              <a:cs typeface="+mj-lt"/>
            </a:endParaRPr>
          </a:p>
        </p:txBody>
      </p:sp>
    </p:spTree>
    <p:extLst>
      <p:ext uri="{BB962C8B-B14F-4D97-AF65-F5344CB8AC3E}">
        <p14:creationId xmlns:p14="http://schemas.microsoft.com/office/powerpoint/2010/main" val="71440880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strVal val="#ppt_w*0.70"/>
                                          </p:val>
                                        </p:tav>
                                        <p:tav tm="100000">
                                          <p:val>
                                            <p:strVal val="#ppt_w"/>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animEffect transition="in" filter="fade">
                                      <p:cBhvr>
                                        <p:cTn id="15" dur="750"/>
                                        <p:tgtEl>
                                          <p:spTgt spid="1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p:tgtEl>
                                          <p:spTgt spid="26"/>
                                        </p:tgtEl>
                                        <p:attrNameLst>
                                          <p:attrName>ppt_y</p:attrName>
                                        </p:attrNameLst>
                                      </p:cBhvr>
                                      <p:tavLst>
                                        <p:tav tm="0">
                                          <p:val>
                                            <p:strVal val="#ppt_y-#ppt_h*1.125000"/>
                                          </p:val>
                                        </p:tav>
                                        <p:tav tm="100000">
                                          <p:val>
                                            <p:strVal val="#ppt_y"/>
                                          </p:val>
                                        </p:tav>
                                      </p:tavLst>
                                    </p:anim>
                                    <p:animEffect transition="in" filter="wipe(down)">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920875"/>
            <a:ext cx="4145691" cy="1295524"/>
          </a:xfrm>
        </p:spPr>
        <p:txBody>
          <a:bodyPr/>
          <a:lstStyle/>
          <a:p>
            <a:br>
              <a:rPr lang="en-US"/>
            </a:br>
            <a:r>
              <a:rPr lang="en-US" sz="1500"/>
              <a:t>The end.</a:t>
            </a:r>
            <a:br>
              <a:rPr lang="en-US" sz="1500"/>
            </a:br>
            <a:r>
              <a:rPr lang="en-US" sz="1500"/>
              <a:t>The beginning.</a:t>
            </a:r>
            <a:br>
              <a:rPr lang="en-US" sz="1500"/>
            </a:br>
            <a:br>
              <a:rPr lang="en-US" sz="1500"/>
            </a:br>
            <a:r>
              <a:rPr lang="en-US">
                <a:ea typeface="+mj-lt"/>
                <a:cs typeface="+mj-lt"/>
              </a:rPr>
              <a:t>Perhaps we should build the next chapter together?</a:t>
            </a:r>
            <a:endParaRPr lang="en-US"/>
          </a:p>
        </p:txBody>
      </p:sp>
      <p:pic>
        <p:nvPicPr>
          <p:cNvPr id="4" name="Picture 3" descr="A black background with white text&#10;&#10;AI-generated content may be incorrect.">
            <a:extLst>
              <a:ext uri="{FF2B5EF4-FFF2-40B4-BE49-F238E27FC236}">
                <a16:creationId xmlns:a16="http://schemas.microsoft.com/office/drawing/2014/main" id="{CAE1D851-698F-FD56-BAA6-2FDB203EFE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313" y="4182256"/>
            <a:ext cx="1628090" cy="556978"/>
          </a:xfrm>
          <a:prstGeom prst="rect">
            <a:avLst/>
          </a:prstGeom>
        </p:spPr>
      </p:pic>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4C13-AAE0-E013-026E-3362FE9538A9}"/>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FCEC5890-62D2-FCA5-5452-3EDA5216E21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8BDE1C60-D1AB-161B-3928-34052114063D}"/>
                </a:ext>
              </a:extLst>
            </p:cNvPr>
            <p:cNvPicPr>
              <a:picLocks noChangeAspect="1"/>
            </p:cNvPicPr>
            <p:nvPr/>
          </p:nvPicPr>
          <p:blipFill>
            <a:blip r:embed="rId4" cstate="screen">
              <a:extLst>
                <a:ext uri="{28A0092B-C50C-407E-A947-70E740481C1C}">
                  <a14:useLocalDpi xmlns:a14="http://schemas.microsoft.com/office/drawing/2010/main"/>
                </a:ext>
              </a:extLst>
            </a:blip>
            <a:srcRect t="-15"/>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B891CE5-3405-E7F2-D64D-C6EE282F34C5}"/>
                </a:ext>
              </a:extLst>
            </p:cNvPr>
            <p:cNvSpPr txBox="1">
              <a:spLocks/>
            </p:cNvSpPr>
            <p:nvPr/>
          </p:nvSpPr>
          <p:spPr>
            <a:xfrm>
              <a:off x="4163432" y="697735"/>
              <a:ext cx="331661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254412" dir="5400000" algn="ctr" rotWithShape="0">
                      <a:srgbClr val="000000">
                        <a:alpha val="85000"/>
                      </a:srgbClr>
                    </a:outerShdw>
                  </a:effectLst>
                  <a:latin typeface="Finlandica" charset="0"/>
                </a:rPr>
                <a:t>Pohjolankatu </a:t>
              </a:r>
              <a:r>
                <a:rPr lang="fi-FI" sz="700" kern="0" cap="none" spc="0" dirty="0" err="1">
                  <a:solidFill>
                    <a:schemeClr val="bg1"/>
                  </a:solidFill>
                  <a:effectLst>
                    <a:outerShdw blurRad="254412" dir="5400000" algn="ctr" rotWithShape="0">
                      <a:srgbClr val="000000">
                        <a:alpha val="85000"/>
                      </a:srgbClr>
                    </a:outerShdw>
                  </a:effectLst>
                  <a:latin typeface="Finlandica" charset="0"/>
                </a:rPr>
                <a:t>Street</a:t>
              </a:r>
              <a:r>
                <a:rPr lang="fi-FI" sz="700" kern="0" cap="none" spc="0" dirty="0">
                  <a:solidFill>
                    <a:schemeClr val="bg1"/>
                  </a:solidFill>
                  <a:effectLst>
                    <a:outerShdw blurRad="254412" dir="5400000" algn="ctr" rotWithShape="0">
                      <a:srgbClr val="000000">
                        <a:alpha val="85000"/>
                      </a:srgbClr>
                    </a:outerShdw>
                  </a:effectLst>
                  <a:latin typeface="Finlandica" charset="0"/>
                </a:rPr>
                <a:t> </a:t>
              </a:r>
              <a:r>
                <a:rPr lang="fi-FI" sz="700" kern="0" cap="none" spc="0" dirty="0" err="1">
                  <a:solidFill>
                    <a:schemeClr val="bg1"/>
                  </a:solidFill>
                  <a:effectLst>
                    <a:outerShdw blurRad="254412" dir="5400000" algn="ctr" rotWithShape="0">
                      <a:srgbClr val="000000">
                        <a:alpha val="85000"/>
                      </a:srgbClr>
                    </a:outerShdw>
                  </a:effectLst>
                  <a:latin typeface="Finlandica" charset="0"/>
                </a:rPr>
                <a:t>from</a:t>
              </a:r>
              <a:r>
                <a:rPr lang="fi-FI" sz="700" kern="0" cap="none" spc="0" dirty="0">
                  <a:solidFill>
                    <a:schemeClr val="bg1"/>
                  </a:solidFill>
                  <a:effectLst>
                    <a:outerShdw blurRad="254412" dir="5400000" algn="ctr" rotWithShape="0">
                      <a:srgbClr val="000000">
                        <a:alpha val="85000"/>
                      </a:srgbClr>
                    </a:outerShdw>
                  </a:effectLst>
                  <a:latin typeface="Finlandica" charset="0"/>
                </a:rPr>
                <a:t> </a:t>
              </a:r>
              <a:r>
                <a:rPr lang="fi-FI" sz="700" kern="0" cap="none" spc="0" dirty="0" err="1">
                  <a:solidFill>
                    <a:schemeClr val="bg1"/>
                  </a:solidFill>
                  <a:effectLst>
                    <a:outerShdw blurRad="254412" dir="5400000" algn="ctr" rotWithShape="0">
                      <a:srgbClr val="000000">
                        <a:alpha val="85000"/>
                      </a:srgbClr>
                    </a:outerShdw>
                  </a:effectLst>
                  <a:latin typeface="Finlandica" charset="0"/>
                </a:rPr>
                <a:t>the</a:t>
              </a:r>
              <a:r>
                <a:rPr lang="fi-FI" sz="700" kern="0" cap="none" spc="0" dirty="0">
                  <a:solidFill>
                    <a:schemeClr val="bg1"/>
                  </a:solidFill>
                  <a:effectLst>
                    <a:outerShdw blurRad="254412" dir="5400000" algn="ctr" rotWithShape="0">
                      <a:srgbClr val="000000">
                        <a:alpha val="85000"/>
                      </a:srgbClr>
                    </a:outerShdw>
                  </a:effectLst>
                  <a:latin typeface="Finlandica" charset="0"/>
                </a:rPr>
                <a:t> 1920s in </a:t>
              </a:r>
              <a:r>
                <a:rPr lang="fi-FI" sz="700" kern="0" cap="none" spc="0" dirty="0" err="1">
                  <a:solidFill>
                    <a:schemeClr val="bg1"/>
                  </a:solidFill>
                  <a:effectLst>
                    <a:outerShdw blurRad="254412" dir="5400000" algn="ctr" rotWithShape="0">
                      <a:srgbClr val="000000">
                        <a:alpha val="85000"/>
                      </a:srgbClr>
                    </a:outerShdw>
                  </a:effectLst>
                  <a:latin typeface="Finlandica" charset="0"/>
                </a:rPr>
                <a:t>Puukäpylä</a:t>
              </a:r>
              <a:r>
                <a:rPr lang="fi-FI" sz="700" kern="0" cap="none" spc="0" dirty="0">
                  <a:solidFill>
                    <a:schemeClr val="bg1"/>
                  </a:solidFill>
                  <a:effectLst>
                    <a:outerShdw blurRad="254412" dir="5400000" algn="ctr" rotWithShape="0">
                      <a:srgbClr val="000000">
                        <a:alpha val="85000"/>
                      </a:srgbClr>
                    </a:outerShdw>
                  </a:effectLst>
                  <a:latin typeface="Finlandica" charset="0"/>
                </a:rPr>
                <a:t>, Helsinki. Photo: Nea Ilmevalta / </a:t>
              </a:r>
              <a:r>
                <a:rPr lang="fi-FI" sz="700" kern="0" cap="none" spc="0" dirty="0" err="1">
                  <a:solidFill>
                    <a:schemeClr val="bg1"/>
                  </a:solidFill>
                  <a:effectLst>
                    <a:outerShdw blurRad="254412" dir="5400000" algn="ctr" rotWithShape="0">
                      <a:srgbClr val="000000">
                        <a:alpha val="85000"/>
                      </a:srgbClr>
                    </a:outerShdw>
                  </a:effectLst>
                  <a:latin typeface="Finlandica" charset="0"/>
                </a:rPr>
                <a:t>Archinfo</a:t>
              </a:r>
              <a:endParaRPr lang="fi-FI" sz="700" kern="0" cap="none" spc="0" dirty="0">
                <a:solidFill>
                  <a:schemeClr val="bg1"/>
                </a:solidFill>
                <a:effectLst>
                  <a:outerShdw blurRad="254412" dir="5400000" algn="ctr" rotWithShape="0">
                    <a:srgbClr val="000000">
                      <a:alpha val="85000"/>
                    </a:srgbClr>
                  </a:outerShdw>
                </a:effectLst>
                <a:latin typeface="+mj-lt"/>
              </a:endParaRPr>
            </a:p>
          </p:txBody>
        </p:sp>
      </p:grpSp>
      <p:grpSp>
        <p:nvGrpSpPr>
          <p:cNvPr id="11" name="Group 10">
            <a:extLst>
              <a:ext uri="{FF2B5EF4-FFF2-40B4-BE49-F238E27FC236}">
                <a16:creationId xmlns:a16="http://schemas.microsoft.com/office/drawing/2014/main" id="{413A5F53-69DE-0E7B-486E-2FBA846B2384}"/>
              </a:ext>
            </a:extLst>
          </p:cNvPr>
          <p:cNvGrpSpPr/>
          <p:nvPr/>
        </p:nvGrpSpPr>
        <p:grpSpPr>
          <a:xfrm>
            <a:off x="4067944" y="627532"/>
            <a:ext cx="5076056" cy="4265479"/>
            <a:chOff x="4067944" y="627532"/>
            <a:chExt cx="5076056" cy="4265479"/>
          </a:xfrm>
        </p:grpSpPr>
        <p:pic>
          <p:nvPicPr>
            <p:cNvPr id="13" name="Picture 12">
              <a:extLst>
                <a:ext uri="{FF2B5EF4-FFF2-40B4-BE49-F238E27FC236}">
                  <a16:creationId xmlns:a16="http://schemas.microsoft.com/office/drawing/2014/main" id="{175CD336-7EC3-D4DB-AD00-A6EC2301B1F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67944" y="627532"/>
              <a:ext cx="5076056" cy="4265479"/>
            </a:xfrm>
            <a:prstGeom prst="rect">
              <a:avLst/>
            </a:prstGeom>
          </p:spPr>
        </p:pic>
        <p:sp>
          <p:nvSpPr>
            <p:cNvPr id="22" name="Footer Placeholder 4">
              <a:extLst>
                <a:ext uri="{FF2B5EF4-FFF2-40B4-BE49-F238E27FC236}">
                  <a16:creationId xmlns:a16="http://schemas.microsoft.com/office/drawing/2014/main" id="{5CF9AD68-8FD6-8BF3-984F-C0D9E3115A05}"/>
                </a:ext>
              </a:extLst>
            </p:cNvPr>
            <p:cNvSpPr txBox="1">
              <a:spLocks/>
            </p:cNvSpPr>
            <p:nvPr/>
          </p:nvSpPr>
          <p:spPr>
            <a:xfrm>
              <a:off x="4160258" y="697735"/>
              <a:ext cx="355225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err="1">
                  <a:solidFill>
                    <a:schemeClr val="bg1"/>
                  </a:solidFill>
                  <a:effectLst>
                    <a:outerShdw blurRad="226328" dir="4980000" sx="103000" sy="103000" algn="ctr" rotWithShape="0">
                      <a:srgbClr val="000000">
                        <a:alpha val="92000"/>
                      </a:srgbClr>
                    </a:outerShdw>
                  </a:effectLst>
                  <a:latin typeface="Finlandica" charset="0"/>
                </a:rPr>
                <a:t>Filmmaker’s</a:t>
              </a:r>
              <a:r>
                <a:rPr lang="fi-FI" sz="700" kern="0" cap="none" spc="0" dirty="0">
                  <a:solidFill>
                    <a:schemeClr val="bg1"/>
                  </a:solidFill>
                  <a:effectLst>
                    <a:outerShdw blurRad="226328" dir="4980000" sx="103000" sy="103000" algn="ctr" rotWithShape="0">
                      <a:srgbClr val="000000">
                        <a:alpha val="92000"/>
                      </a:srgbClr>
                    </a:outerShdw>
                  </a:effectLst>
                  <a:latin typeface="Finlandica" charset="0"/>
                </a:rPr>
                <a:t> Hut </a:t>
              </a:r>
              <a:r>
                <a:rPr lang="fi-FI" sz="700" kern="0" cap="none" spc="0" dirty="0" err="1">
                  <a:solidFill>
                    <a:schemeClr val="bg1"/>
                  </a:solidFill>
                  <a:effectLst>
                    <a:outerShdw blurRad="226328" dir="4980000" sx="103000" sy="103000" algn="ctr" rotWithShape="0">
                      <a:srgbClr val="000000">
                        <a:alpha val="92000"/>
                      </a:srgbClr>
                    </a:outerShdw>
                  </a:effectLst>
                  <a:latin typeface="Finlandica" charset="0"/>
                </a:rPr>
                <a:t>by</a:t>
              </a:r>
              <a:r>
                <a:rPr lang="fi-FI" sz="700" kern="0" cap="none" spc="0" dirty="0">
                  <a:solidFill>
                    <a:schemeClr val="bg1"/>
                  </a:solidFill>
                  <a:effectLst>
                    <a:outerShdw blurRad="226328" dir="4980000" sx="103000" sy="103000" algn="ctr" rotWithShape="0">
                      <a:srgbClr val="000000">
                        <a:alpha val="92000"/>
                      </a:srgbClr>
                    </a:outerShdw>
                  </a:effectLst>
                  <a:latin typeface="Finlandica" charset="0"/>
                </a:rPr>
                <a:t> Pirinen &amp; Salo </a:t>
              </a:r>
              <a:r>
                <a:rPr lang="fi-FI" sz="700" kern="0" cap="none" spc="0" dirty="0" err="1">
                  <a:solidFill>
                    <a:schemeClr val="bg1"/>
                  </a:solidFill>
                  <a:effectLst>
                    <a:outerShdw blurRad="226328" dir="4980000" sx="103000" sy="103000" algn="ctr" rotWithShape="0">
                      <a:srgbClr val="000000">
                        <a:alpha val="92000"/>
                      </a:srgbClr>
                    </a:outerShdw>
                  </a:effectLst>
                  <a:latin typeface="Finlandica" charset="0"/>
                </a:rPr>
                <a:t>Architects</a:t>
              </a:r>
              <a:r>
                <a:rPr lang="fi-FI" sz="700" kern="0" cap="none" spc="0" dirty="0">
                  <a:solidFill>
                    <a:schemeClr val="bg1"/>
                  </a:solidFill>
                  <a:effectLst>
                    <a:outerShdw blurRad="226328" dir="4980000" sx="103000" sy="103000" algn="ctr" rotWithShape="0">
                      <a:srgbClr val="000000">
                        <a:alpha val="92000"/>
                      </a:srgbClr>
                    </a:outerShdw>
                  </a:effectLst>
                  <a:latin typeface="Finlandica" charset="0"/>
                </a:rPr>
                <a:t>, Iisalmi 2020. Photo: Marc </a:t>
              </a:r>
              <a:r>
                <a:rPr lang="fi-FI" sz="700" kern="0" cap="none" spc="0" dirty="0" err="1">
                  <a:solidFill>
                    <a:schemeClr val="bg1"/>
                  </a:solidFill>
                  <a:effectLst>
                    <a:outerShdw blurRad="226328" dir="4980000" sx="103000" sy="103000" algn="ctr" rotWithShape="0">
                      <a:srgbClr val="000000">
                        <a:alpha val="92000"/>
                      </a:srgbClr>
                    </a:outerShdw>
                  </a:effectLst>
                  <a:latin typeface="Finlandica" charset="0"/>
                </a:rPr>
                <a:t>Goodwin</a:t>
              </a:r>
              <a:r>
                <a:rPr lang="fi-FI" sz="700" kern="0" cap="none" spc="0" dirty="0">
                  <a:solidFill>
                    <a:schemeClr val="bg1"/>
                  </a:solidFill>
                  <a:effectLst>
                    <a:outerShdw blurRad="226328" dir="4980000" sx="103000" sy="103000" algn="ctr" rotWithShape="0">
                      <a:srgbClr val="000000">
                        <a:alpha val="92000"/>
                      </a:srgbClr>
                    </a:outerShdw>
                  </a:effectLst>
                  <a:latin typeface="Finlandica" charset="0"/>
                </a:rPr>
                <a:t> / Pirinen &amp; Salo</a:t>
              </a:r>
              <a:endParaRPr lang="fi-FI" sz="700" kern="0" cap="none" spc="0" dirty="0">
                <a:solidFill>
                  <a:schemeClr val="bg1"/>
                </a:solidFill>
                <a:effectLst>
                  <a:outerShdw blurRad="226328" dir="4980000" sx="103000" sy="103000" algn="ctr" rotWithShape="0">
                    <a:srgbClr val="000000">
                      <a:alpha val="92000"/>
                    </a:srgbClr>
                  </a:outerShdw>
                </a:effectLst>
                <a:latin typeface="+mj-lt"/>
              </a:endParaRPr>
            </a:p>
          </p:txBody>
        </p:sp>
      </p:grpSp>
      <p:sp>
        <p:nvSpPr>
          <p:cNvPr id="31" name="Rectangle 30">
            <a:extLst>
              <a:ext uri="{FF2B5EF4-FFF2-40B4-BE49-F238E27FC236}">
                <a16:creationId xmlns:a16="http://schemas.microsoft.com/office/drawing/2014/main" id="{FF2F98F8-46B5-DD5E-07CF-E73CEC4E2AD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4">
            <a:extLst>
              <a:ext uri="{FF2B5EF4-FFF2-40B4-BE49-F238E27FC236}">
                <a16:creationId xmlns:a16="http://schemas.microsoft.com/office/drawing/2014/main" id="{64FFBFFA-359B-AB9C-1B53-15584FA3DBEF}"/>
              </a:ext>
            </a:extLst>
          </p:cNvPr>
          <p:cNvGrpSpPr/>
          <p:nvPr/>
        </p:nvGrpSpPr>
        <p:grpSpPr>
          <a:xfrm>
            <a:off x="1317724" y="1890496"/>
            <a:ext cx="1477536" cy="681254"/>
            <a:chOff x="1308772" y="2354553"/>
            <a:chExt cx="1477536" cy="681254"/>
          </a:xfrm>
        </p:grpSpPr>
        <p:sp>
          <p:nvSpPr>
            <p:cNvPr id="38" name="Title 1">
              <a:extLst>
                <a:ext uri="{FF2B5EF4-FFF2-40B4-BE49-F238E27FC236}">
                  <a16:creationId xmlns:a16="http://schemas.microsoft.com/office/drawing/2014/main" id="{F63F9B70-04B8-C7CD-194D-8A9288F3B87E}"/>
                </a:ext>
              </a:extLst>
            </p:cNvPr>
            <p:cNvSpPr txBox="1">
              <a:spLocks/>
            </p:cNvSpPr>
            <p:nvPr/>
          </p:nvSpPr>
          <p:spPr>
            <a:xfrm>
              <a:off x="1308772" y="2728030"/>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of the Finnish territory </a:t>
              </a:r>
              <a:br>
                <a:rPr lang="en-US" sz="1000" b="0">
                  <a:solidFill>
                    <a:schemeClr val="tx1"/>
                  </a:solidFill>
                  <a:ea typeface="+mj-lt"/>
                  <a:cs typeface="+mj-lt"/>
                </a:rPr>
              </a:br>
              <a:r>
                <a:rPr lang="en-US" sz="1000" b="0">
                  <a:solidFill>
                    <a:schemeClr val="tx1"/>
                  </a:solidFill>
                  <a:ea typeface="+mj-lt"/>
                  <a:cs typeface="+mj-lt"/>
                </a:rPr>
                <a:t>is covered by forests.</a:t>
              </a:r>
            </a:p>
          </p:txBody>
        </p:sp>
        <p:sp>
          <p:nvSpPr>
            <p:cNvPr id="39" name="Title 1">
              <a:extLst>
                <a:ext uri="{FF2B5EF4-FFF2-40B4-BE49-F238E27FC236}">
                  <a16:creationId xmlns:a16="http://schemas.microsoft.com/office/drawing/2014/main" id="{9DD8B75F-347F-EFD4-F67A-66E6C378CE28}"/>
                </a:ext>
              </a:extLst>
            </p:cNvPr>
            <p:cNvSpPr txBox="1">
              <a:spLocks/>
            </p:cNvSpPr>
            <p:nvPr/>
          </p:nvSpPr>
          <p:spPr>
            <a:xfrm>
              <a:off x="1337155" y="2354553"/>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78 %</a:t>
              </a:r>
            </a:p>
          </p:txBody>
        </p:sp>
      </p:grpSp>
      <p:sp>
        <p:nvSpPr>
          <p:cNvPr id="19" name="Title 1">
            <a:extLst>
              <a:ext uri="{FF2B5EF4-FFF2-40B4-BE49-F238E27FC236}">
                <a16:creationId xmlns:a16="http://schemas.microsoft.com/office/drawing/2014/main" id="{7E60A95A-2B90-A9B0-F7D2-0ACD56544CA2}"/>
              </a:ext>
            </a:extLst>
          </p:cNvPr>
          <p:cNvSpPr txBox="1">
            <a:spLocks/>
          </p:cNvSpPr>
          <p:nvPr/>
        </p:nvSpPr>
        <p:spPr>
          <a:xfrm>
            <a:off x="1331386" y="3160315"/>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 No wonder we know </a:t>
            </a:r>
            <a:br>
              <a:rPr lang="en-US" sz="1000" b="0">
                <a:solidFill>
                  <a:schemeClr val="tx1"/>
                </a:solidFill>
                <a:ea typeface="+mj-lt"/>
                <a:cs typeface="+mj-lt"/>
              </a:rPr>
            </a:br>
            <a:r>
              <a:rPr lang="en-US" sz="1000" b="0">
                <a:solidFill>
                  <a:schemeClr val="tx1"/>
                </a:solidFill>
                <a:ea typeface="+mj-lt"/>
                <a:cs typeface="+mj-lt"/>
              </a:rPr>
              <a:t>wood inside out.</a:t>
            </a:r>
          </a:p>
        </p:txBody>
      </p:sp>
      <p:sp>
        <p:nvSpPr>
          <p:cNvPr id="27" name="TextBox 26">
            <a:extLst>
              <a:ext uri="{FF2B5EF4-FFF2-40B4-BE49-F238E27FC236}">
                <a16:creationId xmlns:a16="http://schemas.microsoft.com/office/drawing/2014/main" id="{AED164C2-71E7-FB31-7207-EC0C824F5A4E}"/>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FDE361CF-F274-B29C-BD9D-C3C5BD34EE4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700" err="1">
                <a:solidFill>
                  <a:schemeClr val="tx1"/>
                </a:solidFill>
                <a:latin typeface="Finlandica"/>
              </a:rPr>
              <a:t>Reshaping</a:t>
            </a:r>
            <a:r>
              <a:rPr lang="fi-FI" sz="700">
                <a:solidFill>
                  <a:schemeClr val="tx1"/>
                </a:solidFill>
                <a:latin typeface="Finlandica"/>
              </a:rPr>
              <a:t> </a:t>
            </a:r>
            <a:r>
              <a:rPr lang="fi-FI" sz="700" err="1">
                <a:solidFill>
                  <a:schemeClr val="tx1"/>
                </a:solidFill>
                <a:latin typeface="Finlandica"/>
              </a:rPr>
              <a:t>wood</a:t>
            </a:r>
            <a:r>
              <a:rPr lang="fi-FI" sz="700">
                <a:solidFill>
                  <a:schemeClr val="tx1"/>
                </a:solidFill>
                <a:latin typeface="Finlandica"/>
              </a:rPr>
              <a:t> </a:t>
            </a:r>
            <a:r>
              <a:rPr lang="fi-FI" sz="700" err="1">
                <a:solidFill>
                  <a:schemeClr val="tx1"/>
                </a:solidFill>
                <a:latin typeface="Finlandica"/>
              </a:rPr>
              <a:t>runs</a:t>
            </a:r>
            <a:r>
              <a:rPr lang="fi-FI" sz="700">
                <a:solidFill>
                  <a:schemeClr val="tx1"/>
                </a:solidFill>
                <a:latin typeface="Finlandica"/>
              </a:rPr>
              <a:t> in </a:t>
            </a:r>
            <a:r>
              <a:rPr lang="fi-FI" sz="700" err="1">
                <a:solidFill>
                  <a:schemeClr val="tx1"/>
                </a:solidFill>
                <a:latin typeface="Finlandica"/>
              </a:rPr>
              <a:t>our</a:t>
            </a:r>
            <a:r>
              <a:rPr lang="fi-FI" sz="700">
                <a:solidFill>
                  <a:schemeClr val="tx1"/>
                </a:solidFill>
                <a:latin typeface="Finlandica"/>
              </a:rPr>
              <a:t> </a:t>
            </a:r>
            <a:r>
              <a:rPr lang="fi-FI" sz="700" err="1">
                <a:solidFill>
                  <a:schemeClr val="tx1"/>
                </a:solidFill>
                <a:latin typeface="Finlandica"/>
              </a:rPr>
              <a:t>roots</a:t>
            </a:r>
            <a:r>
              <a:rPr lang="fi-FI" sz="700">
                <a:solidFill>
                  <a:schemeClr val="tx1"/>
                </a:solidFill>
                <a:latin typeface="Finlandica"/>
              </a:rPr>
              <a:t>.</a:t>
            </a:r>
          </a:p>
        </p:txBody>
      </p:sp>
      <p:sp>
        <p:nvSpPr>
          <p:cNvPr id="56" name="Title 1">
            <a:extLst>
              <a:ext uri="{FF2B5EF4-FFF2-40B4-BE49-F238E27FC236}">
                <a16:creationId xmlns:a16="http://schemas.microsoft.com/office/drawing/2014/main" id="{EB1C4010-FBBF-89F3-4572-406EB8B5834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1</a:t>
            </a:r>
          </a:p>
        </p:txBody>
      </p:sp>
      <p:sp>
        <p:nvSpPr>
          <p:cNvPr id="57" name="Rectangle 56">
            <a:extLst>
              <a:ext uri="{FF2B5EF4-FFF2-40B4-BE49-F238E27FC236}">
                <a16:creationId xmlns:a16="http://schemas.microsoft.com/office/drawing/2014/main" id="{8BE22C60-F261-06AD-6A1B-CEFC8A3FCEA6}"/>
              </a:ext>
            </a:extLst>
          </p:cNvPr>
          <p:cNvSpPr/>
          <p:nvPr/>
        </p:nvSpPr>
        <p:spPr>
          <a:xfrm>
            <a:off x="6235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58" name="Title 1">
            <a:extLst>
              <a:ext uri="{FF2B5EF4-FFF2-40B4-BE49-F238E27FC236}">
                <a16:creationId xmlns:a16="http://schemas.microsoft.com/office/drawing/2014/main" id="{30ADF5CE-AE8E-1B79-6BC1-A410633D34F0}"/>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1BEDBB7A-49AD-CAD6-F0EE-65954F661582}"/>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E2BECAD-794A-6CE8-9061-10990344B021}"/>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DD0A9B53-D36B-0D3E-78D7-D3ABB002DDE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E5927FD6-477B-2C41-A3D4-E5AF7A4102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2DA00047-592F-8974-4789-8A40C7A9E79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B38E010B-85E8-51AB-F433-BC22B3EABB02}"/>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5FA3BAB5-72B3-5EF6-B077-B87C0C47472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73E52304-4E50-465D-2A59-EA190775260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9CEF7438-4DE0-32CC-5D8E-162E63BA6D2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grpSp>
        <p:nvGrpSpPr>
          <p:cNvPr id="15" name="Group 14">
            <a:extLst>
              <a:ext uri="{FF2B5EF4-FFF2-40B4-BE49-F238E27FC236}">
                <a16:creationId xmlns:a16="http://schemas.microsoft.com/office/drawing/2014/main" id="{CDDDCF3D-AD29-23F2-E593-3EADEC32EE3D}"/>
              </a:ext>
            </a:extLst>
          </p:cNvPr>
          <p:cNvGrpSpPr/>
          <p:nvPr/>
        </p:nvGrpSpPr>
        <p:grpSpPr>
          <a:xfrm>
            <a:off x="-5107558" y="639485"/>
            <a:ext cx="5076056" cy="4265479"/>
            <a:chOff x="4067944" y="627532"/>
            <a:chExt cx="5076056" cy="4265479"/>
          </a:xfrm>
        </p:grpSpPr>
        <p:pic>
          <p:nvPicPr>
            <p:cNvPr id="16" name="Picture 15">
              <a:extLst>
                <a:ext uri="{FF2B5EF4-FFF2-40B4-BE49-F238E27FC236}">
                  <a16:creationId xmlns:a16="http://schemas.microsoft.com/office/drawing/2014/main" id="{A238719F-9DD6-8508-56F0-D899615F176D}"/>
                </a:ext>
              </a:extLst>
            </p:cNvPr>
            <p:cNvPicPr>
              <a:picLocks noChangeAspect="1"/>
            </p:cNvPicPr>
            <p:nvPr/>
          </p:nvPicPr>
          <p:blipFill>
            <a:blip r:embed="rId6" cstate="screen">
              <a:alphaModFix/>
              <a:extLst>
                <a:ext uri="{28A0092B-C50C-407E-A947-70E740481C1C}">
                  <a14:useLocalDpi xmlns:a14="http://schemas.microsoft.com/office/drawing/2010/main"/>
                </a:ext>
              </a:extLst>
            </a:blip>
            <a:srcRect/>
            <a:stretch/>
          </p:blipFill>
          <p:spPr>
            <a:xfrm>
              <a:off x="4067944" y="627532"/>
              <a:ext cx="5076056" cy="4265479"/>
            </a:xfrm>
            <a:prstGeom prst="rect">
              <a:avLst/>
            </a:prstGeom>
          </p:spPr>
        </p:pic>
        <p:sp>
          <p:nvSpPr>
            <p:cNvPr id="3" name="Footer Placeholder 4">
              <a:extLst>
                <a:ext uri="{FF2B5EF4-FFF2-40B4-BE49-F238E27FC236}">
                  <a16:creationId xmlns:a16="http://schemas.microsoft.com/office/drawing/2014/main" id="{336BCA95-E321-6B1D-B408-BA2E925C0C26}"/>
                </a:ext>
              </a:extLst>
            </p:cNvPr>
            <p:cNvSpPr txBox="1">
              <a:spLocks/>
            </p:cNvSpPr>
            <p:nvPr/>
          </p:nvSpPr>
          <p:spPr>
            <a:xfrm>
              <a:off x="4181420" y="712964"/>
              <a:ext cx="3180358"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Wood City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Anttinen Oiva </a:t>
              </a:r>
              <a:r>
                <a:rPr lang="fi-FI" sz="700" kern="0" cap="none" spc="0" dirty="0" err="1">
                  <a:solidFill>
                    <a:schemeClr val="bg1"/>
                  </a:solidFill>
                  <a:latin typeface="Finlandica" charset="0"/>
                </a:rPr>
                <a:t>Architects</a:t>
              </a:r>
              <a:r>
                <a:rPr lang="fi-FI" sz="700" kern="0" cap="none" spc="0" dirty="0">
                  <a:solidFill>
                    <a:schemeClr val="bg1"/>
                  </a:solidFill>
                  <a:latin typeface="Finlandica" charset="0"/>
                </a:rPr>
                <a:t>, Helsinki 2020. Photo: Tuomas Uusheimo  / AOA</a:t>
              </a:r>
              <a:endParaRPr lang="fi-FI" sz="700" kern="0" cap="none" spc="0" dirty="0">
                <a:solidFill>
                  <a:schemeClr val="bg1"/>
                </a:solidFill>
                <a:latin typeface="+mj-lt"/>
              </a:endParaRPr>
            </a:p>
          </p:txBody>
        </p:sp>
      </p:grpSp>
      <p:sp>
        <p:nvSpPr>
          <p:cNvPr id="23" name="Rectangle 22">
            <a:extLst>
              <a:ext uri="{FF2B5EF4-FFF2-40B4-BE49-F238E27FC236}">
                <a16:creationId xmlns:a16="http://schemas.microsoft.com/office/drawing/2014/main" id="{2C0B7E8C-A105-F648-9B0A-D69F16C11F26}"/>
              </a:ext>
            </a:extLst>
          </p:cNvPr>
          <p:cNvSpPr/>
          <p:nvPr/>
        </p:nvSpPr>
        <p:spPr>
          <a:xfrm>
            <a:off x="-25406" y="608386"/>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E8A5E1CE-AE21-A04E-36DA-0BB55D0D61CB}"/>
              </a:ext>
            </a:extLst>
          </p:cNvPr>
          <p:cNvGrpSpPr/>
          <p:nvPr/>
        </p:nvGrpSpPr>
        <p:grpSpPr>
          <a:xfrm>
            <a:off x="179510" y="5330825"/>
            <a:ext cx="3816426" cy="4253963"/>
            <a:chOff x="179510" y="5281086"/>
            <a:chExt cx="3816426" cy="4253963"/>
          </a:xfrm>
        </p:grpSpPr>
        <p:pic>
          <p:nvPicPr>
            <p:cNvPr id="6" name="Picture 5">
              <a:extLst>
                <a:ext uri="{FF2B5EF4-FFF2-40B4-BE49-F238E27FC236}">
                  <a16:creationId xmlns:a16="http://schemas.microsoft.com/office/drawing/2014/main" id="{B519963C-B0BB-8BCB-AFEA-C5B06306A8DB}"/>
                </a:ext>
              </a:extLst>
            </p:cNvPr>
            <p:cNvPicPr>
              <a:picLocks noChangeAspect="1"/>
            </p:cNvPicPr>
            <p:nvPr/>
          </p:nvPicPr>
          <p:blipFill>
            <a:blip r:embed="rId7" cstate="screen">
              <a:extLst>
                <a:ext uri="{28A0092B-C50C-407E-A947-70E740481C1C}">
                  <a14:useLocalDpi xmlns:a14="http://schemas.microsoft.com/office/drawing/2010/main"/>
                </a:ext>
              </a:extLst>
            </a:blip>
            <a:srcRect b="-212"/>
            <a:stretch/>
          </p:blipFill>
          <p:spPr>
            <a:xfrm>
              <a:off x="179510" y="5281086"/>
              <a:ext cx="3816426" cy="4253963"/>
            </a:xfrm>
            <a:prstGeom prst="rect">
              <a:avLst/>
            </a:prstGeom>
          </p:spPr>
        </p:pic>
        <p:sp>
          <p:nvSpPr>
            <p:cNvPr id="9" name="Footer Placeholder 4">
              <a:extLst>
                <a:ext uri="{FF2B5EF4-FFF2-40B4-BE49-F238E27FC236}">
                  <a16:creationId xmlns:a16="http://schemas.microsoft.com/office/drawing/2014/main" id="{72A8464A-56C4-062C-D268-C63EC84005EB}"/>
                </a:ext>
              </a:extLst>
            </p:cNvPr>
            <p:cNvSpPr txBox="1">
              <a:spLocks/>
            </p:cNvSpPr>
            <p:nvPr/>
          </p:nvSpPr>
          <p:spPr>
            <a:xfrm>
              <a:off x="269181" y="5352043"/>
              <a:ext cx="3560270"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Puutalo Oy House </a:t>
              </a:r>
              <a:r>
                <a:rPr lang="fi-FI" sz="700" kern="0" cap="none" spc="0" dirty="0" err="1">
                  <a:solidFill>
                    <a:schemeClr val="bg1"/>
                  </a:solidFill>
                  <a:latin typeface="Finlandica" charset="0"/>
                </a:rPr>
                <a:t>from</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the</a:t>
              </a:r>
              <a:r>
                <a:rPr lang="fi-FI" sz="700" kern="0" cap="none" spc="0" dirty="0">
                  <a:solidFill>
                    <a:schemeClr val="bg1"/>
                  </a:solidFill>
                  <a:latin typeface="Finlandica" charset="0"/>
                </a:rPr>
                <a:t> 1940s in Marttila, Helsinki. Photo: Juuso Westerlund / New </a:t>
              </a:r>
              <a:r>
                <a:rPr lang="fi-FI" sz="700" kern="0" cap="none" spc="0" dirty="0" err="1">
                  <a:solidFill>
                    <a:schemeClr val="bg1"/>
                  </a:solidFill>
                  <a:latin typeface="Finlandica" charset="0"/>
                </a:rPr>
                <a:t>Standards</a:t>
              </a:r>
              <a:endParaRPr lang="fi-FI" sz="700" kern="0" cap="none" spc="0" dirty="0">
                <a:solidFill>
                  <a:schemeClr val="bg1"/>
                </a:solidFill>
                <a:latin typeface="+mj-lt"/>
              </a:endParaRPr>
            </a:p>
          </p:txBody>
        </p:sp>
      </p:grpSp>
      <p:grpSp>
        <p:nvGrpSpPr>
          <p:cNvPr id="7" name="Group 6">
            <a:extLst>
              <a:ext uri="{FF2B5EF4-FFF2-40B4-BE49-F238E27FC236}">
                <a16:creationId xmlns:a16="http://schemas.microsoft.com/office/drawing/2014/main" id="{FA1CA911-B8DE-C986-2097-CF93F8808D4F}"/>
              </a:ext>
            </a:extLst>
          </p:cNvPr>
          <p:cNvGrpSpPr/>
          <p:nvPr/>
        </p:nvGrpSpPr>
        <p:grpSpPr>
          <a:xfrm>
            <a:off x="-3819525" y="627532"/>
            <a:ext cx="3819356" cy="4265479"/>
            <a:chOff x="176580" y="5266611"/>
            <a:chExt cx="3819356" cy="4265479"/>
          </a:xfrm>
        </p:grpSpPr>
        <p:pic>
          <p:nvPicPr>
            <p:cNvPr id="8" name="Picture 7">
              <a:extLst>
                <a:ext uri="{FF2B5EF4-FFF2-40B4-BE49-F238E27FC236}">
                  <a16:creationId xmlns:a16="http://schemas.microsoft.com/office/drawing/2014/main" id="{4F0D1A0D-E634-50F8-8ECA-54FFA4A972C3}"/>
                </a:ext>
              </a:extLst>
            </p:cNvPr>
            <p:cNvPicPr>
              <a:picLocks noChangeAspect="1"/>
            </p:cNvPicPr>
            <p:nvPr/>
          </p:nvPicPr>
          <p:blipFill>
            <a:blip r:embed="rId8" cstate="screen">
              <a:extLst>
                <a:ext uri="{28A0092B-C50C-407E-A947-70E740481C1C}">
                  <a14:useLocalDpi xmlns:a14="http://schemas.microsoft.com/office/drawing/2010/main"/>
                </a:ext>
              </a:extLst>
            </a:blip>
            <a:srcRect t="-285"/>
            <a:stretch/>
          </p:blipFill>
          <p:spPr>
            <a:xfrm>
              <a:off x="176580" y="5266611"/>
              <a:ext cx="3819356" cy="4265479"/>
            </a:xfrm>
            <a:prstGeom prst="rect">
              <a:avLst/>
            </a:prstGeom>
          </p:spPr>
        </p:pic>
        <p:sp>
          <p:nvSpPr>
            <p:cNvPr id="14" name="Footer Placeholder 4">
              <a:extLst>
                <a:ext uri="{FF2B5EF4-FFF2-40B4-BE49-F238E27FC236}">
                  <a16:creationId xmlns:a16="http://schemas.microsoft.com/office/drawing/2014/main" id="{852A3ADB-3077-C113-476B-E937F2D61F8C}"/>
                </a:ext>
              </a:extLst>
            </p:cNvPr>
            <p:cNvSpPr txBox="1">
              <a:spLocks/>
            </p:cNvSpPr>
            <p:nvPr/>
          </p:nvSpPr>
          <p:spPr>
            <a:xfrm>
              <a:off x="269181" y="5352043"/>
              <a:ext cx="3085781"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err="1">
                  <a:solidFill>
                    <a:schemeClr val="bg1"/>
                  </a:solidFill>
                  <a:latin typeface="Finlandica" charset="0"/>
                </a:rPr>
                <a:t>Event</a:t>
              </a:r>
              <a:r>
                <a:rPr lang="fi-FI" sz="700" kern="0" cap="none" spc="0" dirty="0">
                  <a:solidFill>
                    <a:schemeClr val="bg1"/>
                  </a:solidFill>
                  <a:latin typeface="Finlandica" charset="0"/>
                </a:rPr>
                <a:t> Centre Satama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ALA </a:t>
              </a:r>
              <a:r>
                <a:rPr lang="fi-FI" sz="700" kern="0" cap="none" spc="0" dirty="0" err="1">
                  <a:solidFill>
                    <a:schemeClr val="bg1"/>
                  </a:solidFill>
                  <a:latin typeface="Finlandica" charset="0"/>
                </a:rPr>
                <a:t>Architects</a:t>
              </a:r>
              <a:r>
                <a:rPr lang="fi-FI" sz="700" kern="0" cap="none" spc="0" dirty="0">
                  <a:solidFill>
                    <a:schemeClr val="bg1"/>
                  </a:solidFill>
                  <a:latin typeface="Finlandica" charset="0"/>
                </a:rPr>
                <a:t>, Kotka 2023. Photo: Tuomas Uusheimo / ALA</a:t>
              </a:r>
              <a:endParaRPr lang="fi-FI" sz="700" kern="0" cap="none" spc="0" dirty="0">
                <a:solidFill>
                  <a:schemeClr val="bg1"/>
                </a:solidFill>
                <a:latin typeface="+mj-lt"/>
              </a:endParaRPr>
            </a:p>
          </p:txBody>
        </p:sp>
      </p:grpSp>
      <p:sp>
        <p:nvSpPr>
          <p:cNvPr id="21" name="Rectangle 20">
            <a:extLst>
              <a:ext uri="{FF2B5EF4-FFF2-40B4-BE49-F238E27FC236}">
                <a16:creationId xmlns:a16="http://schemas.microsoft.com/office/drawing/2014/main" id="{B9FD370E-D58C-4AC0-CE13-3FD8AA9B4BE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4097577496"/>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0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4.16667E-6 2.46914E-7 L 0.43871 -0.00154 " pathEditMode="relative" rAng="0" ptsTypes="AA">
                                      <p:cBhvr>
                                        <p:cTn id="29" dur="2000" fill="hold"/>
                                        <p:tgtEl>
                                          <p:spTgt spid="7"/>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
                                        <p:tgtEl>
                                          <p:spTgt spid="23"/>
                                        </p:tgtEl>
                                      </p:cBhvr>
                                    </p:animEffect>
                                  </p:childTnLst>
                                </p:cTn>
                              </p:par>
                              <p:par>
                                <p:cTn id="33" presetID="0" presetClass="path" presetSubtype="0" accel="50000" decel="50000" fill="hold" nodeType="withEffect">
                                  <p:stCondLst>
                                    <p:cond delay="0"/>
                                  </p:stCondLst>
                                  <p:childTnLst>
                                    <p:animMotion origin="layout" path="M 2.77778E-6 -0.00185 L 1.0033 -0.00247 " pathEditMode="relative" rAng="0" ptsTypes="AA">
                                      <p:cBhvr>
                                        <p:cTn id="34" dur="3000" fill="hold"/>
                                        <p:tgtEl>
                                          <p:spTgt spid="15"/>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descr="A group of buildings with trees&#10;&#10;Description automatically generated">
            <a:extLst>
              <a:ext uri="{FF2B5EF4-FFF2-40B4-BE49-F238E27FC236}">
                <a16:creationId xmlns:a16="http://schemas.microsoft.com/office/drawing/2014/main" id="{E2805B46-E3C8-80A7-41DB-AFF3D513F61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latin typeface="Finlandica" charset="0"/>
              </a:rPr>
              <a:t>Aerial view of the Eira district. Photo: Omar El </a:t>
            </a:r>
            <a:r>
              <a:rPr lang="en-US" sz="700" kern="0" cap="none" spc="0" dirty="0" err="1">
                <a:solidFill>
                  <a:schemeClr val="bg1"/>
                </a:solidFill>
                <a:latin typeface="Finlandica" charset="0"/>
              </a:rPr>
              <a:t>Mrabt</a:t>
            </a:r>
            <a:r>
              <a:rPr lang="en-US" sz="700" kern="0" cap="none" spc="0" dirty="0">
                <a:solidFill>
                  <a:schemeClr val="bg1"/>
                </a:solidFill>
                <a:latin typeface="Finlandica" charset="0"/>
              </a:rPr>
              <a:t> / City of Helsinki</a:t>
            </a: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2/10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459851"/>
            <a:ext cx="6803918" cy="1015663"/>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latin typeface="Finlandica"/>
              </a:rPr>
              <a:t>Helsinki is the blooming </a:t>
            </a:r>
            <a:br>
              <a:rPr lang="en-US" sz="2000" dirty="0">
                <a:solidFill>
                  <a:schemeClr val="bg1"/>
                </a:solidFill>
                <a:effectLst>
                  <a:outerShdw blurRad="994667" dir="5400000" sx="102000" sy="102000" algn="ctr" rotWithShape="0">
                    <a:srgbClr val="000000"/>
                  </a:outerShdw>
                </a:effectLst>
                <a:latin typeface="Finlandica"/>
              </a:rPr>
            </a:br>
            <a:r>
              <a:rPr lang="en-US" sz="2000" dirty="0">
                <a:solidFill>
                  <a:schemeClr val="bg1"/>
                </a:solidFill>
                <a:effectLst>
                  <a:outerShdw blurRad="994667" dir="5400000" sx="102000" sy="102000" algn="ctr" rotWithShape="0">
                    <a:srgbClr val="000000"/>
                  </a:outerShdw>
                </a:effectLst>
                <a:latin typeface="Finlandica"/>
              </a:rPr>
              <a:t>Art Nouveau capital of </a:t>
            </a:r>
            <a:br>
              <a:rPr lang="en-US" sz="2000" dirty="0">
                <a:solidFill>
                  <a:schemeClr val="bg1"/>
                </a:solidFill>
                <a:effectLst>
                  <a:outerShdw blurRad="994667" dir="5400000" sx="102000" sy="102000" algn="ctr" rotWithShape="0">
                    <a:srgbClr val="000000"/>
                  </a:outerShdw>
                </a:effectLst>
                <a:latin typeface="Finlandica"/>
              </a:rPr>
            </a:br>
            <a:r>
              <a:rPr lang="en-US" sz="2000" dirty="0">
                <a:solidFill>
                  <a:schemeClr val="bg1"/>
                </a:solidFill>
                <a:effectLst>
                  <a:outerShdw blurRad="994667" dir="5400000" sx="102000" sy="102000" algn="ctr" rotWithShape="0">
                    <a:srgbClr val="000000"/>
                  </a:outerShdw>
                </a:effectLst>
                <a:latin typeface="Finlandica"/>
              </a:rPr>
              <a:t>Northern Europe.</a:t>
            </a:r>
            <a:endParaRPr lang="en-US" dirty="0">
              <a:solidFill>
                <a:schemeClr val="bg1"/>
              </a:solidFill>
              <a:effectLst>
                <a:outerShdw blurRad="994667" dir="5400000" sx="102000" sy="102000" algn="ctr" rotWithShape="0">
                  <a:srgbClr val="000000"/>
                </a:outerShdw>
              </a:effectLst>
              <a:latin typeface="Finlandica"/>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0B4D5-1AFB-AF16-F478-53CD9E4375FF}"/>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AE84B08D-42AB-841E-B098-9D3AA5A2528C}"/>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03A93018-1D1B-486B-32D3-B6D55CA8C3CF}"/>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l="-44"/>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FF98EE7E-6EEA-F974-3D1D-E92840C1F18F}"/>
                </a:ext>
              </a:extLst>
            </p:cNvPr>
            <p:cNvSpPr txBox="1">
              <a:spLocks/>
            </p:cNvSpPr>
            <p:nvPr/>
          </p:nvSpPr>
          <p:spPr>
            <a:xfrm>
              <a:off x="4157083" y="718219"/>
              <a:ext cx="3736600"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err="1">
                  <a:solidFill>
                    <a:schemeClr val="bg1"/>
                  </a:solidFill>
                  <a:latin typeface="Finlandica" charset="0"/>
                </a:rPr>
                <a:t>Hvitträsk</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Saarinen’s</a:t>
              </a:r>
              <a:r>
                <a:rPr lang="fi-FI" sz="700" kern="0" cap="none" spc="0" dirty="0">
                  <a:solidFill>
                    <a:schemeClr val="bg1"/>
                  </a:solidFill>
                  <a:latin typeface="Finlandica" charset="0"/>
                </a:rPr>
                <a:t> home studio, Kirkkonummi 1903. Photo: Ilari Järvinen / National </a:t>
              </a:r>
              <a:r>
                <a:rPr lang="fi-FI" sz="700" kern="0" cap="none" spc="0" dirty="0" err="1">
                  <a:solidFill>
                    <a:schemeClr val="bg1"/>
                  </a:solidFill>
                  <a:latin typeface="Finlandica" charset="0"/>
                </a:rPr>
                <a:t>Heritage</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Agency</a:t>
              </a:r>
              <a:endParaRPr lang="fi-FI" sz="700" kern="0" cap="none" spc="0" dirty="0">
                <a:solidFill>
                  <a:schemeClr val="bg1"/>
                </a:solidFill>
                <a:latin typeface="+mj-lt"/>
              </a:endParaRPr>
            </a:p>
          </p:txBody>
        </p:sp>
      </p:grpSp>
      <p:grpSp>
        <p:nvGrpSpPr>
          <p:cNvPr id="11" name="Group 10">
            <a:extLst>
              <a:ext uri="{FF2B5EF4-FFF2-40B4-BE49-F238E27FC236}">
                <a16:creationId xmlns:a16="http://schemas.microsoft.com/office/drawing/2014/main" id="{85F9D4F1-EFB9-F7DF-1A0F-BF1A980EB105}"/>
              </a:ext>
            </a:extLst>
          </p:cNvPr>
          <p:cNvGrpSpPr/>
          <p:nvPr/>
        </p:nvGrpSpPr>
        <p:grpSpPr>
          <a:xfrm>
            <a:off x="4067944" y="627532"/>
            <a:ext cx="5076056" cy="4255907"/>
            <a:chOff x="4067944" y="627532"/>
            <a:chExt cx="5076056" cy="4255907"/>
          </a:xfrm>
        </p:grpSpPr>
        <p:pic>
          <p:nvPicPr>
            <p:cNvPr id="13" name="Picture 12">
              <a:extLst>
                <a:ext uri="{FF2B5EF4-FFF2-40B4-BE49-F238E27FC236}">
                  <a16:creationId xmlns:a16="http://schemas.microsoft.com/office/drawing/2014/main" id="{365DF541-413B-A3E1-E863-BEC88782CE0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67944" y="627532"/>
              <a:ext cx="5076056" cy="4255907"/>
            </a:xfrm>
            <a:prstGeom prst="rect">
              <a:avLst/>
            </a:prstGeom>
          </p:spPr>
        </p:pic>
        <p:sp>
          <p:nvSpPr>
            <p:cNvPr id="22" name="Footer Placeholder 4">
              <a:extLst>
                <a:ext uri="{FF2B5EF4-FFF2-40B4-BE49-F238E27FC236}">
                  <a16:creationId xmlns:a16="http://schemas.microsoft.com/office/drawing/2014/main" id="{DF1B1FEC-1DF1-4B39-594D-AB93F22C7085}"/>
                </a:ext>
              </a:extLst>
            </p:cNvPr>
            <p:cNvSpPr txBox="1">
              <a:spLocks/>
            </p:cNvSpPr>
            <p:nvPr/>
          </p:nvSpPr>
          <p:spPr>
            <a:xfrm>
              <a:off x="4157083" y="692950"/>
              <a:ext cx="302807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291997" dir="5400000" algn="ctr" rotWithShape="0">
                      <a:srgbClr val="000000">
                        <a:alpha val="94000"/>
                      </a:srgbClr>
                    </a:outerShdw>
                  </a:effectLst>
                  <a:latin typeface="Finlandica" charset="0"/>
                </a:rPr>
                <a:t>Helsinki Railway </a:t>
              </a:r>
              <a:r>
                <a:rPr lang="fi-FI" sz="700" kern="0" cap="none" spc="0" dirty="0" err="1">
                  <a:solidFill>
                    <a:schemeClr val="bg1"/>
                  </a:solidFill>
                  <a:effectLst>
                    <a:outerShdw blurRad="291997" dir="5400000" algn="ctr" rotWithShape="0">
                      <a:srgbClr val="000000">
                        <a:alpha val="94000"/>
                      </a:srgbClr>
                    </a:outerShdw>
                  </a:effectLst>
                  <a:latin typeface="Finlandica" charset="0"/>
                </a:rPr>
                <a:t>Station</a:t>
              </a:r>
              <a:r>
                <a:rPr lang="fi-FI" sz="700" kern="0" cap="none" spc="0" dirty="0">
                  <a:solidFill>
                    <a:schemeClr val="bg1"/>
                  </a:solidFill>
                  <a:effectLst>
                    <a:outerShdw blurRad="291997" dir="5400000" algn="ctr" rotWithShape="0">
                      <a:srgbClr val="000000">
                        <a:alpha val="94000"/>
                      </a:srgbClr>
                    </a:outerShdw>
                  </a:effectLst>
                  <a:latin typeface="Finlandica" charset="0"/>
                </a:rPr>
                <a:t> </a:t>
              </a:r>
              <a:r>
                <a:rPr lang="fi-FI" sz="700" kern="0" cap="none" spc="0" dirty="0" err="1">
                  <a:solidFill>
                    <a:schemeClr val="bg1"/>
                  </a:solidFill>
                  <a:effectLst>
                    <a:outerShdw blurRad="291997" dir="5400000" algn="ctr" rotWithShape="0">
                      <a:srgbClr val="000000">
                        <a:alpha val="94000"/>
                      </a:srgbClr>
                    </a:outerShdw>
                  </a:effectLst>
                  <a:latin typeface="Finlandica" charset="0"/>
                </a:rPr>
                <a:t>by</a:t>
              </a:r>
              <a:r>
                <a:rPr lang="fi-FI" sz="700" kern="0" cap="none" spc="0" dirty="0">
                  <a:solidFill>
                    <a:schemeClr val="bg1"/>
                  </a:solidFill>
                  <a:effectLst>
                    <a:outerShdw blurRad="291997" dir="5400000" algn="ctr" rotWithShape="0">
                      <a:srgbClr val="000000">
                        <a:alpha val="94000"/>
                      </a:srgbClr>
                    </a:outerShdw>
                  </a:effectLst>
                  <a:latin typeface="Finlandica" charset="0"/>
                </a:rPr>
                <a:t> Eliel Saarinen, 1919. Photo: Soile Laaksonen / VR Group</a:t>
              </a:r>
              <a:endParaRPr lang="fi-FI" sz="700" kern="0" cap="none" spc="0" dirty="0">
                <a:solidFill>
                  <a:schemeClr val="bg1"/>
                </a:solidFill>
                <a:effectLst>
                  <a:outerShdw blurRad="291997" dir="5400000" algn="ctr" rotWithShape="0">
                    <a:srgbClr val="000000">
                      <a:alpha val="94000"/>
                    </a:srgbClr>
                  </a:outerShdw>
                </a:effectLst>
                <a:latin typeface="+mj-lt"/>
              </a:endParaRPr>
            </a:p>
          </p:txBody>
        </p:sp>
      </p:grpSp>
      <p:sp>
        <p:nvSpPr>
          <p:cNvPr id="31" name="Rectangle 30">
            <a:extLst>
              <a:ext uri="{FF2B5EF4-FFF2-40B4-BE49-F238E27FC236}">
                <a16:creationId xmlns:a16="http://schemas.microsoft.com/office/drawing/2014/main" id="{B0C3AC28-9E0E-B510-92FD-2DE6F533F5C1}"/>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extBox 26">
            <a:extLst>
              <a:ext uri="{FF2B5EF4-FFF2-40B4-BE49-F238E27FC236}">
                <a16:creationId xmlns:a16="http://schemas.microsoft.com/office/drawing/2014/main" id="{CC839D3E-AB0D-56B5-E474-C182255CF5D5}"/>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39" name="Title 1">
            <a:extLst>
              <a:ext uri="{FF2B5EF4-FFF2-40B4-BE49-F238E27FC236}">
                <a16:creationId xmlns:a16="http://schemas.microsoft.com/office/drawing/2014/main" id="{734F90ED-50F0-B619-1581-B521C9E5C7BB}"/>
              </a:ext>
            </a:extLst>
          </p:cNvPr>
          <p:cNvSpPr txBox="1">
            <a:spLocks/>
          </p:cNvSpPr>
          <p:nvPr/>
        </p:nvSpPr>
        <p:spPr>
          <a:xfrm>
            <a:off x="1225755" y="3069700"/>
            <a:ext cx="1657969"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One of its biggest names was</a:t>
            </a:r>
            <a:r>
              <a:rPr lang="en-US" sz="2000">
                <a:solidFill>
                  <a:schemeClr val="tx1"/>
                </a:solidFill>
                <a:ea typeface="+mj-lt"/>
                <a:cs typeface="+mj-lt"/>
              </a:rPr>
              <a:t> </a:t>
            </a:r>
            <a:br>
              <a:rPr lang="en-US" sz="2000">
                <a:solidFill>
                  <a:schemeClr val="tx1"/>
                </a:solidFill>
                <a:ea typeface="+mj-lt"/>
                <a:cs typeface="+mj-lt"/>
              </a:rPr>
            </a:br>
            <a:r>
              <a:rPr lang="en-US" sz="2000">
                <a:solidFill>
                  <a:schemeClr val="tx1"/>
                </a:solidFill>
                <a:ea typeface="+mj-lt"/>
                <a:cs typeface="+mj-lt"/>
              </a:rPr>
              <a:t>Eliel Saarinen</a:t>
            </a:r>
          </a:p>
        </p:txBody>
      </p:sp>
      <p:sp>
        <p:nvSpPr>
          <p:cNvPr id="19" name="Title 1">
            <a:extLst>
              <a:ext uri="{FF2B5EF4-FFF2-40B4-BE49-F238E27FC236}">
                <a16:creationId xmlns:a16="http://schemas.microsoft.com/office/drawing/2014/main" id="{63887392-454F-0980-8FAC-8DE9BC334E9F}"/>
              </a:ext>
            </a:extLst>
          </p:cNvPr>
          <p:cNvSpPr txBox="1">
            <a:spLocks/>
          </p:cNvSpPr>
          <p:nvPr/>
        </p:nvSpPr>
        <p:spPr>
          <a:xfrm>
            <a:off x="1332377" y="1803002"/>
            <a:ext cx="1449153"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And since we like to do things a bit differently, </a:t>
            </a:r>
            <a:endParaRPr lang="fi-FI">
              <a:solidFill>
                <a:schemeClr val="tx1"/>
              </a:solidFill>
            </a:endParaRPr>
          </a:p>
          <a:p>
            <a:pPr algn="ctr"/>
            <a:r>
              <a:rPr lang="en-US" sz="1000" b="0">
                <a:solidFill>
                  <a:schemeClr val="tx1"/>
                </a:solidFill>
                <a:ea typeface="+mj-lt"/>
                <a:cs typeface="+mj-lt"/>
              </a:rPr>
              <a:t>the Finnish interpretation of Art Nouveau is known as National Romanticism.</a:t>
            </a:r>
            <a:endParaRPr lang="en-US">
              <a:solidFill>
                <a:schemeClr val="tx1"/>
              </a:solidFill>
            </a:endParaRPr>
          </a:p>
        </p:txBody>
      </p:sp>
      <p:grpSp>
        <p:nvGrpSpPr>
          <p:cNvPr id="7" name="Group 6">
            <a:extLst>
              <a:ext uri="{FF2B5EF4-FFF2-40B4-BE49-F238E27FC236}">
                <a16:creationId xmlns:a16="http://schemas.microsoft.com/office/drawing/2014/main" id="{7931D503-4D66-5943-7497-A62C4B69C6A1}"/>
              </a:ext>
            </a:extLst>
          </p:cNvPr>
          <p:cNvGrpSpPr/>
          <p:nvPr/>
        </p:nvGrpSpPr>
        <p:grpSpPr>
          <a:xfrm>
            <a:off x="-5107558" y="641338"/>
            <a:ext cx="5076056" cy="4261772"/>
            <a:chOff x="4067944" y="629385"/>
            <a:chExt cx="5076056" cy="4261772"/>
          </a:xfrm>
        </p:grpSpPr>
        <p:pic>
          <p:nvPicPr>
            <p:cNvPr id="8" name="Picture 7">
              <a:extLst>
                <a:ext uri="{FF2B5EF4-FFF2-40B4-BE49-F238E27FC236}">
                  <a16:creationId xmlns:a16="http://schemas.microsoft.com/office/drawing/2014/main" id="{2B72F32C-EC99-978A-0050-7297947AF30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067944" y="629385"/>
              <a:ext cx="5076056" cy="4261772"/>
            </a:xfrm>
            <a:prstGeom prst="rect">
              <a:avLst/>
            </a:prstGeom>
          </p:spPr>
        </p:pic>
        <p:sp>
          <p:nvSpPr>
            <p:cNvPr id="14" name="Footer Placeholder 4">
              <a:extLst>
                <a:ext uri="{FF2B5EF4-FFF2-40B4-BE49-F238E27FC236}">
                  <a16:creationId xmlns:a16="http://schemas.microsoft.com/office/drawing/2014/main" id="{B656960B-6FEB-FA8E-919F-F319F9675C7A}"/>
                </a:ext>
              </a:extLst>
            </p:cNvPr>
            <p:cNvSpPr txBox="1">
              <a:spLocks/>
            </p:cNvSpPr>
            <p:nvPr/>
          </p:nvSpPr>
          <p:spPr>
            <a:xfrm>
              <a:off x="4163432" y="697735"/>
              <a:ext cx="3244478"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Huvilakatu </a:t>
              </a:r>
              <a:r>
                <a:rPr lang="fi-FI" sz="700" kern="0" cap="none" spc="0" dirty="0" err="1">
                  <a:solidFill>
                    <a:schemeClr val="bg1"/>
                  </a:solidFill>
                  <a:latin typeface="Finlandica" charset="0"/>
                </a:rPr>
                <a:t>Street</a:t>
              </a:r>
              <a:r>
                <a:rPr lang="fi-FI" sz="700" kern="0" cap="none" spc="0" dirty="0">
                  <a:solidFill>
                    <a:schemeClr val="bg1"/>
                  </a:solidFill>
                  <a:latin typeface="Finlandica" charset="0"/>
                </a:rPr>
                <a:t> in </a:t>
              </a:r>
              <a:r>
                <a:rPr lang="fi-FI" sz="700" kern="0" cap="none" spc="0" dirty="0" err="1">
                  <a:solidFill>
                    <a:schemeClr val="bg1"/>
                  </a:solidFill>
                  <a:latin typeface="Finlandica" charset="0"/>
                </a:rPr>
                <a:t>the</a:t>
              </a:r>
              <a:r>
                <a:rPr lang="fi-FI" sz="700" kern="0" cap="none" spc="0" dirty="0">
                  <a:solidFill>
                    <a:schemeClr val="bg1"/>
                  </a:solidFill>
                  <a:latin typeface="Finlandica" charset="0"/>
                </a:rPr>
                <a:t> Eira </a:t>
              </a:r>
              <a:r>
                <a:rPr lang="fi-FI" sz="700" kern="0" cap="none" spc="0" dirty="0" err="1">
                  <a:solidFill>
                    <a:schemeClr val="bg1"/>
                  </a:solidFill>
                  <a:latin typeface="Finlandica" charset="0"/>
                </a:rPr>
                <a:t>district</a:t>
              </a:r>
              <a:r>
                <a:rPr lang="fi-FI" sz="700" kern="0" cap="none" spc="0" dirty="0">
                  <a:solidFill>
                    <a:schemeClr val="bg1"/>
                  </a:solidFill>
                  <a:latin typeface="Finlandica" charset="0"/>
                </a:rPr>
                <a:t>, Helsinki. Photo: Matti Similä / Helsinki City </a:t>
              </a:r>
              <a:r>
                <a:rPr lang="fi-FI" sz="700" kern="0" cap="none" spc="0" dirty="0" err="1">
                  <a:solidFill>
                    <a:schemeClr val="bg1"/>
                  </a:solidFill>
                  <a:latin typeface="Finlandica" charset="0"/>
                </a:rPr>
                <a:t>Museum</a:t>
              </a:r>
              <a:endParaRPr lang="fi-FI" sz="700" kern="0" cap="none" spc="0" dirty="0">
                <a:solidFill>
                  <a:schemeClr val="bg1"/>
                </a:solidFill>
                <a:latin typeface="+mj-lt"/>
              </a:endParaRPr>
            </a:p>
          </p:txBody>
        </p:sp>
      </p:grpSp>
      <p:sp>
        <p:nvSpPr>
          <p:cNvPr id="15" name="Rectangle 14">
            <a:extLst>
              <a:ext uri="{FF2B5EF4-FFF2-40B4-BE49-F238E27FC236}">
                <a16:creationId xmlns:a16="http://schemas.microsoft.com/office/drawing/2014/main" id="{3677E31A-8141-2C47-85B9-697BFA61E465}"/>
              </a:ext>
            </a:extLst>
          </p:cNvPr>
          <p:cNvSpPr/>
          <p:nvPr/>
        </p:nvSpPr>
        <p:spPr>
          <a:xfrm>
            <a:off x="-25406" y="608386"/>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87BB0F7A-01FC-4669-2C0C-7086A381ABA8}"/>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07D8EAF9-7481-6ADB-DFF5-C64D6960836C}"/>
                </a:ext>
              </a:extLst>
            </p:cNvPr>
            <p:cNvPicPr>
              <a:picLocks noChangeAspect="1"/>
            </p:cNvPicPr>
            <p:nvPr/>
          </p:nvPicPr>
          <p:blipFill>
            <a:blip r:embed="rId7" cstate="screen">
              <a:extLst>
                <a:ext uri="{28A0092B-C50C-407E-A947-70E740481C1C}">
                  <a14:useLocalDpi xmlns:a14="http://schemas.microsoft.com/office/drawing/2010/main"/>
                </a:ext>
              </a:extLst>
            </a:blip>
            <a:srcRect b="-142"/>
            <a:stretch/>
          </p:blipFill>
          <p:spPr>
            <a:xfrm flipH="1">
              <a:off x="179510" y="5266611"/>
              <a:ext cx="3816426" cy="4265479"/>
            </a:xfrm>
            <a:prstGeom prst="rect">
              <a:avLst/>
            </a:prstGeom>
          </p:spPr>
        </p:pic>
        <p:sp>
          <p:nvSpPr>
            <p:cNvPr id="9" name="Footer Placeholder 4">
              <a:extLst>
                <a:ext uri="{FF2B5EF4-FFF2-40B4-BE49-F238E27FC236}">
                  <a16:creationId xmlns:a16="http://schemas.microsoft.com/office/drawing/2014/main" id="{83AE8CEC-882E-D009-81A3-C3E2802ED223}"/>
                </a:ext>
              </a:extLst>
            </p:cNvPr>
            <p:cNvSpPr txBox="1">
              <a:spLocks/>
            </p:cNvSpPr>
            <p:nvPr/>
          </p:nvSpPr>
          <p:spPr>
            <a:xfrm>
              <a:off x="269181" y="5359985"/>
              <a:ext cx="2152833"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Helsinki Railway </a:t>
              </a:r>
              <a:r>
                <a:rPr lang="fi-FI" sz="700" kern="0" cap="none" spc="0" dirty="0" err="1">
                  <a:solidFill>
                    <a:schemeClr val="bg1"/>
                  </a:solidFill>
                  <a:latin typeface="Finlandica" charset="0"/>
                </a:rPr>
                <a:t>Station</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with</a:t>
              </a:r>
              <a:r>
                <a:rPr lang="fi-FI" sz="700" kern="0" cap="none" spc="0" dirty="0">
                  <a:solidFill>
                    <a:schemeClr val="bg1"/>
                  </a:solidFill>
                  <a:latin typeface="Finlandica" charset="0"/>
                </a:rPr>
                <a:t> Paavo </a:t>
              </a:r>
              <a:r>
                <a:rPr lang="fi-FI" sz="700" kern="0" cap="none" spc="0" dirty="0" err="1">
                  <a:solidFill>
                    <a:schemeClr val="bg1"/>
                  </a:solidFill>
                  <a:latin typeface="Finlandica" charset="0"/>
                </a:rPr>
                <a:t>Tynell</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light</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fixtures</a:t>
              </a:r>
              <a:r>
                <a:rPr lang="fi-FI" sz="700" kern="0" cap="none" spc="0" dirty="0">
                  <a:solidFill>
                    <a:schemeClr val="bg1"/>
                  </a:solidFill>
                  <a:latin typeface="Finlandica" charset="0"/>
                </a:rPr>
                <a:t>. </a:t>
              </a:r>
              <a:br>
                <a:rPr lang="fi-FI" sz="700" kern="0" cap="none" spc="0" dirty="0">
                  <a:solidFill>
                    <a:schemeClr val="bg1"/>
                  </a:solidFill>
                  <a:latin typeface="Finlandica" charset="0"/>
                </a:rPr>
              </a:br>
              <a:r>
                <a:rPr lang="fi-FI" sz="700" kern="0" cap="none" spc="0" dirty="0">
                  <a:solidFill>
                    <a:schemeClr val="bg1"/>
                  </a:solidFill>
                  <a:latin typeface="Finlandica" charset="0"/>
                </a:rPr>
                <a:t>Photo: Simo Räsänen / Wikimedia </a:t>
              </a:r>
              <a:r>
                <a:rPr lang="fi-FI" sz="700" kern="0" cap="none" spc="0" dirty="0" err="1">
                  <a:solidFill>
                    <a:schemeClr val="bg1"/>
                  </a:solidFill>
                  <a:latin typeface="Finlandica" charset="0"/>
                </a:rPr>
                <a:t>Commons</a:t>
              </a:r>
              <a:endParaRPr lang="fi-FI" sz="700" kern="0" cap="none" spc="0" dirty="0">
                <a:solidFill>
                  <a:schemeClr val="bg1"/>
                </a:solidFill>
                <a:latin typeface="+mj-lt"/>
              </a:endParaRPr>
            </a:p>
          </p:txBody>
        </p:sp>
      </p:grpSp>
      <p:grpSp>
        <p:nvGrpSpPr>
          <p:cNvPr id="16" name="Group 15">
            <a:extLst>
              <a:ext uri="{FF2B5EF4-FFF2-40B4-BE49-F238E27FC236}">
                <a16:creationId xmlns:a16="http://schemas.microsoft.com/office/drawing/2014/main" id="{34E73ADF-F49A-71B4-8040-E8AD641CDCD7}"/>
              </a:ext>
            </a:extLst>
          </p:cNvPr>
          <p:cNvGrpSpPr/>
          <p:nvPr/>
        </p:nvGrpSpPr>
        <p:grpSpPr>
          <a:xfrm>
            <a:off x="-3872759" y="627533"/>
            <a:ext cx="3859047" cy="4270734"/>
            <a:chOff x="176579" y="5261357"/>
            <a:chExt cx="3859047" cy="4270734"/>
          </a:xfrm>
        </p:grpSpPr>
        <p:pic>
          <p:nvPicPr>
            <p:cNvPr id="17" name="Picture 16">
              <a:extLst>
                <a:ext uri="{FF2B5EF4-FFF2-40B4-BE49-F238E27FC236}">
                  <a16:creationId xmlns:a16="http://schemas.microsoft.com/office/drawing/2014/main" id="{10E1EC14-881F-10E9-C216-CDE743B29BFA}"/>
                </a:ext>
              </a:extLst>
            </p:cNvPr>
            <p:cNvPicPr>
              <a:picLocks noChangeAspect="1"/>
            </p:cNvPicPr>
            <p:nvPr/>
          </p:nvPicPr>
          <p:blipFill>
            <a:blip r:embed="rId8" cstate="screen">
              <a:extLst>
                <a:ext uri="{28A0092B-C50C-407E-A947-70E740481C1C}">
                  <a14:useLocalDpi xmlns:a14="http://schemas.microsoft.com/office/drawing/2010/main"/>
                </a:ext>
              </a:extLst>
            </a:blip>
            <a:srcRect t="-123" b="-1"/>
            <a:stretch/>
          </p:blipFill>
          <p:spPr>
            <a:xfrm>
              <a:off x="176579" y="5261357"/>
              <a:ext cx="3859047" cy="4270734"/>
            </a:xfrm>
            <a:prstGeom prst="rect">
              <a:avLst/>
            </a:prstGeom>
          </p:spPr>
        </p:pic>
        <p:sp>
          <p:nvSpPr>
            <p:cNvPr id="18" name="Footer Placeholder 4">
              <a:extLst>
                <a:ext uri="{FF2B5EF4-FFF2-40B4-BE49-F238E27FC236}">
                  <a16:creationId xmlns:a16="http://schemas.microsoft.com/office/drawing/2014/main" id="{D69ADCF8-A421-8805-F57C-26A392D1503C}"/>
                </a:ext>
              </a:extLst>
            </p:cNvPr>
            <p:cNvSpPr txBox="1">
              <a:spLocks/>
            </p:cNvSpPr>
            <p:nvPr/>
          </p:nvSpPr>
          <p:spPr>
            <a:xfrm>
              <a:off x="269181" y="5352043"/>
              <a:ext cx="3528210"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362626" dir="5400000" algn="ctr" rotWithShape="0">
                      <a:srgbClr val="000000">
                        <a:alpha val="85715"/>
                      </a:srgbClr>
                    </a:outerShdw>
                  </a:effectLst>
                  <a:latin typeface="Finlandica" charset="0"/>
                </a:rPr>
                <a:t>Luotsikatu </a:t>
              </a:r>
              <a:r>
                <a:rPr lang="fi-FI" sz="700" kern="0" cap="none" spc="0" dirty="0" err="1">
                  <a:solidFill>
                    <a:schemeClr val="bg1"/>
                  </a:solidFill>
                  <a:effectLst>
                    <a:outerShdw blurRad="362626" dir="5400000" algn="ctr" rotWithShape="0">
                      <a:srgbClr val="000000">
                        <a:alpha val="85715"/>
                      </a:srgbClr>
                    </a:outerShdw>
                  </a:effectLst>
                  <a:latin typeface="Finlandica" charset="0"/>
                </a:rPr>
                <a:t>Street</a:t>
              </a:r>
              <a:r>
                <a:rPr lang="fi-FI" sz="700" kern="0" cap="none" spc="0" dirty="0">
                  <a:solidFill>
                    <a:schemeClr val="bg1"/>
                  </a:solidFill>
                  <a:effectLst>
                    <a:outerShdw blurRad="362626" dir="5400000" algn="ctr" rotWithShape="0">
                      <a:srgbClr val="000000">
                        <a:alpha val="85715"/>
                      </a:srgbClr>
                    </a:outerShdw>
                  </a:effectLst>
                  <a:latin typeface="Finlandica" charset="0"/>
                </a:rPr>
                <a:t> in </a:t>
              </a:r>
              <a:r>
                <a:rPr lang="fi-FI" sz="700" kern="0" cap="none" spc="0" dirty="0" err="1">
                  <a:solidFill>
                    <a:schemeClr val="bg1"/>
                  </a:solidFill>
                  <a:effectLst>
                    <a:outerShdw blurRad="362626" dir="5400000" algn="ctr" rotWithShape="0">
                      <a:srgbClr val="000000">
                        <a:alpha val="85715"/>
                      </a:srgbClr>
                    </a:outerShdw>
                  </a:effectLst>
                  <a:latin typeface="Finlandica" charset="0"/>
                </a:rPr>
                <a:t>the</a:t>
              </a:r>
              <a:r>
                <a:rPr lang="fi-FI" sz="700" kern="0" cap="none" spc="0" dirty="0">
                  <a:solidFill>
                    <a:schemeClr val="bg1"/>
                  </a:solidFill>
                  <a:effectLst>
                    <a:outerShdw blurRad="362626" dir="5400000" algn="ctr" rotWithShape="0">
                      <a:srgbClr val="000000">
                        <a:alpha val="85715"/>
                      </a:srgbClr>
                    </a:outerShdw>
                  </a:effectLst>
                  <a:latin typeface="Finlandica" charset="0"/>
                </a:rPr>
                <a:t> Katajanokka </a:t>
              </a:r>
              <a:r>
                <a:rPr lang="fi-FI" sz="700" kern="0" cap="none" spc="0" dirty="0" err="1">
                  <a:solidFill>
                    <a:schemeClr val="bg1"/>
                  </a:solidFill>
                  <a:effectLst>
                    <a:outerShdw blurRad="362626" dir="5400000" algn="ctr" rotWithShape="0">
                      <a:srgbClr val="000000">
                        <a:alpha val="85715"/>
                      </a:srgbClr>
                    </a:outerShdw>
                  </a:effectLst>
                  <a:latin typeface="Finlandica" charset="0"/>
                </a:rPr>
                <a:t>district</a:t>
              </a:r>
              <a:r>
                <a:rPr lang="fi-FI" sz="700" kern="0" cap="none" spc="0" dirty="0">
                  <a:solidFill>
                    <a:schemeClr val="bg1"/>
                  </a:solidFill>
                  <a:effectLst>
                    <a:outerShdw blurRad="362626" dir="5400000" algn="ctr" rotWithShape="0">
                      <a:srgbClr val="000000">
                        <a:alpha val="85715"/>
                      </a:srgbClr>
                    </a:outerShdw>
                  </a:effectLst>
                  <a:latin typeface="Finlandica" charset="0"/>
                </a:rPr>
                <a:t>, Helsinki. Photo: </a:t>
              </a:r>
              <a:r>
                <a:rPr lang="fi-FI" sz="700" kern="0" cap="none" spc="0" dirty="0" err="1">
                  <a:solidFill>
                    <a:schemeClr val="bg1"/>
                  </a:solidFill>
                  <a:effectLst>
                    <a:outerShdw blurRad="362626" dir="5400000" algn="ctr" rotWithShape="0">
                      <a:srgbClr val="000000">
                        <a:alpha val="85715"/>
                      </a:srgbClr>
                    </a:outerShdw>
                  </a:effectLst>
                  <a:latin typeface="Finlandica" charset="0"/>
                </a:rPr>
                <a:t>Yehia</a:t>
              </a:r>
              <a:r>
                <a:rPr lang="fi-FI" sz="700" kern="0" cap="none" spc="0" dirty="0">
                  <a:solidFill>
                    <a:schemeClr val="bg1"/>
                  </a:solidFill>
                  <a:effectLst>
                    <a:outerShdw blurRad="362626" dir="5400000" algn="ctr" rotWithShape="0">
                      <a:srgbClr val="000000">
                        <a:alpha val="85715"/>
                      </a:srgbClr>
                    </a:outerShdw>
                  </a:effectLst>
                  <a:latin typeface="Finlandica" charset="0"/>
                </a:rPr>
                <a:t> </a:t>
              </a:r>
              <a:r>
                <a:rPr lang="fi-FI" sz="700" kern="0" cap="none" spc="0" dirty="0" err="1">
                  <a:solidFill>
                    <a:schemeClr val="bg1"/>
                  </a:solidFill>
                  <a:effectLst>
                    <a:outerShdw blurRad="362626" dir="5400000" algn="ctr" rotWithShape="0">
                      <a:srgbClr val="000000">
                        <a:alpha val="85715"/>
                      </a:srgbClr>
                    </a:outerShdw>
                  </a:effectLst>
                  <a:latin typeface="Finlandica" charset="0"/>
                </a:rPr>
                <a:t>Eweis</a:t>
              </a:r>
              <a:r>
                <a:rPr lang="fi-FI" sz="700" kern="0" cap="none" spc="0" dirty="0">
                  <a:solidFill>
                    <a:schemeClr val="bg1"/>
                  </a:solidFill>
                  <a:effectLst>
                    <a:outerShdw blurRad="362626" dir="5400000" algn="ctr" rotWithShape="0">
                      <a:srgbClr val="000000">
                        <a:alpha val="85715"/>
                      </a:srgbClr>
                    </a:outerShdw>
                  </a:effectLst>
                  <a:latin typeface="Finlandica" charset="0"/>
                </a:rPr>
                <a:t> / Helsinki City </a:t>
              </a:r>
              <a:r>
                <a:rPr lang="fi-FI" sz="700" kern="0" cap="none" spc="0" dirty="0" err="1">
                  <a:solidFill>
                    <a:schemeClr val="bg1"/>
                  </a:solidFill>
                  <a:effectLst>
                    <a:outerShdw blurRad="362626" dir="5400000" algn="ctr" rotWithShape="0">
                      <a:srgbClr val="000000">
                        <a:alpha val="85715"/>
                      </a:srgbClr>
                    </a:outerShdw>
                  </a:effectLst>
                  <a:latin typeface="Finlandica" charset="0"/>
                </a:rPr>
                <a:t>Museum</a:t>
              </a:r>
              <a:endParaRPr lang="fi-FI" sz="700" kern="0" cap="none" spc="0" dirty="0">
                <a:solidFill>
                  <a:schemeClr val="bg1"/>
                </a:solidFill>
                <a:effectLst>
                  <a:outerShdw blurRad="362626" dir="5400000" algn="ctr" rotWithShape="0">
                    <a:srgbClr val="000000">
                      <a:alpha val="85715"/>
                    </a:srgbClr>
                  </a:outerShdw>
                </a:effectLst>
                <a:latin typeface="+mj-lt"/>
              </a:endParaRPr>
            </a:p>
          </p:txBody>
        </p:sp>
      </p:grpSp>
      <p:sp>
        <p:nvSpPr>
          <p:cNvPr id="54" name="Title 1">
            <a:extLst>
              <a:ext uri="{FF2B5EF4-FFF2-40B4-BE49-F238E27FC236}">
                <a16:creationId xmlns:a16="http://schemas.microsoft.com/office/drawing/2014/main" id="{0D7C56C3-EA30-702E-80D7-4A518BD4D6FA}"/>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700">
                <a:solidFill>
                  <a:schemeClr val="tx1"/>
                </a:solidFill>
                <a:latin typeface="Finlandica"/>
              </a:rPr>
              <a:t>Helsinki is </a:t>
            </a:r>
            <a:r>
              <a:rPr lang="fi-FI" sz="700" err="1">
                <a:solidFill>
                  <a:schemeClr val="tx1"/>
                </a:solidFill>
                <a:latin typeface="Finlandica"/>
              </a:rPr>
              <a:t>the</a:t>
            </a:r>
            <a:r>
              <a:rPr lang="fi-FI" sz="700">
                <a:solidFill>
                  <a:schemeClr val="tx1"/>
                </a:solidFill>
                <a:latin typeface="Finlandica"/>
              </a:rPr>
              <a:t> </a:t>
            </a:r>
            <a:r>
              <a:rPr lang="fi-FI" sz="700" err="1">
                <a:solidFill>
                  <a:schemeClr val="tx1"/>
                </a:solidFill>
                <a:latin typeface="Finlandica"/>
              </a:rPr>
              <a:t>blooming</a:t>
            </a:r>
            <a:r>
              <a:rPr lang="fi-FI" sz="700">
                <a:solidFill>
                  <a:schemeClr val="tx1"/>
                </a:solidFill>
                <a:latin typeface="Finlandica"/>
              </a:rPr>
              <a:t> </a:t>
            </a:r>
            <a:r>
              <a:rPr lang="fi-FI" sz="700" err="1">
                <a:solidFill>
                  <a:schemeClr val="tx1"/>
                </a:solidFill>
                <a:latin typeface="Finlandica"/>
              </a:rPr>
              <a:t>Art</a:t>
            </a:r>
            <a:r>
              <a:rPr lang="fi-FI" sz="700">
                <a:solidFill>
                  <a:schemeClr val="tx1"/>
                </a:solidFill>
                <a:latin typeface="Finlandica"/>
              </a:rPr>
              <a:t> </a:t>
            </a:r>
            <a:r>
              <a:rPr lang="fi-FI" sz="700" err="1">
                <a:solidFill>
                  <a:schemeClr val="tx1"/>
                </a:solidFill>
                <a:latin typeface="Finlandica"/>
              </a:rPr>
              <a:t>Nouveau</a:t>
            </a:r>
            <a:r>
              <a:rPr lang="fi-FI" sz="700">
                <a:solidFill>
                  <a:schemeClr val="tx1"/>
                </a:solidFill>
                <a:latin typeface="Finlandica"/>
              </a:rPr>
              <a:t> capital of </a:t>
            </a:r>
            <a:r>
              <a:rPr lang="fi-FI" sz="700" err="1">
                <a:solidFill>
                  <a:schemeClr val="tx1"/>
                </a:solidFill>
                <a:latin typeface="Finlandica"/>
              </a:rPr>
              <a:t>Northern</a:t>
            </a:r>
            <a:r>
              <a:rPr lang="fi-FI" sz="700">
                <a:solidFill>
                  <a:schemeClr val="tx1"/>
                </a:solidFill>
                <a:latin typeface="Finlandica"/>
              </a:rPr>
              <a:t> Europe.</a:t>
            </a:r>
          </a:p>
        </p:txBody>
      </p:sp>
      <p:sp>
        <p:nvSpPr>
          <p:cNvPr id="56" name="Title 1">
            <a:extLst>
              <a:ext uri="{FF2B5EF4-FFF2-40B4-BE49-F238E27FC236}">
                <a16:creationId xmlns:a16="http://schemas.microsoft.com/office/drawing/2014/main" id="{0BDA84C1-0E66-1FF4-F44C-6A94D21FFC87}"/>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8" name="Title 1">
            <a:extLst>
              <a:ext uri="{FF2B5EF4-FFF2-40B4-BE49-F238E27FC236}">
                <a16:creationId xmlns:a16="http://schemas.microsoft.com/office/drawing/2014/main" id="{40D4AC53-F268-262E-6E08-48F02A806A56}"/>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2</a:t>
            </a:r>
          </a:p>
        </p:txBody>
      </p:sp>
      <p:sp>
        <p:nvSpPr>
          <p:cNvPr id="59" name="Title 1">
            <a:extLst>
              <a:ext uri="{FF2B5EF4-FFF2-40B4-BE49-F238E27FC236}">
                <a16:creationId xmlns:a16="http://schemas.microsoft.com/office/drawing/2014/main" id="{C5DDEE14-07A3-AE0F-B57F-31903F1F3AA7}"/>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307E5D8D-B2D6-6367-AB64-A9C2C8AC4C97}"/>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532F86C6-518F-991C-7135-FD422305A97D}"/>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E6A09181-281B-3E74-6664-6DDDE8C1E39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F0449B63-8177-56F3-E31F-52975B8BDDC4}"/>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9C5A0292-E81C-5397-4250-1E6E58AD5C3F}"/>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3C42A723-E029-535C-F939-6B596BF643B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34B46584-D1F0-1D3A-AF3F-6303EA418C4F}"/>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CC5A4204-99C1-D832-9A00-941B3FEC365F}"/>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sp>
        <p:nvSpPr>
          <p:cNvPr id="3" name="Rectangle 2">
            <a:extLst>
              <a:ext uri="{FF2B5EF4-FFF2-40B4-BE49-F238E27FC236}">
                <a16:creationId xmlns:a16="http://schemas.microsoft.com/office/drawing/2014/main" id="{D822298E-4FE8-61BE-3EBD-3288647340C5}"/>
              </a:ext>
            </a:extLst>
          </p:cNvPr>
          <p:cNvSpPr/>
          <p:nvPr/>
        </p:nvSpPr>
        <p:spPr>
          <a:xfrm>
            <a:off x="917484"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a:extLst>
              <a:ext uri="{FF2B5EF4-FFF2-40B4-BE49-F238E27FC236}">
                <a16:creationId xmlns:a16="http://schemas.microsoft.com/office/drawing/2014/main" id="{37B1EE1F-6565-CA1F-9564-5AFA6A72EFC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127162216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p:tgtEl>
                                          <p:spTgt spid="19"/>
                                        </p:tgtEl>
                                        <p:attrNameLst>
                                          <p:attrName>ppt_y</p:attrName>
                                        </p:attrNameLst>
                                      </p:cBhvr>
                                      <p:tavLst>
                                        <p:tav tm="0">
                                          <p:val>
                                            <p:strVal val="#ppt_y+#ppt_h*1.125000"/>
                                          </p:val>
                                        </p:tav>
                                        <p:tav tm="100000">
                                          <p:val>
                                            <p:strVal val="#ppt_y"/>
                                          </p:val>
                                        </p:tav>
                                      </p:tavLst>
                                    </p:anim>
                                    <p:animEffect transition="in" filter="wipe(up)">
                                      <p:cBhvr>
                                        <p:cTn id="8" dur="10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1000"/>
                                        <p:tgtEl>
                                          <p:spTgt spid="39"/>
                                        </p:tgtEl>
                                        <p:attrNameLst>
                                          <p:attrName>ppt_y</p:attrName>
                                        </p:attrNameLst>
                                      </p:cBhvr>
                                      <p:tavLst>
                                        <p:tav tm="0">
                                          <p:val>
                                            <p:strVal val="#ppt_y-#ppt_h*1.125000"/>
                                          </p:val>
                                        </p:tav>
                                        <p:tav tm="100000">
                                          <p:val>
                                            <p:strVal val="#ppt_y"/>
                                          </p:val>
                                        </p:tav>
                                      </p:tavLst>
                                    </p:anim>
                                    <p:animEffect transition="in" filter="wipe(down)">
                                      <p:cBhvr>
                                        <p:cTn id="19" dur="10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3.58025E-6 L -0.00347 -0.91049 " pathEditMode="relative" rAng="0" ptsTypes="AA">
                                      <p:cBhvr>
                                        <p:cTn id="23" dur="2000" fill="hold"/>
                                        <p:tgtEl>
                                          <p:spTgt spid="10"/>
                                        </p:tgtEl>
                                        <p:attrNameLst>
                                          <p:attrName>ppt_x</p:attrName>
                                          <p:attrName>ppt_y</p:attrName>
                                        </p:attrNameLst>
                                      </p:cBhvr>
                                      <p:rCtr x="-174" y="-45525"/>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0 2.96296E-6 L 0.43872 -0.00155 " pathEditMode="relative" rAng="0" ptsTypes="AA">
                                      <p:cBhvr>
                                        <p:cTn id="29" dur="2000" fill="hold"/>
                                        <p:tgtEl>
                                          <p:spTgt spid="16"/>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
                                        <p:tgtEl>
                                          <p:spTgt spid="15"/>
                                        </p:tgtEl>
                                      </p:cBhvr>
                                    </p:animEffect>
                                  </p:childTnLst>
                                </p:cTn>
                              </p:par>
                              <p:par>
                                <p:cTn id="33" presetID="0" presetClass="path" presetSubtype="0" accel="50000" decel="50000" fill="hold" nodeType="withEffect">
                                  <p:stCondLst>
                                    <p:cond delay="0"/>
                                  </p:stCondLst>
                                  <p:childTnLst>
                                    <p:animMotion origin="layout" path="M 2.77778E-6 -0.00185 L 1.0033 -0.00247 " pathEditMode="relative" rAng="0" ptsTypes="AA">
                                      <p:cBhvr>
                                        <p:cTn id="34" dur="3000" fill="hold"/>
                                        <p:tgtEl>
                                          <p:spTgt spid="7"/>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9" grpId="0"/>
      <p:bldP spid="19"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9143999"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latin typeface="Finlandica" charset="0"/>
              </a:rPr>
              <a:t>Paimio Sanatorium by Alvar and Aino Aalto, 1933. Photo: </a:t>
            </a:r>
            <a:r>
              <a:rPr lang="en-US" sz="700" kern="0" cap="none" spc="0" dirty="0" err="1">
                <a:solidFill>
                  <a:schemeClr val="bg1"/>
                </a:solidFill>
                <a:latin typeface="Finlandica" charset="0"/>
              </a:rPr>
              <a:t>Tuomas</a:t>
            </a:r>
            <a:r>
              <a:rPr lang="en-US" sz="700" kern="0" cap="none" spc="0" dirty="0">
                <a:solidFill>
                  <a:schemeClr val="bg1"/>
                </a:solidFill>
                <a:latin typeface="Finlandica" charset="0"/>
              </a:rPr>
              <a:t> </a:t>
            </a:r>
            <a:r>
              <a:rPr lang="en-US" sz="700" kern="0" cap="none" spc="0" dirty="0" err="1">
                <a:solidFill>
                  <a:schemeClr val="bg1"/>
                </a:solidFill>
                <a:latin typeface="Finlandica" charset="0"/>
              </a:rPr>
              <a:t>Uusheimo</a:t>
            </a:r>
            <a:endParaRPr lang="en-US" sz="700" kern="0" cap="none" spc="0" dirty="0">
              <a:solidFill>
                <a:schemeClr val="bg1"/>
              </a:solidFill>
              <a:latin typeface="Finlandica" charset="0"/>
            </a:endParaRP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3/10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latin typeface="Finlandica"/>
              </a:rPr>
              <a:t>Finland is a landmark of </a:t>
            </a:r>
            <a:br>
              <a:rPr lang="en-US" sz="2000">
                <a:solidFill>
                  <a:schemeClr val="bg1"/>
                </a:solidFill>
                <a:effectLst>
                  <a:outerShdw blurRad="994667" dir="5400000" sx="102000" sy="102000" algn="ctr" rotWithShape="0">
                    <a:srgbClr val="000000"/>
                  </a:outerShdw>
                </a:effectLst>
                <a:latin typeface="Finlandica"/>
              </a:rPr>
            </a:br>
            <a:r>
              <a:rPr lang="en-US" sz="2000">
                <a:solidFill>
                  <a:schemeClr val="bg1"/>
                </a:solidFill>
                <a:effectLst>
                  <a:outerShdw blurRad="994667" dir="5400000" sx="102000" sy="102000" algn="ctr" rotWithShape="0">
                    <a:srgbClr val="000000"/>
                  </a:outerShdw>
                </a:effectLst>
                <a:latin typeface="Finlandica"/>
              </a:rPr>
              <a:t>world-class modernism.</a:t>
            </a:r>
            <a:endParaRPr lang="en-US">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FE051-DF3D-1B51-D960-6D1BB09EEDA3}"/>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6D848821-7796-6C46-3906-16DEE6642220}"/>
              </a:ext>
            </a:extLst>
          </p:cNvPr>
          <p:cNvGrpSpPr/>
          <p:nvPr/>
        </p:nvGrpSpPr>
        <p:grpSpPr>
          <a:xfrm>
            <a:off x="4067944" y="627532"/>
            <a:ext cx="5172903" cy="4265479"/>
            <a:chOff x="4067944" y="627532"/>
            <a:chExt cx="5172903" cy="4265479"/>
          </a:xfrm>
        </p:grpSpPr>
        <p:pic>
          <p:nvPicPr>
            <p:cNvPr id="12" name="Picture 11">
              <a:extLst>
                <a:ext uri="{FF2B5EF4-FFF2-40B4-BE49-F238E27FC236}">
                  <a16:creationId xmlns:a16="http://schemas.microsoft.com/office/drawing/2014/main" id="{27452276-40DD-E136-12FB-3F77692DBFA6}"/>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95D5DC3B-5B6F-DDCD-AA6B-09ADAC11527A}"/>
                </a:ext>
              </a:extLst>
            </p:cNvPr>
            <p:cNvSpPr txBox="1">
              <a:spLocks/>
            </p:cNvSpPr>
            <p:nvPr/>
          </p:nvSpPr>
          <p:spPr>
            <a:xfrm>
              <a:off x="4164791" y="715100"/>
              <a:ext cx="5076056"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516292" dir="3960000" algn="ctr" rotWithShape="0">
                      <a:srgbClr val="000000">
                        <a:alpha val="95351"/>
                      </a:srgbClr>
                    </a:outerShdw>
                  </a:effectLst>
                  <a:latin typeface="Finlandica" charset="0"/>
                </a:rPr>
                <a:t>Seinäjoki Library </a:t>
              </a:r>
              <a:r>
                <a:rPr lang="fi-FI" sz="700" kern="0" cap="none" spc="0" dirty="0" err="1">
                  <a:solidFill>
                    <a:schemeClr val="bg1"/>
                  </a:solidFill>
                  <a:effectLst>
                    <a:outerShdw blurRad="516292" dir="3960000" algn="ctr" rotWithShape="0">
                      <a:srgbClr val="000000">
                        <a:alpha val="95351"/>
                      </a:srgbClr>
                    </a:outerShdw>
                  </a:effectLst>
                  <a:latin typeface="Finlandica" charset="0"/>
                </a:rPr>
                <a:t>by</a:t>
              </a:r>
              <a:r>
                <a:rPr lang="fi-FI" sz="700" kern="0" cap="none" spc="0" dirty="0">
                  <a:solidFill>
                    <a:schemeClr val="bg1"/>
                  </a:solidFill>
                  <a:effectLst>
                    <a:outerShdw blurRad="516292" dir="3960000" algn="ctr" rotWithShape="0">
                      <a:srgbClr val="000000">
                        <a:alpha val="95351"/>
                      </a:srgbClr>
                    </a:outerShdw>
                  </a:effectLst>
                  <a:latin typeface="Finlandica" charset="0"/>
                </a:rPr>
                <a:t> Alvar Aalto, 1965. </a:t>
              </a:r>
              <a:r>
                <a:rPr lang="fi-FI" sz="700" kern="0" cap="none" spc="0" dirty="0" err="1">
                  <a:solidFill>
                    <a:schemeClr val="bg1"/>
                  </a:solidFill>
                  <a:effectLst>
                    <a:outerShdw blurRad="516292" dir="3960000" algn="ctr" rotWithShape="0">
                      <a:srgbClr val="000000">
                        <a:alpha val="95351"/>
                      </a:srgbClr>
                    </a:outerShdw>
                  </a:effectLst>
                  <a:latin typeface="Finlandica" charset="0"/>
                </a:rPr>
                <a:t>Restoration</a:t>
              </a:r>
              <a:r>
                <a:rPr lang="fi-FI" sz="700" kern="0" cap="none" spc="0" dirty="0">
                  <a:solidFill>
                    <a:schemeClr val="bg1"/>
                  </a:solidFill>
                  <a:effectLst>
                    <a:outerShdw blurRad="516292" dir="3960000" algn="ctr" rotWithShape="0">
                      <a:srgbClr val="000000">
                        <a:alpha val="95351"/>
                      </a:srgbClr>
                    </a:outerShdw>
                  </a:effectLst>
                  <a:latin typeface="Finlandica" charset="0"/>
                </a:rPr>
                <a:t> </a:t>
              </a:r>
              <a:r>
                <a:rPr lang="fi-FI" sz="700" kern="0" cap="none" spc="0" dirty="0" err="1">
                  <a:solidFill>
                    <a:schemeClr val="bg1"/>
                  </a:solidFill>
                  <a:effectLst>
                    <a:outerShdw blurRad="516292" dir="3960000" algn="ctr" rotWithShape="0">
                      <a:srgbClr val="000000">
                        <a:alpha val="95351"/>
                      </a:srgbClr>
                    </a:outerShdw>
                  </a:effectLst>
                  <a:latin typeface="Finlandica" charset="0"/>
                </a:rPr>
                <a:t>Architects</a:t>
              </a:r>
              <a:r>
                <a:rPr lang="fi-FI" sz="700" kern="0" cap="none" spc="0" dirty="0">
                  <a:solidFill>
                    <a:schemeClr val="bg1"/>
                  </a:solidFill>
                  <a:effectLst>
                    <a:outerShdw blurRad="516292" dir="3960000" algn="ctr" rotWithShape="0">
                      <a:srgbClr val="000000">
                        <a:alpha val="95351"/>
                      </a:srgbClr>
                    </a:outerShdw>
                  </a:effectLst>
                  <a:latin typeface="Finlandica" charset="0"/>
                </a:rPr>
                <a:t> Mustonen, 2015. Photo: Maija Holma / Alvar Aalto Foundation</a:t>
              </a:r>
              <a:endParaRPr lang="fi-FI" sz="700" kern="0" cap="none" spc="0" dirty="0">
                <a:solidFill>
                  <a:schemeClr val="bg1"/>
                </a:solidFill>
                <a:effectLst>
                  <a:outerShdw blurRad="516292" dir="3960000" algn="ctr" rotWithShape="0">
                    <a:srgbClr val="000000">
                      <a:alpha val="95351"/>
                    </a:srgbClr>
                  </a:outerShdw>
                </a:effectLst>
                <a:latin typeface="+mj-lt"/>
              </a:endParaRPr>
            </a:p>
          </p:txBody>
        </p:sp>
      </p:grpSp>
      <p:grpSp>
        <p:nvGrpSpPr>
          <p:cNvPr id="11" name="Group 10">
            <a:extLst>
              <a:ext uri="{FF2B5EF4-FFF2-40B4-BE49-F238E27FC236}">
                <a16:creationId xmlns:a16="http://schemas.microsoft.com/office/drawing/2014/main" id="{105D33EF-5C4B-28FE-AECC-08D1BB801DDC}"/>
              </a:ext>
            </a:extLst>
          </p:cNvPr>
          <p:cNvGrpSpPr/>
          <p:nvPr/>
        </p:nvGrpSpPr>
        <p:grpSpPr>
          <a:xfrm>
            <a:off x="4067944" y="625365"/>
            <a:ext cx="5076056" cy="4265479"/>
            <a:chOff x="4067944" y="625365"/>
            <a:chExt cx="5076056" cy="4265479"/>
          </a:xfrm>
        </p:grpSpPr>
        <p:pic>
          <p:nvPicPr>
            <p:cNvPr id="13" name="Picture 12">
              <a:extLst>
                <a:ext uri="{FF2B5EF4-FFF2-40B4-BE49-F238E27FC236}">
                  <a16:creationId xmlns:a16="http://schemas.microsoft.com/office/drawing/2014/main" id="{61454B24-59E5-EE1E-1D96-9F07B5D156D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67944" y="625365"/>
              <a:ext cx="5076056" cy="4265479"/>
            </a:xfrm>
            <a:prstGeom prst="rect">
              <a:avLst/>
            </a:prstGeom>
          </p:spPr>
        </p:pic>
        <p:sp>
          <p:nvSpPr>
            <p:cNvPr id="22" name="Footer Placeholder 4">
              <a:extLst>
                <a:ext uri="{FF2B5EF4-FFF2-40B4-BE49-F238E27FC236}">
                  <a16:creationId xmlns:a16="http://schemas.microsoft.com/office/drawing/2014/main" id="{D6BEB5C6-5095-3AA0-4672-088120E7968E}"/>
                </a:ext>
              </a:extLst>
            </p:cNvPr>
            <p:cNvSpPr txBox="1">
              <a:spLocks/>
            </p:cNvSpPr>
            <p:nvPr/>
          </p:nvSpPr>
          <p:spPr>
            <a:xfrm>
              <a:off x="4164791" y="710797"/>
              <a:ext cx="3874459"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609439" dist="50800" dir="5400000" algn="ctr" rotWithShape="0">
                      <a:srgbClr val="000000">
                        <a:alpha val="75149"/>
                      </a:srgbClr>
                    </a:outerShdw>
                  </a:effectLst>
                  <a:latin typeface="Finlandica" charset="0"/>
                </a:rPr>
                <a:t>Villa Mairea </a:t>
              </a:r>
              <a:r>
                <a:rPr lang="fi-FI" sz="700" kern="0" cap="none" spc="0" dirty="0" err="1">
                  <a:solidFill>
                    <a:schemeClr val="bg1"/>
                  </a:solidFill>
                  <a:effectLst>
                    <a:outerShdw blurRad="609439" dist="50800" dir="5400000" algn="ctr" rotWithShape="0">
                      <a:srgbClr val="000000">
                        <a:alpha val="75149"/>
                      </a:srgbClr>
                    </a:outerShdw>
                  </a:effectLst>
                  <a:latin typeface="Finlandica" charset="0"/>
                </a:rPr>
                <a:t>by</a:t>
              </a:r>
              <a:r>
                <a:rPr lang="fi-FI" sz="700" kern="0" cap="none" spc="0" dirty="0">
                  <a:solidFill>
                    <a:schemeClr val="bg1"/>
                  </a:solidFill>
                  <a:effectLst>
                    <a:outerShdw blurRad="609439" dist="50800" dir="5400000" algn="ctr" rotWithShape="0">
                      <a:srgbClr val="000000">
                        <a:alpha val="75149"/>
                      </a:srgbClr>
                    </a:outerShdw>
                  </a:effectLst>
                  <a:latin typeface="Finlandica" charset="0"/>
                </a:rPr>
                <a:t> Alvar and Aino Aalto, Noormarkku, Pori 1939. Photo: Jarno Kylmänen / Mairea Foundation</a:t>
              </a:r>
              <a:endParaRPr lang="fi-FI" sz="700" kern="0" cap="none" spc="0" dirty="0">
                <a:solidFill>
                  <a:schemeClr val="bg1"/>
                </a:solidFill>
                <a:effectLst>
                  <a:outerShdw blurRad="609439" dist="50800" dir="5400000" algn="ctr" rotWithShape="0">
                    <a:srgbClr val="000000">
                      <a:alpha val="75149"/>
                    </a:srgbClr>
                  </a:outerShdw>
                </a:effectLst>
                <a:latin typeface="+mj-lt"/>
              </a:endParaRPr>
            </a:p>
          </p:txBody>
        </p:sp>
      </p:grpSp>
      <p:sp>
        <p:nvSpPr>
          <p:cNvPr id="31" name="Rectangle 30">
            <a:extLst>
              <a:ext uri="{FF2B5EF4-FFF2-40B4-BE49-F238E27FC236}">
                <a16:creationId xmlns:a16="http://schemas.microsoft.com/office/drawing/2014/main" id="{8D0D39D8-011F-DFCA-F6D7-C52847E259BA}"/>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 name="Group 1">
            <a:extLst>
              <a:ext uri="{FF2B5EF4-FFF2-40B4-BE49-F238E27FC236}">
                <a16:creationId xmlns:a16="http://schemas.microsoft.com/office/drawing/2014/main" id="{32B33B60-D919-7B28-6F1D-7B09189E1BD8}"/>
              </a:ext>
            </a:extLst>
          </p:cNvPr>
          <p:cNvGrpSpPr/>
          <p:nvPr/>
        </p:nvGrpSpPr>
        <p:grpSpPr>
          <a:xfrm>
            <a:off x="1259218" y="1516823"/>
            <a:ext cx="1591941" cy="1022001"/>
            <a:chOff x="1241202" y="1890496"/>
            <a:chExt cx="1591941" cy="1022001"/>
          </a:xfrm>
        </p:grpSpPr>
        <p:sp>
          <p:nvSpPr>
            <p:cNvPr id="38" name="Title 1">
              <a:extLst>
                <a:ext uri="{FF2B5EF4-FFF2-40B4-BE49-F238E27FC236}">
                  <a16:creationId xmlns:a16="http://schemas.microsoft.com/office/drawing/2014/main" id="{B2985CDB-F742-6D51-6F17-568534D40673}"/>
                </a:ext>
              </a:extLst>
            </p:cNvPr>
            <p:cNvSpPr txBox="1">
              <a:spLocks/>
            </p:cNvSpPr>
            <p:nvPr/>
          </p:nvSpPr>
          <p:spPr>
            <a:xfrm>
              <a:off x="1241202" y="2296944"/>
              <a:ext cx="1591941"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is one of the best-known Finns worldwide. He was an architect, a designer, and a giant of the Modernist scene.</a:t>
              </a:r>
              <a:endParaRPr lang="fi-FI">
                <a:solidFill>
                  <a:schemeClr val="tx1"/>
                </a:solidFill>
                <a:ea typeface="+mj-lt"/>
                <a:cs typeface="+mj-lt"/>
              </a:endParaRPr>
            </a:p>
          </p:txBody>
        </p:sp>
        <p:sp>
          <p:nvSpPr>
            <p:cNvPr id="39" name="Title 1">
              <a:extLst>
                <a:ext uri="{FF2B5EF4-FFF2-40B4-BE49-F238E27FC236}">
                  <a16:creationId xmlns:a16="http://schemas.microsoft.com/office/drawing/2014/main" id="{97A40DB0-DB9F-B6F1-6271-65E77D4A096B}"/>
                </a:ext>
              </a:extLst>
            </p:cNvPr>
            <p:cNvSpPr txBox="1">
              <a:spLocks/>
            </p:cNvSpPr>
            <p:nvPr/>
          </p:nvSpPr>
          <p:spPr>
            <a:xfrm>
              <a:off x="1323587" y="1890496"/>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Alvar Aalto</a:t>
              </a:r>
            </a:p>
          </p:txBody>
        </p:sp>
      </p:grpSp>
      <p:sp>
        <p:nvSpPr>
          <p:cNvPr id="19" name="Title 1">
            <a:extLst>
              <a:ext uri="{FF2B5EF4-FFF2-40B4-BE49-F238E27FC236}">
                <a16:creationId xmlns:a16="http://schemas.microsoft.com/office/drawing/2014/main" id="{F7C62161-F831-6D87-5E8A-FA4C53776CDE}"/>
              </a:ext>
            </a:extLst>
          </p:cNvPr>
          <p:cNvSpPr txBox="1">
            <a:spLocks/>
          </p:cNvSpPr>
          <p:nvPr/>
        </p:nvSpPr>
        <p:spPr>
          <a:xfrm>
            <a:off x="1331386" y="3160315"/>
            <a:ext cx="1449153"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i="1">
                <a:solidFill>
                  <a:schemeClr val="tx1"/>
                </a:solidFill>
                <a:ea typeface="+mj-lt"/>
                <a:cs typeface="+mj-lt"/>
              </a:rPr>
              <a:t>"Form must have a content, and that content </a:t>
            </a:r>
            <a:br>
              <a:rPr lang="en-US" sz="1000" b="0" i="1">
                <a:solidFill>
                  <a:schemeClr val="tx1"/>
                </a:solidFill>
                <a:ea typeface="+mj-lt"/>
                <a:cs typeface="+mj-lt"/>
              </a:rPr>
            </a:br>
            <a:r>
              <a:rPr lang="en-US" sz="1000" b="0" i="1">
                <a:solidFill>
                  <a:schemeClr val="tx1"/>
                </a:solidFill>
                <a:ea typeface="+mj-lt"/>
                <a:cs typeface="+mj-lt"/>
              </a:rPr>
              <a:t>must be linked with nature."</a:t>
            </a:r>
            <a:endParaRPr lang="en-US" sz="1000" b="0">
              <a:solidFill>
                <a:schemeClr val="tx1"/>
              </a:solidFill>
              <a:ea typeface="+mj-lt"/>
              <a:cs typeface="+mj-lt"/>
            </a:endParaRPr>
          </a:p>
        </p:txBody>
      </p:sp>
      <p:sp>
        <p:nvSpPr>
          <p:cNvPr id="27" name="TextBox 26">
            <a:extLst>
              <a:ext uri="{FF2B5EF4-FFF2-40B4-BE49-F238E27FC236}">
                <a16:creationId xmlns:a16="http://schemas.microsoft.com/office/drawing/2014/main" id="{098CF541-3BE4-AF4C-D5B9-1311272CC92F}"/>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F32E0347-19BC-D296-78DB-7023CE676B04}"/>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Finland is a landmark of world-class modernism.</a:t>
            </a:r>
          </a:p>
        </p:txBody>
      </p:sp>
      <p:sp>
        <p:nvSpPr>
          <p:cNvPr id="56" name="Title 1">
            <a:extLst>
              <a:ext uri="{FF2B5EF4-FFF2-40B4-BE49-F238E27FC236}">
                <a16:creationId xmlns:a16="http://schemas.microsoft.com/office/drawing/2014/main" id="{14172216-4CF2-EA75-EE2C-2C977AF0D5C0}"/>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81A160D9-EC87-98ED-0ECF-9256823AB83F}"/>
              </a:ext>
            </a:extLst>
          </p:cNvPr>
          <p:cNvSpPr/>
          <p:nvPr/>
        </p:nvSpPr>
        <p:spPr>
          <a:xfrm>
            <a:off x="121331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58" name="Title 1">
            <a:extLst>
              <a:ext uri="{FF2B5EF4-FFF2-40B4-BE49-F238E27FC236}">
                <a16:creationId xmlns:a16="http://schemas.microsoft.com/office/drawing/2014/main" id="{2FD85AF3-D638-CDA3-B33E-085474E6CCE8}"/>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B5E6D4AE-CD3F-D210-683A-5DEE3F828E9E}"/>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3</a:t>
            </a:r>
          </a:p>
        </p:txBody>
      </p:sp>
      <p:sp>
        <p:nvSpPr>
          <p:cNvPr id="60" name="Title 1">
            <a:extLst>
              <a:ext uri="{FF2B5EF4-FFF2-40B4-BE49-F238E27FC236}">
                <a16:creationId xmlns:a16="http://schemas.microsoft.com/office/drawing/2014/main" id="{E29CA7C4-EE30-7858-A0AF-A5F27C6227AC}"/>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5C27E011-4EE9-FFD9-A5C2-A1C00B7647F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23F8F72E-4164-9725-0CB2-3B529A0B1F84}"/>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2AC2DBB6-D0F0-76CF-ED1F-3626939C987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5A6ECF7B-E0E8-8E8E-4CB5-7D5A8BA0625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57822C0E-019E-008C-E52C-D11EA45D59B5}"/>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3D88E457-CCCB-31F0-DCCE-11B56F862619}"/>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3" name="Title 1">
            <a:extLst>
              <a:ext uri="{FF2B5EF4-FFF2-40B4-BE49-F238E27FC236}">
                <a16:creationId xmlns:a16="http://schemas.microsoft.com/office/drawing/2014/main" id="{C6F720EC-F101-EE80-4B4B-77B0EA2FBA01}"/>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grpSp>
        <p:nvGrpSpPr>
          <p:cNvPr id="4" name="Group 3">
            <a:extLst>
              <a:ext uri="{FF2B5EF4-FFF2-40B4-BE49-F238E27FC236}">
                <a16:creationId xmlns:a16="http://schemas.microsoft.com/office/drawing/2014/main" id="{6F937FE3-3E75-39B5-15ED-3C97A048D0D4}"/>
              </a:ext>
            </a:extLst>
          </p:cNvPr>
          <p:cNvGrpSpPr/>
          <p:nvPr/>
        </p:nvGrpSpPr>
        <p:grpSpPr>
          <a:xfrm>
            <a:off x="-5112199" y="625365"/>
            <a:ext cx="5076056" cy="4265479"/>
            <a:chOff x="4067944" y="625365"/>
            <a:chExt cx="5076056" cy="4265479"/>
          </a:xfrm>
        </p:grpSpPr>
        <p:pic>
          <p:nvPicPr>
            <p:cNvPr id="5" name="Picture 4">
              <a:extLst>
                <a:ext uri="{FF2B5EF4-FFF2-40B4-BE49-F238E27FC236}">
                  <a16:creationId xmlns:a16="http://schemas.microsoft.com/office/drawing/2014/main" id="{F77A3997-163A-74A3-1A61-04F0F47E724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067944" y="625365"/>
              <a:ext cx="5076056" cy="4265479"/>
            </a:xfrm>
            <a:prstGeom prst="rect">
              <a:avLst/>
            </a:prstGeom>
          </p:spPr>
        </p:pic>
        <p:sp>
          <p:nvSpPr>
            <p:cNvPr id="7" name="Footer Placeholder 4">
              <a:extLst>
                <a:ext uri="{FF2B5EF4-FFF2-40B4-BE49-F238E27FC236}">
                  <a16:creationId xmlns:a16="http://schemas.microsoft.com/office/drawing/2014/main" id="{BD98EE13-B206-19D6-C0AF-5077F81EFB8F}"/>
                </a:ext>
              </a:extLst>
            </p:cNvPr>
            <p:cNvSpPr txBox="1">
              <a:spLocks/>
            </p:cNvSpPr>
            <p:nvPr/>
          </p:nvSpPr>
          <p:spPr>
            <a:xfrm>
              <a:off x="4150305" y="710797"/>
              <a:ext cx="377026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305774" dir="5400000" algn="ctr" rotWithShape="0">
                      <a:srgbClr val="000000">
                        <a:alpha val="91000"/>
                      </a:srgbClr>
                    </a:outerShdw>
                  </a:effectLst>
                  <a:latin typeface="Finlandica" charset="0"/>
                </a:rPr>
                <a:t>Pyhäkoski </a:t>
              </a:r>
              <a:r>
                <a:rPr lang="fi-FI" sz="700" kern="0" cap="none" spc="0" dirty="0" err="1">
                  <a:solidFill>
                    <a:schemeClr val="bg1"/>
                  </a:solidFill>
                  <a:effectLst>
                    <a:outerShdw blurRad="305774" dir="5400000" algn="ctr" rotWithShape="0">
                      <a:srgbClr val="000000">
                        <a:alpha val="91000"/>
                      </a:srgbClr>
                    </a:outerShdw>
                  </a:effectLst>
                  <a:latin typeface="Finlandica" charset="0"/>
                </a:rPr>
                <a:t>Hydropower</a:t>
              </a:r>
              <a:r>
                <a:rPr lang="fi-FI" sz="700" kern="0" cap="none" spc="0" dirty="0">
                  <a:solidFill>
                    <a:schemeClr val="bg1"/>
                  </a:solidFill>
                  <a:effectLst>
                    <a:outerShdw blurRad="305774" dir="5400000" algn="ctr" rotWithShape="0">
                      <a:srgbClr val="000000">
                        <a:alpha val="91000"/>
                      </a:srgbClr>
                    </a:outerShdw>
                  </a:effectLst>
                  <a:latin typeface="Finlandica" charset="0"/>
                </a:rPr>
                <a:t> </a:t>
              </a:r>
              <a:r>
                <a:rPr lang="fi-FI" sz="700" kern="0" cap="none" spc="0" dirty="0" err="1">
                  <a:solidFill>
                    <a:schemeClr val="bg1"/>
                  </a:solidFill>
                  <a:effectLst>
                    <a:outerShdw blurRad="305774" dir="5400000" algn="ctr" rotWithShape="0">
                      <a:srgbClr val="000000">
                        <a:alpha val="91000"/>
                      </a:srgbClr>
                    </a:outerShdw>
                  </a:effectLst>
                  <a:latin typeface="Finlandica" charset="0"/>
                </a:rPr>
                <a:t>Plant</a:t>
              </a:r>
              <a:r>
                <a:rPr lang="fi-FI" sz="700" kern="0" cap="none" spc="0" dirty="0">
                  <a:solidFill>
                    <a:schemeClr val="bg1"/>
                  </a:solidFill>
                  <a:effectLst>
                    <a:outerShdw blurRad="305774" dir="5400000" algn="ctr" rotWithShape="0">
                      <a:srgbClr val="000000">
                        <a:alpha val="91000"/>
                      </a:srgbClr>
                    </a:outerShdw>
                  </a:effectLst>
                  <a:latin typeface="Finlandica" charset="0"/>
                </a:rPr>
                <a:t> </a:t>
              </a:r>
              <a:r>
                <a:rPr lang="fi-FI" sz="700" kern="0" cap="none" spc="0" dirty="0" err="1">
                  <a:solidFill>
                    <a:schemeClr val="bg1"/>
                  </a:solidFill>
                  <a:effectLst>
                    <a:outerShdw blurRad="305774" dir="5400000" algn="ctr" rotWithShape="0">
                      <a:srgbClr val="000000">
                        <a:alpha val="91000"/>
                      </a:srgbClr>
                    </a:outerShdw>
                  </a:effectLst>
                  <a:latin typeface="Finlandica" charset="0"/>
                </a:rPr>
                <a:t>by</a:t>
              </a:r>
              <a:r>
                <a:rPr lang="fi-FI" sz="700" kern="0" cap="none" spc="0" dirty="0">
                  <a:solidFill>
                    <a:schemeClr val="bg1"/>
                  </a:solidFill>
                  <a:effectLst>
                    <a:outerShdw blurRad="305774" dir="5400000" algn="ctr" rotWithShape="0">
                      <a:srgbClr val="000000">
                        <a:alpha val="91000"/>
                      </a:srgbClr>
                    </a:outerShdw>
                  </a:effectLst>
                  <a:latin typeface="Finlandica" charset="0"/>
                </a:rPr>
                <a:t> Aarne Ervi, Muhos 1951. Photo: Pekka Elomaa / </a:t>
              </a:r>
              <a:r>
                <a:rPr lang="fi-FI" sz="700" kern="0" cap="none" spc="0" dirty="0" err="1">
                  <a:solidFill>
                    <a:schemeClr val="bg1"/>
                  </a:solidFill>
                  <a:effectLst>
                    <a:outerShdw blurRad="305774" dir="5400000" algn="ctr" rotWithShape="0">
                      <a:srgbClr val="000000">
                        <a:alpha val="91000"/>
                      </a:srgbClr>
                    </a:outerShdw>
                  </a:effectLst>
                  <a:latin typeface="Finlandica" charset="0"/>
                </a:rPr>
                <a:t>Council</a:t>
              </a:r>
              <a:r>
                <a:rPr lang="fi-FI" sz="700" kern="0" cap="none" spc="0" dirty="0">
                  <a:solidFill>
                    <a:schemeClr val="bg1"/>
                  </a:solidFill>
                  <a:effectLst>
                    <a:outerShdw blurRad="305774" dir="5400000" algn="ctr" rotWithShape="0">
                      <a:srgbClr val="000000">
                        <a:alpha val="91000"/>
                      </a:srgbClr>
                    </a:outerShdw>
                  </a:effectLst>
                  <a:latin typeface="Finlandica" charset="0"/>
                </a:rPr>
                <a:t> of Oulu </a:t>
              </a:r>
              <a:r>
                <a:rPr lang="fi-FI" sz="700" kern="0" cap="none" spc="0" dirty="0" err="1">
                  <a:solidFill>
                    <a:schemeClr val="bg1"/>
                  </a:solidFill>
                  <a:effectLst>
                    <a:outerShdw blurRad="305774" dir="5400000" algn="ctr" rotWithShape="0">
                      <a:srgbClr val="000000">
                        <a:alpha val="91000"/>
                      </a:srgbClr>
                    </a:outerShdw>
                  </a:effectLst>
                  <a:latin typeface="Finlandica" charset="0"/>
                </a:rPr>
                <a:t>Region</a:t>
              </a:r>
              <a:endParaRPr lang="fi-FI" sz="700" kern="0" cap="none" spc="0" dirty="0">
                <a:solidFill>
                  <a:schemeClr val="bg1"/>
                </a:solidFill>
                <a:effectLst>
                  <a:outerShdw blurRad="305774" dir="5400000" algn="ctr" rotWithShape="0">
                    <a:srgbClr val="000000">
                      <a:alpha val="91000"/>
                    </a:srgbClr>
                  </a:outerShdw>
                </a:effectLst>
                <a:latin typeface="+mj-lt"/>
              </a:endParaRPr>
            </a:p>
          </p:txBody>
        </p:sp>
      </p:grpSp>
      <p:sp>
        <p:nvSpPr>
          <p:cNvPr id="8" name="Rectangle 7">
            <a:extLst>
              <a:ext uri="{FF2B5EF4-FFF2-40B4-BE49-F238E27FC236}">
                <a16:creationId xmlns:a16="http://schemas.microsoft.com/office/drawing/2014/main" id="{534AA1AE-ADA1-C681-34E4-B3E723B4445C}"/>
              </a:ext>
            </a:extLst>
          </p:cNvPr>
          <p:cNvSpPr/>
          <p:nvPr/>
        </p:nvSpPr>
        <p:spPr>
          <a:xfrm>
            <a:off x="-25406" y="608386"/>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F00C1B28-1D34-62D8-F04F-EC4CE98C03EE}"/>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1EDD05E9-B02E-109E-1B30-5D1C8F4E7EAA}"/>
                </a:ext>
              </a:extLst>
            </p:cNvPr>
            <p:cNvPicPr>
              <a:picLocks noChangeAspect="1"/>
            </p:cNvPicPr>
            <p:nvPr/>
          </p:nvPicPr>
          <p:blipFill>
            <a:blip r:embed="rId7" cstate="screen">
              <a:extLst>
                <a:ext uri="{28A0092B-C50C-407E-A947-70E740481C1C}">
                  <a14:useLocalDpi xmlns:a14="http://schemas.microsoft.com/office/drawing/2010/main"/>
                </a:ext>
              </a:extLst>
            </a:blip>
            <a:srcRect b="-142"/>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13F912C5-22AE-E66B-FE2D-89235AB5086B}"/>
                </a:ext>
              </a:extLst>
            </p:cNvPr>
            <p:cNvSpPr txBox="1">
              <a:spLocks/>
            </p:cNvSpPr>
            <p:nvPr/>
          </p:nvSpPr>
          <p:spPr>
            <a:xfrm>
              <a:off x="269181" y="5350519"/>
              <a:ext cx="2047035"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605041" dist="50800" dir="5400000" algn="ctr" rotWithShape="0">
                      <a:srgbClr val="000000">
                        <a:alpha val="85000"/>
                      </a:srgbClr>
                    </a:outerShdw>
                  </a:effectLst>
                  <a:latin typeface="Finlandica" charset="0"/>
                </a:rPr>
                <a:t>Mäkelä House </a:t>
              </a:r>
              <a:r>
                <a:rPr lang="fi-FI" sz="700" kern="0" cap="none" spc="0" dirty="0" err="1">
                  <a:solidFill>
                    <a:schemeClr val="bg1"/>
                  </a:solidFill>
                  <a:effectLst>
                    <a:outerShdw blurRad="605041" dist="50800" dir="5400000" algn="ctr" rotWithShape="0">
                      <a:srgbClr val="000000">
                        <a:alpha val="85000"/>
                      </a:srgbClr>
                    </a:outerShdw>
                  </a:effectLst>
                  <a:latin typeface="Finlandica" charset="0"/>
                </a:rPr>
                <a:t>by</a:t>
              </a:r>
              <a:r>
                <a:rPr lang="fi-FI" sz="700" kern="0" cap="none" spc="0" dirty="0">
                  <a:solidFill>
                    <a:schemeClr val="bg1"/>
                  </a:solidFill>
                  <a:effectLst>
                    <a:outerShdw blurRad="605041" dist="50800" dir="5400000" algn="ctr" rotWithShape="0">
                      <a:srgbClr val="000000">
                        <a:alpha val="85000"/>
                      </a:srgbClr>
                    </a:outerShdw>
                  </a:effectLst>
                  <a:latin typeface="Finlandica" charset="0"/>
                </a:rPr>
                <a:t> </a:t>
              </a:r>
              <a:r>
                <a:rPr lang="fi-FI" sz="700" kern="0" cap="none" spc="0" dirty="0" err="1">
                  <a:solidFill>
                    <a:schemeClr val="bg1"/>
                  </a:solidFill>
                  <a:effectLst>
                    <a:outerShdw blurRad="605041" dist="50800" dir="5400000" algn="ctr" rotWithShape="0">
                      <a:srgbClr val="000000">
                        <a:alpha val="85000"/>
                      </a:srgbClr>
                    </a:outerShdw>
                  </a:effectLst>
                  <a:latin typeface="Finlandica" charset="0"/>
                </a:rPr>
                <a:t>the</a:t>
              </a:r>
              <a:r>
                <a:rPr lang="fi-FI" sz="700" kern="0" cap="none" spc="0" dirty="0">
                  <a:solidFill>
                    <a:schemeClr val="bg1"/>
                  </a:solidFill>
                  <a:effectLst>
                    <a:outerShdw blurRad="605041" dist="50800" dir="5400000" algn="ctr" rotWithShape="0">
                      <a:srgbClr val="000000">
                        <a:alpha val="85000"/>
                      </a:srgbClr>
                    </a:outerShdw>
                  </a:effectLst>
                  <a:latin typeface="Finlandica" charset="0"/>
                </a:rPr>
                <a:t> Aalto </a:t>
              </a:r>
              <a:r>
                <a:rPr lang="fi-FI" sz="700" kern="0" cap="none" spc="0" dirty="0" err="1">
                  <a:solidFill>
                    <a:schemeClr val="bg1"/>
                  </a:solidFill>
                  <a:effectLst>
                    <a:outerShdw blurRad="605041" dist="50800" dir="5400000" algn="ctr" rotWithShape="0">
                      <a:srgbClr val="000000">
                        <a:alpha val="85000"/>
                      </a:srgbClr>
                    </a:outerShdw>
                  </a:effectLst>
                  <a:latin typeface="Finlandica" charset="0"/>
                </a:rPr>
                <a:t>office</a:t>
              </a:r>
              <a:r>
                <a:rPr lang="fi-FI" sz="700" kern="0" cap="none" spc="0" dirty="0">
                  <a:solidFill>
                    <a:schemeClr val="bg1"/>
                  </a:solidFill>
                  <a:effectLst>
                    <a:outerShdw blurRad="605041" dist="50800" dir="5400000" algn="ctr" rotWithShape="0">
                      <a:srgbClr val="000000">
                        <a:alpha val="85000"/>
                      </a:srgbClr>
                    </a:outerShdw>
                  </a:effectLst>
                  <a:latin typeface="Finlandica" charset="0"/>
                </a:rPr>
                <a:t>, Sunila, Kotka 1937. </a:t>
              </a:r>
              <a:br>
                <a:rPr lang="fi-FI" sz="700" kern="0" cap="none" spc="0" dirty="0">
                  <a:solidFill>
                    <a:schemeClr val="bg1"/>
                  </a:solidFill>
                  <a:effectLst>
                    <a:outerShdw blurRad="605041" dist="50800" dir="5400000" algn="ctr" rotWithShape="0">
                      <a:srgbClr val="000000">
                        <a:alpha val="85000"/>
                      </a:srgbClr>
                    </a:outerShdw>
                  </a:effectLst>
                  <a:latin typeface="Finlandica" charset="0"/>
                </a:rPr>
              </a:br>
              <a:r>
                <a:rPr lang="fi-FI" sz="700" kern="0" cap="none" spc="0" dirty="0">
                  <a:solidFill>
                    <a:schemeClr val="bg1"/>
                  </a:solidFill>
                  <a:effectLst>
                    <a:outerShdw blurRad="605041" dist="50800" dir="5400000" algn="ctr" rotWithShape="0">
                      <a:srgbClr val="000000">
                        <a:alpha val="85000"/>
                      </a:srgbClr>
                    </a:outerShdw>
                  </a:effectLst>
                  <a:latin typeface="Finlandica" charset="0"/>
                </a:rPr>
                <a:t>Photo: Maija Holma / Alvar Aalto Foundation</a:t>
              </a:r>
              <a:endParaRPr lang="fi-FI" sz="700" kern="0" cap="none" spc="0" dirty="0">
                <a:solidFill>
                  <a:schemeClr val="bg1"/>
                </a:solidFill>
                <a:effectLst>
                  <a:outerShdw blurRad="605041" dist="50800" dir="5400000" algn="ctr" rotWithShape="0">
                    <a:srgbClr val="000000">
                      <a:alpha val="85000"/>
                    </a:srgbClr>
                  </a:outerShdw>
                </a:effectLst>
                <a:latin typeface="+mj-lt"/>
              </a:endParaRPr>
            </a:p>
          </p:txBody>
        </p:sp>
      </p:grpSp>
      <p:grpSp>
        <p:nvGrpSpPr>
          <p:cNvPr id="14" name="Group 13">
            <a:extLst>
              <a:ext uri="{FF2B5EF4-FFF2-40B4-BE49-F238E27FC236}">
                <a16:creationId xmlns:a16="http://schemas.microsoft.com/office/drawing/2014/main" id="{972C6ED5-A221-CBB3-6956-A00D9440AE34}"/>
              </a:ext>
            </a:extLst>
          </p:cNvPr>
          <p:cNvGrpSpPr/>
          <p:nvPr/>
        </p:nvGrpSpPr>
        <p:grpSpPr>
          <a:xfrm>
            <a:off x="-3819526" y="627532"/>
            <a:ext cx="3783383" cy="4265479"/>
            <a:chOff x="176579" y="5266611"/>
            <a:chExt cx="3783383" cy="4265479"/>
          </a:xfrm>
        </p:grpSpPr>
        <p:pic>
          <p:nvPicPr>
            <p:cNvPr id="15" name="Picture 14">
              <a:extLst>
                <a:ext uri="{FF2B5EF4-FFF2-40B4-BE49-F238E27FC236}">
                  <a16:creationId xmlns:a16="http://schemas.microsoft.com/office/drawing/2014/main" id="{25885D86-FCE5-5C6D-C819-966FA462ADF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76579" y="5266611"/>
              <a:ext cx="3783383" cy="4265479"/>
            </a:xfrm>
            <a:prstGeom prst="rect">
              <a:avLst/>
            </a:prstGeom>
          </p:spPr>
        </p:pic>
        <p:sp>
          <p:nvSpPr>
            <p:cNvPr id="16" name="Footer Placeholder 4">
              <a:extLst>
                <a:ext uri="{FF2B5EF4-FFF2-40B4-BE49-F238E27FC236}">
                  <a16:creationId xmlns:a16="http://schemas.microsoft.com/office/drawing/2014/main" id="{88B8B086-9914-6043-C2B1-C0D82E2250DB}"/>
                </a:ext>
              </a:extLst>
            </p:cNvPr>
            <p:cNvSpPr txBox="1">
              <a:spLocks/>
            </p:cNvSpPr>
            <p:nvPr/>
          </p:nvSpPr>
          <p:spPr>
            <a:xfrm>
              <a:off x="269181" y="5354179"/>
              <a:ext cx="2130391"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Lasipalatsi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Kokko, Revell &amp; Riihimäki, Helsinki 1935. </a:t>
              </a:r>
              <a:br>
                <a:rPr lang="fi-FI" sz="700" kern="0" cap="none" spc="0" dirty="0">
                  <a:solidFill>
                    <a:schemeClr val="bg1"/>
                  </a:solidFill>
                  <a:latin typeface="Finlandica" charset="0"/>
                </a:rPr>
              </a:br>
              <a:r>
                <a:rPr lang="fi-FI" sz="700" kern="0" cap="none" spc="0" dirty="0">
                  <a:solidFill>
                    <a:schemeClr val="bg1"/>
                  </a:solidFill>
                  <a:latin typeface="Finlandica" charset="0"/>
                </a:rPr>
                <a:t>Photo: Tuomas Uusheimo / City of Helsinki</a:t>
              </a:r>
              <a:endParaRPr lang="fi-FI" sz="700" kern="0" cap="none" spc="0" dirty="0">
                <a:solidFill>
                  <a:schemeClr val="bg1"/>
                </a:solidFill>
                <a:latin typeface="+mj-lt"/>
              </a:endParaRPr>
            </a:p>
          </p:txBody>
        </p:sp>
      </p:grpSp>
      <p:sp>
        <p:nvSpPr>
          <p:cNvPr id="17" name="Rectangle 16">
            <a:extLst>
              <a:ext uri="{FF2B5EF4-FFF2-40B4-BE49-F238E27FC236}">
                <a16:creationId xmlns:a16="http://schemas.microsoft.com/office/drawing/2014/main" id="{D2089FFA-2EF4-F076-02F8-BA36856D349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394362612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3.58025E-6 L -0.00347 -0.91049 " pathEditMode="relative" rAng="0" ptsTypes="AA">
                                      <p:cBhvr>
                                        <p:cTn id="23" dur="2000" fill="hold"/>
                                        <p:tgtEl>
                                          <p:spTgt spid="10"/>
                                        </p:tgtEl>
                                        <p:attrNameLst>
                                          <p:attrName>ppt_x</p:attrName>
                                          <p:attrName>ppt_y</p:attrName>
                                        </p:attrNameLst>
                                      </p:cBhvr>
                                      <p:rCtr x="-174" y="-45525"/>
                                    </p:animMotion>
                                  </p:childTnLst>
                                </p:cTn>
                              </p:par>
                              <p:par>
                                <p:cTn id="24" presetID="63" presetClass="path" presetSubtype="0" accel="50000" decel="50000" fill="hold" nodeType="withEffect">
                                  <p:stCondLst>
                                    <p:cond delay="0"/>
                                  </p:stCondLst>
                                  <p:childTnLst>
                                    <p:animMotion origin="layout" path="M 4.16667E-6 -1.11111E-6 L 0.69114 -1.11111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3.88889E-6 2.46914E-7 L 0.43871 -0.00154 " pathEditMode="relative" rAng="0" ptsTypes="AA">
                                      <p:cBhvr>
                                        <p:cTn id="29" dur="2000" fill="hold"/>
                                        <p:tgtEl>
                                          <p:spTgt spid="14"/>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
                                        <p:tgtEl>
                                          <p:spTgt spid="8"/>
                                        </p:tgtEl>
                                      </p:cBhvr>
                                    </p:animEffect>
                                  </p:childTnLst>
                                </p:cTn>
                              </p:par>
                              <p:par>
                                <p:cTn id="33" presetID="0" presetClass="path" presetSubtype="0" accel="50000" decel="50000" fill="hold" nodeType="withEffect">
                                  <p:stCondLst>
                                    <p:cond delay="0"/>
                                  </p:stCondLst>
                                  <p:childTnLst>
                                    <p:animMotion origin="layout" path="M 3.61111E-6 -0.00185 L 1.0033 -0.00247 " pathEditMode="relative" rAng="0" ptsTypes="AA">
                                      <p:cBhvr>
                                        <p:cTn id="34" dur="3000" fill="hold"/>
                                        <p:tgtEl>
                                          <p:spTgt spid="4"/>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750231"/>
            <a:ext cx="6121400" cy="222849"/>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latin typeface="Finlandica"/>
              </a:rPr>
              <a:t>Architect </a:t>
            </a:r>
            <a:r>
              <a:rPr lang="en-US" sz="700" kern="0" cap="none" spc="0" dirty="0" err="1">
                <a:solidFill>
                  <a:schemeClr val="bg1"/>
                </a:solidFill>
                <a:latin typeface="Finlandica"/>
              </a:rPr>
              <a:t>Wivi</a:t>
            </a:r>
            <a:r>
              <a:rPr lang="en-US" sz="700" kern="0" cap="none" spc="0" dirty="0">
                <a:solidFill>
                  <a:schemeClr val="bg1"/>
                </a:solidFill>
                <a:latin typeface="Finlandica"/>
              </a:rPr>
              <a:t> </a:t>
            </a:r>
            <a:r>
              <a:rPr lang="en-US" sz="700" kern="0" cap="none" spc="0" dirty="0" err="1">
                <a:solidFill>
                  <a:schemeClr val="bg1"/>
                </a:solidFill>
                <a:latin typeface="Finlandica"/>
              </a:rPr>
              <a:t>Lönn</a:t>
            </a:r>
            <a:r>
              <a:rPr lang="en-US" sz="700" kern="0" cap="none" spc="0" dirty="0">
                <a:solidFill>
                  <a:schemeClr val="bg1"/>
                </a:solidFill>
                <a:latin typeface="Finlandica"/>
              </a:rPr>
              <a:t> (</a:t>
            </a:r>
            <a:r>
              <a:rPr lang="fi" sz="700" kern="0" cap="none" spc="0" dirty="0">
                <a:solidFill>
                  <a:schemeClr val="bg1"/>
                </a:solidFill>
                <a:latin typeface="Finlandica"/>
              </a:rPr>
              <a:t>1872–1966)</a:t>
            </a:r>
            <a:r>
              <a:rPr lang="en-US" sz="700" kern="0" cap="none" spc="0" dirty="0">
                <a:solidFill>
                  <a:schemeClr val="bg1"/>
                </a:solidFill>
                <a:latin typeface="Finlandica"/>
              </a:rPr>
              <a:t> was the first Finnish woman to start her own architectural practice. </a:t>
            </a:r>
          </a:p>
          <a:p>
            <a:pPr algn="ctr"/>
            <a:r>
              <a:rPr lang="en-US" sz="700" kern="0" cap="none" spc="0" dirty="0">
                <a:solidFill>
                  <a:schemeClr val="bg1"/>
                </a:solidFill>
                <a:latin typeface="Finlandica"/>
              </a:rPr>
              <a:t>Photo: Wilhelm </a:t>
            </a:r>
            <a:r>
              <a:rPr lang="en-US" sz="700" kern="0" cap="none" spc="0" dirty="0" err="1">
                <a:solidFill>
                  <a:schemeClr val="bg1"/>
                </a:solidFill>
                <a:latin typeface="Finlandica"/>
              </a:rPr>
              <a:t>Lönn</a:t>
            </a:r>
            <a:r>
              <a:rPr lang="en-US" sz="700" kern="0" cap="none" spc="0" dirty="0">
                <a:solidFill>
                  <a:schemeClr val="bg1"/>
                </a:solidFill>
                <a:latin typeface="Finlandica"/>
              </a:rPr>
              <a:t> / Museum of Central Finland</a:t>
            </a: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459851"/>
            <a:ext cx="6803918" cy="1015663"/>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latin typeface="Finlandica"/>
              </a:rPr>
              <a:t>And can you guess the first </a:t>
            </a:r>
            <a:br>
              <a:rPr lang="en-US" sz="2000">
                <a:solidFill>
                  <a:schemeClr val="bg1"/>
                </a:solidFill>
                <a:effectLst>
                  <a:outerShdw blurRad="994667" dir="5400000" sx="102000" sy="102000" algn="ctr" rotWithShape="0">
                    <a:srgbClr val="000000"/>
                  </a:outerShdw>
                </a:effectLst>
                <a:latin typeface="Finlandica"/>
              </a:rPr>
            </a:br>
            <a:r>
              <a:rPr lang="en-US" sz="2000">
                <a:solidFill>
                  <a:schemeClr val="bg1"/>
                </a:solidFill>
                <a:effectLst>
                  <a:outerShdw blurRad="994667" dir="5400000" sx="102000" sy="102000" algn="ctr" rotWithShape="0">
                    <a:srgbClr val="000000"/>
                  </a:outerShdw>
                </a:effectLst>
                <a:latin typeface="Finlandica"/>
              </a:rPr>
              <a:t>country to allow women to </a:t>
            </a:r>
            <a:br>
              <a:rPr lang="en-US" sz="2000">
                <a:solidFill>
                  <a:schemeClr val="bg1"/>
                </a:solidFill>
                <a:effectLst>
                  <a:outerShdw blurRad="994667" dir="5400000" sx="102000" sy="102000" algn="ctr" rotWithShape="0">
                    <a:srgbClr val="000000"/>
                  </a:outerShdw>
                </a:effectLst>
                <a:latin typeface="Finlandica"/>
              </a:rPr>
            </a:br>
            <a:r>
              <a:rPr lang="en-US" sz="2000">
                <a:solidFill>
                  <a:schemeClr val="bg1"/>
                </a:solidFill>
                <a:effectLst>
                  <a:outerShdw blurRad="994667" dir="5400000" sx="102000" sy="102000" algn="ctr" rotWithShape="0">
                    <a:srgbClr val="000000"/>
                  </a:outerShdw>
                </a:effectLst>
                <a:latin typeface="Finlandica"/>
              </a:rPr>
              <a:t>graduate as architects?</a:t>
            </a:r>
            <a:endParaRPr lang="en-US">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1E8F0-D128-E4D1-A073-A9D1F1C6CECF}"/>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47492E3D-9ECD-7FFA-286C-BB77905475E3}"/>
              </a:ext>
            </a:extLst>
          </p:cNvPr>
          <p:cNvGrpSpPr/>
          <p:nvPr/>
        </p:nvGrpSpPr>
        <p:grpSpPr>
          <a:xfrm>
            <a:off x="4067944" y="627531"/>
            <a:ext cx="5076056" cy="4265479"/>
            <a:chOff x="4067944" y="627531"/>
            <a:chExt cx="5076056" cy="4265479"/>
          </a:xfrm>
        </p:grpSpPr>
        <p:pic>
          <p:nvPicPr>
            <p:cNvPr id="12" name="Picture 11">
              <a:extLst>
                <a:ext uri="{FF2B5EF4-FFF2-40B4-BE49-F238E27FC236}">
                  <a16:creationId xmlns:a16="http://schemas.microsoft.com/office/drawing/2014/main" id="{2F764C25-0732-94A0-8582-4E287DEAA297}"/>
                </a:ext>
              </a:extLst>
            </p:cNvPr>
            <p:cNvPicPr>
              <a:picLocks noChangeAspect="1"/>
            </p:cNvPicPr>
            <p:nvPr/>
          </p:nvPicPr>
          <p:blipFill>
            <a:blip r:embed="rId3" cstate="screen">
              <a:extLst>
                <a:ext uri="{28A0092B-C50C-407E-A947-70E740481C1C}">
                  <a14:useLocalDpi xmlns:a14="http://schemas.microsoft.com/office/drawing/2010/main"/>
                </a:ext>
              </a:extLst>
            </a:blip>
            <a:srcRect b="-165"/>
            <a:stretch/>
          </p:blipFill>
          <p:spPr>
            <a:xfrm>
              <a:off x="4067944" y="627531"/>
              <a:ext cx="5076056" cy="4265479"/>
            </a:xfrm>
            <a:prstGeom prst="rect">
              <a:avLst/>
            </a:prstGeom>
          </p:spPr>
        </p:pic>
        <p:sp>
          <p:nvSpPr>
            <p:cNvPr id="68" name="Footer Placeholder 4">
              <a:extLst>
                <a:ext uri="{FF2B5EF4-FFF2-40B4-BE49-F238E27FC236}">
                  <a16:creationId xmlns:a16="http://schemas.microsoft.com/office/drawing/2014/main" id="{464A08C0-D0CA-AF29-1DCC-E7164213F47F}"/>
                </a:ext>
              </a:extLst>
            </p:cNvPr>
            <p:cNvSpPr txBox="1">
              <a:spLocks/>
            </p:cNvSpPr>
            <p:nvPr/>
          </p:nvSpPr>
          <p:spPr>
            <a:xfrm>
              <a:off x="4174639" y="713130"/>
              <a:ext cx="3822485"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err="1">
                  <a:solidFill>
                    <a:schemeClr val="bg1"/>
                  </a:solidFill>
                  <a:effectLst>
                    <a:outerShdw blurRad="456643" dir="5400000" algn="ctr" rotWithShape="0">
                      <a:srgbClr val="000000">
                        <a:alpha val="87837"/>
                      </a:srgbClr>
                    </a:outerShdw>
                  </a:effectLst>
                  <a:latin typeface="Finlandica" charset="0"/>
                </a:rPr>
                <a:t>Elissa</a:t>
              </a:r>
              <a:r>
                <a:rPr lang="fi-FI" sz="700" kern="0" cap="none" spc="0" dirty="0">
                  <a:solidFill>
                    <a:schemeClr val="bg1"/>
                  </a:solidFill>
                  <a:effectLst>
                    <a:outerShdw blurRad="456643" dir="5400000" algn="ctr" rotWithShape="0">
                      <a:srgbClr val="000000">
                        <a:alpha val="87837"/>
                      </a:srgbClr>
                    </a:outerShdw>
                  </a:effectLst>
                  <a:latin typeface="Finlandica" charset="0"/>
                </a:rPr>
                <a:t> Aalto at </a:t>
              </a:r>
              <a:r>
                <a:rPr lang="fi-FI" sz="700" kern="0" cap="none" spc="0" dirty="0" err="1">
                  <a:solidFill>
                    <a:schemeClr val="bg1"/>
                  </a:solidFill>
                  <a:effectLst>
                    <a:outerShdw blurRad="456643" dir="5400000" algn="ctr" rotWithShape="0">
                      <a:srgbClr val="000000">
                        <a:alpha val="87837"/>
                      </a:srgbClr>
                    </a:outerShdw>
                  </a:effectLst>
                  <a:latin typeface="Finlandica" charset="0"/>
                </a:rPr>
                <a:t>the</a:t>
              </a:r>
              <a:r>
                <a:rPr lang="fi-FI" sz="700" kern="0" cap="none" spc="0" dirty="0">
                  <a:solidFill>
                    <a:schemeClr val="bg1"/>
                  </a:solidFill>
                  <a:effectLst>
                    <a:outerShdw blurRad="456643" dir="5400000" algn="ctr" rotWithShape="0">
                      <a:srgbClr val="000000">
                        <a:alpha val="87837"/>
                      </a:srgbClr>
                    </a:outerShdw>
                  </a:effectLst>
                  <a:latin typeface="Finlandica" charset="0"/>
                </a:rPr>
                <a:t> Aalto </a:t>
              </a:r>
              <a:r>
                <a:rPr lang="fi-FI" sz="700" kern="0" cap="none" spc="0" dirty="0" err="1">
                  <a:solidFill>
                    <a:schemeClr val="bg1"/>
                  </a:solidFill>
                  <a:effectLst>
                    <a:outerShdw blurRad="456643" dir="5400000" algn="ctr" rotWithShape="0">
                      <a:srgbClr val="000000">
                        <a:alpha val="87837"/>
                      </a:srgbClr>
                    </a:outerShdw>
                  </a:effectLst>
                  <a:latin typeface="Finlandica" charset="0"/>
                </a:rPr>
                <a:t>office</a:t>
              </a:r>
              <a:r>
                <a:rPr lang="fi-FI" sz="700" kern="0" cap="none" spc="0" dirty="0">
                  <a:solidFill>
                    <a:schemeClr val="bg1"/>
                  </a:solidFill>
                  <a:effectLst>
                    <a:outerShdw blurRad="456643" dir="5400000" algn="ctr" rotWithShape="0">
                      <a:srgbClr val="000000">
                        <a:alpha val="87837"/>
                      </a:srgbClr>
                    </a:outerShdw>
                  </a:effectLst>
                  <a:latin typeface="Finlandica" charset="0"/>
                </a:rPr>
                <a:t> in </a:t>
              </a:r>
              <a:r>
                <a:rPr lang="fi-FI" sz="700" kern="0" cap="none" spc="0" dirty="0" err="1">
                  <a:solidFill>
                    <a:schemeClr val="bg1"/>
                  </a:solidFill>
                  <a:effectLst>
                    <a:outerShdw blurRad="456643" dir="5400000" algn="ctr" rotWithShape="0">
                      <a:srgbClr val="000000">
                        <a:alpha val="87837"/>
                      </a:srgbClr>
                    </a:outerShdw>
                  </a:effectLst>
                  <a:latin typeface="Finlandica" charset="0"/>
                </a:rPr>
                <a:t>the</a:t>
              </a:r>
              <a:r>
                <a:rPr lang="fi-FI" sz="700" kern="0" cap="none" spc="0" dirty="0">
                  <a:solidFill>
                    <a:schemeClr val="bg1"/>
                  </a:solidFill>
                  <a:effectLst>
                    <a:outerShdw blurRad="456643" dir="5400000" algn="ctr" rotWithShape="0">
                      <a:srgbClr val="000000">
                        <a:alpha val="87837"/>
                      </a:srgbClr>
                    </a:outerShdw>
                  </a:effectLst>
                  <a:latin typeface="Finlandica" charset="0"/>
                </a:rPr>
                <a:t> 1970s. Photo: Stig Bergström / Alvar Aalto Foundation</a:t>
              </a:r>
              <a:endParaRPr lang="fi-FI" sz="700" kern="0" cap="none" spc="0" dirty="0">
                <a:solidFill>
                  <a:schemeClr val="bg1"/>
                </a:solidFill>
                <a:effectLst>
                  <a:outerShdw blurRad="456643" dir="5400000" algn="ctr" rotWithShape="0">
                    <a:srgbClr val="000000">
                      <a:alpha val="87837"/>
                    </a:srgbClr>
                  </a:outerShdw>
                </a:effectLst>
                <a:latin typeface="+mj-lt"/>
              </a:endParaRPr>
            </a:p>
          </p:txBody>
        </p:sp>
      </p:grpSp>
      <p:grpSp>
        <p:nvGrpSpPr>
          <p:cNvPr id="11" name="Group 10">
            <a:extLst>
              <a:ext uri="{FF2B5EF4-FFF2-40B4-BE49-F238E27FC236}">
                <a16:creationId xmlns:a16="http://schemas.microsoft.com/office/drawing/2014/main" id="{9F53EF4F-13CF-82C8-D736-E85179784E13}"/>
              </a:ext>
            </a:extLst>
          </p:cNvPr>
          <p:cNvGrpSpPr/>
          <p:nvPr/>
        </p:nvGrpSpPr>
        <p:grpSpPr>
          <a:xfrm>
            <a:off x="4067944" y="627532"/>
            <a:ext cx="5076056" cy="4265478"/>
            <a:chOff x="4067944" y="627532"/>
            <a:chExt cx="5076056" cy="4265478"/>
          </a:xfrm>
        </p:grpSpPr>
        <p:pic>
          <p:nvPicPr>
            <p:cNvPr id="13" name="Picture 12">
              <a:extLst>
                <a:ext uri="{FF2B5EF4-FFF2-40B4-BE49-F238E27FC236}">
                  <a16:creationId xmlns:a16="http://schemas.microsoft.com/office/drawing/2014/main" id="{3219DE62-9062-4166-3A2D-AB3B07A3C56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67944" y="627532"/>
              <a:ext cx="5076056" cy="4265478"/>
            </a:xfrm>
            <a:prstGeom prst="rect">
              <a:avLst/>
            </a:prstGeom>
          </p:spPr>
        </p:pic>
        <p:sp>
          <p:nvSpPr>
            <p:cNvPr id="22" name="Footer Placeholder 4">
              <a:extLst>
                <a:ext uri="{FF2B5EF4-FFF2-40B4-BE49-F238E27FC236}">
                  <a16:creationId xmlns:a16="http://schemas.microsoft.com/office/drawing/2014/main" id="{82C2099B-AB10-AA27-C543-01BCB586AF0B}"/>
                </a:ext>
              </a:extLst>
            </p:cNvPr>
            <p:cNvSpPr txBox="1">
              <a:spLocks/>
            </p:cNvSpPr>
            <p:nvPr/>
          </p:nvSpPr>
          <p:spPr>
            <a:xfrm>
              <a:off x="4166608" y="697735"/>
              <a:ext cx="393056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latin typeface="Finlandica" charset="0"/>
                </a:rPr>
                <a:t>Tampere Central </a:t>
              </a:r>
              <a:r>
                <a:rPr lang="fi-FI" sz="700" kern="0" cap="none" spc="0" dirty="0" err="1">
                  <a:solidFill>
                    <a:schemeClr val="bg1"/>
                  </a:solidFill>
                  <a:latin typeface="Finlandica" charset="0"/>
                </a:rPr>
                <a:t>Fire</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Station</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by</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Wivi</a:t>
              </a:r>
              <a:r>
                <a:rPr lang="fi-FI" sz="700" kern="0" cap="none" spc="0" dirty="0">
                  <a:solidFill>
                    <a:schemeClr val="bg1"/>
                  </a:solidFill>
                  <a:latin typeface="Finlandica" charset="0"/>
                </a:rPr>
                <a:t> Lönn, 1908. Photo: Kari </a:t>
              </a:r>
              <a:r>
                <a:rPr lang="fi-FI" sz="700" kern="0" cap="none" spc="0" dirty="0" err="1">
                  <a:solidFill>
                    <a:schemeClr val="bg1"/>
                  </a:solidFill>
                  <a:latin typeface="Finlandica" charset="0"/>
                </a:rPr>
                <a:t>Hakli</a:t>
              </a:r>
              <a:r>
                <a:rPr lang="fi-FI" sz="700" kern="0" cap="none" spc="0" dirty="0">
                  <a:solidFill>
                    <a:schemeClr val="bg1"/>
                  </a:solidFill>
                  <a:latin typeface="Finlandica" charset="0"/>
                </a:rPr>
                <a:t> / Architecture &amp; Design </a:t>
              </a:r>
              <a:r>
                <a:rPr lang="fi-FI" sz="700" kern="0" cap="none" spc="0" dirty="0" err="1">
                  <a:solidFill>
                    <a:schemeClr val="bg1"/>
                  </a:solidFill>
                  <a:latin typeface="Finlandica" charset="0"/>
                </a:rPr>
                <a:t>Museum</a:t>
              </a:r>
              <a:r>
                <a:rPr lang="fi-FI" sz="700" kern="0" cap="none" spc="0" dirty="0">
                  <a:solidFill>
                    <a:schemeClr val="bg1"/>
                  </a:solidFill>
                  <a:latin typeface="Finlandica" charset="0"/>
                </a:rPr>
                <a:t> Helsinki</a:t>
              </a:r>
              <a:endParaRPr lang="fi-FI" sz="700" kern="0" cap="none" spc="0" dirty="0">
                <a:solidFill>
                  <a:schemeClr val="bg1"/>
                </a:solidFill>
                <a:latin typeface="+mj-lt"/>
              </a:endParaRPr>
            </a:p>
          </p:txBody>
        </p:sp>
      </p:grpSp>
      <p:sp>
        <p:nvSpPr>
          <p:cNvPr id="15" name="Rectangle 14">
            <a:extLst>
              <a:ext uri="{FF2B5EF4-FFF2-40B4-BE49-F238E27FC236}">
                <a16:creationId xmlns:a16="http://schemas.microsoft.com/office/drawing/2014/main" id="{D6DF4F64-3F2B-549D-34EA-D4EA6D65D29F}"/>
              </a:ext>
            </a:extLst>
          </p:cNvPr>
          <p:cNvSpPr/>
          <p:nvPr/>
        </p:nvSpPr>
        <p:spPr>
          <a:xfrm>
            <a:off x="-3819526" y="627531"/>
            <a:ext cx="3828994" cy="4265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Rectangle 30">
            <a:extLst>
              <a:ext uri="{FF2B5EF4-FFF2-40B4-BE49-F238E27FC236}">
                <a16:creationId xmlns:a16="http://schemas.microsoft.com/office/drawing/2014/main" id="{C35CF618-C1E7-ED8B-D177-7143BD0056FD}"/>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4">
            <a:extLst>
              <a:ext uri="{FF2B5EF4-FFF2-40B4-BE49-F238E27FC236}">
                <a16:creationId xmlns:a16="http://schemas.microsoft.com/office/drawing/2014/main" id="{E536E100-A476-1141-406B-868134E64D14}"/>
              </a:ext>
            </a:extLst>
          </p:cNvPr>
          <p:cNvGrpSpPr/>
          <p:nvPr/>
        </p:nvGrpSpPr>
        <p:grpSpPr>
          <a:xfrm>
            <a:off x="1318395" y="1587671"/>
            <a:ext cx="1477536" cy="998576"/>
            <a:chOff x="1308772" y="2224113"/>
            <a:chExt cx="1477536" cy="998576"/>
          </a:xfrm>
        </p:grpSpPr>
        <p:sp>
          <p:nvSpPr>
            <p:cNvPr id="38" name="Title 1">
              <a:extLst>
                <a:ext uri="{FF2B5EF4-FFF2-40B4-BE49-F238E27FC236}">
                  <a16:creationId xmlns:a16="http://schemas.microsoft.com/office/drawing/2014/main" id="{74543130-5F1D-1B65-8F4C-02FE62BCFCFC}"/>
                </a:ext>
              </a:extLst>
            </p:cNvPr>
            <p:cNvSpPr txBox="1">
              <a:spLocks/>
            </p:cNvSpPr>
            <p:nvPr/>
          </p:nvSpPr>
          <p:spPr>
            <a:xfrm>
              <a:off x="1308772" y="2607136"/>
              <a:ext cx="1449153"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was the year when </a:t>
              </a:r>
              <a:endParaRPr lang="fi-FI">
                <a:solidFill>
                  <a:schemeClr val="tx1"/>
                </a:solidFill>
                <a:ea typeface="+mj-lt"/>
                <a:cs typeface="+mj-lt"/>
              </a:endParaRPr>
            </a:p>
            <a:p>
              <a:pPr algn="ctr"/>
              <a:r>
                <a:rPr lang="en-US" sz="1000" b="0">
                  <a:solidFill>
                    <a:schemeClr val="tx1"/>
                  </a:solidFill>
                  <a:ea typeface="+mj-lt"/>
                  <a:cs typeface="+mj-lt"/>
                </a:rPr>
                <a:t>the first woman graduated </a:t>
              </a:r>
              <a:endParaRPr lang="fi-FI">
                <a:solidFill>
                  <a:schemeClr val="tx1"/>
                </a:solidFill>
                <a:ea typeface="+mj-lt"/>
                <a:cs typeface="+mj-lt"/>
              </a:endParaRPr>
            </a:p>
            <a:p>
              <a:pPr algn="ctr"/>
              <a:r>
                <a:rPr lang="en-US" sz="1000" b="0">
                  <a:solidFill>
                    <a:schemeClr val="tx1"/>
                  </a:solidFill>
                  <a:ea typeface="+mj-lt"/>
                  <a:cs typeface="+mj-lt"/>
                </a:rPr>
                <a:t>as an architect. </a:t>
              </a:r>
              <a:endParaRPr lang="fi-FI">
                <a:solidFill>
                  <a:schemeClr val="tx1"/>
                </a:solidFill>
              </a:endParaRPr>
            </a:p>
            <a:p>
              <a:pPr algn="ctr"/>
              <a:r>
                <a:rPr lang="en-US" sz="1000" b="0">
                  <a:solidFill>
                    <a:schemeClr val="tx1"/>
                  </a:solidFill>
                  <a:ea typeface="+mj-lt"/>
                  <a:cs typeface="+mj-lt"/>
                </a:rPr>
                <a:t>In Finland—where else.</a:t>
              </a:r>
              <a:endParaRPr lang="en-US">
                <a:solidFill>
                  <a:schemeClr val="tx1"/>
                </a:solidFill>
              </a:endParaRPr>
            </a:p>
          </p:txBody>
        </p:sp>
        <p:sp>
          <p:nvSpPr>
            <p:cNvPr id="39" name="Title 1">
              <a:extLst>
                <a:ext uri="{FF2B5EF4-FFF2-40B4-BE49-F238E27FC236}">
                  <a16:creationId xmlns:a16="http://schemas.microsoft.com/office/drawing/2014/main" id="{646A7EA1-FE8C-0E3A-91E0-04DC50EB6843}"/>
                </a:ext>
              </a:extLst>
            </p:cNvPr>
            <p:cNvSpPr txBox="1">
              <a:spLocks/>
            </p:cNvSpPr>
            <p:nvPr/>
          </p:nvSpPr>
          <p:spPr>
            <a:xfrm>
              <a:off x="1337155" y="2224113"/>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1890</a:t>
              </a:r>
            </a:p>
          </p:txBody>
        </p:sp>
      </p:grpSp>
      <p:sp>
        <p:nvSpPr>
          <p:cNvPr id="19" name="Title 1">
            <a:extLst>
              <a:ext uri="{FF2B5EF4-FFF2-40B4-BE49-F238E27FC236}">
                <a16:creationId xmlns:a16="http://schemas.microsoft.com/office/drawing/2014/main" id="{C91387D1-E34A-39DD-166A-77839ABFDD07}"/>
              </a:ext>
            </a:extLst>
          </p:cNvPr>
          <p:cNvSpPr txBox="1">
            <a:spLocks/>
          </p:cNvSpPr>
          <p:nvPr/>
        </p:nvSpPr>
        <p:spPr>
          <a:xfrm>
            <a:off x="1329935" y="3160315"/>
            <a:ext cx="1449153"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Today, three out of four students in Finnish schools of architecture are women.</a:t>
            </a:r>
            <a:endParaRPr lang="fi-FI">
              <a:solidFill>
                <a:schemeClr val="tx1"/>
              </a:solidFill>
              <a:ea typeface="+mj-lt"/>
              <a:cs typeface="+mj-lt"/>
            </a:endParaRPr>
          </a:p>
          <a:p>
            <a:pPr algn="ctr"/>
            <a:endParaRPr lang="en-US" sz="1000" b="0">
              <a:solidFill>
                <a:schemeClr val="tx1"/>
              </a:solidFill>
              <a:ea typeface="+mj-lt"/>
              <a:cs typeface="+mj-lt"/>
            </a:endParaRPr>
          </a:p>
        </p:txBody>
      </p:sp>
      <p:sp>
        <p:nvSpPr>
          <p:cNvPr id="8" name="Rectangle 7">
            <a:extLst>
              <a:ext uri="{FF2B5EF4-FFF2-40B4-BE49-F238E27FC236}">
                <a16:creationId xmlns:a16="http://schemas.microsoft.com/office/drawing/2014/main" id="{56B4936A-AA84-4994-9430-C1D28BA0AC9D}"/>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4" name="Group 23">
            <a:extLst>
              <a:ext uri="{FF2B5EF4-FFF2-40B4-BE49-F238E27FC236}">
                <a16:creationId xmlns:a16="http://schemas.microsoft.com/office/drawing/2014/main" id="{2B609D94-6FE1-E57F-2446-224C3A30E2D5}"/>
              </a:ext>
            </a:extLst>
          </p:cNvPr>
          <p:cNvGrpSpPr/>
          <p:nvPr/>
        </p:nvGrpSpPr>
        <p:grpSpPr>
          <a:xfrm>
            <a:off x="-5120641" y="627530"/>
            <a:ext cx="5100834" cy="4277908"/>
            <a:chOff x="4043166" y="608862"/>
            <a:chExt cx="5100834" cy="4277908"/>
          </a:xfrm>
        </p:grpSpPr>
        <p:pic>
          <p:nvPicPr>
            <p:cNvPr id="25" name="Picture 24">
              <a:extLst>
                <a:ext uri="{FF2B5EF4-FFF2-40B4-BE49-F238E27FC236}">
                  <a16:creationId xmlns:a16="http://schemas.microsoft.com/office/drawing/2014/main" id="{2CBED4B8-4AEC-1EAB-1CE3-FEECE4EDFAB8}"/>
                </a:ext>
              </a:extLst>
            </p:cNvPr>
            <p:cNvPicPr>
              <a:picLocks noChangeAspect="1"/>
            </p:cNvPicPr>
            <p:nvPr/>
          </p:nvPicPr>
          <p:blipFill>
            <a:blip r:embed="rId5" cstate="screen">
              <a:extLst>
                <a:ext uri="{28A0092B-C50C-407E-A947-70E740481C1C}">
                  <a14:useLocalDpi xmlns:a14="http://schemas.microsoft.com/office/drawing/2010/main"/>
                </a:ext>
              </a:extLst>
            </a:blip>
            <a:srcRect b="-133"/>
            <a:stretch/>
          </p:blipFill>
          <p:spPr>
            <a:xfrm>
              <a:off x="4043166" y="608862"/>
              <a:ext cx="5100834" cy="4277908"/>
            </a:xfrm>
            <a:prstGeom prst="rect">
              <a:avLst/>
            </a:prstGeom>
          </p:spPr>
        </p:pic>
        <p:sp>
          <p:nvSpPr>
            <p:cNvPr id="26" name="Footer Placeholder 4">
              <a:extLst>
                <a:ext uri="{FF2B5EF4-FFF2-40B4-BE49-F238E27FC236}">
                  <a16:creationId xmlns:a16="http://schemas.microsoft.com/office/drawing/2014/main" id="{4741AABE-DAA3-CCEC-4242-B03B7A829C39}"/>
                </a:ext>
              </a:extLst>
            </p:cNvPr>
            <p:cNvSpPr txBox="1">
              <a:spLocks/>
            </p:cNvSpPr>
            <p:nvPr/>
          </p:nvSpPr>
          <p:spPr>
            <a:xfrm>
              <a:off x="4148931" y="713697"/>
              <a:ext cx="4183838"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305774" dir="5400000" algn="ctr" rotWithShape="0">
                      <a:srgbClr val="000000">
                        <a:alpha val="91000"/>
                      </a:srgbClr>
                    </a:outerShdw>
                  </a:effectLst>
                  <a:latin typeface="Finlandica" charset="0"/>
                </a:rPr>
                <a:t>Dipoli </a:t>
              </a:r>
              <a:r>
                <a:rPr lang="fi-FI" sz="700" kern="0" cap="none" spc="0" dirty="0" err="1">
                  <a:solidFill>
                    <a:schemeClr val="bg1"/>
                  </a:solidFill>
                  <a:effectLst>
                    <a:outerShdw blurRad="305774" dir="5400000" algn="ctr" rotWithShape="0">
                      <a:srgbClr val="000000">
                        <a:alpha val="91000"/>
                      </a:srgbClr>
                    </a:outerShdw>
                  </a:effectLst>
                  <a:latin typeface="Finlandica" charset="0"/>
                </a:rPr>
                <a:t>by</a:t>
              </a:r>
              <a:r>
                <a:rPr lang="fi-FI" sz="700" kern="0" cap="none" spc="0" dirty="0">
                  <a:solidFill>
                    <a:schemeClr val="bg1"/>
                  </a:solidFill>
                  <a:effectLst>
                    <a:outerShdw blurRad="305774" dir="5400000" algn="ctr" rotWithShape="0">
                      <a:srgbClr val="000000">
                        <a:alpha val="91000"/>
                      </a:srgbClr>
                    </a:outerShdw>
                  </a:effectLst>
                  <a:latin typeface="Finlandica" charset="0"/>
                </a:rPr>
                <a:t> Raili and Reima Pietilä, Espoo 1966. </a:t>
              </a:r>
              <a:r>
                <a:rPr lang="fi-FI" sz="700" kern="0" cap="none" spc="0" dirty="0" err="1">
                  <a:solidFill>
                    <a:schemeClr val="bg1"/>
                  </a:solidFill>
                  <a:effectLst>
                    <a:outerShdw blurRad="305774" dir="5400000" algn="ctr" rotWithShape="0">
                      <a:srgbClr val="000000">
                        <a:alpha val="91000"/>
                      </a:srgbClr>
                    </a:outerShdw>
                  </a:effectLst>
                  <a:latin typeface="Finlandica" charset="0"/>
                </a:rPr>
                <a:t>Renovation</a:t>
              </a:r>
              <a:r>
                <a:rPr lang="fi-FI" sz="700" kern="0" cap="none" spc="0" dirty="0">
                  <a:solidFill>
                    <a:schemeClr val="bg1"/>
                  </a:solidFill>
                  <a:effectLst>
                    <a:outerShdw blurRad="305774" dir="5400000" algn="ctr" rotWithShape="0">
                      <a:srgbClr val="000000">
                        <a:alpha val="91000"/>
                      </a:srgbClr>
                    </a:outerShdw>
                  </a:effectLst>
                  <a:latin typeface="Finlandica" charset="0"/>
                </a:rPr>
                <a:t> </a:t>
              </a:r>
              <a:r>
                <a:rPr lang="fi-FI" sz="700" kern="0" cap="none" spc="0" dirty="0" err="1">
                  <a:solidFill>
                    <a:schemeClr val="bg1"/>
                  </a:solidFill>
                  <a:effectLst>
                    <a:outerShdw blurRad="305774" dir="5400000" algn="ctr" rotWithShape="0">
                      <a:srgbClr val="000000">
                        <a:alpha val="91000"/>
                      </a:srgbClr>
                    </a:outerShdw>
                  </a:effectLst>
                  <a:latin typeface="Finlandica" charset="0"/>
                </a:rPr>
                <a:t>by</a:t>
              </a:r>
              <a:r>
                <a:rPr lang="fi-FI" sz="700" kern="0" cap="none" spc="0" dirty="0">
                  <a:solidFill>
                    <a:schemeClr val="bg1"/>
                  </a:solidFill>
                  <a:effectLst>
                    <a:outerShdw blurRad="305774" dir="5400000" algn="ctr" rotWithShape="0">
                      <a:srgbClr val="000000">
                        <a:alpha val="91000"/>
                      </a:srgbClr>
                    </a:outerShdw>
                  </a:effectLst>
                  <a:latin typeface="Finlandica" charset="0"/>
                </a:rPr>
                <a:t> ALA </a:t>
              </a:r>
              <a:r>
                <a:rPr lang="fi-FI" sz="700" kern="0" cap="none" spc="0" dirty="0" err="1">
                  <a:solidFill>
                    <a:schemeClr val="bg1"/>
                  </a:solidFill>
                  <a:effectLst>
                    <a:outerShdw blurRad="305774" dir="5400000" algn="ctr" rotWithShape="0">
                      <a:srgbClr val="000000">
                        <a:alpha val="91000"/>
                      </a:srgbClr>
                    </a:outerShdw>
                  </a:effectLst>
                  <a:latin typeface="Finlandica" charset="0"/>
                </a:rPr>
                <a:t>Architects</a:t>
              </a:r>
              <a:r>
                <a:rPr lang="fi-FI" sz="700" kern="0" cap="none" spc="0" dirty="0">
                  <a:solidFill>
                    <a:schemeClr val="bg1"/>
                  </a:solidFill>
                  <a:effectLst>
                    <a:outerShdw blurRad="305774" dir="5400000" algn="ctr" rotWithShape="0">
                      <a:srgbClr val="000000">
                        <a:alpha val="91000"/>
                      </a:srgbClr>
                    </a:outerShdw>
                  </a:effectLst>
                  <a:latin typeface="Finlandica" charset="0"/>
                </a:rPr>
                <a:t>, 2017. Photo: Tuomas Uusheimo / ALA </a:t>
              </a:r>
              <a:endParaRPr lang="fi-FI" sz="700" kern="0" cap="none" spc="0" dirty="0">
                <a:solidFill>
                  <a:schemeClr val="bg1"/>
                </a:solidFill>
                <a:effectLst>
                  <a:outerShdw blurRad="305774" dir="5400000" algn="ctr" rotWithShape="0">
                    <a:srgbClr val="000000">
                      <a:alpha val="91000"/>
                    </a:srgbClr>
                  </a:outerShdw>
                </a:effectLst>
                <a:latin typeface="+mj-lt"/>
              </a:endParaRPr>
            </a:p>
          </p:txBody>
        </p:sp>
      </p:grpSp>
      <p:sp>
        <p:nvSpPr>
          <p:cNvPr id="28" name="Rectangle 27">
            <a:extLst>
              <a:ext uri="{FF2B5EF4-FFF2-40B4-BE49-F238E27FC236}">
                <a16:creationId xmlns:a16="http://schemas.microsoft.com/office/drawing/2014/main" id="{76E2FC87-5014-1804-363A-8EBCE0134757}"/>
              </a:ext>
            </a:extLst>
          </p:cNvPr>
          <p:cNvSpPr/>
          <p:nvPr/>
        </p:nvSpPr>
        <p:spPr>
          <a:xfrm>
            <a:off x="-12436" y="586165"/>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C0084EED-6D62-2A9A-B5C7-5194CAAA3BA6}"/>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FA0C583C-C1FC-7264-7522-73BCB6123E51}"/>
                </a:ext>
              </a:extLst>
            </p:cNvPr>
            <p:cNvPicPr>
              <a:picLocks noChangeAspect="1"/>
            </p:cNvPicPr>
            <p:nvPr/>
          </p:nvPicPr>
          <p:blipFill>
            <a:blip r:embed="rId6" cstate="screen">
              <a:extLst>
                <a:ext uri="{28A0092B-C50C-407E-A947-70E740481C1C}">
                  <a14:useLocalDpi xmlns:a14="http://schemas.microsoft.com/office/drawing/2010/main"/>
                </a:ext>
              </a:extLst>
            </a:blip>
            <a:srcRect l="-363"/>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10DD78B3-1055-1259-9AED-6C6DB2358593}"/>
                </a:ext>
              </a:extLst>
            </p:cNvPr>
            <p:cNvSpPr txBox="1">
              <a:spLocks/>
            </p:cNvSpPr>
            <p:nvPr/>
          </p:nvSpPr>
          <p:spPr>
            <a:xfrm>
              <a:off x="303349" y="5352043"/>
              <a:ext cx="334867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332303" dist="50800" dir="5400000" algn="ctr" rotWithShape="0">
                      <a:srgbClr val="000000">
                        <a:alpha val="74000"/>
                      </a:srgbClr>
                    </a:outerShdw>
                  </a:effectLst>
                  <a:latin typeface="Finlandica" charset="0"/>
                </a:rPr>
                <a:t>House </a:t>
              </a:r>
              <a:r>
                <a:rPr lang="fi-FI" sz="700" kern="0" cap="none" spc="0" dirty="0" err="1">
                  <a:solidFill>
                    <a:schemeClr val="bg1"/>
                  </a:solidFill>
                  <a:effectLst>
                    <a:outerShdw blurRad="332303" dist="50800" dir="5400000" algn="ctr" rotWithShape="0">
                      <a:srgbClr val="000000">
                        <a:alpha val="74000"/>
                      </a:srgbClr>
                    </a:outerShdw>
                  </a:effectLst>
                  <a:latin typeface="Finlandica" charset="0"/>
                </a:rPr>
                <a:t>Newander</a:t>
              </a:r>
              <a:r>
                <a:rPr lang="fi-FI" sz="700" kern="0" cap="none" spc="0" dirty="0">
                  <a:solidFill>
                    <a:schemeClr val="bg1"/>
                  </a:solidFill>
                  <a:effectLst>
                    <a:outerShdw blurRad="332303" dist="50800" dir="5400000" algn="ctr" rotWithShape="0">
                      <a:srgbClr val="000000">
                        <a:alpha val="74000"/>
                      </a:srgbClr>
                    </a:outerShdw>
                  </a:effectLst>
                  <a:latin typeface="Finlandica" charset="0"/>
                </a:rPr>
                <a:t> (Signe </a:t>
              </a:r>
              <a:r>
                <a:rPr lang="fi-FI" sz="700" kern="0" cap="none" spc="0" dirty="0" err="1">
                  <a:solidFill>
                    <a:schemeClr val="bg1"/>
                  </a:solidFill>
                  <a:effectLst>
                    <a:outerShdw blurRad="332303" dist="50800" dir="5400000" algn="ctr" rotWithShape="0">
                      <a:srgbClr val="000000">
                        <a:alpha val="74000"/>
                      </a:srgbClr>
                    </a:outerShdw>
                  </a:effectLst>
                  <a:latin typeface="Finlandica" charset="0"/>
                </a:rPr>
                <a:t>Castle</a:t>
              </a:r>
              <a:r>
                <a:rPr lang="fi-FI" sz="700" kern="0" cap="none" spc="0" dirty="0">
                  <a:solidFill>
                    <a:schemeClr val="bg1"/>
                  </a:solidFill>
                  <a:effectLst>
                    <a:outerShdw blurRad="332303" dist="50800" dir="5400000" algn="ctr" rotWithShape="0">
                      <a:srgbClr val="000000">
                        <a:alpha val="74000"/>
                      </a:srgbClr>
                    </a:outerShdw>
                  </a:effectLst>
                  <a:latin typeface="Finlandica" charset="0"/>
                </a:rPr>
                <a:t>) </a:t>
              </a:r>
              <a:r>
                <a:rPr lang="fi-FI" sz="700" kern="0" cap="none" spc="0" dirty="0" err="1">
                  <a:solidFill>
                    <a:schemeClr val="bg1"/>
                  </a:solidFill>
                  <a:effectLst>
                    <a:outerShdw blurRad="332303" dist="50800" dir="5400000" algn="ctr" rotWithShape="0">
                      <a:srgbClr val="000000">
                        <a:alpha val="74000"/>
                      </a:srgbClr>
                    </a:outerShdw>
                  </a:effectLst>
                  <a:latin typeface="Finlandica" charset="0"/>
                </a:rPr>
                <a:t>by</a:t>
              </a:r>
              <a:r>
                <a:rPr lang="fi-FI" sz="700" kern="0" cap="none" spc="0" dirty="0">
                  <a:solidFill>
                    <a:schemeClr val="bg1"/>
                  </a:solidFill>
                  <a:effectLst>
                    <a:outerShdw blurRad="332303" dist="50800" dir="5400000" algn="ctr" rotWithShape="0">
                      <a:srgbClr val="000000">
                        <a:alpha val="74000"/>
                      </a:srgbClr>
                    </a:outerShdw>
                  </a:effectLst>
                  <a:latin typeface="Finlandica" charset="0"/>
                </a:rPr>
                <a:t> Signe Hornborg, Pori 1892. Photo: Miina Jutila / </a:t>
              </a:r>
              <a:r>
                <a:rPr lang="fi-FI" sz="700" kern="0" cap="none" spc="0" dirty="0" err="1">
                  <a:solidFill>
                    <a:schemeClr val="bg1"/>
                  </a:solidFill>
                  <a:effectLst>
                    <a:outerShdw blurRad="332303" dist="50800" dir="5400000" algn="ctr" rotWithShape="0">
                      <a:srgbClr val="000000">
                        <a:alpha val="74000"/>
                      </a:srgbClr>
                    </a:outerShdw>
                  </a:effectLst>
                  <a:latin typeface="Finlandica" charset="0"/>
                </a:rPr>
                <a:t>Archinfo</a:t>
              </a:r>
              <a:endParaRPr lang="fi-FI" sz="700" kern="0" cap="none" spc="0" dirty="0">
                <a:solidFill>
                  <a:schemeClr val="bg1"/>
                </a:solidFill>
                <a:effectLst>
                  <a:outerShdw blurRad="332303" dist="50800" dir="5400000" algn="ctr" rotWithShape="0">
                    <a:srgbClr val="000000">
                      <a:alpha val="74000"/>
                    </a:srgbClr>
                  </a:outerShdw>
                </a:effectLst>
                <a:latin typeface="+mj-lt"/>
              </a:endParaRPr>
            </a:p>
          </p:txBody>
        </p:sp>
      </p:grpSp>
      <p:grpSp>
        <p:nvGrpSpPr>
          <p:cNvPr id="2" name="Group 1">
            <a:extLst>
              <a:ext uri="{FF2B5EF4-FFF2-40B4-BE49-F238E27FC236}">
                <a16:creationId xmlns:a16="http://schemas.microsoft.com/office/drawing/2014/main" id="{3968F45A-3A7F-AAAF-D15A-317047B85C78}"/>
              </a:ext>
            </a:extLst>
          </p:cNvPr>
          <p:cNvGrpSpPr/>
          <p:nvPr/>
        </p:nvGrpSpPr>
        <p:grpSpPr>
          <a:xfrm>
            <a:off x="-3819526" y="627531"/>
            <a:ext cx="3805815" cy="4277907"/>
            <a:chOff x="176579" y="5266610"/>
            <a:chExt cx="3805815" cy="4277907"/>
          </a:xfrm>
        </p:grpSpPr>
        <p:pic>
          <p:nvPicPr>
            <p:cNvPr id="4" name="Picture 3">
              <a:extLst>
                <a:ext uri="{FF2B5EF4-FFF2-40B4-BE49-F238E27FC236}">
                  <a16:creationId xmlns:a16="http://schemas.microsoft.com/office/drawing/2014/main" id="{9DED8F17-F1E5-E318-FC02-9C1C9705345D}"/>
                </a:ext>
              </a:extLst>
            </p:cNvPr>
            <p:cNvPicPr>
              <a:picLocks noChangeAspect="1"/>
            </p:cNvPicPr>
            <p:nvPr/>
          </p:nvPicPr>
          <p:blipFill>
            <a:blip r:embed="rId7" cstate="screen">
              <a:extLst>
                <a:ext uri="{28A0092B-C50C-407E-A947-70E740481C1C}">
                  <a14:useLocalDpi xmlns:a14="http://schemas.microsoft.com/office/drawing/2010/main"/>
                </a:ext>
              </a:extLst>
            </a:blip>
            <a:srcRect l="1203" b="915"/>
            <a:stretch/>
          </p:blipFill>
          <p:spPr>
            <a:xfrm>
              <a:off x="176579" y="5266610"/>
              <a:ext cx="3805815" cy="4277907"/>
            </a:xfrm>
            <a:prstGeom prst="rect">
              <a:avLst/>
            </a:prstGeom>
          </p:spPr>
        </p:pic>
        <p:sp>
          <p:nvSpPr>
            <p:cNvPr id="7" name="Footer Placeholder 4">
              <a:extLst>
                <a:ext uri="{FF2B5EF4-FFF2-40B4-BE49-F238E27FC236}">
                  <a16:creationId xmlns:a16="http://schemas.microsoft.com/office/drawing/2014/main" id="{29778468-9712-F6ED-66EA-7E2D2B11AD7E}"/>
                </a:ext>
              </a:extLst>
            </p:cNvPr>
            <p:cNvSpPr txBox="1">
              <a:spLocks/>
            </p:cNvSpPr>
            <p:nvPr/>
          </p:nvSpPr>
          <p:spPr>
            <a:xfrm>
              <a:off x="269181" y="5352043"/>
              <a:ext cx="2728311"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516612" dir="660000" algn="ctr" rotWithShape="0">
                      <a:srgbClr val="000000">
                        <a:alpha val="96001"/>
                      </a:srgbClr>
                    </a:outerShdw>
                  </a:effectLst>
                  <a:latin typeface="Finlandica" charset="0"/>
                </a:rPr>
                <a:t>Finlandia Hall </a:t>
              </a:r>
              <a:r>
                <a:rPr lang="fi-FI" sz="700" kern="0" cap="none" spc="0" dirty="0" err="1">
                  <a:solidFill>
                    <a:schemeClr val="bg1"/>
                  </a:solidFill>
                  <a:effectLst>
                    <a:outerShdw blurRad="516612" dir="660000" algn="ctr" rotWithShape="0">
                      <a:srgbClr val="000000">
                        <a:alpha val="96001"/>
                      </a:srgbClr>
                    </a:outerShdw>
                  </a:effectLst>
                  <a:latin typeface="Finlandica" charset="0"/>
                </a:rPr>
                <a:t>by</a:t>
              </a:r>
              <a:r>
                <a:rPr lang="fi-FI" sz="700" kern="0" cap="none" spc="0" dirty="0">
                  <a:solidFill>
                    <a:schemeClr val="bg1"/>
                  </a:solidFill>
                  <a:effectLst>
                    <a:outerShdw blurRad="516612" dir="660000" algn="ctr" rotWithShape="0">
                      <a:srgbClr val="000000">
                        <a:alpha val="96001"/>
                      </a:srgbClr>
                    </a:outerShdw>
                  </a:effectLst>
                  <a:latin typeface="Finlandica" charset="0"/>
                </a:rPr>
                <a:t> Alvar and </a:t>
              </a:r>
              <a:r>
                <a:rPr lang="fi-FI" sz="700" kern="0" cap="none" spc="0" dirty="0" err="1">
                  <a:solidFill>
                    <a:schemeClr val="bg1"/>
                  </a:solidFill>
                  <a:effectLst>
                    <a:outerShdw blurRad="516612" dir="660000" algn="ctr" rotWithShape="0">
                      <a:srgbClr val="000000">
                        <a:alpha val="96001"/>
                      </a:srgbClr>
                    </a:outerShdw>
                  </a:effectLst>
                  <a:latin typeface="Finlandica" charset="0"/>
                </a:rPr>
                <a:t>Elissa</a:t>
              </a:r>
              <a:r>
                <a:rPr lang="fi-FI" sz="700" kern="0" cap="none" spc="0" dirty="0">
                  <a:solidFill>
                    <a:schemeClr val="bg1"/>
                  </a:solidFill>
                  <a:effectLst>
                    <a:outerShdw blurRad="516612" dir="660000" algn="ctr" rotWithShape="0">
                      <a:srgbClr val="000000">
                        <a:alpha val="96001"/>
                      </a:srgbClr>
                    </a:outerShdw>
                  </a:effectLst>
                  <a:latin typeface="Finlandica" charset="0"/>
                </a:rPr>
                <a:t> Aalto, Helsinki 1971. Photo: Finlandia Hall</a:t>
              </a:r>
              <a:endParaRPr lang="fi-FI" sz="700" kern="0" cap="none" spc="0" dirty="0">
                <a:solidFill>
                  <a:schemeClr val="bg1"/>
                </a:solidFill>
                <a:effectLst>
                  <a:outerShdw blurRad="516612" dir="660000" algn="ctr" rotWithShape="0">
                    <a:srgbClr val="000000">
                      <a:alpha val="96001"/>
                    </a:srgbClr>
                  </a:outerShdw>
                </a:effectLst>
                <a:latin typeface="+mj-lt"/>
              </a:endParaRPr>
            </a:p>
          </p:txBody>
        </p:sp>
      </p:grpSp>
      <p:grpSp>
        <p:nvGrpSpPr>
          <p:cNvPr id="29" name="Group 28">
            <a:extLst>
              <a:ext uri="{FF2B5EF4-FFF2-40B4-BE49-F238E27FC236}">
                <a16:creationId xmlns:a16="http://schemas.microsoft.com/office/drawing/2014/main" id="{81D66E94-F921-CD05-3969-17718AAB71FE}"/>
              </a:ext>
            </a:extLst>
          </p:cNvPr>
          <p:cNvGrpSpPr/>
          <p:nvPr/>
        </p:nvGrpSpPr>
        <p:grpSpPr>
          <a:xfrm>
            <a:off x="-3809091" y="627530"/>
            <a:ext cx="3794120" cy="4290336"/>
            <a:chOff x="176580" y="5251712"/>
            <a:chExt cx="3794120" cy="4290336"/>
          </a:xfrm>
        </p:grpSpPr>
        <p:pic>
          <p:nvPicPr>
            <p:cNvPr id="30" name="Picture 29">
              <a:extLst>
                <a:ext uri="{FF2B5EF4-FFF2-40B4-BE49-F238E27FC236}">
                  <a16:creationId xmlns:a16="http://schemas.microsoft.com/office/drawing/2014/main" id="{6929A8A5-F23D-C07E-BF0A-9536A11BD946}"/>
                </a:ext>
              </a:extLst>
            </p:cNvPr>
            <p:cNvPicPr>
              <a:picLocks noChangeAspect="1"/>
            </p:cNvPicPr>
            <p:nvPr/>
          </p:nvPicPr>
          <p:blipFill>
            <a:blip r:embed="rId8" cstate="screen">
              <a:extLst>
                <a:ext uri="{28A0092B-C50C-407E-A947-70E740481C1C}">
                  <a14:useLocalDpi xmlns:a14="http://schemas.microsoft.com/office/drawing/2010/main"/>
                </a:ext>
              </a:extLst>
            </a:blip>
            <a:srcRect b="-292"/>
            <a:stretch/>
          </p:blipFill>
          <p:spPr>
            <a:xfrm>
              <a:off x="176580" y="5251712"/>
              <a:ext cx="3794120" cy="4290336"/>
            </a:xfrm>
            <a:prstGeom prst="rect">
              <a:avLst/>
            </a:prstGeom>
          </p:spPr>
        </p:pic>
        <p:sp>
          <p:nvSpPr>
            <p:cNvPr id="32" name="Footer Placeholder 4">
              <a:extLst>
                <a:ext uri="{FF2B5EF4-FFF2-40B4-BE49-F238E27FC236}">
                  <a16:creationId xmlns:a16="http://schemas.microsoft.com/office/drawing/2014/main" id="{21D69A64-C023-9A6F-A0E6-14CBB2485C7C}"/>
                </a:ext>
              </a:extLst>
            </p:cNvPr>
            <p:cNvSpPr txBox="1">
              <a:spLocks/>
            </p:cNvSpPr>
            <p:nvPr/>
          </p:nvSpPr>
          <p:spPr>
            <a:xfrm>
              <a:off x="269181" y="5356289"/>
              <a:ext cx="2603277"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a:solidFill>
                    <a:schemeClr val="bg1"/>
                  </a:solidFill>
                  <a:effectLst>
                    <a:outerShdw blurRad="609821" dir="5400000" algn="ctr" rotWithShape="0">
                      <a:srgbClr val="000000">
                        <a:alpha val="92258"/>
                      </a:srgbClr>
                    </a:outerShdw>
                  </a:effectLst>
                  <a:latin typeface="Finlandica" charset="0"/>
                </a:rPr>
                <a:t>Otaniemi </a:t>
              </a:r>
              <a:r>
                <a:rPr lang="fi-FI" sz="700" kern="0" cap="none" spc="0" dirty="0" err="1">
                  <a:solidFill>
                    <a:schemeClr val="bg1"/>
                  </a:solidFill>
                  <a:effectLst>
                    <a:outerShdw blurRad="609821" dir="5400000" algn="ctr" rotWithShape="0">
                      <a:srgbClr val="000000">
                        <a:alpha val="92258"/>
                      </a:srgbClr>
                    </a:outerShdw>
                  </a:effectLst>
                  <a:latin typeface="Finlandica" charset="0"/>
                </a:rPr>
                <a:t>Chapel</a:t>
              </a:r>
              <a:r>
                <a:rPr lang="fi-FI" sz="700" kern="0" cap="none" spc="0" dirty="0">
                  <a:solidFill>
                    <a:schemeClr val="bg1"/>
                  </a:solidFill>
                  <a:effectLst>
                    <a:outerShdw blurRad="609821" dir="5400000" algn="ctr" rotWithShape="0">
                      <a:srgbClr val="000000">
                        <a:alpha val="92258"/>
                      </a:srgbClr>
                    </a:outerShdw>
                  </a:effectLst>
                  <a:latin typeface="Finlandica" charset="0"/>
                </a:rPr>
                <a:t> </a:t>
              </a:r>
              <a:r>
                <a:rPr lang="fi-FI" sz="700" kern="0" cap="none" spc="0" dirty="0" err="1">
                  <a:solidFill>
                    <a:schemeClr val="bg1"/>
                  </a:solidFill>
                  <a:effectLst>
                    <a:outerShdw blurRad="609821" dir="5400000" algn="ctr" rotWithShape="0">
                      <a:srgbClr val="000000">
                        <a:alpha val="92258"/>
                      </a:srgbClr>
                    </a:outerShdw>
                  </a:effectLst>
                  <a:latin typeface="Finlandica" charset="0"/>
                </a:rPr>
                <a:t>by</a:t>
              </a:r>
              <a:r>
                <a:rPr lang="fi-FI" sz="700" kern="0" cap="none" spc="0" dirty="0">
                  <a:solidFill>
                    <a:schemeClr val="bg1"/>
                  </a:solidFill>
                  <a:effectLst>
                    <a:outerShdw blurRad="609821" dir="5400000" algn="ctr" rotWithShape="0">
                      <a:srgbClr val="000000">
                        <a:alpha val="92258"/>
                      </a:srgbClr>
                    </a:outerShdw>
                  </a:effectLst>
                  <a:latin typeface="Finlandica" charset="0"/>
                </a:rPr>
                <a:t> Kaija and Heikki Siren, Espoo 1958. Photo: </a:t>
              </a:r>
              <a:r>
                <a:rPr lang="fi-FI" sz="700" kern="0" cap="none" spc="0" dirty="0" err="1">
                  <a:solidFill>
                    <a:schemeClr val="bg1"/>
                  </a:solidFill>
                  <a:effectLst>
                    <a:outerShdw blurRad="609821" dir="5400000" algn="ctr" rotWithShape="0">
                      <a:srgbClr val="000000">
                        <a:alpha val="92258"/>
                      </a:srgbClr>
                    </a:outerShdw>
                  </a:effectLst>
                  <a:latin typeface="Finlandica" charset="0"/>
                </a:rPr>
                <a:t>Archinfo</a:t>
              </a:r>
              <a:endParaRPr lang="fi-FI" sz="700" kern="0" cap="none" spc="0" dirty="0">
                <a:solidFill>
                  <a:schemeClr val="bg1"/>
                </a:solidFill>
                <a:effectLst>
                  <a:outerShdw blurRad="609821" dir="5400000" algn="ctr" rotWithShape="0">
                    <a:srgbClr val="000000">
                      <a:alpha val="92258"/>
                    </a:srgbClr>
                  </a:outerShdw>
                </a:effectLst>
                <a:latin typeface="+mj-lt"/>
              </a:endParaRPr>
            </a:p>
          </p:txBody>
        </p:sp>
      </p:grpSp>
      <p:sp>
        <p:nvSpPr>
          <p:cNvPr id="33" name="Rectangle 32">
            <a:extLst>
              <a:ext uri="{FF2B5EF4-FFF2-40B4-BE49-F238E27FC236}">
                <a16:creationId xmlns:a16="http://schemas.microsoft.com/office/drawing/2014/main" id="{FBDC9A21-15B7-D503-1998-B3F19B4253EA}"/>
              </a:ext>
            </a:extLst>
          </p:cNvPr>
          <p:cNvSpPr/>
          <p:nvPr/>
        </p:nvSpPr>
        <p:spPr>
          <a:xfrm>
            <a:off x="-2016" y="6715"/>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extBox 26">
            <a:extLst>
              <a:ext uri="{FF2B5EF4-FFF2-40B4-BE49-F238E27FC236}">
                <a16:creationId xmlns:a16="http://schemas.microsoft.com/office/drawing/2014/main" id="{4809AE40-35C0-5208-2CDC-F0DFEA8559FA}"/>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9742A06A-8340-A5CD-0BE1-ADD2F746EC47}"/>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And can you guess the first country to allow women to graduate as architects?</a:t>
            </a:r>
          </a:p>
        </p:txBody>
      </p:sp>
      <p:sp>
        <p:nvSpPr>
          <p:cNvPr id="56" name="Title 1">
            <a:extLst>
              <a:ext uri="{FF2B5EF4-FFF2-40B4-BE49-F238E27FC236}">
                <a16:creationId xmlns:a16="http://schemas.microsoft.com/office/drawing/2014/main" id="{A057A4D8-CAC5-E2D7-CD30-0E9599091FF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7A100387-9DBD-CBBA-E960-D6A80D109621}"/>
              </a:ext>
            </a:extLst>
          </p:cNvPr>
          <p:cNvSpPr/>
          <p:nvPr/>
        </p:nvSpPr>
        <p:spPr>
          <a:xfrm>
            <a:off x="150480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solidFill>
                <a:schemeClr val="tx1"/>
              </a:solidFill>
            </a:endParaRPr>
          </a:p>
        </p:txBody>
      </p:sp>
      <p:sp>
        <p:nvSpPr>
          <p:cNvPr id="58" name="Title 1">
            <a:extLst>
              <a:ext uri="{FF2B5EF4-FFF2-40B4-BE49-F238E27FC236}">
                <a16:creationId xmlns:a16="http://schemas.microsoft.com/office/drawing/2014/main" id="{DC2792F0-2FF4-0CD5-320E-A32390AF47D1}"/>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054F6CE0-AF96-0C27-4776-B9BB3C50D54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BF59625F-3A57-DAA3-EF55-8670C3C7E84E}"/>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4</a:t>
            </a:r>
          </a:p>
        </p:txBody>
      </p:sp>
      <p:sp>
        <p:nvSpPr>
          <p:cNvPr id="61" name="Title 1">
            <a:extLst>
              <a:ext uri="{FF2B5EF4-FFF2-40B4-BE49-F238E27FC236}">
                <a16:creationId xmlns:a16="http://schemas.microsoft.com/office/drawing/2014/main" id="{7C010D64-1EC7-A928-43DC-7E921BB9011B}"/>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CF0A634-F85C-F39E-6F44-E8EFB9F3B2B4}"/>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BCCA154D-A5C7-E799-2E14-FCC51C49C6D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A577FBD7-9749-B9F5-613A-84AEFF9AC63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9F008E56-939B-B134-D48F-244EC529A00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FA16B224-DBAB-9792-BF15-2C28DDDFA87B}"/>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3" name="Title 1">
            <a:extLst>
              <a:ext uri="{FF2B5EF4-FFF2-40B4-BE49-F238E27FC236}">
                <a16:creationId xmlns:a16="http://schemas.microsoft.com/office/drawing/2014/main" id="{B336BA76-612A-FCFC-FF06-C1487A5A602B}"/>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spTree>
    <p:extLst>
      <p:ext uri="{BB962C8B-B14F-4D97-AF65-F5344CB8AC3E}">
        <p14:creationId xmlns:p14="http://schemas.microsoft.com/office/powerpoint/2010/main" val="223404080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3.58025E-6 L -0.00347 -0.91049 " pathEditMode="relative" rAng="0" ptsTypes="AA">
                                      <p:cBhvr>
                                        <p:cTn id="23" dur="2000" fill="hold"/>
                                        <p:tgtEl>
                                          <p:spTgt spid="10"/>
                                        </p:tgtEl>
                                        <p:attrNameLst>
                                          <p:attrName>ppt_x</p:attrName>
                                          <p:attrName>ppt_y</p:attrName>
                                        </p:attrNameLst>
                                      </p:cBhvr>
                                      <p:rCtr x="-174" y="-45525"/>
                                    </p:animMotion>
                                  </p:childTnLst>
                                </p:cTn>
                              </p:par>
                            </p:childTnLst>
                          </p:cTn>
                        </p:par>
                      </p:childTnLst>
                    </p:cTn>
                  </p:par>
                  <p:par>
                    <p:cTn id="24" fill="hold">
                      <p:stCondLst>
                        <p:cond delay="indefinite"/>
                      </p:stCondLst>
                      <p:childTnLst>
                        <p:par>
                          <p:cTn id="25" fill="hold">
                            <p:stCondLst>
                              <p:cond delay="0"/>
                            </p:stCondLst>
                            <p:childTnLst>
                              <p:par>
                                <p:cTn id="26" presetID="0" presetClass="path" presetSubtype="0" repeatCount="0" accel="50000" decel="50000" fill="hold" nodeType="clickEffect">
                                  <p:stCondLst>
                                    <p:cond delay="0"/>
                                  </p:stCondLst>
                                  <p:childTnLst>
                                    <p:animMotion origin="layout" path="M -1.38889E-6 2.46914E-7 L 0.43872 -0.00154 " pathEditMode="relative" rAng="0" ptsTypes="AA">
                                      <p:cBhvr>
                                        <p:cTn id="27" dur="2000" fill="hold"/>
                                        <p:tgtEl>
                                          <p:spTgt spid="2"/>
                                        </p:tgtEl>
                                        <p:attrNameLst>
                                          <p:attrName>ppt_x</p:attrName>
                                          <p:attrName>ppt_y</p:attrName>
                                        </p:attrNameLst>
                                      </p:cBhvr>
                                      <p:rCtr x="21927" y="-93"/>
                                    </p:animMotion>
                                  </p:childTnLst>
                                </p:cTn>
                              </p:par>
                              <p:par>
                                <p:cTn id="28" presetID="63" presetClass="path" presetSubtype="0" accel="50000" decel="50000" fill="hold" nodeType="withEffect">
                                  <p:stCondLst>
                                    <p:cond delay="0"/>
                                  </p:stCondLst>
                                  <p:childTnLst>
                                    <p:animMotion origin="layout" path="M 4.16667E-6 2.46914E-7 L 0.69114 2.46914E-7 " pathEditMode="relative" rAng="0" ptsTypes="AA">
                                      <p:cBhvr>
                                        <p:cTn id="29" dur="2500" fill="hold"/>
                                        <p:tgtEl>
                                          <p:spTgt spid="11"/>
                                        </p:tgtEl>
                                        <p:attrNameLst>
                                          <p:attrName>ppt_x</p:attrName>
                                          <p:attrName>ppt_y</p:attrName>
                                        </p:attrNameLst>
                                      </p:cBhvr>
                                      <p:rCtr x="34549" y="0"/>
                                    </p:animMotion>
                                  </p:childTnLst>
                                </p:cTn>
                              </p:par>
                            </p:childTnLst>
                          </p:cTn>
                        </p:par>
                      </p:childTnLst>
                    </p:cTn>
                  </p:par>
                  <p:par>
                    <p:cTn id="30" fill="hold">
                      <p:stCondLst>
                        <p:cond delay="indefinite"/>
                      </p:stCondLst>
                      <p:childTnLst>
                        <p:par>
                          <p:cTn id="31" fill="hold">
                            <p:stCondLst>
                              <p:cond delay="0"/>
                            </p:stCondLst>
                            <p:childTnLst>
                              <p:par>
                                <p:cTn id="32" presetID="0" presetClass="path" presetSubtype="0" repeatCount="0" accel="50000" decel="50000" fill="hold" nodeType="clickEffect">
                                  <p:stCondLst>
                                    <p:cond delay="0"/>
                                  </p:stCondLst>
                                  <p:childTnLst>
                                    <p:animMotion origin="layout" path="M -2.22222E-6 1.11111E-6 L 0.43872 -0.00154 " pathEditMode="relative" rAng="0" ptsTypes="AA">
                                      <p:cBhvr>
                                        <p:cTn id="33" dur="2000" fill="hold"/>
                                        <p:tgtEl>
                                          <p:spTgt spid="29"/>
                                        </p:tgtEl>
                                        <p:attrNameLst>
                                          <p:attrName>ppt_x</p:attrName>
                                          <p:attrName>ppt_y</p:attrName>
                                        </p:attrNameLst>
                                      </p:cBhvr>
                                      <p:rCtr x="21927" y="-93"/>
                                    </p:animMotion>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
                                        <p:tgtEl>
                                          <p:spTgt spid="28"/>
                                        </p:tgtEl>
                                      </p:cBhvr>
                                    </p:animEffect>
                                  </p:childTnLst>
                                </p:cTn>
                              </p:par>
                              <p:par>
                                <p:cTn id="37" presetID="0" presetClass="path" presetSubtype="0" accel="50000" decel="50000" fill="hold" nodeType="withEffect">
                                  <p:stCondLst>
                                    <p:cond delay="0"/>
                                  </p:stCondLst>
                                  <p:childTnLst>
                                    <p:animMotion origin="layout" path="M -3.61111E-6 -0.00185 L 1.0033 -0.00246 " pathEditMode="relative" rAng="0" ptsTypes="AA">
                                      <p:cBhvr>
                                        <p:cTn id="38" dur="3000" fill="hold"/>
                                        <p:tgtEl>
                                          <p:spTgt spid="24"/>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2.xml><?xml version="1.0" encoding="utf-8"?>
<p:tagLst xmlns:a="http://schemas.openxmlformats.org/drawingml/2006/main" xmlns:r="http://schemas.openxmlformats.org/officeDocument/2006/relationships" xmlns:p="http://schemas.openxmlformats.org/presentationml/2006/main">
  <p:tag name="TIMING" val="|1.6|2.2"/>
</p:tagLst>
</file>

<file path=ppt/tags/tag3.xml><?xml version="1.0" encoding="utf-8"?>
<p:tagLst xmlns:a="http://schemas.openxmlformats.org/drawingml/2006/main" xmlns:r="http://schemas.openxmlformats.org/officeDocument/2006/relationships" xmlns:p="http://schemas.openxmlformats.org/presentationml/2006/main">
  <p:tag name="TIMING" val="|1.5|1.5"/>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97F60DBB650B439C66544DB200CF18" ma:contentTypeVersion="16" ma:contentTypeDescription="Create a new document." ma:contentTypeScope="" ma:versionID="b8615fd11c404dfeea99c2690e67cac9">
  <xsd:schema xmlns:xsd="http://www.w3.org/2001/XMLSchema" xmlns:xs="http://www.w3.org/2001/XMLSchema" xmlns:p="http://schemas.microsoft.com/office/2006/metadata/properties" xmlns:ns2="d142e32c-b0cf-45f9-98c1-f62222713002" xmlns:ns3="f6001937-131a-4e96-baff-ca13d4d9a111" targetNamespace="http://schemas.microsoft.com/office/2006/metadata/properties" ma:root="true" ma:fieldsID="b053c7a4388d2ab6c4197da6f781ef81" ns2:_="" ns3:_="">
    <xsd:import namespace="d142e32c-b0cf-45f9-98c1-f62222713002"/>
    <xsd:import namespace="f6001937-131a-4e96-baff-ca13d4d9a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e32c-b0cf-45f9-98c1-f62222713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6d711f-df4e-4bf6-8041-a5aa06f7c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01937-131a-4e96-baff-ca13d4d9a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1eca013-5f85-49bc-81d3-8764c7494792}" ma:internalName="TaxCatchAll" ma:showField="CatchAllData" ma:web="f6001937-131a-4e96-baff-ca13d4d9a1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142e32c-b0cf-45f9-98c1-f62222713002">
      <Terms xmlns="http://schemas.microsoft.com/office/infopath/2007/PartnerControls"/>
    </lcf76f155ced4ddcb4097134ff3c332f>
    <TaxCatchAll xmlns="f6001937-131a-4e96-baff-ca13d4d9a11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5E5874-045C-4F17-90FD-6551EFDC3B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42e32c-b0cf-45f9-98c1-f62222713002"/>
    <ds:schemaRef ds:uri="f6001937-131a-4e96-baff-ca13d4d9a1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AE11A5-BEE4-47AE-A876-D224C8F94A57}">
  <ds:schemaRefs>
    <ds:schemaRef ds:uri="d142e32c-b0cf-45f9-98c1-f62222713002"/>
    <ds:schemaRef ds:uri="f6001937-131a-4e96-baff-ca13d4d9a111"/>
    <ds:schemaRef ds:uri="http://schemas.microsoft.com/office/2006/metadata/properties"/>
    <ds:schemaRef ds:uri="http://purl.org/dc/dcmitype/"/>
    <ds:schemaRef ds:uri="http://purl.org/dc/elements/1.1/"/>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69681288-7806-430D-9BBA-254DCC6ED8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1_Suomi Finland</Template>
  <TotalTime>7514</TotalTime>
  <Words>4256</Words>
  <Application>Microsoft Office PowerPoint</Application>
  <PresentationFormat>On-screen Show (16:9)</PresentationFormat>
  <Paragraphs>368</Paragraphs>
  <Slides>24</Slides>
  <Notes>24</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1_Suomi Finland</vt:lpstr>
      <vt:lpstr>1_Suomi Finland Blanco</vt:lpstr>
      <vt:lpstr>10 WINDOWS INTO  FINNISH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end. The beginning.  Perhaps we should build the next chapter together?</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lastModifiedBy>Jere Rinne</cp:lastModifiedBy>
  <cp:revision>65</cp:revision>
  <dcterms:created xsi:type="dcterms:W3CDTF">2024-12-11T12:49:30Z</dcterms:created>
  <dcterms:modified xsi:type="dcterms:W3CDTF">2025-06-24T09:29:54Z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