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82" r:id="rId5"/>
  </p:sldMasterIdLst>
  <p:notesMasterIdLst>
    <p:notesMasterId r:id="rId30"/>
  </p:notesMasterIdLst>
  <p:handoutMasterIdLst>
    <p:handoutMasterId r:id="rId31"/>
  </p:handoutMasterIdLst>
  <p:sldIdLst>
    <p:sldId id="258" r:id="rId6"/>
    <p:sldId id="276" r:id="rId7"/>
    <p:sldId id="291" r:id="rId8"/>
    <p:sldId id="287" r:id="rId9"/>
    <p:sldId id="306" r:id="rId10"/>
    <p:sldId id="295" r:id="rId11"/>
    <p:sldId id="307" r:id="rId12"/>
    <p:sldId id="296" r:id="rId13"/>
    <p:sldId id="308" r:id="rId14"/>
    <p:sldId id="298" r:id="rId15"/>
    <p:sldId id="317" r:id="rId16"/>
    <p:sldId id="299" r:id="rId17"/>
    <p:sldId id="309" r:id="rId18"/>
    <p:sldId id="300" r:id="rId19"/>
    <p:sldId id="312" r:id="rId20"/>
    <p:sldId id="301" r:id="rId21"/>
    <p:sldId id="313" r:id="rId22"/>
    <p:sldId id="302" r:id="rId23"/>
    <p:sldId id="310" r:id="rId24"/>
    <p:sldId id="289" r:id="rId25"/>
    <p:sldId id="297" r:id="rId26"/>
    <p:sldId id="316" r:id="rId27"/>
    <p:sldId id="314" r:id="rId28"/>
    <p:sldId id="284" r:id="rId29"/>
  </p:sldIdLst>
  <p:sldSz cx="9144000" cy="5143500" type="screen16x9"/>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5" orient="horz" pos="940">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orient="horz" pos="3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415102-02C8-08AF-C081-77D1686DC858}" name="Sari Kelkka" initials="SK" userId="S::sari.kelkka@republic.fi::ba14e794-bbcd-42e0-886a-05c4435caa7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E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31B10C-1400-6642-A8CD-D517E9887172}" v="4" dt="2025-11-03T09:12:25.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36" d="100"/>
          <a:sy n="136" d="100"/>
        </p:scale>
        <p:origin x="-1448" y="488"/>
      </p:cViewPr>
      <p:guideLst>
        <p:guide orient="horz" pos="1620"/>
        <p:guide orient="horz" pos="305"/>
        <p:guide orient="horz" pos="2754"/>
        <p:guide orient="horz" pos="531"/>
        <p:guide orient="horz" pos="940"/>
        <p:guide orient="horz" pos="849"/>
        <p:guide orient="horz" pos="1756"/>
        <p:guide pos="2880"/>
        <p:guide pos="295"/>
        <p:guide pos="5465"/>
        <p:guide pos="1156"/>
        <p:guide pos="1973"/>
        <p:guide pos="3787"/>
        <p:guide pos="4604"/>
        <p:guide orient="horz" pos="3117"/>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k.heiskanen@gov.fi" userId="S::urn:spo:guest#hanna.k.heiskanen@gov.fi::" providerId="AD" clId="Web-{63AD445E-83B1-2B05-52D5-42209FF242C8}"/>
    <pc:docChg chg="modSld">
      <pc:chgData name="hanna.k.heiskanen@gov.fi" userId="S::urn:spo:guest#hanna.k.heiskanen@gov.fi::" providerId="AD" clId="Web-{63AD445E-83B1-2B05-52D5-42209FF242C8}" dt="2025-10-30T10:58:54.665" v="43"/>
      <pc:docMkLst>
        <pc:docMk/>
      </pc:docMkLst>
      <pc:sldChg chg="modNotes">
        <pc:chgData name="hanna.k.heiskanen@gov.fi" userId="S::urn:spo:guest#hanna.k.heiskanen@gov.fi::" providerId="AD" clId="Web-{63AD445E-83B1-2B05-52D5-42209FF242C8}" dt="2025-10-30T10:58:54.665" v="43"/>
        <pc:sldMkLst>
          <pc:docMk/>
          <pc:sldMk cId="3459711246" sldId="276"/>
        </pc:sldMkLst>
      </pc:sldChg>
    </pc:docChg>
  </pc:docChgLst>
  <pc:docChgLst>
    <pc:chgData name="Anniina Nieminen" userId="f7839237-dba9-434e-a8d8-c65406723c4d" providerId="ADAL" clId="{F77A5F71-E5E0-5517-9357-B0FFC58AD05D}"/>
    <pc:docChg chg="modSld">
      <pc:chgData name="Anniina Nieminen" userId="f7839237-dba9-434e-a8d8-c65406723c4d" providerId="ADAL" clId="{F77A5F71-E5E0-5517-9357-B0FFC58AD05D}" dt="2025-11-03T09:13:35.259" v="54" actId="1076"/>
      <pc:docMkLst>
        <pc:docMk/>
      </pc:docMkLst>
      <pc:sldChg chg="modSp mod">
        <pc:chgData name="Anniina Nieminen" userId="f7839237-dba9-434e-a8d8-c65406723c4d" providerId="ADAL" clId="{F77A5F71-E5E0-5517-9357-B0FFC58AD05D}" dt="2025-11-03T09:13:35.259" v="54" actId="1076"/>
        <pc:sldMkLst>
          <pc:docMk/>
          <pc:sldMk cId="137278144" sldId="313"/>
        </pc:sldMkLst>
        <pc:spChg chg="mod">
          <ac:chgData name="Anniina Nieminen" userId="f7839237-dba9-434e-a8d8-c65406723c4d" providerId="ADAL" clId="{F77A5F71-E5E0-5517-9357-B0FFC58AD05D}" dt="2025-11-03T09:13:25.685" v="53" actId="14861"/>
          <ac:spMkLst>
            <pc:docMk/>
            <pc:sldMk cId="137278144" sldId="313"/>
            <ac:spMk id="68" creationId="{A755033D-0FA3-D02F-4445-520DD60B579C}"/>
          </ac:spMkLst>
        </pc:spChg>
        <pc:grpChg chg="mod">
          <ac:chgData name="Anniina Nieminen" userId="f7839237-dba9-434e-a8d8-c65406723c4d" providerId="ADAL" clId="{F77A5F71-E5E0-5517-9357-B0FFC58AD05D}" dt="2025-11-03T09:13:35.259" v="54" actId="1076"/>
          <ac:grpSpMkLst>
            <pc:docMk/>
            <pc:sldMk cId="137278144" sldId="313"/>
            <ac:grpSpMk id="11" creationId="{7A6B6FDF-B06C-5252-6D24-92C8DE6C0BE5}"/>
          </ac:grpSpMkLst>
        </pc:grpChg>
        <pc:grpChg chg="mod">
          <ac:chgData name="Anniina Nieminen" userId="f7839237-dba9-434e-a8d8-c65406723c4d" providerId="ADAL" clId="{F77A5F71-E5E0-5517-9357-B0FFC58AD05D}" dt="2025-11-03T09:12:25.908" v="11"/>
          <ac:grpSpMkLst>
            <pc:docMk/>
            <pc:sldMk cId="137278144" sldId="313"/>
            <ac:grpSpMk id="69" creationId="{3793D226-F822-73B0-A899-A0E21CEA66FA}"/>
          </ac:grpSpMkLst>
        </pc:grpChg>
        <pc:picChg chg="mod modCrop">
          <ac:chgData name="Anniina Nieminen" userId="f7839237-dba9-434e-a8d8-c65406723c4d" providerId="ADAL" clId="{F77A5F71-E5E0-5517-9357-B0FFC58AD05D}" dt="2025-11-03T09:12:25.908" v="11"/>
          <ac:picMkLst>
            <pc:docMk/>
            <pc:sldMk cId="137278144" sldId="313"/>
            <ac:picMk id="12" creationId="{4074263D-5FDC-7C4E-B160-27B4235F821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t>3.11.2025</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3.11.2025</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finnisharchitecture.fi/"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Architecture is an excellent perspective to look into what Finland is about: architecture always reflects the values of the society it was created for. </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Here are 10 facts you should know about Finnish architecture.</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opening image combines architecture from different times: neo-classical architecture from the time before Finland's independence, stream-lined modernism of the young independent state, and contemporary architecture reflecting the values of today</a:t>
            </a:r>
            <a:endParaRPr lang="en-FI" sz="1200" kern="1200">
              <a:solidFill>
                <a:schemeClr val="tx1"/>
              </a:solidFill>
              <a:effectLst/>
              <a:latin typeface="+mn-lt"/>
              <a:ea typeface="+mn-ea"/>
              <a:cs typeface="+mn-cs"/>
            </a:endParaRPr>
          </a:p>
        </p:txBody>
      </p:sp>
      <p:sp>
        <p:nvSpPr>
          <p:cNvPr id="4" name="Dian numeron paikkamerkki 3"/>
          <p:cNvSpPr>
            <a:spLocks noGrp="1"/>
          </p:cNvSpPr>
          <p:nvPr>
            <p:ph type="sldNum" sz="quarter" idx="5"/>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2248837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06F3-C484-6628-1638-5BA35868A94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CB6BA82-3BE9-E6D5-27C7-80C1BF0CECDF}"/>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6C00725-F9D4-0A14-E879-6E23767CD2CC}"/>
              </a:ext>
            </a:extLst>
          </p:cNvPr>
          <p:cNvSpPr>
            <a:spLocks noGrp="1"/>
          </p:cNvSpPr>
          <p:nvPr>
            <p:ph type="body" idx="1"/>
          </p:nvPr>
        </p:nvSpPr>
        <p:spPr/>
        <p:txBody>
          <a:bodyPr/>
          <a:lstStyle/>
          <a:p>
            <a:pPr marL="171450" indent="-171450">
              <a:buFont typeface="Arial,Sans-Serif"/>
              <a:buChar char="•"/>
            </a:pPr>
            <a:endParaRPr lang="fi"/>
          </a:p>
          <a:p>
            <a:pPr marL="171450" lvl="0" indent="-171450">
              <a:buFont typeface="Arial" panose="020B0604020202020204" pitchFamily="34" charset="0"/>
              <a:buChar char="•"/>
            </a:pPr>
            <a:r>
              <a:rPr lang="en-US" sz="1200" kern="1200">
                <a:solidFill>
                  <a:schemeClr val="tx1"/>
                </a:solidFill>
                <a:effectLst/>
                <a:latin typeface="+mn-lt"/>
                <a:ea typeface="+mn-ea"/>
                <a:cs typeface="+mn-cs"/>
              </a:rPr>
              <a:t>We cannot talk about Finland without a reference to its celebrated education. </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Architecture creates the setting for great educational results, and we put much effort into creating comfortable and well-functioning school facilities.</a:t>
            </a:r>
            <a:endParaRPr lang="en-FI" sz="1200" kern="1200">
              <a:solidFill>
                <a:schemeClr val="tx1"/>
              </a:solidFill>
              <a:effectLst/>
              <a:latin typeface="+mn-lt"/>
              <a:ea typeface="+mn-ea"/>
              <a:cs typeface="+mn-cs"/>
            </a:endParaRPr>
          </a:p>
          <a:p>
            <a:endParaRPr lang="fi"/>
          </a:p>
        </p:txBody>
      </p:sp>
      <p:sp>
        <p:nvSpPr>
          <p:cNvPr id="4" name="Dian numeron paikkamerkki 3">
            <a:extLst>
              <a:ext uri="{FF2B5EF4-FFF2-40B4-BE49-F238E27FC236}">
                <a16:creationId xmlns:a16="http://schemas.microsoft.com/office/drawing/2014/main" id="{FCDD2F3C-ED50-C1F3-C93A-59774C448257}"/>
              </a:ext>
            </a:extLst>
          </p:cNvPr>
          <p:cNvSpPr>
            <a:spLocks noGrp="1"/>
          </p:cNvSpPr>
          <p:nvPr>
            <p:ph type="sldNum" sz="quarter" idx="5"/>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4278203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12C0A-5DDB-ABD4-7F6C-CE0D2928249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3521626-B845-B031-8BAB-AB30DB7CD82D}"/>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7014CD8A-0CBB-0793-3749-1FCCE6D28BF4}"/>
              </a:ext>
            </a:extLst>
          </p:cNvPr>
          <p:cNvSpPr>
            <a:spLocks noGrp="1"/>
          </p:cNvSpPr>
          <p:nvPr>
            <p:ph type="body" idx="1"/>
          </p:nvPr>
        </p:nvSpPr>
        <p:spPr/>
        <p:txBody>
          <a:bodyPr/>
          <a:lstStyle/>
          <a:p>
            <a:endParaRPr lang="fi"/>
          </a:p>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 the 2000s, schools are often built of wood. It creates a calm atmosphere and a great acoustic environment. </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best architectural firms are commissioned to design schools.</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(right) The high school and community </a:t>
            </a:r>
            <a:r>
              <a:rPr lang="en-US" sz="1200" kern="1200" err="1">
                <a:solidFill>
                  <a:schemeClr val="tx1"/>
                </a:solidFill>
                <a:effectLst/>
                <a:latin typeface="+mn-lt"/>
                <a:ea typeface="+mn-ea"/>
                <a:cs typeface="+mn-cs"/>
              </a:rPr>
              <a:t>centre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Monio</a:t>
            </a:r>
            <a:r>
              <a:rPr lang="en-US" sz="1200" kern="1200">
                <a:solidFill>
                  <a:schemeClr val="tx1"/>
                </a:solidFill>
                <a:effectLst/>
                <a:latin typeface="+mn-lt"/>
                <a:ea typeface="+mn-ea"/>
                <a:cs typeface="+mn-cs"/>
              </a:rPr>
              <a:t> in </a:t>
            </a:r>
            <a:r>
              <a:rPr lang="en-US" sz="1200" kern="1200" err="1">
                <a:solidFill>
                  <a:schemeClr val="tx1"/>
                </a:solidFill>
                <a:effectLst/>
                <a:latin typeface="+mn-lt"/>
                <a:ea typeface="+mn-ea"/>
                <a:cs typeface="+mn-cs"/>
              </a:rPr>
              <a:t>Tuusula</a:t>
            </a:r>
            <a:r>
              <a:rPr lang="en-US" sz="1200" kern="1200">
                <a:solidFill>
                  <a:schemeClr val="tx1"/>
                </a:solidFill>
                <a:effectLst/>
                <a:latin typeface="+mn-lt"/>
                <a:ea typeface="+mn-ea"/>
                <a:cs typeface="+mn-cs"/>
              </a:rPr>
              <a:t> (2023) is one of the biggest log buildings in Finland.</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Public art is placed also in </a:t>
            </a:r>
            <a:r>
              <a:rPr lang="en-US" sz="1200" kern="1200" err="1">
                <a:solidFill>
                  <a:schemeClr val="tx1"/>
                </a:solidFill>
                <a:effectLst/>
                <a:latin typeface="+mn-lt"/>
                <a:ea typeface="+mn-ea"/>
                <a:cs typeface="+mn-cs"/>
              </a:rPr>
              <a:t>kinderkartens</a:t>
            </a:r>
            <a:r>
              <a:rPr lang="en-US" sz="1200" kern="1200">
                <a:solidFill>
                  <a:schemeClr val="tx1"/>
                </a:solidFill>
                <a:effectLst/>
                <a:latin typeface="+mn-lt"/>
                <a:ea typeface="+mn-ea"/>
                <a:cs typeface="+mn-cs"/>
              </a:rPr>
              <a:t> and schools, according to the “Percent for Art principle”.</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1273B07B-F2CB-2BBA-83DA-4F38FBC3348F}"/>
              </a:ext>
            </a:extLst>
          </p:cNvPr>
          <p:cNvSpPr>
            <a:spLocks noGrp="1"/>
          </p:cNvSpPr>
          <p:nvPr>
            <p:ph type="sldNum" sz="quarter" idx="5"/>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414147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BC632-BF5B-27E4-D0A5-9923902F9E82}"/>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592A0FD4-8E5C-634C-A75C-04762A0E138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F643C01-0CF0-D051-330A-B91F9D8E0353}"/>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Finland’s public library institution provides free culture and education to all, despite their background or social status. The public library institution dates back to the 19</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century.</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Library architecture reflects their status as important public buildings. </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E27174D5-ED13-EDAF-E302-62EFE3639310}"/>
              </a:ext>
            </a:extLst>
          </p:cNvPr>
          <p:cNvSpPr>
            <a:spLocks noGrp="1"/>
          </p:cNvSpPr>
          <p:nvPr>
            <p:ph type="sldNum" sz="quarter" idx="5"/>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349048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BEFB6-8199-633E-E082-A098E1F3685F}"/>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C959314-BC40-5547-E615-15C9DCF05ABD}"/>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09D78BF-A41F-D7CE-06E6-BFEA79985303}"/>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Helsinki Central Library </a:t>
            </a:r>
            <a:r>
              <a:rPr lang="en-US" sz="1200" kern="1200" err="1">
                <a:solidFill>
                  <a:schemeClr val="tx1"/>
                </a:solidFill>
                <a:effectLst/>
                <a:latin typeface="+mn-lt"/>
                <a:ea typeface="+mn-ea"/>
                <a:cs typeface="+mn-cs"/>
              </a:rPr>
              <a:t>Oodi</a:t>
            </a:r>
            <a:r>
              <a:rPr lang="en-US" sz="1200" kern="1200">
                <a:solidFill>
                  <a:schemeClr val="tx1"/>
                </a:solidFill>
                <a:effectLst/>
                <a:latin typeface="+mn-lt"/>
                <a:ea typeface="+mn-ea"/>
                <a:cs typeface="+mn-cs"/>
              </a:rPr>
              <a:t> is the flagship of future libraries.</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Opened in 2018 in the </a:t>
            </a:r>
            <a:r>
              <a:rPr lang="en-US" sz="1200" kern="1200" err="1">
                <a:solidFill>
                  <a:schemeClr val="tx1"/>
                </a:solidFill>
                <a:effectLst/>
                <a:latin typeface="+mn-lt"/>
                <a:ea typeface="+mn-ea"/>
                <a:cs typeface="+mn-cs"/>
              </a:rPr>
              <a:t>centre</a:t>
            </a:r>
            <a:r>
              <a:rPr lang="en-US" sz="1200" kern="1200">
                <a:solidFill>
                  <a:schemeClr val="tx1"/>
                </a:solidFill>
                <a:effectLst/>
                <a:latin typeface="+mn-lt"/>
                <a:ea typeface="+mn-ea"/>
                <a:cs typeface="+mn-cs"/>
              </a:rPr>
              <a:t> of the city, it is a space for community, connection, and creativity.</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library is Finland's most used cultural service. Also university libraries are open to all.</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 library is often a town’s central public building. </a:t>
            </a:r>
            <a:r>
              <a:rPr lang="en-US" sz="1200" kern="1200" err="1">
                <a:solidFill>
                  <a:schemeClr val="tx1"/>
                </a:solidFill>
                <a:effectLst/>
                <a:latin typeface="+mn-lt"/>
                <a:ea typeface="+mn-ea"/>
                <a:cs typeface="+mn-cs"/>
              </a:rPr>
              <a:t>Seinäjoki</a:t>
            </a:r>
            <a:r>
              <a:rPr lang="en-US" sz="1200" kern="1200">
                <a:solidFill>
                  <a:schemeClr val="tx1"/>
                </a:solidFill>
                <a:effectLst/>
                <a:latin typeface="+mn-lt"/>
                <a:ea typeface="+mn-ea"/>
                <a:cs typeface="+mn-cs"/>
              </a:rPr>
              <a:t> library (left) and Turku library were both designed by Finland's most awarded contemporary architectural firm JKMM Architects.</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63DBAC0B-C3BC-D281-1E99-1A38AB13DC75}"/>
              </a:ext>
            </a:extLst>
          </p:cNvPr>
          <p:cNvSpPr>
            <a:spLocks noGrp="1"/>
          </p:cNvSpPr>
          <p:nvPr>
            <p:ph type="sldNum" sz="quarter" idx="5"/>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392978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24DB7-8EA7-64EE-336E-96DD6BBA7CE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AECBE58-46D8-7304-A414-F7F1D451902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8DFB9E7-25D3-9A80-DC42-F1078E7E6A54}"/>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 average household size in Finland (1.9 rooms per person) is smaller than the average in Europe (2.3). However, the quality of our dwellings is high: the homes are functional and among the warmest in the world – despite our northern climate. </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contemporary block of flats is in the northern Finnish city of Oulu, not far from the Arctic circle.</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8BB06882-27EE-C196-4138-CD06F465DC73}"/>
              </a:ext>
            </a:extLst>
          </p:cNvPr>
          <p:cNvSpPr>
            <a:spLocks noGrp="1"/>
          </p:cNvSpPr>
          <p:nvPr>
            <p:ph type="sldNum" sz="quarter" idx="5"/>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3662839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A15C-1AE8-52FF-A895-D576C4FEFF5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EE21620-8133-1B39-BEAE-FBD9A17E648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B99EBC6-FF28-9CF4-F4A8-DF03AFE4EFAC}"/>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Today, almost half of Finns live in blocks of flats. Only 20% of households have more than two members. This is why communal spaces in housing blocks are important.</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70% of Finns own their homes and 30% rent. Social housing doesn’t mean poor quality. The Serpentine House, a protected building from 1951, was awarded the Finlandia Prize for Architecture for its renovation and restoration. (right) The celebrated architect Juha </a:t>
            </a:r>
            <a:r>
              <a:rPr lang="en-US" sz="1200" kern="1200" err="1">
                <a:solidFill>
                  <a:schemeClr val="tx1"/>
                </a:solidFill>
                <a:effectLst/>
                <a:latin typeface="+mn-lt"/>
                <a:ea typeface="+mn-ea"/>
                <a:cs typeface="+mn-cs"/>
              </a:rPr>
              <a:t>Leiviskä</a:t>
            </a:r>
            <a:r>
              <a:rPr lang="en-US" sz="1200" kern="1200">
                <a:solidFill>
                  <a:schemeClr val="tx1"/>
                </a:solidFill>
                <a:effectLst/>
                <a:latin typeface="+mn-lt"/>
                <a:ea typeface="+mn-ea"/>
                <a:cs typeface="+mn-cs"/>
              </a:rPr>
              <a:t> designed a house for young people with special needs.</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Traditional building materials and methods combined with today's knowhow are becoming attractive also in housing design.</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33E707DC-1755-F083-1F2D-7785EE139560}"/>
              </a:ext>
            </a:extLst>
          </p:cNvPr>
          <p:cNvSpPr>
            <a:spLocks noGrp="1"/>
          </p:cNvSpPr>
          <p:nvPr>
            <p:ph type="sldNum" sz="quarter" idx="5"/>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292042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3D8CC-0AC9-EE53-AD35-C0EF1C19FD00}"/>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13F059FA-B4C6-3489-F786-79F18F24059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D8087DC3-DC75-CBF7-3E6B-862EAB29E49D}"/>
              </a:ext>
            </a:extLst>
          </p:cNvPr>
          <p:cNvSpPr>
            <a:spLocks noGrp="1"/>
          </p:cNvSpPr>
          <p:nvPr>
            <p:ph type="body" idx="1"/>
          </p:nvPr>
        </p:nvSpPr>
        <p:spPr/>
        <p:txBody>
          <a:bodyPr/>
          <a:lstStyle/>
          <a:p>
            <a:pPr marL="171450" indent="-171450">
              <a:buFont typeface="Arial,Sans-Serif"/>
              <a:buChar char="•"/>
            </a:pPr>
            <a:endParaRPr lang="en-US"/>
          </a:p>
          <a:p>
            <a:pPr marL="171450" lvl="0" indent="-171450">
              <a:buFont typeface="Arial" panose="020B0604020202020204" pitchFamily="34" charset="0"/>
              <a:buChar char="•"/>
            </a:pPr>
            <a:r>
              <a:rPr lang="en-US" sz="1200" kern="1200">
                <a:solidFill>
                  <a:schemeClr val="tx1"/>
                </a:solidFill>
                <a:effectLst/>
                <a:latin typeface="+mn-lt"/>
                <a:ea typeface="+mn-ea"/>
                <a:cs typeface="+mn-cs"/>
              </a:rPr>
              <a:t>Finland is a world leader in open, anonymous architectural competitions. </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competition for a new national museum of architecture and design, running in 2024–2025, attracted 623 proposals from all over the world. The new museum is estimated to open in Helsinki's South </a:t>
            </a:r>
            <a:r>
              <a:rPr lang="en-US" sz="1200" kern="1200" err="1">
                <a:solidFill>
                  <a:schemeClr val="tx1"/>
                </a:solidFill>
                <a:effectLst/>
                <a:latin typeface="+mn-lt"/>
                <a:ea typeface="+mn-ea"/>
                <a:cs typeface="+mn-cs"/>
              </a:rPr>
              <a:t>Harbour</a:t>
            </a:r>
            <a:r>
              <a:rPr lang="en-US" sz="1200" kern="1200">
                <a:solidFill>
                  <a:schemeClr val="tx1"/>
                </a:solidFill>
                <a:effectLst/>
                <a:latin typeface="+mn-lt"/>
                <a:ea typeface="+mn-ea"/>
                <a:cs typeface="+mn-cs"/>
              </a:rPr>
              <a:t> in 2030 – this is the view from its site.</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EF9B30CE-7FB8-632A-501C-E6EDE82103CF}"/>
              </a:ext>
            </a:extLst>
          </p:cNvPr>
          <p:cNvSpPr>
            <a:spLocks noGrp="1"/>
          </p:cNvSpPr>
          <p:nvPr>
            <p:ph type="sldNum" sz="quarter" idx="5"/>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3113417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59AB-A7D4-8511-82F5-43E027864DC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D33D866-4934-5890-53B4-0066EB7E30E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2C787643-7111-3999-9542-384CF6F69235}"/>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vibrant history of architectural competitions in Finland spans 150 years.</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Many young talents have kicked off their careers by winning an anonymous competition, and most of our landmark buildings are results of competitions.</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(left) The Helsinki University Main Library Kaisa marked the breakthrough of the young architects Selina </a:t>
            </a:r>
            <a:r>
              <a:rPr lang="en-US" sz="1200" kern="1200" err="1">
                <a:solidFill>
                  <a:schemeClr val="tx1"/>
                </a:solidFill>
                <a:effectLst/>
                <a:latin typeface="+mn-lt"/>
                <a:ea typeface="+mn-ea"/>
                <a:cs typeface="+mn-cs"/>
              </a:rPr>
              <a:t>Anttinen</a:t>
            </a:r>
            <a:r>
              <a:rPr lang="en-US" sz="1200" kern="1200">
                <a:solidFill>
                  <a:schemeClr val="tx1"/>
                </a:solidFill>
                <a:effectLst/>
                <a:latin typeface="+mn-lt"/>
                <a:ea typeface="+mn-ea"/>
                <a:cs typeface="+mn-cs"/>
              </a:rPr>
              <a:t> and Vesa Oiva. (right) Timo Penttilä was only 29 years old when he won the competition for the Helsinki City Theatre.</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(right) The famous Rock Church was designed by the architect brothers Timo and Tuomo Suomalainen, one of whom was still a student at the time of the competition. (left) The designers of Chappe Art Museum in </a:t>
            </a:r>
            <a:r>
              <a:rPr lang="en-US" sz="1200" kern="1200" err="1">
                <a:solidFill>
                  <a:schemeClr val="tx1"/>
                </a:solidFill>
                <a:effectLst/>
                <a:latin typeface="+mn-lt"/>
                <a:ea typeface="+mn-ea"/>
                <a:cs typeface="+mn-cs"/>
              </a:rPr>
              <a:t>Tammisaari</a:t>
            </a:r>
            <a:r>
              <a:rPr lang="en-US" sz="1200" kern="1200">
                <a:solidFill>
                  <a:schemeClr val="tx1"/>
                </a:solidFill>
                <a:effectLst/>
                <a:latin typeface="+mn-lt"/>
                <a:ea typeface="+mn-ea"/>
                <a:cs typeface="+mn-cs"/>
              </a:rPr>
              <a:t>, JKMM Architects, hold an all-time record of winning entries in architectural competitions.</a:t>
            </a:r>
            <a:endParaRPr lang="en-FI" sz="1200" kern="1200">
              <a:solidFill>
                <a:schemeClr val="tx1"/>
              </a:solidFill>
              <a:effectLst/>
              <a:latin typeface="+mn-lt"/>
              <a:ea typeface="+mn-ea"/>
              <a:cs typeface="+mn-cs"/>
            </a:endParaRPr>
          </a:p>
          <a:p>
            <a:pPr marL="171450" indent="-171450">
              <a:buFont typeface="Arial,Sans-Serif"/>
              <a:buChar char="•"/>
            </a:pPr>
            <a:endParaRPr lang="fi"/>
          </a:p>
          <a:p>
            <a:pPr marL="171450" indent="-171450">
              <a:buFont typeface="Arial,Sans-Serif"/>
              <a:buChar char="•"/>
            </a:pPr>
            <a:endParaRPr lang="fi"/>
          </a:p>
        </p:txBody>
      </p:sp>
      <p:sp>
        <p:nvSpPr>
          <p:cNvPr id="4" name="Dian numeron paikkamerkki 3">
            <a:extLst>
              <a:ext uri="{FF2B5EF4-FFF2-40B4-BE49-F238E27FC236}">
                <a16:creationId xmlns:a16="http://schemas.microsoft.com/office/drawing/2014/main" id="{F657F591-1B2B-D6BE-2B31-65B0D2DF32C6}"/>
              </a:ext>
            </a:extLst>
          </p:cNvPr>
          <p:cNvSpPr>
            <a:spLocks noGrp="1"/>
          </p:cNvSpPr>
          <p:nvPr>
            <p:ph type="sldNum" sz="quarter" idx="5"/>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66999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A612B-B47A-EAC5-45EA-AF33877375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0B9C9B0F-C8E4-89A0-01DF-4B79F173F31C}"/>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0144CD3A-F2CE-2349-3724-BAD4BA2F1CFA}"/>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 Finnish people do have a special connection with nature. Designing in nature requires a delicate balance between man-made and leaving nature as it is.</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73761604-AE69-0C14-C6D9-E750C92D1F02}"/>
              </a:ext>
            </a:extLst>
          </p:cNvPr>
          <p:cNvSpPr>
            <a:spLocks noGrp="1"/>
          </p:cNvSpPr>
          <p:nvPr>
            <p:ph type="sldNum" sz="quarter" idx="5"/>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487843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CB2EF-317C-AF0F-C5F5-0D4C8978EB6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8D34DE-D64A-F723-AF41-D635C0AB684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885C1553-AEFB-1315-6C05-423598F8E9C7}"/>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There are more than 0.5 million summer cottages in Finland – in a country of 5.5 million inhabitants. Some are fully equipped and winter-proof, but most are without contemporary comforts such as running water, flushing toilets, or even electricity. When we are in nature, we are in nature.</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At summer cottages we like peace and quiet, a simple life in harmony with nature. These are mini-dwellings, one by a lake in central-northern Finland and one by the sea in the Helsinki archipelago. </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There are many kinds of publicly maintained structures that facilitate the nature experience, such as shelters and wilderness huts that are free for everyone. The Everyman’s Right enables us to walk and pick berries or mushrooms freely almost anywhere. </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3835067B-DDFC-EE2B-C7A9-71E0AF770961}"/>
              </a:ext>
            </a:extLst>
          </p:cNvPr>
          <p:cNvSpPr>
            <a:spLocks noGrp="1"/>
          </p:cNvSpPr>
          <p:nvPr>
            <p:ph type="sldNum" sz="quarter" idx="5"/>
          </p:nvPr>
        </p:nvSpPr>
        <p:spPr/>
        <p:txBody>
          <a:bodyPr/>
          <a:lstStyle/>
          <a:p>
            <a:fld id="{94EC3156-D817-4798-A24F-2085AE082267}" type="slidenum">
              <a:rPr lang="fi-FI" smtClean="0"/>
              <a:pPr/>
              <a:t>19</a:t>
            </a:fld>
            <a:endParaRPr lang="fi-FI"/>
          </a:p>
        </p:txBody>
      </p:sp>
    </p:spTree>
    <p:extLst>
      <p:ext uri="{BB962C8B-B14F-4D97-AF65-F5344CB8AC3E}">
        <p14:creationId xmlns:p14="http://schemas.microsoft.com/office/powerpoint/2010/main" val="41185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first fact about Finland is that our traditional construction material is wood</a:t>
            </a:r>
            <a:endParaRPr lang="en-FI"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But we do know how to work it even today.</a:t>
            </a:r>
            <a:endParaRPr lang="en-FI"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amazing new wood-framed building is home to the forestry company Stora Enso headquarters and a seaside hotel in Helsinki’s </a:t>
            </a:r>
            <a:r>
              <a:rPr lang="en-US" sz="1200" kern="1200" dirty="0" err="1">
                <a:solidFill>
                  <a:schemeClr val="tx1"/>
                </a:solidFill>
                <a:effectLst/>
                <a:latin typeface="+mn-lt"/>
                <a:ea typeface="+mn-ea"/>
                <a:cs typeface="+mn-cs"/>
              </a:rPr>
              <a:t>harbour</a:t>
            </a:r>
            <a:r>
              <a:rPr lang="en-US" sz="1200" kern="1200" dirty="0">
                <a:solidFill>
                  <a:schemeClr val="tx1"/>
                </a:solidFill>
                <a:effectLst/>
                <a:latin typeface="+mn-lt"/>
                <a:ea typeface="+mn-ea"/>
                <a:cs typeface="+mn-cs"/>
              </a:rPr>
              <a:t> area.</a:t>
            </a:r>
            <a:endParaRPr lang="en-US" dirty="0"/>
          </a:p>
          <a:p>
            <a:pPr marL="171450" lvl="0" indent="-171450">
              <a:buFont typeface="Arial" panose="020B0604020202020204" pitchFamily="34" charset="0"/>
              <a:buChar char="•"/>
            </a:pPr>
            <a:r>
              <a:rPr lang="en-US" dirty="0"/>
              <a:t>This building won the </a:t>
            </a:r>
            <a:r>
              <a:rPr lang="en-US" dirty="0">
                <a:solidFill>
                  <a:srgbClr val="002EA2"/>
                </a:solidFill>
              </a:rPr>
              <a:t>2025 </a:t>
            </a:r>
            <a:r>
              <a:rPr lang="en-US" dirty="0">
                <a:solidFill>
                  <a:srgbClr val="222222"/>
                </a:solidFill>
              </a:rPr>
              <a:t>Finlandia Prize for Architecture</a:t>
            </a:r>
            <a:endParaRPr lang="en-US" dirty="0"/>
          </a:p>
          <a:p>
            <a:pPr marL="171450" indent="-171450">
              <a:buFont typeface="Arial" panose="020B0604020202020204" pitchFamily="34" charset="0"/>
              <a:buChar char="•"/>
            </a:pPr>
            <a:endParaRPr lang="en-US" dirty="0"/>
          </a:p>
        </p:txBody>
      </p:sp>
      <p:sp>
        <p:nvSpPr>
          <p:cNvPr id="4" name="Dian numeron paikkamerkki 3"/>
          <p:cNvSpPr>
            <a:spLocks noGrp="1"/>
          </p:cNvSpPr>
          <p:nvPr>
            <p:ph type="sldNum" sz="quarter" idx="5"/>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69627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10019-D7F2-0932-08C0-3FE6EEF5696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6D9A56EE-6E62-EAD6-CDCA-8D1F35CB726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4BFB6823-B27E-1D8E-DB78-1BF9C3AF818D}"/>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 addition to 0.5 million summer cottages, there are 3.2 million saunas in Finland: more saunas than cars!</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Finnish sauna bathing tradition is included in the UNESCO World heritage list as intangible cultural heritage.</a:t>
            </a:r>
            <a:endParaRPr lang="en-FI" sz="1200" kern="1200">
              <a:solidFill>
                <a:schemeClr val="tx1"/>
              </a:solidFill>
              <a:effectLst/>
              <a:latin typeface="+mn-lt"/>
              <a:ea typeface="+mn-ea"/>
              <a:cs typeface="+mn-cs"/>
            </a:endParaRPr>
          </a:p>
        </p:txBody>
      </p:sp>
      <p:sp>
        <p:nvSpPr>
          <p:cNvPr id="4" name="Dian numeron paikkamerkki 3">
            <a:extLst>
              <a:ext uri="{FF2B5EF4-FFF2-40B4-BE49-F238E27FC236}">
                <a16:creationId xmlns:a16="http://schemas.microsoft.com/office/drawing/2014/main" id="{0D046323-B43C-57E6-F98A-18913D90531E}"/>
              </a:ext>
            </a:extLst>
          </p:cNvPr>
          <p:cNvSpPr>
            <a:spLocks noGrp="1"/>
          </p:cNvSpPr>
          <p:nvPr>
            <p:ph type="sldNum" sz="quarter" idx="5"/>
          </p:nvPr>
        </p:nvSpPr>
        <p:spPr/>
        <p:txBody>
          <a:bodyPr/>
          <a:lstStyle/>
          <a:p>
            <a:fld id="{94EC3156-D817-4798-A24F-2085AE082267}" type="slidenum">
              <a:rPr lang="fi-FI" smtClean="0"/>
              <a:pPr/>
              <a:t>20</a:t>
            </a:fld>
            <a:endParaRPr lang="fi-FI"/>
          </a:p>
        </p:txBody>
      </p:sp>
    </p:spTree>
    <p:extLst>
      <p:ext uri="{BB962C8B-B14F-4D97-AF65-F5344CB8AC3E}">
        <p14:creationId xmlns:p14="http://schemas.microsoft.com/office/powerpoint/2010/main" val="956233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78D47-12A1-A5BE-79B2-E5C0B3031D8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7513DFD-0136-7260-9814-AA990B508624}"/>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904272AA-E3FF-FA0A-6CDF-81E8A24A9804}"/>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Be it public or a private, sauna is both a physical and a spiritual experience. Architecture plays a big part in creating the right kind of atmosphere.</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Urban public saunas</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were places for a weekly scrubbing and bathing. In the 2010s, Finland saw a revival of the urban public sauna tradition.</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err="1">
                <a:solidFill>
                  <a:schemeClr val="tx1"/>
                </a:solidFill>
                <a:effectLst/>
                <a:latin typeface="+mn-lt"/>
                <a:ea typeface="+mn-ea"/>
                <a:cs typeface="+mn-cs"/>
              </a:rPr>
              <a:t>Löyly</a:t>
            </a:r>
            <a:r>
              <a:rPr lang="en-US" sz="1200" kern="1200">
                <a:solidFill>
                  <a:schemeClr val="tx1"/>
                </a:solidFill>
                <a:effectLst/>
                <a:latin typeface="+mn-lt"/>
                <a:ea typeface="+mn-ea"/>
                <a:cs typeface="+mn-cs"/>
              </a:rPr>
              <a:t> Public Sauna and Restaurant in Helsinki is a cool place to spend the evening with friends…</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FI"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 it (right) also treats the visitor to a real and genuine sauna experience; (left) one that you can also experience in a private, hand-crafted sauna such as this one in the village of Fiskars – or at any summer cottage in the midst of Finnish nature. </a:t>
            </a:r>
            <a:endParaRPr lang="en-FI" sz="1200" kern="1200">
              <a:solidFill>
                <a:schemeClr val="tx1"/>
              </a:solidFill>
              <a:effectLst/>
              <a:latin typeface="+mn-lt"/>
              <a:ea typeface="+mn-ea"/>
              <a:cs typeface="+mn-cs"/>
            </a:endParaRPr>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CE513D0-1DE6-67BF-400E-29639707F74C}"/>
              </a:ext>
            </a:extLst>
          </p:cNvPr>
          <p:cNvSpPr>
            <a:spLocks noGrp="1"/>
          </p:cNvSpPr>
          <p:nvPr>
            <p:ph type="sldNum" sz="quarter" idx="5"/>
          </p:nvPr>
        </p:nvSpPr>
        <p:spPr/>
        <p:txBody>
          <a:bodyPr/>
          <a:lstStyle/>
          <a:p>
            <a:fld id="{94EC3156-D817-4798-A24F-2085AE082267}" type="slidenum">
              <a:rPr lang="fi-FI" smtClean="0"/>
              <a:pPr/>
              <a:t>21</a:t>
            </a:fld>
            <a:endParaRPr lang="fi-FI"/>
          </a:p>
        </p:txBody>
      </p:sp>
    </p:spTree>
    <p:extLst>
      <p:ext uri="{BB962C8B-B14F-4D97-AF65-F5344CB8AC3E}">
        <p14:creationId xmlns:p14="http://schemas.microsoft.com/office/powerpoint/2010/main" val="162299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ED878-8B60-9D89-972A-8C2E91BF5829}"/>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81BEBCB3-DD05-DEAF-177E-EF9DEF58A19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B9F6EA7-9D3A-C373-8B4C-AE4AEE24390F}"/>
              </a:ext>
            </a:extLst>
          </p:cNvPr>
          <p:cNvSpPr>
            <a:spLocks noGrp="1"/>
          </p:cNvSpPr>
          <p:nvPr>
            <p:ph type="body" idx="1"/>
          </p:nvPr>
        </p:nvSpPr>
        <p:spPr/>
        <p:txBody>
          <a:bodyPr/>
          <a:lstStyle/>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D4D1D8A-2B74-A815-D1A5-EDBEB40826D9}"/>
              </a:ext>
            </a:extLst>
          </p:cNvPr>
          <p:cNvSpPr>
            <a:spLocks noGrp="1"/>
          </p:cNvSpPr>
          <p:nvPr>
            <p:ph type="sldNum" sz="quarter" idx="5"/>
          </p:nvPr>
        </p:nvSpPr>
        <p:spPr/>
        <p:txBody>
          <a:bodyPr/>
          <a:lstStyle/>
          <a:p>
            <a:fld id="{94EC3156-D817-4798-A24F-2085AE082267}" type="slidenum">
              <a:rPr lang="fi-FI" smtClean="0"/>
              <a:pPr/>
              <a:t>22</a:t>
            </a:fld>
            <a:endParaRPr lang="fi-FI"/>
          </a:p>
        </p:txBody>
      </p:sp>
    </p:spTree>
    <p:extLst>
      <p:ext uri="{BB962C8B-B14F-4D97-AF65-F5344CB8AC3E}">
        <p14:creationId xmlns:p14="http://schemas.microsoft.com/office/powerpoint/2010/main" val="218127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B5CC-19B5-AAD9-DA17-5720908DFC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F31D01C6-AAE8-69A7-C554-530BDB0357DB}"/>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A6F6259A-C21D-B9E1-03E9-9D6543503FB9}"/>
              </a:ext>
            </a:extLst>
          </p:cNvPr>
          <p:cNvSpPr>
            <a:spLocks noGrp="1"/>
          </p:cNvSpPr>
          <p:nvPr>
            <p:ph type="body" idx="1"/>
          </p:nvPr>
        </p:nvSpPr>
        <p:spPr/>
        <p:txBody>
          <a:bodyPr/>
          <a:lstStyle/>
          <a:p>
            <a:pPr>
              <a:buFont typeface="Arial"/>
              <a:buChar char="•"/>
            </a:pPr>
            <a:r>
              <a:rPr lang="en-US"/>
              <a:t> </a:t>
            </a:r>
            <a:r>
              <a:rPr lang="en-US" err="1"/>
              <a:t>Tähän</a:t>
            </a:r>
            <a:r>
              <a:rPr lang="en-US"/>
              <a:t> </a:t>
            </a:r>
            <a:r>
              <a:rPr lang="en-US" err="1"/>
              <a:t>osioon</a:t>
            </a:r>
            <a:r>
              <a:rPr lang="en-US"/>
              <a:t> </a:t>
            </a:r>
            <a:r>
              <a:rPr lang="en-US" err="1"/>
              <a:t>voi</a:t>
            </a:r>
            <a:r>
              <a:rPr lang="en-US"/>
              <a:t> </a:t>
            </a:r>
            <a:r>
              <a:rPr lang="en-US" err="1"/>
              <a:t>koota</a:t>
            </a:r>
            <a:r>
              <a:rPr lang="en-US"/>
              <a:t> </a:t>
            </a:r>
            <a:r>
              <a:rPr lang="en-US" err="1"/>
              <a:t>vastaanottajan</a:t>
            </a:r>
            <a:r>
              <a:rPr lang="en-US"/>
              <a:t> ja </a:t>
            </a:r>
            <a:r>
              <a:rPr lang="en-US" err="1"/>
              <a:t>tilanteen</a:t>
            </a:r>
            <a:r>
              <a:rPr lang="en-US"/>
              <a:t> </a:t>
            </a:r>
            <a:r>
              <a:rPr lang="en-US" err="1"/>
              <a:t>mukaan</a:t>
            </a:r>
            <a:r>
              <a:rPr lang="en-US"/>
              <a:t> </a:t>
            </a:r>
            <a:r>
              <a:rPr lang="en-US" err="1"/>
              <a:t>personoitavia</a:t>
            </a:r>
            <a:r>
              <a:rPr lang="en-US"/>
              <a:t> </a:t>
            </a:r>
            <a:r>
              <a:rPr lang="en-US" err="1"/>
              <a:t>asioita</a:t>
            </a:r>
            <a:r>
              <a:rPr lang="en-US"/>
              <a:t>, </a:t>
            </a:r>
            <a:r>
              <a:rPr lang="en-US" err="1"/>
              <a:t>toki</a:t>
            </a:r>
            <a:r>
              <a:rPr lang="en-US"/>
              <a:t> </a:t>
            </a:r>
            <a:r>
              <a:rPr lang="en-US" err="1"/>
              <a:t>arkkitehtuurikulman</a:t>
            </a:r>
            <a:r>
              <a:rPr lang="en-US"/>
              <a:t> </a:t>
            </a:r>
            <a:r>
              <a:rPr lang="en-US" err="1"/>
              <a:t>huomioiden</a:t>
            </a:r>
            <a:r>
              <a:rPr lang="en-US"/>
              <a:t>.</a:t>
            </a:r>
          </a:p>
          <a:p>
            <a:pPr marL="171450" indent="-171450">
              <a:buFont typeface="Arial,Sans-Serif"/>
              <a:buChar char="•"/>
            </a:pPr>
            <a:endParaRPr lang="fi"/>
          </a:p>
          <a:p>
            <a:pPr marL="171450" indent="-171450">
              <a:buFont typeface="Arial,Sans-Serif"/>
              <a:buChar char="•"/>
            </a:pPr>
            <a:endParaRPr lang="fi"/>
          </a:p>
          <a:p>
            <a:endParaRPr lang="fi"/>
          </a:p>
        </p:txBody>
      </p:sp>
      <p:sp>
        <p:nvSpPr>
          <p:cNvPr id="4" name="Dian numeron paikkamerkki 3">
            <a:extLst>
              <a:ext uri="{FF2B5EF4-FFF2-40B4-BE49-F238E27FC236}">
                <a16:creationId xmlns:a16="http://schemas.microsoft.com/office/drawing/2014/main" id="{F274A3E0-74D4-3F98-8E8B-B66292CACF15}"/>
              </a:ext>
            </a:extLst>
          </p:cNvPr>
          <p:cNvSpPr>
            <a:spLocks noGrp="1"/>
          </p:cNvSpPr>
          <p:nvPr>
            <p:ph type="sldNum" sz="quarter" idx="5"/>
          </p:nvPr>
        </p:nvSpPr>
        <p:spPr/>
        <p:txBody>
          <a:bodyPr/>
          <a:lstStyle/>
          <a:p>
            <a:fld id="{94EC3156-D817-4798-A24F-2085AE082267}" type="slidenum">
              <a:rPr lang="fi-FI" smtClean="0"/>
              <a:pPr/>
              <a:t>23</a:t>
            </a:fld>
            <a:endParaRPr lang="fi-FI"/>
          </a:p>
        </p:txBody>
      </p:sp>
    </p:spTree>
    <p:extLst>
      <p:ext uri="{BB962C8B-B14F-4D97-AF65-F5344CB8AC3E}">
        <p14:creationId xmlns:p14="http://schemas.microsoft.com/office/powerpoint/2010/main" val="3273914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Now you know 10 facts about architecture in Finland</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 can find more at</a:t>
            </a:r>
            <a:r>
              <a:rPr lang="en-US" sz="1200" kern="1200">
                <a:solidFill>
                  <a:schemeClr val="tx1"/>
                </a:solidFill>
                <a:effectLst/>
                <a:latin typeface="+mn-lt"/>
                <a:ea typeface="+mn-ea"/>
                <a:cs typeface="+mn-lt"/>
              </a:rPr>
              <a:t> </a:t>
            </a:r>
            <a:r>
              <a:rPr lang="en-US">
                <a:hlinkClick r:id="rId3"/>
              </a:rPr>
              <a:t>finnisharchitecture.fi</a:t>
            </a:r>
            <a:endParaRPr lang="en-US"/>
          </a:p>
        </p:txBody>
      </p:sp>
      <p:sp>
        <p:nvSpPr>
          <p:cNvPr id="4" name="Dian numeron paikkamerkki 3"/>
          <p:cNvSpPr>
            <a:spLocks noGrp="1"/>
          </p:cNvSpPr>
          <p:nvPr>
            <p:ph type="sldNum" sz="quarter" idx="5"/>
          </p:nvPr>
        </p:nvSpPr>
        <p:spPr/>
        <p:txBody>
          <a:bodyPr/>
          <a:lstStyle/>
          <a:p>
            <a:fld id="{94EC3156-D817-4798-A24F-2085AE082267}" type="slidenum">
              <a:rPr lang="fi-FI" smtClean="0"/>
              <a:pPr/>
              <a:t>24</a:t>
            </a:fld>
            <a:endParaRPr lang="fi-FI"/>
          </a:p>
        </p:txBody>
      </p:sp>
    </p:spTree>
    <p:extLst>
      <p:ext uri="{BB962C8B-B14F-4D97-AF65-F5344CB8AC3E}">
        <p14:creationId xmlns:p14="http://schemas.microsoft.com/office/powerpoint/2010/main" val="162562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B80A-7D8E-B35A-C03F-80469C693BC8}"/>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ECD0D1DD-2757-53A4-2B34-071FA55409D7}"/>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33CBFC5-2335-D055-3328-C66203FF1EF7}"/>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Finland has urbanised fairly late:</a:t>
            </a:r>
            <a:r>
              <a:rPr lang="en-GB" sz="1200" b="1" kern="1200">
                <a:solidFill>
                  <a:schemeClr val="tx1"/>
                </a:solidFill>
                <a:effectLst/>
                <a:latin typeface="+mn-lt"/>
                <a:ea typeface="+mn-ea"/>
                <a:cs typeface="+mn-cs"/>
              </a:rPr>
              <a:t> </a:t>
            </a:r>
            <a:r>
              <a:rPr lang="en-GB" sz="1200" kern="1200">
                <a:solidFill>
                  <a:schemeClr val="tx1"/>
                </a:solidFill>
                <a:effectLst/>
                <a:latin typeface="+mn-lt"/>
                <a:ea typeface="+mn-ea"/>
                <a:cs typeface="+mn-cs"/>
              </a:rPr>
              <a:t>In 1950 most Finns still lived in the countryside whereas in 1970 more than half already lived in towns.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Still, today, 78 % of the Finnish territory is covered by forests.</a:t>
            </a: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Finland was a pioneer in industrialising timber house production: (right) </a:t>
            </a:r>
            <a:r>
              <a:rPr lang="en-GB" sz="1200" kern="1200" err="1">
                <a:solidFill>
                  <a:schemeClr val="tx1"/>
                </a:solidFill>
                <a:effectLst/>
                <a:latin typeface="+mn-lt"/>
                <a:ea typeface="+mn-ea"/>
                <a:cs typeface="+mn-cs"/>
              </a:rPr>
              <a:t>Käpylä</a:t>
            </a:r>
            <a:r>
              <a:rPr lang="en-GB" sz="1200" kern="1200">
                <a:solidFill>
                  <a:schemeClr val="tx1"/>
                </a:solidFill>
                <a:effectLst/>
                <a:latin typeface="+mn-lt"/>
                <a:ea typeface="+mn-ea"/>
                <a:cs typeface="+mn-cs"/>
              </a:rPr>
              <a:t> district in Helsinki, built in the 1920s for working-class people to improve their living conditions; (left) Marttila district in Helsinki, an example of war-time endeavours to rapidly house war refugees by industrially produced timber houses. </a:t>
            </a: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Today, wood is also used in large-scale urban complexes, such as the event centre in Kotka, eastern Finland, and the gaming company Supercell's headquarters in Helsinki.</a:t>
            </a:r>
          </a:p>
          <a:p>
            <a:pPr marL="171450" lvl="0" indent="-171450">
              <a:buFont typeface="Arial" panose="020B0604020202020204" pitchFamily="34" charset="0"/>
              <a:buChar char="•"/>
            </a:pPr>
            <a:endParaRPr lang="en-FI" sz="1200" kern="1200">
              <a:solidFill>
                <a:schemeClr val="tx1"/>
              </a:solidFill>
              <a:effectLst/>
              <a:latin typeface="+mn-lt"/>
              <a:ea typeface="+mn-ea"/>
              <a:cs typeface="+mn-cs"/>
            </a:endParaRPr>
          </a:p>
          <a:p>
            <a:pPr marL="171450" indent="-171450">
              <a:buFont typeface="Arial"/>
              <a:buChar char="•"/>
            </a:pPr>
            <a:endParaRPr lang="en-US"/>
          </a:p>
          <a:p>
            <a:pPr marL="171450" indent="-171450">
              <a:buFont typeface="Calibri,Sans-Serif"/>
              <a:buChar char="-"/>
            </a:pPr>
            <a:endParaRPr lang="en-US">
              <a:latin typeface="Finlandica"/>
              <a:ea typeface="Calibri"/>
              <a:cs typeface="Calibri"/>
            </a:endParaRPr>
          </a:p>
        </p:txBody>
      </p:sp>
      <p:sp>
        <p:nvSpPr>
          <p:cNvPr id="4" name="Dian numeron paikkamerkki 3">
            <a:extLst>
              <a:ext uri="{FF2B5EF4-FFF2-40B4-BE49-F238E27FC236}">
                <a16:creationId xmlns:a16="http://schemas.microsoft.com/office/drawing/2014/main" id="{90D83EC7-4516-7B57-7566-9C256030E656}"/>
              </a:ext>
            </a:extLst>
          </p:cNvPr>
          <p:cNvSpPr>
            <a:spLocks noGrp="1"/>
          </p:cNvSpPr>
          <p:nvPr>
            <p:ph type="sldNum" sz="quarter" idx="5"/>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50174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FA343-B7A5-672A-1C27-2A6BDFE48A0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4C0D9A1-6677-5EF9-B049-0528D093D485}"/>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33917749-97C9-7E96-5287-268C86EC5AAE}"/>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a:solidFill>
                  <a:schemeClr val="tx1"/>
                </a:solidFill>
                <a:effectLst/>
                <a:latin typeface="+mn-lt"/>
                <a:ea typeface="+mn-ea"/>
                <a:cs typeface="+mn-cs"/>
              </a:rPr>
              <a:t>Helsinki is home to Northern Europe’s largest concentration of Art Nouveau architecture.</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monumental centre of Helsinki was built in the Neo-Classical “Empire” style in the first half of the 19</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century, but some neighbourhoods are predominantly Art Nouveau or </a:t>
            </a:r>
            <a:r>
              <a:rPr lang="en-GB" sz="1200" kern="1200" err="1">
                <a:solidFill>
                  <a:schemeClr val="tx1"/>
                </a:solidFill>
                <a:effectLst/>
                <a:latin typeface="+mn-lt"/>
                <a:ea typeface="+mn-ea"/>
                <a:cs typeface="+mn-cs"/>
              </a:rPr>
              <a:t>Jugenstil</a:t>
            </a:r>
            <a:r>
              <a:rPr lang="en-GB" sz="1200" kern="1200">
                <a:solidFill>
                  <a:schemeClr val="tx1"/>
                </a:solidFill>
                <a:effectLst/>
                <a:latin typeface="+mn-lt"/>
                <a:ea typeface="+mn-ea"/>
                <a:cs typeface="+mn-cs"/>
              </a:rPr>
              <a:t>.</a:t>
            </a:r>
          </a:p>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A9CDE040-A3AD-4B72-40BA-DD9976D8A549}"/>
              </a:ext>
            </a:extLst>
          </p:cNvPr>
          <p:cNvSpPr>
            <a:spLocks noGrp="1"/>
          </p:cNvSpPr>
          <p:nvPr>
            <p:ph type="sldNum" sz="quarter" idx="5"/>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446371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101B5-6C95-1A97-2549-652AC0ABB2E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B7D4CFE3-6F55-553B-33B5-DD6DF3DC5950}"/>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FC192B7-2C3B-6283-0DD0-32C0481F82CE}"/>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Finnish interpretation of Art Nouveau is called National Romanticism. It was an expression of the Finnish identity and wish to gain independence from the Russian Empire.</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greatest master architect of the period was Eliel Saarinen (1873–1950), the internationally best-known Finnish architect of the time: he worked the second half of his career in the United States.</a:t>
            </a: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(right) </a:t>
            </a:r>
            <a:r>
              <a:rPr lang="en-GB" sz="1200" kern="1200" err="1">
                <a:solidFill>
                  <a:schemeClr val="tx1"/>
                </a:solidFill>
                <a:effectLst/>
                <a:latin typeface="+mn-lt"/>
                <a:ea typeface="+mn-ea"/>
                <a:cs typeface="+mn-cs"/>
              </a:rPr>
              <a:t>Hvitträsk</a:t>
            </a:r>
            <a:r>
              <a:rPr lang="en-GB" sz="1200" kern="1200">
                <a:solidFill>
                  <a:schemeClr val="tx1"/>
                </a:solidFill>
                <a:effectLst/>
                <a:latin typeface="+mn-lt"/>
                <a:ea typeface="+mn-ea"/>
                <a:cs typeface="+mn-cs"/>
              </a:rPr>
              <a:t>, the home and studio of Saarinen, is a total work of art.</a:t>
            </a:r>
            <a:r>
              <a:rPr lang="en-GB" sz="1200" b="1" kern="1200">
                <a:solidFill>
                  <a:schemeClr val="tx1"/>
                </a:solidFill>
                <a:effectLst/>
                <a:latin typeface="+mn-lt"/>
                <a:ea typeface="+mn-ea"/>
                <a:cs typeface="+mn-cs"/>
              </a:rPr>
              <a:t> </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(left) Helsinki Railway Station is praised to be one of the world's most beautiful train stations.</a:t>
            </a:r>
            <a:r>
              <a:rPr lang="en-GB" sz="1200" b="1"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Some Art Nouveau or Jugendstil districts in Helsinki: </a:t>
            </a:r>
            <a:r>
              <a:rPr lang="en-GB" sz="1200" kern="1200" err="1">
                <a:solidFill>
                  <a:schemeClr val="tx1"/>
                </a:solidFill>
                <a:effectLst/>
                <a:latin typeface="+mn-lt"/>
                <a:ea typeface="+mn-ea"/>
                <a:cs typeface="+mn-cs"/>
              </a:rPr>
              <a:t>Katajanokka</a:t>
            </a:r>
            <a:r>
              <a:rPr lang="en-GB" sz="1200" kern="1200">
                <a:solidFill>
                  <a:schemeClr val="tx1"/>
                </a:solidFill>
                <a:effectLst/>
                <a:latin typeface="+mn-lt"/>
                <a:ea typeface="+mn-ea"/>
                <a:cs typeface="+mn-cs"/>
              </a:rPr>
              <a:t> and Eira. </a:t>
            </a:r>
          </a:p>
          <a:p>
            <a:endParaRPr lang="en-US"/>
          </a:p>
          <a:p>
            <a:pPr marL="171450" indent="-171450">
              <a:buFont typeface="Arial"/>
              <a:buChar char="•"/>
            </a:pPr>
            <a:endParaRPr lang="en-US"/>
          </a:p>
          <a:p>
            <a:pPr marL="171450" indent="-171450">
              <a:buFont typeface="Calibri,Sans-Serif"/>
              <a:buChar char="-"/>
            </a:pPr>
            <a:endParaRPr lang="en-US">
              <a:ea typeface="Calibri"/>
              <a:cs typeface="Calibri"/>
            </a:endParaRPr>
          </a:p>
        </p:txBody>
      </p:sp>
      <p:sp>
        <p:nvSpPr>
          <p:cNvPr id="4" name="Dian numeron paikkamerkki 3">
            <a:extLst>
              <a:ext uri="{FF2B5EF4-FFF2-40B4-BE49-F238E27FC236}">
                <a16:creationId xmlns:a16="http://schemas.microsoft.com/office/drawing/2014/main" id="{C4DE182E-FEF8-D5AE-9249-FE84D0780706}"/>
              </a:ext>
            </a:extLst>
          </p:cNvPr>
          <p:cNvSpPr>
            <a:spLocks noGrp="1"/>
          </p:cNvSpPr>
          <p:nvPr>
            <p:ph type="sldNum" sz="quarter" idx="5"/>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226799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CC611-9C2E-05DB-827E-7C79566CCE5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D3C9C58A-4142-981D-FAC4-2850902A31D2}"/>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B6BDC209-CD69-A1FC-5F04-89CCEA039C5D}"/>
              </a:ext>
            </a:extLst>
          </p:cNvPr>
          <p:cNvSpPr>
            <a:spLocks noGrp="1"/>
          </p:cNvSpPr>
          <p:nvPr>
            <p:ph type="body" idx="1"/>
          </p:nvPr>
        </p:nvSpPr>
        <p:spPr/>
        <p:txBody>
          <a:bodyPr/>
          <a:lstStyle/>
          <a:p>
            <a:endParaRPr lang="en-US"/>
          </a:p>
          <a:p>
            <a:pPr marL="171450" lvl="0" indent="-171450">
              <a:buFont typeface="Arial" panose="020B0604020202020204" pitchFamily="34" charset="0"/>
              <a:buChar char="•"/>
            </a:pPr>
            <a:r>
              <a:rPr lang="en-US" sz="1200" kern="1200">
                <a:solidFill>
                  <a:schemeClr val="tx1"/>
                </a:solidFill>
                <a:effectLst/>
                <a:latin typeface="+mn-lt"/>
                <a:ea typeface="+mn-ea"/>
                <a:cs typeface="+mn-cs"/>
              </a:rPr>
              <a:t>Finnish architecture is the best known for Modernism. </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Paimio tuberculosis sanatorium by Alvar Aalto and his studio from the 1930s was a paragon to many architects all over the world.</a:t>
            </a:r>
            <a:endParaRPr lang="en-FI" sz="1200" kern="1200">
              <a:solidFill>
                <a:schemeClr val="tx1"/>
              </a:solidFill>
              <a:effectLst/>
              <a:latin typeface="+mn-lt"/>
              <a:ea typeface="+mn-ea"/>
              <a:cs typeface="+mn-cs"/>
            </a:endParaRPr>
          </a:p>
          <a:p>
            <a:endParaRPr lang="en-US">
              <a:latin typeface="Calibri"/>
              <a:ea typeface="Calibri"/>
              <a:cs typeface="Calibri"/>
            </a:endParaRPr>
          </a:p>
        </p:txBody>
      </p:sp>
      <p:sp>
        <p:nvSpPr>
          <p:cNvPr id="4" name="Dian numeron paikkamerkki 3">
            <a:extLst>
              <a:ext uri="{FF2B5EF4-FFF2-40B4-BE49-F238E27FC236}">
                <a16:creationId xmlns:a16="http://schemas.microsoft.com/office/drawing/2014/main" id="{5B2EA59A-1D79-6C03-66DE-CB80775EC31B}"/>
              </a:ext>
            </a:extLst>
          </p:cNvPr>
          <p:cNvSpPr>
            <a:spLocks noGrp="1"/>
          </p:cNvSpPr>
          <p:nvPr>
            <p:ph type="sldNum" sz="quarter" idx="5"/>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4041188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A35E3-DD97-0142-860B-FA536B91191B}"/>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64D069C-35DE-7C5A-FDC0-1DEFA36D4DE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5E7FB4C5-53C3-5C17-AD56-05FA7ED03367}"/>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 1</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In 2025, Finland nominated a series of 13 Aalto sites for the </a:t>
            </a:r>
            <a:r>
              <a:rPr lang="en-GB" sz="1200" kern="1200" err="1">
                <a:solidFill>
                  <a:schemeClr val="tx1"/>
                </a:solidFill>
                <a:effectLst/>
                <a:latin typeface="+mn-lt"/>
                <a:ea typeface="+mn-ea"/>
                <a:cs typeface="+mn-cs"/>
              </a:rPr>
              <a:t>Unesco</a:t>
            </a:r>
            <a:r>
              <a:rPr lang="en-GB" sz="1200" kern="1200">
                <a:solidFill>
                  <a:schemeClr val="tx1"/>
                </a:solidFill>
                <a:effectLst/>
                <a:latin typeface="+mn-lt"/>
                <a:ea typeface="+mn-ea"/>
                <a:cs typeface="+mn-cs"/>
              </a:rPr>
              <a:t> World Heritage List. </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Some of the 13 sites are Villa Mairea, a private home for an industrial tycoon and patron of arts near the west coast of Finland…</a:t>
            </a:r>
          </a:p>
          <a:p>
            <a:pPr marL="0" lvl="0" indent="0">
              <a:buFont typeface="Arial" panose="020B0604020202020204" pitchFamily="34" charset="0"/>
              <a:buNone/>
            </a:pPr>
            <a:r>
              <a:rPr lang="en-GB" sz="1200" b="1" kern="1200">
                <a:solidFill>
                  <a:schemeClr val="tx1"/>
                </a:solidFill>
                <a:effectLst/>
                <a:latin typeface="+mn-lt"/>
                <a:ea typeface="+mn-ea"/>
                <a:cs typeface="+mn-cs"/>
              </a:rPr>
              <a:t>Photos 2–3</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 a rowhouse for the employees of a forestry company in Sunila, eastern Finland, and a public library in </a:t>
            </a:r>
            <a:r>
              <a:rPr lang="en-GB" sz="1200" kern="1200" err="1">
                <a:solidFill>
                  <a:schemeClr val="tx1"/>
                </a:solidFill>
                <a:effectLst/>
                <a:latin typeface="+mn-lt"/>
                <a:ea typeface="+mn-ea"/>
                <a:cs typeface="+mn-cs"/>
              </a:rPr>
              <a:t>Seinäjoki</a:t>
            </a:r>
            <a:r>
              <a:rPr lang="en-GB" sz="1200" kern="1200">
                <a:solidFill>
                  <a:schemeClr val="tx1"/>
                </a:solidFill>
                <a:effectLst/>
                <a:latin typeface="+mn-lt"/>
                <a:ea typeface="+mn-ea"/>
                <a:cs typeface="+mn-cs"/>
              </a:rPr>
              <a:t>. Also Paimio Sanatorium is on the list.</a:t>
            </a:r>
          </a:p>
          <a:p>
            <a:pPr marL="0" lvl="0" indent="0">
              <a:buFont typeface="Arial" panose="020B0604020202020204" pitchFamily="34" charset="0"/>
              <a:buNone/>
            </a:pPr>
            <a:r>
              <a:rPr lang="en-GB" sz="1200" b="1" kern="1200">
                <a:solidFill>
                  <a:schemeClr val="tx1"/>
                </a:solidFill>
                <a:effectLst/>
                <a:latin typeface="+mn-lt"/>
                <a:ea typeface="+mn-ea"/>
                <a:cs typeface="+mn-cs"/>
              </a:rPr>
              <a:t>Photos 4–5</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Other great modernist architects include Viljo Revell, designer of the Toronto City Hall, who was only a student in the 1930s when he designed the Functionalistic Glass Palace building in Helsinki. (right) Aarne </a:t>
            </a:r>
            <a:r>
              <a:rPr lang="en-GB" sz="1200" kern="1200" err="1">
                <a:solidFill>
                  <a:schemeClr val="tx1"/>
                </a:solidFill>
                <a:effectLst/>
                <a:latin typeface="+mn-lt"/>
                <a:ea typeface="+mn-ea"/>
                <a:cs typeface="+mn-cs"/>
              </a:rPr>
              <a:t>Ervi’s</a:t>
            </a:r>
            <a:r>
              <a:rPr lang="en-GB" sz="1200" kern="1200">
                <a:solidFill>
                  <a:schemeClr val="tx1"/>
                </a:solidFill>
                <a:effectLst/>
                <a:latin typeface="+mn-lt"/>
                <a:ea typeface="+mn-ea"/>
                <a:cs typeface="+mn-cs"/>
              </a:rPr>
              <a:t> works include libraries, apartment buildings, and a series of hydropower plants in northern Finland. </a:t>
            </a:r>
          </a:p>
          <a:p>
            <a:pPr marL="171450" indent="-171450">
              <a:buFont typeface="Calibri,Sans-Serif"/>
              <a:buChar char="-"/>
            </a:pPr>
            <a:endParaRPr lang="en-US">
              <a:ea typeface="Calibri"/>
              <a:cs typeface="Calibri"/>
            </a:endParaRPr>
          </a:p>
        </p:txBody>
      </p:sp>
      <p:sp>
        <p:nvSpPr>
          <p:cNvPr id="4" name="Dian numeron paikkamerkki 3">
            <a:extLst>
              <a:ext uri="{FF2B5EF4-FFF2-40B4-BE49-F238E27FC236}">
                <a16:creationId xmlns:a16="http://schemas.microsoft.com/office/drawing/2014/main" id="{B2468750-0E42-B029-AA52-E05F6B53232B}"/>
              </a:ext>
            </a:extLst>
          </p:cNvPr>
          <p:cNvSpPr>
            <a:spLocks noGrp="1"/>
          </p:cNvSpPr>
          <p:nvPr>
            <p:ph type="sldNum" sz="quarter" idx="5"/>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55169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BA580-025A-D72B-0624-A443E10AD965}"/>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DDA9BA6-1900-9D14-2B22-3C97FE8E2D79}"/>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F86714BF-4B2B-190F-0467-9BD1F6EA7EE9}"/>
              </a:ext>
            </a:extLst>
          </p:cNvPr>
          <p:cNvSpPr>
            <a:spLocks noGrp="1"/>
          </p:cNvSpPr>
          <p:nvPr>
            <p:ph type="body" idx="1"/>
          </p:nvPr>
        </p:nvSpPr>
        <p:spPr/>
        <p:txBody>
          <a:bodyPr/>
          <a:lstStyle/>
          <a:p>
            <a:pPr marL="171450" lvl="0" indent="-171450">
              <a:buFont typeface="Arial" panose="020B0604020202020204" pitchFamily="34" charset="0"/>
              <a:buChar char="•"/>
            </a:pPr>
            <a:r>
              <a:rPr lang="en-GB" sz="1200" kern="1200">
                <a:solidFill>
                  <a:schemeClr val="tx1"/>
                </a:solidFill>
                <a:effectLst/>
                <a:latin typeface="+mn-lt"/>
                <a:ea typeface="+mn-ea"/>
                <a:cs typeface="+mn-cs"/>
              </a:rPr>
              <a:t>Finland is a world leader in gender equality and women’s rights – Finland was the first country in the world to grant women full political rights, in 1906.</a:t>
            </a:r>
          </a:p>
          <a:p>
            <a:pPr marL="171450" lvl="0" indent="-171450">
              <a:buFont typeface="Arial" panose="020B0604020202020204" pitchFamily="34" charset="0"/>
              <a:buChar char="•"/>
            </a:pPr>
            <a:r>
              <a:rPr lang="en-GB" sz="1200" kern="1200">
                <a:solidFill>
                  <a:schemeClr val="tx1"/>
                </a:solidFill>
                <a:effectLst/>
                <a:latin typeface="+mn-lt"/>
                <a:ea typeface="+mn-ea"/>
                <a:cs typeface="+mn-cs"/>
              </a:rPr>
              <a:t>Similarly in architecture, Finland was the first country to allow women to graduate as architects.</a:t>
            </a:r>
          </a:p>
        </p:txBody>
      </p:sp>
      <p:sp>
        <p:nvSpPr>
          <p:cNvPr id="4" name="Dian numeron paikkamerkki 3">
            <a:extLst>
              <a:ext uri="{FF2B5EF4-FFF2-40B4-BE49-F238E27FC236}">
                <a16:creationId xmlns:a16="http://schemas.microsoft.com/office/drawing/2014/main" id="{286F3040-DEDE-78B7-30C7-611C70BDB302}"/>
              </a:ext>
            </a:extLst>
          </p:cNvPr>
          <p:cNvSpPr>
            <a:spLocks noGrp="1"/>
          </p:cNvSpPr>
          <p:nvPr>
            <p:ph type="sldNum" sz="quarter" idx="5"/>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322327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3BFC6-715A-7A62-BD73-D24E009B98E3}"/>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1651642-53D0-DBDF-E15A-62F553435956}"/>
              </a:ext>
            </a:extLst>
          </p:cNvPr>
          <p:cNvSpPr>
            <a:spLocks noGrp="1" noRot="1" noChangeAspect="1"/>
          </p:cNvSpPr>
          <p:nvPr>
            <p:ph type="sldImg"/>
          </p:nvPr>
        </p:nvSpPr>
        <p:spPr>
          <a:xfrm>
            <a:off x="692150" y="860425"/>
            <a:ext cx="5473700" cy="3079750"/>
          </a:xfrm>
        </p:spPr>
      </p:sp>
      <p:sp>
        <p:nvSpPr>
          <p:cNvPr id="3" name="Huomautusten paikkamerkki 2">
            <a:extLst>
              <a:ext uri="{FF2B5EF4-FFF2-40B4-BE49-F238E27FC236}">
                <a16:creationId xmlns:a16="http://schemas.microsoft.com/office/drawing/2014/main" id="{105FD2E0-15CB-262A-DC82-4265D694C1A5}"/>
              </a:ext>
            </a:extLst>
          </p:cNvPr>
          <p:cNvSpPr>
            <a:spLocks noGrp="1"/>
          </p:cNvSpPr>
          <p:nvPr>
            <p:ph type="body" idx="1"/>
          </p:nvPr>
        </p:nvSpPr>
        <p:spPr/>
        <p:txBody>
          <a:bodyPr/>
          <a:lstStyle/>
          <a:p>
            <a:pPr marL="0" lvl="0" indent="0">
              <a:buFont typeface="Arial" panose="020B0604020202020204" pitchFamily="34" charset="0"/>
              <a:buNone/>
            </a:pPr>
            <a:r>
              <a:rPr lang="en-GB" sz="1200" b="1" kern="1200">
                <a:solidFill>
                  <a:schemeClr val="tx1"/>
                </a:solidFill>
                <a:effectLst/>
                <a:latin typeface="+mn-lt"/>
                <a:ea typeface="+mn-ea"/>
                <a:cs typeface="+mn-cs"/>
              </a:rPr>
              <a:t>Photos 1–2</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first woman architect was Signe Hornborg, who graduated from Helsinki University of Technology in 1890, and soon after her, Wivi Lönn, who was the first to work independently through her own firm.</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(left) A residential building (1892) by Hornborg in Pori, western Finland, and (right) one of Wivi Lönn’s key works, Tampere Central Fire Station (1908).</a:t>
            </a:r>
            <a:endParaRPr lang="en-FI" sz="1200" kern="1200">
              <a:solidFill>
                <a:schemeClr val="tx1"/>
              </a:solidFill>
              <a:effectLst/>
              <a:latin typeface="+mn-lt"/>
              <a:ea typeface="+mn-ea"/>
              <a:cs typeface="+mn-cs"/>
            </a:endParaRPr>
          </a:p>
          <a:p>
            <a:pPr marL="0" lvl="0" indent="0">
              <a:buFont typeface="Arial" panose="020B0604020202020204" pitchFamily="34" charset="0"/>
              <a:buNone/>
            </a:pPr>
            <a:r>
              <a:rPr lang="en-GB" sz="1200" b="1" kern="1200">
                <a:solidFill>
                  <a:schemeClr val="tx1"/>
                </a:solidFill>
                <a:effectLst/>
                <a:latin typeface="+mn-lt"/>
                <a:ea typeface="+mn-ea"/>
                <a:cs typeface="+mn-cs"/>
              </a:rPr>
              <a:t>Photos 3–6</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Many of Finland’s renowned male architects had a joint office with their architect wives, who were equal partners, such as Aino Aalto, Elissa Aalto, Raili Pietilä and Kaija Siren. </a:t>
            </a:r>
            <a:endParaRPr lang="en-FI"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number of women in architecture is growing: in the early 2010s, half of the architecture students were women; today, 3 out of 4.</a:t>
            </a:r>
            <a:endParaRPr lang="en-FI" sz="1200" kern="1200">
              <a:solidFill>
                <a:schemeClr val="tx1"/>
              </a:solidFill>
              <a:effectLst/>
              <a:latin typeface="+mn-lt"/>
              <a:ea typeface="+mn-ea"/>
              <a:cs typeface="+mn-cs"/>
            </a:endParaRPr>
          </a:p>
          <a:p>
            <a:pPr marL="171450" indent="-171450">
              <a:buFont typeface="Arial,Sans-Serif"/>
              <a:buChar char="•"/>
            </a:pPr>
            <a:endParaRPr lang="en-US"/>
          </a:p>
        </p:txBody>
      </p:sp>
      <p:sp>
        <p:nvSpPr>
          <p:cNvPr id="4" name="Dian numeron paikkamerkki 3">
            <a:extLst>
              <a:ext uri="{FF2B5EF4-FFF2-40B4-BE49-F238E27FC236}">
                <a16:creationId xmlns:a16="http://schemas.microsoft.com/office/drawing/2014/main" id="{EB35CBE9-1343-895E-F9E9-91233E05967D}"/>
              </a:ext>
            </a:extLst>
          </p:cNvPr>
          <p:cNvSpPr>
            <a:spLocks noGrp="1"/>
          </p:cNvSpPr>
          <p:nvPr>
            <p:ph type="sldNum" sz="quarter" idx="5"/>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1543282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CBDEA8-9BD5-0C44-913D-A31C1281868F}"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649212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F1D5B0E4-9D3D-1B43-812D-DC44E791024D}" type="datetime1">
              <a:rPr lang="fi-FI" smtClean="0"/>
              <a:t>3.11.2025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4595294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59CC14F9-EB2B-0D4F-8F28-271F12107DB4}" type="datetime1">
              <a:rPr lang="fi-FI" smtClean="0"/>
              <a:t>3.11.2025</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79621141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C11E6EC-92F7-6B4E-8279-5EB71B38C0C5}" type="datetime1">
              <a:rPr lang="fi-FI" smtClean="0"/>
              <a:t>3.11.2025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34438130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AF00B84-8DDB-8C40-AD8F-F50D046CC222}" type="datetime1">
              <a:rPr lang="fi-FI" smtClean="0"/>
              <a:t>3.11.2025</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31298431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5F63E03-6B74-054C-8C1B-76808F4A963F}" type="datetime1">
              <a:rPr lang="fi-FI" smtClean="0"/>
              <a:t>3.11.2025</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9123979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en-GB"/>
              <a:t>Click to edit Master title style</a:t>
            </a:r>
            <a:endParaRPr lang="en-US"/>
          </a:p>
        </p:txBody>
      </p:sp>
      <p:sp>
        <p:nvSpPr>
          <p:cNvPr id="3" name="Content Placeholder 2"/>
          <p:cNvSpPr>
            <a:spLocks noGrp="1"/>
          </p:cNvSpPr>
          <p:nvPr>
            <p:ph idx="1"/>
          </p:nvPr>
        </p:nvSpPr>
        <p:spPr>
          <a:xfrm>
            <a:off x="1835150" y="1492249"/>
            <a:ext cx="2736850" cy="28797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516A5A40-F9D2-9F41-9B67-6B25AE089B08}"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97403236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F3A67-8930-2C4B-8A90-863E1F9BC8A2}" type="datetime1">
              <a:rPr lang="fi-FI" smtClean="0"/>
              <a:t>3.11.2025</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5493112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526286148"/>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A184BA5-9AAB-3B55-F7F0-E82FEFFABB0E}"/>
              </a:ext>
            </a:extLst>
          </p:cNvPr>
          <p:cNvSpPr>
            <a:spLocks noGrp="1"/>
          </p:cNvSpPr>
          <p:nvPr>
            <p:ph type="pic" sz="quarter" idx="13"/>
          </p:nvPr>
        </p:nvSpPr>
        <p:spPr>
          <a:xfrm>
            <a:off x="4067944" y="627532"/>
            <a:ext cx="5076056" cy="4247681"/>
          </a:xfrm>
          <a:solidFill>
            <a:schemeClr val="bg2"/>
          </a:solidFill>
        </p:spPr>
        <p:txBody>
          <a:bodyPr/>
          <a:lstStyle/>
          <a:p>
            <a:endParaRPr lang="fi-FI"/>
          </a:p>
        </p:txBody>
      </p:sp>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624064445"/>
      </p:ext>
    </p:extLst>
  </p:cSld>
  <p:clrMapOvr>
    <a:masterClrMapping/>
  </p:clrMapOvr>
  <p:transition spd="med">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21076978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0C9FF73-6F0C-C549-A81B-BD4518F8C2F1}"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706406030"/>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Click to edit Master text styles</a:t>
            </a:r>
          </a:p>
          <a:p>
            <a:pPr lvl="1"/>
            <a:r>
              <a:rPr lang="fi-FI"/>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t>3.11.2025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Tree>
    <p:extLst>
      <p:ext uri="{BB962C8B-B14F-4D97-AF65-F5344CB8AC3E}">
        <p14:creationId xmlns:p14="http://schemas.microsoft.com/office/powerpoint/2010/main" val="28590146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34F1219C-CC65-A542-8DC7-51655A330D86}" type="datetime1">
              <a:rPr lang="fi-FI" smtClean="0"/>
              <a:t>3.11.2025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761199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63EC306-42DD-6D4F-9E16-BE9B3280393F}" type="datetime1">
              <a:rPr lang="fi-FI" smtClean="0"/>
              <a:t>3.11.2025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6316029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8E61757-E20E-604B-9756-4A12243286F2}"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187721623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EE2011-BF93-9647-A265-1814C6D8624D}"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98382978"/>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en-GB"/>
              <a:t>Click to edit Master text styles</a:t>
            </a:r>
          </a:p>
          <a:p>
            <a:pPr lvl="1"/>
            <a:r>
              <a:rPr lang="en-GB"/>
              <a:t>Second level</a:t>
            </a:r>
          </a:p>
        </p:txBody>
      </p:sp>
      <p:sp>
        <p:nvSpPr>
          <p:cNvPr id="4" name="Date Placeholder 3"/>
          <p:cNvSpPr>
            <a:spLocks noGrp="1"/>
          </p:cNvSpPr>
          <p:nvPr>
            <p:ph type="dt" sz="half" idx="10"/>
          </p:nvPr>
        </p:nvSpPr>
        <p:spPr/>
        <p:txBody>
          <a:bodyPr/>
          <a:lstStyle>
            <a:lvl1pPr>
              <a:defRPr>
                <a:solidFill>
                  <a:schemeClr val="bg1"/>
                </a:solidFill>
              </a:defRPr>
            </a:lvl1pPr>
          </a:lstStyle>
          <a:p>
            <a:fld id="{1A6F99EF-3FC0-E447-A2D4-A4C2515297EF}" type="datetime1">
              <a:rPr lang="fi-FI" smtClean="0"/>
              <a:t>3.11.2025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85827599"/>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B8C59C2F-8A8A-2C41-8FED-B9EAA7D2E2FE}" type="datetime1">
              <a:rPr lang="fi-FI" smtClean="0"/>
              <a:t>3.11.2025</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t>‹#›</a:t>
            </a:fld>
            <a:endParaRPr lang="en-US"/>
          </a:p>
        </p:txBody>
      </p:sp>
    </p:spTree>
    <p:extLst>
      <p:ext uri="{BB962C8B-B14F-4D97-AF65-F5344CB8AC3E}">
        <p14:creationId xmlns:p14="http://schemas.microsoft.com/office/powerpoint/2010/main" val="8106347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EC326A0E-0851-E14C-9288-F734202D7CC6}" type="datetime1">
              <a:rPr lang="fi-FI" smtClean="0"/>
              <a:t>3.11.2025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665738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en-GB" noProof="0"/>
              <a:t>Click to edit Master title 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fi-FI" noProof="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5CF5E0E5-8AA0-704A-AD7D-94A7C6D4DDB2}" type="datetime1">
              <a:rPr lang="fi-FI" noProof="0" smtClean="0"/>
              <a:t>3.11.2025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userDrawn="1"/>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43046447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ransition spd="med">
    <p:fade/>
  </p:transition>
  <p:hf sldNum="0" hdr="0" ftr="0" dt="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err="1"/>
              <a:t>Click</a:t>
            </a:r>
            <a:r>
              <a:rPr lang="fi-FI" noProof="0"/>
              <a:t> to </a:t>
            </a:r>
            <a:r>
              <a:rPr lang="fi-FI" noProof="0" err="1"/>
              <a:t>edit</a:t>
            </a:r>
            <a:r>
              <a:rPr lang="fi-FI" noProof="0"/>
              <a:t> Master </a:t>
            </a:r>
            <a:r>
              <a:rPr lang="fi-FI" noProof="0" err="1"/>
              <a:t>title</a:t>
            </a:r>
            <a:r>
              <a:rPr lang="fi-FI" noProof="0"/>
              <a:t> </a:t>
            </a:r>
            <a:r>
              <a:rPr lang="fi-FI" noProof="0" err="1"/>
              <a:t>style</a:t>
            </a:r>
            <a:endParaRPr lang="fi-FI" noProof="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t>3.11.2025</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173817266"/>
      </p:ext>
    </p:extLst>
  </p:cSld>
  <p:clrMap bg1="lt1" tx1="dk1" bg2="lt2" tx2="dk2" accent1="accent1" accent2="accent2" accent3="accent3" accent4="accent4" accent5="accent5" accent6="accent6" hlink="hlink" folHlink="folHlink"/>
  <p:sldLayoutIdLst>
    <p:sldLayoutId id="2147483683" r:id="rId1"/>
    <p:sldLayoutId id="2147483686" r:id="rId2"/>
    <p:sldLayoutId id="2147483684" r:id="rId3"/>
    <p:sldLayoutId id="2147483685" r:id="rId4"/>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3.xml"/><Relationship Id="rId7" Type="http://schemas.openxmlformats.org/officeDocument/2006/relationships/image" Target="../media/image9.jpe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7.xml"/><Relationship Id="rId7" Type="http://schemas.openxmlformats.org/officeDocument/2006/relationships/image" Target="../media/image21.jpe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5E787-AF76-69E8-EEFA-9FDD7905D0AD}"/>
              </a:ext>
            </a:extLst>
          </p:cNvPr>
          <p:cNvPicPr>
            <a:picLocks noChangeAspect="1"/>
          </p:cNvPicPr>
          <p:nvPr/>
        </p:nvPicPr>
        <p:blipFill>
          <a:blip r:embed="rId3" cstate="screen">
            <a:extLst>
              <a:ext uri="{28A0092B-C50C-407E-A947-70E740481C1C}">
                <a14:useLocalDpi xmlns:a14="http://schemas.microsoft.com/office/drawing/2010/main"/>
              </a:ext>
            </a:extLst>
          </a:blip>
          <a:srcRect l="-1" b="-1"/>
          <a:stretch/>
        </p:blipFill>
        <p:spPr>
          <a:xfrm>
            <a:off x="-2" y="-2"/>
            <a:ext cx="9144002" cy="5143500"/>
          </a:xfrm>
          <a:prstGeom prst="rect">
            <a:avLst/>
          </a:prstGeom>
        </p:spPr>
      </p:pic>
      <p:sp>
        <p:nvSpPr>
          <p:cNvPr id="17" name="Rectangle 16">
            <a:extLst>
              <a:ext uri="{FF2B5EF4-FFF2-40B4-BE49-F238E27FC236}">
                <a16:creationId xmlns:a16="http://schemas.microsoft.com/office/drawing/2014/main" id="{73540369-5679-4258-A9BB-AD03770B0F39}"/>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ctrTitle"/>
          </p:nvPr>
        </p:nvSpPr>
        <p:spPr>
          <a:xfrm>
            <a:off x="1170040" y="2140861"/>
            <a:ext cx="6803918" cy="861774"/>
          </a:xfrm>
        </p:spPr>
        <p:txBody>
          <a:bodyPr wrap="square">
            <a:spAutoFit/>
          </a:bodyPr>
          <a:lstStyle/>
          <a:p>
            <a:pPr algn="ctr">
              <a:lnSpc>
                <a:spcPct val="100000"/>
              </a:lnSpc>
            </a:pPr>
            <a:r>
              <a:rPr lang="fi-FI" sz="2800" cap="none">
                <a:solidFill>
                  <a:schemeClr val="bg1"/>
                </a:solidFill>
                <a:latin typeface="+mn-lt"/>
              </a:rPr>
              <a:t>10 WINDOWS INTO </a:t>
            </a:r>
            <a:br>
              <a:rPr lang="fi-FI" sz="2800" cap="none">
                <a:solidFill>
                  <a:schemeClr val="bg1"/>
                </a:solidFill>
                <a:latin typeface="+mn-lt"/>
              </a:rPr>
            </a:br>
            <a:r>
              <a:rPr lang="fi-FI" sz="2800" cap="none">
                <a:solidFill>
                  <a:schemeClr val="bg1"/>
                </a:solidFill>
                <a:latin typeface="+mn-lt"/>
              </a:rPr>
              <a:t>FINNISH ARCHITECTURE</a:t>
            </a:r>
          </a:p>
        </p:txBody>
      </p:sp>
      <p:sp>
        <p:nvSpPr>
          <p:cNvPr id="13" name="Footer Placeholder 4">
            <a:extLst>
              <a:ext uri="{FF2B5EF4-FFF2-40B4-BE49-F238E27FC236}">
                <a16:creationId xmlns:a16="http://schemas.microsoft.com/office/drawing/2014/main" id="{F948B642-FF05-073A-8161-5E0B256B8355}"/>
              </a:ext>
            </a:extLst>
          </p:cNvPr>
          <p:cNvSpPr txBox="1">
            <a:spLocks/>
          </p:cNvSpPr>
          <p:nvPr/>
        </p:nvSpPr>
        <p:spPr>
          <a:xfrm>
            <a:off x="1511299" y="4834492"/>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a:solidFill>
                  <a:schemeClr val="bg1"/>
                </a:solidFill>
                <a:latin typeface="Finlandica" charset="0"/>
              </a:rPr>
              <a:t>Amos Rex </a:t>
            </a:r>
            <a:r>
              <a:rPr lang="fi-FI" sz="700" kern="0" cap="none" spc="0" err="1">
                <a:solidFill>
                  <a:schemeClr val="bg1"/>
                </a:solidFill>
                <a:latin typeface="Finlandica" charset="0"/>
              </a:rPr>
              <a:t>Art</a:t>
            </a:r>
            <a:r>
              <a:rPr lang="fi-FI" sz="700" kern="0" cap="none" spc="0">
                <a:solidFill>
                  <a:schemeClr val="bg1"/>
                </a:solidFill>
                <a:latin typeface="Finlandica" charset="0"/>
              </a:rPr>
              <a:t> </a:t>
            </a:r>
            <a:r>
              <a:rPr lang="fi-FI" sz="700" kern="0" cap="none" spc="0" err="1">
                <a:solidFill>
                  <a:schemeClr val="bg1"/>
                </a:solidFill>
                <a:latin typeface="Finlandica" charset="0"/>
              </a:rPr>
              <a:t>Museum</a:t>
            </a:r>
            <a:r>
              <a:rPr lang="fi-FI" sz="700" kern="0" cap="none" spc="0">
                <a:solidFill>
                  <a:schemeClr val="bg1"/>
                </a:solidFill>
                <a:latin typeface="Finlandica" charset="0"/>
              </a:rPr>
              <a:t> </a:t>
            </a:r>
            <a:r>
              <a:rPr lang="fi-FI" sz="700" kern="0" cap="none" spc="0" err="1">
                <a:solidFill>
                  <a:schemeClr val="bg1"/>
                </a:solidFill>
                <a:latin typeface="Finlandica" charset="0"/>
              </a:rPr>
              <a:t>by</a:t>
            </a:r>
            <a:r>
              <a:rPr lang="fi-FI" sz="700" kern="0" cap="none" spc="0">
                <a:solidFill>
                  <a:schemeClr val="bg1"/>
                </a:solidFill>
                <a:latin typeface="Finlandica" charset="0"/>
              </a:rPr>
              <a:t> JKMM </a:t>
            </a:r>
            <a:r>
              <a:rPr lang="fi-FI" sz="700" kern="0" cap="none" spc="0" err="1">
                <a:solidFill>
                  <a:schemeClr val="bg1"/>
                </a:solidFill>
                <a:latin typeface="Finlandica" charset="0"/>
              </a:rPr>
              <a:t>Architects</a:t>
            </a:r>
            <a:r>
              <a:rPr lang="fi-FI" sz="700" kern="0" cap="none" spc="0">
                <a:solidFill>
                  <a:schemeClr val="bg1"/>
                </a:solidFill>
                <a:latin typeface="Finlandica" charset="0"/>
              </a:rPr>
              <a:t>, Helsinki 2018. Photo: Mika </a:t>
            </a:r>
            <a:r>
              <a:rPr lang="fi-FI" sz="700" kern="0" cap="none" spc="0" err="1">
                <a:solidFill>
                  <a:schemeClr val="bg1"/>
                </a:solidFill>
                <a:latin typeface="Finlandica" charset="0"/>
              </a:rPr>
              <a:t>Huisman</a:t>
            </a:r>
            <a:r>
              <a:rPr lang="fi-FI" sz="700" kern="0" cap="none" spc="0">
                <a:solidFill>
                  <a:schemeClr val="bg1"/>
                </a:solidFill>
                <a:latin typeface="Finlandica" charset="0"/>
              </a:rPr>
              <a:t> / JKMM</a:t>
            </a:r>
            <a:endParaRPr lang="fi-FI" sz="700" kern="0" cap="none" spc="0">
              <a:solidFill>
                <a:schemeClr val="bg1"/>
              </a:solidFill>
              <a:latin typeface="+mj-lt"/>
            </a:endParaRPr>
          </a:p>
        </p:txBody>
      </p:sp>
      <p:sp>
        <p:nvSpPr>
          <p:cNvPr id="15" name="Freeform 11">
            <a:extLst>
              <a:ext uri="{FF2B5EF4-FFF2-40B4-BE49-F238E27FC236}">
                <a16:creationId xmlns:a16="http://schemas.microsoft.com/office/drawing/2014/main" id="{CC6192E6-64E8-EC62-4455-DBCD0CF5FE54}"/>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38018F0F-ADEF-ED76-EE72-BC413F93C5D7}"/>
              </a:ext>
            </a:extLst>
          </p:cNvPr>
          <p:cNvPicPr>
            <a:picLocks noChangeAspect="1"/>
          </p:cNvPicPr>
          <p:nvPr/>
        </p:nvPicPr>
        <p:blipFill>
          <a:blip r:embed="rId4"/>
          <a:stretch>
            <a:fillRect/>
          </a:stretch>
        </p:blipFill>
        <p:spPr>
          <a:xfrm>
            <a:off x="468312" y="484784"/>
            <a:ext cx="585368" cy="358774"/>
          </a:xfrm>
          <a:prstGeom prst="rect">
            <a:avLst/>
          </a:prstGeom>
        </p:spPr>
      </p:pic>
      <p:pic>
        <p:nvPicPr>
          <p:cNvPr id="3" name="Picture 2">
            <a:extLst>
              <a:ext uri="{FF2B5EF4-FFF2-40B4-BE49-F238E27FC236}">
                <a16:creationId xmlns:a16="http://schemas.microsoft.com/office/drawing/2014/main" id="{F3770C3A-D7C8-335A-1873-D1EA276F9C3E}"/>
              </a:ext>
            </a:extLst>
          </p:cNvPr>
          <p:cNvPicPr>
            <a:picLocks noChangeAspect="1"/>
          </p:cNvPicPr>
          <p:nvPr/>
        </p:nvPicPr>
        <p:blipFill>
          <a:blip r:embed="rId5"/>
          <a:srcRect/>
          <a:stretch/>
        </p:blipFill>
        <p:spPr>
          <a:xfrm>
            <a:off x="214716" y="4522783"/>
            <a:ext cx="1234591" cy="420515"/>
          </a:xfrm>
          <a:prstGeom prst="rect">
            <a:avLst/>
          </a:prstGeom>
        </p:spPr>
      </p:pic>
    </p:spTree>
    <p:extLst>
      <p:ext uri="{BB962C8B-B14F-4D97-AF65-F5344CB8AC3E}">
        <p14:creationId xmlns:p14="http://schemas.microsoft.com/office/powerpoint/2010/main" val="54451719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749-A522-6569-0A80-2AB78B230F0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512031A-1B9A-608D-58D8-E61A0FCF2C5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A3A12F3-E21B-46A8-D76A-00E18C029FDD}"/>
              </a:ext>
            </a:extLst>
          </p:cNvPr>
          <p:cNvSpPr/>
          <p:nvPr/>
        </p:nvSpPr>
        <p:spPr>
          <a:xfrm>
            <a:off x="0" y="0"/>
            <a:ext cx="9144000" cy="5143500"/>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24E0A0DC-0F17-70AB-1B59-FE8CA24AB502}"/>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Finlandica" charset="0"/>
              </a:rPr>
              <a:t>Helsinki Upper Secondary School of Natural Sciences by AFKS Architects, 2023. Image: Olli </a:t>
            </a:r>
            <a:r>
              <a:rPr lang="en-US" sz="700" kern="0" cap="none" spc="0" err="1">
                <a:solidFill>
                  <a:schemeClr val="bg1"/>
                </a:solidFill>
                <a:latin typeface="Finlandica" charset="0"/>
              </a:rPr>
              <a:t>Raila</a:t>
            </a:r>
            <a:r>
              <a:rPr lang="en-US" sz="700" kern="0" cap="none" spc="0">
                <a:solidFill>
                  <a:schemeClr val="bg1"/>
                </a:solidFill>
                <a:latin typeface="Finlandica" charset="0"/>
              </a:rPr>
              <a:t> / AFKS</a:t>
            </a:r>
          </a:p>
        </p:txBody>
      </p:sp>
      <p:sp>
        <p:nvSpPr>
          <p:cNvPr id="6" name="Title 1">
            <a:extLst>
              <a:ext uri="{FF2B5EF4-FFF2-40B4-BE49-F238E27FC236}">
                <a16:creationId xmlns:a16="http://schemas.microsoft.com/office/drawing/2014/main" id="{1998ED8C-8AD9-5084-8254-E2A0E39A650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5/10</a:t>
            </a:r>
          </a:p>
        </p:txBody>
      </p:sp>
      <p:sp>
        <p:nvSpPr>
          <p:cNvPr id="7" name="Title 1">
            <a:extLst>
              <a:ext uri="{FF2B5EF4-FFF2-40B4-BE49-F238E27FC236}">
                <a16:creationId xmlns:a16="http://schemas.microsoft.com/office/drawing/2014/main" id="{CDB878BC-F26A-AF54-FE4E-3EEBBE0BB591}"/>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Our top ranking in education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inspires high-class school design.</a:t>
            </a:r>
            <a:endParaRPr lang="en-US">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D2B09E6F-2EF2-A101-48BC-51498CE500F7}"/>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416708355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B27C0-33AC-AC91-FC82-8DAC4695B64E}"/>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43F8D8AC-1C98-5594-3A4D-990439AE4D88}"/>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E8F36D5C-A808-D4F6-C443-E564B8149CCE}"/>
                </a:ext>
              </a:extLst>
            </p:cNvPr>
            <p:cNvPicPr>
              <a:picLocks noChangeAspect="1"/>
            </p:cNvPicPr>
            <p:nvPr/>
          </p:nvPicPr>
          <p:blipFill>
            <a:blip r:embed="rId3">
              <a:extLst>
                <a:ext uri="{28A0092B-C50C-407E-A947-70E740481C1C}">
                  <a14:useLocalDpi xmlns:a14="http://schemas.microsoft.com/office/drawing/2010/main" val="0"/>
                </a:ext>
              </a:extLst>
            </a:blip>
            <a:srcRect l="10352" r="10352"/>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D480914D-E06A-4345-95A0-69ACC840A7E7}"/>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524954" dist="50800" dir="5400000" algn="ctr" rotWithShape="0">
                      <a:srgbClr val="000000">
                        <a:alpha val="91000"/>
                      </a:srgbClr>
                    </a:outerShdw>
                  </a:effectLst>
                  <a:latin typeface="Finlandica" charset="0"/>
                </a:rPr>
                <a:t>Tuusula </a:t>
              </a:r>
              <a:r>
                <a:rPr lang="fi-FI" sz="700" kern="0" cap="none" spc="0" err="1">
                  <a:solidFill>
                    <a:schemeClr val="bg1"/>
                  </a:solidFill>
                  <a:effectLst>
                    <a:outerShdw blurRad="524954" dist="50800" dir="5400000" algn="ctr" rotWithShape="0">
                      <a:srgbClr val="000000">
                        <a:alpha val="91000"/>
                      </a:srgbClr>
                    </a:outerShdw>
                  </a:effectLst>
                  <a:latin typeface="Finlandica" charset="0"/>
                </a:rPr>
                <a:t>High</a:t>
              </a:r>
              <a:r>
                <a:rPr lang="fi-FI" sz="700" kern="0" cap="none" spc="0">
                  <a:solidFill>
                    <a:schemeClr val="bg1"/>
                  </a:solidFill>
                  <a:effectLst>
                    <a:outerShdw blurRad="524954" dist="50800" dir="5400000" algn="ctr" rotWithShape="0">
                      <a:srgbClr val="000000">
                        <a:alpha val="91000"/>
                      </a:srgbClr>
                    </a:outerShdw>
                  </a:effectLst>
                  <a:latin typeface="Finlandica" charset="0"/>
                </a:rPr>
                <a:t> School and </a:t>
              </a:r>
              <a:r>
                <a:rPr lang="fi-FI" sz="700" kern="0" cap="none" spc="0" err="1">
                  <a:solidFill>
                    <a:schemeClr val="bg1"/>
                  </a:solidFill>
                  <a:effectLst>
                    <a:outerShdw blurRad="524954" dist="50800" dir="5400000" algn="ctr" rotWithShape="0">
                      <a:srgbClr val="000000">
                        <a:alpha val="91000"/>
                      </a:srgbClr>
                    </a:outerShdw>
                  </a:effectLst>
                  <a:latin typeface="Finlandica" charset="0"/>
                </a:rPr>
                <a:t>Cultural</a:t>
              </a:r>
              <a:r>
                <a:rPr lang="fi-FI" sz="700" kern="0" cap="none" spc="0">
                  <a:solidFill>
                    <a:schemeClr val="bg1"/>
                  </a:solidFill>
                  <a:effectLst>
                    <a:outerShdw blurRad="524954" dist="50800" dir="5400000" algn="ctr" rotWithShape="0">
                      <a:srgbClr val="000000">
                        <a:alpha val="91000"/>
                      </a:srgbClr>
                    </a:outerShdw>
                  </a:effectLst>
                  <a:latin typeface="Finlandica" charset="0"/>
                </a:rPr>
                <a:t> Centre </a:t>
              </a:r>
              <a:r>
                <a:rPr lang="fi-FI" sz="700" kern="0" cap="none" spc="0" err="1">
                  <a:solidFill>
                    <a:schemeClr val="bg1"/>
                  </a:solidFill>
                  <a:effectLst>
                    <a:outerShdw blurRad="524954" dist="50800" dir="5400000" algn="ctr" rotWithShape="0">
                      <a:srgbClr val="000000">
                        <a:alpha val="91000"/>
                      </a:srgbClr>
                    </a:outerShdw>
                  </a:effectLst>
                  <a:latin typeface="Finlandica" charset="0"/>
                </a:rPr>
                <a:t>by</a:t>
              </a:r>
              <a:r>
                <a:rPr lang="fi-FI" sz="700" kern="0" cap="none" spc="0">
                  <a:solidFill>
                    <a:schemeClr val="bg1"/>
                  </a:solidFill>
                  <a:effectLst>
                    <a:outerShdw blurRad="524954" dist="50800" dir="5400000" algn="ctr" rotWithShape="0">
                      <a:srgbClr val="000000">
                        <a:alpha val="91000"/>
                      </a:srgbClr>
                    </a:outerShdw>
                  </a:effectLst>
                  <a:latin typeface="Finlandica" charset="0"/>
                </a:rPr>
                <a:t> AOR </a:t>
              </a:r>
              <a:r>
                <a:rPr lang="fi-FI" sz="700" kern="0" cap="none" spc="0" err="1">
                  <a:solidFill>
                    <a:schemeClr val="bg1"/>
                  </a:solidFill>
                  <a:effectLst>
                    <a:outerShdw blurRad="524954" dist="50800" dir="5400000" algn="ctr" rotWithShape="0">
                      <a:srgbClr val="000000">
                        <a:alpha val="91000"/>
                      </a:srgbClr>
                    </a:outerShdw>
                  </a:effectLst>
                  <a:latin typeface="Finlandica" charset="0"/>
                </a:rPr>
                <a:t>Architects</a:t>
              </a:r>
              <a:r>
                <a:rPr lang="fi-FI" sz="700" kern="0" cap="none" spc="0">
                  <a:solidFill>
                    <a:schemeClr val="bg1"/>
                  </a:solidFill>
                  <a:effectLst>
                    <a:outerShdw blurRad="524954" dist="50800" dir="5400000" algn="ctr" rotWithShape="0">
                      <a:srgbClr val="000000">
                        <a:alpha val="91000"/>
                      </a:srgbClr>
                    </a:outerShdw>
                  </a:effectLst>
                  <a:latin typeface="Finlandica" charset="0"/>
                </a:rPr>
                <a:t>, 2022. Photo: Anders </a:t>
              </a:r>
              <a:r>
                <a:rPr lang="fi-FI" sz="700" kern="0" cap="none" spc="0" err="1">
                  <a:solidFill>
                    <a:schemeClr val="bg1"/>
                  </a:solidFill>
                  <a:effectLst>
                    <a:outerShdw blurRad="524954" dist="50800" dir="5400000" algn="ctr" rotWithShape="0">
                      <a:srgbClr val="000000">
                        <a:alpha val="91000"/>
                      </a:srgbClr>
                    </a:outerShdw>
                  </a:effectLst>
                  <a:latin typeface="Finlandica" charset="0"/>
                </a:rPr>
                <a:t>Portman</a:t>
              </a:r>
              <a:r>
                <a:rPr lang="fi-FI" sz="700" kern="0" cap="none" spc="0">
                  <a:solidFill>
                    <a:schemeClr val="bg1"/>
                  </a:solidFill>
                  <a:effectLst>
                    <a:outerShdw blurRad="524954" dist="50800" dir="5400000" algn="ctr" rotWithShape="0">
                      <a:srgbClr val="000000">
                        <a:alpha val="91000"/>
                      </a:srgbClr>
                    </a:outerShdw>
                  </a:effectLst>
                  <a:latin typeface="Finlandica" charset="0"/>
                </a:rPr>
                <a:t> / AOR</a:t>
              </a:r>
            </a:p>
          </p:txBody>
        </p:sp>
      </p:grpSp>
      <p:grpSp>
        <p:nvGrpSpPr>
          <p:cNvPr id="11" name="Group 10">
            <a:extLst>
              <a:ext uri="{FF2B5EF4-FFF2-40B4-BE49-F238E27FC236}">
                <a16:creationId xmlns:a16="http://schemas.microsoft.com/office/drawing/2014/main" id="{5A84A4DB-525D-E249-DA25-6DB8C4546514}"/>
              </a:ext>
            </a:extLst>
          </p:cNvPr>
          <p:cNvGrpSpPr/>
          <p:nvPr/>
        </p:nvGrpSpPr>
        <p:grpSpPr>
          <a:xfrm>
            <a:off x="4067944" y="598596"/>
            <a:ext cx="5076056" cy="4294414"/>
            <a:chOff x="4067944" y="598596"/>
            <a:chExt cx="5076056" cy="4294414"/>
          </a:xfrm>
        </p:grpSpPr>
        <p:pic>
          <p:nvPicPr>
            <p:cNvPr id="13" name="Picture 12">
              <a:extLst>
                <a:ext uri="{FF2B5EF4-FFF2-40B4-BE49-F238E27FC236}">
                  <a16:creationId xmlns:a16="http://schemas.microsoft.com/office/drawing/2014/main" id="{93B79FA6-61A7-B832-E47C-7D9270BC9148}"/>
                </a:ext>
              </a:extLst>
            </p:cNvPr>
            <p:cNvPicPr>
              <a:picLocks noChangeAspect="1"/>
            </p:cNvPicPr>
            <p:nvPr/>
          </p:nvPicPr>
          <p:blipFill>
            <a:blip r:embed="rId4">
              <a:extLst>
                <a:ext uri="{28A0092B-C50C-407E-A947-70E740481C1C}">
                  <a14:useLocalDpi xmlns:a14="http://schemas.microsoft.com/office/drawing/2010/main" val="0"/>
                </a:ext>
              </a:extLst>
            </a:blip>
            <a:srcRect l="11089" t="57" r="10382" b="289"/>
            <a:stretch/>
          </p:blipFill>
          <p:spPr>
            <a:xfrm>
              <a:off x="4067944" y="598596"/>
              <a:ext cx="5076056" cy="4294414"/>
            </a:xfrm>
            <a:prstGeom prst="rect">
              <a:avLst/>
            </a:prstGeom>
          </p:spPr>
        </p:pic>
        <p:sp>
          <p:nvSpPr>
            <p:cNvPr id="22" name="Footer Placeholder 4">
              <a:extLst>
                <a:ext uri="{FF2B5EF4-FFF2-40B4-BE49-F238E27FC236}">
                  <a16:creationId xmlns:a16="http://schemas.microsoft.com/office/drawing/2014/main" id="{E964FC8A-ED1C-AF14-758F-34E971C70B93}"/>
                </a:ext>
              </a:extLst>
            </p:cNvPr>
            <p:cNvSpPr txBox="1">
              <a:spLocks/>
            </p:cNvSpPr>
            <p:nvPr/>
          </p:nvSpPr>
          <p:spPr>
            <a:xfrm>
              <a:off x="4166608" y="697735"/>
              <a:ext cx="347210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effectLst>
                    <a:outerShdw blurRad="305774" dir="5400000" algn="ctr" rotWithShape="0">
                      <a:srgbClr val="000000">
                        <a:alpha val="91000"/>
                      </a:srgbClr>
                    </a:outerShdw>
                  </a:effectLst>
                  <a:latin typeface="Finlandica" charset="0"/>
                </a:rPr>
                <a:t>Lamminrahka</a:t>
              </a:r>
              <a:r>
                <a:rPr lang="fi-FI" sz="700" kern="0" cap="none" spc="0">
                  <a:solidFill>
                    <a:schemeClr val="bg1"/>
                  </a:solidFill>
                  <a:effectLst>
                    <a:outerShdw blurRad="305774" dir="5400000" algn="ctr" rotWithShape="0">
                      <a:srgbClr val="000000">
                        <a:alpha val="91000"/>
                      </a:srgbClr>
                    </a:outerShdw>
                  </a:effectLst>
                  <a:latin typeface="Finlandica" charset="0"/>
                </a:rPr>
                <a:t> School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Verstas </a:t>
              </a:r>
              <a:r>
                <a:rPr lang="fi-FI" sz="700" kern="0" cap="none" spc="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a:solidFill>
                    <a:schemeClr val="bg1"/>
                  </a:solidFill>
                  <a:effectLst>
                    <a:outerShdw blurRad="305774" dir="5400000" algn="ctr" rotWithShape="0">
                      <a:srgbClr val="000000">
                        <a:alpha val="91000"/>
                      </a:srgbClr>
                    </a:outerShdw>
                  </a:effectLst>
                  <a:latin typeface="Finlandica" charset="0"/>
                </a:rPr>
                <a:t>, Kangasala 2023. Photo: Niclas Mäkelä / Verstas</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sp>
        <p:nvSpPr>
          <p:cNvPr id="15" name="Rectangle 14">
            <a:extLst>
              <a:ext uri="{FF2B5EF4-FFF2-40B4-BE49-F238E27FC236}">
                <a16:creationId xmlns:a16="http://schemas.microsoft.com/office/drawing/2014/main" id="{303F5B56-146F-DA65-88D0-FCFC4D540613}"/>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FA5D23E3-7724-245E-2AA4-CC5FBD40819B}"/>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4" name="Group 23">
            <a:extLst>
              <a:ext uri="{FF2B5EF4-FFF2-40B4-BE49-F238E27FC236}">
                <a16:creationId xmlns:a16="http://schemas.microsoft.com/office/drawing/2014/main" id="{F7418B5E-F10F-6311-0B49-901D619A4D9B}"/>
              </a:ext>
            </a:extLst>
          </p:cNvPr>
          <p:cNvGrpSpPr/>
          <p:nvPr/>
        </p:nvGrpSpPr>
        <p:grpSpPr>
          <a:xfrm>
            <a:off x="-5120641" y="627530"/>
            <a:ext cx="5100834" cy="4277908"/>
            <a:chOff x="4043166" y="608862"/>
            <a:chExt cx="5100834" cy="4277908"/>
          </a:xfrm>
        </p:grpSpPr>
        <p:pic>
          <p:nvPicPr>
            <p:cNvPr id="25" name="Picture 24">
              <a:extLst>
                <a:ext uri="{FF2B5EF4-FFF2-40B4-BE49-F238E27FC236}">
                  <a16:creationId xmlns:a16="http://schemas.microsoft.com/office/drawing/2014/main" id="{D5004365-0E08-84D5-7CC1-B12486A2E273}"/>
                </a:ext>
              </a:extLst>
            </p:cNvPr>
            <p:cNvPicPr>
              <a:picLocks noChangeAspect="1"/>
            </p:cNvPicPr>
            <p:nvPr/>
          </p:nvPicPr>
          <p:blipFill>
            <a:blip r:embed="rId5">
              <a:extLst>
                <a:ext uri="{28A0092B-C50C-407E-A947-70E740481C1C}">
                  <a14:useLocalDpi xmlns:a14="http://schemas.microsoft.com/office/drawing/2010/main" val="0"/>
                </a:ext>
              </a:extLst>
            </a:blip>
            <a:srcRect l="16465" r="16465"/>
            <a:stretch/>
          </p:blipFill>
          <p:spPr>
            <a:xfrm>
              <a:off x="4043166" y="608862"/>
              <a:ext cx="5100834" cy="4277908"/>
            </a:xfrm>
            <a:prstGeom prst="rect">
              <a:avLst/>
            </a:prstGeom>
          </p:spPr>
        </p:pic>
        <p:sp>
          <p:nvSpPr>
            <p:cNvPr id="26" name="Footer Placeholder 4">
              <a:extLst>
                <a:ext uri="{FF2B5EF4-FFF2-40B4-BE49-F238E27FC236}">
                  <a16:creationId xmlns:a16="http://schemas.microsoft.com/office/drawing/2014/main" id="{1B4E5CED-8ACE-2DD6-4925-E9C67B800843}"/>
                </a:ext>
              </a:extLst>
            </p:cNvPr>
            <p:cNvSpPr txBox="1">
              <a:spLocks/>
            </p:cNvSpPr>
            <p:nvPr/>
          </p:nvSpPr>
          <p:spPr>
            <a:xfrm>
              <a:off x="4148931" y="713697"/>
              <a:ext cx="356668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05774" dir="5400000" algn="ctr" rotWithShape="0">
                      <a:srgbClr val="000000">
                        <a:alpha val="91000"/>
                      </a:srgbClr>
                    </a:outerShdw>
                  </a:effectLst>
                  <a:latin typeface="Finlandica" charset="0"/>
                </a:rPr>
                <a:t>Martta </a:t>
              </a:r>
              <a:r>
                <a:rPr lang="fi-FI" sz="700" kern="0" cap="none" spc="0" err="1">
                  <a:solidFill>
                    <a:schemeClr val="bg1"/>
                  </a:solidFill>
                  <a:effectLst>
                    <a:outerShdw blurRad="305774" dir="5400000" algn="ctr" rotWithShape="0">
                      <a:srgbClr val="000000">
                        <a:alpha val="91000"/>
                      </a:srgbClr>
                    </a:outerShdw>
                  </a:effectLst>
                  <a:latin typeface="Finlandica" charset="0"/>
                </a:rPr>
                <a:t>Wendelin</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Daycare</a:t>
              </a:r>
              <a:r>
                <a:rPr lang="fi-FI" sz="700" kern="0" cap="none" spc="0">
                  <a:solidFill>
                    <a:schemeClr val="bg1"/>
                  </a:solidFill>
                  <a:effectLst>
                    <a:outerShdw blurRad="305774" dir="5400000" algn="ctr" rotWithShape="0">
                      <a:srgbClr val="000000">
                        <a:alpha val="91000"/>
                      </a:srgbClr>
                    </a:outerShdw>
                  </a:effectLst>
                  <a:latin typeface="Finlandica" charset="0"/>
                </a:rPr>
                <a:t> Centre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AFKS </a:t>
              </a:r>
              <a:r>
                <a:rPr lang="fi-FI" sz="700" kern="0" cap="none" spc="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a:solidFill>
                    <a:schemeClr val="bg1"/>
                  </a:solidFill>
                  <a:effectLst>
                    <a:outerShdw blurRad="305774" dir="5400000" algn="ctr" rotWithShape="0">
                      <a:srgbClr val="000000">
                        <a:alpha val="91000"/>
                      </a:srgbClr>
                    </a:outerShdw>
                  </a:effectLst>
                  <a:latin typeface="Finlandica" charset="0"/>
                </a:rPr>
                <a:t>, Tuusula 2022. Photo: Hannu Rytky / AFKS</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grpSp>
        <p:nvGrpSpPr>
          <p:cNvPr id="17" name="Group 16">
            <a:extLst>
              <a:ext uri="{FF2B5EF4-FFF2-40B4-BE49-F238E27FC236}">
                <a16:creationId xmlns:a16="http://schemas.microsoft.com/office/drawing/2014/main" id="{743610BF-1474-8CD6-B95A-BF9D4B1F430F}"/>
              </a:ext>
            </a:extLst>
          </p:cNvPr>
          <p:cNvGrpSpPr/>
          <p:nvPr/>
        </p:nvGrpSpPr>
        <p:grpSpPr>
          <a:xfrm>
            <a:off x="1326052" y="1861868"/>
            <a:ext cx="1456627" cy="747347"/>
            <a:chOff x="1329681" y="2168530"/>
            <a:chExt cx="1456627" cy="747347"/>
          </a:xfrm>
        </p:grpSpPr>
        <p:sp>
          <p:nvSpPr>
            <p:cNvPr id="18" name="Title 1">
              <a:extLst>
                <a:ext uri="{FF2B5EF4-FFF2-40B4-BE49-F238E27FC236}">
                  <a16:creationId xmlns:a16="http://schemas.microsoft.com/office/drawing/2014/main" id="{7CA6DC83-D3B0-F0DD-0649-30885FD6E18B}"/>
                </a:ext>
              </a:extLst>
            </p:cNvPr>
            <p:cNvSpPr txBox="1">
              <a:spLocks/>
            </p:cNvSpPr>
            <p:nvPr/>
          </p:nvSpPr>
          <p:spPr>
            <a:xfrm>
              <a:off x="1329681" y="21685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New schools are often</a:t>
              </a:r>
            </a:p>
          </p:txBody>
        </p:sp>
        <p:sp>
          <p:nvSpPr>
            <p:cNvPr id="20" name="Title 1">
              <a:extLst>
                <a:ext uri="{FF2B5EF4-FFF2-40B4-BE49-F238E27FC236}">
                  <a16:creationId xmlns:a16="http://schemas.microsoft.com/office/drawing/2014/main" id="{5734FCD6-1CF1-9D7C-EB5A-97A657E14C38}"/>
                </a:ext>
              </a:extLst>
            </p:cNvPr>
            <p:cNvSpPr txBox="1">
              <a:spLocks/>
            </p:cNvSpPr>
            <p:nvPr/>
          </p:nvSpPr>
          <p:spPr>
            <a:xfrm>
              <a:off x="1337155" y="2417279"/>
              <a:ext cx="144915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built of wood.</a:t>
              </a:r>
            </a:p>
          </p:txBody>
        </p:sp>
      </p:grpSp>
      <p:sp>
        <p:nvSpPr>
          <p:cNvPr id="14" name="Title 1">
            <a:extLst>
              <a:ext uri="{FF2B5EF4-FFF2-40B4-BE49-F238E27FC236}">
                <a16:creationId xmlns:a16="http://schemas.microsoft.com/office/drawing/2014/main" id="{9AD3E1EF-7C2A-8D47-4191-97AB9720D237}"/>
              </a:ext>
            </a:extLst>
          </p:cNvPr>
          <p:cNvSpPr txBox="1">
            <a:spLocks/>
          </p:cNvSpPr>
          <p:nvPr/>
        </p:nvSpPr>
        <p:spPr>
          <a:xfrm>
            <a:off x="1329935" y="3160315"/>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 creates a calm atmosphere and an inspiring space that nurtures growth.</a:t>
            </a:r>
            <a:endParaRPr lang="fi-FI">
              <a:solidFill>
                <a:schemeClr val="tx1"/>
              </a:solidFill>
            </a:endParaRPr>
          </a:p>
        </p:txBody>
      </p:sp>
      <p:sp>
        <p:nvSpPr>
          <p:cNvPr id="16" name="Rectangle 15">
            <a:extLst>
              <a:ext uri="{FF2B5EF4-FFF2-40B4-BE49-F238E27FC236}">
                <a16:creationId xmlns:a16="http://schemas.microsoft.com/office/drawing/2014/main" id="{FF8E6256-A230-91F0-7819-9A0CB377CBD1}"/>
              </a:ext>
            </a:extLst>
          </p:cNvPr>
          <p:cNvSpPr/>
          <p:nvPr/>
        </p:nvSpPr>
        <p:spPr>
          <a:xfrm flipV="1">
            <a:off x="1830223" y="2839032"/>
            <a:ext cx="450000" cy="54000"/>
          </a:xfrm>
          <a:prstGeom prst="rect">
            <a:avLst/>
          </a:prstGeom>
          <a:solidFill>
            <a:srgbClr val="002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ectangle 27">
            <a:extLst>
              <a:ext uri="{FF2B5EF4-FFF2-40B4-BE49-F238E27FC236}">
                <a16:creationId xmlns:a16="http://schemas.microsoft.com/office/drawing/2014/main" id="{924F6EEC-D912-9E38-EB8D-FBF2BC77FF56}"/>
              </a:ext>
            </a:extLst>
          </p:cNvPr>
          <p:cNvSpPr/>
          <p:nvPr/>
        </p:nvSpPr>
        <p:spPr>
          <a:xfrm>
            <a:off x="-12436" y="586165"/>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110EA0EE-88EC-3AC3-97F9-755F1288E6BD}"/>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A7365FF9-E9DB-5183-DF2E-BDF9E8A47FB6}"/>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577094F5-2786-90F5-F127-8B416A59DD9D}"/>
                </a:ext>
              </a:extLst>
            </p:cNvPr>
            <p:cNvPicPr>
              <a:picLocks noChangeAspect="1"/>
            </p:cNvPicPr>
            <p:nvPr/>
          </p:nvPicPr>
          <p:blipFill>
            <a:blip r:embed="rId6">
              <a:extLst>
                <a:ext uri="{28A0092B-C50C-407E-A947-70E740481C1C}">
                  <a14:useLocalDpi xmlns:a14="http://schemas.microsoft.com/office/drawing/2010/main" val="0"/>
                </a:ext>
              </a:extLst>
            </a:blip>
            <a:srcRect t="12745" b="12745"/>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9BC7039F-D457-A91E-A637-99B320FDB65C}"/>
                </a:ext>
              </a:extLst>
            </p:cNvPr>
            <p:cNvSpPr txBox="1">
              <a:spLocks/>
            </p:cNvSpPr>
            <p:nvPr/>
          </p:nvSpPr>
          <p:spPr>
            <a:xfrm>
              <a:off x="303349" y="5327612"/>
              <a:ext cx="230992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263929" dir="5400000" algn="ctr" rotWithShape="0">
                      <a:srgbClr val="000000">
                        <a:alpha val="89385"/>
                      </a:srgbClr>
                    </a:outerShdw>
                  </a:effectLst>
                  <a:latin typeface="Finlandica" charset="0"/>
                </a:rPr>
                <a:t>Puotila </a:t>
              </a:r>
              <a:r>
                <a:rPr lang="fi-FI" sz="700" kern="0" cap="none" spc="0" err="1">
                  <a:solidFill>
                    <a:schemeClr val="bg1"/>
                  </a:solidFill>
                  <a:effectLst>
                    <a:outerShdw blurRad="263929" dir="5400000" algn="ctr" rotWithShape="0">
                      <a:srgbClr val="000000">
                        <a:alpha val="89385"/>
                      </a:srgbClr>
                    </a:outerShdw>
                  </a:effectLst>
                  <a:latin typeface="Finlandica" charset="0"/>
                </a:rPr>
                <a:t>Primary</a:t>
              </a:r>
              <a:r>
                <a:rPr lang="fi-FI" sz="700" kern="0" cap="none" spc="0">
                  <a:solidFill>
                    <a:schemeClr val="bg1"/>
                  </a:solidFill>
                  <a:effectLst>
                    <a:outerShdw blurRad="263929" dir="5400000" algn="ctr" rotWithShape="0">
                      <a:srgbClr val="000000">
                        <a:alpha val="89385"/>
                      </a:srgbClr>
                    </a:outerShdw>
                  </a:effectLst>
                  <a:latin typeface="Finlandica" charset="0"/>
                </a:rPr>
                <a:t> School </a:t>
              </a:r>
              <a:r>
                <a:rPr lang="fi-FI" sz="700" kern="0" cap="none" spc="0" err="1">
                  <a:solidFill>
                    <a:schemeClr val="bg1"/>
                  </a:solidFill>
                  <a:effectLst>
                    <a:outerShdw blurRad="263929" dir="5400000" algn="ctr" rotWithShape="0">
                      <a:srgbClr val="000000">
                        <a:alpha val="89385"/>
                      </a:srgbClr>
                    </a:outerShdw>
                  </a:effectLst>
                  <a:latin typeface="Finlandica" charset="0"/>
                </a:rPr>
                <a:t>by</a:t>
              </a:r>
              <a:r>
                <a:rPr lang="fi-FI" sz="700" kern="0" cap="none" spc="0">
                  <a:solidFill>
                    <a:schemeClr val="bg1"/>
                  </a:solidFill>
                  <a:effectLst>
                    <a:outerShdw blurRad="263929" dir="5400000" algn="ctr" rotWithShape="0">
                      <a:srgbClr val="000000">
                        <a:alpha val="89385"/>
                      </a:srgbClr>
                    </a:outerShdw>
                  </a:effectLst>
                  <a:latin typeface="Finlandica" charset="0"/>
                </a:rPr>
                <a:t> Verstas </a:t>
              </a:r>
              <a:r>
                <a:rPr lang="fi-FI" sz="700" kern="0" cap="none" spc="0" err="1">
                  <a:solidFill>
                    <a:schemeClr val="bg1"/>
                  </a:solidFill>
                  <a:effectLst>
                    <a:outerShdw blurRad="263929" dir="5400000" algn="ctr" rotWithShape="0">
                      <a:srgbClr val="000000">
                        <a:alpha val="89385"/>
                      </a:srgbClr>
                    </a:outerShdw>
                  </a:effectLst>
                  <a:latin typeface="Finlandica" charset="0"/>
                </a:rPr>
                <a:t>Architects</a:t>
              </a:r>
              <a:r>
                <a:rPr lang="fi-FI" sz="700" kern="0" cap="none" spc="0">
                  <a:solidFill>
                    <a:schemeClr val="bg1"/>
                  </a:solidFill>
                  <a:effectLst>
                    <a:outerShdw blurRad="263929" dir="5400000" algn="ctr" rotWithShape="0">
                      <a:srgbClr val="000000">
                        <a:alpha val="89385"/>
                      </a:srgbClr>
                    </a:outerShdw>
                  </a:effectLst>
                  <a:latin typeface="Finlandica" charset="0"/>
                </a:rPr>
                <a:t>, Helsinki 2022. </a:t>
              </a:r>
              <a:br>
                <a:rPr lang="fi-FI" sz="700" kern="0" cap="none" spc="0">
                  <a:solidFill>
                    <a:schemeClr val="bg1"/>
                  </a:solidFill>
                  <a:effectLst>
                    <a:outerShdw blurRad="263929" dir="5400000" algn="ctr" rotWithShape="0">
                      <a:srgbClr val="000000">
                        <a:alpha val="89385"/>
                      </a:srgbClr>
                    </a:outerShdw>
                  </a:effectLst>
                  <a:latin typeface="Finlandica" charset="0"/>
                </a:rPr>
              </a:br>
              <a:r>
                <a:rPr lang="fi-FI" sz="700" kern="0" cap="none" spc="0">
                  <a:solidFill>
                    <a:schemeClr val="bg1"/>
                  </a:solidFill>
                  <a:effectLst>
                    <a:outerShdw blurRad="263929" dir="5400000" algn="ctr" rotWithShape="0">
                      <a:srgbClr val="000000">
                        <a:alpha val="89385"/>
                      </a:srgbClr>
                    </a:outerShdw>
                  </a:effectLst>
                  <a:latin typeface="Finlandica" charset="0"/>
                </a:rPr>
                <a:t>Photo: Tuomas Uusheimo / Verstas</a:t>
              </a:r>
              <a:endParaRPr lang="fi-FI" sz="700" kern="0" cap="none" spc="0">
                <a:solidFill>
                  <a:schemeClr val="bg1"/>
                </a:solidFill>
                <a:effectLst>
                  <a:outerShdw blurRad="263929" dir="5400000" algn="ctr" rotWithShape="0">
                    <a:srgbClr val="000000">
                      <a:alpha val="89385"/>
                    </a:srgbClr>
                  </a:outerShdw>
                </a:effectLst>
                <a:latin typeface="+mj-lt"/>
              </a:endParaRPr>
            </a:p>
          </p:txBody>
        </p:sp>
      </p:grpSp>
      <p:sp>
        <p:nvSpPr>
          <p:cNvPr id="27" name="TextBox 26">
            <a:extLst>
              <a:ext uri="{FF2B5EF4-FFF2-40B4-BE49-F238E27FC236}">
                <a16:creationId xmlns:a16="http://schemas.microsoft.com/office/drawing/2014/main" id="{F8936535-82C4-6935-4A5D-3D4FF1AF3513}"/>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2948D59B-6809-AD0C-20CF-33F2BBE0422C}"/>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rPr>
              <a:t>Our top ranking in education inspires high-class school design.</a:t>
            </a:r>
          </a:p>
        </p:txBody>
      </p:sp>
      <p:sp>
        <p:nvSpPr>
          <p:cNvPr id="56" name="Title 1">
            <a:extLst>
              <a:ext uri="{FF2B5EF4-FFF2-40B4-BE49-F238E27FC236}">
                <a16:creationId xmlns:a16="http://schemas.microsoft.com/office/drawing/2014/main" id="{433279CE-E3F4-D019-5558-E5B3ED71E73B}"/>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EE3E7C91-DE8F-D5C6-EF51-4783003FBA6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A4569CF0-B700-D6B5-225E-84A7E7AE9000}"/>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2" name="Title 1">
            <a:extLst>
              <a:ext uri="{FF2B5EF4-FFF2-40B4-BE49-F238E27FC236}">
                <a16:creationId xmlns:a16="http://schemas.microsoft.com/office/drawing/2014/main" id="{B0A590A5-42B7-CCE3-9F76-98CE760EF903}"/>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783DD63A-F917-B53C-D763-32C732383732}"/>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4A7FDA20-97CD-171B-A2D9-A61B61564FE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29328465-C4CF-FD3A-F22F-E95221F5E683}"/>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55A593B-847A-5D1D-C107-DD69B79D338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EFBCFDED-6D0A-A13E-16CF-EBA0CE8705C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21" name="Rectangle 20">
            <a:extLst>
              <a:ext uri="{FF2B5EF4-FFF2-40B4-BE49-F238E27FC236}">
                <a16:creationId xmlns:a16="http://schemas.microsoft.com/office/drawing/2014/main" id="{55DF93C9-8D64-74E0-63CC-320ED74C7703}"/>
              </a:ext>
            </a:extLst>
          </p:cNvPr>
          <p:cNvSpPr/>
          <p:nvPr/>
        </p:nvSpPr>
        <p:spPr>
          <a:xfrm>
            <a:off x="10319014" y="2359916"/>
            <a:ext cx="1839817" cy="42635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9" name="Group 28">
            <a:extLst>
              <a:ext uri="{FF2B5EF4-FFF2-40B4-BE49-F238E27FC236}">
                <a16:creationId xmlns:a16="http://schemas.microsoft.com/office/drawing/2014/main" id="{DDFD823A-75ED-3DDA-9763-E3F987777CA7}"/>
              </a:ext>
            </a:extLst>
          </p:cNvPr>
          <p:cNvGrpSpPr/>
          <p:nvPr/>
        </p:nvGrpSpPr>
        <p:grpSpPr>
          <a:xfrm>
            <a:off x="-3878855" y="627530"/>
            <a:ext cx="3863884" cy="4277908"/>
            <a:chOff x="106816" y="5251712"/>
            <a:chExt cx="3863884" cy="4277908"/>
          </a:xfrm>
        </p:grpSpPr>
        <p:pic>
          <p:nvPicPr>
            <p:cNvPr id="30" name="Picture 29">
              <a:extLst>
                <a:ext uri="{FF2B5EF4-FFF2-40B4-BE49-F238E27FC236}">
                  <a16:creationId xmlns:a16="http://schemas.microsoft.com/office/drawing/2014/main" id="{D45B242A-BC1D-550A-4991-E0C5EBA95F5E}"/>
                </a:ext>
              </a:extLst>
            </p:cNvPr>
            <p:cNvPicPr>
              <a:picLocks noChangeAspect="1"/>
            </p:cNvPicPr>
            <p:nvPr/>
          </p:nvPicPr>
          <p:blipFill>
            <a:blip r:embed="rId7">
              <a:extLst>
                <a:ext uri="{28A0092B-C50C-407E-A947-70E740481C1C}">
                  <a14:useLocalDpi xmlns:a14="http://schemas.microsoft.com/office/drawing/2010/main" val="0"/>
                </a:ext>
              </a:extLst>
            </a:blip>
            <a:srcRect l="-1" r="921" b="1154"/>
            <a:stretch/>
          </p:blipFill>
          <p:spPr>
            <a:xfrm>
              <a:off x="106816" y="5251712"/>
              <a:ext cx="3863884" cy="4277908"/>
            </a:xfrm>
            <a:prstGeom prst="rect">
              <a:avLst/>
            </a:prstGeom>
          </p:spPr>
        </p:pic>
        <p:sp>
          <p:nvSpPr>
            <p:cNvPr id="32" name="Footer Placeholder 4">
              <a:extLst>
                <a:ext uri="{FF2B5EF4-FFF2-40B4-BE49-F238E27FC236}">
                  <a16:creationId xmlns:a16="http://schemas.microsoft.com/office/drawing/2014/main" id="{24CF9330-75AE-AAB4-EA99-DDBB9D30B48A}"/>
                </a:ext>
              </a:extLst>
            </p:cNvPr>
            <p:cNvSpPr txBox="1">
              <a:spLocks/>
            </p:cNvSpPr>
            <p:nvPr/>
          </p:nvSpPr>
          <p:spPr>
            <a:xfrm>
              <a:off x="218847" y="5356289"/>
              <a:ext cx="339195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05774" dir="5400000" algn="ctr" rotWithShape="0">
                      <a:srgbClr val="000000">
                        <a:alpha val="91000"/>
                      </a:srgbClr>
                    </a:outerShdw>
                  </a:effectLst>
                  <a:latin typeface="Finlandica" charset="0"/>
                </a:rPr>
                <a:t>Saunalahti </a:t>
              </a:r>
              <a:r>
                <a:rPr lang="fi-FI" sz="700" kern="0" cap="none" spc="0" err="1">
                  <a:solidFill>
                    <a:schemeClr val="bg1"/>
                  </a:solidFill>
                  <a:effectLst>
                    <a:outerShdw blurRad="305774" dir="5400000" algn="ctr" rotWithShape="0">
                      <a:srgbClr val="000000">
                        <a:alpha val="91000"/>
                      </a:srgbClr>
                    </a:outerShdw>
                  </a:effectLst>
                  <a:latin typeface="Finlandica" charset="0"/>
                </a:rPr>
                <a:t>Daycare</a:t>
              </a:r>
              <a:r>
                <a:rPr lang="fi-FI" sz="700" kern="0" cap="none" spc="0">
                  <a:solidFill>
                    <a:schemeClr val="bg1"/>
                  </a:solidFill>
                  <a:effectLst>
                    <a:outerShdw blurRad="305774" dir="5400000" algn="ctr" rotWithShape="0">
                      <a:srgbClr val="000000">
                        <a:alpha val="91000"/>
                      </a:srgbClr>
                    </a:outerShdw>
                  </a:effectLst>
                  <a:latin typeface="Finlandica" charset="0"/>
                </a:rPr>
                <a:t> Centre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JKMM </a:t>
              </a:r>
              <a:r>
                <a:rPr lang="fi-FI" sz="700" kern="0" cap="none" spc="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a:solidFill>
                    <a:schemeClr val="bg1"/>
                  </a:solidFill>
                  <a:effectLst>
                    <a:outerShdw blurRad="305774" dir="5400000" algn="ctr" rotWithShape="0">
                      <a:srgbClr val="000000">
                        <a:alpha val="91000"/>
                      </a:srgbClr>
                    </a:outerShdw>
                  </a:effectLst>
                  <a:latin typeface="Finlandica" charset="0"/>
                </a:rPr>
                <a:t>, Espoo 2011. Photo: Mika </a:t>
              </a:r>
              <a:r>
                <a:rPr lang="fi-FI" sz="700" kern="0" cap="none" spc="0" err="1">
                  <a:solidFill>
                    <a:schemeClr val="bg1"/>
                  </a:solidFill>
                  <a:effectLst>
                    <a:outerShdw blurRad="305774" dir="5400000" algn="ctr" rotWithShape="0">
                      <a:srgbClr val="000000">
                        <a:alpha val="91000"/>
                      </a:srgbClr>
                    </a:outerShdw>
                  </a:effectLst>
                  <a:latin typeface="Finlandica" charset="0"/>
                </a:rPr>
                <a:t>Huisman</a:t>
              </a:r>
              <a:r>
                <a:rPr lang="fi-FI" sz="700" kern="0" cap="none" spc="0">
                  <a:solidFill>
                    <a:schemeClr val="bg1"/>
                  </a:solidFill>
                  <a:effectLst>
                    <a:outerShdw blurRad="305774" dir="5400000" algn="ctr" rotWithShape="0">
                      <a:srgbClr val="000000">
                        <a:alpha val="91000"/>
                      </a:srgbClr>
                    </a:outerShdw>
                  </a:effectLst>
                  <a:latin typeface="Finlandica" charset="0"/>
                </a:rPr>
                <a:t> / JKMM</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sp>
        <p:nvSpPr>
          <p:cNvPr id="23" name="Rectangle 22">
            <a:extLst>
              <a:ext uri="{FF2B5EF4-FFF2-40B4-BE49-F238E27FC236}">
                <a16:creationId xmlns:a16="http://schemas.microsoft.com/office/drawing/2014/main" id="{5C09F4FB-5990-0A84-03C8-3C17B0137761}"/>
              </a:ext>
            </a:extLst>
          </p:cNvPr>
          <p:cNvSpPr/>
          <p:nvPr/>
        </p:nvSpPr>
        <p:spPr>
          <a:xfrm>
            <a:off x="180029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4" name="Title 1">
            <a:extLst>
              <a:ext uri="{FF2B5EF4-FFF2-40B4-BE49-F238E27FC236}">
                <a16:creationId xmlns:a16="http://schemas.microsoft.com/office/drawing/2014/main" id="{3BDD6CDF-A67C-43E2-E5A8-43B769C2A1BB}"/>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35" name="Title 1">
            <a:extLst>
              <a:ext uri="{FF2B5EF4-FFF2-40B4-BE49-F238E27FC236}">
                <a16:creationId xmlns:a16="http://schemas.microsoft.com/office/drawing/2014/main" id="{FACC8B60-4912-FE3E-53E3-D98A1E5A287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5</a:t>
            </a:r>
          </a:p>
        </p:txBody>
      </p:sp>
    </p:spTree>
    <p:extLst>
      <p:ext uri="{BB962C8B-B14F-4D97-AF65-F5344CB8AC3E}">
        <p14:creationId xmlns:p14="http://schemas.microsoft.com/office/powerpoint/2010/main" val="2637749278"/>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p:tgtEl>
                                          <p:spTgt spid="17"/>
                                        </p:tgtEl>
                                        <p:attrNameLst>
                                          <p:attrName>ppt_y</p:attrName>
                                        </p:attrNameLst>
                                      </p:cBhvr>
                                      <p:tavLst>
                                        <p:tav tm="0">
                                          <p:val>
                                            <p:strVal val="#ppt_y+#ppt_h*1.125000"/>
                                          </p:val>
                                        </p:tav>
                                        <p:tav tm="100000">
                                          <p:val>
                                            <p:strVal val="#ppt_y"/>
                                          </p:val>
                                        </p:tav>
                                      </p:tavLst>
                                    </p:anim>
                                    <p:animEffect transition="in" filter="wipe(up)">
                                      <p:cBhvr>
                                        <p:cTn id="8" dur="10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strVal val="#ppt_w*0.70"/>
                                          </p:val>
                                        </p:tav>
                                        <p:tav tm="100000">
                                          <p:val>
                                            <p:strVal val="#ppt_w"/>
                                          </p:val>
                                        </p:tav>
                                      </p:tavLst>
                                    </p:anim>
                                    <p:anim calcmode="lin" valueType="num">
                                      <p:cBhvr>
                                        <p:cTn id="14" dur="750" fill="hold"/>
                                        <p:tgtEl>
                                          <p:spTgt spid="16"/>
                                        </p:tgtEl>
                                        <p:attrNameLst>
                                          <p:attrName>ppt_h</p:attrName>
                                        </p:attrNameLst>
                                      </p:cBhvr>
                                      <p:tavLst>
                                        <p:tav tm="0">
                                          <p:val>
                                            <p:strVal val="#ppt_h"/>
                                          </p:val>
                                        </p:tav>
                                        <p:tav tm="100000">
                                          <p:val>
                                            <p:strVal val="#ppt_h"/>
                                          </p:val>
                                        </p:tav>
                                      </p:tavLst>
                                    </p:anim>
                                    <p:animEffect transition="in" filter="fade">
                                      <p:cBhvr>
                                        <p:cTn id="15" dur="750"/>
                                        <p:tgtEl>
                                          <p:spTgt spid="1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p:tgtEl>
                                          <p:spTgt spid="14"/>
                                        </p:tgtEl>
                                        <p:attrNameLst>
                                          <p:attrName>ppt_y</p:attrName>
                                        </p:attrNameLst>
                                      </p:cBhvr>
                                      <p:tavLst>
                                        <p:tav tm="0">
                                          <p:val>
                                            <p:strVal val="#ppt_y-#ppt_h*1.125000"/>
                                          </p:val>
                                        </p:tav>
                                        <p:tav tm="100000">
                                          <p:val>
                                            <p:strVal val="#ppt_y"/>
                                          </p:val>
                                        </p:tav>
                                      </p:tavLst>
                                    </p:anim>
                                    <p:animEffect transition="in" filter="wipe(down)">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1.97531E-6 L 0.69114 -1.97531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2.77778E-6 -4.32099E-6 L 0.43872 -0.00154 " pathEditMode="relative" rAng="0" ptsTypes="AA">
                                      <p:cBhvr>
                                        <p:cTn id="29" dur="2000" fill="hold"/>
                                        <p:tgtEl>
                                          <p:spTgt spid="29"/>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
                                        <p:tgtEl>
                                          <p:spTgt spid="28"/>
                                        </p:tgtEl>
                                      </p:cBhvr>
                                    </p:animEffect>
                                  </p:childTnLst>
                                </p:cTn>
                              </p:par>
                              <p:par>
                                <p:cTn id="33" presetID="0" presetClass="path" presetSubtype="0" accel="50000" decel="50000" fill="hold" nodeType="withEffect">
                                  <p:stCondLst>
                                    <p:cond delay="0"/>
                                  </p:stCondLst>
                                  <p:childTnLst>
                                    <p:animMotion origin="layout" path="M -3.61111E-6 -0.00185 L 1.0033 -0.00246 " pathEditMode="relative" rAng="0" ptsTypes="AA">
                                      <p:cBhvr>
                                        <p:cTn id="34" dur="3000" fill="hold"/>
                                        <p:tgtEl>
                                          <p:spTgt spid="2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8E2CD-71A3-4454-BF73-73096B15361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C71FC6-636D-DD47-67BE-B65FB8BA614D}"/>
              </a:ext>
            </a:extLst>
          </p:cNvPr>
          <p:cNvPicPr>
            <a:picLocks noChangeAspect="1"/>
          </p:cNvPicPr>
          <p:nvPr/>
        </p:nvPicPr>
        <p:blipFill>
          <a:blip r:embed="rId3" cstate="screen">
            <a:extLst>
              <a:ext uri="{28A0092B-C50C-407E-A947-70E740481C1C}">
                <a14:useLocalDpi xmlns:a14="http://schemas.microsoft.com/office/drawing/2010/main"/>
              </a:ext>
            </a:extLst>
          </a:blip>
          <a:srcRect r="1888"/>
          <a:stretch/>
        </p:blipFill>
        <p:spPr>
          <a:xfrm>
            <a:off x="0" y="-9527"/>
            <a:ext cx="9144000" cy="5153027"/>
          </a:xfrm>
          <a:prstGeom prst="rect">
            <a:avLst/>
          </a:prstGeom>
        </p:spPr>
      </p:pic>
      <p:sp>
        <p:nvSpPr>
          <p:cNvPr id="8" name="Rectangle 7">
            <a:extLst>
              <a:ext uri="{FF2B5EF4-FFF2-40B4-BE49-F238E27FC236}">
                <a16:creationId xmlns:a16="http://schemas.microsoft.com/office/drawing/2014/main" id="{805B3A6C-396E-ABB2-5439-69EE55C65706}"/>
              </a:ext>
            </a:extLst>
          </p:cNvPr>
          <p:cNvSpPr/>
          <p:nvPr/>
        </p:nvSpPr>
        <p:spPr>
          <a:xfrm>
            <a:off x="-1" y="-9528"/>
            <a:ext cx="9144001" cy="5153027"/>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70343647-0C30-D14C-583D-01E24A7FD3DA}"/>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Finlandica" charset="0"/>
              </a:rPr>
              <a:t>Helsinki Central Library </a:t>
            </a:r>
            <a:r>
              <a:rPr lang="en-US" sz="700" kern="0" cap="none" spc="0" err="1">
                <a:solidFill>
                  <a:schemeClr val="bg1"/>
                </a:solidFill>
                <a:latin typeface="Finlandica" charset="0"/>
              </a:rPr>
              <a:t>Oodi</a:t>
            </a:r>
            <a:r>
              <a:rPr lang="en-US" sz="700" kern="0" cap="none" spc="0">
                <a:solidFill>
                  <a:schemeClr val="bg1"/>
                </a:solidFill>
                <a:latin typeface="Finlandica" charset="0"/>
              </a:rPr>
              <a:t> by ALA Architects, 2018. Photo: </a:t>
            </a:r>
            <a:r>
              <a:rPr lang="en-US" sz="700" kern="0" cap="none" spc="0" err="1">
                <a:solidFill>
                  <a:schemeClr val="bg1"/>
                </a:solidFill>
                <a:latin typeface="Finlandica" charset="0"/>
              </a:rPr>
              <a:t>Tuomas</a:t>
            </a:r>
            <a:r>
              <a:rPr lang="en-US" sz="700" kern="0" cap="none" spc="0">
                <a:solidFill>
                  <a:schemeClr val="bg1"/>
                </a:solidFill>
                <a:latin typeface="Finlandica" charset="0"/>
              </a:rPr>
              <a:t> </a:t>
            </a:r>
            <a:r>
              <a:rPr lang="en-US" sz="700" kern="0" cap="none" spc="0" err="1">
                <a:solidFill>
                  <a:schemeClr val="bg1"/>
                </a:solidFill>
                <a:latin typeface="Finlandica" charset="0"/>
              </a:rPr>
              <a:t>Uusheimo</a:t>
            </a:r>
            <a:r>
              <a:rPr lang="en-US" sz="700" kern="0" cap="none" spc="0">
                <a:solidFill>
                  <a:schemeClr val="bg1"/>
                </a:solidFill>
                <a:latin typeface="Finlandica" charset="0"/>
              </a:rPr>
              <a:t> / City of Helsinki</a:t>
            </a:r>
          </a:p>
        </p:txBody>
      </p:sp>
      <p:sp>
        <p:nvSpPr>
          <p:cNvPr id="6" name="Title 1">
            <a:extLst>
              <a:ext uri="{FF2B5EF4-FFF2-40B4-BE49-F238E27FC236}">
                <a16:creationId xmlns:a16="http://schemas.microsoft.com/office/drawing/2014/main" id="{6CCE1DCD-3E49-F5AD-9BB4-4EC9D113A9CA}"/>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6/10</a:t>
            </a:r>
          </a:p>
        </p:txBody>
      </p:sp>
      <p:sp>
        <p:nvSpPr>
          <p:cNvPr id="7" name="Title 1">
            <a:extLst>
              <a:ext uri="{FF2B5EF4-FFF2-40B4-BE49-F238E27FC236}">
                <a16:creationId xmlns:a16="http://schemas.microsoft.com/office/drawing/2014/main" id="{A38DA995-EB3A-1893-1785-A033BD3D8F31}"/>
              </a:ext>
            </a:extLst>
          </p:cNvPr>
          <p:cNvSpPr txBox="1">
            <a:spLocks/>
          </p:cNvSpPr>
          <p:nvPr/>
        </p:nvSpPr>
        <p:spPr>
          <a:xfrm>
            <a:off x="1170041" y="2459851"/>
            <a:ext cx="6803918" cy="1323439"/>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Our public library institution </a:t>
            </a:r>
          </a:p>
          <a:p>
            <a:pPr algn="ctr"/>
            <a:r>
              <a:rPr lang="en-US" sz="2000">
                <a:solidFill>
                  <a:schemeClr val="bg1"/>
                </a:solidFill>
                <a:effectLst>
                  <a:outerShdw blurRad="994667" dir="5400000" sx="102000" sy="102000" algn="ctr" rotWithShape="0">
                    <a:srgbClr val="000000"/>
                  </a:outerShdw>
                </a:effectLst>
                <a:latin typeface="Finlandica"/>
              </a:rPr>
              <a:t>is an important building block </a:t>
            </a:r>
            <a:br>
              <a:rPr lang="en-US" sz="2000">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of democratic education. </a:t>
            </a:r>
            <a:endParaRPr lang="en-US">
              <a:solidFill>
                <a:schemeClr val="bg1"/>
              </a:solidFill>
              <a:effectLst>
                <a:outerShdw blurRad="994667" dir="5400000" sx="102000" sy="102000" algn="ctr" rotWithShape="0">
                  <a:srgbClr val="000000"/>
                </a:outerShdw>
              </a:effectLst>
              <a:latin typeface="Finlandica"/>
            </a:endParaRPr>
          </a:p>
          <a:p>
            <a:pPr algn="ctr"/>
            <a:r>
              <a:rPr lang="en-US" sz="2000">
                <a:solidFill>
                  <a:schemeClr val="bg1"/>
                </a:solidFill>
                <a:effectLst>
                  <a:outerShdw blurRad="994667" dir="5400000" sx="102000" sy="102000" algn="ctr" rotWithShape="0">
                    <a:srgbClr val="000000"/>
                  </a:outerShdw>
                </a:effectLst>
                <a:latin typeface="Finlandica"/>
              </a:rPr>
              <a:t>And it shows.</a:t>
            </a:r>
            <a:endParaRPr lang="en-US">
              <a:solidFill>
                <a:schemeClr val="bg1"/>
              </a:solidFill>
              <a:effectLst>
                <a:outerShdw blurRad="994667" dir="5400000" sx="102000" sy="102000" algn="ctr" rotWithShape="0">
                  <a:srgbClr val="000000"/>
                </a:outerShdw>
              </a:effectLst>
              <a:latin typeface="Finlandica"/>
            </a:endParaRPr>
          </a:p>
        </p:txBody>
      </p:sp>
      <p:pic>
        <p:nvPicPr>
          <p:cNvPr id="17" name="Picture 16">
            <a:extLst>
              <a:ext uri="{FF2B5EF4-FFF2-40B4-BE49-F238E27FC236}">
                <a16:creationId xmlns:a16="http://schemas.microsoft.com/office/drawing/2014/main" id="{B35132F8-43EB-F2BE-3495-D3FA158D3C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33562124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FF723-C03D-2F6C-D90C-EA28D581E60A}"/>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B7824F02-3673-E6E3-6754-90497BCC66A7}"/>
              </a:ext>
            </a:extLst>
          </p:cNvPr>
          <p:cNvGrpSpPr/>
          <p:nvPr/>
        </p:nvGrpSpPr>
        <p:grpSpPr>
          <a:xfrm>
            <a:off x="4067944" y="640660"/>
            <a:ext cx="5076056" cy="4276301"/>
            <a:chOff x="4067944" y="640660"/>
            <a:chExt cx="5076056" cy="4276301"/>
          </a:xfrm>
        </p:grpSpPr>
        <p:pic>
          <p:nvPicPr>
            <p:cNvPr id="12" name="Picture 11">
              <a:extLst>
                <a:ext uri="{FF2B5EF4-FFF2-40B4-BE49-F238E27FC236}">
                  <a16:creationId xmlns:a16="http://schemas.microsoft.com/office/drawing/2014/main" id="{BC73CF5C-70A3-CB8E-758D-CDFFFC5B6472}"/>
                </a:ext>
              </a:extLst>
            </p:cNvPr>
            <p:cNvPicPr>
              <a:picLocks noChangeAspect="1"/>
            </p:cNvPicPr>
            <p:nvPr/>
          </p:nvPicPr>
          <p:blipFill>
            <a:blip r:embed="rId3">
              <a:extLst>
                <a:ext uri="{28A0092B-C50C-407E-A947-70E740481C1C}">
                  <a14:useLocalDpi xmlns:a14="http://schemas.microsoft.com/office/drawing/2010/main" val="0"/>
                </a:ext>
              </a:extLst>
            </a:blip>
            <a:srcRect l="5794" t="1" r="5342" b="200"/>
            <a:stretch>
              <a:fillRect/>
            </a:stretch>
          </p:blipFill>
          <p:spPr>
            <a:xfrm>
              <a:off x="4067944" y="640660"/>
              <a:ext cx="5076056" cy="4276301"/>
            </a:xfrm>
            <a:prstGeom prst="rect">
              <a:avLst/>
            </a:prstGeom>
          </p:spPr>
        </p:pic>
        <p:sp>
          <p:nvSpPr>
            <p:cNvPr id="68" name="Footer Placeholder 4">
              <a:extLst>
                <a:ext uri="{FF2B5EF4-FFF2-40B4-BE49-F238E27FC236}">
                  <a16:creationId xmlns:a16="http://schemas.microsoft.com/office/drawing/2014/main" id="{DB6A879C-15BF-7243-212F-BBE477CF09D7}"/>
                </a:ext>
              </a:extLst>
            </p:cNvPr>
            <p:cNvSpPr txBox="1">
              <a:spLocks/>
            </p:cNvSpPr>
            <p:nvPr/>
          </p:nvSpPr>
          <p:spPr>
            <a:xfrm>
              <a:off x="4169974" y="713030"/>
              <a:ext cx="4974026"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Aalto </a:t>
              </a:r>
              <a:r>
                <a:rPr lang="fi-FI" sz="700" kern="0" cap="none" spc="0" err="1">
                  <a:solidFill>
                    <a:schemeClr val="bg1"/>
                  </a:solidFill>
                  <a:latin typeface="Finlandica" charset="0"/>
                </a:rPr>
                <a:t>University</a:t>
              </a:r>
              <a:r>
                <a:rPr lang="fi-FI" sz="700" kern="0" cap="none" spc="0">
                  <a:solidFill>
                    <a:schemeClr val="bg1"/>
                  </a:solidFill>
                  <a:latin typeface="Finlandica" charset="0"/>
                </a:rPr>
                <a:t> Library </a:t>
              </a:r>
              <a:r>
                <a:rPr lang="fi-FI" sz="700" kern="0" cap="none" spc="0" err="1">
                  <a:solidFill>
                    <a:schemeClr val="bg1"/>
                  </a:solidFill>
                  <a:latin typeface="Finlandica" charset="0"/>
                </a:rPr>
                <a:t>by</a:t>
              </a:r>
              <a:r>
                <a:rPr lang="fi-FI" sz="700" kern="0" cap="none" spc="0">
                  <a:solidFill>
                    <a:schemeClr val="bg1"/>
                  </a:solidFill>
                  <a:latin typeface="Finlandica" charset="0"/>
                </a:rPr>
                <a:t> Alvar and </a:t>
              </a:r>
              <a:r>
                <a:rPr lang="fi-FI" sz="700" kern="0" cap="none" spc="0" err="1">
                  <a:solidFill>
                    <a:schemeClr val="bg1"/>
                  </a:solidFill>
                  <a:latin typeface="Finlandica" charset="0"/>
                </a:rPr>
                <a:t>Elissa</a:t>
              </a:r>
              <a:r>
                <a:rPr lang="fi-FI" sz="700" kern="0" cap="none" spc="0">
                  <a:solidFill>
                    <a:schemeClr val="bg1"/>
                  </a:solidFill>
                  <a:latin typeface="Finlandica" charset="0"/>
                </a:rPr>
                <a:t> Aalto, Espoo 1970. </a:t>
              </a:r>
              <a:r>
                <a:rPr lang="fi-FI" sz="700" kern="0" cap="none" spc="0" err="1">
                  <a:solidFill>
                    <a:schemeClr val="bg1"/>
                  </a:solidFill>
                  <a:latin typeface="Finlandica" charset="0"/>
                </a:rPr>
                <a:t>Renovation</a:t>
              </a:r>
              <a:r>
                <a:rPr lang="fi-FI" sz="700" kern="0" cap="none" spc="0">
                  <a:solidFill>
                    <a:schemeClr val="bg1"/>
                  </a:solidFill>
                  <a:latin typeface="Finlandica" charset="0"/>
                </a:rPr>
                <a:t> </a:t>
              </a:r>
              <a:r>
                <a:rPr lang="fi-FI" sz="700" kern="0" cap="none" spc="0" err="1">
                  <a:solidFill>
                    <a:schemeClr val="bg1"/>
                  </a:solidFill>
                  <a:latin typeface="Finlandica" charset="0"/>
                </a:rPr>
                <a:t>by</a:t>
              </a:r>
              <a:r>
                <a:rPr lang="fi-FI" sz="700" kern="0" cap="none" spc="0">
                  <a:solidFill>
                    <a:schemeClr val="bg1"/>
                  </a:solidFill>
                  <a:latin typeface="Finlandica" charset="0"/>
                </a:rPr>
                <a:t> NRT and JKMM </a:t>
              </a:r>
              <a:r>
                <a:rPr lang="fi-FI" sz="700" kern="0" cap="none" spc="0" err="1">
                  <a:solidFill>
                    <a:schemeClr val="bg1"/>
                  </a:solidFill>
                  <a:latin typeface="Finlandica" charset="0"/>
                </a:rPr>
                <a:t>Architects</a:t>
              </a:r>
              <a:r>
                <a:rPr lang="fi-FI" sz="700" kern="0" cap="none" spc="0">
                  <a:solidFill>
                    <a:schemeClr val="bg1"/>
                  </a:solidFill>
                  <a:latin typeface="Finlandica" charset="0"/>
                </a:rPr>
                <a:t>, 2016. Photo: Tuomas Uusheimo </a:t>
              </a:r>
              <a:endParaRPr lang="fi-FI" sz="700" kern="0" cap="none" spc="0">
                <a:solidFill>
                  <a:schemeClr val="bg1"/>
                </a:solidFill>
                <a:latin typeface="+mj-lt"/>
              </a:endParaRPr>
            </a:p>
          </p:txBody>
        </p:sp>
      </p:grpSp>
      <p:grpSp>
        <p:nvGrpSpPr>
          <p:cNvPr id="11" name="Group 10">
            <a:extLst>
              <a:ext uri="{FF2B5EF4-FFF2-40B4-BE49-F238E27FC236}">
                <a16:creationId xmlns:a16="http://schemas.microsoft.com/office/drawing/2014/main" id="{16A30C00-FDDA-167E-A7FA-E1821E2F5E9A}"/>
              </a:ext>
            </a:extLst>
          </p:cNvPr>
          <p:cNvGrpSpPr/>
          <p:nvPr/>
        </p:nvGrpSpPr>
        <p:grpSpPr>
          <a:xfrm>
            <a:off x="4067944" y="640661"/>
            <a:ext cx="5076056" cy="4265479"/>
            <a:chOff x="4067944" y="640661"/>
            <a:chExt cx="5076056" cy="4265479"/>
          </a:xfrm>
        </p:grpSpPr>
        <p:pic>
          <p:nvPicPr>
            <p:cNvPr id="13" name="Picture 12">
              <a:extLst>
                <a:ext uri="{FF2B5EF4-FFF2-40B4-BE49-F238E27FC236}">
                  <a16:creationId xmlns:a16="http://schemas.microsoft.com/office/drawing/2014/main" id="{96298FA3-A5E3-8CCB-632D-FDE04DC97C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7944" y="640661"/>
              <a:ext cx="5076056" cy="4265479"/>
            </a:xfrm>
            <a:prstGeom prst="rect">
              <a:avLst/>
            </a:prstGeom>
          </p:spPr>
        </p:pic>
        <p:sp>
          <p:nvSpPr>
            <p:cNvPr id="22" name="Footer Placeholder 4">
              <a:extLst>
                <a:ext uri="{FF2B5EF4-FFF2-40B4-BE49-F238E27FC236}">
                  <a16:creationId xmlns:a16="http://schemas.microsoft.com/office/drawing/2014/main" id="{E73A5D5D-B60D-30D8-1A95-7D98D48519BA}"/>
                </a:ext>
              </a:extLst>
            </p:cNvPr>
            <p:cNvSpPr txBox="1">
              <a:spLocks/>
            </p:cNvSpPr>
            <p:nvPr/>
          </p:nvSpPr>
          <p:spPr>
            <a:xfrm>
              <a:off x="4160326" y="711644"/>
              <a:ext cx="326211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Helsinki Central Library Oodi </a:t>
              </a:r>
              <a:r>
                <a:rPr lang="fi-FI" sz="700" kern="0" cap="none" spc="0" err="1">
                  <a:solidFill>
                    <a:schemeClr val="bg1"/>
                  </a:solidFill>
                  <a:latin typeface="Finlandica" charset="0"/>
                </a:rPr>
                <a:t>by</a:t>
              </a:r>
              <a:r>
                <a:rPr lang="fi-FI" sz="700" kern="0" cap="none" spc="0">
                  <a:solidFill>
                    <a:schemeClr val="bg1"/>
                  </a:solidFill>
                  <a:latin typeface="Finlandica" charset="0"/>
                </a:rPr>
                <a:t> ALA </a:t>
              </a:r>
              <a:r>
                <a:rPr lang="fi-FI" sz="700" kern="0" cap="none" spc="0" err="1">
                  <a:solidFill>
                    <a:schemeClr val="bg1"/>
                  </a:solidFill>
                  <a:latin typeface="Finlandica" charset="0"/>
                </a:rPr>
                <a:t>Architects</a:t>
              </a:r>
              <a:r>
                <a:rPr lang="fi-FI" sz="700" kern="0" cap="none" spc="0">
                  <a:solidFill>
                    <a:schemeClr val="bg1"/>
                  </a:solidFill>
                  <a:latin typeface="Finlandica" charset="0"/>
                </a:rPr>
                <a:t>, 2018. Photo: Laura </a:t>
              </a:r>
              <a:r>
                <a:rPr lang="fi-FI" sz="700" kern="0" cap="none" spc="0" err="1">
                  <a:solidFill>
                    <a:schemeClr val="bg1"/>
                  </a:solidFill>
                  <a:latin typeface="Finlandica" charset="0"/>
                </a:rPr>
                <a:t>Dove</a:t>
              </a:r>
              <a:r>
                <a:rPr lang="fi-FI" sz="700" kern="0" cap="none" spc="0">
                  <a:solidFill>
                    <a:schemeClr val="bg1"/>
                  </a:solidFill>
                  <a:latin typeface="Finlandica" charset="0"/>
                </a:rPr>
                <a:t> / City of Helsinki</a:t>
              </a:r>
              <a:endParaRPr lang="fi-FI" sz="700" kern="0" cap="none" spc="0">
                <a:solidFill>
                  <a:schemeClr val="bg1"/>
                </a:solidFill>
                <a:latin typeface="+mj-lt"/>
              </a:endParaRPr>
            </a:p>
          </p:txBody>
        </p:sp>
      </p:grpSp>
      <p:sp>
        <p:nvSpPr>
          <p:cNvPr id="31" name="Rectangle 30">
            <a:extLst>
              <a:ext uri="{FF2B5EF4-FFF2-40B4-BE49-F238E27FC236}">
                <a16:creationId xmlns:a16="http://schemas.microsoft.com/office/drawing/2014/main" id="{5E2D6E1D-279B-378A-8C51-4FBD82AF1F25}"/>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B1D1B975-76D7-D21B-A903-5E425DB370A9}"/>
              </a:ext>
            </a:extLst>
          </p:cNvPr>
          <p:cNvGrpSpPr/>
          <p:nvPr/>
        </p:nvGrpSpPr>
        <p:grpSpPr>
          <a:xfrm>
            <a:off x="1124868" y="1881488"/>
            <a:ext cx="1859402" cy="690262"/>
            <a:chOff x="1175042" y="2345545"/>
            <a:chExt cx="1859402" cy="690262"/>
          </a:xfrm>
        </p:grpSpPr>
        <p:sp>
          <p:nvSpPr>
            <p:cNvPr id="38" name="Title 1">
              <a:extLst>
                <a:ext uri="{FF2B5EF4-FFF2-40B4-BE49-F238E27FC236}">
                  <a16:creationId xmlns:a16="http://schemas.microsoft.com/office/drawing/2014/main" id="{D0B30914-8796-A6D5-111F-133FF23CCC16}"/>
                </a:ext>
              </a:extLst>
            </p:cNvPr>
            <p:cNvSpPr txBox="1">
              <a:spLocks/>
            </p:cNvSpPr>
            <p:nvPr/>
          </p:nvSpPr>
          <p:spPr>
            <a:xfrm>
              <a:off x="1175042" y="2728030"/>
              <a:ext cx="185940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 Helsinki Central Library is the flagship of future libraries.</a:t>
              </a:r>
              <a:endParaRPr lang="en-US" sz="1000" b="0">
                <a:solidFill>
                  <a:schemeClr val="tx1"/>
                </a:solidFill>
                <a:latin typeface="Finlandica"/>
                <a:ea typeface="+mj-lt"/>
                <a:cs typeface="Arial"/>
              </a:endParaRPr>
            </a:p>
          </p:txBody>
        </p:sp>
        <p:sp>
          <p:nvSpPr>
            <p:cNvPr id="39" name="Title 1">
              <a:extLst>
                <a:ext uri="{FF2B5EF4-FFF2-40B4-BE49-F238E27FC236}">
                  <a16:creationId xmlns:a16="http://schemas.microsoft.com/office/drawing/2014/main" id="{638C39AA-18D1-F793-E2D6-882DED457DBE}"/>
                </a:ext>
              </a:extLst>
            </p:cNvPr>
            <p:cNvSpPr txBox="1">
              <a:spLocks/>
            </p:cNvSpPr>
            <p:nvPr/>
          </p:nvSpPr>
          <p:spPr>
            <a:xfrm>
              <a:off x="1337155" y="234554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err="1">
                  <a:solidFill>
                    <a:schemeClr val="tx1"/>
                  </a:solidFill>
                  <a:ea typeface="+mj-lt"/>
                  <a:cs typeface="+mj-lt"/>
                </a:rPr>
                <a:t>Oodi</a:t>
              </a:r>
              <a:endParaRPr lang="en-US" sz="2000">
                <a:solidFill>
                  <a:schemeClr val="tx1"/>
                </a:solidFill>
                <a:ea typeface="+mj-lt"/>
                <a:cs typeface="+mj-lt"/>
              </a:endParaRPr>
            </a:p>
          </p:txBody>
        </p:sp>
      </p:grpSp>
      <p:sp>
        <p:nvSpPr>
          <p:cNvPr id="19" name="Title 1">
            <a:extLst>
              <a:ext uri="{FF2B5EF4-FFF2-40B4-BE49-F238E27FC236}">
                <a16:creationId xmlns:a16="http://schemas.microsoft.com/office/drawing/2014/main" id="{BF40FF1F-808C-3866-C150-8862E40EAD4D}"/>
              </a:ext>
            </a:extLst>
          </p:cNvPr>
          <p:cNvSpPr txBox="1">
            <a:spLocks/>
          </p:cNvSpPr>
          <p:nvPr/>
        </p:nvSpPr>
        <p:spPr>
          <a:xfrm>
            <a:off x="1329935" y="316031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It's a space for community, connection, and creativity.</a:t>
            </a:r>
          </a:p>
        </p:txBody>
      </p:sp>
      <p:sp>
        <p:nvSpPr>
          <p:cNvPr id="21" name="Rectangle 20">
            <a:extLst>
              <a:ext uri="{FF2B5EF4-FFF2-40B4-BE49-F238E27FC236}">
                <a16:creationId xmlns:a16="http://schemas.microsoft.com/office/drawing/2014/main" id="{9DBCE9C1-E78B-A586-1B1E-03479ACAD77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2A52EC03-1A02-66A3-9205-6B8D042415B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D398C716-76DF-FAF6-B77B-773509616FEC}"/>
              </a:ext>
            </a:extLst>
          </p:cNvPr>
          <p:cNvSpPr txBox="1">
            <a:spLocks/>
          </p:cNvSpPr>
          <p:nvPr/>
        </p:nvSpPr>
        <p:spPr>
          <a:xfrm>
            <a:off x="394399" y="195443"/>
            <a:ext cx="3460857"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Our public library institution is an important building block of democratic education.</a:t>
            </a:r>
          </a:p>
        </p:txBody>
      </p:sp>
      <p:sp>
        <p:nvSpPr>
          <p:cNvPr id="56" name="Title 1">
            <a:extLst>
              <a:ext uri="{FF2B5EF4-FFF2-40B4-BE49-F238E27FC236}">
                <a16:creationId xmlns:a16="http://schemas.microsoft.com/office/drawing/2014/main" id="{534A683A-7D1C-747A-0102-765A59D97789}"/>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9223F71E-FC13-B473-415F-E75C96052C10}"/>
              </a:ext>
            </a:extLst>
          </p:cNvPr>
          <p:cNvSpPr/>
          <p:nvPr/>
        </p:nvSpPr>
        <p:spPr>
          <a:xfrm>
            <a:off x="2091782"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973625D9-2116-FB86-9134-3CEEAB39CD8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8E561D-28F3-913C-7E29-009B409A11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90E0BB05-FC83-DA05-23DB-6D0528B3D4C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3B482B98-FB02-17C5-6111-6EEB19FC71F3}"/>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310AF69C-F13A-AC46-91C0-CA89A0FAE7E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6</a:t>
            </a:r>
          </a:p>
        </p:txBody>
      </p:sp>
      <p:sp>
        <p:nvSpPr>
          <p:cNvPr id="63" name="Title 1">
            <a:extLst>
              <a:ext uri="{FF2B5EF4-FFF2-40B4-BE49-F238E27FC236}">
                <a16:creationId xmlns:a16="http://schemas.microsoft.com/office/drawing/2014/main" id="{2F2D5AD4-037D-8C25-C9EF-8E0929BBC2E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A2BF1BEC-3C52-21FA-C23D-4491056F964A}"/>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701A409A-EE8D-7289-A2AB-F3A7091366FE}"/>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A0BD2E98-F7E6-F37B-D589-51B22A9897DC}"/>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C16721BB-EA85-66C5-1E1B-C6087BFC5034}"/>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8" name="Group 7">
            <a:extLst>
              <a:ext uri="{FF2B5EF4-FFF2-40B4-BE49-F238E27FC236}">
                <a16:creationId xmlns:a16="http://schemas.microsoft.com/office/drawing/2014/main" id="{2782882A-8F64-1BFE-F751-6838F753B38F}"/>
              </a:ext>
            </a:extLst>
          </p:cNvPr>
          <p:cNvGrpSpPr/>
          <p:nvPr/>
        </p:nvGrpSpPr>
        <p:grpSpPr>
          <a:xfrm>
            <a:off x="-5106614" y="640660"/>
            <a:ext cx="5076056" cy="4276301"/>
            <a:chOff x="4067944" y="620894"/>
            <a:chExt cx="5076056" cy="4276301"/>
          </a:xfrm>
        </p:grpSpPr>
        <p:pic>
          <p:nvPicPr>
            <p:cNvPr id="14" name="Picture 13">
              <a:extLst>
                <a:ext uri="{FF2B5EF4-FFF2-40B4-BE49-F238E27FC236}">
                  <a16:creationId xmlns:a16="http://schemas.microsoft.com/office/drawing/2014/main" id="{0886B6F3-FAC2-B524-A66E-7386E3C7E971}"/>
                </a:ext>
              </a:extLst>
            </p:cNvPr>
            <p:cNvPicPr>
              <a:picLocks noChangeAspect="1"/>
            </p:cNvPicPr>
            <p:nvPr/>
          </p:nvPicPr>
          <p:blipFill>
            <a:blip r:embed="rId5" cstate="screen">
              <a:extLst>
                <a:ext uri="{28A0092B-C50C-407E-A947-70E740481C1C}">
                  <a14:useLocalDpi xmlns:a14="http://schemas.microsoft.com/office/drawing/2010/main"/>
                </a:ext>
              </a:extLst>
            </a:blip>
            <a:srcRect l="1035" t="210" b="496"/>
            <a:stretch/>
          </p:blipFill>
          <p:spPr>
            <a:xfrm>
              <a:off x="4067944" y="620894"/>
              <a:ext cx="5076056" cy="4276301"/>
            </a:xfrm>
            <a:prstGeom prst="rect">
              <a:avLst/>
            </a:prstGeom>
          </p:spPr>
        </p:pic>
        <p:sp>
          <p:nvSpPr>
            <p:cNvPr id="15" name="Footer Placeholder 4">
              <a:extLst>
                <a:ext uri="{FF2B5EF4-FFF2-40B4-BE49-F238E27FC236}">
                  <a16:creationId xmlns:a16="http://schemas.microsoft.com/office/drawing/2014/main" id="{056CE2CA-55E7-CEE1-046D-F8C0CA3CD985}"/>
                </a:ext>
              </a:extLst>
            </p:cNvPr>
            <p:cNvSpPr txBox="1">
              <a:spLocks/>
            </p:cNvSpPr>
            <p:nvPr/>
          </p:nvSpPr>
          <p:spPr>
            <a:xfrm>
              <a:off x="4167831" y="693197"/>
              <a:ext cx="295593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05774" dir="5400000" algn="ctr" rotWithShape="0">
                      <a:srgbClr val="000000">
                        <a:alpha val="91000"/>
                      </a:srgbClr>
                    </a:outerShdw>
                  </a:effectLst>
                  <a:latin typeface="Finlandica" charset="0"/>
                </a:rPr>
                <a:t>Turku Main Library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JKMM </a:t>
              </a:r>
              <a:r>
                <a:rPr lang="fi-FI" sz="700" kern="0" cap="none" spc="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a:solidFill>
                    <a:schemeClr val="bg1"/>
                  </a:solidFill>
                  <a:effectLst>
                    <a:outerShdw blurRad="305774" dir="5400000" algn="ctr" rotWithShape="0">
                      <a:srgbClr val="000000">
                        <a:alpha val="91000"/>
                      </a:srgbClr>
                    </a:outerShdw>
                  </a:effectLst>
                  <a:latin typeface="Finlandica" charset="0"/>
                </a:rPr>
                <a:t>, 2007. Photo: Michael </a:t>
              </a:r>
              <a:r>
                <a:rPr lang="fi-FI" sz="700" kern="0" cap="none" spc="0" err="1">
                  <a:solidFill>
                    <a:schemeClr val="bg1"/>
                  </a:solidFill>
                  <a:effectLst>
                    <a:outerShdw blurRad="305774" dir="5400000" algn="ctr" rotWithShape="0">
                      <a:srgbClr val="000000">
                        <a:alpha val="91000"/>
                      </a:srgbClr>
                    </a:outerShdw>
                  </a:effectLst>
                  <a:latin typeface="Finlandica" charset="0"/>
                </a:rPr>
                <a:t>Pelmutter</a:t>
              </a:r>
              <a:r>
                <a:rPr lang="fi-FI" sz="700" kern="0" cap="none" spc="0">
                  <a:solidFill>
                    <a:schemeClr val="bg1"/>
                  </a:solidFill>
                  <a:effectLst>
                    <a:outerShdw blurRad="305774" dir="5400000" algn="ctr" rotWithShape="0">
                      <a:srgbClr val="000000">
                        <a:alpha val="91000"/>
                      </a:srgbClr>
                    </a:outerShdw>
                  </a:effectLst>
                  <a:latin typeface="Finlandica" charset="0"/>
                </a:rPr>
                <a:t> / JKMM</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sp>
        <p:nvSpPr>
          <p:cNvPr id="16" name="Rectangle 15">
            <a:extLst>
              <a:ext uri="{FF2B5EF4-FFF2-40B4-BE49-F238E27FC236}">
                <a16:creationId xmlns:a16="http://schemas.microsoft.com/office/drawing/2014/main" id="{967470BE-8F9B-FD32-EEE8-A732817D6ED7}"/>
              </a:ext>
            </a:extLst>
          </p:cNvPr>
          <p:cNvSpPr/>
          <p:nvPr/>
        </p:nvSpPr>
        <p:spPr>
          <a:xfrm>
            <a:off x="-25406" y="560510"/>
            <a:ext cx="4082614" cy="457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33ECC367-EB89-E1BB-5B26-C58CA5B9F7C7}"/>
              </a:ext>
            </a:extLst>
          </p:cNvPr>
          <p:cNvGrpSpPr/>
          <p:nvPr/>
        </p:nvGrpSpPr>
        <p:grpSpPr>
          <a:xfrm>
            <a:off x="178451" y="5327317"/>
            <a:ext cx="3816426" cy="4260222"/>
            <a:chOff x="179510" y="5266611"/>
            <a:chExt cx="3816426" cy="4260222"/>
          </a:xfrm>
        </p:grpSpPr>
        <p:pic>
          <p:nvPicPr>
            <p:cNvPr id="6" name="Picture 5">
              <a:extLst>
                <a:ext uri="{FF2B5EF4-FFF2-40B4-BE49-F238E27FC236}">
                  <a16:creationId xmlns:a16="http://schemas.microsoft.com/office/drawing/2014/main" id="{FEEF08F6-5391-2AC2-B3BB-F7FF0DB2B4A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816426" cy="4260222"/>
            </a:xfrm>
            <a:prstGeom prst="rect">
              <a:avLst/>
            </a:prstGeom>
          </p:spPr>
        </p:pic>
        <p:sp>
          <p:nvSpPr>
            <p:cNvPr id="9" name="Footer Placeholder 4">
              <a:extLst>
                <a:ext uri="{FF2B5EF4-FFF2-40B4-BE49-F238E27FC236}">
                  <a16:creationId xmlns:a16="http://schemas.microsoft.com/office/drawing/2014/main" id="{B45D80F2-BE29-454D-C7FA-D4978168EF2F}"/>
                </a:ext>
              </a:extLst>
            </p:cNvPr>
            <p:cNvSpPr txBox="1">
              <a:spLocks/>
            </p:cNvSpPr>
            <p:nvPr/>
          </p:nvSpPr>
          <p:spPr>
            <a:xfrm>
              <a:off x="269181" y="5352043"/>
              <a:ext cx="346889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265562" dir="5400000" algn="ctr" rotWithShape="0">
                      <a:srgbClr val="000000">
                        <a:alpha val="90000"/>
                      </a:srgbClr>
                    </a:outerShdw>
                  </a:effectLst>
                  <a:latin typeface="Finlandica" charset="0"/>
                </a:rPr>
                <a:t>Helsinki </a:t>
              </a:r>
              <a:r>
                <a:rPr lang="fi-FI" sz="700" kern="0" cap="none" spc="0" err="1">
                  <a:solidFill>
                    <a:schemeClr val="bg1"/>
                  </a:solidFill>
                  <a:effectLst>
                    <a:outerShdw blurRad="265562" dir="5400000" algn="ctr" rotWithShape="0">
                      <a:srgbClr val="000000">
                        <a:alpha val="90000"/>
                      </a:srgbClr>
                    </a:outerShdw>
                  </a:effectLst>
                  <a:latin typeface="Finlandica" charset="0"/>
                </a:rPr>
                <a:t>University</a:t>
              </a:r>
              <a:r>
                <a:rPr lang="fi-FI" sz="700" kern="0" cap="none" spc="0">
                  <a:solidFill>
                    <a:schemeClr val="bg1"/>
                  </a:solidFill>
                  <a:effectLst>
                    <a:outerShdw blurRad="265562" dir="5400000" algn="ctr" rotWithShape="0">
                      <a:srgbClr val="000000">
                        <a:alpha val="90000"/>
                      </a:srgbClr>
                    </a:outerShdw>
                  </a:effectLst>
                  <a:latin typeface="Finlandica" charset="0"/>
                </a:rPr>
                <a:t> Main Library </a:t>
              </a:r>
              <a:r>
                <a:rPr lang="fi-FI" sz="700" kern="0" cap="none" spc="0" err="1">
                  <a:solidFill>
                    <a:schemeClr val="bg1"/>
                  </a:solidFill>
                  <a:effectLst>
                    <a:outerShdw blurRad="265562" dir="5400000" algn="ctr" rotWithShape="0">
                      <a:srgbClr val="000000">
                        <a:alpha val="90000"/>
                      </a:srgbClr>
                    </a:outerShdw>
                  </a:effectLst>
                  <a:latin typeface="Finlandica" charset="0"/>
                </a:rPr>
                <a:t>by</a:t>
              </a:r>
              <a:r>
                <a:rPr lang="fi-FI" sz="700" kern="0" cap="none" spc="0">
                  <a:solidFill>
                    <a:schemeClr val="bg1"/>
                  </a:solidFill>
                  <a:effectLst>
                    <a:outerShdw blurRad="265562" dir="5400000" algn="ctr" rotWithShape="0">
                      <a:srgbClr val="000000">
                        <a:alpha val="90000"/>
                      </a:srgbClr>
                    </a:outerShdw>
                  </a:effectLst>
                  <a:latin typeface="Finlandica" charset="0"/>
                </a:rPr>
                <a:t> Anttinen Oiva </a:t>
              </a:r>
              <a:r>
                <a:rPr lang="fi-FI" sz="700" kern="0" cap="none" spc="0" err="1">
                  <a:solidFill>
                    <a:schemeClr val="bg1"/>
                  </a:solidFill>
                  <a:effectLst>
                    <a:outerShdw blurRad="265562" dir="5400000" algn="ctr" rotWithShape="0">
                      <a:srgbClr val="000000">
                        <a:alpha val="90000"/>
                      </a:srgbClr>
                    </a:outerShdw>
                  </a:effectLst>
                  <a:latin typeface="Finlandica" charset="0"/>
                </a:rPr>
                <a:t>Architects</a:t>
              </a:r>
              <a:r>
                <a:rPr lang="fi-FI" sz="700" kern="0" cap="none" spc="0">
                  <a:solidFill>
                    <a:schemeClr val="bg1"/>
                  </a:solidFill>
                  <a:effectLst>
                    <a:outerShdw blurRad="265562" dir="5400000" algn="ctr" rotWithShape="0">
                      <a:srgbClr val="000000">
                        <a:alpha val="90000"/>
                      </a:srgbClr>
                    </a:outerShdw>
                  </a:effectLst>
                  <a:latin typeface="Finlandica" charset="0"/>
                </a:rPr>
                <a:t>, 2012. Photo: Mika </a:t>
              </a:r>
              <a:r>
                <a:rPr lang="fi-FI" sz="700" kern="0" cap="none" spc="0" err="1">
                  <a:solidFill>
                    <a:schemeClr val="bg1"/>
                  </a:solidFill>
                  <a:effectLst>
                    <a:outerShdw blurRad="265562" dir="5400000" algn="ctr" rotWithShape="0">
                      <a:srgbClr val="000000">
                        <a:alpha val="90000"/>
                      </a:srgbClr>
                    </a:outerShdw>
                  </a:effectLst>
                  <a:latin typeface="Finlandica" charset="0"/>
                </a:rPr>
                <a:t>Huisman</a:t>
              </a:r>
              <a:r>
                <a:rPr lang="fi-FI" sz="700" kern="0" cap="none" spc="0">
                  <a:solidFill>
                    <a:schemeClr val="bg1"/>
                  </a:solidFill>
                  <a:effectLst>
                    <a:outerShdw blurRad="265562" dir="5400000" algn="ctr" rotWithShape="0">
                      <a:srgbClr val="000000">
                        <a:alpha val="90000"/>
                      </a:srgbClr>
                    </a:outerShdw>
                  </a:effectLst>
                  <a:latin typeface="Finlandica" charset="0"/>
                </a:rPr>
                <a:t> / AOA</a:t>
              </a:r>
              <a:endParaRPr lang="fi-FI" sz="700" kern="0" cap="none" spc="0">
                <a:solidFill>
                  <a:schemeClr val="bg1"/>
                </a:solidFill>
                <a:effectLst>
                  <a:outerShdw blurRad="265562" dir="5400000" algn="ctr" rotWithShape="0">
                    <a:srgbClr val="000000">
                      <a:alpha val="90000"/>
                    </a:srgbClr>
                  </a:outerShdw>
                </a:effectLst>
                <a:latin typeface="+mj-lt"/>
              </a:endParaRPr>
            </a:p>
          </p:txBody>
        </p:sp>
      </p:grpSp>
      <p:grpSp>
        <p:nvGrpSpPr>
          <p:cNvPr id="17" name="Group 16">
            <a:extLst>
              <a:ext uri="{FF2B5EF4-FFF2-40B4-BE49-F238E27FC236}">
                <a16:creationId xmlns:a16="http://schemas.microsoft.com/office/drawing/2014/main" id="{5EE0141D-6ED0-B667-803C-B6444D69425F}"/>
              </a:ext>
            </a:extLst>
          </p:cNvPr>
          <p:cNvGrpSpPr/>
          <p:nvPr/>
        </p:nvGrpSpPr>
        <p:grpSpPr>
          <a:xfrm>
            <a:off x="-3877579" y="640661"/>
            <a:ext cx="3851064" cy="4276301"/>
            <a:chOff x="118526" y="5279740"/>
            <a:chExt cx="3851064" cy="4276301"/>
          </a:xfrm>
        </p:grpSpPr>
        <p:pic>
          <p:nvPicPr>
            <p:cNvPr id="18" name="Picture 17">
              <a:extLst>
                <a:ext uri="{FF2B5EF4-FFF2-40B4-BE49-F238E27FC236}">
                  <a16:creationId xmlns:a16="http://schemas.microsoft.com/office/drawing/2014/main" id="{98C227C2-EC09-640F-5F2F-4E8DC39EB005}"/>
                </a:ext>
              </a:extLst>
            </p:cNvPr>
            <p:cNvPicPr>
              <a:picLocks noChangeAspect="1"/>
            </p:cNvPicPr>
            <p:nvPr/>
          </p:nvPicPr>
          <p:blipFill>
            <a:blip r:embed="rId7">
              <a:extLst>
                <a:ext uri="{28A0092B-C50C-407E-A947-70E740481C1C}">
                  <a14:useLocalDpi xmlns:a14="http://schemas.microsoft.com/office/drawing/2010/main" val="0"/>
                </a:ext>
              </a:extLst>
            </a:blip>
            <a:srcRect t="12917" b="12917"/>
            <a:stretch/>
          </p:blipFill>
          <p:spPr>
            <a:xfrm>
              <a:off x="118526" y="5279740"/>
              <a:ext cx="3851064" cy="4276301"/>
            </a:xfrm>
            <a:prstGeom prst="rect">
              <a:avLst/>
            </a:prstGeom>
          </p:spPr>
        </p:pic>
        <p:sp>
          <p:nvSpPr>
            <p:cNvPr id="20" name="Footer Placeholder 4">
              <a:extLst>
                <a:ext uri="{FF2B5EF4-FFF2-40B4-BE49-F238E27FC236}">
                  <a16:creationId xmlns:a16="http://schemas.microsoft.com/office/drawing/2014/main" id="{7F893AEA-C1E0-C6BC-6AB8-614C2CD5A367}"/>
                </a:ext>
              </a:extLst>
            </p:cNvPr>
            <p:cNvSpPr txBox="1">
              <a:spLocks/>
            </p:cNvSpPr>
            <p:nvPr/>
          </p:nvSpPr>
          <p:spPr>
            <a:xfrm>
              <a:off x="214317" y="5365172"/>
              <a:ext cx="307456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Seinäjoki Main Library </a:t>
              </a:r>
              <a:r>
                <a:rPr lang="fi-FI" sz="700" kern="0" cap="none" spc="0" err="1">
                  <a:solidFill>
                    <a:schemeClr val="bg1"/>
                  </a:solidFill>
                  <a:latin typeface="Finlandica" charset="0"/>
                </a:rPr>
                <a:t>by</a:t>
              </a:r>
              <a:r>
                <a:rPr lang="fi-FI" sz="700" kern="0" cap="none" spc="0">
                  <a:solidFill>
                    <a:schemeClr val="bg1"/>
                  </a:solidFill>
                  <a:latin typeface="Finlandica" charset="0"/>
                </a:rPr>
                <a:t> JKMM </a:t>
              </a:r>
              <a:r>
                <a:rPr lang="fi-FI" sz="700" kern="0" cap="none" spc="0" err="1">
                  <a:solidFill>
                    <a:schemeClr val="bg1"/>
                  </a:solidFill>
                  <a:latin typeface="Finlandica" charset="0"/>
                </a:rPr>
                <a:t>Architects</a:t>
              </a:r>
              <a:r>
                <a:rPr lang="fi-FI" sz="700" kern="0" cap="none" spc="0">
                  <a:solidFill>
                    <a:schemeClr val="bg1"/>
                  </a:solidFill>
                  <a:latin typeface="Finlandica" charset="0"/>
                </a:rPr>
                <a:t>, 2012. Photo: Tuomas Uusheimo / JKMM</a:t>
              </a:r>
              <a:endParaRPr lang="fi-FI" sz="700" kern="0" cap="none" spc="0">
                <a:solidFill>
                  <a:schemeClr val="bg1"/>
                </a:solidFill>
                <a:latin typeface="+mj-lt"/>
              </a:endParaRPr>
            </a:p>
          </p:txBody>
        </p:sp>
      </p:grpSp>
    </p:spTree>
    <p:extLst>
      <p:ext uri="{BB962C8B-B14F-4D97-AF65-F5344CB8AC3E}">
        <p14:creationId xmlns:p14="http://schemas.microsoft.com/office/powerpoint/2010/main" val="341908767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E-6 -1.35802E-6 L -0.00348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6 L 0.69114 2.46914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1.66667E-6 -3.45679E-6 L 0.43871 -0.00154 " pathEditMode="relative" rAng="0" ptsTypes="AA">
                                      <p:cBhvr>
                                        <p:cTn id="29" dur="2000" fill="hold"/>
                                        <p:tgtEl>
                                          <p:spTgt spid="17"/>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
                                        <p:tgtEl>
                                          <p:spTgt spid="16"/>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8"/>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1C2ED-7CFF-5DD9-2901-7AEC0CCE7AC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3CD36F4-467F-B3D0-8874-7C343781E2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4CFBC44A-E8AF-DCF8-E101-63587F0FE528}"/>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5249418-16B5-6119-0692-4A328C6B4B7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latin typeface="Finlandica" charset="0"/>
              </a:rPr>
              <a:t>Valjaskortteli</a:t>
            </a:r>
            <a:r>
              <a:rPr lang="en-US" sz="700" kern="0" cap="none" spc="0">
                <a:solidFill>
                  <a:schemeClr val="bg1"/>
                </a:solidFill>
                <a:latin typeface="Finlandica" charset="0"/>
              </a:rPr>
              <a:t> Housing Block by LUO Architects, Oulu 2022. Photo: Anders Portman / LUO</a:t>
            </a:r>
          </a:p>
        </p:txBody>
      </p:sp>
      <p:sp>
        <p:nvSpPr>
          <p:cNvPr id="6" name="Title 1">
            <a:extLst>
              <a:ext uri="{FF2B5EF4-FFF2-40B4-BE49-F238E27FC236}">
                <a16:creationId xmlns:a16="http://schemas.microsoft.com/office/drawing/2014/main" id="{3BFFDB78-E885-C1A9-6426-BE964CA34E7B}"/>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7/10</a:t>
            </a:r>
          </a:p>
        </p:txBody>
      </p:sp>
      <p:sp>
        <p:nvSpPr>
          <p:cNvPr id="7" name="Title 1">
            <a:extLst>
              <a:ext uri="{FF2B5EF4-FFF2-40B4-BE49-F238E27FC236}">
                <a16:creationId xmlns:a16="http://schemas.microsoft.com/office/drawing/2014/main" id="{5145CA55-35B1-1A02-6475-1F56109B060A}"/>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Simple, functional elegance is our home. </a:t>
            </a:r>
            <a:br>
              <a:rPr lang="en-US" sz="2000">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Literally.</a:t>
            </a:r>
            <a:endParaRPr lang="en-US">
              <a:solidFill>
                <a:schemeClr val="bg1"/>
              </a:solidFill>
              <a:effectLst>
                <a:outerShdw blurRad="994667" dir="5400000" sx="102000" sy="102000" algn="ctr" rotWithShape="0">
                  <a:srgbClr val="000000"/>
                </a:outerShdw>
              </a:effectLst>
              <a:latin typeface="Finlandica"/>
            </a:endParaRPr>
          </a:p>
        </p:txBody>
      </p:sp>
      <p:pic>
        <p:nvPicPr>
          <p:cNvPr id="17" name="Picture 16">
            <a:extLst>
              <a:ext uri="{FF2B5EF4-FFF2-40B4-BE49-F238E27FC236}">
                <a16:creationId xmlns:a16="http://schemas.microsoft.com/office/drawing/2014/main" id="{6D35D40C-8274-1072-7170-D66E0C324118}"/>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570981683"/>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F47F-8147-4DAF-A3C5-EAB2AC582BC6}"/>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D6607C5A-ADBC-5EA9-05EF-2AD909087D8A}"/>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152E5A35-8075-CFEA-5FA3-2B448B5B17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0C8A0D09-A8A9-5E2A-2C23-C6A2427A25FB}"/>
                </a:ext>
              </a:extLst>
            </p:cNvPr>
            <p:cNvSpPr txBox="1">
              <a:spLocks/>
            </p:cNvSpPr>
            <p:nvPr/>
          </p:nvSpPr>
          <p:spPr>
            <a:xfrm>
              <a:off x="4165310" y="681632"/>
              <a:ext cx="4854704" cy="215444"/>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73576" dir="5400000" algn="ctr" rotWithShape="0">
                      <a:srgbClr val="000000">
                        <a:alpha val="88000"/>
                      </a:srgbClr>
                    </a:outerShdw>
                  </a:effectLst>
                  <a:latin typeface="Finlandica" charset="0"/>
                </a:rPr>
                <a:t>Kipparintalo </a:t>
              </a:r>
              <a:r>
                <a:rPr lang="fi-FI" sz="700" kern="0" cap="none" spc="0" err="1">
                  <a:solidFill>
                    <a:schemeClr val="bg1"/>
                  </a:solidFill>
                  <a:effectLst>
                    <a:outerShdw blurRad="373576" dir="5400000" algn="ctr" rotWithShape="0">
                      <a:srgbClr val="000000">
                        <a:alpha val="88000"/>
                      </a:srgbClr>
                    </a:outerShdw>
                  </a:effectLst>
                  <a:latin typeface="Finlandica" charset="0"/>
                </a:rPr>
                <a:t>Housing</a:t>
              </a:r>
              <a:r>
                <a:rPr lang="fi-FI" sz="700" kern="0" cap="none" spc="0">
                  <a:solidFill>
                    <a:schemeClr val="bg1"/>
                  </a:solidFill>
                  <a:effectLst>
                    <a:outerShdw blurRad="373576" dir="5400000" algn="ctr" rotWithShape="0">
                      <a:srgbClr val="000000">
                        <a:alpha val="88000"/>
                      </a:srgbClr>
                    </a:outerShdw>
                  </a:effectLst>
                  <a:latin typeface="Finlandica" charset="0"/>
                </a:rPr>
                <a:t> for </a:t>
              </a:r>
              <a:r>
                <a:rPr lang="fi-FI" sz="700" kern="0" cap="none" spc="0" err="1">
                  <a:solidFill>
                    <a:schemeClr val="bg1"/>
                  </a:solidFill>
                  <a:effectLst>
                    <a:outerShdw blurRad="373576" dir="5400000" algn="ctr" rotWithShape="0">
                      <a:srgbClr val="000000">
                        <a:alpha val="88000"/>
                      </a:srgbClr>
                    </a:outerShdw>
                  </a:effectLst>
                  <a:latin typeface="Finlandica" charset="0"/>
                </a:rPr>
                <a:t>young</a:t>
              </a:r>
              <a:r>
                <a:rPr lang="fi-FI" sz="700" kern="0" cap="none" spc="0">
                  <a:solidFill>
                    <a:schemeClr val="bg1"/>
                  </a:solidFill>
                  <a:effectLst>
                    <a:outerShdw blurRad="373576" dir="5400000" algn="ctr" rotWithShape="0">
                      <a:srgbClr val="000000">
                        <a:alpha val="88000"/>
                      </a:srgbClr>
                    </a:outerShdw>
                  </a:effectLst>
                  <a:latin typeface="Finlandica" charset="0"/>
                </a:rPr>
                <a:t> </a:t>
              </a:r>
              <a:r>
                <a:rPr lang="fi-FI" sz="700" kern="0" cap="none" spc="0" err="1">
                  <a:solidFill>
                    <a:schemeClr val="bg1"/>
                  </a:solidFill>
                  <a:effectLst>
                    <a:outerShdw blurRad="373576" dir="5400000" algn="ctr" rotWithShape="0">
                      <a:srgbClr val="000000">
                        <a:alpha val="88000"/>
                      </a:srgbClr>
                    </a:outerShdw>
                  </a:effectLst>
                  <a:latin typeface="Finlandica" charset="0"/>
                </a:rPr>
                <a:t>people</a:t>
              </a:r>
              <a:r>
                <a:rPr lang="fi-FI" sz="700" kern="0" cap="none" spc="0">
                  <a:solidFill>
                    <a:schemeClr val="bg1"/>
                  </a:solidFill>
                  <a:effectLst>
                    <a:outerShdw blurRad="373576" dir="5400000" algn="ctr" rotWithShape="0">
                      <a:srgbClr val="000000">
                        <a:alpha val="88000"/>
                      </a:srgbClr>
                    </a:outerShdw>
                  </a:effectLst>
                  <a:latin typeface="Finlandica" charset="0"/>
                </a:rPr>
                <a:t> </a:t>
              </a:r>
              <a:r>
                <a:rPr lang="fi-FI" sz="700" kern="0" cap="none" spc="0" err="1">
                  <a:solidFill>
                    <a:schemeClr val="bg1"/>
                  </a:solidFill>
                  <a:effectLst>
                    <a:outerShdw blurRad="373576" dir="5400000" algn="ctr" rotWithShape="0">
                      <a:srgbClr val="000000">
                        <a:alpha val="88000"/>
                      </a:srgbClr>
                    </a:outerShdw>
                  </a:effectLst>
                  <a:latin typeface="Finlandica" charset="0"/>
                </a:rPr>
                <a:t>with</a:t>
              </a:r>
              <a:r>
                <a:rPr lang="fi-FI" sz="700" kern="0" cap="none" spc="0">
                  <a:solidFill>
                    <a:schemeClr val="bg1"/>
                  </a:solidFill>
                  <a:effectLst>
                    <a:outerShdw blurRad="373576" dir="5400000" algn="ctr" rotWithShape="0">
                      <a:srgbClr val="000000">
                        <a:alpha val="88000"/>
                      </a:srgbClr>
                    </a:outerShdw>
                  </a:effectLst>
                  <a:latin typeface="Finlandica" charset="0"/>
                </a:rPr>
                <a:t> </a:t>
              </a:r>
              <a:r>
                <a:rPr lang="fi-FI" sz="700" kern="0" cap="none" spc="0" err="1">
                  <a:solidFill>
                    <a:schemeClr val="bg1"/>
                  </a:solidFill>
                  <a:effectLst>
                    <a:outerShdw blurRad="373576" dir="5400000" algn="ctr" rotWithShape="0">
                      <a:srgbClr val="000000">
                        <a:alpha val="88000"/>
                      </a:srgbClr>
                    </a:outerShdw>
                  </a:effectLst>
                  <a:latin typeface="Finlandica" charset="0"/>
                </a:rPr>
                <a:t>special</a:t>
              </a:r>
              <a:r>
                <a:rPr lang="fi-FI" sz="700" kern="0" cap="none" spc="0">
                  <a:solidFill>
                    <a:schemeClr val="bg1"/>
                  </a:solidFill>
                  <a:effectLst>
                    <a:outerShdw blurRad="373576" dir="5400000" algn="ctr" rotWithShape="0">
                      <a:srgbClr val="000000">
                        <a:alpha val="88000"/>
                      </a:srgbClr>
                    </a:outerShdw>
                  </a:effectLst>
                  <a:latin typeface="Finlandica" charset="0"/>
                </a:rPr>
                <a:t> </a:t>
              </a:r>
              <a:r>
                <a:rPr lang="fi-FI" sz="700" kern="0" cap="none" spc="0" err="1">
                  <a:solidFill>
                    <a:schemeClr val="bg1"/>
                  </a:solidFill>
                  <a:effectLst>
                    <a:outerShdw blurRad="373576" dir="5400000" algn="ctr" rotWithShape="0">
                      <a:srgbClr val="000000">
                        <a:alpha val="88000"/>
                      </a:srgbClr>
                    </a:outerShdw>
                  </a:effectLst>
                  <a:latin typeface="Finlandica" charset="0"/>
                </a:rPr>
                <a:t>needs</a:t>
              </a:r>
              <a:r>
                <a:rPr lang="fi-FI" sz="700" kern="0" cap="none" spc="0">
                  <a:solidFill>
                    <a:schemeClr val="bg1"/>
                  </a:solidFill>
                  <a:effectLst>
                    <a:outerShdw blurRad="373576" dir="5400000" algn="ctr" rotWithShape="0">
                      <a:srgbClr val="000000">
                        <a:alpha val="88000"/>
                      </a:srgbClr>
                    </a:outerShdw>
                  </a:effectLst>
                  <a:latin typeface="Finlandica" charset="0"/>
                </a:rPr>
                <a:t> </a:t>
              </a:r>
              <a:r>
                <a:rPr lang="fi-FI" sz="700" kern="0" cap="none" spc="0" err="1">
                  <a:solidFill>
                    <a:schemeClr val="bg1"/>
                  </a:solidFill>
                  <a:effectLst>
                    <a:outerShdw blurRad="373576" dir="5400000" algn="ctr" rotWithShape="0">
                      <a:srgbClr val="000000">
                        <a:alpha val="88000"/>
                      </a:srgbClr>
                    </a:outerShdw>
                  </a:effectLst>
                  <a:latin typeface="Finlandica" charset="0"/>
                </a:rPr>
                <a:t>by</a:t>
              </a:r>
              <a:r>
                <a:rPr lang="fi-FI" sz="700" kern="0" cap="none" spc="0">
                  <a:solidFill>
                    <a:schemeClr val="bg1"/>
                  </a:solidFill>
                  <a:effectLst>
                    <a:outerShdw blurRad="373576" dir="5400000" algn="ctr" rotWithShape="0">
                      <a:srgbClr val="000000">
                        <a:alpha val="88000"/>
                      </a:srgbClr>
                    </a:outerShdw>
                  </a:effectLst>
                  <a:latin typeface="Finlandica" charset="0"/>
                </a:rPr>
                <a:t> Juha Leiviskä and Kati Murtola, Helsinki 2015. </a:t>
              </a:r>
              <a:br>
                <a:rPr lang="fi-FI" sz="700" kern="0" cap="none" spc="0">
                  <a:solidFill>
                    <a:schemeClr val="bg1"/>
                  </a:solidFill>
                  <a:effectLst>
                    <a:outerShdw blurRad="373576" dir="5400000" algn="ctr" rotWithShape="0">
                      <a:srgbClr val="000000">
                        <a:alpha val="88000"/>
                      </a:srgbClr>
                    </a:outerShdw>
                  </a:effectLst>
                  <a:latin typeface="Finlandica" charset="0"/>
                </a:rPr>
              </a:br>
              <a:r>
                <a:rPr lang="fi-FI" sz="700" kern="0" cap="none" spc="0">
                  <a:solidFill>
                    <a:schemeClr val="bg1"/>
                  </a:solidFill>
                  <a:effectLst>
                    <a:outerShdw blurRad="373576" dir="5400000" algn="ctr" rotWithShape="0">
                      <a:srgbClr val="000000">
                        <a:alpha val="88000"/>
                      </a:srgbClr>
                    </a:outerShdw>
                  </a:effectLst>
                  <a:latin typeface="Finlandica" charset="0"/>
                </a:rPr>
                <a:t>Photo: Arno de la </a:t>
              </a:r>
              <a:r>
                <a:rPr lang="fi-FI" sz="700" kern="0" cap="none" spc="0" err="1">
                  <a:solidFill>
                    <a:schemeClr val="bg1"/>
                  </a:solidFill>
                  <a:effectLst>
                    <a:outerShdw blurRad="373576" dir="5400000" algn="ctr" rotWithShape="0">
                      <a:srgbClr val="000000">
                        <a:alpha val="88000"/>
                      </a:srgbClr>
                    </a:outerShdw>
                  </a:effectLst>
                  <a:latin typeface="Finlandica" charset="0"/>
                </a:rPr>
                <a:t>Chapelle</a:t>
              </a:r>
              <a:endParaRPr lang="fi-FI" sz="700" kern="0" cap="none" spc="0">
                <a:solidFill>
                  <a:schemeClr val="bg1"/>
                </a:solidFill>
                <a:effectLst>
                  <a:outerShdw blurRad="373576" dir="5400000" algn="ctr" rotWithShape="0">
                    <a:srgbClr val="000000">
                      <a:alpha val="88000"/>
                    </a:srgbClr>
                  </a:outerShdw>
                </a:effectLst>
                <a:latin typeface="Finlandica" charset="0"/>
              </a:endParaRPr>
            </a:p>
          </p:txBody>
        </p:sp>
      </p:grpSp>
      <p:grpSp>
        <p:nvGrpSpPr>
          <p:cNvPr id="11" name="Group 10">
            <a:extLst>
              <a:ext uri="{FF2B5EF4-FFF2-40B4-BE49-F238E27FC236}">
                <a16:creationId xmlns:a16="http://schemas.microsoft.com/office/drawing/2014/main" id="{181B8FC7-8268-6F3B-B006-C278767E1F86}"/>
              </a:ext>
            </a:extLst>
          </p:cNvPr>
          <p:cNvGrpSpPr/>
          <p:nvPr/>
        </p:nvGrpSpPr>
        <p:grpSpPr>
          <a:xfrm>
            <a:off x="4067944" y="630889"/>
            <a:ext cx="5076056" cy="4265479"/>
            <a:chOff x="4067944" y="630889"/>
            <a:chExt cx="5076056" cy="4265479"/>
          </a:xfrm>
        </p:grpSpPr>
        <p:pic>
          <p:nvPicPr>
            <p:cNvPr id="13" name="Picture 12">
              <a:extLst>
                <a:ext uri="{FF2B5EF4-FFF2-40B4-BE49-F238E27FC236}">
                  <a16:creationId xmlns:a16="http://schemas.microsoft.com/office/drawing/2014/main" id="{7361CEE3-910D-B03A-4664-5CC81E4AA7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7944" y="630889"/>
              <a:ext cx="5076056" cy="4265479"/>
            </a:xfrm>
            <a:prstGeom prst="rect">
              <a:avLst/>
            </a:prstGeom>
          </p:spPr>
        </p:pic>
        <p:sp>
          <p:nvSpPr>
            <p:cNvPr id="22" name="Footer Placeholder 4">
              <a:extLst>
                <a:ext uri="{FF2B5EF4-FFF2-40B4-BE49-F238E27FC236}">
                  <a16:creationId xmlns:a16="http://schemas.microsoft.com/office/drawing/2014/main" id="{BCBB368B-F57D-4B0A-BAF8-DD4E1D8F8F0D}"/>
                </a:ext>
              </a:extLst>
            </p:cNvPr>
            <p:cNvSpPr txBox="1">
              <a:spLocks/>
            </p:cNvSpPr>
            <p:nvPr/>
          </p:nvSpPr>
          <p:spPr>
            <a:xfrm>
              <a:off x="4155663" y="701873"/>
              <a:ext cx="268182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0">
                  <a:solidFill>
                    <a:schemeClr val="bg1"/>
                  </a:solidFill>
                  <a:effectLst>
                    <a:outerShdw blurRad="360443" dir="5400000" algn="ctr" rotWithShape="0">
                      <a:srgbClr val="000000">
                        <a:alpha val="86000"/>
                      </a:srgbClr>
                    </a:outerShdw>
                  </a:effectLst>
                  <a:latin typeface="Finlandica" charset="0"/>
                </a:rPr>
                <a:t>Tila Loft Housing by Pia Ilonen, Helsinki 2011. Photo: Stefan Bremer / ILO </a:t>
              </a:r>
              <a:endParaRPr lang="en-US" sz="700" kern="0" cap="none" spc="0">
                <a:solidFill>
                  <a:schemeClr val="bg1"/>
                </a:solidFill>
                <a:effectLst>
                  <a:outerShdw blurRad="360443" dir="5400000" algn="ctr" rotWithShape="0">
                    <a:srgbClr val="000000">
                      <a:alpha val="86000"/>
                    </a:srgbClr>
                  </a:outerShdw>
                </a:effectLst>
                <a:latin typeface="+mj-lt"/>
              </a:endParaRPr>
            </a:p>
          </p:txBody>
        </p:sp>
      </p:grpSp>
      <p:sp>
        <p:nvSpPr>
          <p:cNvPr id="18" name="Rectangle 17">
            <a:extLst>
              <a:ext uri="{FF2B5EF4-FFF2-40B4-BE49-F238E27FC236}">
                <a16:creationId xmlns:a16="http://schemas.microsoft.com/office/drawing/2014/main" id="{F7715D59-C269-F6BC-A7BD-AB5ABB1D1A78}"/>
              </a:ext>
            </a:extLst>
          </p:cNvPr>
          <p:cNvSpPr/>
          <p:nvPr/>
        </p:nvSpPr>
        <p:spPr>
          <a:xfrm>
            <a:off x="-13711" y="615101"/>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Rectangle 2">
            <a:extLst>
              <a:ext uri="{FF2B5EF4-FFF2-40B4-BE49-F238E27FC236}">
                <a16:creationId xmlns:a16="http://schemas.microsoft.com/office/drawing/2014/main" id="{25CE550E-E9F3-7C36-9845-63281E3E91A3}"/>
              </a:ext>
            </a:extLst>
          </p:cNvPr>
          <p:cNvSpPr/>
          <p:nvPr/>
        </p:nvSpPr>
        <p:spPr>
          <a:xfrm>
            <a:off x="171864" y="5316318"/>
            <a:ext cx="3830570"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17A568C6-20A1-D2C9-ABDD-95E84BF515C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145DEF98-1195-9274-CD76-96D1F3A4AACE}"/>
              </a:ext>
            </a:extLst>
          </p:cNvPr>
          <p:cNvGrpSpPr/>
          <p:nvPr/>
        </p:nvGrpSpPr>
        <p:grpSpPr>
          <a:xfrm>
            <a:off x="1265291" y="2063522"/>
            <a:ext cx="1582022" cy="508228"/>
            <a:chOff x="1194070" y="2606336"/>
            <a:chExt cx="1582022" cy="508228"/>
          </a:xfrm>
        </p:grpSpPr>
        <p:sp>
          <p:nvSpPr>
            <p:cNvPr id="38" name="Title 1">
              <a:extLst>
                <a:ext uri="{FF2B5EF4-FFF2-40B4-BE49-F238E27FC236}">
                  <a16:creationId xmlns:a16="http://schemas.microsoft.com/office/drawing/2014/main" id="{EAB5A9C3-A937-3F73-8CEF-2BF23CB9F3F6}"/>
                </a:ext>
              </a:extLst>
            </p:cNvPr>
            <p:cNvSpPr txBox="1">
              <a:spLocks/>
            </p:cNvSpPr>
            <p:nvPr/>
          </p:nvSpPr>
          <p:spPr>
            <a:xfrm>
              <a:off x="1308772" y="2960676"/>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live in apartment blocks.</a:t>
              </a:r>
            </a:p>
          </p:txBody>
        </p:sp>
        <p:sp>
          <p:nvSpPr>
            <p:cNvPr id="39" name="Title 1">
              <a:extLst>
                <a:ext uri="{FF2B5EF4-FFF2-40B4-BE49-F238E27FC236}">
                  <a16:creationId xmlns:a16="http://schemas.microsoft.com/office/drawing/2014/main" id="{5E1FFDDD-B883-423A-5114-6E2F1D4DB0D8}"/>
                </a:ext>
              </a:extLst>
            </p:cNvPr>
            <p:cNvSpPr txBox="1">
              <a:spLocks/>
            </p:cNvSpPr>
            <p:nvPr/>
          </p:nvSpPr>
          <p:spPr>
            <a:xfrm>
              <a:off x="1194070" y="2606336"/>
              <a:ext cx="1582022"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48% of Finns</a:t>
              </a:r>
            </a:p>
          </p:txBody>
        </p:sp>
      </p:grpSp>
      <p:sp>
        <p:nvSpPr>
          <p:cNvPr id="19" name="Title 1">
            <a:extLst>
              <a:ext uri="{FF2B5EF4-FFF2-40B4-BE49-F238E27FC236}">
                <a16:creationId xmlns:a16="http://schemas.microsoft.com/office/drawing/2014/main" id="{2C350081-24E5-1CF5-290E-0A0EAC87A5B2}"/>
              </a:ext>
            </a:extLst>
          </p:cNvPr>
          <p:cNvSpPr txBox="1">
            <a:spLocks/>
          </p:cNvSpPr>
          <p:nvPr/>
        </p:nvSpPr>
        <p:spPr>
          <a:xfrm>
            <a:off x="1332755" y="3160314"/>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Housing is designed with plenty of shared spaces </a:t>
            </a:r>
            <a:endParaRPr lang="fi-FI">
              <a:solidFill>
                <a:schemeClr val="tx1"/>
              </a:solidFill>
            </a:endParaRPr>
          </a:p>
          <a:p>
            <a:pPr algn="ctr"/>
            <a:r>
              <a:rPr lang="en-US" sz="1000" b="0">
                <a:solidFill>
                  <a:schemeClr val="tx1"/>
                </a:solidFill>
                <a:ea typeface="+mj-lt"/>
                <a:cs typeface="+mj-lt"/>
              </a:rPr>
              <a:t>for all residents—including, of course, saunas.</a:t>
            </a:r>
            <a:endParaRPr lang="en-US">
              <a:solidFill>
                <a:schemeClr val="tx1"/>
              </a:solidFill>
            </a:endParaRPr>
          </a:p>
        </p:txBody>
      </p:sp>
      <p:grpSp>
        <p:nvGrpSpPr>
          <p:cNvPr id="10" name="Group 9">
            <a:extLst>
              <a:ext uri="{FF2B5EF4-FFF2-40B4-BE49-F238E27FC236}">
                <a16:creationId xmlns:a16="http://schemas.microsoft.com/office/drawing/2014/main" id="{D630542D-0073-BC0F-CFA9-BA7A9D0A0803}"/>
              </a:ext>
            </a:extLst>
          </p:cNvPr>
          <p:cNvGrpSpPr/>
          <p:nvPr/>
        </p:nvGrpSpPr>
        <p:grpSpPr>
          <a:xfrm>
            <a:off x="171864" y="5316318"/>
            <a:ext cx="3830570" cy="4265479"/>
            <a:chOff x="164307" y="5266611"/>
            <a:chExt cx="3830570" cy="4265479"/>
          </a:xfrm>
        </p:grpSpPr>
        <p:pic>
          <p:nvPicPr>
            <p:cNvPr id="6" name="Picture 5">
              <a:extLst>
                <a:ext uri="{FF2B5EF4-FFF2-40B4-BE49-F238E27FC236}">
                  <a16:creationId xmlns:a16="http://schemas.microsoft.com/office/drawing/2014/main" id="{E1641AB9-C289-255F-04C5-AFE4E1C0D43E}"/>
                </a:ext>
              </a:extLst>
            </p:cNvPr>
            <p:cNvPicPr>
              <a:picLocks noChangeAspect="1"/>
            </p:cNvPicPr>
            <p:nvPr/>
          </p:nvPicPr>
          <p:blipFill>
            <a:blip r:embed="rId5" cstate="screen">
              <a:extLst>
                <a:ext uri="{28A0092B-C50C-407E-A947-70E740481C1C}">
                  <a14:useLocalDpi xmlns:a14="http://schemas.microsoft.com/office/drawing/2010/main"/>
                </a:ext>
              </a:extLst>
            </a:blip>
            <a:srcRect b="-221"/>
            <a:stretch/>
          </p:blipFill>
          <p:spPr>
            <a:xfrm>
              <a:off x="164307" y="5266611"/>
              <a:ext cx="3830570" cy="4265479"/>
            </a:xfrm>
            <a:prstGeom prst="rect">
              <a:avLst/>
            </a:prstGeom>
          </p:spPr>
        </p:pic>
        <p:sp>
          <p:nvSpPr>
            <p:cNvPr id="9" name="Footer Placeholder 4">
              <a:extLst>
                <a:ext uri="{FF2B5EF4-FFF2-40B4-BE49-F238E27FC236}">
                  <a16:creationId xmlns:a16="http://schemas.microsoft.com/office/drawing/2014/main" id="{AB5DBFE4-B8C9-3B6E-47E0-A961952A91D5}"/>
                </a:ext>
              </a:extLst>
            </p:cNvPr>
            <p:cNvSpPr txBox="1">
              <a:spLocks/>
            </p:cNvSpPr>
            <p:nvPr/>
          </p:nvSpPr>
          <p:spPr>
            <a:xfrm>
              <a:off x="269181" y="5348883"/>
              <a:ext cx="3308598"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effectLst>
                    <a:outerShdw blurRad="397368" dir="5400000" algn="ctr" rotWithShape="0">
                      <a:srgbClr val="000000">
                        <a:alpha val="90000"/>
                      </a:srgbClr>
                    </a:outerShdw>
                  </a:effectLst>
                  <a:latin typeface="Finlandica" charset="0"/>
                </a:rPr>
                <a:t>Serpentine</a:t>
              </a:r>
              <a:r>
                <a:rPr lang="fi-FI" sz="700" kern="0" cap="none" spc="0">
                  <a:solidFill>
                    <a:schemeClr val="bg1"/>
                  </a:solidFill>
                  <a:effectLst>
                    <a:outerShdw blurRad="397368" dir="5400000" algn="ctr" rotWithShape="0">
                      <a:srgbClr val="000000">
                        <a:alpha val="90000"/>
                      </a:srgbClr>
                    </a:outerShdw>
                  </a:effectLst>
                  <a:latin typeface="Finlandica" charset="0"/>
                </a:rPr>
                <a:t> House </a:t>
              </a:r>
              <a:r>
                <a:rPr lang="fi-FI" sz="700" kern="0" cap="none" spc="0" err="1">
                  <a:solidFill>
                    <a:schemeClr val="bg1"/>
                  </a:solidFill>
                  <a:effectLst>
                    <a:outerShdw blurRad="397368" dir="5400000" algn="ctr" rotWithShape="0">
                      <a:srgbClr val="000000">
                        <a:alpha val="90000"/>
                      </a:srgbClr>
                    </a:outerShdw>
                  </a:effectLst>
                  <a:latin typeface="Finlandica" charset="0"/>
                </a:rPr>
                <a:t>by</a:t>
              </a:r>
              <a:r>
                <a:rPr lang="fi-FI" sz="700" kern="0" cap="none" spc="0">
                  <a:solidFill>
                    <a:schemeClr val="bg1"/>
                  </a:solidFill>
                  <a:effectLst>
                    <a:outerShdw blurRad="397368" dir="5400000" algn="ctr" rotWithShape="0">
                      <a:srgbClr val="000000">
                        <a:alpha val="90000"/>
                      </a:srgbClr>
                    </a:outerShdw>
                  </a:effectLst>
                  <a:latin typeface="Finlandica" charset="0"/>
                </a:rPr>
                <a:t> Yrjö Lindegren, Helsinki 1951. </a:t>
              </a:r>
              <a:r>
                <a:rPr lang="fi-FI" sz="700" kern="0" cap="none" spc="0" err="1">
                  <a:solidFill>
                    <a:schemeClr val="bg1"/>
                  </a:solidFill>
                  <a:effectLst>
                    <a:outerShdw blurRad="397368" dir="5400000" algn="ctr" rotWithShape="0">
                      <a:srgbClr val="000000">
                        <a:alpha val="90000"/>
                      </a:srgbClr>
                    </a:outerShdw>
                  </a:effectLst>
                  <a:latin typeface="Finlandica" charset="0"/>
                </a:rPr>
                <a:t>Renovation</a:t>
              </a:r>
              <a:r>
                <a:rPr lang="fi-FI" sz="700" kern="0" cap="none" spc="0">
                  <a:solidFill>
                    <a:schemeClr val="bg1"/>
                  </a:solidFill>
                  <a:effectLst>
                    <a:outerShdw blurRad="397368" dir="5400000" algn="ctr" rotWithShape="0">
                      <a:srgbClr val="000000">
                        <a:alpha val="90000"/>
                      </a:srgbClr>
                    </a:outerShdw>
                  </a:effectLst>
                  <a:latin typeface="Finlandica" charset="0"/>
                </a:rPr>
                <a:t> </a:t>
              </a:r>
              <a:r>
                <a:rPr lang="fi-FI" sz="700" kern="0" cap="none" spc="0" err="1">
                  <a:solidFill>
                    <a:schemeClr val="bg1"/>
                  </a:solidFill>
                  <a:effectLst>
                    <a:outerShdw blurRad="397368" dir="5400000" algn="ctr" rotWithShape="0">
                      <a:srgbClr val="000000">
                        <a:alpha val="90000"/>
                      </a:srgbClr>
                    </a:outerShdw>
                  </a:effectLst>
                  <a:latin typeface="Finlandica" charset="0"/>
                </a:rPr>
                <a:t>by</a:t>
              </a:r>
              <a:r>
                <a:rPr lang="fi-FI" sz="700" kern="0" cap="none" spc="0">
                  <a:solidFill>
                    <a:schemeClr val="bg1"/>
                  </a:solidFill>
                  <a:effectLst>
                    <a:outerShdw blurRad="397368" dir="5400000" algn="ctr" rotWithShape="0">
                      <a:srgbClr val="000000">
                        <a:alpha val="90000"/>
                      </a:srgbClr>
                    </a:outerShdw>
                  </a:effectLst>
                  <a:latin typeface="Finlandica" charset="0"/>
                </a:rPr>
                <a:t> Mona </a:t>
              </a:r>
              <a:r>
                <a:rPr lang="fi-FI" sz="700" kern="0" cap="none" spc="0" err="1">
                  <a:solidFill>
                    <a:schemeClr val="bg1"/>
                  </a:solidFill>
                  <a:effectLst>
                    <a:outerShdw blurRad="397368" dir="5400000" algn="ctr" rotWithShape="0">
                      <a:srgbClr val="000000">
                        <a:alpha val="90000"/>
                      </a:srgbClr>
                    </a:outerShdw>
                  </a:effectLst>
                  <a:latin typeface="Finlandica" charset="0"/>
                </a:rPr>
                <a:t>Schalin</a:t>
              </a:r>
              <a:r>
                <a:rPr lang="fi-FI" sz="700" kern="0" cap="none" spc="0">
                  <a:solidFill>
                    <a:schemeClr val="bg1"/>
                  </a:solidFill>
                  <a:effectLst>
                    <a:outerShdw blurRad="397368" dir="5400000" algn="ctr" rotWithShape="0">
                      <a:srgbClr val="000000">
                        <a:alpha val="90000"/>
                      </a:srgbClr>
                    </a:outerShdw>
                  </a:effectLst>
                  <a:latin typeface="Finlandica" charset="0"/>
                </a:rPr>
                <a:t>, 2018. </a:t>
              </a:r>
              <a:br>
                <a:rPr lang="fi-FI" sz="700" kern="0" cap="none" spc="0">
                  <a:solidFill>
                    <a:schemeClr val="bg1"/>
                  </a:solidFill>
                  <a:effectLst>
                    <a:outerShdw blurRad="397368" dir="5400000" algn="ctr" rotWithShape="0">
                      <a:srgbClr val="000000">
                        <a:alpha val="90000"/>
                      </a:srgbClr>
                    </a:outerShdw>
                  </a:effectLst>
                  <a:latin typeface="Finlandica" charset="0"/>
                </a:rPr>
              </a:br>
              <a:r>
                <a:rPr lang="fi-FI" sz="700" kern="0" cap="none" spc="0">
                  <a:solidFill>
                    <a:schemeClr val="bg1"/>
                  </a:solidFill>
                  <a:effectLst>
                    <a:outerShdw blurRad="397368" dir="5400000" algn="ctr" rotWithShape="0">
                      <a:srgbClr val="000000">
                        <a:alpha val="90000"/>
                      </a:srgbClr>
                    </a:outerShdw>
                  </a:effectLst>
                  <a:latin typeface="Finlandica" charset="0"/>
                </a:rPr>
                <a:t>Photo: Kuvio</a:t>
              </a:r>
              <a:endParaRPr lang="fi-FI" sz="700" kern="0" cap="none" spc="0">
                <a:solidFill>
                  <a:schemeClr val="bg1"/>
                </a:solidFill>
                <a:effectLst>
                  <a:outerShdw blurRad="397368" dir="5400000" algn="ctr" rotWithShape="0">
                    <a:srgbClr val="000000">
                      <a:alpha val="90000"/>
                    </a:srgbClr>
                  </a:outerShdw>
                </a:effectLst>
                <a:latin typeface="+mj-lt"/>
              </a:endParaRPr>
            </a:p>
          </p:txBody>
        </p:sp>
      </p:grpSp>
      <p:sp>
        <p:nvSpPr>
          <p:cNvPr id="27" name="TextBox 26">
            <a:extLst>
              <a:ext uri="{FF2B5EF4-FFF2-40B4-BE49-F238E27FC236}">
                <a16:creationId xmlns:a16="http://schemas.microsoft.com/office/drawing/2014/main" id="{BACBE8A0-FFBA-DCE7-43F6-F0C47CEA7EB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AB9264B4-3609-229D-6F96-710A6E5375E5}"/>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Simple, functional elegance is our home. Literally.</a:t>
            </a:r>
          </a:p>
        </p:txBody>
      </p:sp>
      <p:sp>
        <p:nvSpPr>
          <p:cNvPr id="56" name="Title 1">
            <a:extLst>
              <a:ext uri="{FF2B5EF4-FFF2-40B4-BE49-F238E27FC236}">
                <a16:creationId xmlns:a16="http://schemas.microsoft.com/office/drawing/2014/main" id="{D36C3422-760B-0B9C-E089-DA8A84B1A03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85FE6CD8-B8A4-D4D5-C007-EC3836554CE3}"/>
              </a:ext>
            </a:extLst>
          </p:cNvPr>
          <p:cNvSpPr/>
          <p:nvPr/>
        </p:nvSpPr>
        <p:spPr>
          <a:xfrm>
            <a:off x="23872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1954D1BE-99D8-17F7-F4E7-C668AD1CFDA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C55655C7-0231-B3BF-A95F-7B448F02D3AE}"/>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75E069D-3B0B-35DE-C6C9-C963C7AF1C45}"/>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FBA20DF5-61DD-171F-1822-654260DFCE2E}"/>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7F8F4C67-B73B-B711-AA84-551E85809C3E}"/>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983AF54A-B8CA-2F24-BE75-A5022EEEA7A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7</a:t>
            </a:r>
          </a:p>
        </p:txBody>
      </p:sp>
      <p:sp>
        <p:nvSpPr>
          <p:cNvPr id="64" name="Title 1">
            <a:extLst>
              <a:ext uri="{FF2B5EF4-FFF2-40B4-BE49-F238E27FC236}">
                <a16:creationId xmlns:a16="http://schemas.microsoft.com/office/drawing/2014/main" id="{5F2FB307-5AD1-0228-0C13-CA1EC9DBDF99}"/>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F04297F1-B320-4ED3-0DEA-B2E50D139160}"/>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EAA62DD2-FC3B-3ED4-9D37-E0F031C31911}"/>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8FE214AE-9068-52A6-8BBC-4429DF8FFC1E}"/>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4" name="Group 3">
            <a:extLst>
              <a:ext uri="{FF2B5EF4-FFF2-40B4-BE49-F238E27FC236}">
                <a16:creationId xmlns:a16="http://schemas.microsoft.com/office/drawing/2014/main" id="{F1B2135D-D64F-5E61-88B2-E73410662493}"/>
              </a:ext>
            </a:extLst>
          </p:cNvPr>
          <p:cNvGrpSpPr/>
          <p:nvPr/>
        </p:nvGrpSpPr>
        <p:grpSpPr>
          <a:xfrm>
            <a:off x="-5126804" y="638264"/>
            <a:ext cx="5104107" cy="4262250"/>
            <a:chOff x="4036059" y="611783"/>
            <a:chExt cx="5104107" cy="4262250"/>
          </a:xfrm>
        </p:grpSpPr>
        <p:pic>
          <p:nvPicPr>
            <p:cNvPr id="7" name="Picture 6">
              <a:extLst>
                <a:ext uri="{FF2B5EF4-FFF2-40B4-BE49-F238E27FC236}">
                  <a16:creationId xmlns:a16="http://schemas.microsoft.com/office/drawing/2014/main" id="{DAD0CA89-14FA-40C3-6B22-90457E107F2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36059" y="611783"/>
              <a:ext cx="5104107" cy="4262250"/>
            </a:xfrm>
            <a:prstGeom prst="rect">
              <a:avLst/>
            </a:prstGeom>
          </p:spPr>
        </p:pic>
        <p:sp>
          <p:nvSpPr>
            <p:cNvPr id="17" name="Footer Placeholder 4">
              <a:extLst>
                <a:ext uri="{FF2B5EF4-FFF2-40B4-BE49-F238E27FC236}">
                  <a16:creationId xmlns:a16="http://schemas.microsoft.com/office/drawing/2014/main" id="{C7385A18-41C0-A9AA-17E9-3F2C60E21A98}"/>
                </a:ext>
              </a:extLst>
            </p:cNvPr>
            <p:cNvSpPr txBox="1">
              <a:spLocks/>
            </p:cNvSpPr>
            <p:nvPr/>
          </p:nvSpPr>
          <p:spPr>
            <a:xfrm>
              <a:off x="4163432" y="697735"/>
              <a:ext cx="297196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05774" dir="5400000" algn="ctr" rotWithShape="0">
                      <a:srgbClr val="000000">
                        <a:alpha val="91000"/>
                      </a:srgbClr>
                    </a:outerShdw>
                  </a:effectLst>
                  <a:latin typeface="Finlandica" charset="0"/>
                </a:rPr>
                <a:t>Huopalahti </a:t>
              </a:r>
              <a:r>
                <a:rPr lang="fi-FI" sz="700" kern="0" cap="none" spc="0" err="1">
                  <a:solidFill>
                    <a:schemeClr val="bg1"/>
                  </a:solidFill>
                  <a:effectLst>
                    <a:outerShdw blurRad="305774" dir="5400000" algn="ctr" rotWithShape="0">
                      <a:srgbClr val="000000">
                        <a:alpha val="91000"/>
                      </a:srgbClr>
                    </a:outerShdw>
                  </a:effectLst>
                  <a:latin typeface="Finlandica" charset="0"/>
                </a:rPr>
                <a:t>Residential</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Barracks</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Livady</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a:solidFill>
                    <a:schemeClr val="bg1"/>
                  </a:solidFill>
                  <a:effectLst>
                    <a:outerShdw blurRad="305774" dir="5400000" algn="ctr" rotWithShape="0">
                      <a:srgbClr val="000000">
                        <a:alpha val="91000"/>
                      </a:srgbClr>
                    </a:outerShdw>
                  </a:effectLst>
                  <a:latin typeface="Finlandica" charset="0"/>
                </a:rPr>
                <a:t>, Helsinki 2024. Photo: </a:t>
              </a:r>
              <a:r>
                <a:rPr lang="fi-FI" sz="700" kern="0" cap="none" spc="0" err="1">
                  <a:solidFill>
                    <a:schemeClr val="bg1"/>
                  </a:solidFill>
                  <a:effectLst>
                    <a:outerShdw blurRad="305774" dir="5400000" algn="ctr" rotWithShape="0">
                      <a:srgbClr val="000000">
                        <a:alpha val="91000"/>
                      </a:srgbClr>
                    </a:outerShdw>
                  </a:effectLst>
                  <a:latin typeface="Finlandica" charset="0"/>
                </a:rPr>
                <a:t>Livady</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grpSp>
        <p:nvGrpSpPr>
          <p:cNvPr id="8" name="Group 7">
            <a:extLst>
              <a:ext uri="{FF2B5EF4-FFF2-40B4-BE49-F238E27FC236}">
                <a16:creationId xmlns:a16="http://schemas.microsoft.com/office/drawing/2014/main" id="{BEAD0475-33A2-61B9-B817-08CDB7C6A2BE}"/>
              </a:ext>
            </a:extLst>
          </p:cNvPr>
          <p:cNvGrpSpPr/>
          <p:nvPr/>
        </p:nvGrpSpPr>
        <p:grpSpPr>
          <a:xfrm>
            <a:off x="-3838623" y="635089"/>
            <a:ext cx="3812107" cy="4276301"/>
            <a:chOff x="157482" y="5266611"/>
            <a:chExt cx="3812107" cy="4276301"/>
          </a:xfrm>
        </p:grpSpPr>
        <p:pic>
          <p:nvPicPr>
            <p:cNvPr id="14" name="Picture 13">
              <a:extLst>
                <a:ext uri="{FF2B5EF4-FFF2-40B4-BE49-F238E27FC236}">
                  <a16:creationId xmlns:a16="http://schemas.microsoft.com/office/drawing/2014/main" id="{D5AAA2E5-4559-A769-7DC7-5093580ADDE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57482" y="5266611"/>
              <a:ext cx="3812107" cy="4276301"/>
            </a:xfrm>
            <a:prstGeom prst="rect">
              <a:avLst/>
            </a:prstGeom>
          </p:spPr>
        </p:pic>
        <p:sp>
          <p:nvSpPr>
            <p:cNvPr id="15" name="Footer Placeholder 4">
              <a:extLst>
                <a:ext uri="{FF2B5EF4-FFF2-40B4-BE49-F238E27FC236}">
                  <a16:creationId xmlns:a16="http://schemas.microsoft.com/office/drawing/2014/main" id="{6C185FC2-49AA-530D-C925-C3CA13FECC60}"/>
                </a:ext>
              </a:extLst>
            </p:cNvPr>
            <p:cNvSpPr txBox="1">
              <a:spLocks/>
            </p:cNvSpPr>
            <p:nvPr/>
          </p:nvSpPr>
          <p:spPr>
            <a:xfrm>
              <a:off x="269181" y="5352043"/>
              <a:ext cx="303448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412789" dir="5400000" algn="ctr" rotWithShape="0">
                      <a:srgbClr val="000000">
                        <a:alpha val="49000"/>
                      </a:srgbClr>
                    </a:outerShdw>
                  </a:effectLst>
                  <a:latin typeface="Finlandica" charset="0"/>
                </a:rPr>
                <a:t>Puukuokka </a:t>
              </a:r>
              <a:r>
                <a:rPr lang="fi-FI" sz="700" kern="0" cap="none" spc="0" err="1">
                  <a:solidFill>
                    <a:schemeClr val="bg1"/>
                  </a:solidFill>
                  <a:effectLst>
                    <a:outerShdw blurRad="412789" dir="5400000" algn="ctr" rotWithShape="0">
                      <a:srgbClr val="000000">
                        <a:alpha val="49000"/>
                      </a:srgbClr>
                    </a:outerShdw>
                  </a:effectLst>
                  <a:latin typeface="Finlandica" charset="0"/>
                </a:rPr>
                <a:t>Housing</a:t>
              </a:r>
              <a:r>
                <a:rPr lang="fi-FI" sz="700" kern="0" cap="none" spc="0">
                  <a:solidFill>
                    <a:schemeClr val="bg1"/>
                  </a:solidFill>
                  <a:effectLst>
                    <a:outerShdw blurRad="412789" dir="5400000" algn="ctr" rotWithShape="0">
                      <a:srgbClr val="000000">
                        <a:alpha val="49000"/>
                      </a:srgbClr>
                    </a:outerShdw>
                  </a:effectLst>
                  <a:latin typeface="Finlandica" charset="0"/>
                </a:rPr>
                <a:t> </a:t>
              </a:r>
              <a:r>
                <a:rPr lang="fi-FI" sz="700" kern="0" cap="none" spc="0" err="1">
                  <a:solidFill>
                    <a:schemeClr val="bg1"/>
                  </a:solidFill>
                  <a:effectLst>
                    <a:outerShdw blurRad="412789" dir="5400000" algn="ctr" rotWithShape="0">
                      <a:srgbClr val="000000">
                        <a:alpha val="49000"/>
                      </a:srgbClr>
                    </a:outerShdw>
                  </a:effectLst>
                  <a:latin typeface="Finlandica" charset="0"/>
                </a:rPr>
                <a:t>by</a:t>
              </a:r>
              <a:r>
                <a:rPr lang="fi-FI" sz="700" kern="0" cap="none" spc="0">
                  <a:solidFill>
                    <a:schemeClr val="bg1"/>
                  </a:solidFill>
                  <a:effectLst>
                    <a:outerShdw blurRad="412789" dir="5400000" algn="ctr" rotWithShape="0">
                      <a:srgbClr val="000000">
                        <a:alpha val="49000"/>
                      </a:srgbClr>
                    </a:outerShdw>
                  </a:effectLst>
                  <a:latin typeface="Finlandica" charset="0"/>
                </a:rPr>
                <a:t> OOPEAA, Jyväskylä 2015. Photo: Mikko Auerniitty / OOPEAA</a:t>
              </a:r>
              <a:endParaRPr lang="fi-FI" sz="700" kern="0" cap="none" spc="0">
                <a:solidFill>
                  <a:schemeClr val="bg1"/>
                </a:solidFill>
                <a:effectLst>
                  <a:outerShdw blurRad="412789" dir="5400000" algn="ctr" rotWithShape="0">
                    <a:srgbClr val="000000">
                      <a:alpha val="49000"/>
                    </a:srgbClr>
                  </a:outerShdw>
                </a:effectLst>
                <a:latin typeface="+mj-lt"/>
              </a:endParaRPr>
            </a:p>
          </p:txBody>
        </p:sp>
      </p:grpSp>
      <p:sp>
        <p:nvSpPr>
          <p:cNvPr id="16" name="Rectangle 15">
            <a:extLst>
              <a:ext uri="{FF2B5EF4-FFF2-40B4-BE49-F238E27FC236}">
                <a16:creationId xmlns:a16="http://schemas.microsoft.com/office/drawing/2014/main" id="{19C499C8-487A-F8C4-8CED-C4E23E9690FF}"/>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5D7DF7DD-E3DD-7B13-A666-50B52DE2573B}"/>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310733865"/>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5E-6 1.85185E-6 L -0.00348 -0.9105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96296E-6 L 0.69114 2.96296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72222E-6 2.46914E-6 L 0.43871 -0.00155 " pathEditMode="relative" rAng="0" ptsTypes="AA">
                                      <p:cBhvr>
                                        <p:cTn id="29" dur="2000" fill="hold"/>
                                        <p:tgtEl>
                                          <p:spTgt spid="8"/>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
                                        <p:tgtEl>
                                          <p:spTgt spid="18"/>
                                        </p:tgtEl>
                                      </p:cBhvr>
                                    </p:animEffect>
                                  </p:childTnLst>
                                </p:cTn>
                              </p:par>
                              <p:par>
                                <p:cTn id="33" presetID="0" presetClass="path" presetSubtype="0" accel="50000" decel="50000" fill="hold" nodeType="withEffect">
                                  <p:stCondLst>
                                    <p:cond delay="0"/>
                                  </p:stCondLst>
                                  <p:childTnLst>
                                    <p:animMotion origin="layout" path="M 3.61111E-6 -0.00185 L 1.0033 -0.00247 " pathEditMode="relative" rAng="0" ptsTypes="AA">
                                      <p:cBhvr>
                                        <p:cTn id="34" dur="3000" fill="hold"/>
                                        <p:tgtEl>
                                          <p:spTgt spid="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F9DD2-7F03-4290-DA7B-A57D071521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F34F40-1365-8BDF-374A-D8D62D1528D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805"/>
            <a:ext cx="9144000" cy="5139890"/>
          </a:xfrm>
          <a:prstGeom prst="rect">
            <a:avLst/>
          </a:prstGeom>
        </p:spPr>
      </p:pic>
      <p:sp>
        <p:nvSpPr>
          <p:cNvPr id="5" name="Rectangle 4">
            <a:extLst>
              <a:ext uri="{FF2B5EF4-FFF2-40B4-BE49-F238E27FC236}">
                <a16:creationId xmlns:a16="http://schemas.microsoft.com/office/drawing/2014/main" id="{FBAB84F3-E2A3-E6B3-0167-099DA47CB3FE}"/>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00A00BB-4D3D-BF80-B7AA-BB70299A3D55}"/>
              </a:ext>
            </a:extLst>
          </p:cNvPr>
          <p:cNvSpPr txBox="1">
            <a:spLocks/>
          </p:cNvSpPr>
          <p:nvPr/>
        </p:nvSpPr>
        <p:spPr>
          <a:xfrm>
            <a:off x="1511300" y="4742481"/>
            <a:ext cx="6121400" cy="23059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700" kern="0" cap="none" spc="0" err="1">
                <a:solidFill>
                  <a:schemeClr val="bg1"/>
                </a:solidFill>
                <a:latin typeface="Finlandica" charset="0"/>
              </a:rPr>
              <a:t>The</a:t>
            </a:r>
            <a:r>
              <a:rPr lang="fi-FI" sz="700" kern="0" cap="none" spc="0">
                <a:solidFill>
                  <a:schemeClr val="bg1"/>
                </a:solidFill>
                <a:latin typeface="Finlandica" charset="0"/>
              </a:rPr>
              <a:t> </a:t>
            </a:r>
            <a:r>
              <a:rPr lang="fi-FI" sz="700" kern="0" cap="none" spc="0" err="1">
                <a:solidFill>
                  <a:schemeClr val="bg1"/>
                </a:solidFill>
                <a:latin typeface="Finlandica" charset="0"/>
              </a:rPr>
              <a:t>new</a:t>
            </a:r>
            <a:r>
              <a:rPr lang="fi-FI" sz="700" kern="0" cap="none" spc="0">
                <a:solidFill>
                  <a:schemeClr val="bg1"/>
                </a:solidFill>
                <a:latin typeface="Finlandica" charset="0"/>
              </a:rPr>
              <a:t> Architecture and Design </a:t>
            </a:r>
            <a:r>
              <a:rPr lang="fi-FI" sz="700" kern="0" cap="none" spc="0" err="1">
                <a:solidFill>
                  <a:schemeClr val="bg1"/>
                </a:solidFill>
                <a:latin typeface="Finlandica" charset="0"/>
              </a:rPr>
              <a:t>Museum</a:t>
            </a:r>
            <a:r>
              <a:rPr lang="fi-FI" sz="700" kern="0" cap="none" spc="0">
                <a:solidFill>
                  <a:schemeClr val="bg1"/>
                </a:solidFill>
                <a:latin typeface="Finlandica" charset="0"/>
              </a:rPr>
              <a:t> </a:t>
            </a:r>
            <a:r>
              <a:rPr lang="fi-FI" sz="700" kern="0" cap="none" spc="0" err="1">
                <a:solidFill>
                  <a:schemeClr val="bg1"/>
                </a:solidFill>
                <a:latin typeface="Finlandica" charset="0"/>
              </a:rPr>
              <a:t>will</a:t>
            </a:r>
            <a:r>
              <a:rPr lang="fi-FI" sz="700" kern="0" cap="none" spc="0">
                <a:solidFill>
                  <a:schemeClr val="bg1"/>
                </a:solidFill>
                <a:latin typeface="Finlandica" charset="0"/>
              </a:rPr>
              <a:t> open in </a:t>
            </a:r>
            <a:r>
              <a:rPr lang="fi-FI" sz="700" kern="0" cap="none" spc="0" err="1">
                <a:solidFill>
                  <a:schemeClr val="bg1"/>
                </a:solidFill>
                <a:latin typeface="Finlandica" charset="0"/>
              </a:rPr>
              <a:t>Helsinki’s</a:t>
            </a:r>
            <a:r>
              <a:rPr lang="fi-FI" sz="700" kern="0" cap="none" spc="0">
                <a:solidFill>
                  <a:schemeClr val="bg1"/>
                </a:solidFill>
                <a:latin typeface="Finlandica" charset="0"/>
              </a:rPr>
              <a:t> South </a:t>
            </a:r>
            <a:r>
              <a:rPr lang="fi-FI" sz="700" kern="0" cap="none" spc="0" err="1">
                <a:solidFill>
                  <a:schemeClr val="bg1"/>
                </a:solidFill>
                <a:latin typeface="Finlandica" charset="0"/>
              </a:rPr>
              <a:t>Harbour</a:t>
            </a:r>
            <a:r>
              <a:rPr lang="fi-FI" sz="700" kern="0" cap="none" spc="0">
                <a:solidFill>
                  <a:schemeClr val="bg1"/>
                </a:solidFill>
                <a:latin typeface="Finlandica" charset="0"/>
              </a:rPr>
              <a:t> in 2030. </a:t>
            </a:r>
            <a:br>
              <a:rPr lang="fi-FI" sz="700" kern="0" cap="none" spc="0">
                <a:solidFill>
                  <a:schemeClr val="bg1"/>
                </a:solidFill>
                <a:latin typeface="Finlandica" charset="0"/>
              </a:rPr>
            </a:br>
            <a:r>
              <a:rPr lang="fi-FI" sz="700" kern="0" cap="none" spc="0">
                <a:solidFill>
                  <a:schemeClr val="bg1"/>
                </a:solidFill>
                <a:latin typeface="Finlandica" charset="0"/>
              </a:rPr>
              <a:t>Photo: Alex </a:t>
            </a:r>
            <a:r>
              <a:rPr lang="fi-FI" sz="700" kern="0" cap="none" spc="0" err="1">
                <a:solidFill>
                  <a:schemeClr val="bg1"/>
                </a:solidFill>
                <a:latin typeface="Finlandica" charset="0"/>
              </a:rPr>
              <a:t>Bao</a:t>
            </a:r>
            <a:r>
              <a:rPr lang="fi-FI" sz="700" kern="0" cap="none" spc="0">
                <a:solidFill>
                  <a:schemeClr val="bg1"/>
                </a:solidFill>
                <a:latin typeface="Finlandica" charset="0"/>
              </a:rPr>
              <a:t> / City of Helsinki</a:t>
            </a:r>
            <a:endParaRPr lang="fi-FI" sz="700" kern="0" cap="none" spc="0">
              <a:solidFill>
                <a:schemeClr val="bg1"/>
              </a:solidFill>
              <a:latin typeface="+mj-lt"/>
            </a:endParaRPr>
          </a:p>
        </p:txBody>
      </p:sp>
      <p:sp>
        <p:nvSpPr>
          <p:cNvPr id="6" name="Title 1">
            <a:extLst>
              <a:ext uri="{FF2B5EF4-FFF2-40B4-BE49-F238E27FC236}">
                <a16:creationId xmlns:a16="http://schemas.microsoft.com/office/drawing/2014/main" id="{B9DA2CB8-7E98-FCEB-2E23-CD8A9296EE3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8/10</a:t>
            </a:r>
          </a:p>
        </p:txBody>
      </p:sp>
      <p:sp>
        <p:nvSpPr>
          <p:cNvPr id="7" name="Title 1">
            <a:extLst>
              <a:ext uri="{FF2B5EF4-FFF2-40B4-BE49-F238E27FC236}">
                <a16:creationId xmlns:a16="http://schemas.microsoft.com/office/drawing/2014/main" id="{A15433E3-5F06-DF3D-EABF-3BD99F7A873E}"/>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We open doors to new ideas and talents </a:t>
            </a:r>
            <a:endParaRPr lang="fi-FI">
              <a:solidFill>
                <a:schemeClr val="bg1"/>
              </a:solidFill>
            </a:endParaRPr>
          </a:p>
          <a:p>
            <a:pPr algn="ctr"/>
            <a:r>
              <a:rPr lang="en-US" sz="2000">
                <a:solidFill>
                  <a:schemeClr val="bg1"/>
                </a:solidFill>
                <a:effectLst>
                  <a:outerShdw blurRad="994667" dir="5400000" sx="102000" sy="102000" algn="ctr" rotWithShape="0">
                    <a:srgbClr val="000000"/>
                  </a:outerShdw>
                </a:effectLst>
                <a:latin typeface="Finlandica"/>
              </a:rPr>
              <a:t>through architectural competitions.</a:t>
            </a:r>
            <a:endParaRPr lang="en-US">
              <a:solidFill>
                <a:schemeClr val="bg1"/>
              </a:solidFill>
            </a:endParaRPr>
          </a:p>
        </p:txBody>
      </p:sp>
      <p:pic>
        <p:nvPicPr>
          <p:cNvPr id="17" name="Picture 16">
            <a:extLst>
              <a:ext uri="{FF2B5EF4-FFF2-40B4-BE49-F238E27FC236}">
                <a16:creationId xmlns:a16="http://schemas.microsoft.com/office/drawing/2014/main" id="{E639117F-CCEF-C811-823C-8E6F30C2D26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961702279"/>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06F2-1F98-B655-7003-E279CD73F388}"/>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3793D226-F822-73B0-A899-A0E21CEA66FA}"/>
              </a:ext>
            </a:extLst>
          </p:cNvPr>
          <p:cNvGrpSpPr/>
          <p:nvPr/>
        </p:nvGrpSpPr>
        <p:grpSpPr>
          <a:xfrm>
            <a:off x="4067943" y="638354"/>
            <a:ext cx="5076057" cy="4256263"/>
            <a:chOff x="4067943" y="638354"/>
            <a:chExt cx="5076057" cy="4256263"/>
          </a:xfrm>
        </p:grpSpPr>
        <p:pic>
          <p:nvPicPr>
            <p:cNvPr id="12" name="Picture 11">
              <a:extLst>
                <a:ext uri="{FF2B5EF4-FFF2-40B4-BE49-F238E27FC236}">
                  <a16:creationId xmlns:a16="http://schemas.microsoft.com/office/drawing/2014/main" id="{4074263D-5FDC-7C4E-B160-27B4235F8210}"/>
                </a:ext>
              </a:extLst>
            </p:cNvPr>
            <p:cNvPicPr>
              <a:picLocks noChangeAspect="1"/>
            </p:cNvPicPr>
            <p:nvPr/>
          </p:nvPicPr>
          <p:blipFill>
            <a:blip r:embed="rId3">
              <a:extLst>
                <a:ext uri="{28A0092B-C50C-407E-A947-70E740481C1C}">
                  <a14:useLocalDpi xmlns:a14="http://schemas.microsoft.com/office/drawing/2010/main" val="0"/>
                </a:ext>
              </a:extLst>
            </a:blip>
            <a:srcRect l="3722" r="2278" b="2"/>
            <a:stretch>
              <a:fillRect/>
            </a:stretch>
          </p:blipFill>
          <p:spPr>
            <a:xfrm>
              <a:off x="4067943" y="638354"/>
              <a:ext cx="5076057" cy="4256263"/>
            </a:xfrm>
            <a:prstGeom prst="rect">
              <a:avLst/>
            </a:prstGeom>
          </p:spPr>
        </p:pic>
        <p:sp>
          <p:nvSpPr>
            <p:cNvPr id="68" name="Footer Placeholder 4">
              <a:extLst>
                <a:ext uri="{FF2B5EF4-FFF2-40B4-BE49-F238E27FC236}">
                  <a16:creationId xmlns:a16="http://schemas.microsoft.com/office/drawing/2014/main" id="{A755033D-0FA3-D02F-4445-520DD60B579C}"/>
                </a:ext>
              </a:extLst>
            </p:cNvPr>
            <p:cNvSpPr txBox="1">
              <a:spLocks/>
            </p:cNvSpPr>
            <p:nvPr/>
          </p:nvSpPr>
          <p:spPr>
            <a:xfrm>
              <a:off x="4165309" y="708559"/>
              <a:ext cx="4727169" cy="215444"/>
            </a:xfrm>
            <a:prstGeom prst="rect">
              <a:avLst/>
            </a:prstGeom>
            <a:effectLst>
              <a:outerShdw blurRad="376567" dir="5400000" algn="ctr" rotWithShape="0">
                <a:srgbClr val="000000">
                  <a:alpha val="83000"/>
                </a:srgbClr>
              </a:outerShdw>
            </a:effectLst>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dirty="0" err="1">
                  <a:solidFill>
                    <a:schemeClr val="bg1"/>
                  </a:solidFill>
                  <a:latin typeface="Finlandica" charset="0"/>
                </a:rPr>
                <a:t>Finland’s</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new</a:t>
              </a:r>
              <a:r>
                <a:rPr lang="fi-FI" sz="700" kern="0" cap="none" spc="0" dirty="0">
                  <a:solidFill>
                    <a:schemeClr val="bg1"/>
                  </a:solidFill>
                  <a:latin typeface="Finlandica" charset="0"/>
                </a:rPr>
                <a:t> </a:t>
              </a:r>
              <a:r>
                <a:rPr lang="fi-FI" sz="700" kern="0" cap="none" spc="0" dirty="0" err="1">
                  <a:solidFill>
                    <a:schemeClr val="bg1"/>
                  </a:solidFill>
                  <a:latin typeface="Finlandica" charset="0"/>
                </a:rPr>
                <a:t>Museum</a:t>
              </a:r>
              <a:r>
                <a:rPr lang="fi-FI" sz="700" kern="0" cap="none" spc="0" dirty="0">
                  <a:solidFill>
                    <a:schemeClr val="bg1"/>
                  </a:solidFill>
                  <a:latin typeface="Finlandica" charset="0"/>
                </a:rPr>
                <a:t> of Architecture and Design, to open in 2030 in </a:t>
              </a:r>
              <a:r>
                <a:rPr lang="fi-FI" sz="700" kern="0" cap="none" spc="0" dirty="0" err="1">
                  <a:solidFill>
                    <a:schemeClr val="bg1"/>
                  </a:solidFill>
                  <a:latin typeface="Finlandica" charset="0"/>
                </a:rPr>
                <a:t>Helsinki’s</a:t>
              </a:r>
              <a:r>
                <a:rPr lang="fi-FI" sz="700" kern="0" cap="none" spc="0" dirty="0">
                  <a:solidFill>
                    <a:schemeClr val="bg1"/>
                  </a:solidFill>
                  <a:latin typeface="Finlandica" charset="0"/>
                </a:rPr>
                <a:t> South </a:t>
              </a:r>
              <a:r>
                <a:rPr lang="fi-FI" sz="700" kern="0" cap="none" spc="0" dirty="0" err="1">
                  <a:solidFill>
                    <a:schemeClr val="bg1"/>
                  </a:solidFill>
                  <a:latin typeface="Finlandica" charset="0"/>
                </a:rPr>
                <a:t>Harbor</a:t>
              </a:r>
              <a:r>
                <a:rPr lang="fi-FI" sz="700" kern="0" cap="none" spc="0" dirty="0">
                  <a:solidFill>
                    <a:schemeClr val="bg1"/>
                  </a:solidFill>
                  <a:latin typeface="Finlandica" charset="0"/>
                </a:rPr>
                <a:t>.</a:t>
              </a:r>
            </a:p>
            <a:p>
              <a:r>
                <a:rPr lang="fi-FI" sz="700" kern="0" cap="none" spc="0" dirty="0">
                  <a:solidFill>
                    <a:schemeClr val="bg1"/>
                  </a:solidFill>
                  <a:latin typeface="Finlandica" charset="0"/>
                </a:rPr>
                <a:t>JKMM </a:t>
              </a:r>
              <a:r>
                <a:rPr lang="fi-FI" sz="700" kern="0" cap="none" spc="0" dirty="0" err="1">
                  <a:solidFill>
                    <a:schemeClr val="bg1"/>
                  </a:solidFill>
                  <a:latin typeface="Finlandica" charset="0"/>
                </a:rPr>
                <a:t>Architects</a:t>
              </a:r>
              <a:r>
                <a:rPr lang="fi-FI" sz="700" kern="0" cap="none" spc="0" dirty="0">
                  <a:solidFill>
                    <a:schemeClr val="bg1"/>
                  </a:solidFill>
                  <a:latin typeface="Finlandica" charset="0"/>
                </a:rPr>
                <a:t> / Mir</a:t>
              </a:r>
            </a:p>
          </p:txBody>
        </p:sp>
      </p:grpSp>
      <p:grpSp>
        <p:nvGrpSpPr>
          <p:cNvPr id="11" name="Group 10">
            <a:extLst>
              <a:ext uri="{FF2B5EF4-FFF2-40B4-BE49-F238E27FC236}">
                <a16:creationId xmlns:a16="http://schemas.microsoft.com/office/drawing/2014/main" id="{7A6B6FDF-B06C-5252-6D24-92C8DE6C0BE5}"/>
              </a:ext>
            </a:extLst>
          </p:cNvPr>
          <p:cNvGrpSpPr/>
          <p:nvPr/>
        </p:nvGrpSpPr>
        <p:grpSpPr>
          <a:xfrm>
            <a:off x="4067943" y="638354"/>
            <a:ext cx="5076056" cy="4265479"/>
            <a:chOff x="4067944" y="627533"/>
            <a:chExt cx="5076056" cy="4265479"/>
          </a:xfrm>
        </p:grpSpPr>
        <p:pic>
          <p:nvPicPr>
            <p:cNvPr id="13" name="Picture 12">
              <a:extLst>
                <a:ext uri="{FF2B5EF4-FFF2-40B4-BE49-F238E27FC236}">
                  <a16:creationId xmlns:a16="http://schemas.microsoft.com/office/drawing/2014/main" id="{29D9A454-73B4-FBB9-CC2B-7CFEAFAB89FB}"/>
                </a:ext>
              </a:extLst>
            </p:cNvPr>
            <p:cNvPicPr>
              <a:picLocks noChangeAspect="1"/>
            </p:cNvPicPr>
            <p:nvPr/>
          </p:nvPicPr>
          <p:blipFill>
            <a:blip r:embed="rId4">
              <a:extLst>
                <a:ext uri="{28A0092B-C50C-407E-A947-70E740481C1C}">
                  <a14:useLocalDpi xmlns:a14="http://schemas.microsoft.com/office/drawing/2010/main" val="0"/>
                </a:ext>
              </a:extLst>
            </a:blip>
            <a:srcRect t="29749" b="14385"/>
            <a:stretch>
              <a:fillRect/>
            </a:stretch>
          </p:blipFill>
          <p:spPr>
            <a:xfrm>
              <a:off x="4067944" y="627533"/>
              <a:ext cx="5076056" cy="4265479"/>
            </a:xfrm>
            <a:prstGeom prst="rect">
              <a:avLst/>
            </a:prstGeom>
          </p:spPr>
        </p:pic>
        <p:sp>
          <p:nvSpPr>
            <p:cNvPr id="22" name="Footer Placeholder 4">
              <a:extLst>
                <a:ext uri="{FF2B5EF4-FFF2-40B4-BE49-F238E27FC236}">
                  <a16:creationId xmlns:a16="http://schemas.microsoft.com/office/drawing/2014/main" id="{87896FE3-0400-6F15-0EC1-852058E64A9D}"/>
                </a:ext>
              </a:extLst>
            </p:cNvPr>
            <p:cNvSpPr txBox="1">
              <a:spLocks/>
            </p:cNvSpPr>
            <p:nvPr/>
          </p:nvSpPr>
          <p:spPr>
            <a:xfrm>
              <a:off x="4155663" y="705269"/>
              <a:ext cx="3968394" cy="215444"/>
            </a:xfrm>
            <a:prstGeom prst="rect">
              <a:avLst/>
            </a:prstGeom>
            <a:effectLst>
              <a:outerShdw blurRad="50800" dir="5400000" algn="ctr" rotWithShape="0">
                <a:srgbClr val="000000">
                  <a:alpha val="80021"/>
                </a:srgbClr>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kern="0" cap="none" spc="-20">
                  <a:solidFill>
                    <a:schemeClr val="bg1"/>
                  </a:solidFill>
                  <a:latin typeface="Finlandica" charset="0"/>
                </a:rPr>
                <a:t>Olympic Stadium by </a:t>
              </a:r>
              <a:r>
                <a:rPr lang="en-US" sz="700" kern="0" cap="none" spc="-20" err="1">
                  <a:solidFill>
                    <a:schemeClr val="bg1"/>
                  </a:solidFill>
                  <a:latin typeface="Finlandica" charset="0"/>
                </a:rPr>
                <a:t>Yrjö</a:t>
              </a:r>
              <a:r>
                <a:rPr lang="en-US" sz="700" kern="0" cap="none" spc="-20">
                  <a:solidFill>
                    <a:schemeClr val="bg1"/>
                  </a:solidFill>
                  <a:latin typeface="Finlandica" charset="0"/>
                </a:rPr>
                <a:t> Lindegren and </a:t>
              </a:r>
              <a:r>
                <a:rPr lang="en-US" sz="700" kern="0" cap="none" spc="-20" err="1">
                  <a:solidFill>
                    <a:schemeClr val="bg1"/>
                  </a:solidFill>
                  <a:latin typeface="Finlandica" charset="0"/>
                </a:rPr>
                <a:t>Toivo</a:t>
              </a:r>
              <a:r>
                <a:rPr lang="en-US" sz="700" kern="0" cap="none" spc="-20">
                  <a:solidFill>
                    <a:schemeClr val="bg1"/>
                  </a:solidFill>
                  <a:latin typeface="Finlandica" charset="0"/>
                </a:rPr>
                <a:t> </a:t>
              </a:r>
              <a:r>
                <a:rPr lang="en-US" sz="700" kern="0" cap="none" spc="-20" err="1">
                  <a:solidFill>
                    <a:schemeClr val="bg1"/>
                  </a:solidFill>
                  <a:latin typeface="Finlandica" charset="0"/>
                </a:rPr>
                <a:t>Jäntti</a:t>
              </a:r>
              <a:r>
                <a:rPr lang="en-US" sz="700" kern="0" cap="none" spc="-20">
                  <a:solidFill>
                    <a:schemeClr val="bg1"/>
                  </a:solidFill>
                  <a:latin typeface="Finlandica" charset="0"/>
                </a:rPr>
                <a:t>, Helsinki 1938. Renovation by K2S &amp; NRT Architects, 2020. </a:t>
              </a:r>
              <a:br>
                <a:rPr lang="en-US" sz="700" kern="0" cap="none" spc="-20">
                  <a:solidFill>
                    <a:schemeClr val="bg1"/>
                  </a:solidFill>
                  <a:latin typeface="Finlandica" charset="0"/>
                </a:rPr>
              </a:br>
              <a:r>
                <a:rPr lang="en-US" sz="700" kern="0" cap="none" spc="-20">
                  <a:solidFill>
                    <a:schemeClr val="bg1"/>
                  </a:solidFill>
                  <a:latin typeface="Finlandica" charset="0"/>
                </a:rPr>
                <a:t>Photo: Tuomas </a:t>
              </a:r>
              <a:r>
                <a:rPr lang="en-US" sz="700" kern="0" cap="none" spc="-20" err="1">
                  <a:solidFill>
                    <a:schemeClr val="bg1"/>
                  </a:solidFill>
                  <a:latin typeface="Finlandica" charset="0"/>
                </a:rPr>
                <a:t>Uusheimo</a:t>
              </a:r>
              <a:r>
                <a:rPr lang="en-US" sz="700" kern="0" cap="none" spc="-20">
                  <a:solidFill>
                    <a:schemeClr val="bg1"/>
                  </a:solidFill>
                  <a:latin typeface="Finlandica" charset="0"/>
                </a:rPr>
                <a:t> / K2S </a:t>
              </a:r>
              <a:endParaRPr lang="en-US" sz="700" kern="0" cap="none" spc="-20">
                <a:solidFill>
                  <a:schemeClr val="bg1"/>
                </a:solidFill>
                <a:latin typeface="+mj-lt"/>
              </a:endParaRPr>
            </a:p>
          </p:txBody>
        </p:sp>
      </p:grpSp>
      <p:sp>
        <p:nvSpPr>
          <p:cNvPr id="31" name="Rectangle 30">
            <a:extLst>
              <a:ext uri="{FF2B5EF4-FFF2-40B4-BE49-F238E27FC236}">
                <a16:creationId xmlns:a16="http://schemas.microsoft.com/office/drawing/2014/main" id="{AFACE66C-98E0-89D6-2AFB-8538A16256B0}"/>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itle 1">
            <a:extLst>
              <a:ext uri="{FF2B5EF4-FFF2-40B4-BE49-F238E27FC236}">
                <a16:creationId xmlns:a16="http://schemas.microsoft.com/office/drawing/2014/main" id="{17B9183B-C14D-B15A-FEAD-915EAE9C252D}"/>
              </a:ext>
            </a:extLst>
          </p:cNvPr>
          <p:cNvSpPr txBox="1">
            <a:spLocks/>
          </p:cNvSpPr>
          <p:nvPr/>
        </p:nvSpPr>
        <p:spPr>
          <a:xfrm>
            <a:off x="1329935" y="3160315"/>
            <a:ext cx="1449153"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Most of our </a:t>
            </a:r>
            <a:endParaRPr lang="fi-FI" sz="1000" b="0">
              <a:solidFill>
                <a:schemeClr val="tx1"/>
              </a:solidFill>
              <a:ea typeface="+mj-lt"/>
              <a:cs typeface="+mj-lt"/>
            </a:endParaRPr>
          </a:p>
          <a:p>
            <a:pPr algn="ctr"/>
            <a:r>
              <a:rPr lang="en-US" sz="1000" b="0">
                <a:solidFill>
                  <a:schemeClr val="tx1"/>
                </a:solidFill>
                <a:ea typeface="+mj-lt"/>
                <a:cs typeface="+mj-lt"/>
              </a:rPr>
              <a:t>landmark buildings </a:t>
            </a:r>
            <a:endParaRPr lang="fi-FI" sz="1000" b="0">
              <a:solidFill>
                <a:schemeClr val="tx1"/>
              </a:solidFill>
              <a:ea typeface="+mj-lt"/>
              <a:cs typeface="+mj-lt"/>
            </a:endParaRPr>
          </a:p>
          <a:p>
            <a:pPr algn="ctr"/>
            <a:r>
              <a:rPr lang="en-US" sz="1000" b="0">
                <a:solidFill>
                  <a:schemeClr val="tx1"/>
                </a:solidFill>
                <a:ea typeface="+mj-lt"/>
                <a:cs typeface="+mj-lt"/>
              </a:rPr>
              <a:t>result from competitions, allowing young talents to rise and make their mark.</a:t>
            </a:r>
            <a:endParaRPr lang="fi-FI" sz="1000" b="0">
              <a:solidFill>
                <a:schemeClr val="tx1"/>
              </a:solidFill>
              <a:ea typeface="+mj-lt"/>
              <a:cs typeface="+mj-lt"/>
            </a:endParaRPr>
          </a:p>
        </p:txBody>
      </p:sp>
      <p:sp>
        <p:nvSpPr>
          <p:cNvPr id="27" name="TextBox 26">
            <a:extLst>
              <a:ext uri="{FF2B5EF4-FFF2-40B4-BE49-F238E27FC236}">
                <a16:creationId xmlns:a16="http://schemas.microsoft.com/office/drawing/2014/main" id="{A189444C-1D11-11C9-3A7D-1936CE6ED7A8}"/>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935E9B7B-A063-AD02-189E-AFB58A1F6D0A}"/>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We open doors to new ideas and talents through architectural competitions.</a:t>
            </a:r>
          </a:p>
        </p:txBody>
      </p:sp>
      <p:sp>
        <p:nvSpPr>
          <p:cNvPr id="56" name="Title 1">
            <a:extLst>
              <a:ext uri="{FF2B5EF4-FFF2-40B4-BE49-F238E27FC236}">
                <a16:creationId xmlns:a16="http://schemas.microsoft.com/office/drawing/2014/main" id="{0F0127AD-AED3-D270-24A2-20601C3004CF}"/>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B26BF636-2AAD-8167-8E28-4E09F741FD28}"/>
              </a:ext>
            </a:extLst>
          </p:cNvPr>
          <p:cNvSpPr/>
          <p:nvPr/>
        </p:nvSpPr>
        <p:spPr>
          <a:xfrm>
            <a:off x="267936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B790E89C-56CE-6A8F-09CF-74BECADB0243}"/>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4A284DBC-C46A-85B5-B55F-C94F7DE51B3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9B1755F7-2A5C-E86B-B9C4-6B1E84B9FE49}"/>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4E70C81E-72A5-1FB2-F6E7-E4C8A2C72709}"/>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2B04E3F-4F4A-77DC-22E8-DDF384437FDB}"/>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782C0292-D16D-C3E5-22BC-C805BFB0011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08F43DB3-9860-61BD-94EB-6AC6BA112CA0}"/>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8</a:t>
            </a:r>
          </a:p>
        </p:txBody>
      </p:sp>
      <p:sp>
        <p:nvSpPr>
          <p:cNvPr id="65" name="Title 1">
            <a:extLst>
              <a:ext uri="{FF2B5EF4-FFF2-40B4-BE49-F238E27FC236}">
                <a16:creationId xmlns:a16="http://schemas.microsoft.com/office/drawing/2014/main" id="{AA827A95-3583-AFDC-DEEC-D7C573991D79}"/>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BF9BBE0C-C73E-4B27-84E3-C4EB63E6AC2A}"/>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1CB0F2D7-A160-F6A6-B760-7480506DDFD3}"/>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8" name="Group 7">
            <a:extLst>
              <a:ext uri="{FF2B5EF4-FFF2-40B4-BE49-F238E27FC236}">
                <a16:creationId xmlns:a16="http://schemas.microsoft.com/office/drawing/2014/main" id="{A0E79377-29AF-8A8B-E41E-F9451E5BE064}"/>
              </a:ext>
            </a:extLst>
          </p:cNvPr>
          <p:cNvGrpSpPr/>
          <p:nvPr/>
        </p:nvGrpSpPr>
        <p:grpSpPr>
          <a:xfrm>
            <a:off x="1042529" y="1697860"/>
            <a:ext cx="2017038" cy="1027570"/>
            <a:chOff x="999460" y="1660385"/>
            <a:chExt cx="2017038" cy="1027570"/>
          </a:xfrm>
        </p:grpSpPr>
        <p:grpSp>
          <p:nvGrpSpPr>
            <p:cNvPr id="5" name="Group 4">
              <a:extLst>
                <a:ext uri="{FF2B5EF4-FFF2-40B4-BE49-F238E27FC236}">
                  <a16:creationId xmlns:a16="http://schemas.microsoft.com/office/drawing/2014/main" id="{18917667-F6A4-97B3-3112-0E2EF6A328BC}"/>
                </a:ext>
              </a:extLst>
            </p:cNvPr>
            <p:cNvGrpSpPr/>
            <p:nvPr/>
          </p:nvGrpSpPr>
          <p:grpSpPr>
            <a:xfrm>
              <a:off x="999460" y="1886976"/>
              <a:ext cx="2017038" cy="800979"/>
              <a:chOff x="1308772" y="2354553"/>
              <a:chExt cx="1477536" cy="800979"/>
            </a:xfrm>
          </p:grpSpPr>
          <p:sp>
            <p:nvSpPr>
              <p:cNvPr id="38" name="Title 1">
                <a:extLst>
                  <a:ext uri="{FF2B5EF4-FFF2-40B4-BE49-F238E27FC236}">
                    <a16:creationId xmlns:a16="http://schemas.microsoft.com/office/drawing/2014/main" id="{2736B2AE-B17D-CBD6-23E1-15250D5C813F}"/>
                  </a:ext>
                </a:extLst>
              </p:cNvPr>
              <p:cNvSpPr txBox="1">
                <a:spLocks/>
              </p:cNvSpPr>
              <p:nvPr/>
            </p:nvSpPr>
            <p:spPr>
              <a:xfrm>
                <a:off x="1308772" y="284775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of architectural competitions.</a:t>
                </a:r>
                <a:endParaRPr lang="fi-FI" sz="1000" b="0">
                  <a:solidFill>
                    <a:schemeClr val="tx1"/>
                  </a:solidFill>
                  <a:ea typeface="+mj-lt"/>
                  <a:cs typeface="+mj-lt"/>
                </a:endParaRPr>
              </a:p>
            </p:txBody>
          </p:sp>
          <p:sp>
            <p:nvSpPr>
              <p:cNvPr id="39" name="Title 1">
                <a:extLst>
                  <a:ext uri="{FF2B5EF4-FFF2-40B4-BE49-F238E27FC236}">
                    <a16:creationId xmlns:a16="http://schemas.microsoft.com/office/drawing/2014/main" id="{2A90678C-E379-DE4A-A033-D97EC67A7152}"/>
                  </a:ext>
                </a:extLst>
              </p:cNvPr>
              <p:cNvSpPr txBox="1">
                <a:spLocks/>
              </p:cNvSpPr>
              <p:nvPr/>
            </p:nvSpPr>
            <p:spPr>
              <a:xfrm>
                <a:off x="1337155" y="2354553"/>
                <a:ext cx="144915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vibrant </a:t>
                </a:r>
                <a:endParaRPr lang="fi-FI">
                  <a:solidFill>
                    <a:schemeClr val="tx1"/>
                  </a:solidFill>
                </a:endParaRPr>
              </a:p>
              <a:p>
                <a:pPr algn="ctr">
                  <a:lnSpc>
                    <a:spcPct val="80000"/>
                  </a:lnSpc>
                </a:pPr>
                <a:r>
                  <a:rPr lang="en-US" sz="2000">
                    <a:solidFill>
                      <a:schemeClr val="tx1"/>
                    </a:solidFill>
                    <a:ea typeface="+mj-lt"/>
                    <a:cs typeface="+mj-lt"/>
                  </a:rPr>
                  <a:t>150-year history</a:t>
                </a:r>
                <a:endParaRPr lang="en-US">
                  <a:solidFill>
                    <a:schemeClr val="tx1"/>
                  </a:solidFill>
                </a:endParaRPr>
              </a:p>
            </p:txBody>
          </p:sp>
        </p:grpSp>
        <p:sp>
          <p:nvSpPr>
            <p:cNvPr id="3" name="Tekstiruutu 2">
              <a:extLst>
                <a:ext uri="{FF2B5EF4-FFF2-40B4-BE49-F238E27FC236}">
                  <a16:creationId xmlns:a16="http://schemas.microsoft.com/office/drawing/2014/main" id="{55B8A5AA-13A5-84E0-1AEF-BAC9D31E0F2D}"/>
                </a:ext>
              </a:extLst>
            </p:cNvPr>
            <p:cNvSpPr txBox="1"/>
            <p:nvPr/>
          </p:nvSpPr>
          <p:spPr>
            <a:xfrm>
              <a:off x="1698315" y="1660385"/>
              <a:ext cx="619328" cy="226591"/>
            </a:xfrm>
            <a:prstGeom prst="rect">
              <a:avLst/>
            </a:prstGeom>
            <a:noFill/>
          </p:spPr>
          <p:txBody>
            <a:bodyPr rot="0" spcFirstLastPara="0" vertOverflow="overflow" horzOverflow="overflow" vert="horz" wrap="none" lIns="36000" tIns="36000" rIns="36000" bIns="36000" numCol="1" spcCol="0" rtlCol="0" fromWordArt="0" anchor="t" anchorCtr="0" forceAA="0" compatLnSpc="1">
              <a:prstTxWarp prst="textNoShape">
                <a:avLst/>
              </a:prstTxWarp>
              <a:spAutoFit/>
            </a:bodyPr>
            <a:lstStyle/>
            <a:p>
              <a:r>
                <a:rPr lang="en-US" sz="1000"/>
                <a:t>We have a</a:t>
              </a:r>
              <a:endParaRPr lang="fi-FI"/>
            </a:p>
          </p:txBody>
        </p:sp>
      </p:grpSp>
      <p:grpSp>
        <p:nvGrpSpPr>
          <p:cNvPr id="15" name="Group 14">
            <a:extLst>
              <a:ext uri="{FF2B5EF4-FFF2-40B4-BE49-F238E27FC236}">
                <a16:creationId xmlns:a16="http://schemas.microsoft.com/office/drawing/2014/main" id="{58663837-3458-4584-57C6-4D68902E0E0F}"/>
              </a:ext>
            </a:extLst>
          </p:cNvPr>
          <p:cNvGrpSpPr/>
          <p:nvPr/>
        </p:nvGrpSpPr>
        <p:grpSpPr>
          <a:xfrm>
            <a:off x="-5106614" y="630731"/>
            <a:ext cx="5076056" cy="4263887"/>
            <a:chOff x="4067944" y="610965"/>
            <a:chExt cx="5076056" cy="4263887"/>
          </a:xfrm>
        </p:grpSpPr>
        <p:pic>
          <p:nvPicPr>
            <p:cNvPr id="16" name="Picture 15">
              <a:extLst>
                <a:ext uri="{FF2B5EF4-FFF2-40B4-BE49-F238E27FC236}">
                  <a16:creationId xmlns:a16="http://schemas.microsoft.com/office/drawing/2014/main" id="{4F7C2F41-D0C7-CD53-EC36-AA7331D34A7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10965"/>
              <a:ext cx="5076056" cy="4263887"/>
            </a:xfrm>
            <a:prstGeom prst="rect">
              <a:avLst/>
            </a:prstGeom>
          </p:spPr>
        </p:pic>
        <p:sp>
          <p:nvSpPr>
            <p:cNvPr id="17" name="Footer Placeholder 4">
              <a:extLst>
                <a:ext uri="{FF2B5EF4-FFF2-40B4-BE49-F238E27FC236}">
                  <a16:creationId xmlns:a16="http://schemas.microsoft.com/office/drawing/2014/main" id="{E7409557-CFB7-3166-8EE0-F276F342571A}"/>
                </a:ext>
              </a:extLst>
            </p:cNvPr>
            <p:cNvSpPr txBox="1">
              <a:spLocks/>
            </p:cNvSpPr>
            <p:nvPr/>
          </p:nvSpPr>
          <p:spPr>
            <a:xfrm>
              <a:off x="4163432" y="697735"/>
              <a:ext cx="396903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05774" dir="5400000" algn="ctr" rotWithShape="0">
                      <a:srgbClr val="000000">
                        <a:alpha val="91000"/>
                      </a:srgbClr>
                    </a:outerShdw>
                  </a:effectLst>
                  <a:latin typeface="Finlandica" charset="0"/>
                </a:rPr>
                <a:t>Temppeliaukio Church (Rock Church)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Timo &amp; Tuomo Suomalainen, Helsinki 1969. Photo: Helsinki Partners</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sp>
        <p:nvSpPr>
          <p:cNvPr id="18" name="Rectangle 17">
            <a:extLst>
              <a:ext uri="{FF2B5EF4-FFF2-40B4-BE49-F238E27FC236}">
                <a16:creationId xmlns:a16="http://schemas.microsoft.com/office/drawing/2014/main" id="{DCFF76D4-0BF4-D12A-5DB5-40EE15C364BC}"/>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D7F07219-C26A-89A6-495F-A33C52EF8284}"/>
              </a:ext>
            </a:extLst>
          </p:cNvPr>
          <p:cNvGrpSpPr/>
          <p:nvPr/>
        </p:nvGrpSpPr>
        <p:grpSpPr>
          <a:xfrm>
            <a:off x="179510" y="5310000"/>
            <a:ext cx="3816426" cy="4261315"/>
            <a:chOff x="179510" y="5266611"/>
            <a:chExt cx="3816426" cy="4261315"/>
          </a:xfrm>
        </p:grpSpPr>
        <p:pic>
          <p:nvPicPr>
            <p:cNvPr id="6" name="Picture 5">
              <a:extLst>
                <a:ext uri="{FF2B5EF4-FFF2-40B4-BE49-F238E27FC236}">
                  <a16:creationId xmlns:a16="http://schemas.microsoft.com/office/drawing/2014/main" id="{23255BEF-3B15-68BB-E0A0-11D7E15A203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816426" cy="4261315"/>
            </a:xfrm>
            <a:prstGeom prst="rect">
              <a:avLst/>
            </a:prstGeom>
          </p:spPr>
        </p:pic>
        <p:sp>
          <p:nvSpPr>
            <p:cNvPr id="9" name="Footer Placeholder 4">
              <a:extLst>
                <a:ext uri="{FF2B5EF4-FFF2-40B4-BE49-F238E27FC236}">
                  <a16:creationId xmlns:a16="http://schemas.microsoft.com/office/drawing/2014/main" id="{D607A684-FC45-9E51-8BBF-B2EC0F7D66B2}"/>
                </a:ext>
              </a:extLst>
            </p:cNvPr>
            <p:cNvSpPr txBox="1">
              <a:spLocks/>
            </p:cNvSpPr>
            <p:nvPr/>
          </p:nvSpPr>
          <p:spPr>
            <a:xfrm>
              <a:off x="269181" y="5352366"/>
              <a:ext cx="2778005" cy="215444"/>
            </a:xfrm>
            <a:prstGeom prst="rect">
              <a:avLst/>
            </a:prstGeom>
            <a:effectLst>
              <a:outerShdw blurRad="217959" dir="5400000" algn="ctr" rotWithShape="0">
                <a:srgbClr val="000000">
                  <a:alpha val="78000"/>
                </a:srgbClr>
              </a:outerShdw>
            </a:effectLst>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245969" dir="5400000" algn="ctr" rotWithShape="0">
                      <a:srgbClr val="000000">
                        <a:alpha val="85000"/>
                      </a:srgbClr>
                    </a:outerShdw>
                  </a:effectLst>
                  <a:latin typeface="Finlandica" charset="0"/>
                </a:rPr>
                <a:t>Helsinki </a:t>
              </a:r>
              <a:r>
                <a:rPr lang="fi-FI" sz="700" kern="0" cap="none" spc="0" err="1">
                  <a:solidFill>
                    <a:schemeClr val="bg1"/>
                  </a:solidFill>
                  <a:effectLst>
                    <a:outerShdw blurRad="245969" dir="5400000" algn="ctr" rotWithShape="0">
                      <a:srgbClr val="000000">
                        <a:alpha val="85000"/>
                      </a:srgbClr>
                    </a:outerShdw>
                  </a:effectLst>
                  <a:latin typeface="Finlandica" charset="0"/>
                </a:rPr>
                <a:t>University</a:t>
              </a:r>
              <a:r>
                <a:rPr lang="fi-FI" sz="700" kern="0" cap="none" spc="0">
                  <a:solidFill>
                    <a:schemeClr val="bg1"/>
                  </a:solidFill>
                  <a:effectLst>
                    <a:outerShdw blurRad="245969" dir="5400000" algn="ctr" rotWithShape="0">
                      <a:srgbClr val="000000">
                        <a:alpha val="85000"/>
                      </a:srgbClr>
                    </a:outerShdw>
                  </a:effectLst>
                  <a:latin typeface="Finlandica" charset="0"/>
                </a:rPr>
                <a:t> Main Library Kaisa </a:t>
              </a:r>
              <a:r>
                <a:rPr lang="fi-FI" sz="700" kern="0" cap="none" spc="0" err="1">
                  <a:solidFill>
                    <a:schemeClr val="bg1"/>
                  </a:solidFill>
                  <a:effectLst>
                    <a:outerShdw blurRad="245969" dir="5400000" algn="ctr" rotWithShape="0">
                      <a:srgbClr val="000000">
                        <a:alpha val="85000"/>
                      </a:srgbClr>
                    </a:outerShdw>
                  </a:effectLst>
                  <a:latin typeface="Finlandica" charset="0"/>
                </a:rPr>
                <a:t>by</a:t>
              </a:r>
              <a:r>
                <a:rPr lang="fi-FI" sz="700" kern="0" cap="none" spc="0">
                  <a:solidFill>
                    <a:schemeClr val="bg1"/>
                  </a:solidFill>
                  <a:effectLst>
                    <a:outerShdw blurRad="245969" dir="5400000" algn="ctr" rotWithShape="0">
                      <a:srgbClr val="000000">
                        <a:alpha val="85000"/>
                      </a:srgbClr>
                    </a:outerShdw>
                  </a:effectLst>
                  <a:latin typeface="Finlandica" charset="0"/>
                </a:rPr>
                <a:t> Anttinen Oiva </a:t>
              </a:r>
              <a:r>
                <a:rPr lang="fi-FI" sz="700" kern="0" cap="none" spc="0" err="1">
                  <a:solidFill>
                    <a:schemeClr val="bg1"/>
                  </a:solidFill>
                  <a:effectLst>
                    <a:outerShdw blurRad="245969" dir="5400000" algn="ctr" rotWithShape="0">
                      <a:srgbClr val="000000">
                        <a:alpha val="85000"/>
                      </a:srgbClr>
                    </a:outerShdw>
                  </a:effectLst>
                  <a:latin typeface="Finlandica" charset="0"/>
                </a:rPr>
                <a:t>Architects</a:t>
              </a:r>
              <a:r>
                <a:rPr lang="fi-FI" sz="700" kern="0" cap="none" spc="0">
                  <a:solidFill>
                    <a:schemeClr val="bg1"/>
                  </a:solidFill>
                  <a:effectLst>
                    <a:outerShdw blurRad="245969" dir="5400000" algn="ctr" rotWithShape="0">
                      <a:srgbClr val="000000">
                        <a:alpha val="85000"/>
                      </a:srgbClr>
                    </a:outerShdw>
                  </a:effectLst>
                  <a:latin typeface="Finlandica" charset="0"/>
                </a:rPr>
                <a:t>, 2012. </a:t>
              </a:r>
              <a:br>
                <a:rPr lang="fi-FI" sz="700" kern="0" cap="none" spc="0">
                  <a:solidFill>
                    <a:schemeClr val="bg1"/>
                  </a:solidFill>
                  <a:effectLst>
                    <a:outerShdw blurRad="245969" dir="5400000" algn="ctr" rotWithShape="0">
                      <a:srgbClr val="000000">
                        <a:alpha val="85000"/>
                      </a:srgbClr>
                    </a:outerShdw>
                  </a:effectLst>
                  <a:latin typeface="Finlandica" charset="0"/>
                </a:rPr>
              </a:br>
              <a:r>
                <a:rPr lang="fi-FI" sz="700" kern="0" cap="none" spc="0">
                  <a:solidFill>
                    <a:schemeClr val="bg1"/>
                  </a:solidFill>
                  <a:effectLst>
                    <a:outerShdw blurRad="245969" dir="5400000" algn="ctr" rotWithShape="0">
                      <a:srgbClr val="000000">
                        <a:alpha val="85000"/>
                      </a:srgbClr>
                    </a:outerShdw>
                  </a:effectLst>
                  <a:latin typeface="Finlandica" charset="0"/>
                </a:rPr>
                <a:t>Photo: Mika </a:t>
              </a:r>
              <a:r>
                <a:rPr lang="fi-FI" sz="700" kern="0" cap="none" spc="0" err="1">
                  <a:solidFill>
                    <a:schemeClr val="bg1"/>
                  </a:solidFill>
                  <a:effectLst>
                    <a:outerShdw blurRad="245969" dir="5400000" algn="ctr" rotWithShape="0">
                      <a:srgbClr val="000000">
                        <a:alpha val="85000"/>
                      </a:srgbClr>
                    </a:outerShdw>
                  </a:effectLst>
                  <a:latin typeface="Finlandica" charset="0"/>
                </a:rPr>
                <a:t>Huisman</a:t>
              </a:r>
              <a:r>
                <a:rPr lang="fi-FI" sz="700" kern="0" cap="none" spc="0">
                  <a:solidFill>
                    <a:schemeClr val="bg1"/>
                  </a:solidFill>
                  <a:effectLst>
                    <a:outerShdw blurRad="245969" dir="5400000" algn="ctr" rotWithShape="0">
                      <a:srgbClr val="000000">
                        <a:alpha val="85000"/>
                      </a:srgbClr>
                    </a:outerShdw>
                  </a:effectLst>
                  <a:latin typeface="Finlandica" charset="0"/>
                </a:rPr>
                <a:t> / AOA</a:t>
              </a:r>
              <a:endParaRPr lang="fi-FI" sz="700" kern="0" cap="none" spc="0">
                <a:solidFill>
                  <a:schemeClr val="bg1"/>
                </a:solidFill>
                <a:effectLst>
                  <a:outerShdw blurRad="245969" dir="5400000" algn="ctr" rotWithShape="0">
                    <a:srgbClr val="000000">
                      <a:alpha val="85000"/>
                    </a:srgbClr>
                  </a:outerShdw>
                </a:effectLst>
                <a:latin typeface="+mj-lt"/>
              </a:endParaRPr>
            </a:p>
          </p:txBody>
        </p:sp>
      </p:grpSp>
      <p:grpSp>
        <p:nvGrpSpPr>
          <p:cNvPr id="20" name="Group 19">
            <a:extLst>
              <a:ext uri="{FF2B5EF4-FFF2-40B4-BE49-F238E27FC236}">
                <a16:creationId xmlns:a16="http://schemas.microsoft.com/office/drawing/2014/main" id="{194BC566-638E-960C-C91D-85AE1C75BCEF}"/>
              </a:ext>
            </a:extLst>
          </p:cNvPr>
          <p:cNvGrpSpPr/>
          <p:nvPr/>
        </p:nvGrpSpPr>
        <p:grpSpPr>
          <a:xfrm>
            <a:off x="-3877579" y="627532"/>
            <a:ext cx="3841438" cy="4276301"/>
            <a:chOff x="118526" y="5266611"/>
            <a:chExt cx="3841438" cy="4276301"/>
          </a:xfrm>
        </p:grpSpPr>
        <p:pic>
          <p:nvPicPr>
            <p:cNvPr id="21" name="Picture 20">
              <a:extLst>
                <a:ext uri="{FF2B5EF4-FFF2-40B4-BE49-F238E27FC236}">
                  <a16:creationId xmlns:a16="http://schemas.microsoft.com/office/drawing/2014/main" id="{5F9A76E9-B467-FEF5-21CD-A658E72300A5}"/>
                </a:ext>
              </a:extLst>
            </p:cNvPr>
            <p:cNvPicPr>
              <a:picLocks noChangeAspect="1"/>
            </p:cNvPicPr>
            <p:nvPr/>
          </p:nvPicPr>
          <p:blipFill>
            <a:blip r:embed="rId7">
              <a:extLst>
                <a:ext uri="{28A0092B-C50C-407E-A947-70E740481C1C}">
                  <a14:useLocalDpi xmlns:a14="http://schemas.microsoft.com/office/drawing/2010/main" val="0"/>
                </a:ext>
              </a:extLst>
            </a:blip>
            <a:srcRect l="217" t="6596" r="429" b="10469"/>
            <a:stretch>
              <a:fillRect/>
            </a:stretch>
          </p:blipFill>
          <p:spPr>
            <a:xfrm>
              <a:off x="118526" y="5266611"/>
              <a:ext cx="3841438" cy="4276301"/>
            </a:xfrm>
            <a:prstGeom prst="rect">
              <a:avLst/>
            </a:prstGeom>
          </p:spPr>
        </p:pic>
        <p:sp>
          <p:nvSpPr>
            <p:cNvPr id="23" name="Footer Placeholder 4">
              <a:extLst>
                <a:ext uri="{FF2B5EF4-FFF2-40B4-BE49-F238E27FC236}">
                  <a16:creationId xmlns:a16="http://schemas.microsoft.com/office/drawing/2014/main" id="{2F93AD75-966A-D832-CC3C-12FDBDE6FC20}"/>
                </a:ext>
              </a:extLst>
            </p:cNvPr>
            <p:cNvSpPr txBox="1">
              <a:spLocks/>
            </p:cNvSpPr>
            <p:nvPr/>
          </p:nvSpPr>
          <p:spPr>
            <a:xfrm>
              <a:off x="269181" y="5352043"/>
              <a:ext cx="346569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latin typeface="Finlandica" charset="0"/>
                </a:rPr>
                <a:t>Chappe</a:t>
              </a:r>
              <a:r>
                <a:rPr lang="fi-FI" sz="700" kern="0" cap="none" spc="0">
                  <a:solidFill>
                    <a:schemeClr val="bg1"/>
                  </a:solidFill>
                  <a:latin typeface="Finlandica" charset="0"/>
                </a:rPr>
                <a:t> </a:t>
              </a:r>
              <a:r>
                <a:rPr lang="fi-FI" sz="700" kern="0" cap="none" spc="0" err="1">
                  <a:solidFill>
                    <a:schemeClr val="bg1"/>
                  </a:solidFill>
                  <a:latin typeface="Finlandica" charset="0"/>
                </a:rPr>
                <a:t>Art</a:t>
              </a:r>
              <a:r>
                <a:rPr lang="fi-FI" sz="700" kern="0" cap="none" spc="0">
                  <a:solidFill>
                    <a:schemeClr val="bg1"/>
                  </a:solidFill>
                  <a:latin typeface="Finlandica" charset="0"/>
                </a:rPr>
                <a:t> </a:t>
              </a:r>
              <a:r>
                <a:rPr lang="fi-FI" sz="700" kern="0" cap="none" spc="0" err="1">
                  <a:solidFill>
                    <a:schemeClr val="bg1"/>
                  </a:solidFill>
                  <a:latin typeface="Finlandica" charset="0"/>
                </a:rPr>
                <a:t>Museum</a:t>
              </a:r>
              <a:r>
                <a:rPr lang="fi-FI" sz="700" kern="0" cap="none" spc="0">
                  <a:solidFill>
                    <a:schemeClr val="bg1"/>
                  </a:solidFill>
                  <a:latin typeface="Finlandica" charset="0"/>
                </a:rPr>
                <a:t> </a:t>
              </a:r>
              <a:r>
                <a:rPr lang="fi-FI" sz="700" kern="0" cap="none" spc="0" err="1">
                  <a:solidFill>
                    <a:schemeClr val="bg1"/>
                  </a:solidFill>
                  <a:latin typeface="Finlandica" charset="0"/>
                </a:rPr>
                <a:t>by</a:t>
              </a:r>
              <a:r>
                <a:rPr lang="fi-FI" sz="700" kern="0" cap="none" spc="0">
                  <a:solidFill>
                    <a:schemeClr val="bg1"/>
                  </a:solidFill>
                  <a:latin typeface="Finlandica" charset="0"/>
                </a:rPr>
                <a:t> JKMM </a:t>
              </a:r>
              <a:r>
                <a:rPr lang="fi-FI" sz="700" kern="0" cap="none" spc="0" err="1">
                  <a:solidFill>
                    <a:schemeClr val="bg1"/>
                  </a:solidFill>
                  <a:latin typeface="Finlandica" charset="0"/>
                </a:rPr>
                <a:t>Architects</a:t>
              </a:r>
              <a:r>
                <a:rPr lang="fi-FI" sz="700" kern="0" cap="none" spc="0">
                  <a:solidFill>
                    <a:schemeClr val="bg1"/>
                  </a:solidFill>
                  <a:latin typeface="Finlandica" charset="0"/>
                </a:rPr>
                <a:t>, Tammisaari 2023. Photo: Tuomas Uusheimo / JKMM</a:t>
              </a:r>
              <a:endParaRPr lang="fi-FI" sz="700" kern="0" cap="none" spc="0">
                <a:solidFill>
                  <a:schemeClr val="bg1"/>
                </a:solidFill>
                <a:latin typeface="+mj-lt"/>
              </a:endParaRPr>
            </a:p>
          </p:txBody>
        </p:sp>
      </p:grpSp>
      <p:sp>
        <p:nvSpPr>
          <p:cNvPr id="24" name="Rectangle 23">
            <a:extLst>
              <a:ext uri="{FF2B5EF4-FFF2-40B4-BE49-F238E27FC236}">
                <a16:creationId xmlns:a16="http://schemas.microsoft.com/office/drawing/2014/main" id="{9BD16FF5-0786-FEC5-C620-0A23C57818B4}"/>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7278144"/>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ppt_h*1.125000"/>
                                          </p:val>
                                        </p:tav>
                                        <p:tav tm="100000">
                                          <p:val>
                                            <p:strVal val="#ppt_y"/>
                                          </p:val>
                                        </p:tav>
                                      </p:tavLst>
                                    </p:anim>
                                    <p:animEffect transition="in" filter="wipe(up)">
                                      <p:cBhvr>
                                        <p:cTn id="8" dur="10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4.93827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2.5E-6 -4.32099E-6 L 0.43871 -0.00154 " pathEditMode="relative" rAng="0" ptsTypes="AA">
                                      <p:cBhvr>
                                        <p:cTn id="29" dur="2000" fill="hold"/>
                                        <p:tgtEl>
                                          <p:spTgt spid="20"/>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
                                        <p:tgtEl>
                                          <p:spTgt spid="18"/>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15"/>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1DFD-5387-77CE-6527-CC473A4A414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25ACA49-10A5-F6B6-B241-A8231D71BE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64B8943-5F21-1897-9118-C253CC86ADA0}"/>
              </a:ext>
            </a:extLst>
          </p:cNvPr>
          <p:cNvSpPr/>
          <p:nvPr/>
        </p:nvSpPr>
        <p:spPr>
          <a:xfrm>
            <a:off x="0" y="0"/>
            <a:ext cx="9144000" cy="51435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FB31D66A-BE36-BBA6-B903-D95DB2675338}"/>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latin typeface="Finlandica" charset="0"/>
              </a:rPr>
              <a:t>Lammassaari</a:t>
            </a:r>
            <a:r>
              <a:rPr lang="en-US" sz="700" kern="0" cap="none" spc="0">
                <a:solidFill>
                  <a:schemeClr val="bg1"/>
                </a:solidFill>
                <a:latin typeface="Finlandica" charset="0"/>
              </a:rPr>
              <a:t> Boardwalk by Studio </a:t>
            </a:r>
            <a:r>
              <a:rPr lang="en-US" sz="700" kern="0" cap="none" spc="0" err="1">
                <a:solidFill>
                  <a:schemeClr val="bg1"/>
                </a:solidFill>
                <a:latin typeface="Finlandica" charset="0"/>
              </a:rPr>
              <a:t>Puisto</a:t>
            </a:r>
            <a:r>
              <a:rPr lang="en-US" sz="700" kern="0" cap="none" spc="0">
                <a:solidFill>
                  <a:schemeClr val="bg1"/>
                </a:solidFill>
                <a:latin typeface="Finlandica" charset="0"/>
              </a:rPr>
              <a:t> Architects and </a:t>
            </a:r>
            <a:r>
              <a:rPr lang="en-US" sz="700" kern="0" cap="none" spc="0" err="1">
                <a:solidFill>
                  <a:schemeClr val="bg1"/>
                </a:solidFill>
                <a:latin typeface="Finlandica" charset="0"/>
              </a:rPr>
              <a:t>Nomaji</a:t>
            </a:r>
            <a:r>
              <a:rPr lang="en-US" sz="700" kern="0" cap="none" spc="0">
                <a:solidFill>
                  <a:schemeClr val="bg1"/>
                </a:solidFill>
                <a:latin typeface="Finlandica" charset="0"/>
              </a:rPr>
              <a:t> Landscape Architects, Helsinki 2018. Photo: Mika Huisman / </a:t>
            </a:r>
            <a:r>
              <a:rPr lang="en-US" sz="700" kern="0" cap="none" spc="0" err="1">
                <a:solidFill>
                  <a:schemeClr val="bg1"/>
                </a:solidFill>
                <a:latin typeface="Finlandica" charset="0"/>
              </a:rPr>
              <a:t>Puisto</a:t>
            </a:r>
            <a:endParaRPr lang="en-US" sz="700" kern="0" cap="none" spc="0">
              <a:solidFill>
                <a:schemeClr val="bg1"/>
              </a:solidFill>
              <a:latin typeface="Finlandica" charset="0"/>
            </a:endParaRPr>
          </a:p>
        </p:txBody>
      </p:sp>
      <p:sp>
        <p:nvSpPr>
          <p:cNvPr id="6" name="Title 1">
            <a:extLst>
              <a:ext uri="{FF2B5EF4-FFF2-40B4-BE49-F238E27FC236}">
                <a16:creationId xmlns:a16="http://schemas.microsoft.com/office/drawing/2014/main" id="{56FF8357-6CED-44FE-AF41-6BD0FCEC87C8}"/>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9/10</a:t>
            </a:r>
          </a:p>
        </p:txBody>
      </p:sp>
      <p:sp>
        <p:nvSpPr>
          <p:cNvPr id="7" name="Title 1">
            <a:extLst>
              <a:ext uri="{FF2B5EF4-FFF2-40B4-BE49-F238E27FC236}">
                <a16:creationId xmlns:a16="http://schemas.microsoft.com/office/drawing/2014/main" id="{AE5D93EE-8425-DD27-EC4D-ABE20EB4329B}"/>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Nature is always our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next-door neighbour.</a:t>
            </a:r>
          </a:p>
        </p:txBody>
      </p:sp>
      <p:pic>
        <p:nvPicPr>
          <p:cNvPr id="17" name="Picture 16">
            <a:extLst>
              <a:ext uri="{FF2B5EF4-FFF2-40B4-BE49-F238E27FC236}">
                <a16:creationId xmlns:a16="http://schemas.microsoft.com/office/drawing/2014/main" id="{9B7DD3E6-1E86-7C07-B175-863827C95E0F}"/>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1130455331"/>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7F796-B2F9-65B3-98F2-72CE516EF8DA}"/>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0F03ED90-39B8-F762-72B0-B0D33B02AAB4}"/>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E14955E5-7EB3-1612-E673-32D402EE64B8}"/>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85409B65-94CD-0EAA-8483-B2266A3A37F3}"/>
                </a:ext>
              </a:extLst>
            </p:cNvPr>
            <p:cNvSpPr txBox="1">
              <a:spLocks/>
            </p:cNvSpPr>
            <p:nvPr/>
          </p:nvSpPr>
          <p:spPr>
            <a:xfrm>
              <a:off x="4169656" y="712976"/>
              <a:ext cx="3168473" cy="107722"/>
            </a:xfrm>
            <a:prstGeom prst="rect">
              <a:avLst/>
            </a:prstGeom>
            <a:effectLst>
              <a:outerShdw blurRad="59556" dir="5400000" algn="ctr" rotWithShape="0">
                <a:srgbClr val="000000">
                  <a:alpha val="71000"/>
                </a:srgbClr>
              </a:outerShdw>
            </a:effectLst>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Majamaja </a:t>
              </a:r>
              <a:r>
                <a:rPr lang="fi-FI" sz="700" kern="0" cap="none" spc="0" err="1">
                  <a:solidFill>
                    <a:schemeClr val="bg1"/>
                  </a:solidFill>
                  <a:latin typeface="Finlandica" charset="0"/>
                </a:rPr>
                <a:t>by</a:t>
              </a:r>
              <a:r>
                <a:rPr lang="fi-FI" sz="700" kern="0" cap="none" spc="0">
                  <a:solidFill>
                    <a:schemeClr val="bg1"/>
                  </a:solidFill>
                  <a:latin typeface="Finlandica" charset="0"/>
                </a:rPr>
                <a:t> Pekka </a:t>
              </a:r>
              <a:r>
                <a:rPr lang="fi-FI" sz="700" kern="0" cap="none" spc="0" err="1">
                  <a:solidFill>
                    <a:schemeClr val="bg1"/>
                  </a:solidFill>
                  <a:latin typeface="Finlandica" charset="0"/>
                </a:rPr>
                <a:t>Littow</a:t>
              </a:r>
              <a:r>
                <a:rPr lang="fi-FI" sz="700" kern="0" cap="none" spc="0">
                  <a:solidFill>
                    <a:schemeClr val="bg1"/>
                  </a:solidFill>
                  <a:latin typeface="Finlandica" charset="0"/>
                </a:rPr>
                <a:t>, Helsinki 2021. Photo: Nicole </a:t>
              </a:r>
              <a:r>
                <a:rPr lang="fi-FI" sz="700" kern="0" cap="none" spc="0" err="1">
                  <a:solidFill>
                    <a:schemeClr val="bg1"/>
                  </a:solidFill>
                  <a:latin typeface="Finlandica" charset="0"/>
                </a:rPr>
                <a:t>Bittger</a:t>
              </a:r>
              <a:r>
                <a:rPr lang="fi-FI" sz="700" kern="0" cap="none" spc="0">
                  <a:solidFill>
                    <a:schemeClr val="bg1"/>
                  </a:solidFill>
                  <a:latin typeface="Finlandica" charset="0"/>
                </a:rPr>
                <a:t> / City of </a:t>
              </a:r>
              <a:r>
                <a:rPr lang="fi-FI" sz="700" kern="0" cap="none" spc="0" err="1">
                  <a:solidFill>
                    <a:schemeClr val="bg1"/>
                  </a:solidFill>
                  <a:latin typeface="Finlandica" charset="0"/>
                </a:rPr>
                <a:t>helsinki</a:t>
              </a:r>
              <a:endParaRPr lang="fi-FI" sz="700" kern="0" cap="none" spc="0">
                <a:solidFill>
                  <a:schemeClr val="bg1"/>
                </a:solidFill>
                <a:latin typeface="+mj-lt"/>
              </a:endParaRPr>
            </a:p>
          </p:txBody>
        </p:sp>
      </p:grpSp>
      <p:grpSp>
        <p:nvGrpSpPr>
          <p:cNvPr id="11" name="Group 10">
            <a:extLst>
              <a:ext uri="{FF2B5EF4-FFF2-40B4-BE49-F238E27FC236}">
                <a16:creationId xmlns:a16="http://schemas.microsoft.com/office/drawing/2014/main" id="{C13CCE57-E197-D2BF-313C-526DC289FBA4}"/>
              </a:ext>
            </a:extLst>
          </p:cNvPr>
          <p:cNvGrpSpPr/>
          <p:nvPr/>
        </p:nvGrpSpPr>
        <p:grpSpPr>
          <a:xfrm>
            <a:off x="4067944" y="635346"/>
            <a:ext cx="5076056" cy="4265479"/>
            <a:chOff x="4067944" y="635346"/>
            <a:chExt cx="5076056" cy="4265479"/>
          </a:xfrm>
        </p:grpSpPr>
        <p:pic>
          <p:nvPicPr>
            <p:cNvPr id="13" name="Picture 12">
              <a:extLst>
                <a:ext uri="{FF2B5EF4-FFF2-40B4-BE49-F238E27FC236}">
                  <a16:creationId xmlns:a16="http://schemas.microsoft.com/office/drawing/2014/main" id="{13E615E3-1EA8-C714-4D54-3D9CD83228C2}"/>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p:blipFill>
          <p:spPr>
            <a:xfrm>
              <a:off x="4067944" y="635346"/>
              <a:ext cx="5076056" cy="4265479"/>
            </a:xfrm>
            <a:prstGeom prst="rect">
              <a:avLst/>
            </a:prstGeom>
          </p:spPr>
        </p:pic>
        <p:sp>
          <p:nvSpPr>
            <p:cNvPr id="22" name="Footer Placeholder 4">
              <a:extLst>
                <a:ext uri="{FF2B5EF4-FFF2-40B4-BE49-F238E27FC236}">
                  <a16:creationId xmlns:a16="http://schemas.microsoft.com/office/drawing/2014/main" id="{8507EEEC-B1C7-382B-2703-E0868C02AF0E}"/>
                </a:ext>
              </a:extLst>
            </p:cNvPr>
            <p:cNvSpPr txBox="1">
              <a:spLocks/>
            </p:cNvSpPr>
            <p:nvPr/>
          </p:nvSpPr>
          <p:spPr>
            <a:xfrm>
              <a:off x="4169656" y="745103"/>
              <a:ext cx="3687985" cy="107722"/>
            </a:xfrm>
            <a:prstGeom prst="rect">
              <a:avLst/>
            </a:prstGeom>
            <a:effectLst>
              <a:outerShdw blurRad="50800" dir="5400000" algn="ctr" rotWithShape="0">
                <a:srgbClr val="000000">
                  <a:alpha val="82000"/>
                </a:srgbClr>
              </a:outerShdw>
            </a:effectLst>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latin typeface="Finlandica" charset="0"/>
                </a:rPr>
                <a:t>Space</a:t>
              </a:r>
              <a:r>
                <a:rPr lang="fi-FI" sz="700" kern="0" cap="none" spc="0">
                  <a:solidFill>
                    <a:schemeClr val="bg1"/>
                  </a:solidFill>
                  <a:latin typeface="Finlandica" charset="0"/>
                </a:rPr>
                <a:t> of </a:t>
              </a:r>
              <a:r>
                <a:rPr lang="fi-FI" sz="700" kern="0" cap="none" spc="0" err="1">
                  <a:solidFill>
                    <a:schemeClr val="bg1"/>
                  </a:solidFill>
                  <a:latin typeface="Finlandica" charset="0"/>
                </a:rPr>
                <a:t>Mind</a:t>
              </a:r>
              <a:r>
                <a:rPr lang="fi-FI" sz="700" kern="0" cap="none" spc="0">
                  <a:solidFill>
                    <a:schemeClr val="bg1"/>
                  </a:solidFill>
                  <a:latin typeface="Finlandica" charset="0"/>
                </a:rPr>
                <a:t> </a:t>
              </a:r>
              <a:r>
                <a:rPr lang="fi-FI" sz="700" kern="0" cap="none" spc="0" err="1">
                  <a:solidFill>
                    <a:schemeClr val="bg1"/>
                  </a:solidFill>
                  <a:latin typeface="Finlandica" charset="0"/>
                </a:rPr>
                <a:t>by</a:t>
              </a:r>
              <a:r>
                <a:rPr lang="fi-FI" sz="700" kern="0" cap="none" spc="0">
                  <a:solidFill>
                    <a:schemeClr val="bg1"/>
                  </a:solidFill>
                  <a:latin typeface="Finlandica" charset="0"/>
                </a:rPr>
                <a:t> Studio Puisto </a:t>
              </a:r>
              <a:r>
                <a:rPr lang="fi-FI" sz="700" kern="0" cap="none" spc="0" err="1">
                  <a:solidFill>
                    <a:schemeClr val="bg1"/>
                  </a:solidFill>
                  <a:latin typeface="Finlandica" charset="0"/>
                </a:rPr>
                <a:t>Architects</a:t>
              </a:r>
              <a:r>
                <a:rPr lang="fi-FI" sz="700" kern="0" cap="none" spc="0">
                  <a:solidFill>
                    <a:schemeClr val="bg1"/>
                  </a:solidFill>
                  <a:latin typeface="Finlandica" charset="0"/>
                </a:rPr>
                <a:t>, 2020. Photo: </a:t>
              </a:r>
              <a:r>
                <a:rPr lang="fi-FI" sz="700" kern="0" cap="none" spc="0" err="1">
                  <a:solidFill>
                    <a:schemeClr val="bg1"/>
                  </a:solidFill>
                  <a:latin typeface="Finlandica" charset="0"/>
                </a:rPr>
                <a:t>Archmospheres</a:t>
              </a:r>
              <a:r>
                <a:rPr lang="fi-FI" sz="700" kern="0" cap="none" spc="0">
                  <a:solidFill>
                    <a:schemeClr val="bg1"/>
                  </a:solidFill>
                  <a:latin typeface="Finlandica" charset="0"/>
                </a:rPr>
                <a:t> / Puisto</a:t>
              </a:r>
              <a:endParaRPr lang="fi-FI" sz="700" kern="0" cap="none" spc="0">
                <a:solidFill>
                  <a:schemeClr val="bg1"/>
                </a:solidFill>
                <a:latin typeface="+mj-lt"/>
              </a:endParaRPr>
            </a:p>
          </p:txBody>
        </p:sp>
      </p:grpSp>
      <p:sp>
        <p:nvSpPr>
          <p:cNvPr id="31" name="Rectangle 30">
            <a:extLst>
              <a:ext uri="{FF2B5EF4-FFF2-40B4-BE49-F238E27FC236}">
                <a16:creationId xmlns:a16="http://schemas.microsoft.com/office/drawing/2014/main" id="{F41C3E4A-ED30-9F1F-D7D6-73A36787C3CC}"/>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89EB9BD6-E84A-6851-2C5B-053BBC319F75}"/>
              </a:ext>
            </a:extLst>
          </p:cNvPr>
          <p:cNvGrpSpPr/>
          <p:nvPr/>
        </p:nvGrpSpPr>
        <p:grpSpPr>
          <a:xfrm>
            <a:off x="1276757" y="1889990"/>
            <a:ext cx="1556063" cy="677771"/>
            <a:chOff x="1177900" y="2204147"/>
            <a:chExt cx="1556063" cy="677771"/>
          </a:xfrm>
        </p:grpSpPr>
        <p:sp>
          <p:nvSpPr>
            <p:cNvPr id="38" name="Title 1">
              <a:extLst>
                <a:ext uri="{FF2B5EF4-FFF2-40B4-BE49-F238E27FC236}">
                  <a16:creationId xmlns:a16="http://schemas.microsoft.com/office/drawing/2014/main" id="{AFCBD4CB-3146-172C-7FE6-2ED27AFD2A2D}"/>
                </a:ext>
              </a:extLst>
            </p:cNvPr>
            <p:cNvSpPr txBox="1">
              <a:spLocks/>
            </p:cNvSpPr>
            <p:nvPr/>
          </p:nvSpPr>
          <p:spPr>
            <a:xfrm>
              <a:off x="1241317"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of the Finnish way of life. </a:t>
              </a:r>
              <a:endParaRPr lang="fi-FI" sz="1000" b="0">
                <a:solidFill>
                  <a:schemeClr val="tx1"/>
                </a:solidFill>
                <a:ea typeface="+mj-lt"/>
                <a:cs typeface="+mj-lt"/>
              </a:endParaRPr>
            </a:p>
          </p:txBody>
        </p:sp>
        <p:sp>
          <p:nvSpPr>
            <p:cNvPr id="39" name="Title 1">
              <a:extLst>
                <a:ext uri="{FF2B5EF4-FFF2-40B4-BE49-F238E27FC236}">
                  <a16:creationId xmlns:a16="http://schemas.microsoft.com/office/drawing/2014/main" id="{5986E7BA-51CD-D6E6-4685-60B45ACEF9B8}"/>
                </a:ext>
              </a:extLst>
            </p:cNvPr>
            <p:cNvSpPr txBox="1">
              <a:spLocks/>
            </p:cNvSpPr>
            <p:nvPr/>
          </p:nvSpPr>
          <p:spPr>
            <a:xfrm>
              <a:off x="1177900" y="2204147"/>
              <a:ext cx="155606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1000" b="0">
                  <a:solidFill>
                    <a:schemeClr val="tx1"/>
                  </a:solidFill>
                  <a:ea typeface="+mj-lt"/>
                  <a:cs typeface="+mj-lt"/>
                </a:rPr>
                <a:t>Nature is an</a:t>
              </a:r>
              <a:r>
                <a:rPr lang="en-US" sz="2000">
                  <a:solidFill>
                    <a:schemeClr val="tx1"/>
                  </a:solidFill>
                  <a:ea typeface="+mj-lt"/>
                  <a:cs typeface="+mj-lt"/>
                </a:rPr>
                <a:t> integral part</a:t>
              </a:r>
              <a:r>
                <a:rPr lang="en-US" sz="1000" b="0">
                  <a:solidFill>
                    <a:schemeClr val="tx1"/>
                  </a:solidFill>
                  <a:ea typeface="+mj-lt"/>
                  <a:cs typeface="+mj-lt"/>
                </a:rPr>
                <a:t> </a:t>
              </a:r>
              <a:endParaRPr lang="fi-FI"/>
            </a:p>
          </p:txBody>
        </p:sp>
      </p:grpSp>
      <p:sp>
        <p:nvSpPr>
          <p:cNvPr id="19" name="Title 1">
            <a:extLst>
              <a:ext uri="{FF2B5EF4-FFF2-40B4-BE49-F238E27FC236}">
                <a16:creationId xmlns:a16="http://schemas.microsoft.com/office/drawing/2014/main" id="{170E0E57-3CDB-DAAC-3F41-AEFBFC66F692}"/>
              </a:ext>
            </a:extLst>
          </p:cNvPr>
          <p:cNvSpPr txBox="1">
            <a:spLocks/>
          </p:cNvSpPr>
          <p:nvPr/>
        </p:nvSpPr>
        <p:spPr>
          <a:xfrm>
            <a:off x="1329935" y="3160315"/>
            <a:ext cx="1449153"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 sz="1000" b="0">
                <a:solidFill>
                  <a:schemeClr val="tx1"/>
                </a:solidFill>
                <a:ea typeface="+mj-lt"/>
                <a:cs typeface="+mj-lt"/>
              </a:rPr>
              <a:t>While we value all modern comforts in our homes, </a:t>
            </a:r>
            <a:endParaRPr lang="fi-FI">
              <a:solidFill>
                <a:schemeClr val="tx1"/>
              </a:solidFill>
            </a:endParaRPr>
          </a:p>
          <a:p>
            <a:pPr algn="ctr"/>
            <a:r>
              <a:rPr lang="fi" sz="1000" b="0">
                <a:solidFill>
                  <a:schemeClr val="tx1"/>
                </a:solidFill>
                <a:ea typeface="+mj-lt"/>
                <a:cs typeface="+mj-lt"/>
              </a:rPr>
              <a:t>we are happy to live close to nature at our cottages.</a:t>
            </a:r>
            <a:endParaRPr lang="fi">
              <a:solidFill>
                <a:schemeClr val="tx1"/>
              </a:solidFill>
            </a:endParaRPr>
          </a:p>
          <a:p>
            <a:pPr algn="ctr"/>
            <a:endParaRPr lang="en-US" sz="1000" b="0">
              <a:solidFill>
                <a:schemeClr val="tx1"/>
              </a:solidFill>
              <a:ea typeface="+mj-lt"/>
              <a:cs typeface="+mj-lt"/>
            </a:endParaRPr>
          </a:p>
        </p:txBody>
      </p:sp>
      <p:sp>
        <p:nvSpPr>
          <p:cNvPr id="27" name="TextBox 26">
            <a:extLst>
              <a:ext uri="{FF2B5EF4-FFF2-40B4-BE49-F238E27FC236}">
                <a16:creationId xmlns:a16="http://schemas.microsoft.com/office/drawing/2014/main" id="{87620560-F4C4-F75F-A84A-F9243A7004CB}"/>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0AED327B-6264-2F0D-3647-10B9E63504C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Nature is always our next-door </a:t>
            </a:r>
            <a:r>
              <a:rPr lang="en-US" sz="700" err="1">
                <a:solidFill>
                  <a:schemeClr val="tx1"/>
                </a:solidFill>
                <a:latin typeface="Finlandica"/>
              </a:rPr>
              <a:t>neighbour</a:t>
            </a:r>
            <a:r>
              <a:rPr lang="en-US" sz="700">
                <a:solidFill>
                  <a:schemeClr val="tx1"/>
                </a:solidFill>
                <a:latin typeface="Finlandica"/>
              </a:rPr>
              <a:t>.</a:t>
            </a:r>
          </a:p>
        </p:txBody>
      </p:sp>
      <p:sp>
        <p:nvSpPr>
          <p:cNvPr id="56" name="Title 1">
            <a:extLst>
              <a:ext uri="{FF2B5EF4-FFF2-40B4-BE49-F238E27FC236}">
                <a16:creationId xmlns:a16="http://schemas.microsoft.com/office/drawing/2014/main" id="{3D21DC35-A817-088B-D327-F93B5A4E685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30316654-91B0-0344-B9C7-A2371A5132F6}"/>
              </a:ext>
            </a:extLst>
          </p:cNvPr>
          <p:cNvSpPr/>
          <p:nvPr/>
        </p:nvSpPr>
        <p:spPr>
          <a:xfrm>
            <a:off x="2970245"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58" name="Title 1">
            <a:extLst>
              <a:ext uri="{FF2B5EF4-FFF2-40B4-BE49-F238E27FC236}">
                <a16:creationId xmlns:a16="http://schemas.microsoft.com/office/drawing/2014/main" id="{C73C7739-7487-3252-4869-E13F466A23EA}"/>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4F7DE75-6869-7A09-E959-B1FB4770F45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92BFF7C2-6336-341B-A7DF-6355FB169313}"/>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B673B670-2E02-DE38-B111-CB91C56D5387}"/>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AD0CE600-A4B3-DEDA-1BE6-FBB69A2A4D07}"/>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119C6BD0-F7DC-56AC-2370-3F061FB58DF1}"/>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6DA750A8-EC3C-8980-2A73-3FB77559E50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7F781B9F-BC42-1BE8-F44F-2924CF48AC57}"/>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9</a:t>
            </a:r>
          </a:p>
        </p:txBody>
      </p:sp>
      <p:sp>
        <p:nvSpPr>
          <p:cNvPr id="66" name="Title 1">
            <a:extLst>
              <a:ext uri="{FF2B5EF4-FFF2-40B4-BE49-F238E27FC236}">
                <a16:creationId xmlns:a16="http://schemas.microsoft.com/office/drawing/2014/main" id="{AC45CAEA-81D9-0540-8899-1B71C97B9594}"/>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70812FEB-01B5-DCAB-0473-28D9E50B4A07}"/>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4" name="Group 3">
            <a:extLst>
              <a:ext uri="{FF2B5EF4-FFF2-40B4-BE49-F238E27FC236}">
                <a16:creationId xmlns:a16="http://schemas.microsoft.com/office/drawing/2014/main" id="{600BD3D7-7239-F1E4-D273-024FD61A7F65}"/>
              </a:ext>
            </a:extLst>
          </p:cNvPr>
          <p:cNvGrpSpPr/>
          <p:nvPr/>
        </p:nvGrpSpPr>
        <p:grpSpPr>
          <a:xfrm>
            <a:off x="-5106614" y="624524"/>
            <a:ext cx="5123119" cy="4276301"/>
            <a:chOff x="4067944" y="604758"/>
            <a:chExt cx="5123119" cy="4276301"/>
          </a:xfrm>
        </p:grpSpPr>
        <p:pic>
          <p:nvPicPr>
            <p:cNvPr id="7" name="Picture 6">
              <a:extLst>
                <a:ext uri="{FF2B5EF4-FFF2-40B4-BE49-F238E27FC236}">
                  <a16:creationId xmlns:a16="http://schemas.microsoft.com/office/drawing/2014/main" id="{6F69F2A3-CBEB-2988-CAB1-AD0B0C33E88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04758"/>
              <a:ext cx="5076056" cy="4276301"/>
            </a:xfrm>
            <a:prstGeom prst="rect">
              <a:avLst/>
            </a:prstGeom>
          </p:spPr>
        </p:pic>
        <p:sp>
          <p:nvSpPr>
            <p:cNvPr id="8" name="Footer Placeholder 4">
              <a:extLst>
                <a:ext uri="{FF2B5EF4-FFF2-40B4-BE49-F238E27FC236}">
                  <a16:creationId xmlns:a16="http://schemas.microsoft.com/office/drawing/2014/main" id="{A1AF2372-9D5A-22C1-E5AB-348025074480}"/>
                </a:ext>
              </a:extLst>
            </p:cNvPr>
            <p:cNvSpPr txBox="1">
              <a:spLocks/>
            </p:cNvSpPr>
            <p:nvPr/>
          </p:nvSpPr>
          <p:spPr>
            <a:xfrm>
              <a:off x="4162442" y="686185"/>
              <a:ext cx="502862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731675" dir="5400000" sx="100056" sy="100056" algn="ctr" rotWithShape="0">
                      <a:srgbClr val="000000">
                        <a:alpha val="29000"/>
                      </a:srgbClr>
                    </a:outerShdw>
                  </a:effectLst>
                  <a:latin typeface="Finlandica" charset="0"/>
                </a:rPr>
                <a:t>Rautulampi </a:t>
              </a:r>
              <a:r>
                <a:rPr lang="fi-FI" sz="700" kern="0" cap="none" spc="0" err="1">
                  <a:solidFill>
                    <a:schemeClr val="bg1"/>
                  </a:solidFill>
                  <a:effectLst>
                    <a:outerShdw blurRad="731675" dir="5400000" sx="100056" sy="100056" algn="ctr" rotWithShape="0">
                      <a:srgbClr val="000000">
                        <a:alpha val="29000"/>
                      </a:srgbClr>
                    </a:outerShdw>
                  </a:effectLst>
                  <a:latin typeface="Finlandica" charset="0"/>
                </a:rPr>
                <a:t>Wilderness</a:t>
              </a:r>
              <a:r>
                <a:rPr lang="fi-FI" sz="700" kern="0" cap="none" spc="0">
                  <a:solidFill>
                    <a:schemeClr val="bg1"/>
                  </a:solidFill>
                  <a:effectLst>
                    <a:outerShdw blurRad="731675" dir="5400000" sx="100056" sy="100056" algn="ctr" rotWithShape="0">
                      <a:srgbClr val="000000">
                        <a:alpha val="29000"/>
                      </a:srgbClr>
                    </a:outerShdw>
                  </a:effectLst>
                  <a:latin typeface="Finlandica" charset="0"/>
                </a:rPr>
                <a:t> </a:t>
              </a:r>
              <a:r>
                <a:rPr lang="fi-FI" sz="700" kern="0" cap="none" spc="0" err="1">
                  <a:solidFill>
                    <a:schemeClr val="bg1"/>
                  </a:solidFill>
                  <a:effectLst>
                    <a:outerShdw blurRad="731675" dir="5400000" sx="100056" sy="100056" algn="ctr" rotWithShape="0">
                      <a:srgbClr val="000000">
                        <a:alpha val="29000"/>
                      </a:srgbClr>
                    </a:outerShdw>
                  </a:effectLst>
                  <a:latin typeface="Finlandica" charset="0"/>
                </a:rPr>
                <a:t>Huts</a:t>
              </a:r>
              <a:r>
                <a:rPr lang="fi-FI" sz="700" kern="0" cap="none" spc="0">
                  <a:solidFill>
                    <a:schemeClr val="bg1"/>
                  </a:solidFill>
                  <a:effectLst>
                    <a:outerShdw blurRad="731675" dir="5400000" sx="100056" sy="100056" algn="ctr" rotWithShape="0">
                      <a:srgbClr val="000000">
                        <a:alpha val="29000"/>
                      </a:srgbClr>
                    </a:outerShdw>
                  </a:effectLst>
                  <a:latin typeface="Finlandica" charset="0"/>
                </a:rPr>
                <a:t> </a:t>
              </a:r>
              <a:r>
                <a:rPr lang="fi-FI" sz="700" kern="0" cap="none" spc="0" err="1">
                  <a:solidFill>
                    <a:schemeClr val="bg1"/>
                  </a:solidFill>
                  <a:effectLst>
                    <a:outerShdw blurRad="731675" dir="5400000" sx="100056" sy="100056" algn="ctr" rotWithShape="0">
                      <a:srgbClr val="000000">
                        <a:alpha val="29000"/>
                      </a:srgbClr>
                    </a:outerShdw>
                  </a:effectLst>
                  <a:latin typeface="Finlandica" charset="0"/>
                </a:rPr>
                <a:t>by</a:t>
              </a:r>
              <a:r>
                <a:rPr lang="fi-FI" sz="700" kern="0" cap="none" spc="0">
                  <a:solidFill>
                    <a:schemeClr val="bg1"/>
                  </a:solidFill>
                  <a:effectLst>
                    <a:outerShdw blurRad="731675" dir="5400000" sx="100056" sy="100056" algn="ctr" rotWithShape="0">
                      <a:srgbClr val="000000">
                        <a:alpha val="29000"/>
                      </a:srgbClr>
                    </a:outerShdw>
                  </a:effectLst>
                  <a:latin typeface="Finlandica" charset="0"/>
                </a:rPr>
                <a:t> Manu </a:t>
              </a:r>
              <a:r>
                <a:rPr lang="fi-FI" sz="700" kern="0" cap="none" spc="0" err="1">
                  <a:solidFill>
                    <a:schemeClr val="bg1"/>
                  </a:solidFill>
                  <a:effectLst>
                    <a:outerShdw blurRad="731675" dir="5400000" sx="100056" sy="100056" algn="ctr" rotWithShape="0">
                      <a:srgbClr val="000000">
                        <a:alpha val="29000"/>
                      </a:srgbClr>
                    </a:outerShdw>
                  </a:effectLst>
                  <a:latin typeface="Finlandica" charset="0"/>
                </a:rPr>
                <a:t>Humppi</a:t>
              </a:r>
              <a:r>
                <a:rPr lang="fi-FI" sz="700" kern="0" cap="none" spc="0">
                  <a:solidFill>
                    <a:schemeClr val="bg1"/>
                  </a:solidFill>
                  <a:effectLst>
                    <a:outerShdw blurRad="731675" dir="5400000" sx="100056" sy="100056" algn="ctr" rotWithShape="0">
                      <a:srgbClr val="000000">
                        <a:alpha val="29000"/>
                      </a:srgbClr>
                    </a:outerShdw>
                  </a:effectLst>
                  <a:latin typeface="Finlandica" charset="0"/>
                </a:rPr>
                <a:t> in Urho Kekkonen National Park, </a:t>
              </a:r>
              <a:r>
                <a:rPr lang="fi-FI" sz="700" kern="0" cap="none" spc="0" err="1">
                  <a:solidFill>
                    <a:schemeClr val="bg1"/>
                  </a:solidFill>
                  <a:effectLst>
                    <a:outerShdw blurRad="731675" dir="5400000" sx="100056" sy="100056" algn="ctr" rotWithShape="0">
                      <a:srgbClr val="000000">
                        <a:alpha val="29000"/>
                      </a:srgbClr>
                    </a:outerShdw>
                  </a:effectLst>
                  <a:latin typeface="Finlandica" charset="0"/>
                </a:rPr>
                <a:t>the</a:t>
              </a:r>
              <a:r>
                <a:rPr lang="fi-FI" sz="700" kern="0" cap="none" spc="0">
                  <a:solidFill>
                    <a:schemeClr val="bg1"/>
                  </a:solidFill>
                  <a:effectLst>
                    <a:outerShdw blurRad="731675" dir="5400000" sx="100056" sy="100056" algn="ctr" rotWithShape="0">
                      <a:srgbClr val="000000">
                        <a:alpha val="29000"/>
                      </a:srgbClr>
                    </a:outerShdw>
                  </a:effectLst>
                  <a:latin typeface="Finlandica" charset="0"/>
                </a:rPr>
                <a:t> </a:t>
              </a:r>
              <a:r>
                <a:rPr lang="fi-FI" sz="700" kern="0" cap="none" spc="0" err="1">
                  <a:solidFill>
                    <a:schemeClr val="bg1"/>
                  </a:solidFill>
                  <a:effectLst>
                    <a:outerShdw blurRad="731675" dir="5400000" sx="100056" sy="100056" algn="ctr" rotWithShape="0">
                      <a:srgbClr val="000000">
                        <a:alpha val="29000"/>
                      </a:srgbClr>
                    </a:outerShdw>
                  </a:effectLst>
                  <a:latin typeface="Finlandica" charset="0"/>
                </a:rPr>
                <a:t>Municipality</a:t>
              </a:r>
              <a:r>
                <a:rPr lang="fi-FI" sz="700" kern="0" cap="none" spc="0">
                  <a:solidFill>
                    <a:schemeClr val="bg1"/>
                  </a:solidFill>
                  <a:effectLst>
                    <a:outerShdw blurRad="731675" dir="5400000" sx="100056" sy="100056" algn="ctr" rotWithShape="0">
                      <a:srgbClr val="000000">
                        <a:alpha val="29000"/>
                      </a:srgbClr>
                    </a:outerShdw>
                  </a:effectLst>
                  <a:latin typeface="Finlandica" charset="0"/>
                </a:rPr>
                <a:t> of Sodankylä 2021. Photo: Manu </a:t>
              </a:r>
              <a:r>
                <a:rPr lang="fi-FI" sz="700" kern="0" cap="none" spc="0" err="1">
                  <a:solidFill>
                    <a:schemeClr val="bg1"/>
                  </a:solidFill>
                  <a:effectLst>
                    <a:outerShdw blurRad="731675" dir="5400000" sx="100056" sy="100056" algn="ctr" rotWithShape="0">
                      <a:srgbClr val="000000">
                        <a:alpha val="29000"/>
                      </a:srgbClr>
                    </a:outerShdw>
                  </a:effectLst>
                  <a:latin typeface="Finlandica" charset="0"/>
                </a:rPr>
                <a:t>Humppi</a:t>
              </a:r>
              <a:endParaRPr lang="fi-FI" sz="700" kern="0" cap="none" spc="0">
                <a:solidFill>
                  <a:schemeClr val="bg1"/>
                </a:solidFill>
                <a:effectLst>
                  <a:outerShdw blurRad="731675" dir="5400000" sx="100056" sy="100056" algn="ctr" rotWithShape="0">
                    <a:srgbClr val="000000">
                      <a:alpha val="29000"/>
                    </a:srgbClr>
                  </a:outerShdw>
                </a:effectLst>
                <a:latin typeface="+mj-lt"/>
              </a:endParaRPr>
            </a:p>
          </p:txBody>
        </p:sp>
      </p:grpSp>
      <p:sp>
        <p:nvSpPr>
          <p:cNvPr id="14" name="Rectangle 13">
            <a:extLst>
              <a:ext uri="{FF2B5EF4-FFF2-40B4-BE49-F238E27FC236}">
                <a16:creationId xmlns:a16="http://schemas.microsoft.com/office/drawing/2014/main" id="{37EC3AED-48F0-2FEC-F7B6-E1BB13C1515A}"/>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018CAB5A-6C02-E2E1-D729-236C00E07E44}"/>
              </a:ext>
            </a:extLst>
          </p:cNvPr>
          <p:cNvGrpSpPr/>
          <p:nvPr/>
        </p:nvGrpSpPr>
        <p:grpSpPr>
          <a:xfrm>
            <a:off x="179510" y="5310000"/>
            <a:ext cx="3816425" cy="4265479"/>
            <a:chOff x="179510" y="5266611"/>
            <a:chExt cx="3816425" cy="4265479"/>
          </a:xfrm>
        </p:grpSpPr>
        <p:pic>
          <p:nvPicPr>
            <p:cNvPr id="6" name="Picture 5">
              <a:extLst>
                <a:ext uri="{FF2B5EF4-FFF2-40B4-BE49-F238E27FC236}">
                  <a16:creationId xmlns:a16="http://schemas.microsoft.com/office/drawing/2014/main" id="{E5B2A702-3DA8-EDCB-168F-4A9652B68B9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816425" cy="4265479"/>
            </a:xfrm>
            <a:prstGeom prst="rect">
              <a:avLst/>
            </a:prstGeom>
          </p:spPr>
        </p:pic>
        <p:sp>
          <p:nvSpPr>
            <p:cNvPr id="9" name="Footer Placeholder 4">
              <a:extLst>
                <a:ext uri="{FF2B5EF4-FFF2-40B4-BE49-F238E27FC236}">
                  <a16:creationId xmlns:a16="http://schemas.microsoft.com/office/drawing/2014/main" id="{1FC7B43A-B5A6-682F-2411-26971E00EE7A}"/>
                </a:ext>
              </a:extLst>
            </p:cNvPr>
            <p:cNvSpPr txBox="1">
              <a:spLocks/>
            </p:cNvSpPr>
            <p:nvPr/>
          </p:nvSpPr>
          <p:spPr>
            <a:xfrm>
              <a:off x="292428" y="5352043"/>
              <a:ext cx="314829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latin typeface="Finlandica" charset="0"/>
                </a:rPr>
                <a:t>Filmmaker’s</a:t>
              </a:r>
              <a:r>
                <a:rPr lang="fi-FI" sz="700" kern="0" cap="none" spc="0">
                  <a:solidFill>
                    <a:schemeClr val="bg1"/>
                  </a:solidFill>
                  <a:latin typeface="Finlandica" charset="0"/>
                </a:rPr>
                <a:t> Hut </a:t>
              </a:r>
              <a:r>
                <a:rPr lang="fi-FI" sz="700" kern="0" cap="none" spc="0" err="1">
                  <a:solidFill>
                    <a:schemeClr val="bg1"/>
                  </a:solidFill>
                  <a:latin typeface="Finlandica" charset="0"/>
                </a:rPr>
                <a:t>by</a:t>
              </a:r>
              <a:r>
                <a:rPr lang="fi-FI" sz="700" kern="0" cap="none" spc="0">
                  <a:solidFill>
                    <a:schemeClr val="bg1"/>
                  </a:solidFill>
                  <a:latin typeface="Finlandica" charset="0"/>
                </a:rPr>
                <a:t> Pirinen &amp; Salo, Iisalmi 2020. Photo: </a:t>
              </a:r>
              <a:r>
                <a:rPr lang="fi-FI" sz="700" kern="0" cap="none" spc="0" err="1">
                  <a:solidFill>
                    <a:schemeClr val="bg1"/>
                  </a:solidFill>
                  <a:latin typeface="Finlandica" charset="0"/>
                </a:rPr>
                <a:t>Arcmospheres</a:t>
              </a:r>
              <a:r>
                <a:rPr lang="fi-FI" sz="700" kern="0" cap="none" spc="0">
                  <a:solidFill>
                    <a:schemeClr val="bg1"/>
                  </a:solidFill>
                  <a:latin typeface="Finlandica" charset="0"/>
                </a:rPr>
                <a:t> / Pirinen &amp; Salo</a:t>
              </a:r>
              <a:endParaRPr lang="fi-FI" sz="700" kern="0" cap="none" spc="0">
                <a:solidFill>
                  <a:schemeClr val="bg1"/>
                </a:solidFill>
                <a:latin typeface="+mj-lt"/>
              </a:endParaRPr>
            </a:p>
          </p:txBody>
        </p:sp>
      </p:grpSp>
      <p:grpSp>
        <p:nvGrpSpPr>
          <p:cNvPr id="15" name="Group 14">
            <a:extLst>
              <a:ext uri="{FF2B5EF4-FFF2-40B4-BE49-F238E27FC236}">
                <a16:creationId xmlns:a16="http://schemas.microsoft.com/office/drawing/2014/main" id="{71EFBB31-D94D-4CC4-2EAE-115CDE853689}"/>
              </a:ext>
            </a:extLst>
          </p:cNvPr>
          <p:cNvGrpSpPr/>
          <p:nvPr/>
        </p:nvGrpSpPr>
        <p:grpSpPr>
          <a:xfrm>
            <a:off x="-3838623" y="627532"/>
            <a:ext cx="3812107" cy="4276301"/>
            <a:chOff x="157482" y="5266611"/>
            <a:chExt cx="3812107" cy="4276301"/>
          </a:xfrm>
        </p:grpSpPr>
        <p:pic>
          <p:nvPicPr>
            <p:cNvPr id="16" name="Picture 15">
              <a:extLst>
                <a:ext uri="{FF2B5EF4-FFF2-40B4-BE49-F238E27FC236}">
                  <a16:creationId xmlns:a16="http://schemas.microsoft.com/office/drawing/2014/main" id="{34CD9722-F8FB-7CEF-D692-28072A2FDA2D}"/>
                </a:ext>
              </a:extLst>
            </p:cNvPr>
            <p:cNvPicPr>
              <a:picLocks noChangeAspect="1"/>
            </p:cNvPicPr>
            <p:nvPr/>
          </p:nvPicPr>
          <p:blipFill>
            <a:blip r:embed="rId7" cstate="screen">
              <a:extLst>
                <a:ext uri="{28A0092B-C50C-407E-A947-70E740481C1C}">
                  <a14:useLocalDpi xmlns:a14="http://schemas.microsoft.com/office/drawing/2010/main"/>
                </a:ext>
              </a:extLst>
            </a:blip>
            <a:srcRect r="-106"/>
            <a:stretch/>
          </p:blipFill>
          <p:spPr>
            <a:xfrm>
              <a:off x="157482" y="5266611"/>
              <a:ext cx="3812107" cy="4276301"/>
            </a:xfrm>
            <a:prstGeom prst="rect">
              <a:avLst/>
            </a:prstGeom>
          </p:spPr>
        </p:pic>
        <p:sp>
          <p:nvSpPr>
            <p:cNvPr id="17" name="Footer Placeholder 4">
              <a:extLst>
                <a:ext uri="{FF2B5EF4-FFF2-40B4-BE49-F238E27FC236}">
                  <a16:creationId xmlns:a16="http://schemas.microsoft.com/office/drawing/2014/main" id="{E75FC6A7-39B9-4E3E-2405-CE3F7ADCD4FB}"/>
                </a:ext>
              </a:extLst>
            </p:cNvPr>
            <p:cNvSpPr txBox="1">
              <a:spLocks/>
            </p:cNvSpPr>
            <p:nvPr/>
          </p:nvSpPr>
          <p:spPr>
            <a:xfrm>
              <a:off x="269181" y="5352043"/>
              <a:ext cx="285013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291196" dir="5400000" algn="ctr" rotWithShape="0">
                      <a:srgbClr val="000000">
                        <a:alpha val="91360"/>
                      </a:srgbClr>
                    </a:outerShdw>
                  </a:effectLst>
                  <a:latin typeface="Finlandica" charset="0"/>
                </a:rPr>
                <a:t>Kirkkokivi </a:t>
              </a:r>
              <a:r>
                <a:rPr lang="fi-FI" sz="700" kern="0" cap="none" spc="0" err="1">
                  <a:solidFill>
                    <a:schemeClr val="bg1"/>
                  </a:solidFill>
                  <a:effectLst>
                    <a:outerShdw blurRad="291196" dir="5400000" algn="ctr" rotWithShape="0">
                      <a:srgbClr val="000000">
                        <a:alpha val="91360"/>
                      </a:srgbClr>
                    </a:outerShdw>
                  </a:effectLst>
                  <a:latin typeface="Finlandica" charset="0"/>
                </a:rPr>
                <a:t>Wooden</a:t>
              </a:r>
              <a:r>
                <a:rPr lang="fi-FI" sz="700" kern="0" cap="none" spc="0">
                  <a:solidFill>
                    <a:schemeClr val="bg1"/>
                  </a:solidFill>
                  <a:effectLst>
                    <a:outerShdw blurRad="291196" dir="5400000" algn="ctr" rotWithShape="0">
                      <a:srgbClr val="000000">
                        <a:alpha val="91360"/>
                      </a:srgbClr>
                    </a:outerShdw>
                  </a:effectLst>
                  <a:latin typeface="Finlandica" charset="0"/>
                </a:rPr>
                <a:t> </a:t>
              </a:r>
              <a:r>
                <a:rPr lang="fi-FI" sz="700" kern="0" cap="none" spc="0" err="1">
                  <a:solidFill>
                    <a:schemeClr val="bg1"/>
                  </a:solidFill>
                  <a:effectLst>
                    <a:outerShdw blurRad="291196" dir="5400000" algn="ctr" rotWithShape="0">
                      <a:srgbClr val="000000">
                        <a:alpha val="91360"/>
                      </a:srgbClr>
                    </a:outerShdw>
                  </a:effectLst>
                  <a:latin typeface="Finlandica" charset="0"/>
                </a:rPr>
                <a:t>Shelter</a:t>
              </a:r>
              <a:r>
                <a:rPr lang="fi-FI" sz="700" kern="0" cap="none" spc="0">
                  <a:solidFill>
                    <a:schemeClr val="bg1"/>
                  </a:solidFill>
                  <a:effectLst>
                    <a:outerShdw blurRad="291196" dir="5400000" algn="ctr" rotWithShape="0">
                      <a:srgbClr val="000000">
                        <a:alpha val="91360"/>
                      </a:srgbClr>
                    </a:outerShdw>
                  </a:effectLst>
                  <a:latin typeface="Finlandica" charset="0"/>
                </a:rPr>
                <a:t> </a:t>
              </a:r>
              <a:r>
                <a:rPr lang="fi-FI" sz="700" kern="0" cap="none" spc="0" err="1">
                  <a:solidFill>
                    <a:schemeClr val="bg1"/>
                  </a:solidFill>
                  <a:effectLst>
                    <a:outerShdw blurRad="291196" dir="5400000" algn="ctr" rotWithShape="0">
                      <a:srgbClr val="000000">
                        <a:alpha val="91360"/>
                      </a:srgbClr>
                    </a:outerShdw>
                  </a:effectLst>
                  <a:latin typeface="Finlandica" charset="0"/>
                </a:rPr>
                <a:t>by</a:t>
              </a:r>
              <a:r>
                <a:rPr lang="fi-FI" sz="700" kern="0" cap="none" spc="0">
                  <a:solidFill>
                    <a:schemeClr val="bg1"/>
                  </a:solidFill>
                  <a:effectLst>
                    <a:outerShdw blurRad="291196" dir="5400000" algn="ctr" rotWithShape="0">
                      <a:srgbClr val="000000">
                        <a:alpha val="91360"/>
                      </a:srgbClr>
                    </a:outerShdw>
                  </a:effectLst>
                  <a:latin typeface="Finlandica" charset="0"/>
                </a:rPr>
                <a:t> Malin Moisio, Tampere 2018. Photo: Julia Kivelä</a:t>
              </a:r>
              <a:endParaRPr lang="fi-FI" sz="700" kern="0" cap="none" spc="0">
                <a:solidFill>
                  <a:schemeClr val="bg1"/>
                </a:solidFill>
                <a:effectLst>
                  <a:outerShdw blurRad="291196" dir="5400000" algn="ctr" rotWithShape="0">
                    <a:srgbClr val="000000">
                      <a:alpha val="91360"/>
                    </a:srgbClr>
                  </a:outerShdw>
                </a:effectLst>
                <a:latin typeface="+mj-lt"/>
              </a:endParaRPr>
            </a:p>
          </p:txBody>
        </p:sp>
      </p:grpSp>
      <p:sp>
        <p:nvSpPr>
          <p:cNvPr id="18" name="Rectangle 17">
            <a:extLst>
              <a:ext uri="{FF2B5EF4-FFF2-40B4-BE49-F238E27FC236}">
                <a16:creationId xmlns:a16="http://schemas.microsoft.com/office/drawing/2014/main" id="{57FC2CD8-2962-1749-4DF5-B6B410573A77}"/>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3041317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96296E-6 L 0.69114 -2.96296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72222E-6 -4.32099E-6 L 0.43871 -0.00154 " pathEditMode="relative" rAng="0" ptsTypes="AA">
                                      <p:cBhvr>
                                        <p:cTn id="29" dur="2000" fill="hold"/>
                                        <p:tgtEl>
                                          <p:spTgt spid="15"/>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
                                        <p:tgtEl>
                                          <p:spTgt spid="14"/>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D311-8B69-F592-D5DA-D6B570BCEF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D4E3AAF-9D41-37FB-484C-C1488C1B1266}"/>
              </a:ext>
            </a:extLst>
          </p:cNvPr>
          <p:cNvPicPr>
            <a:picLocks noChangeAspect="1"/>
          </p:cNvPicPr>
          <p:nvPr/>
        </p:nvPicPr>
        <p:blipFill>
          <a:blip r:embed="rId3">
            <a:extLst>
              <a:ext uri="{28A0092B-C50C-407E-A947-70E740481C1C}">
                <a14:useLocalDpi xmlns:a14="http://schemas.microsoft.com/office/drawing/2010/main" val="0"/>
              </a:ext>
            </a:extLst>
          </a:blip>
          <a:srcRect l="1" t="12505" r="-1" b="12505"/>
          <a:stretch>
            <a:fill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2C7E0F57-F976-A89B-5571-30371B4A3EF3}"/>
              </a:ext>
            </a:extLst>
          </p:cNvPr>
          <p:cNvSpPr/>
          <p:nvPr/>
        </p:nvSpPr>
        <p:spPr>
          <a:xfrm>
            <a:off x="0" y="0"/>
            <a:ext cx="9144000" cy="5143500"/>
          </a:xfrm>
          <a:prstGeom prst="rect">
            <a:avLst/>
          </a:prstGeom>
          <a:solidFill>
            <a:schemeClr val="tx2">
              <a:alpha val="3017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4FCF8A33-F2EE-F0B9-F9C1-D466E2389E6B}"/>
              </a:ext>
            </a:extLst>
          </p:cNvPr>
          <p:cNvSpPr txBox="1">
            <a:spLocks/>
          </p:cNvSpPr>
          <p:nvPr/>
        </p:nvSpPr>
        <p:spPr>
          <a:xfrm>
            <a:off x="1511300" y="4900069"/>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err="1">
                <a:solidFill>
                  <a:schemeClr val="bg1"/>
                </a:solidFill>
                <a:latin typeface="Finlandica" charset="0"/>
              </a:rPr>
              <a:t>Laituri</a:t>
            </a:r>
            <a:r>
              <a:rPr lang="en-US" sz="700" kern="0" cap="none" spc="0">
                <a:solidFill>
                  <a:schemeClr val="bg1"/>
                </a:solidFill>
                <a:latin typeface="Finlandica" charset="0"/>
              </a:rPr>
              <a:t> Office and Commercial Building by </a:t>
            </a:r>
            <a:r>
              <a:rPr lang="en-US" sz="700" kern="0" cap="none" spc="0" err="1">
                <a:solidFill>
                  <a:schemeClr val="bg1"/>
                </a:solidFill>
                <a:latin typeface="Finlandica" charset="0"/>
              </a:rPr>
              <a:t>Anttinen</a:t>
            </a:r>
            <a:r>
              <a:rPr lang="en-US" sz="700" kern="0" cap="none" spc="0">
                <a:solidFill>
                  <a:schemeClr val="bg1"/>
                </a:solidFill>
                <a:latin typeface="Finlandica" charset="0"/>
              </a:rPr>
              <a:t> </a:t>
            </a:r>
            <a:r>
              <a:rPr lang="en-US" sz="700" kern="0" cap="none" spc="0" err="1">
                <a:solidFill>
                  <a:schemeClr val="bg1"/>
                </a:solidFill>
                <a:latin typeface="Finlandica" charset="0"/>
              </a:rPr>
              <a:t>Oiva</a:t>
            </a:r>
            <a:r>
              <a:rPr lang="en-US" sz="700" kern="0" cap="none" spc="0">
                <a:solidFill>
                  <a:schemeClr val="bg1"/>
                </a:solidFill>
                <a:latin typeface="Finlandica" charset="0"/>
              </a:rPr>
              <a:t> Architects, Helsinki 2024. Photo: </a:t>
            </a:r>
            <a:r>
              <a:rPr lang="en-US" sz="700" kern="0" cap="none" spc="0" err="1">
                <a:solidFill>
                  <a:schemeClr val="bg1"/>
                </a:solidFill>
                <a:latin typeface="Finlandica" charset="0"/>
              </a:rPr>
              <a:t>Tuomas</a:t>
            </a:r>
            <a:r>
              <a:rPr lang="en-US" sz="700" kern="0" cap="none" spc="0">
                <a:solidFill>
                  <a:schemeClr val="bg1"/>
                </a:solidFill>
                <a:latin typeface="Finlandica" charset="0"/>
              </a:rPr>
              <a:t> </a:t>
            </a:r>
            <a:r>
              <a:rPr lang="en-US" sz="700" kern="0" cap="none" spc="0" err="1">
                <a:solidFill>
                  <a:schemeClr val="bg1"/>
                </a:solidFill>
                <a:latin typeface="Finlandica" charset="0"/>
              </a:rPr>
              <a:t>Uusheimo</a:t>
            </a:r>
            <a:r>
              <a:rPr lang="en-US" sz="700" kern="0" cap="none" spc="0">
                <a:solidFill>
                  <a:schemeClr val="bg1"/>
                </a:solidFill>
                <a:latin typeface="Finlandica" charset="0"/>
              </a:rPr>
              <a:t> / AOA</a:t>
            </a:r>
          </a:p>
          <a:p>
            <a:pPr algn="ctr"/>
            <a:endParaRPr lang="en-US" sz="700" kern="0" cap="none" spc="0">
              <a:solidFill>
                <a:schemeClr val="bg1"/>
              </a:solidFill>
              <a:latin typeface="+mj-lt"/>
            </a:endParaRPr>
          </a:p>
        </p:txBody>
      </p:sp>
      <p:sp>
        <p:nvSpPr>
          <p:cNvPr id="6" name="Title 1">
            <a:extLst>
              <a:ext uri="{FF2B5EF4-FFF2-40B4-BE49-F238E27FC236}">
                <a16:creationId xmlns:a16="http://schemas.microsoft.com/office/drawing/2014/main" id="{22E8B162-EFD0-16BB-EBCD-224880971441}"/>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1/10</a:t>
            </a:r>
          </a:p>
        </p:txBody>
      </p:sp>
      <p:sp>
        <p:nvSpPr>
          <p:cNvPr id="7" name="Title 1">
            <a:extLst>
              <a:ext uri="{FF2B5EF4-FFF2-40B4-BE49-F238E27FC236}">
                <a16:creationId xmlns:a16="http://schemas.microsoft.com/office/drawing/2014/main" id="{B65D81F8-1BF2-4C8D-E3CB-67707B83C624}"/>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Reshaping wood </a:t>
            </a:r>
            <a:endParaRPr lang="en-US">
              <a:solidFill>
                <a:schemeClr val="bg1"/>
              </a:solidFill>
              <a:effectLst>
                <a:outerShdw blurRad="994667" dir="5400000" sx="102000" sy="102000" algn="ctr" rotWithShape="0">
                  <a:srgbClr val="000000"/>
                </a:outerShdw>
              </a:effectLst>
            </a:endParaRPr>
          </a:p>
          <a:p>
            <a:pPr algn="ctr"/>
            <a:r>
              <a:rPr lang="en-US" sz="2000">
                <a:solidFill>
                  <a:schemeClr val="bg1"/>
                </a:solidFill>
                <a:effectLst>
                  <a:outerShdw blurRad="994667" dir="5400000" sx="102000" sy="102000" algn="ctr" rotWithShape="0">
                    <a:srgbClr val="000000"/>
                  </a:outerShdw>
                </a:effectLst>
                <a:latin typeface="Finlandica"/>
              </a:rPr>
              <a:t>runs in our roots.</a:t>
            </a:r>
            <a:endParaRPr lang="en-US">
              <a:solidFill>
                <a:schemeClr val="bg1"/>
              </a:solidFill>
              <a:effectLst>
                <a:outerShdw blurRad="994667" dir="5400000" sx="102000" sy="102000" algn="ctr" rotWithShape="0">
                  <a:srgbClr val="000000"/>
                </a:outerShdw>
              </a:effectLst>
              <a:latin typeface="Finlandica"/>
            </a:endParaRPr>
          </a:p>
        </p:txBody>
      </p:sp>
      <p:pic>
        <p:nvPicPr>
          <p:cNvPr id="5" name="Picture 4">
            <a:extLst>
              <a:ext uri="{FF2B5EF4-FFF2-40B4-BE49-F238E27FC236}">
                <a16:creationId xmlns:a16="http://schemas.microsoft.com/office/drawing/2014/main" id="{5BEEC4B8-2A23-9643-FD85-BE9CAC98422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45971124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6BBF5-4146-B02B-CCAD-C429B3641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D4D180-B9D6-714E-2373-0961E447B7E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28FA22FD-3E4F-364F-633D-DC8CD8E67C1F}"/>
              </a:ext>
            </a:extLst>
          </p:cNvPr>
          <p:cNvSpPr/>
          <p:nvPr/>
        </p:nvSpPr>
        <p:spPr>
          <a:xfrm>
            <a:off x="0" y="0"/>
            <a:ext cx="9144000" cy="5143500"/>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C7029A63-C667-6CE8-94D0-3ACD2ED2B55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Finlandica" charset="0"/>
              </a:rPr>
              <a:t>Public sauna on Lonna Island by OOPEAA, Helsinki 2017. Photo: Julia </a:t>
            </a:r>
            <a:r>
              <a:rPr lang="en-US" sz="700" kern="0" cap="none" spc="0" err="1">
                <a:solidFill>
                  <a:schemeClr val="bg1"/>
                </a:solidFill>
                <a:latin typeface="Finlandica" charset="0"/>
              </a:rPr>
              <a:t>Kivelä</a:t>
            </a:r>
            <a:r>
              <a:rPr lang="en-US" sz="700" kern="0" cap="none" spc="0">
                <a:solidFill>
                  <a:schemeClr val="bg1"/>
                </a:solidFill>
                <a:latin typeface="Finlandica" charset="0"/>
              </a:rPr>
              <a:t> / City of Helsinki</a:t>
            </a:r>
          </a:p>
        </p:txBody>
      </p:sp>
      <p:sp>
        <p:nvSpPr>
          <p:cNvPr id="6" name="Title 1">
            <a:extLst>
              <a:ext uri="{FF2B5EF4-FFF2-40B4-BE49-F238E27FC236}">
                <a16:creationId xmlns:a16="http://schemas.microsoft.com/office/drawing/2014/main" id="{FE396E0A-61DF-BAC9-F6D9-5357B36E5D3E}"/>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10/10</a:t>
            </a:r>
          </a:p>
        </p:txBody>
      </p:sp>
      <p:sp>
        <p:nvSpPr>
          <p:cNvPr id="7" name="Title 1">
            <a:extLst>
              <a:ext uri="{FF2B5EF4-FFF2-40B4-BE49-F238E27FC236}">
                <a16:creationId xmlns:a16="http://schemas.microsoft.com/office/drawing/2014/main" id="{A917D421-94C6-E035-6829-E0299B68F73F}"/>
              </a:ext>
            </a:extLst>
          </p:cNvPr>
          <p:cNvSpPr txBox="1">
            <a:spLocks/>
          </p:cNvSpPr>
          <p:nvPr/>
        </p:nvSpPr>
        <p:spPr>
          <a:xfrm>
            <a:off x="1170041" y="2459851"/>
            <a:ext cx="6803918" cy="707886"/>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Our love for saunas </a:t>
            </a:r>
            <a:endParaRPr lang="en-US">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burns bright.</a:t>
            </a:r>
            <a:endParaRPr lang="en-US">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9EFE8E26-D37E-4675-508B-CEDFA3F38562}"/>
              </a:ext>
            </a:extLst>
          </p:cNvPr>
          <p:cNvPicPr>
            <a:picLocks/>
          </p:cNvPicPr>
          <p:nvPr/>
        </p:nvPicPr>
        <p:blipFill>
          <a:blip r:embed="rId4"/>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EEDFADF-1086-AAAE-CFFE-BC43187A2F77}"/>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fi-FI" sz="1400"/>
          </a:p>
        </p:txBody>
      </p:sp>
    </p:spTree>
    <p:extLst>
      <p:ext uri="{BB962C8B-B14F-4D97-AF65-F5344CB8AC3E}">
        <p14:creationId xmlns:p14="http://schemas.microsoft.com/office/powerpoint/2010/main" val="293868448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213E1-CE5F-6F9C-6E0C-57C8A5BCAA5C}"/>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512A4F56-89E3-4B3D-3EB6-4CE4063ACDE9}"/>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E3D45E89-AD49-F73F-E50A-B825091681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7" name="Footer Placeholder 4">
              <a:extLst>
                <a:ext uri="{FF2B5EF4-FFF2-40B4-BE49-F238E27FC236}">
                  <a16:creationId xmlns:a16="http://schemas.microsoft.com/office/drawing/2014/main" id="{3DBA1298-0213-030D-0237-87C191DE41F3}"/>
                </a:ext>
              </a:extLst>
            </p:cNvPr>
            <p:cNvSpPr txBox="1">
              <a:spLocks/>
            </p:cNvSpPr>
            <p:nvPr/>
          </p:nvSpPr>
          <p:spPr>
            <a:xfrm>
              <a:off x="4174320" y="698513"/>
              <a:ext cx="4340932"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Löyly Public Sauna and Restaurant </a:t>
              </a:r>
              <a:r>
                <a:rPr lang="fi-FI" sz="700" kern="0" cap="none" spc="0" err="1">
                  <a:solidFill>
                    <a:schemeClr val="bg1"/>
                  </a:solidFill>
                  <a:latin typeface="Finlandica" charset="0"/>
                </a:rPr>
                <a:t>by</a:t>
              </a:r>
              <a:r>
                <a:rPr lang="fi-FI" sz="700" kern="0" cap="none" spc="0">
                  <a:solidFill>
                    <a:schemeClr val="bg1"/>
                  </a:solidFill>
                  <a:latin typeface="Finlandica" charset="0"/>
                </a:rPr>
                <a:t> Avanto </a:t>
              </a:r>
              <a:r>
                <a:rPr lang="fi-FI" sz="700" kern="0" cap="none" spc="0" err="1">
                  <a:solidFill>
                    <a:schemeClr val="bg1"/>
                  </a:solidFill>
                  <a:latin typeface="Finlandica" charset="0"/>
                </a:rPr>
                <a:t>Architects</a:t>
              </a:r>
              <a:r>
                <a:rPr lang="fi-FI" sz="700" kern="0" cap="none" spc="0">
                  <a:solidFill>
                    <a:schemeClr val="bg1"/>
                  </a:solidFill>
                  <a:latin typeface="Finlandica" charset="0"/>
                </a:rPr>
                <a:t>, Helsinki 2016. Photo: Anders </a:t>
              </a:r>
              <a:r>
                <a:rPr lang="fi-FI" sz="700" kern="0" cap="none" spc="0" err="1">
                  <a:solidFill>
                    <a:schemeClr val="bg1"/>
                  </a:solidFill>
                  <a:latin typeface="Finlandica" charset="0"/>
                </a:rPr>
                <a:t>Portman</a:t>
              </a:r>
              <a:r>
                <a:rPr lang="fi-FI" sz="700" kern="0" cap="none" spc="0">
                  <a:solidFill>
                    <a:schemeClr val="bg1"/>
                  </a:solidFill>
                  <a:latin typeface="Finlandica" charset="0"/>
                </a:rPr>
                <a:t> / Kuvatoimisto Kuvio Oy</a:t>
              </a:r>
              <a:endParaRPr lang="fi-FI" sz="700" kern="0" cap="none" spc="0">
                <a:solidFill>
                  <a:schemeClr val="bg1"/>
                </a:solidFill>
                <a:latin typeface="+mj-lt"/>
              </a:endParaRPr>
            </a:p>
          </p:txBody>
        </p:sp>
      </p:grpSp>
      <p:grpSp>
        <p:nvGrpSpPr>
          <p:cNvPr id="11" name="Group 10">
            <a:extLst>
              <a:ext uri="{FF2B5EF4-FFF2-40B4-BE49-F238E27FC236}">
                <a16:creationId xmlns:a16="http://schemas.microsoft.com/office/drawing/2014/main" id="{9C364025-D26A-2E54-57AA-021C21EA362F}"/>
              </a:ext>
            </a:extLst>
          </p:cNvPr>
          <p:cNvGrpSpPr/>
          <p:nvPr/>
        </p:nvGrpSpPr>
        <p:grpSpPr>
          <a:xfrm>
            <a:off x="4067944" y="627531"/>
            <a:ext cx="5076056" cy="4265479"/>
            <a:chOff x="4067944" y="627531"/>
            <a:chExt cx="5076056" cy="4265479"/>
          </a:xfrm>
        </p:grpSpPr>
        <p:pic>
          <p:nvPicPr>
            <p:cNvPr id="13" name="Picture 12">
              <a:extLst>
                <a:ext uri="{FF2B5EF4-FFF2-40B4-BE49-F238E27FC236}">
                  <a16:creationId xmlns:a16="http://schemas.microsoft.com/office/drawing/2014/main" id="{4C78E2DF-2158-C027-7602-CD57C3EE7664}"/>
                </a:ext>
              </a:extLst>
            </p:cNvPr>
            <p:cNvPicPr>
              <a:picLocks noChangeAspect="1"/>
            </p:cNvPicPr>
            <p:nvPr/>
          </p:nvPicPr>
          <p:blipFill>
            <a:blip r:embed="rId4" cstate="screen">
              <a:extLst>
                <a:ext uri="{28A0092B-C50C-407E-A947-70E740481C1C}">
                  <a14:useLocalDpi xmlns:a14="http://schemas.microsoft.com/office/drawing/2010/main"/>
                </a:ext>
              </a:extLst>
            </a:blip>
            <a:srcRect b="-1"/>
            <a:stretch/>
          </p:blipFill>
          <p:spPr>
            <a:xfrm>
              <a:off x="4067944" y="627531"/>
              <a:ext cx="5076056" cy="4265479"/>
            </a:xfrm>
            <a:prstGeom prst="rect">
              <a:avLst/>
            </a:prstGeom>
          </p:spPr>
        </p:pic>
        <p:sp>
          <p:nvSpPr>
            <p:cNvPr id="22" name="Footer Placeholder 4">
              <a:extLst>
                <a:ext uri="{FF2B5EF4-FFF2-40B4-BE49-F238E27FC236}">
                  <a16:creationId xmlns:a16="http://schemas.microsoft.com/office/drawing/2014/main" id="{13FFA95D-4513-8C76-FF26-97FA2DC51C52}"/>
                </a:ext>
              </a:extLst>
            </p:cNvPr>
            <p:cNvSpPr txBox="1">
              <a:spLocks/>
            </p:cNvSpPr>
            <p:nvPr/>
          </p:nvSpPr>
          <p:spPr>
            <a:xfrm>
              <a:off x="4164993" y="698515"/>
              <a:ext cx="275716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latin typeface="Finlandica" charset="0"/>
                </a:rPr>
                <a:t>Lonna</a:t>
              </a:r>
              <a:r>
                <a:rPr lang="fi-FI" sz="700" kern="0" cap="none" spc="0">
                  <a:solidFill>
                    <a:schemeClr val="bg1"/>
                  </a:solidFill>
                  <a:latin typeface="Finlandica" charset="0"/>
                </a:rPr>
                <a:t> Sauna </a:t>
              </a:r>
              <a:r>
                <a:rPr lang="fi-FI" sz="700" kern="0" cap="none" spc="0" err="1">
                  <a:solidFill>
                    <a:schemeClr val="bg1"/>
                  </a:solidFill>
                  <a:latin typeface="Finlandica" charset="0"/>
                </a:rPr>
                <a:t>by</a:t>
              </a:r>
              <a:r>
                <a:rPr lang="fi-FI" sz="700" kern="0" cap="none" spc="0">
                  <a:solidFill>
                    <a:schemeClr val="bg1"/>
                  </a:solidFill>
                  <a:latin typeface="Finlandica" charset="0"/>
                </a:rPr>
                <a:t> OOPEAA, Helsinki 2017. Photo: Julia Kivelä / City of Helsinki</a:t>
              </a:r>
              <a:endParaRPr lang="fi-FI" sz="700" kern="0" cap="none" spc="0">
                <a:solidFill>
                  <a:schemeClr val="bg1"/>
                </a:solidFill>
                <a:latin typeface="+mj-lt"/>
              </a:endParaRPr>
            </a:p>
          </p:txBody>
        </p:sp>
      </p:grpSp>
      <p:sp>
        <p:nvSpPr>
          <p:cNvPr id="31" name="Rectangle 30">
            <a:extLst>
              <a:ext uri="{FF2B5EF4-FFF2-40B4-BE49-F238E27FC236}">
                <a16:creationId xmlns:a16="http://schemas.microsoft.com/office/drawing/2014/main" id="{6C272C01-DC3F-88FB-5BC9-A672E0971C23}"/>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AA28307B-5555-D536-1BC2-216213D764DD}"/>
              </a:ext>
            </a:extLst>
          </p:cNvPr>
          <p:cNvGrpSpPr/>
          <p:nvPr/>
        </p:nvGrpSpPr>
        <p:grpSpPr>
          <a:xfrm>
            <a:off x="1327483" y="1711200"/>
            <a:ext cx="1456630" cy="891327"/>
            <a:chOff x="1301295" y="2175257"/>
            <a:chExt cx="1456630" cy="891327"/>
          </a:xfrm>
        </p:grpSpPr>
        <p:sp>
          <p:nvSpPr>
            <p:cNvPr id="38" name="Title 1">
              <a:extLst>
                <a:ext uri="{FF2B5EF4-FFF2-40B4-BE49-F238E27FC236}">
                  <a16:creationId xmlns:a16="http://schemas.microsoft.com/office/drawing/2014/main" id="{2674880C-DC3D-7097-4462-1752A62C06FD}"/>
                </a:ext>
              </a:extLst>
            </p:cNvPr>
            <p:cNvSpPr txBox="1">
              <a:spLocks/>
            </p:cNvSpPr>
            <p:nvPr/>
          </p:nvSpPr>
          <p:spPr>
            <a:xfrm>
              <a:off x="1308772" y="2728030"/>
              <a:ext cx="1449153" cy="338554"/>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our warm affection for saunas is undeniable.</a:t>
              </a:r>
              <a:r>
                <a:rPr lang="en-US" sz="1200" b="0">
                  <a:solidFill>
                    <a:schemeClr val="tx1"/>
                  </a:solidFill>
                  <a:ea typeface="+mj-lt"/>
                  <a:cs typeface="+mj-lt"/>
                </a:rPr>
                <a:t> </a:t>
              </a:r>
              <a:endParaRPr lang="fi-FI">
                <a:solidFill>
                  <a:schemeClr val="tx1"/>
                </a:solidFill>
              </a:endParaRPr>
            </a:p>
          </p:txBody>
        </p:sp>
        <p:sp>
          <p:nvSpPr>
            <p:cNvPr id="39" name="Title 1">
              <a:extLst>
                <a:ext uri="{FF2B5EF4-FFF2-40B4-BE49-F238E27FC236}">
                  <a16:creationId xmlns:a16="http://schemas.microsoft.com/office/drawing/2014/main" id="{6E9CA380-CDB4-AF47-56FF-46D6D9658E7D}"/>
                </a:ext>
              </a:extLst>
            </p:cNvPr>
            <p:cNvSpPr txBox="1">
              <a:spLocks/>
            </p:cNvSpPr>
            <p:nvPr/>
          </p:nvSpPr>
          <p:spPr>
            <a:xfrm>
              <a:off x="1301295" y="2175257"/>
              <a:ext cx="1449153" cy="49859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Public or private </a:t>
              </a:r>
            </a:p>
          </p:txBody>
        </p:sp>
      </p:grpSp>
      <p:sp>
        <p:nvSpPr>
          <p:cNvPr id="19" name="Title 1">
            <a:extLst>
              <a:ext uri="{FF2B5EF4-FFF2-40B4-BE49-F238E27FC236}">
                <a16:creationId xmlns:a16="http://schemas.microsoft.com/office/drawing/2014/main" id="{BDA7036B-7014-03ED-C22C-5AF21E3C43BE}"/>
              </a:ext>
            </a:extLst>
          </p:cNvPr>
          <p:cNvSpPr txBox="1">
            <a:spLocks/>
          </p:cNvSpPr>
          <p:nvPr/>
        </p:nvSpPr>
        <p:spPr>
          <a:xfrm>
            <a:off x="1329935" y="3160315"/>
            <a:ext cx="1449153" cy="461665"/>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It’s a space for both connection and </a:t>
            </a:r>
            <a:endParaRPr lang="fi-FI" sz="1000" b="0">
              <a:solidFill>
                <a:schemeClr val="tx1"/>
              </a:solidFill>
              <a:ea typeface="+mj-lt"/>
              <a:cs typeface="+mj-lt"/>
            </a:endParaRPr>
          </a:p>
          <a:p>
            <a:pPr algn="ctr"/>
            <a:r>
              <a:rPr lang="en-US" sz="1000" b="0">
                <a:solidFill>
                  <a:schemeClr val="tx1"/>
                </a:solidFill>
                <a:ea typeface="+mj-lt"/>
                <a:cs typeface="+mj-lt"/>
              </a:rPr>
              <a:t>personal reflection.</a:t>
            </a:r>
            <a:endParaRPr lang="fi-FI" sz="1000" b="0">
              <a:solidFill>
                <a:schemeClr val="tx1"/>
              </a:solidFill>
              <a:ea typeface="+mj-lt"/>
              <a:cs typeface="+mj-lt"/>
            </a:endParaRPr>
          </a:p>
        </p:txBody>
      </p:sp>
      <p:sp>
        <p:nvSpPr>
          <p:cNvPr id="27" name="TextBox 26">
            <a:extLst>
              <a:ext uri="{FF2B5EF4-FFF2-40B4-BE49-F238E27FC236}">
                <a16:creationId xmlns:a16="http://schemas.microsoft.com/office/drawing/2014/main" id="{CC9B50DD-EC2A-CCB6-6FA7-09C715949B81}"/>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15" name="Title 1">
            <a:extLst>
              <a:ext uri="{FF2B5EF4-FFF2-40B4-BE49-F238E27FC236}">
                <a16:creationId xmlns:a16="http://schemas.microsoft.com/office/drawing/2014/main" id="{1E36DB92-D0B5-68D1-EB4C-B3B62207DAC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16" name="Title 1">
            <a:extLst>
              <a:ext uri="{FF2B5EF4-FFF2-40B4-BE49-F238E27FC236}">
                <a16:creationId xmlns:a16="http://schemas.microsoft.com/office/drawing/2014/main" id="{2B9C6BA8-F659-AAB5-79B0-E7BC78119776}"/>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Our love for saunas burns bright.</a:t>
            </a:r>
          </a:p>
        </p:txBody>
      </p:sp>
      <p:sp>
        <p:nvSpPr>
          <p:cNvPr id="17" name="Title 1">
            <a:extLst>
              <a:ext uri="{FF2B5EF4-FFF2-40B4-BE49-F238E27FC236}">
                <a16:creationId xmlns:a16="http://schemas.microsoft.com/office/drawing/2014/main" id="{60FE1FAA-C914-AF93-D181-A5B2912302F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18" name="Rectangle 17">
            <a:extLst>
              <a:ext uri="{FF2B5EF4-FFF2-40B4-BE49-F238E27FC236}">
                <a16:creationId xmlns:a16="http://schemas.microsoft.com/office/drawing/2014/main" id="{F6E374AC-181B-9409-A6E9-5D32E76EC26E}"/>
              </a:ext>
            </a:extLst>
          </p:cNvPr>
          <p:cNvSpPr/>
          <p:nvPr/>
        </p:nvSpPr>
        <p:spPr>
          <a:xfrm>
            <a:off x="3265728"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20" name="Title 1">
            <a:extLst>
              <a:ext uri="{FF2B5EF4-FFF2-40B4-BE49-F238E27FC236}">
                <a16:creationId xmlns:a16="http://schemas.microsoft.com/office/drawing/2014/main" id="{F82244FE-7869-3AFE-8230-862E0B26821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472D0F4E-DAD8-287E-9FB9-809864B52C9C}"/>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663BFA6D-4C98-27C6-C090-D17AF6A93A50}"/>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285D71A4-9ABE-26B6-C7F7-A628694181F1}"/>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1DFDC9-0899-6050-5A91-89AED52F900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3DDBE4FA-F728-3EAA-67F6-FB11A6D08FCA}"/>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5D27ECDE-40DC-08BE-F6E6-B1A200FDD507}"/>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B5A3DF7A-FC00-D664-B324-D0246FA66481}"/>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7790A4BE-E2EC-F524-DA2B-A0859B4D7A45}"/>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10</a:t>
            </a:r>
          </a:p>
        </p:txBody>
      </p:sp>
      <p:grpSp>
        <p:nvGrpSpPr>
          <p:cNvPr id="2" name="Group 1">
            <a:extLst>
              <a:ext uri="{FF2B5EF4-FFF2-40B4-BE49-F238E27FC236}">
                <a16:creationId xmlns:a16="http://schemas.microsoft.com/office/drawing/2014/main" id="{D5F7500A-480A-E037-A7D1-B3A4290AA3CC}"/>
              </a:ext>
            </a:extLst>
          </p:cNvPr>
          <p:cNvGrpSpPr/>
          <p:nvPr/>
        </p:nvGrpSpPr>
        <p:grpSpPr>
          <a:xfrm>
            <a:off x="-5106614" y="627532"/>
            <a:ext cx="5076056" cy="4265478"/>
            <a:chOff x="4067944" y="607766"/>
            <a:chExt cx="5076056" cy="4265478"/>
          </a:xfrm>
        </p:grpSpPr>
        <p:pic>
          <p:nvPicPr>
            <p:cNvPr id="3" name="Picture 2">
              <a:extLst>
                <a:ext uri="{FF2B5EF4-FFF2-40B4-BE49-F238E27FC236}">
                  <a16:creationId xmlns:a16="http://schemas.microsoft.com/office/drawing/2014/main" id="{6051D4CA-DE22-9FBB-0073-C3116D3163EA}"/>
                </a:ext>
              </a:extLst>
            </p:cNvPr>
            <p:cNvPicPr>
              <a:picLocks noChangeAspect="1"/>
            </p:cNvPicPr>
            <p:nvPr/>
          </p:nvPicPr>
          <p:blipFill>
            <a:blip r:embed="rId5">
              <a:extLst>
                <a:ext uri="{28A0092B-C50C-407E-A947-70E740481C1C}">
                  <a14:useLocalDpi xmlns:a14="http://schemas.microsoft.com/office/drawing/2010/main" val="0"/>
                </a:ext>
              </a:extLst>
            </a:blip>
            <a:srcRect l="3155" r="17538"/>
            <a:stretch/>
          </p:blipFill>
          <p:spPr>
            <a:xfrm>
              <a:off x="4067944" y="607766"/>
              <a:ext cx="5076056" cy="4265478"/>
            </a:xfrm>
            <a:prstGeom prst="rect">
              <a:avLst/>
            </a:prstGeom>
          </p:spPr>
        </p:pic>
        <p:sp>
          <p:nvSpPr>
            <p:cNvPr id="4" name="Footer Placeholder 4">
              <a:extLst>
                <a:ext uri="{FF2B5EF4-FFF2-40B4-BE49-F238E27FC236}">
                  <a16:creationId xmlns:a16="http://schemas.microsoft.com/office/drawing/2014/main" id="{2DEB782C-BBD3-BCC7-E860-3000CF87C524}"/>
                </a:ext>
              </a:extLst>
            </p:cNvPr>
            <p:cNvSpPr txBox="1">
              <a:spLocks/>
            </p:cNvSpPr>
            <p:nvPr/>
          </p:nvSpPr>
          <p:spPr>
            <a:xfrm>
              <a:off x="4194314" y="693198"/>
              <a:ext cx="390491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Löyly Public Sauna and Restaurant </a:t>
              </a:r>
              <a:r>
                <a:rPr lang="fi-FI" sz="700" kern="0" cap="none" spc="0" err="1">
                  <a:solidFill>
                    <a:schemeClr val="bg1"/>
                  </a:solidFill>
                  <a:latin typeface="Finlandica" charset="0"/>
                </a:rPr>
                <a:t>by</a:t>
              </a:r>
              <a:r>
                <a:rPr lang="fi-FI" sz="700" kern="0" cap="none" spc="0">
                  <a:solidFill>
                    <a:schemeClr val="bg1"/>
                  </a:solidFill>
                  <a:latin typeface="Finlandica" charset="0"/>
                </a:rPr>
                <a:t> Avanto </a:t>
              </a:r>
              <a:r>
                <a:rPr lang="fi-FI" sz="700" kern="0" cap="none" spc="0" err="1">
                  <a:solidFill>
                    <a:schemeClr val="bg1"/>
                  </a:solidFill>
                  <a:latin typeface="Finlandica" charset="0"/>
                </a:rPr>
                <a:t>Architects</a:t>
              </a:r>
              <a:r>
                <a:rPr lang="fi-FI" sz="700" kern="0" cap="none" spc="0">
                  <a:solidFill>
                    <a:schemeClr val="bg1"/>
                  </a:solidFill>
                  <a:latin typeface="Finlandica" charset="0"/>
                </a:rPr>
                <a:t>, Helsinki 2016. Photo: Kuvatoimisto Kuvio / Avanto</a:t>
              </a:r>
              <a:endParaRPr lang="fi-FI" sz="700" kern="0" cap="none" spc="0">
                <a:solidFill>
                  <a:schemeClr val="bg1"/>
                </a:solidFill>
                <a:latin typeface="+mj-lt"/>
              </a:endParaRPr>
            </a:p>
          </p:txBody>
        </p:sp>
      </p:grpSp>
      <p:sp>
        <p:nvSpPr>
          <p:cNvPr id="8" name="Rectangle 7">
            <a:extLst>
              <a:ext uri="{FF2B5EF4-FFF2-40B4-BE49-F238E27FC236}">
                <a16:creationId xmlns:a16="http://schemas.microsoft.com/office/drawing/2014/main" id="{32770E0D-FE3E-191B-3801-AA595E09A31D}"/>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FBB0AC0C-09D8-801F-B24C-27E63AE9BB50}"/>
              </a:ext>
            </a:extLst>
          </p:cNvPr>
          <p:cNvGrpSpPr/>
          <p:nvPr/>
        </p:nvGrpSpPr>
        <p:grpSpPr>
          <a:xfrm>
            <a:off x="256175" y="5303030"/>
            <a:ext cx="3739761" cy="4265479"/>
            <a:chOff x="179510" y="5266611"/>
            <a:chExt cx="3739761" cy="4265479"/>
          </a:xfrm>
        </p:grpSpPr>
        <p:pic>
          <p:nvPicPr>
            <p:cNvPr id="6" name="Picture 5">
              <a:extLst>
                <a:ext uri="{FF2B5EF4-FFF2-40B4-BE49-F238E27FC236}">
                  <a16:creationId xmlns:a16="http://schemas.microsoft.com/office/drawing/2014/main" id="{C45F7B14-AAD9-8781-674A-D20E200A0F3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79510" y="5266611"/>
              <a:ext cx="3739761" cy="4265479"/>
            </a:xfrm>
            <a:prstGeom prst="rect">
              <a:avLst/>
            </a:prstGeom>
          </p:spPr>
        </p:pic>
        <p:sp>
          <p:nvSpPr>
            <p:cNvPr id="9" name="Footer Placeholder 4">
              <a:extLst>
                <a:ext uri="{FF2B5EF4-FFF2-40B4-BE49-F238E27FC236}">
                  <a16:creationId xmlns:a16="http://schemas.microsoft.com/office/drawing/2014/main" id="{7D7EADC8-4211-F1BE-7BEE-65F9A79DD6FD}"/>
                </a:ext>
              </a:extLst>
            </p:cNvPr>
            <p:cNvSpPr txBox="1">
              <a:spLocks/>
            </p:cNvSpPr>
            <p:nvPr/>
          </p:nvSpPr>
          <p:spPr>
            <a:xfrm>
              <a:off x="269181" y="5352043"/>
              <a:ext cx="3002425"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Kotiharju Sauna in Kallio </a:t>
              </a:r>
              <a:r>
                <a:rPr lang="fi-FI" sz="700" kern="0" cap="none" spc="0" err="1">
                  <a:solidFill>
                    <a:schemeClr val="bg1"/>
                  </a:solidFill>
                  <a:latin typeface="Finlandica" charset="0"/>
                </a:rPr>
                <a:t>district</a:t>
              </a:r>
              <a:r>
                <a:rPr lang="fi-FI" sz="700" kern="0" cap="none" spc="0">
                  <a:solidFill>
                    <a:schemeClr val="bg1"/>
                  </a:solidFill>
                  <a:latin typeface="Finlandica" charset="0"/>
                </a:rPr>
                <a:t>, Helsinki. Photo: Maija Astikainen / City of Helsinki</a:t>
              </a:r>
              <a:endParaRPr lang="fi-FI" sz="700" kern="0" cap="none" spc="0">
                <a:solidFill>
                  <a:schemeClr val="bg1"/>
                </a:solidFill>
                <a:latin typeface="+mj-lt"/>
              </a:endParaRPr>
            </a:p>
          </p:txBody>
        </p:sp>
      </p:grpSp>
      <p:grpSp>
        <p:nvGrpSpPr>
          <p:cNvPr id="21" name="Group 20">
            <a:extLst>
              <a:ext uri="{FF2B5EF4-FFF2-40B4-BE49-F238E27FC236}">
                <a16:creationId xmlns:a16="http://schemas.microsoft.com/office/drawing/2014/main" id="{CA2F1BE3-1786-7858-180E-1604F5A3B003}"/>
              </a:ext>
            </a:extLst>
          </p:cNvPr>
          <p:cNvGrpSpPr/>
          <p:nvPr/>
        </p:nvGrpSpPr>
        <p:grpSpPr>
          <a:xfrm>
            <a:off x="-3838623" y="627532"/>
            <a:ext cx="3812107" cy="4276301"/>
            <a:chOff x="157482" y="5266611"/>
            <a:chExt cx="3812107" cy="4276301"/>
          </a:xfrm>
        </p:grpSpPr>
        <p:pic>
          <p:nvPicPr>
            <p:cNvPr id="23" name="Picture 22">
              <a:extLst>
                <a:ext uri="{FF2B5EF4-FFF2-40B4-BE49-F238E27FC236}">
                  <a16:creationId xmlns:a16="http://schemas.microsoft.com/office/drawing/2014/main" id="{43330FC3-E3CA-0B77-C948-915D8F88A89B}"/>
                </a:ext>
              </a:extLst>
            </p:cNvPr>
            <p:cNvPicPr>
              <a:picLocks noChangeAspect="1"/>
            </p:cNvPicPr>
            <p:nvPr/>
          </p:nvPicPr>
          <p:blipFill>
            <a:blip r:embed="rId7" cstate="screen">
              <a:extLst>
                <a:ext uri="{28A0092B-C50C-407E-A947-70E740481C1C}">
                  <a14:useLocalDpi xmlns:a14="http://schemas.microsoft.com/office/drawing/2010/main"/>
                </a:ext>
              </a:extLst>
            </a:blip>
            <a:srcRect l="-201"/>
            <a:stretch/>
          </p:blipFill>
          <p:spPr>
            <a:xfrm>
              <a:off x="157482" y="5266611"/>
              <a:ext cx="3812107" cy="4276301"/>
            </a:xfrm>
            <a:prstGeom prst="rect">
              <a:avLst/>
            </a:prstGeom>
          </p:spPr>
        </p:pic>
        <p:sp>
          <p:nvSpPr>
            <p:cNvPr id="24" name="Footer Placeholder 4">
              <a:extLst>
                <a:ext uri="{FF2B5EF4-FFF2-40B4-BE49-F238E27FC236}">
                  <a16:creationId xmlns:a16="http://schemas.microsoft.com/office/drawing/2014/main" id="{183E7F83-38D2-A3C1-391B-61B3618052B1}"/>
                </a:ext>
              </a:extLst>
            </p:cNvPr>
            <p:cNvSpPr txBox="1">
              <a:spLocks/>
            </p:cNvSpPr>
            <p:nvPr/>
          </p:nvSpPr>
          <p:spPr>
            <a:xfrm>
              <a:off x="269181" y="5352043"/>
              <a:ext cx="226504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291196" dir="5400000" algn="ctr" rotWithShape="0">
                      <a:srgbClr val="000000">
                        <a:alpha val="91360"/>
                      </a:srgbClr>
                    </a:outerShdw>
                  </a:effectLst>
                  <a:latin typeface="Finlandica" charset="0"/>
                </a:rPr>
                <a:t>Sauna </a:t>
              </a:r>
              <a:r>
                <a:rPr lang="fi-FI" sz="700" kern="0" cap="none" spc="0" err="1">
                  <a:solidFill>
                    <a:schemeClr val="bg1"/>
                  </a:solidFill>
                  <a:effectLst>
                    <a:outerShdw blurRad="291196" dir="5400000" algn="ctr" rotWithShape="0">
                      <a:srgbClr val="000000">
                        <a:alpha val="91360"/>
                      </a:srgbClr>
                    </a:outerShdw>
                  </a:effectLst>
                  <a:latin typeface="Finlandica" charset="0"/>
                </a:rPr>
                <a:t>by</a:t>
              </a:r>
              <a:r>
                <a:rPr lang="fi-FI" sz="700" kern="0" cap="none" spc="0">
                  <a:solidFill>
                    <a:schemeClr val="bg1"/>
                  </a:solidFill>
                  <a:effectLst>
                    <a:outerShdw blurRad="291196" dir="5400000" algn="ctr" rotWithShape="0">
                      <a:srgbClr val="000000">
                        <a:alpha val="91360"/>
                      </a:srgbClr>
                    </a:outerShdw>
                  </a:effectLst>
                  <a:latin typeface="Finlandica" charset="0"/>
                </a:rPr>
                <a:t> Mattila &amp; </a:t>
              </a:r>
              <a:r>
                <a:rPr lang="fi-FI" sz="700" kern="0" cap="none" spc="0" err="1">
                  <a:solidFill>
                    <a:schemeClr val="bg1"/>
                  </a:solidFill>
                  <a:effectLst>
                    <a:outerShdw blurRad="291196" dir="5400000" algn="ctr" rotWithShape="0">
                      <a:srgbClr val="000000">
                        <a:alpha val="91360"/>
                      </a:srgbClr>
                    </a:outerShdw>
                  </a:effectLst>
                  <a:latin typeface="Finlandica" charset="0"/>
                </a:rPr>
                <a:t>Merz</a:t>
              </a:r>
              <a:r>
                <a:rPr lang="fi-FI" sz="700" kern="0" cap="none" spc="0">
                  <a:solidFill>
                    <a:schemeClr val="bg1"/>
                  </a:solidFill>
                  <a:effectLst>
                    <a:outerShdw blurRad="291196" dir="5400000" algn="ctr" rotWithShape="0">
                      <a:srgbClr val="000000">
                        <a:alpha val="91360"/>
                      </a:srgbClr>
                    </a:outerShdw>
                  </a:effectLst>
                  <a:latin typeface="Finlandica" charset="0"/>
                </a:rPr>
                <a:t>, Fiskars 2017. Photo: Mattila &amp; </a:t>
              </a:r>
              <a:r>
                <a:rPr lang="fi-FI" sz="700" kern="0" cap="none" spc="0" err="1">
                  <a:solidFill>
                    <a:schemeClr val="bg1"/>
                  </a:solidFill>
                  <a:effectLst>
                    <a:outerShdw blurRad="291196" dir="5400000" algn="ctr" rotWithShape="0">
                      <a:srgbClr val="000000">
                        <a:alpha val="91360"/>
                      </a:srgbClr>
                    </a:outerShdw>
                  </a:effectLst>
                  <a:latin typeface="Finlandica" charset="0"/>
                </a:rPr>
                <a:t>Merz</a:t>
              </a:r>
              <a:endParaRPr lang="fi-FI" sz="700" kern="0" cap="none" spc="0">
                <a:solidFill>
                  <a:schemeClr val="bg1"/>
                </a:solidFill>
                <a:effectLst>
                  <a:outerShdw blurRad="291196" dir="5400000" algn="ctr" rotWithShape="0">
                    <a:srgbClr val="000000">
                      <a:alpha val="91360"/>
                    </a:srgbClr>
                  </a:outerShdw>
                </a:effectLst>
                <a:latin typeface="+mj-lt"/>
              </a:endParaRPr>
            </a:p>
          </p:txBody>
        </p:sp>
      </p:grpSp>
      <p:sp>
        <p:nvSpPr>
          <p:cNvPr id="25" name="Rectangle 24">
            <a:extLst>
              <a:ext uri="{FF2B5EF4-FFF2-40B4-BE49-F238E27FC236}">
                <a16:creationId xmlns:a16="http://schemas.microsoft.com/office/drawing/2014/main" id="{4A87CF06-F1BD-ED1F-CDD1-F4270C2AC26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53416079"/>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4.72222E-6 -3.7037E-7 L -0.00348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72222E-6 -4.32099E-6 L 0.43871 -0.00154 " pathEditMode="relative" rAng="0" ptsTypes="AA">
                                      <p:cBhvr>
                                        <p:cTn id="29" dur="2000" fill="hold"/>
                                        <p:tgtEl>
                                          <p:spTgt spid="21"/>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
                                        <p:tgtEl>
                                          <p:spTgt spid="8"/>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2"/>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55A87-586C-9F71-BDC9-360805BACD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7B4B2BB-6E23-3E14-51D0-AA6E7EB74B26}"/>
              </a:ext>
            </a:extLst>
          </p:cNvPr>
          <p:cNvSpPr txBox="1">
            <a:spLocks/>
          </p:cNvSpPr>
          <p:nvPr/>
        </p:nvSpPr>
        <p:spPr>
          <a:xfrm>
            <a:off x="1170041" y="1860869"/>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a:rPr>
              <a:t>11/10</a:t>
            </a:r>
            <a:endParaRPr lang="fi-FI"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7" name="Title 1">
            <a:extLst>
              <a:ext uri="{FF2B5EF4-FFF2-40B4-BE49-F238E27FC236}">
                <a16:creationId xmlns:a16="http://schemas.microsoft.com/office/drawing/2014/main" id="{B33E69F8-5FC3-F38B-00C2-F14246370ED9}"/>
              </a:ext>
            </a:extLst>
          </p:cNvPr>
          <p:cNvSpPr txBox="1">
            <a:spLocks/>
          </p:cNvSpPr>
          <p:nvPr/>
        </p:nvSpPr>
        <p:spPr>
          <a:xfrm>
            <a:off x="1170041" y="2459851"/>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with views to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common ground.</a:t>
            </a:r>
            <a:endParaRPr lang="fi-FI" sz="2000">
              <a:solidFill>
                <a:schemeClr val="bg1"/>
              </a:solidFill>
              <a:effectLst>
                <a:outerShdw blurRad="994667" dir="5400000" sx="104000" sy="104000" algn="ctr" rotWithShape="0">
                  <a:srgbClr val="000000"/>
                </a:outerShdw>
              </a:effectLst>
              <a:latin typeface="Finlandica"/>
            </a:endParaRPr>
          </a:p>
        </p:txBody>
      </p:sp>
      <p:pic>
        <p:nvPicPr>
          <p:cNvPr id="4" name="Picture 3">
            <a:extLst>
              <a:ext uri="{FF2B5EF4-FFF2-40B4-BE49-F238E27FC236}">
                <a16:creationId xmlns:a16="http://schemas.microsoft.com/office/drawing/2014/main" id="{09D9EF12-EF31-051C-6D7D-96663DD2539A}"/>
              </a:ext>
            </a:extLst>
          </p:cNvPr>
          <p:cNvPicPr>
            <a:picLocks/>
          </p:cNvPicPr>
          <p:nvPr/>
        </p:nvPicPr>
        <p:blipFill>
          <a:blip r:embed="rId3"/>
          <a:stretch>
            <a:fillRect/>
          </a:stretch>
        </p:blipFill>
        <p:spPr>
          <a:xfrm>
            <a:off x="4413250" y="2342415"/>
            <a:ext cx="317500" cy="36000"/>
          </a:xfrm>
          <a:prstGeom prst="rect">
            <a:avLst/>
          </a:prstGeom>
        </p:spPr>
      </p:pic>
      <p:sp>
        <p:nvSpPr>
          <p:cNvPr id="8" name="TextBox 7">
            <a:extLst>
              <a:ext uri="{FF2B5EF4-FFF2-40B4-BE49-F238E27FC236}">
                <a16:creationId xmlns:a16="http://schemas.microsoft.com/office/drawing/2014/main" id="{4C1033D0-8656-BAFA-AE81-8DA581F81845}"/>
              </a:ext>
            </a:extLst>
          </p:cNvPr>
          <p:cNvSpPr txBox="1"/>
          <p:nvPr/>
        </p:nvSpPr>
        <p:spPr>
          <a:xfrm>
            <a:off x="2813538" y="-752622"/>
            <a:ext cx="72768" cy="288147"/>
          </a:xfrm>
          <a:prstGeom prst="rect">
            <a:avLst/>
          </a:prstGeom>
          <a:noFill/>
        </p:spPr>
        <p:txBody>
          <a:bodyPr wrap="none" lIns="36000" tIns="36000" rIns="36000" bIns="36000" rtlCol="0">
            <a:spAutoFit/>
          </a:bodyPr>
          <a:lstStyle/>
          <a:p>
            <a:endParaRPr lang="fi-FI" sz="1400"/>
          </a:p>
        </p:txBody>
      </p:sp>
      <p:sp>
        <p:nvSpPr>
          <p:cNvPr id="3" name="Picture Placeholder 2">
            <a:extLst>
              <a:ext uri="{FF2B5EF4-FFF2-40B4-BE49-F238E27FC236}">
                <a16:creationId xmlns:a16="http://schemas.microsoft.com/office/drawing/2014/main" id="{A0B6BD5E-6D4A-3DE8-99C8-BECFEF18E91B}"/>
              </a:ext>
            </a:extLst>
          </p:cNvPr>
          <p:cNvSpPr>
            <a:spLocks noGrp="1"/>
          </p:cNvSpPr>
          <p:nvPr>
            <p:ph type="pic" sz="quarter" idx="13"/>
          </p:nvPr>
        </p:nvSpPr>
        <p:spPr>
          <a:solidFill>
            <a:schemeClr val="accent1"/>
          </a:solidFill>
        </p:spPr>
        <p:txBody>
          <a:bodyPr/>
          <a:lstStyle/>
          <a:p>
            <a:endParaRPr lang="fi-FI"/>
          </a:p>
        </p:txBody>
      </p:sp>
      <p:sp>
        <p:nvSpPr>
          <p:cNvPr id="5" name="Title 1">
            <a:extLst>
              <a:ext uri="{FF2B5EF4-FFF2-40B4-BE49-F238E27FC236}">
                <a16:creationId xmlns:a16="http://schemas.microsoft.com/office/drawing/2014/main" id="{8931418E-E0B8-E09B-3D85-B7AB16A51B52}"/>
              </a:ext>
            </a:extLst>
          </p:cNvPr>
          <p:cNvSpPr txBox="1">
            <a:spLocks/>
          </p:cNvSpPr>
          <p:nvPr/>
        </p:nvSpPr>
        <p:spPr>
          <a:xfrm>
            <a:off x="1171050" y="1861877"/>
            <a:ext cx="6803918" cy="400110"/>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a:rPr>
              <a:t>11/10</a:t>
            </a:r>
            <a:endParaRPr lang="fi-FI" sz="2000" b="0">
              <a:solidFill>
                <a:schemeClr val="bg1"/>
              </a:solidFill>
              <a:effectLst>
                <a:outerShdw blurRad="1270000" dist="50800" dir="5400000" sx="102000" sy="102000" algn="ctr" rotWithShape="0">
                  <a:srgbClr val="000000">
                    <a:alpha val="41087"/>
                  </a:srgbClr>
                </a:outerShdw>
              </a:effectLst>
              <a:latin typeface="Finlandica" pitchFamily="2" charset="77"/>
            </a:endParaRPr>
          </a:p>
        </p:txBody>
      </p:sp>
      <p:sp>
        <p:nvSpPr>
          <p:cNvPr id="9" name="Title 1">
            <a:extLst>
              <a:ext uri="{FF2B5EF4-FFF2-40B4-BE49-F238E27FC236}">
                <a16:creationId xmlns:a16="http://schemas.microsoft.com/office/drawing/2014/main" id="{00F6F01D-B7BE-3B9F-C620-D22EAC4180F6}"/>
              </a:ext>
            </a:extLst>
          </p:cNvPr>
          <p:cNvSpPr txBox="1">
            <a:spLocks/>
          </p:cNvSpPr>
          <p:nvPr/>
        </p:nvSpPr>
        <p:spPr>
          <a:xfrm>
            <a:off x="1171050" y="2460859"/>
            <a:ext cx="6803918" cy="1015663"/>
          </a:xfrm>
          <a:prstGeom prst="rect">
            <a:avLst/>
          </a:prstGeom>
          <a:effectLst>
            <a:outerShdw blurRad="243490" dir="9480000" sx="123000" sy="123000" algn="ctr" rotWithShape="0">
              <a:srgbClr val="000000">
                <a:alpha val="83375"/>
              </a:srgbClr>
            </a:outerShdw>
          </a:effectLst>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4000" sy="104000" algn="ctr" rotWithShape="0">
                    <a:srgbClr val="000000"/>
                  </a:outerShdw>
                </a:effectLst>
                <a:latin typeface="Finlandica"/>
              </a:rPr>
              <a:t>An extra skylight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with views to </a:t>
            </a:r>
            <a:endParaRPr lang="fi-FI" sz="2000">
              <a:solidFill>
                <a:schemeClr val="bg1"/>
              </a:solidFill>
              <a:effectLst>
                <a:outerShdw blurRad="994667" dir="5400000" sx="104000" sy="104000" algn="ctr" rotWithShape="0">
                  <a:srgbClr val="000000"/>
                </a:outerShdw>
              </a:effectLst>
              <a:latin typeface="Finlandica"/>
            </a:endParaRPr>
          </a:p>
          <a:p>
            <a:pPr algn="ctr"/>
            <a:r>
              <a:rPr lang="en-US" sz="2000">
                <a:solidFill>
                  <a:schemeClr val="bg1"/>
                </a:solidFill>
                <a:effectLst>
                  <a:outerShdw blurRad="994667" dir="5400000" sx="104000" sy="104000" algn="ctr" rotWithShape="0">
                    <a:srgbClr val="000000"/>
                  </a:outerShdw>
                </a:effectLst>
                <a:latin typeface="Finlandica"/>
              </a:rPr>
              <a:t>common ground.</a:t>
            </a:r>
            <a:endParaRPr lang="fi-FI" sz="2000">
              <a:solidFill>
                <a:schemeClr val="bg1"/>
              </a:solidFill>
              <a:effectLst>
                <a:outerShdw blurRad="994667" dir="5400000" sx="104000" sy="104000" algn="ctr" rotWithShape="0">
                  <a:srgbClr val="000000"/>
                </a:outerShdw>
              </a:effectLst>
              <a:latin typeface="Finlandica"/>
            </a:endParaRPr>
          </a:p>
        </p:txBody>
      </p:sp>
      <p:pic>
        <p:nvPicPr>
          <p:cNvPr id="13" name="Picture 12">
            <a:extLst>
              <a:ext uri="{FF2B5EF4-FFF2-40B4-BE49-F238E27FC236}">
                <a16:creationId xmlns:a16="http://schemas.microsoft.com/office/drawing/2014/main" id="{48CE87B7-2BCB-71C8-C6B7-09BA187A50BD}"/>
              </a:ext>
            </a:extLst>
          </p:cNvPr>
          <p:cNvPicPr>
            <a:picLocks/>
          </p:cNvPicPr>
          <p:nvPr/>
        </p:nvPicPr>
        <p:blipFill>
          <a:blip r:embed="rId3"/>
          <a:stretch>
            <a:fillRect/>
          </a:stretch>
        </p:blipFill>
        <p:spPr>
          <a:xfrm>
            <a:off x="4413250" y="2348659"/>
            <a:ext cx="317500" cy="36000"/>
          </a:xfrm>
          <a:prstGeom prst="rect">
            <a:avLst/>
          </a:prstGeom>
        </p:spPr>
      </p:pic>
    </p:spTree>
    <p:extLst>
      <p:ext uri="{BB962C8B-B14F-4D97-AF65-F5344CB8AC3E}">
        <p14:creationId xmlns:p14="http://schemas.microsoft.com/office/powerpoint/2010/main" val="1225777306"/>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8261-BFE5-4D74-0C7C-38A7010EDC71}"/>
            </a:ext>
          </a:extLst>
        </p:cNvPr>
        <p:cNvGrpSpPr/>
        <p:nvPr/>
      </p:nvGrpSpPr>
      <p:grpSpPr>
        <a:xfrm>
          <a:off x="0" y="0"/>
          <a:ext cx="0" cy="0"/>
          <a:chOff x="0" y="0"/>
          <a:chExt cx="0" cy="0"/>
        </a:xfrm>
      </p:grpSpPr>
      <p:sp>
        <p:nvSpPr>
          <p:cNvPr id="43" name="Picture Placeholder 42">
            <a:extLst>
              <a:ext uri="{FF2B5EF4-FFF2-40B4-BE49-F238E27FC236}">
                <a16:creationId xmlns:a16="http://schemas.microsoft.com/office/drawing/2014/main" id="{66C7F000-913E-55D1-6147-B112A62B27BC}"/>
              </a:ext>
            </a:extLst>
          </p:cNvPr>
          <p:cNvSpPr>
            <a:spLocks noGrp="1"/>
          </p:cNvSpPr>
          <p:nvPr>
            <p:ph type="pic" sz="quarter" idx="13"/>
          </p:nvPr>
        </p:nvSpPr>
        <p:spPr/>
        <p:txBody>
          <a:bodyPr/>
          <a:lstStyle/>
          <a:p>
            <a:endParaRPr lang="fi-FI"/>
          </a:p>
        </p:txBody>
      </p:sp>
      <p:sp>
        <p:nvSpPr>
          <p:cNvPr id="27" name="TextBox 26">
            <a:extLst>
              <a:ext uri="{FF2B5EF4-FFF2-40B4-BE49-F238E27FC236}">
                <a16:creationId xmlns:a16="http://schemas.microsoft.com/office/drawing/2014/main" id="{CDC87D21-2ECF-8069-9042-9C0195817D92}"/>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15" name="Title 1">
            <a:extLst>
              <a:ext uri="{FF2B5EF4-FFF2-40B4-BE49-F238E27FC236}">
                <a16:creationId xmlns:a16="http://schemas.microsoft.com/office/drawing/2014/main" id="{B0F2F060-183F-FCA6-04B1-9EAAAC8822B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16" name="Title 1">
            <a:extLst>
              <a:ext uri="{FF2B5EF4-FFF2-40B4-BE49-F238E27FC236}">
                <a16:creationId xmlns:a16="http://schemas.microsoft.com/office/drawing/2014/main" id="{07FDFCA6-4154-4AC9-F4ED-82120CD7512B}"/>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An extra skylight with views to common ground.</a:t>
            </a:r>
          </a:p>
        </p:txBody>
      </p:sp>
      <p:sp>
        <p:nvSpPr>
          <p:cNvPr id="17" name="Title 1">
            <a:extLst>
              <a:ext uri="{FF2B5EF4-FFF2-40B4-BE49-F238E27FC236}">
                <a16:creationId xmlns:a16="http://schemas.microsoft.com/office/drawing/2014/main" id="{ADE09076-7C80-01C8-757A-B9257A1AA953}"/>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20" name="Title 1">
            <a:extLst>
              <a:ext uri="{FF2B5EF4-FFF2-40B4-BE49-F238E27FC236}">
                <a16:creationId xmlns:a16="http://schemas.microsoft.com/office/drawing/2014/main" id="{8D8F268E-AADF-784B-AB92-4D98BF8A2BDD}"/>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29" name="Title 1">
            <a:extLst>
              <a:ext uri="{FF2B5EF4-FFF2-40B4-BE49-F238E27FC236}">
                <a16:creationId xmlns:a16="http://schemas.microsoft.com/office/drawing/2014/main" id="{307961B0-E3A7-B3AD-DE31-E9EEE8863354}"/>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30" name="Title 1">
            <a:extLst>
              <a:ext uri="{FF2B5EF4-FFF2-40B4-BE49-F238E27FC236}">
                <a16:creationId xmlns:a16="http://schemas.microsoft.com/office/drawing/2014/main" id="{CC931359-BA33-BE09-6044-B8AD7A51B35D}"/>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32" name="Title 1">
            <a:extLst>
              <a:ext uri="{FF2B5EF4-FFF2-40B4-BE49-F238E27FC236}">
                <a16:creationId xmlns:a16="http://schemas.microsoft.com/office/drawing/2014/main" id="{80C9B084-6B69-5D16-E70A-25ED9CBE92A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33" name="Title 1">
            <a:extLst>
              <a:ext uri="{FF2B5EF4-FFF2-40B4-BE49-F238E27FC236}">
                <a16:creationId xmlns:a16="http://schemas.microsoft.com/office/drawing/2014/main" id="{BE78F33B-2683-E64F-9F5F-918763AD87DC}"/>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37" name="Title 1">
            <a:extLst>
              <a:ext uri="{FF2B5EF4-FFF2-40B4-BE49-F238E27FC236}">
                <a16:creationId xmlns:a16="http://schemas.microsoft.com/office/drawing/2014/main" id="{5E621F42-DCDE-CF3E-057D-5603F0C49583}"/>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55" name="Title 1">
            <a:extLst>
              <a:ext uri="{FF2B5EF4-FFF2-40B4-BE49-F238E27FC236}">
                <a16:creationId xmlns:a16="http://schemas.microsoft.com/office/drawing/2014/main" id="{75D5206A-E206-9348-DA08-1B0B07A70715}"/>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8" name="Title 1">
            <a:extLst>
              <a:ext uri="{FF2B5EF4-FFF2-40B4-BE49-F238E27FC236}">
                <a16:creationId xmlns:a16="http://schemas.microsoft.com/office/drawing/2014/main" id="{D83D2A77-8F2C-AED4-965B-603F9BB9863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9" name="Title 1">
            <a:extLst>
              <a:ext uri="{FF2B5EF4-FFF2-40B4-BE49-F238E27FC236}">
                <a16:creationId xmlns:a16="http://schemas.microsoft.com/office/drawing/2014/main" id="{FBEEEE63-F586-4C5C-7704-3DA85E1CF57D}"/>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Rectangle 1">
            <a:extLst>
              <a:ext uri="{FF2B5EF4-FFF2-40B4-BE49-F238E27FC236}">
                <a16:creationId xmlns:a16="http://schemas.microsoft.com/office/drawing/2014/main" id="{8A9B86D6-A656-9325-101F-88DEF42B550E}"/>
              </a:ext>
            </a:extLst>
          </p:cNvPr>
          <p:cNvSpPr/>
          <p:nvPr/>
        </p:nvSpPr>
        <p:spPr>
          <a:xfrm>
            <a:off x="3559966" y="498259"/>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4" name="Title 1">
            <a:extLst>
              <a:ext uri="{FF2B5EF4-FFF2-40B4-BE49-F238E27FC236}">
                <a16:creationId xmlns:a16="http://schemas.microsoft.com/office/drawing/2014/main" id="{192F6EF4-40C3-EE28-FA8A-88B489E19E95}"/>
              </a:ext>
            </a:extLst>
          </p:cNvPr>
          <p:cNvSpPr txBox="1">
            <a:spLocks/>
          </p:cNvSpPr>
          <p:nvPr/>
        </p:nvSpPr>
        <p:spPr>
          <a:xfrm>
            <a:off x="3561306" y="375149"/>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11</a:t>
            </a:r>
          </a:p>
        </p:txBody>
      </p:sp>
      <p:sp>
        <p:nvSpPr>
          <p:cNvPr id="12" name="Footer Placeholder 4">
            <a:extLst>
              <a:ext uri="{FF2B5EF4-FFF2-40B4-BE49-F238E27FC236}">
                <a16:creationId xmlns:a16="http://schemas.microsoft.com/office/drawing/2014/main" id="{BCA32516-9DF7-69CD-9A00-F9D16D4B3423}"/>
              </a:ext>
            </a:extLst>
          </p:cNvPr>
          <p:cNvSpPr txBox="1">
            <a:spLocks/>
          </p:cNvSpPr>
          <p:nvPr/>
        </p:nvSpPr>
        <p:spPr>
          <a:xfrm>
            <a:off x="4174320" y="706207"/>
            <a:ext cx="325410" cy="92333"/>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600" kern="0" cap="none" spc="0">
                <a:solidFill>
                  <a:schemeClr val="bg1"/>
                </a:solidFill>
                <a:latin typeface="Finlandica" charset="0"/>
              </a:rPr>
              <a:t>Photo: xxx</a:t>
            </a:r>
            <a:endParaRPr lang="fi-FI" sz="600" kern="0" cap="none" spc="0">
              <a:solidFill>
                <a:schemeClr val="bg1"/>
              </a:solidFill>
              <a:latin typeface="+mj-lt"/>
            </a:endParaRPr>
          </a:p>
        </p:txBody>
      </p:sp>
      <p:sp>
        <p:nvSpPr>
          <p:cNvPr id="13" name="Rectangle 12">
            <a:extLst>
              <a:ext uri="{FF2B5EF4-FFF2-40B4-BE49-F238E27FC236}">
                <a16:creationId xmlns:a16="http://schemas.microsoft.com/office/drawing/2014/main" id="{47C29C7A-11AD-6C2B-177C-98616DC94F7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4" name="Group 13">
            <a:extLst>
              <a:ext uri="{FF2B5EF4-FFF2-40B4-BE49-F238E27FC236}">
                <a16:creationId xmlns:a16="http://schemas.microsoft.com/office/drawing/2014/main" id="{160952E8-4A4D-3DB7-2E76-268B5E6CDDF9}"/>
              </a:ext>
            </a:extLst>
          </p:cNvPr>
          <p:cNvGrpSpPr/>
          <p:nvPr/>
        </p:nvGrpSpPr>
        <p:grpSpPr>
          <a:xfrm>
            <a:off x="1327483" y="2113801"/>
            <a:ext cx="1456630" cy="455453"/>
            <a:chOff x="1301295" y="2426465"/>
            <a:chExt cx="1456630" cy="455453"/>
          </a:xfrm>
        </p:grpSpPr>
        <p:sp>
          <p:nvSpPr>
            <p:cNvPr id="22" name="Title 1">
              <a:extLst>
                <a:ext uri="{FF2B5EF4-FFF2-40B4-BE49-F238E27FC236}">
                  <a16:creationId xmlns:a16="http://schemas.microsoft.com/office/drawing/2014/main" id="{4D484E84-3923-E7B9-347C-DD84F8D9601A}"/>
                </a:ext>
              </a:extLst>
            </p:cNvPr>
            <p:cNvSpPr txBox="1">
              <a:spLocks/>
            </p:cNvSpPr>
            <p:nvPr/>
          </p:nvSpPr>
          <p:spPr>
            <a:xfrm>
              <a:off x="1308772" y="2728030"/>
              <a:ext cx="1449153" cy="15388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can be written here.</a:t>
              </a:r>
              <a:endParaRPr lang="fi-FI">
                <a:solidFill>
                  <a:schemeClr val="tx1"/>
                </a:solidFill>
              </a:endParaRPr>
            </a:p>
          </p:txBody>
        </p:sp>
        <p:sp>
          <p:nvSpPr>
            <p:cNvPr id="24" name="Title 1">
              <a:extLst>
                <a:ext uri="{FF2B5EF4-FFF2-40B4-BE49-F238E27FC236}">
                  <a16:creationId xmlns:a16="http://schemas.microsoft.com/office/drawing/2014/main" id="{E12F37E3-8428-6F10-3AB1-A2F40629BF4A}"/>
                </a:ext>
              </a:extLst>
            </p:cNvPr>
            <p:cNvSpPr txBox="1">
              <a:spLocks/>
            </p:cNvSpPr>
            <p:nvPr/>
          </p:nvSpPr>
          <p:spPr>
            <a:xfrm>
              <a:off x="1301295" y="2426465"/>
              <a:ext cx="1449153" cy="2523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lnSpc>
                  <a:spcPct val="80000"/>
                </a:lnSpc>
              </a:pPr>
              <a:r>
                <a:rPr lang="en-US" sz="2000">
                  <a:solidFill>
                    <a:schemeClr val="tx1"/>
                  </a:solidFill>
                  <a:ea typeface="+mj-lt"/>
                  <a:cs typeface="+mj-lt"/>
                </a:rPr>
                <a:t>Any note</a:t>
              </a:r>
            </a:p>
          </p:txBody>
        </p:sp>
      </p:grpSp>
      <p:sp>
        <p:nvSpPr>
          <p:cNvPr id="26" name="Title 1">
            <a:extLst>
              <a:ext uri="{FF2B5EF4-FFF2-40B4-BE49-F238E27FC236}">
                <a16:creationId xmlns:a16="http://schemas.microsoft.com/office/drawing/2014/main" id="{E258035B-1D8C-314C-3CFC-1C78F24D95A1}"/>
              </a:ext>
            </a:extLst>
          </p:cNvPr>
          <p:cNvSpPr txBox="1">
            <a:spLocks/>
          </p:cNvSpPr>
          <p:nvPr/>
        </p:nvSpPr>
        <p:spPr>
          <a:xfrm>
            <a:off x="1179444" y="3162810"/>
            <a:ext cx="1745418" cy="1077218"/>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This is a place for </a:t>
            </a:r>
            <a:endParaRPr lang="fi-FI" sz="1000">
              <a:solidFill>
                <a:schemeClr val="tx1"/>
              </a:solidFill>
              <a:ea typeface="+mj-lt"/>
              <a:cs typeface="+mj-lt"/>
            </a:endParaRPr>
          </a:p>
          <a:p>
            <a:pPr algn="ctr"/>
            <a:r>
              <a:rPr lang="en-US" sz="1000" b="0">
                <a:solidFill>
                  <a:schemeClr val="tx1"/>
                </a:solidFill>
                <a:ea typeface="+mj-lt"/>
                <a:cs typeface="+mj-lt"/>
              </a:rPr>
              <a:t>more detailed information.</a:t>
            </a:r>
            <a:br>
              <a:rPr lang="en-US" sz="1000" b="0">
                <a:solidFill>
                  <a:schemeClr val="tx1"/>
                </a:solidFill>
                <a:ea typeface="+mj-lt"/>
                <a:cs typeface="+mj-lt"/>
              </a:rPr>
            </a:br>
            <a:r>
              <a:rPr lang="en-US" sz="1000" b="0">
                <a:ea typeface="+mj-lt"/>
                <a:cs typeface="+mj-lt"/>
              </a:rPr>
              <a:t>You can use this page to highlight connections between Finnish architecture and your country, shared projects, or even interesting upcoming events.</a:t>
            </a:r>
            <a:endParaRPr lang="fi-FI" sz="1000">
              <a:solidFill>
                <a:schemeClr val="tx1"/>
              </a:solidFill>
              <a:ea typeface="+mj-lt"/>
              <a:cs typeface="+mj-lt"/>
            </a:endParaRPr>
          </a:p>
        </p:txBody>
      </p:sp>
    </p:spTree>
    <p:extLst>
      <p:ext uri="{BB962C8B-B14F-4D97-AF65-F5344CB8AC3E}">
        <p14:creationId xmlns:p14="http://schemas.microsoft.com/office/powerpoint/2010/main" val="71440880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p:tgtEl>
                                          <p:spTgt spid="14"/>
                                        </p:tgtEl>
                                        <p:attrNameLst>
                                          <p:attrName>ppt_y</p:attrName>
                                        </p:attrNameLst>
                                      </p:cBhvr>
                                      <p:tavLst>
                                        <p:tav tm="0">
                                          <p:val>
                                            <p:strVal val="#ppt_y+#ppt_h*1.125000"/>
                                          </p:val>
                                        </p:tav>
                                        <p:tav tm="100000">
                                          <p:val>
                                            <p:strVal val="#ppt_y"/>
                                          </p:val>
                                        </p:tav>
                                      </p:tavLst>
                                    </p:anim>
                                    <p:animEffect transition="in" filter="wipe(up)">
                                      <p:cBhvr>
                                        <p:cTn id="8" dur="10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strVal val="#ppt_w*0.70"/>
                                          </p:val>
                                        </p:tav>
                                        <p:tav tm="100000">
                                          <p:val>
                                            <p:strVal val="#ppt_w"/>
                                          </p:val>
                                        </p:tav>
                                      </p:tavLst>
                                    </p:anim>
                                    <p:anim calcmode="lin" valueType="num">
                                      <p:cBhvr>
                                        <p:cTn id="14" dur="750" fill="hold"/>
                                        <p:tgtEl>
                                          <p:spTgt spid="13"/>
                                        </p:tgtEl>
                                        <p:attrNameLst>
                                          <p:attrName>ppt_h</p:attrName>
                                        </p:attrNameLst>
                                      </p:cBhvr>
                                      <p:tavLst>
                                        <p:tav tm="0">
                                          <p:val>
                                            <p:strVal val="#ppt_h"/>
                                          </p:val>
                                        </p:tav>
                                        <p:tav tm="100000">
                                          <p:val>
                                            <p:strVal val="#ppt_h"/>
                                          </p:val>
                                        </p:tav>
                                      </p:tavLst>
                                    </p:anim>
                                    <p:animEffect transition="in" filter="fade">
                                      <p:cBhvr>
                                        <p:cTn id="15" dur="750"/>
                                        <p:tgtEl>
                                          <p:spTgt spid="13"/>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1000"/>
                                        <p:tgtEl>
                                          <p:spTgt spid="26"/>
                                        </p:tgtEl>
                                        <p:attrNameLst>
                                          <p:attrName>ppt_y</p:attrName>
                                        </p:attrNameLst>
                                      </p:cBhvr>
                                      <p:tavLst>
                                        <p:tav tm="0">
                                          <p:val>
                                            <p:strVal val="#ppt_y-#ppt_h*1.125000"/>
                                          </p:val>
                                        </p:tav>
                                        <p:tav tm="100000">
                                          <p:val>
                                            <p:strVal val="#ppt_y"/>
                                          </p:val>
                                        </p:tav>
                                      </p:tavLst>
                                    </p:anim>
                                    <p:animEffect transition="in" filter="wipe(down)">
                                      <p:cBhvr>
                                        <p:cTn id="1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49" y="1920875"/>
            <a:ext cx="4145691" cy="1295524"/>
          </a:xfrm>
        </p:spPr>
        <p:txBody>
          <a:bodyPr/>
          <a:lstStyle/>
          <a:p>
            <a:br>
              <a:rPr lang="en-US"/>
            </a:br>
            <a:r>
              <a:rPr lang="en-US" sz="1500"/>
              <a:t>The end.</a:t>
            </a:r>
            <a:br>
              <a:rPr lang="en-US" sz="1500"/>
            </a:br>
            <a:r>
              <a:rPr lang="en-US" sz="1500"/>
              <a:t>The beginning.</a:t>
            </a:r>
            <a:br>
              <a:rPr lang="en-US" sz="1500"/>
            </a:br>
            <a:br>
              <a:rPr lang="en-US" sz="1500"/>
            </a:br>
            <a:r>
              <a:rPr lang="en-US">
                <a:ea typeface="+mj-lt"/>
                <a:cs typeface="+mj-lt"/>
              </a:rPr>
              <a:t>Perhaps we should build the next chapter together?</a:t>
            </a:r>
            <a:endParaRPr lang="en-US"/>
          </a:p>
        </p:txBody>
      </p:sp>
      <p:pic>
        <p:nvPicPr>
          <p:cNvPr id="4" name="Picture 3" descr="A black background with white text&#10;&#10;AI-generated content may be incorrect.">
            <a:extLst>
              <a:ext uri="{FF2B5EF4-FFF2-40B4-BE49-F238E27FC236}">
                <a16:creationId xmlns:a16="http://schemas.microsoft.com/office/drawing/2014/main" id="{CAE1D851-698F-FD56-BAA6-2FDB203EF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313" y="4182256"/>
            <a:ext cx="1628090" cy="556978"/>
          </a:xfrm>
          <a:prstGeom prst="rect">
            <a:avLst/>
          </a:prstGeom>
        </p:spPr>
      </p:pic>
    </p:spTree>
    <p:extLst>
      <p:ext uri="{BB962C8B-B14F-4D97-AF65-F5344CB8AC3E}">
        <p14:creationId xmlns:p14="http://schemas.microsoft.com/office/powerpoint/2010/main" val="4030310714"/>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C4C13-AAE0-E013-026E-3362FE9538A9}"/>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FCEC5890-62D2-FCA5-5452-3EDA5216E211}"/>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8BDE1C60-D1AB-161B-3928-34052114063D}"/>
                </a:ext>
              </a:extLst>
            </p:cNvPr>
            <p:cNvPicPr>
              <a:picLocks noChangeAspect="1"/>
            </p:cNvPicPr>
            <p:nvPr/>
          </p:nvPicPr>
          <p:blipFill>
            <a:blip r:embed="rId4" cstate="screen">
              <a:extLst>
                <a:ext uri="{28A0092B-C50C-407E-A947-70E740481C1C}">
                  <a14:useLocalDpi xmlns:a14="http://schemas.microsoft.com/office/drawing/2010/main"/>
                </a:ext>
              </a:extLst>
            </a:blip>
            <a:srcRect t="-15"/>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DB891CE5-3405-E7F2-D64D-C6EE282F34C5}"/>
                </a:ext>
              </a:extLst>
            </p:cNvPr>
            <p:cNvSpPr txBox="1">
              <a:spLocks/>
            </p:cNvSpPr>
            <p:nvPr/>
          </p:nvSpPr>
          <p:spPr>
            <a:xfrm>
              <a:off x="4163432" y="697735"/>
              <a:ext cx="331661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254412" dir="5400000" algn="ctr" rotWithShape="0">
                      <a:srgbClr val="000000">
                        <a:alpha val="85000"/>
                      </a:srgbClr>
                    </a:outerShdw>
                  </a:effectLst>
                  <a:latin typeface="Finlandica" charset="0"/>
                </a:rPr>
                <a:t>Pohjolankatu </a:t>
              </a:r>
              <a:r>
                <a:rPr lang="fi-FI" sz="700" kern="0" cap="none" spc="0" err="1">
                  <a:solidFill>
                    <a:schemeClr val="bg1"/>
                  </a:solidFill>
                  <a:effectLst>
                    <a:outerShdw blurRad="254412" dir="5400000" algn="ctr" rotWithShape="0">
                      <a:srgbClr val="000000">
                        <a:alpha val="85000"/>
                      </a:srgbClr>
                    </a:outerShdw>
                  </a:effectLst>
                  <a:latin typeface="Finlandica" charset="0"/>
                </a:rPr>
                <a:t>Street</a:t>
              </a:r>
              <a:r>
                <a:rPr lang="fi-FI" sz="700" kern="0" cap="none" spc="0">
                  <a:solidFill>
                    <a:schemeClr val="bg1"/>
                  </a:solidFill>
                  <a:effectLst>
                    <a:outerShdw blurRad="254412" dir="5400000" algn="ctr" rotWithShape="0">
                      <a:srgbClr val="000000">
                        <a:alpha val="85000"/>
                      </a:srgbClr>
                    </a:outerShdw>
                  </a:effectLst>
                  <a:latin typeface="Finlandica" charset="0"/>
                </a:rPr>
                <a:t> </a:t>
              </a:r>
              <a:r>
                <a:rPr lang="fi-FI" sz="700" kern="0" cap="none" spc="0" err="1">
                  <a:solidFill>
                    <a:schemeClr val="bg1"/>
                  </a:solidFill>
                  <a:effectLst>
                    <a:outerShdw blurRad="254412" dir="5400000" algn="ctr" rotWithShape="0">
                      <a:srgbClr val="000000">
                        <a:alpha val="85000"/>
                      </a:srgbClr>
                    </a:outerShdw>
                  </a:effectLst>
                  <a:latin typeface="Finlandica" charset="0"/>
                </a:rPr>
                <a:t>from</a:t>
              </a:r>
              <a:r>
                <a:rPr lang="fi-FI" sz="700" kern="0" cap="none" spc="0">
                  <a:solidFill>
                    <a:schemeClr val="bg1"/>
                  </a:solidFill>
                  <a:effectLst>
                    <a:outerShdw blurRad="254412" dir="5400000" algn="ctr" rotWithShape="0">
                      <a:srgbClr val="000000">
                        <a:alpha val="85000"/>
                      </a:srgbClr>
                    </a:outerShdw>
                  </a:effectLst>
                  <a:latin typeface="Finlandica" charset="0"/>
                </a:rPr>
                <a:t> </a:t>
              </a:r>
              <a:r>
                <a:rPr lang="fi-FI" sz="700" kern="0" cap="none" spc="0" err="1">
                  <a:solidFill>
                    <a:schemeClr val="bg1"/>
                  </a:solidFill>
                  <a:effectLst>
                    <a:outerShdw blurRad="254412" dir="5400000" algn="ctr" rotWithShape="0">
                      <a:srgbClr val="000000">
                        <a:alpha val="85000"/>
                      </a:srgbClr>
                    </a:outerShdw>
                  </a:effectLst>
                  <a:latin typeface="Finlandica" charset="0"/>
                </a:rPr>
                <a:t>the</a:t>
              </a:r>
              <a:r>
                <a:rPr lang="fi-FI" sz="700" kern="0" cap="none" spc="0">
                  <a:solidFill>
                    <a:schemeClr val="bg1"/>
                  </a:solidFill>
                  <a:effectLst>
                    <a:outerShdw blurRad="254412" dir="5400000" algn="ctr" rotWithShape="0">
                      <a:srgbClr val="000000">
                        <a:alpha val="85000"/>
                      </a:srgbClr>
                    </a:outerShdw>
                  </a:effectLst>
                  <a:latin typeface="Finlandica" charset="0"/>
                </a:rPr>
                <a:t> 1920s in </a:t>
              </a:r>
              <a:r>
                <a:rPr lang="fi-FI" sz="700" kern="0" cap="none" spc="0" err="1">
                  <a:solidFill>
                    <a:schemeClr val="bg1"/>
                  </a:solidFill>
                  <a:effectLst>
                    <a:outerShdw blurRad="254412" dir="5400000" algn="ctr" rotWithShape="0">
                      <a:srgbClr val="000000">
                        <a:alpha val="85000"/>
                      </a:srgbClr>
                    </a:outerShdw>
                  </a:effectLst>
                  <a:latin typeface="Finlandica" charset="0"/>
                </a:rPr>
                <a:t>Puukäpylä</a:t>
              </a:r>
              <a:r>
                <a:rPr lang="fi-FI" sz="700" kern="0" cap="none" spc="0">
                  <a:solidFill>
                    <a:schemeClr val="bg1"/>
                  </a:solidFill>
                  <a:effectLst>
                    <a:outerShdw blurRad="254412" dir="5400000" algn="ctr" rotWithShape="0">
                      <a:srgbClr val="000000">
                        <a:alpha val="85000"/>
                      </a:srgbClr>
                    </a:outerShdw>
                  </a:effectLst>
                  <a:latin typeface="Finlandica" charset="0"/>
                </a:rPr>
                <a:t>, Helsinki. Photo: Nea Ilmevalta / </a:t>
              </a:r>
              <a:r>
                <a:rPr lang="fi-FI" sz="700" kern="0" cap="none" spc="0" err="1">
                  <a:solidFill>
                    <a:schemeClr val="bg1"/>
                  </a:solidFill>
                  <a:effectLst>
                    <a:outerShdw blurRad="254412" dir="5400000" algn="ctr" rotWithShape="0">
                      <a:srgbClr val="000000">
                        <a:alpha val="85000"/>
                      </a:srgbClr>
                    </a:outerShdw>
                  </a:effectLst>
                  <a:latin typeface="Finlandica" charset="0"/>
                </a:rPr>
                <a:t>Archinfo</a:t>
              </a:r>
              <a:endParaRPr lang="fi-FI" sz="700" kern="0" cap="none" spc="0">
                <a:solidFill>
                  <a:schemeClr val="bg1"/>
                </a:solidFill>
                <a:effectLst>
                  <a:outerShdw blurRad="254412" dir="5400000" algn="ctr" rotWithShape="0">
                    <a:srgbClr val="000000">
                      <a:alpha val="85000"/>
                    </a:srgbClr>
                  </a:outerShdw>
                </a:effectLst>
                <a:latin typeface="+mj-lt"/>
              </a:endParaRPr>
            </a:p>
          </p:txBody>
        </p:sp>
      </p:grpSp>
      <p:grpSp>
        <p:nvGrpSpPr>
          <p:cNvPr id="11" name="Group 10">
            <a:extLst>
              <a:ext uri="{FF2B5EF4-FFF2-40B4-BE49-F238E27FC236}">
                <a16:creationId xmlns:a16="http://schemas.microsoft.com/office/drawing/2014/main" id="{413A5F53-69DE-0E7B-486E-2FBA846B2384}"/>
              </a:ext>
            </a:extLst>
          </p:cNvPr>
          <p:cNvGrpSpPr/>
          <p:nvPr/>
        </p:nvGrpSpPr>
        <p:grpSpPr>
          <a:xfrm>
            <a:off x="4067944" y="627532"/>
            <a:ext cx="5076056" cy="4265479"/>
            <a:chOff x="4067944" y="627532"/>
            <a:chExt cx="5076056" cy="4265479"/>
          </a:xfrm>
        </p:grpSpPr>
        <p:pic>
          <p:nvPicPr>
            <p:cNvPr id="13" name="Picture 12">
              <a:extLst>
                <a:ext uri="{FF2B5EF4-FFF2-40B4-BE49-F238E27FC236}">
                  <a16:creationId xmlns:a16="http://schemas.microsoft.com/office/drawing/2014/main" id="{175CD336-7EC3-D4DB-AD00-A6EC2301B1F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22" name="Footer Placeholder 4">
              <a:extLst>
                <a:ext uri="{FF2B5EF4-FFF2-40B4-BE49-F238E27FC236}">
                  <a16:creationId xmlns:a16="http://schemas.microsoft.com/office/drawing/2014/main" id="{5CF9AD68-8FD6-8BF3-984F-C0D9E3115A05}"/>
                </a:ext>
              </a:extLst>
            </p:cNvPr>
            <p:cNvSpPr txBox="1">
              <a:spLocks/>
            </p:cNvSpPr>
            <p:nvPr/>
          </p:nvSpPr>
          <p:spPr>
            <a:xfrm>
              <a:off x="4160258" y="697735"/>
              <a:ext cx="355225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effectLst>
                    <a:outerShdw blurRad="226328" dir="4980000" sx="103000" sy="103000" algn="ctr" rotWithShape="0">
                      <a:srgbClr val="000000">
                        <a:alpha val="92000"/>
                      </a:srgbClr>
                    </a:outerShdw>
                  </a:effectLst>
                  <a:latin typeface="Finlandica" charset="0"/>
                </a:rPr>
                <a:t>Filmmaker’s</a:t>
              </a:r>
              <a:r>
                <a:rPr lang="fi-FI" sz="700" kern="0" cap="none" spc="0">
                  <a:solidFill>
                    <a:schemeClr val="bg1"/>
                  </a:solidFill>
                  <a:effectLst>
                    <a:outerShdw blurRad="226328" dir="4980000" sx="103000" sy="103000" algn="ctr" rotWithShape="0">
                      <a:srgbClr val="000000">
                        <a:alpha val="92000"/>
                      </a:srgbClr>
                    </a:outerShdw>
                  </a:effectLst>
                  <a:latin typeface="Finlandica" charset="0"/>
                </a:rPr>
                <a:t> Hut </a:t>
              </a:r>
              <a:r>
                <a:rPr lang="fi-FI" sz="700" kern="0" cap="none" spc="0" err="1">
                  <a:solidFill>
                    <a:schemeClr val="bg1"/>
                  </a:solidFill>
                  <a:effectLst>
                    <a:outerShdw blurRad="226328" dir="4980000" sx="103000" sy="103000" algn="ctr" rotWithShape="0">
                      <a:srgbClr val="000000">
                        <a:alpha val="92000"/>
                      </a:srgbClr>
                    </a:outerShdw>
                  </a:effectLst>
                  <a:latin typeface="Finlandica" charset="0"/>
                </a:rPr>
                <a:t>by</a:t>
              </a:r>
              <a:r>
                <a:rPr lang="fi-FI" sz="700" kern="0" cap="none" spc="0">
                  <a:solidFill>
                    <a:schemeClr val="bg1"/>
                  </a:solidFill>
                  <a:effectLst>
                    <a:outerShdw blurRad="226328" dir="4980000" sx="103000" sy="103000" algn="ctr" rotWithShape="0">
                      <a:srgbClr val="000000">
                        <a:alpha val="92000"/>
                      </a:srgbClr>
                    </a:outerShdw>
                  </a:effectLst>
                  <a:latin typeface="Finlandica" charset="0"/>
                </a:rPr>
                <a:t> Pirinen &amp; Salo </a:t>
              </a:r>
              <a:r>
                <a:rPr lang="fi-FI" sz="700" kern="0" cap="none" spc="0" err="1">
                  <a:solidFill>
                    <a:schemeClr val="bg1"/>
                  </a:solidFill>
                  <a:effectLst>
                    <a:outerShdw blurRad="226328" dir="4980000" sx="103000" sy="103000" algn="ctr" rotWithShape="0">
                      <a:srgbClr val="000000">
                        <a:alpha val="92000"/>
                      </a:srgbClr>
                    </a:outerShdw>
                  </a:effectLst>
                  <a:latin typeface="Finlandica" charset="0"/>
                </a:rPr>
                <a:t>Architects</a:t>
              </a:r>
              <a:r>
                <a:rPr lang="fi-FI" sz="700" kern="0" cap="none" spc="0">
                  <a:solidFill>
                    <a:schemeClr val="bg1"/>
                  </a:solidFill>
                  <a:effectLst>
                    <a:outerShdw blurRad="226328" dir="4980000" sx="103000" sy="103000" algn="ctr" rotWithShape="0">
                      <a:srgbClr val="000000">
                        <a:alpha val="92000"/>
                      </a:srgbClr>
                    </a:outerShdw>
                  </a:effectLst>
                  <a:latin typeface="Finlandica" charset="0"/>
                </a:rPr>
                <a:t>, Iisalmi 2020. Photo: Marc </a:t>
              </a:r>
              <a:r>
                <a:rPr lang="fi-FI" sz="700" kern="0" cap="none" spc="0" err="1">
                  <a:solidFill>
                    <a:schemeClr val="bg1"/>
                  </a:solidFill>
                  <a:effectLst>
                    <a:outerShdw blurRad="226328" dir="4980000" sx="103000" sy="103000" algn="ctr" rotWithShape="0">
                      <a:srgbClr val="000000">
                        <a:alpha val="92000"/>
                      </a:srgbClr>
                    </a:outerShdw>
                  </a:effectLst>
                  <a:latin typeface="Finlandica" charset="0"/>
                </a:rPr>
                <a:t>Goodwin</a:t>
              </a:r>
              <a:r>
                <a:rPr lang="fi-FI" sz="700" kern="0" cap="none" spc="0">
                  <a:solidFill>
                    <a:schemeClr val="bg1"/>
                  </a:solidFill>
                  <a:effectLst>
                    <a:outerShdw blurRad="226328" dir="4980000" sx="103000" sy="103000" algn="ctr" rotWithShape="0">
                      <a:srgbClr val="000000">
                        <a:alpha val="92000"/>
                      </a:srgbClr>
                    </a:outerShdw>
                  </a:effectLst>
                  <a:latin typeface="Finlandica" charset="0"/>
                </a:rPr>
                <a:t> / Pirinen &amp; Salo</a:t>
              </a:r>
              <a:endParaRPr lang="fi-FI" sz="700" kern="0" cap="none" spc="0">
                <a:solidFill>
                  <a:schemeClr val="bg1"/>
                </a:solidFill>
                <a:effectLst>
                  <a:outerShdw blurRad="226328" dir="4980000" sx="103000" sy="103000" algn="ctr" rotWithShape="0">
                    <a:srgbClr val="000000">
                      <a:alpha val="92000"/>
                    </a:srgbClr>
                  </a:outerShdw>
                </a:effectLst>
                <a:latin typeface="+mj-lt"/>
              </a:endParaRPr>
            </a:p>
          </p:txBody>
        </p:sp>
      </p:grpSp>
      <p:sp>
        <p:nvSpPr>
          <p:cNvPr id="31" name="Rectangle 30">
            <a:extLst>
              <a:ext uri="{FF2B5EF4-FFF2-40B4-BE49-F238E27FC236}">
                <a16:creationId xmlns:a16="http://schemas.microsoft.com/office/drawing/2014/main" id="{FF2F98F8-46B5-DD5E-07CF-E73CEC4E2AD9}"/>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64FFBFFA-359B-AB9C-1B53-15584FA3DBEF}"/>
              </a:ext>
            </a:extLst>
          </p:cNvPr>
          <p:cNvGrpSpPr/>
          <p:nvPr/>
        </p:nvGrpSpPr>
        <p:grpSpPr>
          <a:xfrm>
            <a:off x="1317724" y="1890496"/>
            <a:ext cx="1477536" cy="681254"/>
            <a:chOff x="1308772" y="2354553"/>
            <a:chExt cx="1477536" cy="681254"/>
          </a:xfrm>
        </p:grpSpPr>
        <p:sp>
          <p:nvSpPr>
            <p:cNvPr id="38" name="Title 1">
              <a:extLst>
                <a:ext uri="{FF2B5EF4-FFF2-40B4-BE49-F238E27FC236}">
                  <a16:creationId xmlns:a16="http://schemas.microsoft.com/office/drawing/2014/main" id="{F63F9B70-04B8-C7CD-194D-8A9288F3B87E}"/>
                </a:ext>
              </a:extLst>
            </p:cNvPr>
            <p:cNvSpPr txBox="1">
              <a:spLocks/>
            </p:cNvSpPr>
            <p:nvPr/>
          </p:nvSpPr>
          <p:spPr>
            <a:xfrm>
              <a:off x="1308772" y="2728030"/>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of the Finnish territory </a:t>
              </a:r>
              <a:br>
                <a:rPr lang="en-US" sz="1000" b="0">
                  <a:solidFill>
                    <a:schemeClr val="tx1"/>
                  </a:solidFill>
                  <a:ea typeface="+mj-lt"/>
                  <a:cs typeface="+mj-lt"/>
                </a:rPr>
              </a:br>
              <a:r>
                <a:rPr lang="en-US" sz="1000" b="0">
                  <a:solidFill>
                    <a:schemeClr val="tx1"/>
                  </a:solidFill>
                  <a:ea typeface="+mj-lt"/>
                  <a:cs typeface="+mj-lt"/>
                </a:rPr>
                <a:t>is covered by forests.</a:t>
              </a:r>
            </a:p>
          </p:txBody>
        </p:sp>
        <p:sp>
          <p:nvSpPr>
            <p:cNvPr id="39" name="Title 1">
              <a:extLst>
                <a:ext uri="{FF2B5EF4-FFF2-40B4-BE49-F238E27FC236}">
                  <a16:creationId xmlns:a16="http://schemas.microsoft.com/office/drawing/2014/main" id="{9DD8B75F-347F-EFD4-F67A-66E6C378CE28}"/>
                </a:ext>
              </a:extLst>
            </p:cNvPr>
            <p:cNvSpPr txBox="1">
              <a:spLocks/>
            </p:cNvSpPr>
            <p:nvPr/>
          </p:nvSpPr>
          <p:spPr>
            <a:xfrm>
              <a:off x="1337155" y="2354553"/>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78 %</a:t>
              </a:r>
            </a:p>
          </p:txBody>
        </p:sp>
      </p:grpSp>
      <p:sp>
        <p:nvSpPr>
          <p:cNvPr id="19" name="Title 1">
            <a:extLst>
              <a:ext uri="{FF2B5EF4-FFF2-40B4-BE49-F238E27FC236}">
                <a16:creationId xmlns:a16="http://schemas.microsoft.com/office/drawing/2014/main" id="{7E60A95A-2B90-A9B0-F7D2-0ACD56544CA2}"/>
              </a:ext>
            </a:extLst>
          </p:cNvPr>
          <p:cNvSpPr txBox="1">
            <a:spLocks/>
          </p:cNvSpPr>
          <p:nvPr/>
        </p:nvSpPr>
        <p:spPr>
          <a:xfrm>
            <a:off x="1331386" y="3160315"/>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 No wonder we know </a:t>
            </a:r>
            <a:br>
              <a:rPr lang="en-US" sz="1000" b="0">
                <a:solidFill>
                  <a:schemeClr val="tx1"/>
                </a:solidFill>
                <a:ea typeface="+mj-lt"/>
                <a:cs typeface="+mj-lt"/>
              </a:rPr>
            </a:br>
            <a:r>
              <a:rPr lang="en-US" sz="1000" b="0">
                <a:solidFill>
                  <a:schemeClr val="tx1"/>
                </a:solidFill>
                <a:ea typeface="+mj-lt"/>
                <a:cs typeface="+mj-lt"/>
              </a:rPr>
              <a:t>wood inside out.</a:t>
            </a:r>
          </a:p>
        </p:txBody>
      </p:sp>
      <p:sp>
        <p:nvSpPr>
          <p:cNvPr id="27" name="TextBox 26">
            <a:extLst>
              <a:ext uri="{FF2B5EF4-FFF2-40B4-BE49-F238E27FC236}">
                <a16:creationId xmlns:a16="http://schemas.microsoft.com/office/drawing/2014/main" id="{AED164C2-71E7-FB31-7207-EC0C824F5A4E}"/>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FDE361CF-F274-B29C-BD9D-C3C5BD34EE41}"/>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700" err="1">
                <a:solidFill>
                  <a:schemeClr val="tx1"/>
                </a:solidFill>
                <a:latin typeface="Finlandica"/>
              </a:rPr>
              <a:t>Reshaping</a:t>
            </a:r>
            <a:r>
              <a:rPr lang="fi-FI" sz="700">
                <a:solidFill>
                  <a:schemeClr val="tx1"/>
                </a:solidFill>
                <a:latin typeface="Finlandica"/>
              </a:rPr>
              <a:t> </a:t>
            </a:r>
            <a:r>
              <a:rPr lang="fi-FI" sz="700" err="1">
                <a:solidFill>
                  <a:schemeClr val="tx1"/>
                </a:solidFill>
                <a:latin typeface="Finlandica"/>
              </a:rPr>
              <a:t>wood</a:t>
            </a:r>
            <a:r>
              <a:rPr lang="fi-FI" sz="700">
                <a:solidFill>
                  <a:schemeClr val="tx1"/>
                </a:solidFill>
                <a:latin typeface="Finlandica"/>
              </a:rPr>
              <a:t> </a:t>
            </a:r>
            <a:r>
              <a:rPr lang="fi-FI" sz="700" err="1">
                <a:solidFill>
                  <a:schemeClr val="tx1"/>
                </a:solidFill>
                <a:latin typeface="Finlandica"/>
              </a:rPr>
              <a:t>runs</a:t>
            </a:r>
            <a:r>
              <a:rPr lang="fi-FI" sz="700">
                <a:solidFill>
                  <a:schemeClr val="tx1"/>
                </a:solidFill>
                <a:latin typeface="Finlandica"/>
              </a:rPr>
              <a:t> in </a:t>
            </a:r>
            <a:r>
              <a:rPr lang="fi-FI" sz="700" err="1">
                <a:solidFill>
                  <a:schemeClr val="tx1"/>
                </a:solidFill>
                <a:latin typeface="Finlandica"/>
              </a:rPr>
              <a:t>our</a:t>
            </a:r>
            <a:r>
              <a:rPr lang="fi-FI" sz="700">
                <a:solidFill>
                  <a:schemeClr val="tx1"/>
                </a:solidFill>
                <a:latin typeface="Finlandica"/>
              </a:rPr>
              <a:t> </a:t>
            </a:r>
            <a:r>
              <a:rPr lang="fi-FI" sz="700" err="1">
                <a:solidFill>
                  <a:schemeClr val="tx1"/>
                </a:solidFill>
                <a:latin typeface="Finlandica"/>
              </a:rPr>
              <a:t>roots</a:t>
            </a:r>
            <a:r>
              <a:rPr lang="fi-FI" sz="700">
                <a:solidFill>
                  <a:schemeClr val="tx1"/>
                </a:solidFill>
                <a:latin typeface="Finlandica"/>
              </a:rPr>
              <a:t>.</a:t>
            </a:r>
          </a:p>
        </p:txBody>
      </p:sp>
      <p:sp>
        <p:nvSpPr>
          <p:cNvPr id="56" name="Title 1">
            <a:extLst>
              <a:ext uri="{FF2B5EF4-FFF2-40B4-BE49-F238E27FC236}">
                <a16:creationId xmlns:a16="http://schemas.microsoft.com/office/drawing/2014/main" id="{EB1C4010-FBBF-89F3-4572-406EB8B58346}"/>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1</a:t>
            </a:r>
          </a:p>
        </p:txBody>
      </p:sp>
      <p:sp>
        <p:nvSpPr>
          <p:cNvPr id="57" name="Rectangle 56">
            <a:extLst>
              <a:ext uri="{FF2B5EF4-FFF2-40B4-BE49-F238E27FC236}">
                <a16:creationId xmlns:a16="http://schemas.microsoft.com/office/drawing/2014/main" id="{8BE22C60-F261-06AD-6A1B-CEFC8A3FCEA6}"/>
              </a:ext>
            </a:extLst>
          </p:cNvPr>
          <p:cNvSpPr/>
          <p:nvPr/>
        </p:nvSpPr>
        <p:spPr>
          <a:xfrm>
            <a:off x="62354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30ADF5CE-AE8E-1B79-6BC1-A410633D34F0}"/>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1BEDBB7A-49AD-CAD6-F0EE-65954F661582}"/>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2E2BECAD-794A-6CE8-9061-10990344B021}"/>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DD0A9B53-D36B-0D3E-78D7-D3ABB002DDEA}"/>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5927FD6-477B-2C41-A3D4-E5AF7A41024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DA00047-592F-8974-4789-8A40C7A9E79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B38E010B-85E8-51AB-F433-BC22B3EABB02}"/>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FA3BAB5-72B3-5EF6-B077-B87C0C47472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73E52304-4E50-465D-2A59-EA190775260E}"/>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9CEF7438-4DE0-32CC-5D8E-162E63BA6D2D}"/>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15" name="Group 14">
            <a:extLst>
              <a:ext uri="{FF2B5EF4-FFF2-40B4-BE49-F238E27FC236}">
                <a16:creationId xmlns:a16="http://schemas.microsoft.com/office/drawing/2014/main" id="{CDDDCF3D-AD29-23F2-E593-3EADEC32EE3D}"/>
              </a:ext>
            </a:extLst>
          </p:cNvPr>
          <p:cNvGrpSpPr/>
          <p:nvPr/>
        </p:nvGrpSpPr>
        <p:grpSpPr>
          <a:xfrm>
            <a:off x="-5109856" y="639485"/>
            <a:ext cx="5073714" cy="4265479"/>
            <a:chOff x="4065646" y="627532"/>
            <a:chExt cx="5073714" cy="4265479"/>
          </a:xfrm>
        </p:grpSpPr>
        <p:pic>
          <p:nvPicPr>
            <p:cNvPr id="16" name="Picture 15">
              <a:extLst>
                <a:ext uri="{FF2B5EF4-FFF2-40B4-BE49-F238E27FC236}">
                  <a16:creationId xmlns:a16="http://schemas.microsoft.com/office/drawing/2014/main" id="{A238719F-9DD6-8508-56F0-D899615F176D}"/>
                </a:ext>
              </a:extLst>
            </p:cNvPr>
            <p:cNvPicPr>
              <a:picLocks noChangeAspect="1"/>
            </p:cNvPicPr>
            <p:nvPr/>
          </p:nvPicPr>
          <p:blipFill>
            <a:blip r:embed="rId6">
              <a:extLst>
                <a:ext uri="{28A0092B-C50C-407E-A947-70E740481C1C}">
                  <a14:useLocalDpi xmlns:a14="http://schemas.microsoft.com/office/drawing/2010/main" val="0"/>
                </a:ext>
              </a:extLst>
            </a:blip>
            <a:srcRect t="8091" r="211" b="8016"/>
            <a:stretch>
              <a:fillRect/>
            </a:stretch>
          </p:blipFill>
          <p:spPr>
            <a:xfrm>
              <a:off x="4065646" y="627532"/>
              <a:ext cx="5073714" cy="4265479"/>
            </a:xfrm>
            <a:prstGeom prst="rect">
              <a:avLst/>
            </a:prstGeom>
          </p:spPr>
        </p:pic>
        <p:sp>
          <p:nvSpPr>
            <p:cNvPr id="3" name="Footer Placeholder 4">
              <a:extLst>
                <a:ext uri="{FF2B5EF4-FFF2-40B4-BE49-F238E27FC236}">
                  <a16:creationId xmlns:a16="http://schemas.microsoft.com/office/drawing/2014/main" id="{336BCA95-E321-6B1D-B408-BA2E925C0C26}"/>
                </a:ext>
              </a:extLst>
            </p:cNvPr>
            <p:cNvSpPr txBox="1">
              <a:spLocks/>
            </p:cNvSpPr>
            <p:nvPr/>
          </p:nvSpPr>
          <p:spPr>
            <a:xfrm>
              <a:off x="4181420" y="712964"/>
              <a:ext cx="318035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Wood City </a:t>
              </a:r>
              <a:r>
                <a:rPr lang="fi-FI" sz="700" kern="0" cap="none" spc="0" err="1">
                  <a:solidFill>
                    <a:schemeClr val="bg1"/>
                  </a:solidFill>
                  <a:latin typeface="Finlandica" charset="0"/>
                </a:rPr>
                <a:t>by</a:t>
              </a:r>
              <a:r>
                <a:rPr lang="fi-FI" sz="700" kern="0" cap="none" spc="0">
                  <a:solidFill>
                    <a:schemeClr val="bg1"/>
                  </a:solidFill>
                  <a:latin typeface="Finlandica" charset="0"/>
                </a:rPr>
                <a:t> Anttinen Oiva </a:t>
              </a:r>
              <a:r>
                <a:rPr lang="fi-FI" sz="700" kern="0" cap="none" spc="0" err="1">
                  <a:solidFill>
                    <a:schemeClr val="bg1"/>
                  </a:solidFill>
                  <a:latin typeface="Finlandica" charset="0"/>
                </a:rPr>
                <a:t>Architects</a:t>
              </a:r>
              <a:r>
                <a:rPr lang="fi-FI" sz="700" kern="0" cap="none" spc="0">
                  <a:solidFill>
                    <a:schemeClr val="bg1"/>
                  </a:solidFill>
                  <a:latin typeface="Finlandica" charset="0"/>
                </a:rPr>
                <a:t>, Helsinki 2020. Photo: Tuomas Uusheimo  / AOA</a:t>
              </a:r>
              <a:endParaRPr lang="fi-FI" sz="700" kern="0" cap="none" spc="0">
                <a:solidFill>
                  <a:schemeClr val="bg1"/>
                </a:solidFill>
                <a:latin typeface="+mj-lt"/>
              </a:endParaRPr>
            </a:p>
          </p:txBody>
        </p:sp>
      </p:grpSp>
      <p:sp>
        <p:nvSpPr>
          <p:cNvPr id="23" name="Rectangle 22">
            <a:extLst>
              <a:ext uri="{FF2B5EF4-FFF2-40B4-BE49-F238E27FC236}">
                <a16:creationId xmlns:a16="http://schemas.microsoft.com/office/drawing/2014/main" id="{2C0B7E8C-A105-F648-9B0A-D69F16C11F26}"/>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E8A5E1CE-AE21-A04E-36DA-0BB55D0D61CB}"/>
              </a:ext>
            </a:extLst>
          </p:cNvPr>
          <p:cNvGrpSpPr/>
          <p:nvPr/>
        </p:nvGrpSpPr>
        <p:grpSpPr>
          <a:xfrm>
            <a:off x="179510" y="5330825"/>
            <a:ext cx="3816426" cy="4253963"/>
            <a:chOff x="179510" y="5281086"/>
            <a:chExt cx="3816426" cy="4253963"/>
          </a:xfrm>
        </p:grpSpPr>
        <p:pic>
          <p:nvPicPr>
            <p:cNvPr id="6" name="Picture 5">
              <a:extLst>
                <a:ext uri="{FF2B5EF4-FFF2-40B4-BE49-F238E27FC236}">
                  <a16:creationId xmlns:a16="http://schemas.microsoft.com/office/drawing/2014/main" id="{B519963C-B0BB-8BCB-AFEA-C5B06306A8DB}"/>
                </a:ext>
              </a:extLst>
            </p:cNvPr>
            <p:cNvPicPr>
              <a:picLocks noChangeAspect="1"/>
            </p:cNvPicPr>
            <p:nvPr/>
          </p:nvPicPr>
          <p:blipFill>
            <a:blip r:embed="rId7" cstate="screen">
              <a:extLst>
                <a:ext uri="{28A0092B-C50C-407E-A947-70E740481C1C}">
                  <a14:useLocalDpi xmlns:a14="http://schemas.microsoft.com/office/drawing/2010/main"/>
                </a:ext>
              </a:extLst>
            </a:blip>
            <a:srcRect b="-212"/>
            <a:stretch/>
          </p:blipFill>
          <p:spPr>
            <a:xfrm>
              <a:off x="179510" y="5281086"/>
              <a:ext cx="3816426" cy="4253963"/>
            </a:xfrm>
            <a:prstGeom prst="rect">
              <a:avLst/>
            </a:prstGeom>
          </p:spPr>
        </p:pic>
        <p:sp>
          <p:nvSpPr>
            <p:cNvPr id="9" name="Footer Placeholder 4">
              <a:extLst>
                <a:ext uri="{FF2B5EF4-FFF2-40B4-BE49-F238E27FC236}">
                  <a16:creationId xmlns:a16="http://schemas.microsoft.com/office/drawing/2014/main" id="{72A8464A-56C4-062C-D268-C63EC84005EB}"/>
                </a:ext>
              </a:extLst>
            </p:cNvPr>
            <p:cNvSpPr txBox="1">
              <a:spLocks/>
            </p:cNvSpPr>
            <p:nvPr/>
          </p:nvSpPr>
          <p:spPr>
            <a:xfrm>
              <a:off x="269181" y="5352043"/>
              <a:ext cx="356027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Puutalo Oy House </a:t>
              </a:r>
              <a:r>
                <a:rPr lang="fi-FI" sz="700" kern="0" cap="none" spc="0" err="1">
                  <a:solidFill>
                    <a:schemeClr val="bg1"/>
                  </a:solidFill>
                  <a:latin typeface="Finlandica" charset="0"/>
                </a:rPr>
                <a:t>from</a:t>
              </a:r>
              <a:r>
                <a:rPr lang="fi-FI" sz="700" kern="0" cap="none" spc="0">
                  <a:solidFill>
                    <a:schemeClr val="bg1"/>
                  </a:solidFill>
                  <a:latin typeface="Finlandica" charset="0"/>
                </a:rPr>
                <a:t> </a:t>
              </a:r>
              <a:r>
                <a:rPr lang="fi-FI" sz="700" kern="0" cap="none" spc="0" err="1">
                  <a:solidFill>
                    <a:schemeClr val="bg1"/>
                  </a:solidFill>
                  <a:latin typeface="Finlandica" charset="0"/>
                </a:rPr>
                <a:t>the</a:t>
              </a:r>
              <a:r>
                <a:rPr lang="fi-FI" sz="700" kern="0" cap="none" spc="0">
                  <a:solidFill>
                    <a:schemeClr val="bg1"/>
                  </a:solidFill>
                  <a:latin typeface="Finlandica" charset="0"/>
                </a:rPr>
                <a:t> 1940s in Marttila, Helsinki. Photo: Juuso Westerlund / New </a:t>
              </a:r>
              <a:r>
                <a:rPr lang="fi-FI" sz="700" kern="0" cap="none" spc="0" err="1">
                  <a:solidFill>
                    <a:schemeClr val="bg1"/>
                  </a:solidFill>
                  <a:latin typeface="Finlandica" charset="0"/>
                </a:rPr>
                <a:t>Standards</a:t>
              </a:r>
              <a:endParaRPr lang="fi-FI" sz="700" kern="0" cap="none" spc="0">
                <a:solidFill>
                  <a:schemeClr val="bg1"/>
                </a:solidFill>
                <a:latin typeface="+mj-lt"/>
              </a:endParaRPr>
            </a:p>
          </p:txBody>
        </p:sp>
      </p:grpSp>
      <p:grpSp>
        <p:nvGrpSpPr>
          <p:cNvPr id="7" name="Group 6">
            <a:extLst>
              <a:ext uri="{FF2B5EF4-FFF2-40B4-BE49-F238E27FC236}">
                <a16:creationId xmlns:a16="http://schemas.microsoft.com/office/drawing/2014/main" id="{FA1CA911-B8DE-C986-2097-CF93F8808D4F}"/>
              </a:ext>
            </a:extLst>
          </p:cNvPr>
          <p:cNvGrpSpPr/>
          <p:nvPr/>
        </p:nvGrpSpPr>
        <p:grpSpPr>
          <a:xfrm>
            <a:off x="-3819525" y="627532"/>
            <a:ext cx="3819356" cy="4265479"/>
            <a:chOff x="176580" y="5266611"/>
            <a:chExt cx="3819356" cy="4265479"/>
          </a:xfrm>
        </p:grpSpPr>
        <p:pic>
          <p:nvPicPr>
            <p:cNvPr id="8" name="Picture 7">
              <a:extLst>
                <a:ext uri="{FF2B5EF4-FFF2-40B4-BE49-F238E27FC236}">
                  <a16:creationId xmlns:a16="http://schemas.microsoft.com/office/drawing/2014/main" id="{4F0D1A0D-E634-50F8-8ECA-54FFA4A972C3}"/>
                </a:ext>
              </a:extLst>
            </p:cNvPr>
            <p:cNvPicPr>
              <a:picLocks noChangeAspect="1"/>
            </p:cNvPicPr>
            <p:nvPr/>
          </p:nvPicPr>
          <p:blipFill>
            <a:blip r:embed="rId8">
              <a:extLst>
                <a:ext uri="{28A0092B-C50C-407E-A947-70E740481C1C}">
                  <a14:useLocalDpi xmlns:a14="http://schemas.microsoft.com/office/drawing/2010/main" val="0"/>
                </a:ext>
              </a:extLst>
            </a:blip>
            <a:srcRect l="20116" r="20116"/>
            <a:stretch/>
          </p:blipFill>
          <p:spPr>
            <a:xfrm>
              <a:off x="176580" y="5266611"/>
              <a:ext cx="3819356" cy="4265479"/>
            </a:xfrm>
            <a:prstGeom prst="rect">
              <a:avLst/>
            </a:prstGeom>
          </p:spPr>
        </p:pic>
        <p:sp>
          <p:nvSpPr>
            <p:cNvPr id="14" name="Footer Placeholder 4">
              <a:extLst>
                <a:ext uri="{FF2B5EF4-FFF2-40B4-BE49-F238E27FC236}">
                  <a16:creationId xmlns:a16="http://schemas.microsoft.com/office/drawing/2014/main" id="{852A3ADB-3077-C113-476B-E937F2D61F8C}"/>
                </a:ext>
              </a:extLst>
            </p:cNvPr>
            <p:cNvSpPr txBox="1">
              <a:spLocks/>
            </p:cNvSpPr>
            <p:nvPr/>
          </p:nvSpPr>
          <p:spPr>
            <a:xfrm>
              <a:off x="269181" y="5352043"/>
              <a:ext cx="308578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latin typeface="Finlandica" charset="0"/>
                </a:rPr>
                <a:t>Event</a:t>
              </a:r>
              <a:r>
                <a:rPr lang="fi-FI" sz="700" kern="0" cap="none" spc="0">
                  <a:solidFill>
                    <a:schemeClr val="bg1"/>
                  </a:solidFill>
                  <a:latin typeface="Finlandica" charset="0"/>
                </a:rPr>
                <a:t> Centre Satama </a:t>
              </a:r>
              <a:r>
                <a:rPr lang="fi-FI" sz="700" kern="0" cap="none" spc="0" err="1">
                  <a:solidFill>
                    <a:schemeClr val="bg1"/>
                  </a:solidFill>
                  <a:latin typeface="Finlandica" charset="0"/>
                </a:rPr>
                <a:t>by</a:t>
              </a:r>
              <a:r>
                <a:rPr lang="fi-FI" sz="700" kern="0" cap="none" spc="0">
                  <a:solidFill>
                    <a:schemeClr val="bg1"/>
                  </a:solidFill>
                  <a:latin typeface="Finlandica" charset="0"/>
                </a:rPr>
                <a:t> ALA </a:t>
              </a:r>
              <a:r>
                <a:rPr lang="fi-FI" sz="700" kern="0" cap="none" spc="0" err="1">
                  <a:solidFill>
                    <a:schemeClr val="bg1"/>
                  </a:solidFill>
                  <a:latin typeface="Finlandica" charset="0"/>
                </a:rPr>
                <a:t>Architects</a:t>
              </a:r>
              <a:r>
                <a:rPr lang="fi-FI" sz="700" kern="0" cap="none" spc="0">
                  <a:solidFill>
                    <a:schemeClr val="bg1"/>
                  </a:solidFill>
                  <a:latin typeface="Finlandica" charset="0"/>
                </a:rPr>
                <a:t>, Kotka 2023. Photo: Tuomas Uusheimo / ALA</a:t>
              </a:r>
              <a:endParaRPr lang="fi-FI" sz="700" kern="0" cap="none" spc="0">
                <a:solidFill>
                  <a:schemeClr val="bg1"/>
                </a:solidFill>
                <a:latin typeface="+mj-lt"/>
              </a:endParaRPr>
            </a:p>
          </p:txBody>
        </p:sp>
      </p:grpSp>
      <p:sp>
        <p:nvSpPr>
          <p:cNvPr id="21" name="Rectangle 20">
            <a:extLst>
              <a:ext uri="{FF2B5EF4-FFF2-40B4-BE49-F238E27FC236}">
                <a16:creationId xmlns:a16="http://schemas.microsoft.com/office/drawing/2014/main" id="{B9FD370E-D58C-4AC0-CE13-3FD8AA9B4BE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4097577496"/>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0 L 0.00069 -0.91327 " pathEditMode="relative" rAng="0" ptsTypes="AA">
                                      <p:cBhvr>
                                        <p:cTn id="23" dur="2000" fill="hold"/>
                                        <p:tgtEl>
                                          <p:spTgt spid="10"/>
                                        </p:tgtEl>
                                        <p:attrNameLst>
                                          <p:attrName>ppt_x</p:attrName>
                                          <p:attrName>ppt_y</p:attrName>
                                        </p:attrNameLst>
                                      </p:cBhvr>
                                      <p:rCtr x="35" y="-45679"/>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4.16667E-6 2.46914E-7 L 0.43871 -0.00154 " pathEditMode="relative" rAng="0" ptsTypes="AA">
                                      <p:cBhvr>
                                        <p:cTn id="29" dur="2000" fill="hold"/>
                                        <p:tgtEl>
                                          <p:spTgt spid="7"/>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
                                        <p:tgtEl>
                                          <p:spTgt spid="23"/>
                                        </p:tgtEl>
                                      </p:cBhvr>
                                    </p:animEffect>
                                  </p:childTnLst>
                                </p:cTn>
                              </p:par>
                              <p:par>
                                <p:cTn id="33" presetID="0" presetClass="path" presetSubtype="0" accel="50000" decel="50000" fill="hold" nodeType="withEffect">
                                  <p:stCondLst>
                                    <p:cond delay="0"/>
                                  </p:stCondLst>
                                  <p:childTnLst>
                                    <p:animMotion origin="layout" path="M 3.61111E-6 -0.00185 L 1.0033 -0.00247 " pathEditMode="relative" rAng="0" ptsTypes="AA">
                                      <p:cBhvr>
                                        <p:cTn id="34" dur="3000" fill="hold"/>
                                        <p:tgtEl>
                                          <p:spTgt spid="15"/>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C2318-1CB5-94BF-531C-320C17552236}"/>
            </a:ext>
          </a:extLst>
        </p:cNvPr>
        <p:cNvGrpSpPr/>
        <p:nvPr/>
      </p:nvGrpSpPr>
      <p:grpSpPr>
        <a:xfrm>
          <a:off x="0" y="0"/>
          <a:ext cx="0" cy="0"/>
          <a:chOff x="0" y="0"/>
          <a:chExt cx="0" cy="0"/>
        </a:xfrm>
      </p:grpSpPr>
      <p:pic>
        <p:nvPicPr>
          <p:cNvPr id="5" name="Picture 4" descr="A group of buildings with trees&#10;&#10;Description automatically generated">
            <a:extLst>
              <a:ext uri="{FF2B5EF4-FFF2-40B4-BE49-F238E27FC236}">
                <a16:creationId xmlns:a16="http://schemas.microsoft.com/office/drawing/2014/main" id="{E2805B46-E3C8-80A7-41DB-AFF3D513F6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C0E567AA-202B-F8D1-0633-B87317CC5530}"/>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966C52FD-6FD3-B542-87B9-2BA9985294DB}"/>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Finlandica" charset="0"/>
              </a:rPr>
              <a:t>Aerial view of the Eira district. Photo: Omar El </a:t>
            </a:r>
            <a:r>
              <a:rPr lang="en-US" sz="700" kern="0" cap="none" spc="0" err="1">
                <a:solidFill>
                  <a:schemeClr val="bg1"/>
                </a:solidFill>
                <a:latin typeface="Finlandica" charset="0"/>
              </a:rPr>
              <a:t>Mrabt</a:t>
            </a:r>
            <a:r>
              <a:rPr lang="en-US" sz="700" kern="0" cap="none" spc="0">
                <a:solidFill>
                  <a:schemeClr val="bg1"/>
                </a:solidFill>
                <a:latin typeface="Finlandica" charset="0"/>
              </a:rPr>
              <a:t> / City of Helsinki</a:t>
            </a:r>
          </a:p>
        </p:txBody>
      </p:sp>
      <p:sp>
        <p:nvSpPr>
          <p:cNvPr id="6" name="Title 1">
            <a:extLst>
              <a:ext uri="{FF2B5EF4-FFF2-40B4-BE49-F238E27FC236}">
                <a16:creationId xmlns:a16="http://schemas.microsoft.com/office/drawing/2014/main" id="{740501FE-8985-29ED-8DD7-8359189A74A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2/10</a:t>
            </a:r>
          </a:p>
        </p:txBody>
      </p:sp>
      <p:sp>
        <p:nvSpPr>
          <p:cNvPr id="7" name="Title 1">
            <a:extLst>
              <a:ext uri="{FF2B5EF4-FFF2-40B4-BE49-F238E27FC236}">
                <a16:creationId xmlns:a16="http://schemas.microsoft.com/office/drawing/2014/main" id="{2F95C5D3-963E-3C35-1EFA-0309482A5ED9}"/>
              </a:ext>
            </a:extLst>
          </p:cNvPr>
          <p:cNvSpPr txBox="1">
            <a:spLocks/>
          </p:cNvSpPr>
          <p:nvPr/>
        </p:nvSpPr>
        <p:spPr>
          <a:xfrm>
            <a:off x="1170041" y="2459851"/>
            <a:ext cx="6803918" cy="1015663"/>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Helsinki is the blooming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Art Nouveau capital of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Northern Europe.</a:t>
            </a:r>
            <a:endParaRPr lang="en-US">
              <a:solidFill>
                <a:schemeClr val="bg1"/>
              </a:solidFill>
              <a:effectLst>
                <a:outerShdw blurRad="994667" dir="5400000" sx="102000" sy="102000" algn="ctr" rotWithShape="0">
                  <a:srgbClr val="000000"/>
                </a:outerShdw>
              </a:effectLst>
              <a:latin typeface="Finlandica"/>
            </a:endParaRPr>
          </a:p>
        </p:txBody>
      </p:sp>
      <p:pic>
        <p:nvPicPr>
          <p:cNvPr id="9" name="Picture 8">
            <a:extLst>
              <a:ext uri="{FF2B5EF4-FFF2-40B4-BE49-F238E27FC236}">
                <a16:creationId xmlns:a16="http://schemas.microsoft.com/office/drawing/2014/main" id="{3C404F1C-E6B6-CB3B-C7D3-A7BC84567A1B}"/>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19901965"/>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B4D5-1AFB-AF16-F478-53CD9E4375FF}"/>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AE84B08D-42AB-841E-B098-9D3AA5A2528C}"/>
              </a:ext>
            </a:extLst>
          </p:cNvPr>
          <p:cNvGrpSpPr/>
          <p:nvPr/>
        </p:nvGrpSpPr>
        <p:grpSpPr>
          <a:xfrm>
            <a:off x="4067944" y="627532"/>
            <a:ext cx="5076056" cy="4265479"/>
            <a:chOff x="4067944" y="627532"/>
            <a:chExt cx="5076056" cy="4265479"/>
          </a:xfrm>
        </p:grpSpPr>
        <p:pic>
          <p:nvPicPr>
            <p:cNvPr id="12" name="Picture 11">
              <a:extLst>
                <a:ext uri="{FF2B5EF4-FFF2-40B4-BE49-F238E27FC236}">
                  <a16:creationId xmlns:a16="http://schemas.microsoft.com/office/drawing/2014/main" id="{03A93018-1D1B-486B-32D3-B6D55CA8C3CF}"/>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l="-44"/>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FF98EE7E-6EEA-F974-3D1D-E92840C1F18F}"/>
                </a:ext>
              </a:extLst>
            </p:cNvPr>
            <p:cNvSpPr txBox="1">
              <a:spLocks/>
            </p:cNvSpPr>
            <p:nvPr/>
          </p:nvSpPr>
          <p:spPr>
            <a:xfrm>
              <a:off x="4157083" y="718219"/>
              <a:ext cx="373660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latin typeface="Finlandica" charset="0"/>
                </a:rPr>
                <a:t>Hvitträsk</a:t>
              </a:r>
              <a:r>
                <a:rPr lang="fi-FI" sz="700" kern="0" cap="none" spc="0">
                  <a:solidFill>
                    <a:schemeClr val="bg1"/>
                  </a:solidFill>
                  <a:latin typeface="Finlandica" charset="0"/>
                </a:rPr>
                <a:t>, </a:t>
              </a:r>
              <a:r>
                <a:rPr lang="fi-FI" sz="700" kern="0" cap="none" spc="0" err="1">
                  <a:solidFill>
                    <a:schemeClr val="bg1"/>
                  </a:solidFill>
                  <a:latin typeface="Finlandica" charset="0"/>
                </a:rPr>
                <a:t>Saarinen’s</a:t>
              </a:r>
              <a:r>
                <a:rPr lang="fi-FI" sz="700" kern="0" cap="none" spc="0">
                  <a:solidFill>
                    <a:schemeClr val="bg1"/>
                  </a:solidFill>
                  <a:latin typeface="Finlandica" charset="0"/>
                </a:rPr>
                <a:t> home studio, Kirkkonummi 1903. Photo: Ilari Järvinen / National </a:t>
              </a:r>
              <a:r>
                <a:rPr lang="fi-FI" sz="700" kern="0" cap="none" spc="0" err="1">
                  <a:solidFill>
                    <a:schemeClr val="bg1"/>
                  </a:solidFill>
                  <a:latin typeface="Finlandica" charset="0"/>
                </a:rPr>
                <a:t>Heritage</a:t>
              </a:r>
              <a:r>
                <a:rPr lang="fi-FI" sz="700" kern="0" cap="none" spc="0">
                  <a:solidFill>
                    <a:schemeClr val="bg1"/>
                  </a:solidFill>
                  <a:latin typeface="Finlandica" charset="0"/>
                </a:rPr>
                <a:t> </a:t>
              </a:r>
              <a:r>
                <a:rPr lang="fi-FI" sz="700" kern="0" cap="none" spc="0" err="1">
                  <a:solidFill>
                    <a:schemeClr val="bg1"/>
                  </a:solidFill>
                  <a:latin typeface="Finlandica" charset="0"/>
                </a:rPr>
                <a:t>Agency</a:t>
              </a:r>
              <a:endParaRPr lang="fi-FI" sz="700" kern="0" cap="none" spc="0">
                <a:solidFill>
                  <a:schemeClr val="bg1"/>
                </a:solidFill>
                <a:latin typeface="+mj-lt"/>
              </a:endParaRPr>
            </a:p>
          </p:txBody>
        </p:sp>
      </p:grpSp>
      <p:grpSp>
        <p:nvGrpSpPr>
          <p:cNvPr id="11" name="Group 10">
            <a:extLst>
              <a:ext uri="{FF2B5EF4-FFF2-40B4-BE49-F238E27FC236}">
                <a16:creationId xmlns:a16="http://schemas.microsoft.com/office/drawing/2014/main" id="{85F9D4F1-EFB9-F7DF-1A0F-BF1A980EB105}"/>
              </a:ext>
            </a:extLst>
          </p:cNvPr>
          <p:cNvGrpSpPr/>
          <p:nvPr/>
        </p:nvGrpSpPr>
        <p:grpSpPr>
          <a:xfrm>
            <a:off x="4067944" y="627532"/>
            <a:ext cx="5076056" cy="4255907"/>
            <a:chOff x="4067944" y="627532"/>
            <a:chExt cx="5076056" cy="4255907"/>
          </a:xfrm>
        </p:grpSpPr>
        <p:pic>
          <p:nvPicPr>
            <p:cNvPr id="13" name="Picture 12">
              <a:extLst>
                <a:ext uri="{FF2B5EF4-FFF2-40B4-BE49-F238E27FC236}">
                  <a16:creationId xmlns:a16="http://schemas.microsoft.com/office/drawing/2014/main" id="{365DF541-413B-A3E1-E863-BEC88782CE0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27532"/>
              <a:ext cx="5076056" cy="4255907"/>
            </a:xfrm>
            <a:prstGeom prst="rect">
              <a:avLst/>
            </a:prstGeom>
          </p:spPr>
        </p:pic>
        <p:sp>
          <p:nvSpPr>
            <p:cNvPr id="22" name="Footer Placeholder 4">
              <a:extLst>
                <a:ext uri="{FF2B5EF4-FFF2-40B4-BE49-F238E27FC236}">
                  <a16:creationId xmlns:a16="http://schemas.microsoft.com/office/drawing/2014/main" id="{DF1B1FEC-1DF1-4B39-594D-AB93F22C7085}"/>
                </a:ext>
              </a:extLst>
            </p:cNvPr>
            <p:cNvSpPr txBox="1">
              <a:spLocks/>
            </p:cNvSpPr>
            <p:nvPr/>
          </p:nvSpPr>
          <p:spPr>
            <a:xfrm>
              <a:off x="4157083" y="692950"/>
              <a:ext cx="302807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291997" dir="5400000" algn="ctr" rotWithShape="0">
                      <a:srgbClr val="000000">
                        <a:alpha val="94000"/>
                      </a:srgbClr>
                    </a:outerShdw>
                  </a:effectLst>
                  <a:latin typeface="Finlandica" charset="0"/>
                </a:rPr>
                <a:t>Helsinki Railway </a:t>
              </a:r>
              <a:r>
                <a:rPr lang="fi-FI" sz="700" kern="0" cap="none" spc="0" err="1">
                  <a:solidFill>
                    <a:schemeClr val="bg1"/>
                  </a:solidFill>
                  <a:effectLst>
                    <a:outerShdw blurRad="291997" dir="5400000" algn="ctr" rotWithShape="0">
                      <a:srgbClr val="000000">
                        <a:alpha val="94000"/>
                      </a:srgbClr>
                    </a:outerShdw>
                  </a:effectLst>
                  <a:latin typeface="Finlandica" charset="0"/>
                </a:rPr>
                <a:t>Station</a:t>
              </a:r>
              <a:r>
                <a:rPr lang="fi-FI" sz="700" kern="0" cap="none" spc="0">
                  <a:solidFill>
                    <a:schemeClr val="bg1"/>
                  </a:solidFill>
                  <a:effectLst>
                    <a:outerShdw blurRad="291997" dir="5400000" algn="ctr" rotWithShape="0">
                      <a:srgbClr val="000000">
                        <a:alpha val="94000"/>
                      </a:srgbClr>
                    </a:outerShdw>
                  </a:effectLst>
                  <a:latin typeface="Finlandica" charset="0"/>
                </a:rPr>
                <a:t> </a:t>
              </a:r>
              <a:r>
                <a:rPr lang="fi-FI" sz="700" kern="0" cap="none" spc="0" err="1">
                  <a:solidFill>
                    <a:schemeClr val="bg1"/>
                  </a:solidFill>
                  <a:effectLst>
                    <a:outerShdw blurRad="291997" dir="5400000" algn="ctr" rotWithShape="0">
                      <a:srgbClr val="000000">
                        <a:alpha val="94000"/>
                      </a:srgbClr>
                    </a:outerShdw>
                  </a:effectLst>
                  <a:latin typeface="Finlandica" charset="0"/>
                </a:rPr>
                <a:t>by</a:t>
              </a:r>
              <a:r>
                <a:rPr lang="fi-FI" sz="700" kern="0" cap="none" spc="0">
                  <a:solidFill>
                    <a:schemeClr val="bg1"/>
                  </a:solidFill>
                  <a:effectLst>
                    <a:outerShdw blurRad="291997" dir="5400000" algn="ctr" rotWithShape="0">
                      <a:srgbClr val="000000">
                        <a:alpha val="94000"/>
                      </a:srgbClr>
                    </a:outerShdw>
                  </a:effectLst>
                  <a:latin typeface="Finlandica" charset="0"/>
                </a:rPr>
                <a:t> Eliel Saarinen, 1919. Photo: Soile Laaksonen / VR Group</a:t>
              </a:r>
              <a:endParaRPr lang="fi-FI" sz="700" kern="0" cap="none" spc="0">
                <a:solidFill>
                  <a:schemeClr val="bg1"/>
                </a:solidFill>
                <a:effectLst>
                  <a:outerShdw blurRad="291997" dir="5400000" algn="ctr" rotWithShape="0">
                    <a:srgbClr val="000000">
                      <a:alpha val="94000"/>
                    </a:srgbClr>
                  </a:outerShdw>
                </a:effectLst>
                <a:latin typeface="+mj-lt"/>
              </a:endParaRPr>
            </a:p>
          </p:txBody>
        </p:sp>
      </p:grpSp>
      <p:sp>
        <p:nvSpPr>
          <p:cNvPr id="31" name="Rectangle 30">
            <a:extLst>
              <a:ext uri="{FF2B5EF4-FFF2-40B4-BE49-F238E27FC236}">
                <a16:creationId xmlns:a16="http://schemas.microsoft.com/office/drawing/2014/main" id="{B0C3AC28-9E0E-B510-92FD-2DE6F533F5C1}"/>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CC839D3E-AB0D-56B5-E474-C182255CF5D5}"/>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39" name="Title 1">
            <a:extLst>
              <a:ext uri="{FF2B5EF4-FFF2-40B4-BE49-F238E27FC236}">
                <a16:creationId xmlns:a16="http://schemas.microsoft.com/office/drawing/2014/main" id="{734F90ED-50F0-B619-1581-B521C9E5C7BB}"/>
              </a:ext>
            </a:extLst>
          </p:cNvPr>
          <p:cNvSpPr txBox="1">
            <a:spLocks/>
          </p:cNvSpPr>
          <p:nvPr/>
        </p:nvSpPr>
        <p:spPr>
          <a:xfrm>
            <a:off x="1225755" y="3069700"/>
            <a:ext cx="1657969"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One of its biggest names was</a:t>
            </a:r>
            <a:r>
              <a:rPr lang="en-US" sz="2000">
                <a:solidFill>
                  <a:schemeClr val="tx1"/>
                </a:solidFill>
                <a:ea typeface="+mj-lt"/>
                <a:cs typeface="+mj-lt"/>
              </a:rPr>
              <a:t> </a:t>
            </a:r>
            <a:br>
              <a:rPr lang="en-US" sz="2000">
                <a:solidFill>
                  <a:schemeClr val="tx1"/>
                </a:solidFill>
                <a:ea typeface="+mj-lt"/>
                <a:cs typeface="+mj-lt"/>
              </a:rPr>
            </a:br>
            <a:r>
              <a:rPr lang="en-US" sz="2000">
                <a:solidFill>
                  <a:schemeClr val="tx1"/>
                </a:solidFill>
                <a:ea typeface="+mj-lt"/>
                <a:cs typeface="+mj-lt"/>
              </a:rPr>
              <a:t>Eliel Saarinen</a:t>
            </a:r>
          </a:p>
        </p:txBody>
      </p:sp>
      <p:sp>
        <p:nvSpPr>
          <p:cNvPr id="19" name="Title 1">
            <a:extLst>
              <a:ext uri="{FF2B5EF4-FFF2-40B4-BE49-F238E27FC236}">
                <a16:creationId xmlns:a16="http://schemas.microsoft.com/office/drawing/2014/main" id="{63887392-454F-0980-8FAC-8DE9BC334E9F}"/>
              </a:ext>
            </a:extLst>
          </p:cNvPr>
          <p:cNvSpPr txBox="1">
            <a:spLocks/>
          </p:cNvSpPr>
          <p:nvPr/>
        </p:nvSpPr>
        <p:spPr>
          <a:xfrm>
            <a:off x="1332377" y="1803002"/>
            <a:ext cx="1449153" cy="769441"/>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And since we like to do things a bit differently, </a:t>
            </a:r>
            <a:endParaRPr lang="fi-FI">
              <a:solidFill>
                <a:schemeClr val="tx1"/>
              </a:solidFill>
            </a:endParaRPr>
          </a:p>
          <a:p>
            <a:pPr algn="ctr"/>
            <a:r>
              <a:rPr lang="en-US" sz="1000" b="0">
                <a:solidFill>
                  <a:schemeClr val="tx1"/>
                </a:solidFill>
                <a:ea typeface="+mj-lt"/>
                <a:cs typeface="+mj-lt"/>
              </a:rPr>
              <a:t>the Finnish interpretation of Art Nouveau is known as National Romanticism.</a:t>
            </a:r>
            <a:endParaRPr lang="en-US">
              <a:solidFill>
                <a:schemeClr val="tx1"/>
              </a:solidFill>
            </a:endParaRPr>
          </a:p>
        </p:txBody>
      </p:sp>
      <p:grpSp>
        <p:nvGrpSpPr>
          <p:cNvPr id="7" name="Group 6">
            <a:extLst>
              <a:ext uri="{FF2B5EF4-FFF2-40B4-BE49-F238E27FC236}">
                <a16:creationId xmlns:a16="http://schemas.microsoft.com/office/drawing/2014/main" id="{7931D503-4D66-5943-7497-A62C4B69C6A1}"/>
              </a:ext>
            </a:extLst>
          </p:cNvPr>
          <p:cNvGrpSpPr/>
          <p:nvPr/>
        </p:nvGrpSpPr>
        <p:grpSpPr>
          <a:xfrm>
            <a:off x="-5107558" y="641338"/>
            <a:ext cx="5076056" cy="4261772"/>
            <a:chOff x="4067944" y="629385"/>
            <a:chExt cx="5076056" cy="4261772"/>
          </a:xfrm>
        </p:grpSpPr>
        <p:pic>
          <p:nvPicPr>
            <p:cNvPr id="8" name="Picture 7">
              <a:extLst>
                <a:ext uri="{FF2B5EF4-FFF2-40B4-BE49-F238E27FC236}">
                  <a16:creationId xmlns:a16="http://schemas.microsoft.com/office/drawing/2014/main" id="{2B72F32C-EC99-978A-0050-7297947AF30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67944" y="629385"/>
              <a:ext cx="5076056" cy="4261772"/>
            </a:xfrm>
            <a:prstGeom prst="rect">
              <a:avLst/>
            </a:prstGeom>
          </p:spPr>
        </p:pic>
        <p:sp>
          <p:nvSpPr>
            <p:cNvPr id="14" name="Footer Placeholder 4">
              <a:extLst>
                <a:ext uri="{FF2B5EF4-FFF2-40B4-BE49-F238E27FC236}">
                  <a16:creationId xmlns:a16="http://schemas.microsoft.com/office/drawing/2014/main" id="{B656960B-6FEB-FA8E-919F-F319F9675C7A}"/>
                </a:ext>
              </a:extLst>
            </p:cNvPr>
            <p:cNvSpPr txBox="1">
              <a:spLocks/>
            </p:cNvSpPr>
            <p:nvPr/>
          </p:nvSpPr>
          <p:spPr>
            <a:xfrm>
              <a:off x="4163432" y="697735"/>
              <a:ext cx="324447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Huvilakatu </a:t>
              </a:r>
              <a:r>
                <a:rPr lang="fi-FI" sz="700" kern="0" cap="none" spc="0" err="1">
                  <a:solidFill>
                    <a:schemeClr val="bg1"/>
                  </a:solidFill>
                  <a:latin typeface="Finlandica" charset="0"/>
                </a:rPr>
                <a:t>Street</a:t>
              </a:r>
              <a:r>
                <a:rPr lang="fi-FI" sz="700" kern="0" cap="none" spc="0">
                  <a:solidFill>
                    <a:schemeClr val="bg1"/>
                  </a:solidFill>
                  <a:latin typeface="Finlandica" charset="0"/>
                </a:rPr>
                <a:t> in </a:t>
              </a:r>
              <a:r>
                <a:rPr lang="fi-FI" sz="700" kern="0" cap="none" spc="0" err="1">
                  <a:solidFill>
                    <a:schemeClr val="bg1"/>
                  </a:solidFill>
                  <a:latin typeface="Finlandica" charset="0"/>
                </a:rPr>
                <a:t>the</a:t>
              </a:r>
              <a:r>
                <a:rPr lang="fi-FI" sz="700" kern="0" cap="none" spc="0">
                  <a:solidFill>
                    <a:schemeClr val="bg1"/>
                  </a:solidFill>
                  <a:latin typeface="Finlandica" charset="0"/>
                </a:rPr>
                <a:t> Eira </a:t>
              </a:r>
              <a:r>
                <a:rPr lang="fi-FI" sz="700" kern="0" cap="none" spc="0" err="1">
                  <a:solidFill>
                    <a:schemeClr val="bg1"/>
                  </a:solidFill>
                  <a:latin typeface="Finlandica" charset="0"/>
                </a:rPr>
                <a:t>district</a:t>
              </a:r>
              <a:r>
                <a:rPr lang="fi-FI" sz="700" kern="0" cap="none" spc="0">
                  <a:solidFill>
                    <a:schemeClr val="bg1"/>
                  </a:solidFill>
                  <a:latin typeface="Finlandica" charset="0"/>
                </a:rPr>
                <a:t>, Helsinki. Photo: Matti Similä / Helsinki City </a:t>
              </a:r>
              <a:r>
                <a:rPr lang="fi-FI" sz="700" kern="0" cap="none" spc="0" err="1">
                  <a:solidFill>
                    <a:schemeClr val="bg1"/>
                  </a:solidFill>
                  <a:latin typeface="Finlandica" charset="0"/>
                </a:rPr>
                <a:t>Museum</a:t>
              </a:r>
              <a:endParaRPr lang="fi-FI" sz="700" kern="0" cap="none" spc="0">
                <a:solidFill>
                  <a:schemeClr val="bg1"/>
                </a:solidFill>
                <a:latin typeface="+mj-lt"/>
              </a:endParaRPr>
            </a:p>
          </p:txBody>
        </p:sp>
      </p:grpSp>
      <p:sp>
        <p:nvSpPr>
          <p:cNvPr id="15" name="Rectangle 14">
            <a:extLst>
              <a:ext uri="{FF2B5EF4-FFF2-40B4-BE49-F238E27FC236}">
                <a16:creationId xmlns:a16="http://schemas.microsoft.com/office/drawing/2014/main" id="{3677E31A-8141-2C47-85B9-697BFA61E465}"/>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87BB0F7A-01FC-4669-2C0C-7086A381ABA8}"/>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07D8EAF9-7481-6ADB-DFF5-C64D6960836C}"/>
                </a:ext>
              </a:extLst>
            </p:cNvPr>
            <p:cNvPicPr>
              <a:picLocks noChangeAspect="1"/>
            </p:cNvPicPr>
            <p:nvPr/>
          </p:nvPicPr>
          <p:blipFill>
            <a:blip r:embed="rId7" cstate="screen">
              <a:extLst>
                <a:ext uri="{28A0092B-C50C-407E-A947-70E740481C1C}">
                  <a14:useLocalDpi xmlns:a14="http://schemas.microsoft.com/office/drawing/2010/main"/>
                </a:ext>
              </a:extLst>
            </a:blip>
            <a:srcRect b="-142"/>
            <a:stretch/>
          </p:blipFill>
          <p:spPr>
            <a:xfrm flipH="1">
              <a:off x="179510" y="5266611"/>
              <a:ext cx="3816426" cy="4265479"/>
            </a:xfrm>
            <a:prstGeom prst="rect">
              <a:avLst/>
            </a:prstGeom>
          </p:spPr>
        </p:pic>
        <p:sp>
          <p:nvSpPr>
            <p:cNvPr id="9" name="Footer Placeholder 4">
              <a:extLst>
                <a:ext uri="{FF2B5EF4-FFF2-40B4-BE49-F238E27FC236}">
                  <a16:creationId xmlns:a16="http://schemas.microsoft.com/office/drawing/2014/main" id="{83AE8CEC-882E-D009-81A3-C3E2802ED223}"/>
                </a:ext>
              </a:extLst>
            </p:cNvPr>
            <p:cNvSpPr txBox="1">
              <a:spLocks/>
            </p:cNvSpPr>
            <p:nvPr/>
          </p:nvSpPr>
          <p:spPr>
            <a:xfrm>
              <a:off x="269181" y="5359985"/>
              <a:ext cx="2152833"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Helsinki Railway </a:t>
              </a:r>
              <a:r>
                <a:rPr lang="fi-FI" sz="700" kern="0" cap="none" spc="0" err="1">
                  <a:solidFill>
                    <a:schemeClr val="bg1"/>
                  </a:solidFill>
                  <a:latin typeface="Finlandica" charset="0"/>
                </a:rPr>
                <a:t>Station</a:t>
              </a:r>
              <a:r>
                <a:rPr lang="fi-FI" sz="700" kern="0" cap="none" spc="0">
                  <a:solidFill>
                    <a:schemeClr val="bg1"/>
                  </a:solidFill>
                  <a:latin typeface="Finlandica" charset="0"/>
                </a:rPr>
                <a:t> </a:t>
              </a:r>
              <a:r>
                <a:rPr lang="fi-FI" sz="700" kern="0" cap="none" spc="0" err="1">
                  <a:solidFill>
                    <a:schemeClr val="bg1"/>
                  </a:solidFill>
                  <a:latin typeface="Finlandica" charset="0"/>
                </a:rPr>
                <a:t>with</a:t>
              </a:r>
              <a:r>
                <a:rPr lang="fi-FI" sz="700" kern="0" cap="none" spc="0">
                  <a:solidFill>
                    <a:schemeClr val="bg1"/>
                  </a:solidFill>
                  <a:latin typeface="Finlandica" charset="0"/>
                </a:rPr>
                <a:t> Paavo </a:t>
              </a:r>
              <a:r>
                <a:rPr lang="fi-FI" sz="700" kern="0" cap="none" spc="0" err="1">
                  <a:solidFill>
                    <a:schemeClr val="bg1"/>
                  </a:solidFill>
                  <a:latin typeface="Finlandica" charset="0"/>
                </a:rPr>
                <a:t>Tynell</a:t>
              </a:r>
              <a:r>
                <a:rPr lang="fi-FI" sz="700" kern="0" cap="none" spc="0">
                  <a:solidFill>
                    <a:schemeClr val="bg1"/>
                  </a:solidFill>
                  <a:latin typeface="Finlandica" charset="0"/>
                </a:rPr>
                <a:t> </a:t>
              </a:r>
              <a:r>
                <a:rPr lang="fi-FI" sz="700" kern="0" cap="none" spc="0" err="1">
                  <a:solidFill>
                    <a:schemeClr val="bg1"/>
                  </a:solidFill>
                  <a:latin typeface="Finlandica" charset="0"/>
                </a:rPr>
                <a:t>light</a:t>
              </a:r>
              <a:r>
                <a:rPr lang="fi-FI" sz="700" kern="0" cap="none" spc="0">
                  <a:solidFill>
                    <a:schemeClr val="bg1"/>
                  </a:solidFill>
                  <a:latin typeface="Finlandica" charset="0"/>
                </a:rPr>
                <a:t> </a:t>
              </a:r>
              <a:r>
                <a:rPr lang="fi-FI" sz="700" kern="0" cap="none" spc="0" err="1">
                  <a:solidFill>
                    <a:schemeClr val="bg1"/>
                  </a:solidFill>
                  <a:latin typeface="Finlandica" charset="0"/>
                </a:rPr>
                <a:t>fixtures</a:t>
              </a:r>
              <a:r>
                <a:rPr lang="fi-FI" sz="700" kern="0" cap="none" spc="0">
                  <a:solidFill>
                    <a:schemeClr val="bg1"/>
                  </a:solidFill>
                  <a:latin typeface="Finlandica" charset="0"/>
                </a:rPr>
                <a:t>. </a:t>
              </a:r>
              <a:br>
                <a:rPr lang="fi-FI" sz="700" kern="0" cap="none" spc="0">
                  <a:solidFill>
                    <a:schemeClr val="bg1"/>
                  </a:solidFill>
                  <a:latin typeface="Finlandica" charset="0"/>
                </a:rPr>
              </a:br>
              <a:r>
                <a:rPr lang="fi-FI" sz="700" kern="0" cap="none" spc="0">
                  <a:solidFill>
                    <a:schemeClr val="bg1"/>
                  </a:solidFill>
                  <a:latin typeface="Finlandica" charset="0"/>
                </a:rPr>
                <a:t>Photo: Simo Räsänen / Wikimedia </a:t>
              </a:r>
              <a:r>
                <a:rPr lang="fi-FI" sz="700" kern="0" cap="none" spc="0" err="1">
                  <a:solidFill>
                    <a:schemeClr val="bg1"/>
                  </a:solidFill>
                  <a:latin typeface="Finlandica" charset="0"/>
                </a:rPr>
                <a:t>Commons</a:t>
              </a:r>
              <a:endParaRPr lang="fi-FI" sz="700" kern="0" cap="none" spc="0">
                <a:solidFill>
                  <a:schemeClr val="bg1"/>
                </a:solidFill>
                <a:latin typeface="+mj-lt"/>
              </a:endParaRPr>
            </a:p>
          </p:txBody>
        </p:sp>
      </p:grpSp>
      <p:grpSp>
        <p:nvGrpSpPr>
          <p:cNvPr id="16" name="Group 15">
            <a:extLst>
              <a:ext uri="{FF2B5EF4-FFF2-40B4-BE49-F238E27FC236}">
                <a16:creationId xmlns:a16="http://schemas.microsoft.com/office/drawing/2014/main" id="{34E73ADF-F49A-71B4-8040-E8AD641CDCD7}"/>
              </a:ext>
            </a:extLst>
          </p:cNvPr>
          <p:cNvGrpSpPr/>
          <p:nvPr/>
        </p:nvGrpSpPr>
        <p:grpSpPr>
          <a:xfrm>
            <a:off x="-3872759" y="627533"/>
            <a:ext cx="3859047" cy="4270734"/>
            <a:chOff x="176579" y="5261357"/>
            <a:chExt cx="3859047" cy="4270734"/>
          </a:xfrm>
        </p:grpSpPr>
        <p:pic>
          <p:nvPicPr>
            <p:cNvPr id="17" name="Picture 16">
              <a:extLst>
                <a:ext uri="{FF2B5EF4-FFF2-40B4-BE49-F238E27FC236}">
                  <a16:creationId xmlns:a16="http://schemas.microsoft.com/office/drawing/2014/main" id="{10E1EC14-881F-10E9-C216-CDE743B29BFA}"/>
                </a:ext>
              </a:extLst>
            </p:cNvPr>
            <p:cNvPicPr>
              <a:picLocks noChangeAspect="1"/>
            </p:cNvPicPr>
            <p:nvPr/>
          </p:nvPicPr>
          <p:blipFill>
            <a:blip r:embed="rId8" cstate="screen">
              <a:extLst>
                <a:ext uri="{28A0092B-C50C-407E-A947-70E740481C1C}">
                  <a14:useLocalDpi xmlns:a14="http://schemas.microsoft.com/office/drawing/2010/main"/>
                </a:ext>
              </a:extLst>
            </a:blip>
            <a:srcRect t="-123" b="-1"/>
            <a:stretch/>
          </p:blipFill>
          <p:spPr>
            <a:xfrm>
              <a:off x="176579" y="5261357"/>
              <a:ext cx="3859047" cy="4270734"/>
            </a:xfrm>
            <a:prstGeom prst="rect">
              <a:avLst/>
            </a:prstGeom>
          </p:spPr>
        </p:pic>
        <p:sp>
          <p:nvSpPr>
            <p:cNvPr id="18" name="Footer Placeholder 4">
              <a:extLst>
                <a:ext uri="{FF2B5EF4-FFF2-40B4-BE49-F238E27FC236}">
                  <a16:creationId xmlns:a16="http://schemas.microsoft.com/office/drawing/2014/main" id="{D69ADCF8-A421-8805-F57C-26A392D1503C}"/>
                </a:ext>
              </a:extLst>
            </p:cNvPr>
            <p:cNvSpPr txBox="1">
              <a:spLocks/>
            </p:cNvSpPr>
            <p:nvPr/>
          </p:nvSpPr>
          <p:spPr>
            <a:xfrm>
              <a:off x="269181" y="5352043"/>
              <a:ext cx="3528210"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62626" dir="5400000" algn="ctr" rotWithShape="0">
                      <a:srgbClr val="000000">
                        <a:alpha val="85715"/>
                      </a:srgbClr>
                    </a:outerShdw>
                  </a:effectLst>
                  <a:latin typeface="Finlandica" charset="0"/>
                </a:rPr>
                <a:t>Luotsikatu </a:t>
              </a:r>
              <a:r>
                <a:rPr lang="fi-FI" sz="700" kern="0" cap="none" spc="0" err="1">
                  <a:solidFill>
                    <a:schemeClr val="bg1"/>
                  </a:solidFill>
                  <a:effectLst>
                    <a:outerShdw blurRad="362626" dir="5400000" algn="ctr" rotWithShape="0">
                      <a:srgbClr val="000000">
                        <a:alpha val="85715"/>
                      </a:srgbClr>
                    </a:outerShdw>
                  </a:effectLst>
                  <a:latin typeface="Finlandica" charset="0"/>
                </a:rPr>
                <a:t>Street</a:t>
              </a:r>
              <a:r>
                <a:rPr lang="fi-FI" sz="700" kern="0" cap="none" spc="0">
                  <a:solidFill>
                    <a:schemeClr val="bg1"/>
                  </a:solidFill>
                  <a:effectLst>
                    <a:outerShdw blurRad="362626" dir="5400000" algn="ctr" rotWithShape="0">
                      <a:srgbClr val="000000">
                        <a:alpha val="85715"/>
                      </a:srgbClr>
                    </a:outerShdw>
                  </a:effectLst>
                  <a:latin typeface="Finlandica" charset="0"/>
                </a:rPr>
                <a:t> in </a:t>
              </a:r>
              <a:r>
                <a:rPr lang="fi-FI" sz="700" kern="0" cap="none" spc="0" err="1">
                  <a:solidFill>
                    <a:schemeClr val="bg1"/>
                  </a:solidFill>
                  <a:effectLst>
                    <a:outerShdw blurRad="362626" dir="5400000" algn="ctr" rotWithShape="0">
                      <a:srgbClr val="000000">
                        <a:alpha val="85715"/>
                      </a:srgbClr>
                    </a:outerShdw>
                  </a:effectLst>
                  <a:latin typeface="Finlandica" charset="0"/>
                </a:rPr>
                <a:t>the</a:t>
              </a:r>
              <a:r>
                <a:rPr lang="fi-FI" sz="700" kern="0" cap="none" spc="0">
                  <a:solidFill>
                    <a:schemeClr val="bg1"/>
                  </a:solidFill>
                  <a:effectLst>
                    <a:outerShdw blurRad="362626" dir="5400000" algn="ctr" rotWithShape="0">
                      <a:srgbClr val="000000">
                        <a:alpha val="85715"/>
                      </a:srgbClr>
                    </a:outerShdw>
                  </a:effectLst>
                  <a:latin typeface="Finlandica" charset="0"/>
                </a:rPr>
                <a:t> Katajanokka </a:t>
              </a:r>
              <a:r>
                <a:rPr lang="fi-FI" sz="700" kern="0" cap="none" spc="0" err="1">
                  <a:solidFill>
                    <a:schemeClr val="bg1"/>
                  </a:solidFill>
                  <a:effectLst>
                    <a:outerShdw blurRad="362626" dir="5400000" algn="ctr" rotWithShape="0">
                      <a:srgbClr val="000000">
                        <a:alpha val="85715"/>
                      </a:srgbClr>
                    </a:outerShdw>
                  </a:effectLst>
                  <a:latin typeface="Finlandica" charset="0"/>
                </a:rPr>
                <a:t>district</a:t>
              </a:r>
              <a:r>
                <a:rPr lang="fi-FI" sz="700" kern="0" cap="none" spc="0">
                  <a:solidFill>
                    <a:schemeClr val="bg1"/>
                  </a:solidFill>
                  <a:effectLst>
                    <a:outerShdw blurRad="362626" dir="5400000" algn="ctr" rotWithShape="0">
                      <a:srgbClr val="000000">
                        <a:alpha val="85715"/>
                      </a:srgbClr>
                    </a:outerShdw>
                  </a:effectLst>
                  <a:latin typeface="Finlandica" charset="0"/>
                </a:rPr>
                <a:t>, Helsinki. Photo: </a:t>
              </a:r>
              <a:r>
                <a:rPr lang="fi-FI" sz="700" kern="0" cap="none" spc="0" err="1">
                  <a:solidFill>
                    <a:schemeClr val="bg1"/>
                  </a:solidFill>
                  <a:effectLst>
                    <a:outerShdw blurRad="362626" dir="5400000" algn="ctr" rotWithShape="0">
                      <a:srgbClr val="000000">
                        <a:alpha val="85715"/>
                      </a:srgbClr>
                    </a:outerShdw>
                  </a:effectLst>
                  <a:latin typeface="Finlandica" charset="0"/>
                </a:rPr>
                <a:t>Yehia</a:t>
              </a:r>
              <a:r>
                <a:rPr lang="fi-FI" sz="700" kern="0" cap="none" spc="0">
                  <a:solidFill>
                    <a:schemeClr val="bg1"/>
                  </a:solidFill>
                  <a:effectLst>
                    <a:outerShdw blurRad="362626" dir="5400000" algn="ctr" rotWithShape="0">
                      <a:srgbClr val="000000">
                        <a:alpha val="85715"/>
                      </a:srgbClr>
                    </a:outerShdw>
                  </a:effectLst>
                  <a:latin typeface="Finlandica" charset="0"/>
                </a:rPr>
                <a:t> </a:t>
              </a:r>
              <a:r>
                <a:rPr lang="fi-FI" sz="700" kern="0" cap="none" spc="0" err="1">
                  <a:solidFill>
                    <a:schemeClr val="bg1"/>
                  </a:solidFill>
                  <a:effectLst>
                    <a:outerShdw blurRad="362626" dir="5400000" algn="ctr" rotWithShape="0">
                      <a:srgbClr val="000000">
                        <a:alpha val="85715"/>
                      </a:srgbClr>
                    </a:outerShdw>
                  </a:effectLst>
                  <a:latin typeface="Finlandica" charset="0"/>
                </a:rPr>
                <a:t>Eweis</a:t>
              </a:r>
              <a:r>
                <a:rPr lang="fi-FI" sz="700" kern="0" cap="none" spc="0">
                  <a:solidFill>
                    <a:schemeClr val="bg1"/>
                  </a:solidFill>
                  <a:effectLst>
                    <a:outerShdw blurRad="362626" dir="5400000" algn="ctr" rotWithShape="0">
                      <a:srgbClr val="000000">
                        <a:alpha val="85715"/>
                      </a:srgbClr>
                    </a:outerShdw>
                  </a:effectLst>
                  <a:latin typeface="Finlandica" charset="0"/>
                </a:rPr>
                <a:t> / Helsinki City </a:t>
              </a:r>
              <a:r>
                <a:rPr lang="fi-FI" sz="700" kern="0" cap="none" spc="0" err="1">
                  <a:solidFill>
                    <a:schemeClr val="bg1"/>
                  </a:solidFill>
                  <a:effectLst>
                    <a:outerShdw blurRad="362626" dir="5400000" algn="ctr" rotWithShape="0">
                      <a:srgbClr val="000000">
                        <a:alpha val="85715"/>
                      </a:srgbClr>
                    </a:outerShdw>
                  </a:effectLst>
                  <a:latin typeface="Finlandica" charset="0"/>
                </a:rPr>
                <a:t>Museum</a:t>
              </a:r>
              <a:endParaRPr lang="fi-FI" sz="700" kern="0" cap="none" spc="0">
                <a:solidFill>
                  <a:schemeClr val="bg1"/>
                </a:solidFill>
                <a:effectLst>
                  <a:outerShdw blurRad="362626" dir="5400000" algn="ctr" rotWithShape="0">
                    <a:srgbClr val="000000">
                      <a:alpha val="85715"/>
                    </a:srgbClr>
                  </a:outerShdw>
                </a:effectLst>
                <a:latin typeface="+mj-lt"/>
              </a:endParaRPr>
            </a:p>
          </p:txBody>
        </p:sp>
      </p:grpSp>
      <p:sp>
        <p:nvSpPr>
          <p:cNvPr id="54" name="Title 1">
            <a:extLst>
              <a:ext uri="{FF2B5EF4-FFF2-40B4-BE49-F238E27FC236}">
                <a16:creationId xmlns:a16="http://schemas.microsoft.com/office/drawing/2014/main" id="{0D7C56C3-EA30-702E-80D7-4A518BD4D6FA}"/>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700">
                <a:solidFill>
                  <a:schemeClr val="tx1"/>
                </a:solidFill>
                <a:latin typeface="Finlandica"/>
              </a:rPr>
              <a:t>Helsinki is </a:t>
            </a:r>
            <a:r>
              <a:rPr lang="fi-FI" sz="700" err="1">
                <a:solidFill>
                  <a:schemeClr val="tx1"/>
                </a:solidFill>
                <a:latin typeface="Finlandica"/>
              </a:rPr>
              <a:t>the</a:t>
            </a:r>
            <a:r>
              <a:rPr lang="fi-FI" sz="700">
                <a:solidFill>
                  <a:schemeClr val="tx1"/>
                </a:solidFill>
                <a:latin typeface="Finlandica"/>
              </a:rPr>
              <a:t> </a:t>
            </a:r>
            <a:r>
              <a:rPr lang="fi-FI" sz="700" err="1">
                <a:solidFill>
                  <a:schemeClr val="tx1"/>
                </a:solidFill>
                <a:latin typeface="Finlandica"/>
              </a:rPr>
              <a:t>blooming</a:t>
            </a:r>
            <a:r>
              <a:rPr lang="fi-FI" sz="700">
                <a:solidFill>
                  <a:schemeClr val="tx1"/>
                </a:solidFill>
                <a:latin typeface="Finlandica"/>
              </a:rPr>
              <a:t> </a:t>
            </a:r>
            <a:r>
              <a:rPr lang="fi-FI" sz="700" err="1">
                <a:solidFill>
                  <a:schemeClr val="tx1"/>
                </a:solidFill>
                <a:latin typeface="Finlandica"/>
              </a:rPr>
              <a:t>Art</a:t>
            </a:r>
            <a:r>
              <a:rPr lang="fi-FI" sz="700">
                <a:solidFill>
                  <a:schemeClr val="tx1"/>
                </a:solidFill>
                <a:latin typeface="Finlandica"/>
              </a:rPr>
              <a:t> </a:t>
            </a:r>
            <a:r>
              <a:rPr lang="fi-FI" sz="700" err="1">
                <a:solidFill>
                  <a:schemeClr val="tx1"/>
                </a:solidFill>
                <a:latin typeface="Finlandica"/>
              </a:rPr>
              <a:t>Nouveau</a:t>
            </a:r>
            <a:r>
              <a:rPr lang="fi-FI" sz="700">
                <a:solidFill>
                  <a:schemeClr val="tx1"/>
                </a:solidFill>
                <a:latin typeface="Finlandica"/>
              </a:rPr>
              <a:t> capital of </a:t>
            </a:r>
            <a:r>
              <a:rPr lang="fi-FI" sz="700" err="1">
                <a:solidFill>
                  <a:schemeClr val="tx1"/>
                </a:solidFill>
                <a:latin typeface="Finlandica"/>
              </a:rPr>
              <a:t>Northern</a:t>
            </a:r>
            <a:r>
              <a:rPr lang="fi-FI" sz="700">
                <a:solidFill>
                  <a:schemeClr val="tx1"/>
                </a:solidFill>
                <a:latin typeface="Finlandica"/>
              </a:rPr>
              <a:t> Europe.</a:t>
            </a:r>
          </a:p>
        </p:txBody>
      </p:sp>
      <p:sp>
        <p:nvSpPr>
          <p:cNvPr id="56" name="Title 1">
            <a:extLst>
              <a:ext uri="{FF2B5EF4-FFF2-40B4-BE49-F238E27FC236}">
                <a16:creationId xmlns:a16="http://schemas.microsoft.com/office/drawing/2014/main" id="{0BDA84C1-0E66-1FF4-F44C-6A94D21FFC87}"/>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8" name="Title 1">
            <a:extLst>
              <a:ext uri="{FF2B5EF4-FFF2-40B4-BE49-F238E27FC236}">
                <a16:creationId xmlns:a16="http://schemas.microsoft.com/office/drawing/2014/main" id="{40D4AC53-F268-262E-6E08-48F02A806A56}"/>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2</a:t>
            </a:r>
          </a:p>
        </p:txBody>
      </p:sp>
      <p:sp>
        <p:nvSpPr>
          <p:cNvPr id="59" name="Title 1">
            <a:extLst>
              <a:ext uri="{FF2B5EF4-FFF2-40B4-BE49-F238E27FC236}">
                <a16:creationId xmlns:a16="http://schemas.microsoft.com/office/drawing/2014/main" id="{C5DDEE14-07A3-AE0F-B57F-31903F1F3AA7}"/>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307E5D8D-B2D6-6367-AB64-A9C2C8AC4C97}"/>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32F86C6-518F-991C-7135-FD422305A97D}"/>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E6A09181-281B-3E74-6664-6DDDE8C1E395}"/>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F0449B63-8177-56F3-E31F-52975B8BDDC4}"/>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9C5A0292-E81C-5397-4250-1E6E58AD5C3F}"/>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3C42A723-E029-535C-F939-6B596BF643B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4B46584-D1F0-1D3A-AF3F-6303EA418C4F}"/>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2" name="Title 1">
            <a:extLst>
              <a:ext uri="{FF2B5EF4-FFF2-40B4-BE49-F238E27FC236}">
                <a16:creationId xmlns:a16="http://schemas.microsoft.com/office/drawing/2014/main" id="{CC5A4204-99C1-D832-9A00-941B3FEC365F}"/>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
        <p:nvSpPr>
          <p:cNvPr id="3" name="Rectangle 2">
            <a:extLst>
              <a:ext uri="{FF2B5EF4-FFF2-40B4-BE49-F238E27FC236}">
                <a16:creationId xmlns:a16="http://schemas.microsoft.com/office/drawing/2014/main" id="{D822298E-4FE8-61BE-3EBD-3288647340C5}"/>
              </a:ext>
            </a:extLst>
          </p:cNvPr>
          <p:cNvSpPr/>
          <p:nvPr/>
        </p:nvSpPr>
        <p:spPr>
          <a:xfrm>
            <a:off x="917484"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Rectangle 19">
            <a:extLst>
              <a:ext uri="{FF2B5EF4-FFF2-40B4-BE49-F238E27FC236}">
                <a16:creationId xmlns:a16="http://schemas.microsoft.com/office/drawing/2014/main" id="{37B1EE1F-6565-CA1F-9564-5AFA6A72EFC2}"/>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1271622163"/>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p:tgtEl>
                                          <p:spTgt spid="19"/>
                                        </p:tgtEl>
                                        <p:attrNameLst>
                                          <p:attrName>ppt_y</p:attrName>
                                        </p:attrNameLst>
                                      </p:cBhvr>
                                      <p:tavLst>
                                        <p:tav tm="0">
                                          <p:val>
                                            <p:strVal val="#ppt_y+#ppt_h*1.125000"/>
                                          </p:val>
                                        </p:tav>
                                        <p:tav tm="100000">
                                          <p:val>
                                            <p:strVal val="#ppt_y"/>
                                          </p:val>
                                        </p:tav>
                                      </p:tavLst>
                                    </p:anim>
                                    <p:animEffect transition="in" filter="wipe(up)">
                                      <p:cBhvr>
                                        <p:cTn id="8" dur="10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1000"/>
                                        <p:tgtEl>
                                          <p:spTgt spid="39"/>
                                        </p:tgtEl>
                                        <p:attrNameLst>
                                          <p:attrName>ppt_y</p:attrName>
                                        </p:attrNameLst>
                                      </p:cBhvr>
                                      <p:tavLst>
                                        <p:tav tm="0">
                                          <p:val>
                                            <p:strVal val="#ppt_y-#ppt_h*1.125000"/>
                                          </p:val>
                                        </p:tav>
                                        <p:tav tm="100000">
                                          <p:val>
                                            <p:strVal val="#ppt_y"/>
                                          </p:val>
                                        </p:tav>
                                      </p:tavLst>
                                    </p:anim>
                                    <p:animEffect transition="in" filter="wipe(down)">
                                      <p:cBhvr>
                                        <p:cTn id="19" dur="1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2.46914E-7 L 0.69114 2.46914E-7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0 2.96296E-6 L 0.43872 -0.00155 " pathEditMode="relative" rAng="0" ptsTypes="AA">
                                      <p:cBhvr>
                                        <p:cTn id="29" dur="2000" fill="hold"/>
                                        <p:tgtEl>
                                          <p:spTgt spid="16"/>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
                                        <p:tgtEl>
                                          <p:spTgt spid="15"/>
                                        </p:tgtEl>
                                      </p:cBhvr>
                                    </p:animEffect>
                                  </p:childTnLst>
                                </p:cTn>
                              </p:par>
                              <p:par>
                                <p:cTn id="33" presetID="0" presetClass="path" presetSubtype="0" accel="50000" decel="50000" fill="hold" nodeType="withEffect">
                                  <p:stCondLst>
                                    <p:cond delay="0"/>
                                  </p:stCondLst>
                                  <p:childTnLst>
                                    <p:animMotion origin="layout" path="M 2.77778E-6 -0.00185 L 1.0033 -0.00247 " pathEditMode="relative" rAng="0" ptsTypes="AA">
                                      <p:cBhvr>
                                        <p:cTn id="34" dur="3000" fill="hold"/>
                                        <p:tgtEl>
                                          <p:spTgt spid="7"/>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p:bldP spid="19"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5C97-BAF4-2108-C6EB-87D5CEA5CC0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7A3D2F-9840-18D0-32EF-77C16061E1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8" name="Rectangle 7">
            <a:extLst>
              <a:ext uri="{FF2B5EF4-FFF2-40B4-BE49-F238E27FC236}">
                <a16:creationId xmlns:a16="http://schemas.microsoft.com/office/drawing/2014/main" id="{E2E86291-B748-2E62-B6B2-84B39A623B6D}"/>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46936936-58B5-45C4-9603-8A7C1E2BDC7F}"/>
              </a:ext>
            </a:extLst>
          </p:cNvPr>
          <p:cNvSpPr txBox="1">
            <a:spLocks/>
          </p:cNvSpPr>
          <p:nvPr/>
        </p:nvSpPr>
        <p:spPr>
          <a:xfrm>
            <a:off x="1511300" y="4829733"/>
            <a:ext cx="6121400" cy="143347"/>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Finlandica" charset="0"/>
              </a:rPr>
              <a:t>Paimio Sanatorium by Alvar and Aino Aalto, 1933. Photo: </a:t>
            </a:r>
            <a:r>
              <a:rPr lang="en-US" sz="700" kern="0" cap="none" spc="0" err="1">
                <a:solidFill>
                  <a:schemeClr val="bg1"/>
                </a:solidFill>
                <a:latin typeface="Finlandica" charset="0"/>
              </a:rPr>
              <a:t>Tuomas</a:t>
            </a:r>
            <a:r>
              <a:rPr lang="en-US" sz="700" kern="0" cap="none" spc="0">
                <a:solidFill>
                  <a:schemeClr val="bg1"/>
                </a:solidFill>
                <a:latin typeface="Finlandica" charset="0"/>
              </a:rPr>
              <a:t> </a:t>
            </a:r>
            <a:r>
              <a:rPr lang="en-US" sz="700" kern="0" cap="none" spc="0" err="1">
                <a:solidFill>
                  <a:schemeClr val="bg1"/>
                </a:solidFill>
                <a:latin typeface="Finlandica" charset="0"/>
              </a:rPr>
              <a:t>Uusheimo</a:t>
            </a:r>
            <a:endParaRPr lang="en-US" sz="700" kern="0" cap="none" spc="0">
              <a:solidFill>
                <a:schemeClr val="bg1"/>
              </a:solidFill>
              <a:latin typeface="Finlandica" charset="0"/>
            </a:endParaRPr>
          </a:p>
        </p:txBody>
      </p:sp>
      <p:sp>
        <p:nvSpPr>
          <p:cNvPr id="6" name="Title 1">
            <a:extLst>
              <a:ext uri="{FF2B5EF4-FFF2-40B4-BE49-F238E27FC236}">
                <a16:creationId xmlns:a16="http://schemas.microsoft.com/office/drawing/2014/main" id="{4963B099-21E9-158A-4C6A-F6BC7C2419E4}"/>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3/10</a:t>
            </a:r>
          </a:p>
        </p:txBody>
      </p:sp>
      <p:sp>
        <p:nvSpPr>
          <p:cNvPr id="7" name="Title 1">
            <a:extLst>
              <a:ext uri="{FF2B5EF4-FFF2-40B4-BE49-F238E27FC236}">
                <a16:creationId xmlns:a16="http://schemas.microsoft.com/office/drawing/2014/main" id="{0C16778E-7E15-D2EC-DDE6-4133CA43647F}"/>
              </a:ext>
            </a:extLst>
          </p:cNvPr>
          <p:cNvSpPr txBox="1">
            <a:spLocks/>
          </p:cNvSpPr>
          <p:nvPr/>
        </p:nvSpPr>
        <p:spPr>
          <a:xfrm>
            <a:off x="1170041" y="2459851"/>
            <a:ext cx="6803918" cy="707886"/>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Finland is a landmark of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world-class modernism.</a:t>
            </a:r>
            <a:endParaRPr lang="en-US">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CCAF4608-CEBF-A4A9-8FD1-6AA40DDD1232}"/>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26580183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E051-DF3D-1B51-D960-6D1BB09EEDA3}"/>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6D848821-7796-6C46-3906-16DEE6642220}"/>
              </a:ext>
            </a:extLst>
          </p:cNvPr>
          <p:cNvGrpSpPr/>
          <p:nvPr/>
        </p:nvGrpSpPr>
        <p:grpSpPr>
          <a:xfrm>
            <a:off x="4067944" y="627532"/>
            <a:ext cx="5172903" cy="4265479"/>
            <a:chOff x="4067944" y="627532"/>
            <a:chExt cx="5172903" cy="4265479"/>
          </a:xfrm>
        </p:grpSpPr>
        <p:pic>
          <p:nvPicPr>
            <p:cNvPr id="12" name="Picture 11">
              <a:extLst>
                <a:ext uri="{FF2B5EF4-FFF2-40B4-BE49-F238E27FC236}">
                  <a16:creationId xmlns:a16="http://schemas.microsoft.com/office/drawing/2014/main" id="{27452276-40DD-E136-12FB-3F77692DBFA6}"/>
                </a:ext>
              </a:extLst>
            </p:cNvPr>
            <p:cNvPicPr>
              <a:picLocks noChangeAspect="1"/>
            </p:cNvPicPr>
            <p:nvPr/>
          </p:nvPicPr>
          <p:blipFill>
            <a:blip r:embed="rId4" cstate="screen">
              <a:alphaModFix/>
              <a:extLst>
                <a:ext uri="{28A0092B-C50C-407E-A947-70E740481C1C}">
                  <a14:useLocalDpi xmlns:a14="http://schemas.microsoft.com/office/drawing/2010/main"/>
                </a:ext>
              </a:extLst>
            </a:blip>
            <a:srcRect/>
            <a:stretch/>
          </p:blipFill>
          <p:spPr>
            <a:xfrm>
              <a:off x="4067944" y="627532"/>
              <a:ext cx="5076056" cy="4265479"/>
            </a:xfrm>
            <a:prstGeom prst="rect">
              <a:avLst/>
            </a:prstGeom>
          </p:spPr>
        </p:pic>
        <p:sp>
          <p:nvSpPr>
            <p:cNvPr id="68" name="Footer Placeholder 4">
              <a:extLst>
                <a:ext uri="{FF2B5EF4-FFF2-40B4-BE49-F238E27FC236}">
                  <a16:creationId xmlns:a16="http://schemas.microsoft.com/office/drawing/2014/main" id="{95D5DC3B-5B6F-DDCD-AA6B-09ADAC11527A}"/>
                </a:ext>
              </a:extLst>
            </p:cNvPr>
            <p:cNvSpPr txBox="1">
              <a:spLocks/>
            </p:cNvSpPr>
            <p:nvPr/>
          </p:nvSpPr>
          <p:spPr>
            <a:xfrm>
              <a:off x="4164791" y="715100"/>
              <a:ext cx="5076056"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516292" dir="3960000" algn="ctr" rotWithShape="0">
                      <a:srgbClr val="000000">
                        <a:alpha val="95351"/>
                      </a:srgbClr>
                    </a:outerShdw>
                  </a:effectLst>
                  <a:latin typeface="Finlandica" charset="0"/>
                </a:rPr>
                <a:t>Seinäjoki Library </a:t>
              </a:r>
              <a:r>
                <a:rPr lang="fi-FI" sz="700" kern="0" cap="none" spc="0" err="1">
                  <a:solidFill>
                    <a:schemeClr val="bg1"/>
                  </a:solidFill>
                  <a:effectLst>
                    <a:outerShdw blurRad="516292" dir="3960000" algn="ctr" rotWithShape="0">
                      <a:srgbClr val="000000">
                        <a:alpha val="95351"/>
                      </a:srgbClr>
                    </a:outerShdw>
                  </a:effectLst>
                  <a:latin typeface="Finlandica" charset="0"/>
                </a:rPr>
                <a:t>by</a:t>
              </a:r>
              <a:r>
                <a:rPr lang="fi-FI" sz="700" kern="0" cap="none" spc="0">
                  <a:solidFill>
                    <a:schemeClr val="bg1"/>
                  </a:solidFill>
                  <a:effectLst>
                    <a:outerShdw blurRad="516292" dir="3960000" algn="ctr" rotWithShape="0">
                      <a:srgbClr val="000000">
                        <a:alpha val="95351"/>
                      </a:srgbClr>
                    </a:outerShdw>
                  </a:effectLst>
                  <a:latin typeface="Finlandica" charset="0"/>
                </a:rPr>
                <a:t> Alvar Aalto, 1965. </a:t>
              </a:r>
              <a:r>
                <a:rPr lang="fi-FI" sz="700" kern="0" cap="none" spc="0" err="1">
                  <a:solidFill>
                    <a:schemeClr val="bg1"/>
                  </a:solidFill>
                  <a:effectLst>
                    <a:outerShdw blurRad="516292" dir="3960000" algn="ctr" rotWithShape="0">
                      <a:srgbClr val="000000">
                        <a:alpha val="95351"/>
                      </a:srgbClr>
                    </a:outerShdw>
                  </a:effectLst>
                  <a:latin typeface="Finlandica" charset="0"/>
                </a:rPr>
                <a:t>Restoration</a:t>
              </a:r>
              <a:r>
                <a:rPr lang="fi-FI" sz="700" kern="0" cap="none" spc="0">
                  <a:solidFill>
                    <a:schemeClr val="bg1"/>
                  </a:solidFill>
                  <a:effectLst>
                    <a:outerShdw blurRad="516292" dir="3960000" algn="ctr" rotWithShape="0">
                      <a:srgbClr val="000000">
                        <a:alpha val="95351"/>
                      </a:srgbClr>
                    </a:outerShdw>
                  </a:effectLst>
                  <a:latin typeface="Finlandica" charset="0"/>
                </a:rPr>
                <a:t> </a:t>
              </a:r>
              <a:r>
                <a:rPr lang="fi-FI" sz="700" kern="0" cap="none" spc="0" err="1">
                  <a:solidFill>
                    <a:schemeClr val="bg1"/>
                  </a:solidFill>
                  <a:effectLst>
                    <a:outerShdw blurRad="516292" dir="3960000" algn="ctr" rotWithShape="0">
                      <a:srgbClr val="000000">
                        <a:alpha val="95351"/>
                      </a:srgbClr>
                    </a:outerShdw>
                  </a:effectLst>
                  <a:latin typeface="Finlandica" charset="0"/>
                </a:rPr>
                <a:t>Architects</a:t>
              </a:r>
              <a:r>
                <a:rPr lang="fi-FI" sz="700" kern="0" cap="none" spc="0">
                  <a:solidFill>
                    <a:schemeClr val="bg1"/>
                  </a:solidFill>
                  <a:effectLst>
                    <a:outerShdw blurRad="516292" dir="3960000" algn="ctr" rotWithShape="0">
                      <a:srgbClr val="000000">
                        <a:alpha val="95351"/>
                      </a:srgbClr>
                    </a:outerShdw>
                  </a:effectLst>
                  <a:latin typeface="Finlandica" charset="0"/>
                </a:rPr>
                <a:t> Mustonen, 2015. Photo: Maija Holma / Alvar Aalto Foundation</a:t>
              </a:r>
              <a:endParaRPr lang="fi-FI" sz="700" kern="0" cap="none" spc="0">
                <a:solidFill>
                  <a:schemeClr val="bg1"/>
                </a:solidFill>
                <a:effectLst>
                  <a:outerShdw blurRad="516292" dir="3960000" algn="ctr" rotWithShape="0">
                    <a:srgbClr val="000000">
                      <a:alpha val="95351"/>
                    </a:srgbClr>
                  </a:outerShdw>
                </a:effectLst>
                <a:latin typeface="+mj-lt"/>
              </a:endParaRPr>
            </a:p>
          </p:txBody>
        </p:sp>
      </p:grpSp>
      <p:grpSp>
        <p:nvGrpSpPr>
          <p:cNvPr id="11" name="Group 10">
            <a:extLst>
              <a:ext uri="{FF2B5EF4-FFF2-40B4-BE49-F238E27FC236}">
                <a16:creationId xmlns:a16="http://schemas.microsoft.com/office/drawing/2014/main" id="{105D33EF-5C4B-28FE-AECC-08D1BB801DDC}"/>
              </a:ext>
            </a:extLst>
          </p:cNvPr>
          <p:cNvGrpSpPr/>
          <p:nvPr/>
        </p:nvGrpSpPr>
        <p:grpSpPr>
          <a:xfrm>
            <a:off x="4067944" y="625365"/>
            <a:ext cx="5076056" cy="4265479"/>
            <a:chOff x="4067944" y="625365"/>
            <a:chExt cx="5076056" cy="4265479"/>
          </a:xfrm>
        </p:grpSpPr>
        <p:pic>
          <p:nvPicPr>
            <p:cNvPr id="13" name="Picture 12">
              <a:extLst>
                <a:ext uri="{FF2B5EF4-FFF2-40B4-BE49-F238E27FC236}">
                  <a16:creationId xmlns:a16="http://schemas.microsoft.com/office/drawing/2014/main" id="{61454B24-59E5-EE1E-1D96-9F07B5D156D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67944" y="625365"/>
              <a:ext cx="5076056" cy="4265479"/>
            </a:xfrm>
            <a:prstGeom prst="rect">
              <a:avLst/>
            </a:prstGeom>
          </p:spPr>
        </p:pic>
        <p:sp>
          <p:nvSpPr>
            <p:cNvPr id="22" name="Footer Placeholder 4">
              <a:extLst>
                <a:ext uri="{FF2B5EF4-FFF2-40B4-BE49-F238E27FC236}">
                  <a16:creationId xmlns:a16="http://schemas.microsoft.com/office/drawing/2014/main" id="{D6BEB5C6-5095-3AA0-4672-088120E7968E}"/>
                </a:ext>
              </a:extLst>
            </p:cNvPr>
            <p:cNvSpPr txBox="1">
              <a:spLocks/>
            </p:cNvSpPr>
            <p:nvPr/>
          </p:nvSpPr>
          <p:spPr>
            <a:xfrm>
              <a:off x="4164791" y="710797"/>
              <a:ext cx="3874459"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609439" dist="50800" dir="5400000" algn="ctr" rotWithShape="0">
                      <a:srgbClr val="000000">
                        <a:alpha val="75149"/>
                      </a:srgbClr>
                    </a:outerShdw>
                  </a:effectLst>
                  <a:latin typeface="Finlandica" charset="0"/>
                </a:rPr>
                <a:t>Villa Mairea </a:t>
              </a:r>
              <a:r>
                <a:rPr lang="fi-FI" sz="700" kern="0" cap="none" spc="0" err="1">
                  <a:solidFill>
                    <a:schemeClr val="bg1"/>
                  </a:solidFill>
                  <a:effectLst>
                    <a:outerShdw blurRad="609439" dist="50800" dir="5400000" algn="ctr" rotWithShape="0">
                      <a:srgbClr val="000000">
                        <a:alpha val="75149"/>
                      </a:srgbClr>
                    </a:outerShdw>
                  </a:effectLst>
                  <a:latin typeface="Finlandica" charset="0"/>
                </a:rPr>
                <a:t>by</a:t>
              </a:r>
              <a:r>
                <a:rPr lang="fi-FI" sz="700" kern="0" cap="none" spc="0">
                  <a:solidFill>
                    <a:schemeClr val="bg1"/>
                  </a:solidFill>
                  <a:effectLst>
                    <a:outerShdw blurRad="609439" dist="50800" dir="5400000" algn="ctr" rotWithShape="0">
                      <a:srgbClr val="000000">
                        <a:alpha val="75149"/>
                      </a:srgbClr>
                    </a:outerShdw>
                  </a:effectLst>
                  <a:latin typeface="Finlandica" charset="0"/>
                </a:rPr>
                <a:t> Alvar and Aino Aalto, Noormarkku, Pori 1939. Photo: Jarno Kylmänen / Mairea Foundation</a:t>
              </a:r>
              <a:endParaRPr lang="fi-FI" sz="700" kern="0" cap="none" spc="0">
                <a:solidFill>
                  <a:schemeClr val="bg1"/>
                </a:solidFill>
                <a:effectLst>
                  <a:outerShdw blurRad="609439" dist="50800" dir="5400000" algn="ctr" rotWithShape="0">
                    <a:srgbClr val="000000">
                      <a:alpha val="75149"/>
                    </a:srgbClr>
                  </a:outerShdw>
                </a:effectLst>
                <a:latin typeface="+mj-lt"/>
              </a:endParaRPr>
            </a:p>
          </p:txBody>
        </p:sp>
      </p:grpSp>
      <p:sp>
        <p:nvSpPr>
          <p:cNvPr id="31" name="Rectangle 30">
            <a:extLst>
              <a:ext uri="{FF2B5EF4-FFF2-40B4-BE49-F238E27FC236}">
                <a16:creationId xmlns:a16="http://schemas.microsoft.com/office/drawing/2014/main" id="{8D0D39D8-011F-DFCA-F6D7-C52847E259BA}"/>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 name="Group 1">
            <a:extLst>
              <a:ext uri="{FF2B5EF4-FFF2-40B4-BE49-F238E27FC236}">
                <a16:creationId xmlns:a16="http://schemas.microsoft.com/office/drawing/2014/main" id="{32B33B60-D919-7B28-6F1D-7B09189E1BD8}"/>
              </a:ext>
            </a:extLst>
          </p:cNvPr>
          <p:cNvGrpSpPr/>
          <p:nvPr/>
        </p:nvGrpSpPr>
        <p:grpSpPr>
          <a:xfrm>
            <a:off x="1259218" y="1516823"/>
            <a:ext cx="1591941" cy="1022001"/>
            <a:chOff x="1241202" y="1890496"/>
            <a:chExt cx="1591941" cy="1022001"/>
          </a:xfrm>
        </p:grpSpPr>
        <p:sp>
          <p:nvSpPr>
            <p:cNvPr id="38" name="Title 1">
              <a:extLst>
                <a:ext uri="{FF2B5EF4-FFF2-40B4-BE49-F238E27FC236}">
                  <a16:creationId xmlns:a16="http://schemas.microsoft.com/office/drawing/2014/main" id="{B2985CDB-F742-6D51-6F17-568534D40673}"/>
                </a:ext>
              </a:extLst>
            </p:cNvPr>
            <p:cNvSpPr txBox="1">
              <a:spLocks/>
            </p:cNvSpPr>
            <p:nvPr/>
          </p:nvSpPr>
          <p:spPr>
            <a:xfrm>
              <a:off x="1241202" y="2296944"/>
              <a:ext cx="1591941"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is one of the best-known Finns worldwide. He was an architect, a designer, and a giant of the Modernist scene.</a:t>
              </a:r>
              <a:endParaRPr lang="fi-FI">
                <a:solidFill>
                  <a:schemeClr val="tx1"/>
                </a:solidFill>
                <a:ea typeface="+mj-lt"/>
                <a:cs typeface="+mj-lt"/>
              </a:endParaRPr>
            </a:p>
          </p:txBody>
        </p:sp>
        <p:sp>
          <p:nvSpPr>
            <p:cNvPr id="39" name="Title 1">
              <a:extLst>
                <a:ext uri="{FF2B5EF4-FFF2-40B4-BE49-F238E27FC236}">
                  <a16:creationId xmlns:a16="http://schemas.microsoft.com/office/drawing/2014/main" id="{97A40DB0-DB9F-B6F1-6271-65E77D4A096B}"/>
                </a:ext>
              </a:extLst>
            </p:cNvPr>
            <p:cNvSpPr txBox="1">
              <a:spLocks/>
            </p:cNvSpPr>
            <p:nvPr/>
          </p:nvSpPr>
          <p:spPr>
            <a:xfrm>
              <a:off x="1323587" y="1890496"/>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Alvar Aalto</a:t>
              </a:r>
            </a:p>
          </p:txBody>
        </p:sp>
      </p:grpSp>
      <p:sp>
        <p:nvSpPr>
          <p:cNvPr id="19" name="Title 1">
            <a:extLst>
              <a:ext uri="{FF2B5EF4-FFF2-40B4-BE49-F238E27FC236}">
                <a16:creationId xmlns:a16="http://schemas.microsoft.com/office/drawing/2014/main" id="{F7C62161-F831-6D87-5E8A-FA4C53776CDE}"/>
              </a:ext>
            </a:extLst>
          </p:cNvPr>
          <p:cNvSpPr txBox="1">
            <a:spLocks/>
          </p:cNvSpPr>
          <p:nvPr/>
        </p:nvSpPr>
        <p:spPr>
          <a:xfrm>
            <a:off x="1331386" y="3160315"/>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i="1">
                <a:solidFill>
                  <a:schemeClr val="tx1"/>
                </a:solidFill>
                <a:ea typeface="+mj-lt"/>
                <a:cs typeface="+mj-lt"/>
              </a:rPr>
              <a:t>"Form must have a content, and that content </a:t>
            </a:r>
            <a:br>
              <a:rPr lang="en-US" sz="1000" b="0" i="1">
                <a:solidFill>
                  <a:schemeClr val="tx1"/>
                </a:solidFill>
                <a:ea typeface="+mj-lt"/>
                <a:cs typeface="+mj-lt"/>
              </a:rPr>
            </a:br>
            <a:r>
              <a:rPr lang="en-US" sz="1000" b="0" i="1">
                <a:solidFill>
                  <a:schemeClr val="tx1"/>
                </a:solidFill>
                <a:ea typeface="+mj-lt"/>
                <a:cs typeface="+mj-lt"/>
              </a:rPr>
              <a:t>must be linked with nature."</a:t>
            </a:r>
            <a:endParaRPr lang="en-US" sz="1000" b="0">
              <a:solidFill>
                <a:schemeClr val="tx1"/>
              </a:solidFill>
              <a:ea typeface="+mj-lt"/>
              <a:cs typeface="+mj-lt"/>
            </a:endParaRPr>
          </a:p>
        </p:txBody>
      </p:sp>
      <p:sp>
        <p:nvSpPr>
          <p:cNvPr id="27" name="TextBox 26">
            <a:extLst>
              <a:ext uri="{FF2B5EF4-FFF2-40B4-BE49-F238E27FC236}">
                <a16:creationId xmlns:a16="http://schemas.microsoft.com/office/drawing/2014/main" id="{098CF541-3BE4-AF4C-D5B9-1311272CC92F}"/>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F32E0347-19BC-D296-78DB-7023CE676B04}"/>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Finland is a landmark of world-class modernism.</a:t>
            </a:r>
          </a:p>
        </p:txBody>
      </p:sp>
      <p:sp>
        <p:nvSpPr>
          <p:cNvPr id="56" name="Title 1">
            <a:extLst>
              <a:ext uri="{FF2B5EF4-FFF2-40B4-BE49-F238E27FC236}">
                <a16:creationId xmlns:a16="http://schemas.microsoft.com/office/drawing/2014/main" id="{14172216-4CF2-EA75-EE2C-2C977AF0D5C0}"/>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81A160D9-EC87-98ED-0ECF-9256823AB83F}"/>
              </a:ext>
            </a:extLst>
          </p:cNvPr>
          <p:cNvSpPr/>
          <p:nvPr/>
        </p:nvSpPr>
        <p:spPr>
          <a:xfrm>
            <a:off x="121331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8" name="Title 1">
            <a:extLst>
              <a:ext uri="{FF2B5EF4-FFF2-40B4-BE49-F238E27FC236}">
                <a16:creationId xmlns:a16="http://schemas.microsoft.com/office/drawing/2014/main" id="{2FD85AF3-D638-CDA3-B33E-085474E6CCE8}"/>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B5E6D4AE-CD3F-D210-683A-5DEE3F828E9E}"/>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3</a:t>
            </a:r>
          </a:p>
        </p:txBody>
      </p:sp>
      <p:sp>
        <p:nvSpPr>
          <p:cNvPr id="60" name="Title 1">
            <a:extLst>
              <a:ext uri="{FF2B5EF4-FFF2-40B4-BE49-F238E27FC236}">
                <a16:creationId xmlns:a16="http://schemas.microsoft.com/office/drawing/2014/main" id="{E29CA7C4-EE30-7858-A0AF-A5F27C6227AC}"/>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4</a:t>
            </a:r>
          </a:p>
        </p:txBody>
      </p:sp>
      <p:sp>
        <p:nvSpPr>
          <p:cNvPr id="61" name="Title 1">
            <a:extLst>
              <a:ext uri="{FF2B5EF4-FFF2-40B4-BE49-F238E27FC236}">
                <a16:creationId xmlns:a16="http://schemas.microsoft.com/office/drawing/2014/main" id="{5C27E011-4EE9-FFD9-A5C2-A1C00B7647FC}"/>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23F8F72E-4164-9725-0CB2-3B529A0B1F8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2AC2DBB6-D0F0-76CF-ED1F-3626939C9875}"/>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5A6ECF7B-E0E8-8E8E-4CB5-7D5A8BA0625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57822C0E-019E-008C-E52C-D11EA45D59B5}"/>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3D88E457-CCCB-31F0-DCCE-11B56F862619}"/>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C6F720EC-F101-EE80-4B4B-77B0EA2FBA01}"/>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grpSp>
        <p:nvGrpSpPr>
          <p:cNvPr id="4" name="Group 3">
            <a:extLst>
              <a:ext uri="{FF2B5EF4-FFF2-40B4-BE49-F238E27FC236}">
                <a16:creationId xmlns:a16="http://schemas.microsoft.com/office/drawing/2014/main" id="{6F937FE3-3E75-39B5-15ED-3C97A048D0D4}"/>
              </a:ext>
            </a:extLst>
          </p:cNvPr>
          <p:cNvGrpSpPr/>
          <p:nvPr/>
        </p:nvGrpSpPr>
        <p:grpSpPr>
          <a:xfrm>
            <a:off x="-5112199" y="625365"/>
            <a:ext cx="5076056" cy="4265479"/>
            <a:chOff x="4067944" y="625365"/>
            <a:chExt cx="5076056" cy="4265479"/>
          </a:xfrm>
        </p:grpSpPr>
        <p:pic>
          <p:nvPicPr>
            <p:cNvPr id="5" name="Picture 4">
              <a:extLst>
                <a:ext uri="{FF2B5EF4-FFF2-40B4-BE49-F238E27FC236}">
                  <a16:creationId xmlns:a16="http://schemas.microsoft.com/office/drawing/2014/main" id="{F77A3997-163A-74A3-1A61-04F0F47E724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067944" y="625365"/>
              <a:ext cx="5076056" cy="4265479"/>
            </a:xfrm>
            <a:prstGeom prst="rect">
              <a:avLst/>
            </a:prstGeom>
          </p:spPr>
        </p:pic>
        <p:sp>
          <p:nvSpPr>
            <p:cNvPr id="7" name="Footer Placeholder 4">
              <a:extLst>
                <a:ext uri="{FF2B5EF4-FFF2-40B4-BE49-F238E27FC236}">
                  <a16:creationId xmlns:a16="http://schemas.microsoft.com/office/drawing/2014/main" id="{BD98EE13-B206-19D6-C0AF-5077F81EFB8F}"/>
                </a:ext>
              </a:extLst>
            </p:cNvPr>
            <p:cNvSpPr txBox="1">
              <a:spLocks/>
            </p:cNvSpPr>
            <p:nvPr/>
          </p:nvSpPr>
          <p:spPr>
            <a:xfrm>
              <a:off x="4150305" y="710797"/>
              <a:ext cx="37702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05774" dir="5400000" algn="ctr" rotWithShape="0">
                      <a:srgbClr val="000000">
                        <a:alpha val="91000"/>
                      </a:srgbClr>
                    </a:outerShdw>
                  </a:effectLst>
                  <a:latin typeface="Finlandica" charset="0"/>
                </a:rPr>
                <a:t>Pyhäkoski </a:t>
              </a:r>
              <a:r>
                <a:rPr lang="fi-FI" sz="700" kern="0" cap="none" spc="0" err="1">
                  <a:solidFill>
                    <a:schemeClr val="bg1"/>
                  </a:solidFill>
                  <a:effectLst>
                    <a:outerShdw blurRad="305774" dir="5400000" algn="ctr" rotWithShape="0">
                      <a:srgbClr val="000000">
                        <a:alpha val="91000"/>
                      </a:srgbClr>
                    </a:outerShdw>
                  </a:effectLst>
                  <a:latin typeface="Finlandica" charset="0"/>
                </a:rPr>
                <a:t>Hydropower</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Plant</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Aarne Ervi, Muhos 1951. Photo: Pekka Elomaa / </a:t>
              </a:r>
              <a:r>
                <a:rPr lang="fi-FI" sz="700" kern="0" cap="none" spc="0" err="1">
                  <a:solidFill>
                    <a:schemeClr val="bg1"/>
                  </a:solidFill>
                  <a:effectLst>
                    <a:outerShdw blurRad="305774" dir="5400000" algn="ctr" rotWithShape="0">
                      <a:srgbClr val="000000">
                        <a:alpha val="91000"/>
                      </a:srgbClr>
                    </a:outerShdw>
                  </a:effectLst>
                  <a:latin typeface="Finlandica" charset="0"/>
                </a:rPr>
                <a:t>Council</a:t>
              </a:r>
              <a:r>
                <a:rPr lang="fi-FI" sz="700" kern="0" cap="none" spc="0">
                  <a:solidFill>
                    <a:schemeClr val="bg1"/>
                  </a:solidFill>
                  <a:effectLst>
                    <a:outerShdw blurRad="305774" dir="5400000" algn="ctr" rotWithShape="0">
                      <a:srgbClr val="000000">
                        <a:alpha val="91000"/>
                      </a:srgbClr>
                    </a:outerShdw>
                  </a:effectLst>
                  <a:latin typeface="Finlandica" charset="0"/>
                </a:rPr>
                <a:t> of Oulu </a:t>
              </a:r>
              <a:r>
                <a:rPr lang="fi-FI" sz="700" kern="0" cap="none" spc="0" err="1">
                  <a:solidFill>
                    <a:schemeClr val="bg1"/>
                  </a:solidFill>
                  <a:effectLst>
                    <a:outerShdw blurRad="305774" dir="5400000" algn="ctr" rotWithShape="0">
                      <a:srgbClr val="000000">
                        <a:alpha val="91000"/>
                      </a:srgbClr>
                    </a:outerShdw>
                  </a:effectLst>
                  <a:latin typeface="Finlandica" charset="0"/>
                </a:rPr>
                <a:t>Region</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sp>
        <p:nvSpPr>
          <p:cNvPr id="8" name="Rectangle 7">
            <a:extLst>
              <a:ext uri="{FF2B5EF4-FFF2-40B4-BE49-F238E27FC236}">
                <a16:creationId xmlns:a16="http://schemas.microsoft.com/office/drawing/2014/main" id="{534AA1AE-ADA1-C681-34E4-B3E723B4445C}"/>
              </a:ext>
            </a:extLst>
          </p:cNvPr>
          <p:cNvSpPr/>
          <p:nvPr/>
        </p:nvSpPr>
        <p:spPr>
          <a:xfrm>
            <a:off x="-25406" y="608386"/>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F00C1B28-1D34-62D8-F04F-EC4CE98C03EE}"/>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1EDD05E9-B02E-109E-1B30-5D1C8F4E7EAA}"/>
                </a:ext>
              </a:extLst>
            </p:cNvPr>
            <p:cNvPicPr>
              <a:picLocks noChangeAspect="1"/>
            </p:cNvPicPr>
            <p:nvPr/>
          </p:nvPicPr>
          <p:blipFill>
            <a:blip r:embed="rId7" cstate="screen">
              <a:extLst>
                <a:ext uri="{28A0092B-C50C-407E-A947-70E740481C1C}">
                  <a14:useLocalDpi xmlns:a14="http://schemas.microsoft.com/office/drawing/2010/main"/>
                </a:ext>
              </a:extLst>
            </a:blip>
            <a:srcRect b="-142"/>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13F912C5-22AE-E66B-FE2D-89235AB5086B}"/>
                </a:ext>
              </a:extLst>
            </p:cNvPr>
            <p:cNvSpPr txBox="1">
              <a:spLocks/>
            </p:cNvSpPr>
            <p:nvPr/>
          </p:nvSpPr>
          <p:spPr>
            <a:xfrm>
              <a:off x="269181" y="5350519"/>
              <a:ext cx="2047035"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605041" dist="50800" dir="5400000" algn="ctr" rotWithShape="0">
                      <a:srgbClr val="000000">
                        <a:alpha val="85000"/>
                      </a:srgbClr>
                    </a:outerShdw>
                  </a:effectLst>
                  <a:latin typeface="Finlandica" charset="0"/>
                </a:rPr>
                <a:t>Mäkelä House </a:t>
              </a:r>
              <a:r>
                <a:rPr lang="fi-FI" sz="700" kern="0" cap="none" spc="0" err="1">
                  <a:solidFill>
                    <a:schemeClr val="bg1"/>
                  </a:solidFill>
                  <a:effectLst>
                    <a:outerShdw blurRad="605041" dist="50800" dir="5400000" algn="ctr" rotWithShape="0">
                      <a:srgbClr val="000000">
                        <a:alpha val="85000"/>
                      </a:srgbClr>
                    </a:outerShdw>
                  </a:effectLst>
                  <a:latin typeface="Finlandica" charset="0"/>
                </a:rPr>
                <a:t>by</a:t>
              </a:r>
              <a:r>
                <a:rPr lang="fi-FI" sz="700" kern="0" cap="none" spc="0">
                  <a:solidFill>
                    <a:schemeClr val="bg1"/>
                  </a:solidFill>
                  <a:effectLst>
                    <a:outerShdw blurRad="605041" dist="50800" dir="5400000" algn="ctr" rotWithShape="0">
                      <a:srgbClr val="000000">
                        <a:alpha val="85000"/>
                      </a:srgbClr>
                    </a:outerShdw>
                  </a:effectLst>
                  <a:latin typeface="Finlandica" charset="0"/>
                </a:rPr>
                <a:t> </a:t>
              </a:r>
              <a:r>
                <a:rPr lang="fi-FI" sz="700" kern="0" cap="none" spc="0" err="1">
                  <a:solidFill>
                    <a:schemeClr val="bg1"/>
                  </a:solidFill>
                  <a:effectLst>
                    <a:outerShdw blurRad="605041" dist="50800" dir="5400000" algn="ctr" rotWithShape="0">
                      <a:srgbClr val="000000">
                        <a:alpha val="85000"/>
                      </a:srgbClr>
                    </a:outerShdw>
                  </a:effectLst>
                  <a:latin typeface="Finlandica" charset="0"/>
                </a:rPr>
                <a:t>the</a:t>
              </a:r>
              <a:r>
                <a:rPr lang="fi-FI" sz="700" kern="0" cap="none" spc="0">
                  <a:solidFill>
                    <a:schemeClr val="bg1"/>
                  </a:solidFill>
                  <a:effectLst>
                    <a:outerShdw blurRad="605041" dist="50800" dir="5400000" algn="ctr" rotWithShape="0">
                      <a:srgbClr val="000000">
                        <a:alpha val="85000"/>
                      </a:srgbClr>
                    </a:outerShdw>
                  </a:effectLst>
                  <a:latin typeface="Finlandica" charset="0"/>
                </a:rPr>
                <a:t> Aalto </a:t>
              </a:r>
              <a:r>
                <a:rPr lang="fi-FI" sz="700" kern="0" cap="none" spc="0" err="1">
                  <a:solidFill>
                    <a:schemeClr val="bg1"/>
                  </a:solidFill>
                  <a:effectLst>
                    <a:outerShdw blurRad="605041" dist="50800" dir="5400000" algn="ctr" rotWithShape="0">
                      <a:srgbClr val="000000">
                        <a:alpha val="85000"/>
                      </a:srgbClr>
                    </a:outerShdw>
                  </a:effectLst>
                  <a:latin typeface="Finlandica" charset="0"/>
                </a:rPr>
                <a:t>office</a:t>
              </a:r>
              <a:r>
                <a:rPr lang="fi-FI" sz="700" kern="0" cap="none" spc="0">
                  <a:solidFill>
                    <a:schemeClr val="bg1"/>
                  </a:solidFill>
                  <a:effectLst>
                    <a:outerShdw blurRad="605041" dist="50800" dir="5400000" algn="ctr" rotWithShape="0">
                      <a:srgbClr val="000000">
                        <a:alpha val="85000"/>
                      </a:srgbClr>
                    </a:outerShdw>
                  </a:effectLst>
                  <a:latin typeface="Finlandica" charset="0"/>
                </a:rPr>
                <a:t>, Sunila, Kotka 1937. </a:t>
              </a:r>
              <a:br>
                <a:rPr lang="fi-FI" sz="700" kern="0" cap="none" spc="0">
                  <a:solidFill>
                    <a:schemeClr val="bg1"/>
                  </a:solidFill>
                  <a:effectLst>
                    <a:outerShdw blurRad="605041" dist="50800" dir="5400000" algn="ctr" rotWithShape="0">
                      <a:srgbClr val="000000">
                        <a:alpha val="85000"/>
                      </a:srgbClr>
                    </a:outerShdw>
                  </a:effectLst>
                  <a:latin typeface="Finlandica" charset="0"/>
                </a:rPr>
              </a:br>
              <a:r>
                <a:rPr lang="fi-FI" sz="700" kern="0" cap="none" spc="0">
                  <a:solidFill>
                    <a:schemeClr val="bg1"/>
                  </a:solidFill>
                  <a:effectLst>
                    <a:outerShdw blurRad="605041" dist="50800" dir="5400000" algn="ctr" rotWithShape="0">
                      <a:srgbClr val="000000">
                        <a:alpha val="85000"/>
                      </a:srgbClr>
                    </a:outerShdw>
                  </a:effectLst>
                  <a:latin typeface="Finlandica" charset="0"/>
                </a:rPr>
                <a:t>Photo: Maija Holma / Alvar Aalto Foundation</a:t>
              </a:r>
              <a:endParaRPr lang="fi-FI" sz="700" kern="0" cap="none" spc="0">
                <a:solidFill>
                  <a:schemeClr val="bg1"/>
                </a:solidFill>
                <a:effectLst>
                  <a:outerShdw blurRad="605041" dist="50800" dir="5400000" algn="ctr" rotWithShape="0">
                    <a:srgbClr val="000000">
                      <a:alpha val="85000"/>
                    </a:srgbClr>
                  </a:outerShdw>
                </a:effectLst>
                <a:latin typeface="+mj-lt"/>
              </a:endParaRPr>
            </a:p>
          </p:txBody>
        </p:sp>
      </p:grpSp>
      <p:grpSp>
        <p:nvGrpSpPr>
          <p:cNvPr id="14" name="Group 13">
            <a:extLst>
              <a:ext uri="{FF2B5EF4-FFF2-40B4-BE49-F238E27FC236}">
                <a16:creationId xmlns:a16="http://schemas.microsoft.com/office/drawing/2014/main" id="{972C6ED5-A221-CBB3-6956-A00D9440AE34}"/>
              </a:ext>
            </a:extLst>
          </p:cNvPr>
          <p:cNvGrpSpPr/>
          <p:nvPr/>
        </p:nvGrpSpPr>
        <p:grpSpPr>
          <a:xfrm>
            <a:off x="-3819526" y="627532"/>
            <a:ext cx="3783383" cy="4265479"/>
            <a:chOff x="176579" y="5266611"/>
            <a:chExt cx="3783383" cy="4265479"/>
          </a:xfrm>
        </p:grpSpPr>
        <p:pic>
          <p:nvPicPr>
            <p:cNvPr id="15" name="Picture 14">
              <a:extLst>
                <a:ext uri="{FF2B5EF4-FFF2-40B4-BE49-F238E27FC236}">
                  <a16:creationId xmlns:a16="http://schemas.microsoft.com/office/drawing/2014/main" id="{25885D86-FCE5-5C6D-C819-966FA462ADF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76579" y="5266611"/>
              <a:ext cx="3783383" cy="4265479"/>
            </a:xfrm>
            <a:prstGeom prst="rect">
              <a:avLst/>
            </a:prstGeom>
          </p:spPr>
        </p:pic>
        <p:sp>
          <p:nvSpPr>
            <p:cNvPr id="16" name="Footer Placeholder 4">
              <a:extLst>
                <a:ext uri="{FF2B5EF4-FFF2-40B4-BE49-F238E27FC236}">
                  <a16:creationId xmlns:a16="http://schemas.microsoft.com/office/drawing/2014/main" id="{88B8B086-9914-6043-C2B1-C0D82E2250DB}"/>
                </a:ext>
              </a:extLst>
            </p:cNvPr>
            <p:cNvSpPr txBox="1">
              <a:spLocks/>
            </p:cNvSpPr>
            <p:nvPr/>
          </p:nvSpPr>
          <p:spPr>
            <a:xfrm>
              <a:off x="269181" y="5354179"/>
              <a:ext cx="2130391" cy="215444"/>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Lasipalatsi </a:t>
              </a:r>
              <a:r>
                <a:rPr lang="fi-FI" sz="700" kern="0" cap="none" spc="0" err="1">
                  <a:solidFill>
                    <a:schemeClr val="bg1"/>
                  </a:solidFill>
                  <a:latin typeface="Finlandica" charset="0"/>
                </a:rPr>
                <a:t>by</a:t>
              </a:r>
              <a:r>
                <a:rPr lang="fi-FI" sz="700" kern="0" cap="none" spc="0">
                  <a:solidFill>
                    <a:schemeClr val="bg1"/>
                  </a:solidFill>
                  <a:latin typeface="Finlandica" charset="0"/>
                </a:rPr>
                <a:t> Kokko, Revell &amp; Riihimäki, Helsinki 1935. </a:t>
              </a:r>
              <a:br>
                <a:rPr lang="fi-FI" sz="700" kern="0" cap="none" spc="0">
                  <a:solidFill>
                    <a:schemeClr val="bg1"/>
                  </a:solidFill>
                  <a:latin typeface="Finlandica" charset="0"/>
                </a:rPr>
              </a:br>
              <a:r>
                <a:rPr lang="fi-FI" sz="700" kern="0" cap="none" spc="0">
                  <a:solidFill>
                    <a:schemeClr val="bg1"/>
                  </a:solidFill>
                  <a:latin typeface="Finlandica" charset="0"/>
                </a:rPr>
                <a:t>Photo: Tuomas Uusheimo / City of Helsinki</a:t>
              </a:r>
              <a:endParaRPr lang="fi-FI" sz="700" kern="0" cap="none" spc="0">
                <a:solidFill>
                  <a:schemeClr val="bg1"/>
                </a:solidFill>
                <a:latin typeface="+mj-lt"/>
              </a:endParaRPr>
            </a:p>
          </p:txBody>
        </p:sp>
      </p:grpSp>
      <p:sp>
        <p:nvSpPr>
          <p:cNvPr id="17" name="Rectangle 16">
            <a:extLst>
              <a:ext uri="{FF2B5EF4-FFF2-40B4-BE49-F238E27FC236}">
                <a16:creationId xmlns:a16="http://schemas.microsoft.com/office/drawing/2014/main" id="{D2089FFA-2EF4-F076-02F8-BA36856D3491}"/>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custDataLst>
      <p:tags r:id="rId1"/>
    </p:custDataLst>
    <p:extLst>
      <p:ext uri="{BB962C8B-B14F-4D97-AF65-F5344CB8AC3E}">
        <p14:creationId xmlns:p14="http://schemas.microsoft.com/office/powerpoint/2010/main" val="3943626121"/>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par>
                                <p:cTn id="24" presetID="63" presetClass="path" presetSubtype="0" accel="50000" decel="50000" fill="hold" nodeType="withEffect">
                                  <p:stCondLst>
                                    <p:cond delay="0"/>
                                  </p:stCondLst>
                                  <p:childTnLst>
                                    <p:animMotion origin="layout" path="M 4.16667E-6 -1.11111E-6 L 0.69114 -1.11111E-6 " pathEditMode="relative" rAng="0" ptsTypes="AA">
                                      <p:cBhvr>
                                        <p:cTn id="25" dur="2500" fill="hold"/>
                                        <p:tgtEl>
                                          <p:spTgt spid="11"/>
                                        </p:tgtEl>
                                        <p:attrNameLst>
                                          <p:attrName>ppt_x</p:attrName>
                                          <p:attrName>ppt_y</p:attrName>
                                        </p:attrNameLst>
                                      </p:cBhvr>
                                      <p:rCtr x="34549" y="0"/>
                                    </p:animMotion>
                                  </p:childTnLst>
                                </p:cTn>
                              </p:par>
                            </p:childTnLst>
                          </p:cTn>
                        </p:par>
                      </p:childTnLst>
                    </p:cTn>
                  </p:par>
                  <p:par>
                    <p:cTn id="26" fill="hold">
                      <p:stCondLst>
                        <p:cond delay="indefinite"/>
                      </p:stCondLst>
                      <p:childTnLst>
                        <p:par>
                          <p:cTn id="27" fill="hold">
                            <p:stCondLst>
                              <p:cond delay="0"/>
                            </p:stCondLst>
                            <p:childTnLst>
                              <p:par>
                                <p:cTn id="28" presetID="0" presetClass="path" presetSubtype="0" repeatCount="0" accel="50000" decel="50000" fill="hold" nodeType="clickEffect">
                                  <p:stCondLst>
                                    <p:cond delay="0"/>
                                  </p:stCondLst>
                                  <p:childTnLst>
                                    <p:animMotion origin="layout" path="M 3.88889E-6 2.46914E-7 L 0.43871 -0.00154 " pathEditMode="relative" rAng="0" ptsTypes="AA">
                                      <p:cBhvr>
                                        <p:cTn id="29" dur="2000" fill="hold"/>
                                        <p:tgtEl>
                                          <p:spTgt spid="14"/>
                                        </p:tgtEl>
                                        <p:attrNameLst>
                                          <p:attrName>ppt_x</p:attrName>
                                          <p:attrName>ppt_y</p:attrName>
                                        </p:attrNameLst>
                                      </p:cBhvr>
                                      <p:rCtr x="21927" y="-93"/>
                                    </p:animMotion>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
                                        <p:tgtEl>
                                          <p:spTgt spid="8"/>
                                        </p:tgtEl>
                                      </p:cBhvr>
                                    </p:animEffect>
                                  </p:childTnLst>
                                </p:cTn>
                              </p:par>
                              <p:par>
                                <p:cTn id="33" presetID="0" presetClass="path" presetSubtype="0" accel="50000" decel="50000" fill="hold" nodeType="withEffect">
                                  <p:stCondLst>
                                    <p:cond delay="0"/>
                                  </p:stCondLst>
                                  <p:childTnLst>
                                    <p:animMotion origin="layout" path="M 3.61111E-6 -0.00185 L 1.0033 -0.00247 " pathEditMode="relative" rAng="0" ptsTypes="AA">
                                      <p:cBhvr>
                                        <p:cTn id="34" dur="3000" fill="hold"/>
                                        <p:tgtEl>
                                          <p:spTgt spid="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6F8E2-3203-812B-E03E-D2FE8E1FE4B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54384BA-D4F2-90F5-78F2-C6C2B1CA4C8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Rectangle 7">
            <a:extLst>
              <a:ext uri="{FF2B5EF4-FFF2-40B4-BE49-F238E27FC236}">
                <a16:creationId xmlns:a16="http://schemas.microsoft.com/office/drawing/2014/main" id="{EE65161B-D3DB-9F12-09F5-131D91E30C49}"/>
              </a:ext>
            </a:extLst>
          </p:cNvPr>
          <p:cNvSpPr/>
          <p:nvPr/>
        </p:nvSpPr>
        <p:spPr>
          <a:xfrm>
            <a:off x="0" y="0"/>
            <a:ext cx="9144000" cy="51435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Footer Placeholder 4">
            <a:extLst>
              <a:ext uri="{FF2B5EF4-FFF2-40B4-BE49-F238E27FC236}">
                <a16:creationId xmlns:a16="http://schemas.microsoft.com/office/drawing/2014/main" id="{9C44418A-D393-AA20-7AC0-B53F73496A3B}"/>
              </a:ext>
            </a:extLst>
          </p:cNvPr>
          <p:cNvSpPr txBox="1">
            <a:spLocks/>
          </p:cNvSpPr>
          <p:nvPr/>
        </p:nvSpPr>
        <p:spPr>
          <a:xfrm>
            <a:off x="1511300" y="4750231"/>
            <a:ext cx="6121400" cy="222849"/>
          </a:xfrm>
          <a:prstGeom prst="rect">
            <a:avLst/>
          </a:prstGeom>
        </p:spPr>
        <p:txBody>
          <a:bodyPr vert="horz" lIns="0" tIns="0" rIns="0" bIns="0" rtlCol="0" anchor="ctr" anchorCtr="0">
            <a:no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kern="0" cap="none" spc="0">
                <a:solidFill>
                  <a:schemeClr val="bg1"/>
                </a:solidFill>
                <a:latin typeface="Finlandica"/>
              </a:rPr>
              <a:t>Architect </a:t>
            </a:r>
            <a:r>
              <a:rPr lang="en-US" sz="700" kern="0" cap="none" spc="0" err="1">
                <a:solidFill>
                  <a:schemeClr val="bg1"/>
                </a:solidFill>
                <a:latin typeface="Finlandica"/>
              </a:rPr>
              <a:t>Wivi</a:t>
            </a:r>
            <a:r>
              <a:rPr lang="en-US" sz="700" kern="0" cap="none" spc="0">
                <a:solidFill>
                  <a:schemeClr val="bg1"/>
                </a:solidFill>
                <a:latin typeface="Finlandica"/>
              </a:rPr>
              <a:t> </a:t>
            </a:r>
            <a:r>
              <a:rPr lang="en-US" sz="700" kern="0" cap="none" spc="0" err="1">
                <a:solidFill>
                  <a:schemeClr val="bg1"/>
                </a:solidFill>
                <a:latin typeface="Finlandica"/>
              </a:rPr>
              <a:t>Lönn</a:t>
            </a:r>
            <a:r>
              <a:rPr lang="en-US" sz="700" kern="0" cap="none" spc="0">
                <a:solidFill>
                  <a:schemeClr val="bg1"/>
                </a:solidFill>
                <a:latin typeface="Finlandica"/>
              </a:rPr>
              <a:t> (</a:t>
            </a:r>
            <a:r>
              <a:rPr lang="fi" sz="700" kern="0" cap="none" spc="0">
                <a:solidFill>
                  <a:schemeClr val="bg1"/>
                </a:solidFill>
                <a:latin typeface="Finlandica"/>
              </a:rPr>
              <a:t>1872–1966)</a:t>
            </a:r>
            <a:r>
              <a:rPr lang="en-US" sz="700" kern="0" cap="none" spc="0">
                <a:solidFill>
                  <a:schemeClr val="bg1"/>
                </a:solidFill>
                <a:latin typeface="Finlandica"/>
              </a:rPr>
              <a:t> was the first Finnish woman to start her own architectural practice. </a:t>
            </a:r>
          </a:p>
          <a:p>
            <a:pPr algn="ctr"/>
            <a:r>
              <a:rPr lang="en-US" sz="700" kern="0" cap="none" spc="0">
                <a:solidFill>
                  <a:schemeClr val="bg1"/>
                </a:solidFill>
                <a:latin typeface="Finlandica"/>
              </a:rPr>
              <a:t>Photo: Wilhelm </a:t>
            </a:r>
            <a:r>
              <a:rPr lang="en-US" sz="700" kern="0" cap="none" spc="0" err="1">
                <a:solidFill>
                  <a:schemeClr val="bg1"/>
                </a:solidFill>
                <a:latin typeface="Finlandica"/>
              </a:rPr>
              <a:t>Lönn</a:t>
            </a:r>
            <a:r>
              <a:rPr lang="en-US" sz="700" kern="0" cap="none" spc="0">
                <a:solidFill>
                  <a:schemeClr val="bg1"/>
                </a:solidFill>
                <a:latin typeface="Finlandica"/>
              </a:rPr>
              <a:t> / Museum of Central Finland</a:t>
            </a:r>
          </a:p>
        </p:txBody>
      </p:sp>
      <p:sp>
        <p:nvSpPr>
          <p:cNvPr id="6" name="Title 1">
            <a:extLst>
              <a:ext uri="{FF2B5EF4-FFF2-40B4-BE49-F238E27FC236}">
                <a16:creationId xmlns:a16="http://schemas.microsoft.com/office/drawing/2014/main" id="{BFB20F2C-BD2F-38AF-512D-836ED7927AC3}"/>
              </a:ext>
            </a:extLst>
          </p:cNvPr>
          <p:cNvSpPr txBox="1">
            <a:spLocks/>
          </p:cNvSpPr>
          <p:nvPr/>
        </p:nvSpPr>
        <p:spPr>
          <a:xfrm>
            <a:off x="1170041" y="1860869"/>
            <a:ext cx="6803918" cy="400110"/>
          </a:xfrm>
          <a:prstGeom prst="rect">
            <a:avLst/>
          </a:prstGeom>
        </p:spPr>
        <p:txBody>
          <a:bodyPr wrap="square">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2000" b="0">
                <a:solidFill>
                  <a:schemeClr val="bg1"/>
                </a:solidFill>
                <a:effectLst>
                  <a:outerShdw blurRad="1270000" dist="50800" dir="5400000" sx="102000" sy="102000" algn="ctr" rotWithShape="0">
                    <a:srgbClr val="000000">
                      <a:alpha val="41087"/>
                    </a:srgbClr>
                  </a:outerShdw>
                </a:effectLst>
                <a:latin typeface="Finlandica" pitchFamily="2" charset="77"/>
              </a:rPr>
              <a:t>4/10</a:t>
            </a:r>
          </a:p>
        </p:txBody>
      </p:sp>
      <p:sp>
        <p:nvSpPr>
          <p:cNvPr id="7" name="Title 1">
            <a:extLst>
              <a:ext uri="{FF2B5EF4-FFF2-40B4-BE49-F238E27FC236}">
                <a16:creationId xmlns:a16="http://schemas.microsoft.com/office/drawing/2014/main" id="{427208A9-D69C-F684-A9D8-32F5487242E9}"/>
              </a:ext>
            </a:extLst>
          </p:cNvPr>
          <p:cNvSpPr txBox="1">
            <a:spLocks/>
          </p:cNvSpPr>
          <p:nvPr/>
        </p:nvSpPr>
        <p:spPr>
          <a:xfrm>
            <a:off x="1170041" y="2459851"/>
            <a:ext cx="6803918" cy="1015663"/>
          </a:xfrm>
          <a:prstGeom prst="rect">
            <a:avLst/>
          </a:prstGeom>
        </p:spPr>
        <p:txBody>
          <a:bodyPr wrap="square" lIns="91440" tIns="45720" rIns="91440" bIns="4572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bg1"/>
                </a:solidFill>
                <a:effectLst>
                  <a:outerShdw blurRad="994667" dir="5400000" sx="102000" sy="102000" algn="ctr" rotWithShape="0">
                    <a:srgbClr val="000000"/>
                  </a:outerShdw>
                </a:effectLst>
                <a:latin typeface="Finlandica"/>
              </a:rPr>
              <a:t>And can you guess the first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country to allow women to </a:t>
            </a:r>
            <a:br>
              <a:rPr lang="en-US" sz="2000">
                <a:solidFill>
                  <a:schemeClr val="bg1"/>
                </a:solidFill>
                <a:effectLst>
                  <a:outerShdw blurRad="994667" dir="5400000" sx="102000" sy="102000" algn="ctr" rotWithShape="0">
                    <a:srgbClr val="000000"/>
                  </a:outerShdw>
                </a:effectLst>
                <a:latin typeface="Finlandica"/>
              </a:rPr>
            </a:br>
            <a:r>
              <a:rPr lang="en-US" sz="2000">
                <a:solidFill>
                  <a:schemeClr val="bg1"/>
                </a:solidFill>
                <a:effectLst>
                  <a:outerShdw blurRad="994667" dir="5400000" sx="102000" sy="102000" algn="ctr" rotWithShape="0">
                    <a:srgbClr val="000000"/>
                  </a:outerShdw>
                </a:effectLst>
                <a:latin typeface="Finlandica"/>
              </a:rPr>
              <a:t>graduate as architects?</a:t>
            </a:r>
            <a:endParaRPr lang="en-US">
              <a:solidFill>
                <a:schemeClr val="bg1"/>
              </a:solidFill>
              <a:effectLst>
                <a:outerShdw blurRad="994667" dir="5400000" sx="102000" sy="102000" algn="ctr" rotWithShape="0">
                  <a:srgbClr val="000000"/>
                </a:outerShdw>
              </a:effectLst>
              <a:latin typeface="Finlandica"/>
            </a:endParaRPr>
          </a:p>
        </p:txBody>
      </p:sp>
      <p:pic>
        <p:nvPicPr>
          <p:cNvPr id="4" name="Picture 3">
            <a:extLst>
              <a:ext uri="{FF2B5EF4-FFF2-40B4-BE49-F238E27FC236}">
                <a16:creationId xmlns:a16="http://schemas.microsoft.com/office/drawing/2014/main" id="{FE9F7CDA-AC5B-36E9-3E32-5C5DFB171904}"/>
              </a:ext>
            </a:extLst>
          </p:cNvPr>
          <p:cNvPicPr>
            <a:picLocks/>
          </p:cNvPicPr>
          <p:nvPr/>
        </p:nvPicPr>
        <p:blipFill>
          <a:blip r:embed="rId4"/>
          <a:stretch>
            <a:fillRect/>
          </a:stretch>
        </p:blipFill>
        <p:spPr>
          <a:xfrm>
            <a:off x="4413250" y="2342415"/>
            <a:ext cx="317500" cy="36000"/>
          </a:xfrm>
          <a:prstGeom prst="rect">
            <a:avLst/>
          </a:prstGeom>
        </p:spPr>
      </p:pic>
    </p:spTree>
    <p:extLst>
      <p:ext uri="{BB962C8B-B14F-4D97-AF65-F5344CB8AC3E}">
        <p14:creationId xmlns:p14="http://schemas.microsoft.com/office/powerpoint/2010/main" val="301738326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1E8F0-D128-E4D1-A073-A9D1F1C6CECF}"/>
            </a:ext>
          </a:extLst>
        </p:cNvPr>
        <p:cNvGrpSpPr/>
        <p:nvPr/>
      </p:nvGrpSpPr>
      <p:grpSpPr>
        <a:xfrm>
          <a:off x="0" y="0"/>
          <a:ext cx="0" cy="0"/>
          <a:chOff x="0" y="0"/>
          <a:chExt cx="0" cy="0"/>
        </a:xfrm>
      </p:grpSpPr>
      <p:grpSp>
        <p:nvGrpSpPr>
          <p:cNvPr id="69" name="Group 68">
            <a:extLst>
              <a:ext uri="{FF2B5EF4-FFF2-40B4-BE49-F238E27FC236}">
                <a16:creationId xmlns:a16="http://schemas.microsoft.com/office/drawing/2014/main" id="{47492E3D-9ECD-7FFA-286C-BB77905475E3}"/>
              </a:ext>
            </a:extLst>
          </p:cNvPr>
          <p:cNvGrpSpPr/>
          <p:nvPr/>
        </p:nvGrpSpPr>
        <p:grpSpPr>
          <a:xfrm>
            <a:off x="4067944" y="627531"/>
            <a:ext cx="5076056" cy="4265479"/>
            <a:chOff x="4067944" y="627531"/>
            <a:chExt cx="5076056" cy="4265479"/>
          </a:xfrm>
        </p:grpSpPr>
        <p:pic>
          <p:nvPicPr>
            <p:cNvPr id="12" name="Picture 11">
              <a:extLst>
                <a:ext uri="{FF2B5EF4-FFF2-40B4-BE49-F238E27FC236}">
                  <a16:creationId xmlns:a16="http://schemas.microsoft.com/office/drawing/2014/main" id="{2F764C25-0732-94A0-8582-4E287DEAA297}"/>
                </a:ext>
              </a:extLst>
            </p:cNvPr>
            <p:cNvPicPr>
              <a:picLocks noChangeAspect="1"/>
            </p:cNvPicPr>
            <p:nvPr/>
          </p:nvPicPr>
          <p:blipFill>
            <a:blip r:embed="rId3" cstate="screen">
              <a:extLst>
                <a:ext uri="{28A0092B-C50C-407E-A947-70E740481C1C}">
                  <a14:useLocalDpi xmlns:a14="http://schemas.microsoft.com/office/drawing/2010/main"/>
                </a:ext>
              </a:extLst>
            </a:blip>
            <a:srcRect b="-165"/>
            <a:stretch/>
          </p:blipFill>
          <p:spPr>
            <a:xfrm>
              <a:off x="4067944" y="627531"/>
              <a:ext cx="5076056" cy="4265479"/>
            </a:xfrm>
            <a:prstGeom prst="rect">
              <a:avLst/>
            </a:prstGeom>
          </p:spPr>
        </p:pic>
        <p:sp>
          <p:nvSpPr>
            <p:cNvPr id="68" name="Footer Placeholder 4">
              <a:extLst>
                <a:ext uri="{FF2B5EF4-FFF2-40B4-BE49-F238E27FC236}">
                  <a16:creationId xmlns:a16="http://schemas.microsoft.com/office/drawing/2014/main" id="{464A08C0-D0CA-AF29-1DCC-E7164213F47F}"/>
                </a:ext>
              </a:extLst>
            </p:cNvPr>
            <p:cNvSpPr txBox="1">
              <a:spLocks/>
            </p:cNvSpPr>
            <p:nvPr/>
          </p:nvSpPr>
          <p:spPr>
            <a:xfrm>
              <a:off x="4174639" y="713130"/>
              <a:ext cx="3822485" cy="107722"/>
            </a:xfrm>
            <a:prstGeom prst="rect">
              <a:avLst/>
            </a:prstGeom>
          </p:spPr>
          <p:txBody>
            <a:bodyPr vert="horz" wrap="squar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err="1">
                  <a:solidFill>
                    <a:schemeClr val="bg1"/>
                  </a:solidFill>
                  <a:effectLst>
                    <a:outerShdw blurRad="456643" dir="5400000" algn="ctr" rotWithShape="0">
                      <a:srgbClr val="000000">
                        <a:alpha val="87837"/>
                      </a:srgbClr>
                    </a:outerShdw>
                  </a:effectLst>
                  <a:latin typeface="Finlandica" charset="0"/>
                </a:rPr>
                <a:t>Elissa</a:t>
              </a:r>
              <a:r>
                <a:rPr lang="fi-FI" sz="700" kern="0" cap="none" spc="0">
                  <a:solidFill>
                    <a:schemeClr val="bg1"/>
                  </a:solidFill>
                  <a:effectLst>
                    <a:outerShdw blurRad="456643" dir="5400000" algn="ctr" rotWithShape="0">
                      <a:srgbClr val="000000">
                        <a:alpha val="87837"/>
                      </a:srgbClr>
                    </a:outerShdw>
                  </a:effectLst>
                  <a:latin typeface="Finlandica" charset="0"/>
                </a:rPr>
                <a:t> Aalto at </a:t>
              </a:r>
              <a:r>
                <a:rPr lang="fi-FI" sz="700" kern="0" cap="none" spc="0" err="1">
                  <a:solidFill>
                    <a:schemeClr val="bg1"/>
                  </a:solidFill>
                  <a:effectLst>
                    <a:outerShdw blurRad="456643" dir="5400000" algn="ctr" rotWithShape="0">
                      <a:srgbClr val="000000">
                        <a:alpha val="87837"/>
                      </a:srgbClr>
                    </a:outerShdw>
                  </a:effectLst>
                  <a:latin typeface="Finlandica" charset="0"/>
                </a:rPr>
                <a:t>the</a:t>
              </a:r>
              <a:r>
                <a:rPr lang="fi-FI" sz="700" kern="0" cap="none" spc="0">
                  <a:solidFill>
                    <a:schemeClr val="bg1"/>
                  </a:solidFill>
                  <a:effectLst>
                    <a:outerShdw blurRad="456643" dir="5400000" algn="ctr" rotWithShape="0">
                      <a:srgbClr val="000000">
                        <a:alpha val="87837"/>
                      </a:srgbClr>
                    </a:outerShdw>
                  </a:effectLst>
                  <a:latin typeface="Finlandica" charset="0"/>
                </a:rPr>
                <a:t> Aalto </a:t>
              </a:r>
              <a:r>
                <a:rPr lang="fi-FI" sz="700" kern="0" cap="none" spc="0" err="1">
                  <a:solidFill>
                    <a:schemeClr val="bg1"/>
                  </a:solidFill>
                  <a:effectLst>
                    <a:outerShdw blurRad="456643" dir="5400000" algn="ctr" rotWithShape="0">
                      <a:srgbClr val="000000">
                        <a:alpha val="87837"/>
                      </a:srgbClr>
                    </a:outerShdw>
                  </a:effectLst>
                  <a:latin typeface="Finlandica" charset="0"/>
                </a:rPr>
                <a:t>office</a:t>
              </a:r>
              <a:r>
                <a:rPr lang="fi-FI" sz="700" kern="0" cap="none" spc="0">
                  <a:solidFill>
                    <a:schemeClr val="bg1"/>
                  </a:solidFill>
                  <a:effectLst>
                    <a:outerShdw blurRad="456643" dir="5400000" algn="ctr" rotWithShape="0">
                      <a:srgbClr val="000000">
                        <a:alpha val="87837"/>
                      </a:srgbClr>
                    </a:outerShdw>
                  </a:effectLst>
                  <a:latin typeface="Finlandica" charset="0"/>
                </a:rPr>
                <a:t> in </a:t>
              </a:r>
              <a:r>
                <a:rPr lang="fi-FI" sz="700" kern="0" cap="none" spc="0" err="1">
                  <a:solidFill>
                    <a:schemeClr val="bg1"/>
                  </a:solidFill>
                  <a:effectLst>
                    <a:outerShdw blurRad="456643" dir="5400000" algn="ctr" rotWithShape="0">
                      <a:srgbClr val="000000">
                        <a:alpha val="87837"/>
                      </a:srgbClr>
                    </a:outerShdw>
                  </a:effectLst>
                  <a:latin typeface="Finlandica" charset="0"/>
                </a:rPr>
                <a:t>the</a:t>
              </a:r>
              <a:r>
                <a:rPr lang="fi-FI" sz="700" kern="0" cap="none" spc="0">
                  <a:solidFill>
                    <a:schemeClr val="bg1"/>
                  </a:solidFill>
                  <a:effectLst>
                    <a:outerShdw blurRad="456643" dir="5400000" algn="ctr" rotWithShape="0">
                      <a:srgbClr val="000000">
                        <a:alpha val="87837"/>
                      </a:srgbClr>
                    </a:outerShdw>
                  </a:effectLst>
                  <a:latin typeface="Finlandica" charset="0"/>
                </a:rPr>
                <a:t> 1970s. Photo: Stig Bergström / Alvar Aalto Foundation</a:t>
              </a:r>
              <a:endParaRPr lang="fi-FI" sz="700" kern="0" cap="none" spc="0">
                <a:solidFill>
                  <a:schemeClr val="bg1"/>
                </a:solidFill>
                <a:effectLst>
                  <a:outerShdw blurRad="456643" dir="5400000" algn="ctr" rotWithShape="0">
                    <a:srgbClr val="000000">
                      <a:alpha val="87837"/>
                    </a:srgbClr>
                  </a:outerShdw>
                </a:effectLst>
                <a:latin typeface="+mj-lt"/>
              </a:endParaRPr>
            </a:p>
          </p:txBody>
        </p:sp>
      </p:grpSp>
      <p:grpSp>
        <p:nvGrpSpPr>
          <p:cNvPr id="11" name="Group 10">
            <a:extLst>
              <a:ext uri="{FF2B5EF4-FFF2-40B4-BE49-F238E27FC236}">
                <a16:creationId xmlns:a16="http://schemas.microsoft.com/office/drawing/2014/main" id="{9F53EF4F-13CF-82C8-D736-E85179784E13}"/>
              </a:ext>
            </a:extLst>
          </p:cNvPr>
          <p:cNvGrpSpPr/>
          <p:nvPr/>
        </p:nvGrpSpPr>
        <p:grpSpPr>
          <a:xfrm>
            <a:off x="4067944" y="627532"/>
            <a:ext cx="5076056" cy="4265478"/>
            <a:chOff x="4067944" y="627532"/>
            <a:chExt cx="5076056" cy="4265478"/>
          </a:xfrm>
        </p:grpSpPr>
        <p:pic>
          <p:nvPicPr>
            <p:cNvPr id="13" name="Picture 12">
              <a:extLst>
                <a:ext uri="{FF2B5EF4-FFF2-40B4-BE49-F238E27FC236}">
                  <a16:creationId xmlns:a16="http://schemas.microsoft.com/office/drawing/2014/main" id="{3219DE62-9062-4166-3A2D-AB3B07A3C5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7944" y="627532"/>
              <a:ext cx="5076056" cy="4265478"/>
            </a:xfrm>
            <a:prstGeom prst="rect">
              <a:avLst/>
            </a:prstGeom>
          </p:spPr>
        </p:pic>
        <p:sp>
          <p:nvSpPr>
            <p:cNvPr id="22" name="Footer Placeholder 4">
              <a:extLst>
                <a:ext uri="{FF2B5EF4-FFF2-40B4-BE49-F238E27FC236}">
                  <a16:creationId xmlns:a16="http://schemas.microsoft.com/office/drawing/2014/main" id="{82C2099B-AB10-AA27-C543-01BCB586AF0B}"/>
                </a:ext>
              </a:extLst>
            </p:cNvPr>
            <p:cNvSpPr txBox="1">
              <a:spLocks/>
            </p:cNvSpPr>
            <p:nvPr/>
          </p:nvSpPr>
          <p:spPr>
            <a:xfrm>
              <a:off x="4166608" y="697735"/>
              <a:ext cx="3930563"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latin typeface="Finlandica" charset="0"/>
                </a:rPr>
                <a:t>Tampere Central </a:t>
              </a:r>
              <a:r>
                <a:rPr lang="fi-FI" sz="700" kern="0" cap="none" spc="0" err="1">
                  <a:solidFill>
                    <a:schemeClr val="bg1"/>
                  </a:solidFill>
                  <a:latin typeface="Finlandica" charset="0"/>
                </a:rPr>
                <a:t>Fire</a:t>
              </a:r>
              <a:r>
                <a:rPr lang="fi-FI" sz="700" kern="0" cap="none" spc="0">
                  <a:solidFill>
                    <a:schemeClr val="bg1"/>
                  </a:solidFill>
                  <a:latin typeface="Finlandica" charset="0"/>
                </a:rPr>
                <a:t> </a:t>
              </a:r>
              <a:r>
                <a:rPr lang="fi-FI" sz="700" kern="0" cap="none" spc="0" err="1">
                  <a:solidFill>
                    <a:schemeClr val="bg1"/>
                  </a:solidFill>
                  <a:latin typeface="Finlandica" charset="0"/>
                </a:rPr>
                <a:t>Station</a:t>
              </a:r>
              <a:r>
                <a:rPr lang="fi-FI" sz="700" kern="0" cap="none" spc="0">
                  <a:solidFill>
                    <a:schemeClr val="bg1"/>
                  </a:solidFill>
                  <a:latin typeface="Finlandica" charset="0"/>
                </a:rPr>
                <a:t> </a:t>
              </a:r>
              <a:r>
                <a:rPr lang="fi-FI" sz="700" kern="0" cap="none" spc="0" err="1">
                  <a:solidFill>
                    <a:schemeClr val="bg1"/>
                  </a:solidFill>
                  <a:latin typeface="Finlandica" charset="0"/>
                </a:rPr>
                <a:t>by</a:t>
              </a:r>
              <a:r>
                <a:rPr lang="fi-FI" sz="700" kern="0" cap="none" spc="0">
                  <a:solidFill>
                    <a:schemeClr val="bg1"/>
                  </a:solidFill>
                  <a:latin typeface="Finlandica" charset="0"/>
                </a:rPr>
                <a:t> </a:t>
              </a:r>
              <a:r>
                <a:rPr lang="fi-FI" sz="700" kern="0" cap="none" spc="0" err="1">
                  <a:solidFill>
                    <a:schemeClr val="bg1"/>
                  </a:solidFill>
                  <a:latin typeface="Finlandica" charset="0"/>
                </a:rPr>
                <a:t>Wivi</a:t>
              </a:r>
              <a:r>
                <a:rPr lang="fi-FI" sz="700" kern="0" cap="none" spc="0">
                  <a:solidFill>
                    <a:schemeClr val="bg1"/>
                  </a:solidFill>
                  <a:latin typeface="Finlandica" charset="0"/>
                </a:rPr>
                <a:t> Lönn, 1908. Photo: Kari </a:t>
              </a:r>
              <a:r>
                <a:rPr lang="fi-FI" sz="700" kern="0" cap="none" spc="0" err="1">
                  <a:solidFill>
                    <a:schemeClr val="bg1"/>
                  </a:solidFill>
                  <a:latin typeface="Finlandica" charset="0"/>
                </a:rPr>
                <a:t>Hakli</a:t>
              </a:r>
              <a:r>
                <a:rPr lang="fi-FI" sz="700" kern="0" cap="none" spc="0">
                  <a:solidFill>
                    <a:schemeClr val="bg1"/>
                  </a:solidFill>
                  <a:latin typeface="Finlandica" charset="0"/>
                </a:rPr>
                <a:t> / Architecture &amp; Design </a:t>
              </a:r>
              <a:r>
                <a:rPr lang="fi-FI" sz="700" kern="0" cap="none" spc="0" err="1">
                  <a:solidFill>
                    <a:schemeClr val="bg1"/>
                  </a:solidFill>
                  <a:latin typeface="Finlandica" charset="0"/>
                </a:rPr>
                <a:t>Museum</a:t>
              </a:r>
              <a:r>
                <a:rPr lang="fi-FI" sz="700" kern="0" cap="none" spc="0">
                  <a:solidFill>
                    <a:schemeClr val="bg1"/>
                  </a:solidFill>
                  <a:latin typeface="Finlandica" charset="0"/>
                </a:rPr>
                <a:t> Helsinki</a:t>
              </a:r>
              <a:endParaRPr lang="fi-FI" sz="700" kern="0" cap="none" spc="0">
                <a:solidFill>
                  <a:schemeClr val="bg1"/>
                </a:solidFill>
                <a:latin typeface="+mj-lt"/>
              </a:endParaRPr>
            </a:p>
          </p:txBody>
        </p:sp>
      </p:grpSp>
      <p:sp>
        <p:nvSpPr>
          <p:cNvPr id="15" name="Rectangle 14">
            <a:extLst>
              <a:ext uri="{FF2B5EF4-FFF2-40B4-BE49-F238E27FC236}">
                <a16:creationId xmlns:a16="http://schemas.microsoft.com/office/drawing/2014/main" id="{D6DF4F64-3F2B-549D-34EA-D4EA6D65D29F}"/>
              </a:ext>
            </a:extLst>
          </p:cNvPr>
          <p:cNvSpPr/>
          <p:nvPr/>
        </p:nvSpPr>
        <p:spPr>
          <a:xfrm>
            <a:off x="-3819526" y="627531"/>
            <a:ext cx="3828994" cy="42654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C35CF618-C1E7-ED8B-D177-7143BD0056FD}"/>
              </a:ext>
            </a:extLst>
          </p:cNvPr>
          <p:cNvSpPr/>
          <p:nvPr/>
        </p:nvSpPr>
        <p:spPr>
          <a:xfrm flipV="1">
            <a:off x="1830223" y="2839032"/>
            <a:ext cx="450000" cy="5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5" name="Group 4">
            <a:extLst>
              <a:ext uri="{FF2B5EF4-FFF2-40B4-BE49-F238E27FC236}">
                <a16:creationId xmlns:a16="http://schemas.microsoft.com/office/drawing/2014/main" id="{E536E100-A476-1141-406B-868134E64D14}"/>
              </a:ext>
            </a:extLst>
          </p:cNvPr>
          <p:cNvGrpSpPr/>
          <p:nvPr/>
        </p:nvGrpSpPr>
        <p:grpSpPr>
          <a:xfrm>
            <a:off x="1318395" y="1587671"/>
            <a:ext cx="1477536" cy="998576"/>
            <a:chOff x="1308772" y="2224113"/>
            <a:chExt cx="1477536" cy="998576"/>
          </a:xfrm>
        </p:grpSpPr>
        <p:sp>
          <p:nvSpPr>
            <p:cNvPr id="38" name="Title 1">
              <a:extLst>
                <a:ext uri="{FF2B5EF4-FFF2-40B4-BE49-F238E27FC236}">
                  <a16:creationId xmlns:a16="http://schemas.microsoft.com/office/drawing/2014/main" id="{74543130-5F1D-1B65-8F4C-02FE62BCFCFC}"/>
                </a:ext>
              </a:extLst>
            </p:cNvPr>
            <p:cNvSpPr txBox="1">
              <a:spLocks/>
            </p:cNvSpPr>
            <p:nvPr/>
          </p:nvSpPr>
          <p:spPr>
            <a:xfrm>
              <a:off x="1308772" y="2607136"/>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was the year when </a:t>
              </a:r>
              <a:endParaRPr lang="fi-FI">
                <a:solidFill>
                  <a:schemeClr val="tx1"/>
                </a:solidFill>
                <a:ea typeface="+mj-lt"/>
                <a:cs typeface="+mj-lt"/>
              </a:endParaRPr>
            </a:p>
            <a:p>
              <a:pPr algn="ctr"/>
              <a:r>
                <a:rPr lang="en-US" sz="1000" b="0">
                  <a:solidFill>
                    <a:schemeClr val="tx1"/>
                  </a:solidFill>
                  <a:ea typeface="+mj-lt"/>
                  <a:cs typeface="+mj-lt"/>
                </a:rPr>
                <a:t>the first woman graduated </a:t>
              </a:r>
              <a:endParaRPr lang="fi-FI">
                <a:solidFill>
                  <a:schemeClr val="tx1"/>
                </a:solidFill>
                <a:ea typeface="+mj-lt"/>
                <a:cs typeface="+mj-lt"/>
              </a:endParaRPr>
            </a:p>
            <a:p>
              <a:pPr algn="ctr"/>
              <a:r>
                <a:rPr lang="en-US" sz="1000" b="0">
                  <a:solidFill>
                    <a:schemeClr val="tx1"/>
                  </a:solidFill>
                  <a:ea typeface="+mj-lt"/>
                  <a:cs typeface="+mj-lt"/>
                </a:rPr>
                <a:t>as an architect. </a:t>
              </a:r>
              <a:endParaRPr lang="fi-FI">
                <a:solidFill>
                  <a:schemeClr val="tx1"/>
                </a:solidFill>
              </a:endParaRPr>
            </a:p>
            <a:p>
              <a:pPr algn="ctr"/>
              <a:r>
                <a:rPr lang="en-US" sz="1000" b="0">
                  <a:solidFill>
                    <a:schemeClr val="tx1"/>
                  </a:solidFill>
                  <a:ea typeface="+mj-lt"/>
                  <a:cs typeface="+mj-lt"/>
                </a:rPr>
                <a:t>In Finland—where else.</a:t>
              </a:r>
              <a:endParaRPr lang="en-US">
                <a:solidFill>
                  <a:schemeClr val="tx1"/>
                </a:solidFill>
              </a:endParaRPr>
            </a:p>
          </p:txBody>
        </p:sp>
        <p:sp>
          <p:nvSpPr>
            <p:cNvPr id="39" name="Title 1">
              <a:extLst>
                <a:ext uri="{FF2B5EF4-FFF2-40B4-BE49-F238E27FC236}">
                  <a16:creationId xmlns:a16="http://schemas.microsoft.com/office/drawing/2014/main" id="{646A7EA1-FE8C-0E3A-91E0-04DC50EB6843}"/>
                </a:ext>
              </a:extLst>
            </p:cNvPr>
            <p:cNvSpPr txBox="1">
              <a:spLocks/>
            </p:cNvSpPr>
            <p:nvPr/>
          </p:nvSpPr>
          <p:spPr>
            <a:xfrm>
              <a:off x="1337155" y="2224113"/>
              <a:ext cx="1449153" cy="307777"/>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2000">
                  <a:solidFill>
                    <a:schemeClr val="tx1"/>
                  </a:solidFill>
                  <a:ea typeface="+mj-lt"/>
                  <a:cs typeface="+mj-lt"/>
                </a:rPr>
                <a:t>1890</a:t>
              </a:r>
            </a:p>
          </p:txBody>
        </p:sp>
      </p:grpSp>
      <p:sp>
        <p:nvSpPr>
          <p:cNvPr id="19" name="Title 1">
            <a:extLst>
              <a:ext uri="{FF2B5EF4-FFF2-40B4-BE49-F238E27FC236}">
                <a16:creationId xmlns:a16="http://schemas.microsoft.com/office/drawing/2014/main" id="{C91387D1-E34A-39DD-166A-77839ABFDD07}"/>
              </a:ext>
            </a:extLst>
          </p:cNvPr>
          <p:cNvSpPr txBox="1">
            <a:spLocks/>
          </p:cNvSpPr>
          <p:nvPr/>
        </p:nvSpPr>
        <p:spPr>
          <a:xfrm>
            <a:off x="1329935" y="3160315"/>
            <a:ext cx="1449153" cy="61555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1000" b="0">
                <a:solidFill>
                  <a:schemeClr val="tx1"/>
                </a:solidFill>
                <a:ea typeface="+mj-lt"/>
                <a:cs typeface="+mj-lt"/>
              </a:rPr>
              <a:t>Today, three out of four students in Finnish schools of architecture are women.</a:t>
            </a:r>
            <a:endParaRPr lang="fi-FI">
              <a:solidFill>
                <a:schemeClr val="tx1"/>
              </a:solidFill>
              <a:ea typeface="+mj-lt"/>
              <a:cs typeface="+mj-lt"/>
            </a:endParaRPr>
          </a:p>
          <a:p>
            <a:pPr algn="ctr"/>
            <a:endParaRPr lang="en-US" sz="1000" b="0">
              <a:solidFill>
                <a:schemeClr val="tx1"/>
              </a:solidFill>
              <a:ea typeface="+mj-lt"/>
              <a:cs typeface="+mj-lt"/>
            </a:endParaRPr>
          </a:p>
        </p:txBody>
      </p:sp>
      <p:sp>
        <p:nvSpPr>
          <p:cNvPr id="8" name="Rectangle 7">
            <a:extLst>
              <a:ext uri="{FF2B5EF4-FFF2-40B4-BE49-F238E27FC236}">
                <a16:creationId xmlns:a16="http://schemas.microsoft.com/office/drawing/2014/main" id="{56B4936A-AA84-4994-9430-C1D28BA0AC9D}"/>
              </a:ext>
            </a:extLst>
          </p:cNvPr>
          <p:cNvSpPr/>
          <p:nvPr/>
        </p:nvSpPr>
        <p:spPr>
          <a:xfrm>
            <a:off x="-13711" y="0"/>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4" name="Group 23">
            <a:extLst>
              <a:ext uri="{FF2B5EF4-FFF2-40B4-BE49-F238E27FC236}">
                <a16:creationId xmlns:a16="http://schemas.microsoft.com/office/drawing/2014/main" id="{2B609D94-6FE1-E57F-2446-224C3A30E2D5}"/>
              </a:ext>
            </a:extLst>
          </p:cNvPr>
          <p:cNvGrpSpPr/>
          <p:nvPr/>
        </p:nvGrpSpPr>
        <p:grpSpPr>
          <a:xfrm>
            <a:off x="-5120641" y="627530"/>
            <a:ext cx="5100834" cy="4277908"/>
            <a:chOff x="4043166" y="608862"/>
            <a:chExt cx="5100834" cy="4277908"/>
          </a:xfrm>
        </p:grpSpPr>
        <p:pic>
          <p:nvPicPr>
            <p:cNvPr id="25" name="Picture 24">
              <a:extLst>
                <a:ext uri="{FF2B5EF4-FFF2-40B4-BE49-F238E27FC236}">
                  <a16:creationId xmlns:a16="http://schemas.microsoft.com/office/drawing/2014/main" id="{2CBED4B8-4AEC-1EAB-1CE3-FEECE4EDFAB8}"/>
                </a:ext>
              </a:extLst>
            </p:cNvPr>
            <p:cNvPicPr>
              <a:picLocks noChangeAspect="1"/>
            </p:cNvPicPr>
            <p:nvPr/>
          </p:nvPicPr>
          <p:blipFill>
            <a:blip r:embed="rId5">
              <a:extLst>
                <a:ext uri="{28A0092B-C50C-407E-A947-70E740481C1C}">
                  <a14:useLocalDpi xmlns:a14="http://schemas.microsoft.com/office/drawing/2010/main" val="0"/>
                </a:ext>
              </a:extLst>
            </a:blip>
            <a:srcRect l="11766" r="8644"/>
            <a:stretch>
              <a:fillRect/>
            </a:stretch>
          </p:blipFill>
          <p:spPr>
            <a:xfrm>
              <a:off x="4043166" y="608862"/>
              <a:ext cx="5100834" cy="4277908"/>
            </a:xfrm>
            <a:prstGeom prst="rect">
              <a:avLst/>
            </a:prstGeom>
          </p:spPr>
        </p:pic>
        <p:sp>
          <p:nvSpPr>
            <p:cNvPr id="26" name="Footer Placeholder 4">
              <a:extLst>
                <a:ext uri="{FF2B5EF4-FFF2-40B4-BE49-F238E27FC236}">
                  <a16:creationId xmlns:a16="http://schemas.microsoft.com/office/drawing/2014/main" id="{4741AABE-DAA3-CCEC-4242-B03B7A829C39}"/>
                </a:ext>
              </a:extLst>
            </p:cNvPr>
            <p:cNvSpPr txBox="1">
              <a:spLocks/>
            </p:cNvSpPr>
            <p:nvPr/>
          </p:nvSpPr>
          <p:spPr>
            <a:xfrm>
              <a:off x="4148931" y="713697"/>
              <a:ext cx="4183838"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05774" dir="5400000" algn="ctr" rotWithShape="0">
                      <a:srgbClr val="000000">
                        <a:alpha val="91000"/>
                      </a:srgbClr>
                    </a:outerShdw>
                  </a:effectLst>
                  <a:latin typeface="Finlandica" charset="0"/>
                </a:rPr>
                <a:t>Dipoli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Raili and Reima Pietilä, Espoo 1966. </a:t>
              </a:r>
              <a:r>
                <a:rPr lang="fi-FI" sz="700" kern="0" cap="none" spc="0" err="1">
                  <a:solidFill>
                    <a:schemeClr val="bg1"/>
                  </a:solidFill>
                  <a:effectLst>
                    <a:outerShdw blurRad="305774" dir="5400000" algn="ctr" rotWithShape="0">
                      <a:srgbClr val="000000">
                        <a:alpha val="91000"/>
                      </a:srgbClr>
                    </a:outerShdw>
                  </a:effectLst>
                  <a:latin typeface="Finlandica" charset="0"/>
                </a:rPr>
                <a:t>Renovation</a:t>
              </a:r>
              <a:r>
                <a:rPr lang="fi-FI" sz="700" kern="0" cap="none" spc="0">
                  <a:solidFill>
                    <a:schemeClr val="bg1"/>
                  </a:solidFill>
                  <a:effectLst>
                    <a:outerShdw blurRad="305774" dir="5400000" algn="ctr" rotWithShape="0">
                      <a:srgbClr val="000000">
                        <a:alpha val="91000"/>
                      </a:srgbClr>
                    </a:outerShdw>
                  </a:effectLst>
                  <a:latin typeface="Finlandica" charset="0"/>
                </a:rPr>
                <a:t> </a:t>
              </a:r>
              <a:r>
                <a:rPr lang="fi-FI" sz="700" kern="0" cap="none" spc="0" err="1">
                  <a:solidFill>
                    <a:schemeClr val="bg1"/>
                  </a:solidFill>
                  <a:effectLst>
                    <a:outerShdw blurRad="305774" dir="5400000" algn="ctr" rotWithShape="0">
                      <a:srgbClr val="000000">
                        <a:alpha val="91000"/>
                      </a:srgbClr>
                    </a:outerShdw>
                  </a:effectLst>
                  <a:latin typeface="Finlandica" charset="0"/>
                </a:rPr>
                <a:t>by</a:t>
              </a:r>
              <a:r>
                <a:rPr lang="fi-FI" sz="700" kern="0" cap="none" spc="0">
                  <a:solidFill>
                    <a:schemeClr val="bg1"/>
                  </a:solidFill>
                  <a:effectLst>
                    <a:outerShdw blurRad="305774" dir="5400000" algn="ctr" rotWithShape="0">
                      <a:srgbClr val="000000">
                        <a:alpha val="91000"/>
                      </a:srgbClr>
                    </a:outerShdw>
                  </a:effectLst>
                  <a:latin typeface="Finlandica" charset="0"/>
                </a:rPr>
                <a:t> ALA </a:t>
              </a:r>
              <a:r>
                <a:rPr lang="fi-FI" sz="700" kern="0" cap="none" spc="0" err="1">
                  <a:solidFill>
                    <a:schemeClr val="bg1"/>
                  </a:solidFill>
                  <a:effectLst>
                    <a:outerShdw blurRad="305774" dir="5400000" algn="ctr" rotWithShape="0">
                      <a:srgbClr val="000000">
                        <a:alpha val="91000"/>
                      </a:srgbClr>
                    </a:outerShdw>
                  </a:effectLst>
                  <a:latin typeface="Finlandica" charset="0"/>
                </a:rPr>
                <a:t>Architects</a:t>
              </a:r>
              <a:r>
                <a:rPr lang="fi-FI" sz="700" kern="0" cap="none" spc="0">
                  <a:solidFill>
                    <a:schemeClr val="bg1"/>
                  </a:solidFill>
                  <a:effectLst>
                    <a:outerShdw blurRad="305774" dir="5400000" algn="ctr" rotWithShape="0">
                      <a:srgbClr val="000000">
                        <a:alpha val="91000"/>
                      </a:srgbClr>
                    </a:outerShdw>
                  </a:effectLst>
                  <a:latin typeface="Finlandica" charset="0"/>
                </a:rPr>
                <a:t>, 2017. Photo: Tuomas Uusheimo / ALA </a:t>
              </a:r>
              <a:endParaRPr lang="fi-FI" sz="700" kern="0" cap="none" spc="0">
                <a:solidFill>
                  <a:schemeClr val="bg1"/>
                </a:solidFill>
                <a:effectLst>
                  <a:outerShdw blurRad="305774" dir="5400000" algn="ctr" rotWithShape="0">
                    <a:srgbClr val="000000">
                      <a:alpha val="91000"/>
                    </a:srgbClr>
                  </a:outerShdw>
                </a:effectLst>
                <a:latin typeface="+mj-lt"/>
              </a:endParaRPr>
            </a:p>
          </p:txBody>
        </p:sp>
      </p:grpSp>
      <p:sp>
        <p:nvSpPr>
          <p:cNvPr id="28" name="Rectangle 27">
            <a:extLst>
              <a:ext uri="{FF2B5EF4-FFF2-40B4-BE49-F238E27FC236}">
                <a16:creationId xmlns:a16="http://schemas.microsoft.com/office/drawing/2014/main" id="{76E2FC87-5014-1804-363A-8EBCE0134757}"/>
              </a:ext>
            </a:extLst>
          </p:cNvPr>
          <p:cNvSpPr/>
          <p:nvPr/>
        </p:nvSpPr>
        <p:spPr>
          <a:xfrm>
            <a:off x="-12436" y="586165"/>
            <a:ext cx="4082614" cy="4528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C0084EED-6D62-2A9A-B5C7-5194CAAA3BA6}"/>
              </a:ext>
            </a:extLst>
          </p:cNvPr>
          <p:cNvGrpSpPr/>
          <p:nvPr/>
        </p:nvGrpSpPr>
        <p:grpSpPr>
          <a:xfrm>
            <a:off x="179510" y="5310000"/>
            <a:ext cx="3816426" cy="4265479"/>
            <a:chOff x="179510" y="5266611"/>
            <a:chExt cx="3816426" cy="4265479"/>
          </a:xfrm>
        </p:grpSpPr>
        <p:pic>
          <p:nvPicPr>
            <p:cNvPr id="6" name="Picture 5">
              <a:extLst>
                <a:ext uri="{FF2B5EF4-FFF2-40B4-BE49-F238E27FC236}">
                  <a16:creationId xmlns:a16="http://schemas.microsoft.com/office/drawing/2014/main" id="{FA0C583C-C1FC-7264-7522-73BCB6123E51}"/>
                </a:ext>
              </a:extLst>
            </p:cNvPr>
            <p:cNvPicPr>
              <a:picLocks noChangeAspect="1"/>
            </p:cNvPicPr>
            <p:nvPr/>
          </p:nvPicPr>
          <p:blipFill>
            <a:blip r:embed="rId6" cstate="screen">
              <a:extLst>
                <a:ext uri="{28A0092B-C50C-407E-A947-70E740481C1C}">
                  <a14:useLocalDpi xmlns:a14="http://schemas.microsoft.com/office/drawing/2010/main"/>
                </a:ext>
              </a:extLst>
            </a:blip>
            <a:srcRect l="-363"/>
            <a:stretch/>
          </p:blipFill>
          <p:spPr>
            <a:xfrm>
              <a:off x="179510" y="5266611"/>
              <a:ext cx="3816426" cy="4265479"/>
            </a:xfrm>
            <a:prstGeom prst="rect">
              <a:avLst/>
            </a:prstGeom>
          </p:spPr>
        </p:pic>
        <p:sp>
          <p:nvSpPr>
            <p:cNvPr id="9" name="Footer Placeholder 4">
              <a:extLst>
                <a:ext uri="{FF2B5EF4-FFF2-40B4-BE49-F238E27FC236}">
                  <a16:creationId xmlns:a16="http://schemas.microsoft.com/office/drawing/2014/main" id="{10DD78B3-1055-1259-9AED-6C6DB2358593}"/>
                </a:ext>
              </a:extLst>
            </p:cNvPr>
            <p:cNvSpPr txBox="1">
              <a:spLocks/>
            </p:cNvSpPr>
            <p:nvPr/>
          </p:nvSpPr>
          <p:spPr>
            <a:xfrm>
              <a:off x="303349" y="5352043"/>
              <a:ext cx="3348674"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332303" dist="50800" dir="5400000" algn="ctr" rotWithShape="0">
                      <a:srgbClr val="000000">
                        <a:alpha val="74000"/>
                      </a:srgbClr>
                    </a:outerShdw>
                  </a:effectLst>
                  <a:latin typeface="Finlandica" charset="0"/>
                </a:rPr>
                <a:t>House </a:t>
              </a:r>
              <a:r>
                <a:rPr lang="fi-FI" sz="700" kern="0" cap="none" spc="0" err="1">
                  <a:solidFill>
                    <a:schemeClr val="bg1"/>
                  </a:solidFill>
                  <a:effectLst>
                    <a:outerShdw blurRad="332303" dist="50800" dir="5400000" algn="ctr" rotWithShape="0">
                      <a:srgbClr val="000000">
                        <a:alpha val="74000"/>
                      </a:srgbClr>
                    </a:outerShdw>
                  </a:effectLst>
                  <a:latin typeface="Finlandica" charset="0"/>
                </a:rPr>
                <a:t>Newander</a:t>
              </a:r>
              <a:r>
                <a:rPr lang="fi-FI" sz="700" kern="0" cap="none" spc="0">
                  <a:solidFill>
                    <a:schemeClr val="bg1"/>
                  </a:solidFill>
                  <a:effectLst>
                    <a:outerShdw blurRad="332303" dist="50800" dir="5400000" algn="ctr" rotWithShape="0">
                      <a:srgbClr val="000000">
                        <a:alpha val="74000"/>
                      </a:srgbClr>
                    </a:outerShdw>
                  </a:effectLst>
                  <a:latin typeface="Finlandica" charset="0"/>
                </a:rPr>
                <a:t> (Signe </a:t>
              </a:r>
              <a:r>
                <a:rPr lang="fi-FI" sz="700" kern="0" cap="none" spc="0" err="1">
                  <a:solidFill>
                    <a:schemeClr val="bg1"/>
                  </a:solidFill>
                  <a:effectLst>
                    <a:outerShdw blurRad="332303" dist="50800" dir="5400000" algn="ctr" rotWithShape="0">
                      <a:srgbClr val="000000">
                        <a:alpha val="74000"/>
                      </a:srgbClr>
                    </a:outerShdw>
                  </a:effectLst>
                  <a:latin typeface="Finlandica" charset="0"/>
                </a:rPr>
                <a:t>Castle</a:t>
              </a:r>
              <a:r>
                <a:rPr lang="fi-FI" sz="700" kern="0" cap="none" spc="0">
                  <a:solidFill>
                    <a:schemeClr val="bg1"/>
                  </a:solidFill>
                  <a:effectLst>
                    <a:outerShdw blurRad="332303" dist="50800" dir="5400000" algn="ctr" rotWithShape="0">
                      <a:srgbClr val="000000">
                        <a:alpha val="74000"/>
                      </a:srgbClr>
                    </a:outerShdw>
                  </a:effectLst>
                  <a:latin typeface="Finlandica" charset="0"/>
                </a:rPr>
                <a:t>) </a:t>
              </a:r>
              <a:r>
                <a:rPr lang="fi-FI" sz="700" kern="0" cap="none" spc="0" err="1">
                  <a:solidFill>
                    <a:schemeClr val="bg1"/>
                  </a:solidFill>
                  <a:effectLst>
                    <a:outerShdw blurRad="332303" dist="50800" dir="5400000" algn="ctr" rotWithShape="0">
                      <a:srgbClr val="000000">
                        <a:alpha val="74000"/>
                      </a:srgbClr>
                    </a:outerShdw>
                  </a:effectLst>
                  <a:latin typeface="Finlandica" charset="0"/>
                </a:rPr>
                <a:t>by</a:t>
              </a:r>
              <a:r>
                <a:rPr lang="fi-FI" sz="700" kern="0" cap="none" spc="0">
                  <a:solidFill>
                    <a:schemeClr val="bg1"/>
                  </a:solidFill>
                  <a:effectLst>
                    <a:outerShdw blurRad="332303" dist="50800" dir="5400000" algn="ctr" rotWithShape="0">
                      <a:srgbClr val="000000">
                        <a:alpha val="74000"/>
                      </a:srgbClr>
                    </a:outerShdw>
                  </a:effectLst>
                  <a:latin typeface="Finlandica" charset="0"/>
                </a:rPr>
                <a:t> Signe Hornborg, Pori 1892. Photo: Miina Jutila / </a:t>
              </a:r>
              <a:r>
                <a:rPr lang="fi-FI" sz="700" kern="0" cap="none" spc="0" err="1">
                  <a:solidFill>
                    <a:schemeClr val="bg1"/>
                  </a:solidFill>
                  <a:effectLst>
                    <a:outerShdw blurRad="332303" dist="50800" dir="5400000" algn="ctr" rotWithShape="0">
                      <a:srgbClr val="000000">
                        <a:alpha val="74000"/>
                      </a:srgbClr>
                    </a:outerShdw>
                  </a:effectLst>
                  <a:latin typeface="Finlandica" charset="0"/>
                </a:rPr>
                <a:t>Archinfo</a:t>
              </a:r>
              <a:endParaRPr lang="fi-FI" sz="700" kern="0" cap="none" spc="0">
                <a:solidFill>
                  <a:schemeClr val="bg1"/>
                </a:solidFill>
                <a:effectLst>
                  <a:outerShdw blurRad="332303" dist="50800" dir="5400000" algn="ctr" rotWithShape="0">
                    <a:srgbClr val="000000">
                      <a:alpha val="74000"/>
                    </a:srgbClr>
                  </a:outerShdw>
                </a:effectLst>
                <a:latin typeface="+mj-lt"/>
              </a:endParaRPr>
            </a:p>
          </p:txBody>
        </p:sp>
      </p:grpSp>
      <p:grpSp>
        <p:nvGrpSpPr>
          <p:cNvPr id="2" name="Group 1">
            <a:extLst>
              <a:ext uri="{FF2B5EF4-FFF2-40B4-BE49-F238E27FC236}">
                <a16:creationId xmlns:a16="http://schemas.microsoft.com/office/drawing/2014/main" id="{3968F45A-3A7F-AAAF-D15A-317047B85C78}"/>
              </a:ext>
            </a:extLst>
          </p:cNvPr>
          <p:cNvGrpSpPr/>
          <p:nvPr/>
        </p:nvGrpSpPr>
        <p:grpSpPr>
          <a:xfrm>
            <a:off x="-3819526" y="627531"/>
            <a:ext cx="3805815" cy="4277907"/>
            <a:chOff x="176579" y="5266610"/>
            <a:chExt cx="3805815" cy="4277907"/>
          </a:xfrm>
        </p:grpSpPr>
        <p:pic>
          <p:nvPicPr>
            <p:cNvPr id="4" name="Picture 3">
              <a:extLst>
                <a:ext uri="{FF2B5EF4-FFF2-40B4-BE49-F238E27FC236}">
                  <a16:creationId xmlns:a16="http://schemas.microsoft.com/office/drawing/2014/main" id="{9DED8F17-F1E5-E318-FC02-9C1C9705345D}"/>
                </a:ext>
              </a:extLst>
            </p:cNvPr>
            <p:cNvPicPr>
              <a:picLocks noChangeAspect="1"/>
            </p:cNvPicPr>
            <p:nvPr/>
          </p:nvPicPr>
          <p:blipFill>
            <a:blip r:embed="rId7" cstate="screen">
              <a:extLst>
                <a:ext uri="{28A0092B-C50C-407E-A947-70E740481C1C}">
                  <a14:useLocalDpi xmlns:a14="http://schemas.microsoft.com/office/drawing/2010/main"/>
                </a:ext>
              </a:extLst>
            </a:blip>
            <a:srcRect l="1203" b="915"/>
            <a:stretch/>
          </p:blipFill>
          <p:spPr>
            <a:xfrm>
              <a:off x="176579" y="5266610"/>
              <a:ext cx="3805815" cy="4277907"/>
            </a:xfrm>
            <a:prstGeom prst="rect">
              <a:avLst/>
            </a:prstGeom>
          </p:spPr>
        </p:pic>
        <p:sp>
          <p:nvSpPr>
            <p:cNvPr id="7" name="Footer Placeholder 4">
              <a:extLst>
                <a:ext uri="{FF2B5EF4-FFF2-40B4-BE49-F238E27FC236}">
                  <a16:creationId xmlns:a16="http://schemas.microsoft.com/office/drawing/2014/main" id="{29778468-9712-F6ED-66EA-7E2D2B11AD7E}"/>
                </a:ext>
              </a:extLst>
            </p:cNvPr>
            <p:cNvSpPr txBox="1">
              <a:spLocks/>
            </p:cNvSpPr>
            <p:nvPr/>
          </p:nvSpPr>
          <p:spPr>
            <a:xfrm>
              <a:off x="269181" y="5352043"/>
              <a:ext cx="2728311"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516612" dir="660000" algn="ctr" rotWithShape="0">
                      <a:srgbClr val="000000">
                        <a:alpha val="96001"/>
                      </a:srgbClr>
                    </a:outerShdw>
                  </a:effectLst>
                  <a:latin typeface="Finlandica" charset="0"/>
                </a:rPr>
                <a:t>Finlandia Hall </a:t>
              </a:r>
              <a:r>
                <a:rPr lang="fi-FI" sz="700" kern="0" cap="none" spc="0" err="1">
                  <a:solidFill>
                    <a:schemeClr val="bg1"/>
                  </a:solidFill>
                  <a:effectLst>
                    <a:outerShdw blurRad="516612" dir="660000" algn="ctr" rotWithShape="0">
                      <a:srgbClr val="000000">
                        <a:alpha val="96001"/>
                      </a:srgbClr>
                    </a:outerShdw>
                  </a:effectLst>
                  <a:latin typeface="Finlandica" charset="0"/>
                </a:rPr>
                <a:t>by</a:t>
              </a:r>
              <a:r>
                <a:rPr lang="fi-FI" sz="700" kern="0" cap="none" spc="0">
                  <a:solidFill>
                    <a:schemeClr val="bg1"/>
                  </a:solidFill>
                  <a:effectLst>
                    <a:outerShdw blurRad="516612" dir="660000" algn="ctr" rotWithShape="0">
                      <a:srgbClr val="000000">
                        <a:alpha val="96001"/>
                      </a:srgbClr>
                    </a:outerShdw>
                  </a:effectLst>
                  <a:latin typeface="Finlandica" charset="0"/>
                </a:rPr>
                <a:t> Alvar and </a:t>
              </a:r>
              <a:r>
                <a:rPr lang="fi-FI" sz="700" kern="0" cap="none" spc="0" err="1">
                  <a:solidFill>
                    <a:schemeClr val="bg1"/>
                  </a:solidFill>
                  <a:effectLst>
                    <a:outerShdw blurRad="516612" dir="660000" algn="ctr" rotWithShape="0">
                      <a:srgbClr val="000000">
                        <a:alpha val="96001"/>
                      </a:srgbClr>
                    </a:outerShdw>
                  </a:effectLst>
                  <a:latin typeface="Finlandica" charset="0"/>
                </a:rPr>
                <a:t>Elissa</a:t>
              </a:r>
              <a:r>
                <a:rPr lang="fi-FI" sz="700" kern="0" cap="none" spc="0">
                  <a:solidFill>
                    <a:schemeClr val="bg1"/>
                  </a:solidFill>
                  <a:effectLst>
                    <a:outerShdw blurRad="516612" dir="660000" algn="ctr" rotWithShape="0">
                      <a:srgbClr val="000000">
                        <a:alpha val="96001"/>
                      </a:srgbClr>
                    </a:outerShdw>
                  </a:effectLst>
                  <a:latin typeface="Finlandica" charset="0"/>
                </a:rPr>
                <a:t> Aalto, Helsinki 1971. Photo: Finlandia Hall</a:t>
              </a:r>
              <a:endParaRPr lang="fi-FI" sz="700" kern="0" cap="none" spc="0">
                <a:solidFill>
                  <a:schemeClr val="bg1"/>
                </a:solidFill>
                <a:effectLst>
                  <a:outerShdw blurRad="516612" dir="660000" algn="ctr" rotWithShape="0">
                    <a:srgbClr val="000000">
                      <a:alpha val="96001"/>
                    </a:srgbClr>
                  </a:outerShdw>
                </a:effectLst>
                <a:latin typeface="+mj-lt"/>
              </a:endParaRPr>
            </a:p>
          </p:txBody>
        </p:sp>
      </p:grpSp>
      <p:grpSp>
        <p:nvGrpSpPr>
          <p:cNvPr id="29" name="Group 28">
            <a:extLst>
              <a:ext uri="{FF2B5EF4-FFF2-40B4-BE49-F238E27FC236}">
                <a16:creationId xmlns:a16="http://schemas.microsoft.com/office/drawing/2014/main" id="{81D66E94-F921-CD05-3969-17718AAB71FE}"/>
              </a:ext>
            </a:extLst>
          </p:cNvPr>
          <p:cNvGrpSpPr/>
          <p:nvPr/>
        </p:nvGrpSpPr>
        <p:grpSpPr>
          <a:xfrm>
            <a:off x="-3809091" y="627530"/>
            <a:ext cx="3794120" cy="4290336"/>
            <a:chOff x="176580" y="5251712"/>
            <a:chExt cx="3794120" cy="4290336"/>
          </a:xfrm>
        </p:grpSpPr>
        <p:pic>
          <p:nvPicPr>
            <p:cNvPr id="30" name="Picture 29">
              <a:extLst>
                <a:ext uri="{FF2B5EF4-FFF2-40B4-BE49-F238E27FC236}">
                  <a16:creationId xmlns:a16="http://schemas.microsoft.com/office/drawing/2014/main" id="{6929A8A5-F23D-C07E-BF0A-9536A11BD946}"/>
                </a:ext>
              </a:extLst>
            </p:cNvPr>
            <p:cNvPicPr>
              <a:picLocks noChangeAspect="1"/>
            </p:cNvPicPr>
            <p:nvPr/>
          </p:nvPicPr>
          <p:blipFill>
            <a:blip r:embed="rId8" cstate="screen">
              <a:extLst>
                <a:ext uri="{28A0092B-C50C-407E-A947-70E740481C1C}">
                  <a14:useLocalDpi xmlns:a14="http://schemas.microsoft.com/office/drawing/2010/main"/>
                </a:ext>
              </a:extLst>
            </a:blip>
            <a:srcRect b="-292"/>
            <a:stretch/>
          </p:blipFill>
          <p:spPr>
            <a:xfrm>
              <a:off x="176580" y="5251712"/>
              <a:ext cx="3794120" cy="4290336"/>
            </a:xfrm>
            <a:prstGeom prst="rect">
              <a:avLst/>
            </a:prstGeom>
          </p:spPr>
        </p:pic>
        <p:sp>
          <p:nvSpPr>
            <p:cNvPr id="32" name="Footer Placeholder 4">
              <a:extLst>
                <a:ext uri="{FF2B5EF4-FFF2-40B4-BE49-F238E27FC236}">
                  <a16:creationId xmlns:a16="http://schemas.microsoft.com/office/drawing/2014/main" id="{21D69A64-C023-9A6F-A0E6-14CBB2485C7C}"/>
                </a:ext>
              </a:extLst>
            </p:cNvPr>
            <p:cNvSpPr txBox="1">
              <a:spLocks/>
            </p:cNvSpPr>
            <p:nvPr/>
          </p:nvSpPr>
          <p:spPr>
            <a:xfrm>
              <a:off x="269181" y="5356289"/>
              <a:ext cx="2603277" cy="107722"/>
            </a:xfrm>
            <a:prstGeom prst="rect">
              <a:avLst/>
            </a:prstGeom>
          </p:spPr>
          <p:txBody>
            <a:bodyPr vert="horz" wrap="none" lIns="0" tIns="0" rIns="0" bIns="0" rtlCol="0" anchor="ctr" anchorCtr="0">
              <a:spAutoFit/>
            </a:bodyPr>
            <a:lstStyle>
              <a:defPPr>
                <a:defRPr lang="fi-FI"/>
              </a:defPPr>
              <a:lvl1pPr marL="0" algn="l" defTabSz="914400" rtl="0" eaLnBrk="1" latinLnBrk="0" hangingPunct="1">
                <a:defRPr sz="800" kern="1200" cap="all" spc="300" baseline="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700" kern="0" cap="none" spc="0">
                  <a:solidFill>
                    <a:schemeClr val="bg1"/>
                  </a:solidFill>
                  <a:effectLst>
                    <a:outerShdw blurRad="609821" dir="5400000" algn="ctr" rotWithShape="0">
                      <a:srgbClr val="000000">
                        <a:alpha val="92258"/>
                      </a:srgbClr>
                    </a:outerShdw>
                  </a:effectLst>
                  <a:latin typeface="Finlandica" charset="0"/>
                </a:rPr>
                <a:t>Otaniemi </a:t>
              </a:r>
              <a:r>
                <a:rPr lang="fi-FI" sz="700" kern="0" cap="none" spc="0" err="1">
                  <a:solidFill>
                    <a:schemeClr val="bg1"/>
                  </a:solidFill>
                  <a:effectLst>
                    <a:outerShdw blurRad="609821" dir="5400000" algn="ctr" rotWithShape="0">
                      <a:srgbClr val="000000">
                        <a:alpha val="92258"/>
                      </a:srgbClr>
                    </a:outerShdw>
                  </a:effectLst>
                  <a:latin typeface="Finlandica" charset="0"/>
                </a:rPr>
                <a:t>Chapel</a:t>
              </a:r>
              <a:r>
                <a:rPr lang="fi-FI" sz="700" kern="0" cap="none" spc="0">
                  <a:solidFill>
                    <a:schemeClr val="bg1"/>
                  </a:solidFill>
                  <a:effectLst>
                    <a:outerShdw blurRad="609821" dir="5400000" algn="ctr" rotWithShape="0">
                      <a:srgbClr val="000000">
                        <a:alpha val="92258"/>
                      </a:srgbClr>
                    </a:outerShdw>
                  </a:effectLst>
                  <a:latin typeface="Finlandica" charset="0"/>
                </a:rPr>
                <a:t> </a:t>
              </a:r>
              <a:r>
                <a:rPr lang="fi-FI" sz="700" kern="0" cap="none" spc="0" err="1">
                  <a:solidFill>
                    <a:schemeClr val="bg1"/>
                  </a:solidFill>
                  <a:effectLst>
                    <a:outerShdw blurRad="609821" dir="5400000" algn="ctr" rotWithShape="0">
                      <a:srgbClr val="000000">
                        <a:alpha val="92258"/>
                      </a:srgbClr>
                    </a:outerShdw>
                  </a:effectLst>
                  <a:latin typeface="Finlandica" charset="0"/>
                </a:rPr>
                <a:t>by</a:t>
              </a:r>
              <a:r>
                <a:rPr lang="fi-FI" sz="700" kern="0" cap="none" spc="0">
                  <a:solidFill>
                    <a:schemeClr val="bg1"/>
                  </a:solidFill>
                  <a:effectLst>
                    <a:outerShdw blurRad="609821" dir="5400000" algn="ctr" rotWithShape="0">
                      <a:srgbClr val="000000">
                        <a:alpha val="92258"/>
                      </a:srgbClr>
                    </a:outerShdw>
                  </a:effectLst>
                  <a:latin typeface="Finlandica" charset="0"/>
                </a:rPr>
                <a:t> Kaija and Heikki Siren, Espoo 1958. Photo: </a:t>
              </a:r>
              <a:r>
                <a:rPr lang="fi-FI" sz="700" kern="0" cap="none" spc="0" err="1">
                  <a:solidFill>
                    <a:schemeClr val="bg1"/>
                  </a:solidFill>
                  <a:effectLst>
                    <a:outerShdw blurRad="609821" dir="5400000" algn="ctr" rotWithShape="0">
                      <a:srgbClr val="000000">
                        <a:alpha val="92258"/>
                      </a:srgbClr>
                    </a:outerShdw>
                  </a:effectLst>
                  <a:latin typeface="Finlandica" charset="0"/>
                </a:rPr>
                <a:t>Archinfo</a:t>
              </a:r>
              <a:endParaRPr lang="fi-FI" sz="700" kern="0" cap="none" spc="0">
                <a:solidFill>
                  <a:schemeClr val="bg1"/>
                </a:solidFill>
                <a:effectLst>
                  <a:outerShdw blurRad="609821" dir="5400000" algn="ctr" rotWithShape="0">
                    <a:srgbClr val="000000">
                      <a:alpha val="92258"/>
                    </a:srgbClr>
                  </a:outerShdw>
                </a:effectLst>
                <a:latin typeface="+mj-lt"/>
              </a:endParaRPr>
            </a:p>
          </p:txBody>
        </p:sp>
      </p:grpSp>
      <p:sp>
        <p:nvSpPr>
          <p:cNvPr id="33" name="Rectangle 32">
            <a:extLst>
              <a:ext uri="{FF2B5EF4-FFF2-40B4-BE49-F238E27FC236}">
                <a16:creationId xmlns:a16="http://schemas.microsoft.com/office/drawing/2014/main" id="{FBDC9A21-15B7-D503-1998-B3F19B4253EA}"/>
              </a:ext>
            </a:extLst>
          </p:cNvPr>
          <p:cNvSpPr/>
          <p:nvPr/>
        </p:nvSpPr>
        <p:spPr>
          <a:xfrm>
            <a:off x="-2016" y="6715"/>
            <a:ext cx="2070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xtBox 26">
            <a:extLst>
              <a:ext uri="{FF2B5EF4-FFF2-40B4-BE49-F238E27FC236}">
                <a16:creationId xmlns:a16="http://schemas.microsoft.com/office/drawing/2014/main" id="{4809AE40-35C0-5208-2CDC-F0DFEA8559FA}"/>
              </a:ext>
            </a:extLst>
          </p:cNvPr>
          <p:cNvSpPr txBox="1"/>
          <p:nvPr/>
        </p:nvSpPr>
        <p:spPr>
          <a:xfrm>
            <a:off x="6229350" y="-361950"/>
            <a:ext cx="72768" cy="288147"/>
          </a:xfrm>
          <a:prstGeom prst="rect">
            <a:avLst/>
          </a:prstGeom>
          <a:noFill/>
        </p:spPr>
        <p:txBody>
          <a:bodyPr wrap="none" lIns="36000" tIns="36000" rIns="36000" bIns="36000" rtlCol="0">
            <a:spAutoFit/>
          </a:bodyPr>
          <a:lstStyle/>
          <a:p>
            <a:endParaRPr lang="fi-FI" sz="1400"/>
          </a:p>
        </p:txBody>
      </p:sp>
      <p:sp>
        <p:nvSpPr>
          <p:cNvPr id="54" name="Title 1">
            <a:extLst>
              <a:ext uri="{FF2B5EF4-FFF2-40B4-BE49-F238E27FC236}">
                <a16:creationId xmlns:a16="http://schemas.microsoft.com/office/drawing/2014/main" id="{9742A06A-8340-A5CD-0BE1-ADD2F746EC47}"/>
              </a:ext>
            </a:extLst>
          </p:cNvPr>
          <p:cNvSpPr txBox="1">
            <a:spLocks/>
          </p:cNvSpPr>
          <p:nvPr/>
        </p:nvSpPr>
        <p:spPr>
          <a:xfrm>
            <a:off x="394399" y="167565"/>
            <a:ext cx="3307528" cy="107722"/>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en-US" sz="700">
                <a:solidFill>
                  <a:schemeClr val="tx1"/>
                </a:solidFill>
                <a:latin typeface="Finlandica"/>
              </a:rPr>
              <a:t>And can you guess the first country to allow women to graduate as architects?</a:t>
            </a:r>
          </a:p>
        </p:txBody>
      </p:sp>
      <p:sp>
        <p:nvSpPr>
          <p:cNvPr id="56" name="Title 1">
            <a:extLst>
              <a:ext uri="{FF2B5EF4-FFF2-40B4-BE49-F238E27FC236}">
                <a16:creationId xmlns:a16="http://schemas.microsoft.com/office/drawing/2014/main" id="{A057A4D8-CAC5-E2D7-CD30-0E9599091FF4}"/>
              </a:ext>
            </a:extLst>
          </p:cNvPr>
          <p:cNvSpPr txBox="1">
            <a:spLocks/>
          </p:cNvSpPr>
          <p:nvPr/>
        </p:nvSpPr>
        <p:spPr>
          <a:xfrm>
            <a:off x="6235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a:t>
            </a:r>
          </a:p>
        </p:txBody>
      </p:sp>
      <p:sp>
        <p:nvSpPr>
          <p:cNvPr id="57" name="Rectangle 56">
            <a:extLst>
              <a:ext uri="{FF2B5EF4-FFF2-40B4-BE49-F238E27FC236}">
                <a16:creationId xmlns:a16="http://schemas.microsoft.com/office/drawing/2014/main" id="{7A100387-9DBD-CBBA-E960-D6A80D109621}"/>
              </a:ext>
            </a:extLst>
          </p:cNvPr>
          <p:cNvSpPr/>
          <p:nvPr/>
        </p:nvSpPr>
        <p:spPr>
          <a:xfrm>
            <a:off x="1504809" y="493733"/>
            <a:ext cx="20839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b="1">
              <a:solidFill>
                <a:schemeClr val="tx1"/>
              </a:solidFill>
            </a:endParaRPr>
          </a:p>
        </p:txBody>
      </p:sp>
      <p:sp>
        <p:nvSpPr>
          <p:cNvPr id="58" name="Title 1">
            <a:extLst>
              <a:ext uri="{FF2B5EF4-FFF2-40B4-BE49-F238E27FC236}">
                <a16:creationId xmlns:a16="http://schemas.microsoft.com/office/drawing/2014/main" id="{DC2792F0-2FF4-0CD5-320E-A32390AF47D1}"/>
              </a:ext>
            </a:extLst>
          </p:cNvPr>
          <p:cNvSpPr txBox="1">
            <a:spLocks/>
          </p:cNvSpPr>
          <p:nvPr/>
        </p:nvSpPr>
        <p:spPr>
          <a:xfrm>
            <a:off x="918824"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2</a:t>
            </a:r>
          </a:p>
        </p:txBody>
      </p:sp>
      <p:sp>
        <p:nvSpPr>
          <p:cNvPr id="59" name="Title 1">
            <a:extLst>
              <a:ext uri="{FF2B5EF4-FFF2-40B4-BE49-F238E27FC236}">
                <a16:creationId xmlns:a16="http://schemas.microsoft.com/office/drawing/2014/main" id="{054F6CE0-AF96-0C27-4776-B9BB3C50D545}"/>
              </a:ext>
            </a:extLst>
          </p:cNvPr>
          <p:cNvSpPr txBox="1">
            <a:spLocks/>
          </p:cNvSpPr>
          <p:nvPr/>
        </p:nvSpPr>
        <p:spPr>
          <a:xfrm>
            <a:off x="121465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3</a:t>
            </a:r>
          </a:p>
        </p:txBody>
      </p:sp>
      <p:sp>
        <p:nvSpPr>
          <p:cNvPr id="60" name="Title 1">
            <a:extLst>
              <a:ext uri="{FF2B5EF4-FFF2-40B4-BE49-F238E27FC236}">
                <a16:creationId xmlns:a16="http://schemas.microsoft.com/office/drawing/2014/main" id="{BF59625F-3A57-DAA3-EF55-8670C3C7E84E}"/>
              </a:ext>
            </a:extLst>
          </p:cNvPr>
          <p:cNvSpPr txBox="1">
            <a:spLocks/>
          </p:cNvSpPr>
          <p:nvPr/>
        </p:nvSpPr>
        <p:spPr>
          <a:xfrm>
            <a:off x="1506149"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a:solidFill>
                  <a:schemeClr val="tx1"/>
                </a:solidFill>
                <a:latin typeface="Finlandica" pitchFamily="2" charset="77"/>
              </a:rPr>
              <a:t>4</a:t>
            </a:r>
          </a:p>
        </p:txBody>
      </p:sp>
      <p:sp>
        <p:nvSpPr>
          <p:cNvPr id="61" name="Title 1">
            <a:extLst>
              <a:ext uri="{FF2B5EF4-FFF2-40B4-BE49-F238E27FC236}">
                <a16:creationId xmlns:a16="http://schemas.microsoft.com/office/drawing/2014/main" id="{7C010D64-1EC7-A928-43DC-7E921BB9011B}"/>
              </a:ext>
            </a:extLst>
          </p:cNvPr>
          <p:cNvSpPr txBox="1">
            <a:spLocks/>
          </p:cNvSpPr>
          <p:nvPr/>
        </p:nvSpPr>
        <p:spPr>
          <a:xfrm>
            <a:off x="180163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5</a:t>
            </a:r>
          </a:p>
        </p:txBody>
      </p:sp>
      <p:sp>
        <p:nvSpPr>
          <p:cNvPr id="62" name="Title 1">
            <a:extLst>
              <a:ext uri="{FF2B5EF4-FFF2-40B4-BE49-F238E27FC236}">
                <a16:creationId xmlns:a16="http://schemas.microsoft.com/office/drawing/2014/main" id="{BCF0A634-F85C-F39E-6F44-E8EFB9F3B2B4}"/>
              </a:ext>
            </a:extLst>
          </p:cNvPr>
          <p:cNvSpPr txBox="1">
            <a:spLocks/>
          </p:cNvSpPr>
          <p:nvPr/>
        </p:nvSpPr>
        <p:spPr>
          <a:xfrm>
            <a:off x="2093122"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6</a:t>
            </a:r>
          </a:p>
        </p:txBody>
      </p:sp>
      <p:sp>
        <p:nvSpPr>
          <p:cNvPr id="63" name="Title 1">
            <a:extLst>
              <a:ext uri="{FF2B5EF4-FFF2-40B4-BE49-F238E27FC236}">
                <a16:creationId xmlns:a16="http://schemas.microsoft.com/office/drawing/2014/main" id="{BCCA154D-A5C7-E799-2E14-FCC51C49C6DC}"/>
              </a:ext>
            </a:extLst>
          </p:cNvPr>
          <p:cNvSpPr txBox="1">
            <a:spLocks/>
          </p:cNvSpPr>
          <p:nvPr/>
        </p:nvSpPr>
        <p:spPr>
          <a:xfrm>
            <a:off x="238860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7</a:t>
            </a:r>
          </a:p>
        </p:txBody>
      </p:sp>
      <p:sp>
        <p:nvSpPr>
          <p:cNvPr id="64" name="Title 1">
            <a:extLst>
              <a:ext uri="{FF2B5EF4-FFF2-40B4-BE49-F238E27FC236}">
                <a16:creationId xmlns:a16="http://schemas.microsoft.com/office/drawing/2014/main" id="{A577FBD7-9749-B9F5-613A-84AEFF9AC63B}"/>
              </a:ext>
            </a:extLst>
          </p:cNvPr>
          <p:cNvSpPr txBox="1">
            <a:spLocks/>
          </p:cNvSpPr>
          <p:nvPr/>
        </p:nvSpPr>
        <p:spPr>
          <a:xfrm>
            <a:off x="268009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8</a:t>
            </a:r>
          </a:p>
        </p:txBody>
      </p:sp>
      <p:sp>
        <p:nvSpPr>
          <p:cNvPr id="65" name="Title 1">
            <a:extLst>
              <a:ext uri="{FF2B5EF4-FFF2-40B4-BE49-F238E27FC236}">
                <a16:creationId xmlns:a16="http://schemas.microsoft.com/office/drawing/2014/main" id="{9F008E56-939B-B134-D48F-244EC529A00C}"/>
              </a:ext>
            </a:extLst>
          </p:cNvPr>
          <p:cNvSpPr txBox="1">
            <a:spLocks/>
          </p:cNvSpPr>
          <p:nvPr/>
        </p:nvSpPr>
        <p:spPr>
          <a:xfrm>
            <a:off x="2971585"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9</a:t>
            </a:r>
          </a:p>
        </p:txBody>
      </p:sp>
      <p:sp>
        <p:nvSpPr>
          <p:cNvPr id="66" name="Title 1">
            <a:extLst>
              <a:ext uri="{FF2B5EF4-FFF2-40B4-BE49-F238E27FC236}">
                <a16:creationId xmlns:a16="http://schemas.microsoft.com/office/drawing/2014/main" id="{FA16B224-DBAB-9792-BF15-2C28DDDFA87B}"/>
              </a:ext>
            </a:extLst>
          </p:cNvPr>
          <p:cNvSpPr txBox="1">
            <a:spLocks/>
          </p:cNvSpPr>
          <p:nvPr/>
        </p:nvSpPr>
        <p:spPr>
          <a:xfrm>
            <a:off x="3267068" y="370623"/>
            <a:ext cx="207050" cy="92333"/>
          </a:xfrm>
          <a:prstGeom prst="rect">
            <a:avLst/>
          </a:prstGeom>
        </p:spPr>
        <p:txBody>
          <a:bodyPr wrap="square" lIns="0" tIns="0" rIns="0" bIns="0">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ctr"/>
            <a:r>
              <a:rPr lang="fi-FI" sz="600" b="0">
                <a:solidFill>
                  <a:schemeClr val="accent2"/>
                </a:solidFill>
                <a:latin typeface="Finlandica" pitchFamily="2" charset="77"/>
              </a:rPr>
              <a:t>10</a:t>
            </a:r>
          </a:p>
        </p:txBody>
      </p:sp>
      <p:sp>
        <p:nvSpPr>
          <p:cNvPr id="3" name="Title 1">
            <a:extLst>
              <a:ext uri="{FF2B5EF4-FFF2-40B4-BE49-F238E27FC236}">
                <a16:creationId xmlns:a16="http://schemas.microsoft.com/office/drawing/2014/main" id="{B336BA76-612A-FCFC-FF06-C1487A5A602B}"/>
              </a:ext>
            </a:extLst>
          </p:cNvPr>
          <p:cNvSpPr txBox="1">
            <a:spLocks/>
          </p:cNvSpPr>
          <p:nvPr/>
        </p:nvSpPr>
        <p:spPr>
          <a:xfrm>
            <a:off x="5584951" y="167565"/>
            <a:ext cx="3307528" cy="92333"/>
          </a:xfrm>
          <a:prstGeom prst="rect">
            <a:avLst/>
          </a:prstGeom>
        </p:spPr>
        <p:txBody>
          <a:bodyPr wrap="square" lIns="0" tIns="0" rIns="0" bIns="0" anchor="t">
            <a:sp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algn="r"/>
            <a:r>
              <a:rPr lang="fi-FI" sz="600" b="0">
                <a:solidFill>
                  <a:schemeClr val="accent3"/>
                </a:solidFill>
              </a:rPr>
              <a:t>10 WINDOWS INTO FINNISH ARCHITECTURE</a:t>
            </a:r>
            <a:endParaRPr lang="fi-FI" sz="600" b="0">
              <a:solidFill>
                <a:schemeClr val="accent3"/>
              </a:solidFill>
              <a:latin typeface="Finlandica"/>
            </a:endParaRPr>
          </a:p>
        </p:txBody>
      </p:sp>
    </p:spTree>
    <p:extLst>
      <p:ext uri="{BB962C8B-B14F-4D97-AF65-F5344CB8AC3E}">
        <p14:creationId xmlns:p14="http://schemas.microsoft.com/office/powerpoint/2010/main" val="2234040800"/>
      </p:ext>
    </p:extLst>
  </p:cSld>
  <p:clrMapOvr>
    <a:masterClrMapping/>
  </p:clrMapOvr>
  <mc:AlternateContent xmlns:mc="http://schemas.openxmlformats.org/markup-compatibility/2006" xmlns:p14="http://schemas.microsoft.com/office/powerpoint/2010/main">
    <mc:Choice Requires="p14">
      <p:transition spd="slow" p14:dur="17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750" fill="hold"/>
                                        <p:tgtEl>
                                          <p:spTgt spid="31"/>
                                        </p:tgtEl>
                                        <p:attrNameLst>
                                          <p:attrName>ppt_w</p:attrName>
                                        </p:attrNameLst>
                                      </p:cBhvr>
                                      <p:tavLst>
                                        <p:tav tm="0">
                                          <p:val>
                                            <p:strVal val="#ppt_w*0.70"/>
                                          </p:val>
                                        </p:tav>
                                        <p:tav tm="100000">
                                          <p:val>
                                            <p:strVal val="#ppt_w"/>
                                          </p:val>
                                        </p:tav>
                                      </p:tavLst>
                                    </p:anim>
                                    <p:anim calcmode="lin" valueType="num">
                                      <p:cBhvr>
                                        <p:cTn id="14" dur="750" fill="hold"/>
                                        <p:tgtEl>
                                          <p:spTgt spid="31"/>
                                        </p:tgtEl>
                                        <p:attrNameLst>
                                          <p:attrName>ppt_h</p:attrName>
                                        </p:attrNameLst>
                                      </p:cBhvr>
                                      <p:tavLst>
                                        <p:tav tm="0">
                                          <p:val>
                                            <p:strVal val="#ppt_h"/>
                                          </p:val>
                                        </p:tav>
                                        <p:tav tm="100000">
                                          <p:val>
                                            <p:strVal val="#ppt_h"/>
                                          </p:val>
                                        </p:tav>
                                      </p:tavLst>
                                    </p:anim>
                                    <p:animEffect transition="in" filter="fade">
                                      <p:cBhvr>
                                        <p:cTn id="15" dur="750"/>
                                        <p:tgtEl>
                                          <p:spTgt spid="31"/>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p:tgtEl>
                                          <p:spTgt spid="19"/>
                                        </p:tgtEl>
                                        <p:attrNameLst>
                                          <p:attrName>ppt_y</p:attrName>
                                        </p:attrNameLst>
                                      </p:cBhvr>
                                      <p:tavLst>
                                        <p:tav tm="0">
                                          <p:val>
                                            <p:strVal val="#ppt_y-#ppt_h*1.125000"/>
                                          </p:val>
                                        </p:tav>
                                        <p:tav tm="100000">
                                          <p:val>
                                            <p:strVal val="#ppt_y"/>
                                          </p:val>
                                        </p:tav>
                                      </p:tavLst>
                                    </p:anim>
                                    <p:animEffect transition="in" filter="wipe(down)">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repeatCount="0" accel="50000" decel="50000" fill="hold" nodeType="clickEffect">
                                  <p:stCondLst>
                                    <p:cond delay="0"/>
                                  </p:stCondLst>
                                  <p:childTnLst>
                                    <p:animMotion origin="layout" path="M 1.38889E-6 -3.58025E-6 L -0.00347 -0.91049 " pathEditMode="relative" rAng="0" ptsTypes="AA">
                                      <p:cBhvr>
                                        <p:cTn id="23" dur="2000" fill="hold"/>
                                        <p:tgtEl>
                                          <p:spTgt spid="10"/>
                                        </p:tgtEl>
                                        <p:attrNameLst>
                                          <p:attrName>ppt_x</p:attrName>
                                          <p:attrName>ppt_y</p:attrName>
                                        </p:attrNameLst>
                                      </p:cBhvr>
                                      <p:rCtr x="-174" y="-45525"/>
                                    </p:animMotion>
                                  </p:childTnLst>
                                </p:cTn>
                              </p:par>
                            </p:childTnLst>
                          </p:cTn>
                        </p:par>
                      </p:childTnLst>
                    </p:cTn>
                  </p:par>
                  <p:par>
                    <p:cTn id="24" fill="hold">
                      <p:stCondLst>
                        <p:cond delay="indefinite"/>
                      </p:stCondLst>
                      <p:childTnLst>
                        <p:par>
                          <p:cTn id="25" fill="hold">
                            <p:stCondLst>
                              <p:cond delay="0"/>
                            </p:stCondLst>
                            <p:childTnLst>
                              <p:par>
                                <p:cTn id="26" presetID="0" presetClass="path" presetSubtype="0" repeatCount="0" accel="50000" decel="50000" fill="hold" nodeType="clickEffect">
                                  <p:stCondLst>
                                    <p:cond delay="0"/>
                                  </p:stCondLst>
                                  <p:childTnLst>
                                    <p:animMotion origin="layout" path="M -1.38889E-6 2.46914E-7 L 0.43872 -0.00154 " pathEditMode="relative" rAng="0" ptsTypes="AA">
                                      <p:cBhvr>
                                        <p:cTn id="27" dur="2000" fill="hold"/>
                                        <p:tgtEl>
                                          <p:spTgt spid="2"/>
                                        </p:tgtEl>
                                        <p:attrNameLst>
                                          <p:attrName>ppt_x</p:attrName>
                                          <p:attrName>ppt_y</p:attrName>
                                        </p:attrNameLst>
                                      </p:cBhvr>
                                      <p:rCtr x="21927" y="-93"/>
                                    </p:animMotion>
                                  </p:childTnLst>
                                </p:cTn>
                              </p:par>
                              <p:par>
                                <p:cTn id="28" presetID="63" presetClass="path" presetSubtype="0" accel="50000" decel="50000" fill="hold" nodeType="withEffect">
                                  <p:stCondLst>
                                    <p:cond delay="0"/>
                                  </p:stCondLst>
                                  <p:childTnLst>
                                    <p:animMotion origin="layout" path="M 4.16667E-6 2.46914E-7 L 0.69114 2.46914E-7 " pathEditMode="relative" rAng="0" ptsTypes="AA">
                                      <p:cBhvr>
                                        <p:cTn id="29" dur="2500" fill="hold"/>
                                        <p:tgtEl>
                                          <p:spTgt spid="11"/>
                                        </p:tgtEl>
                                        <p:attrNameLst>
                                          <p:attrName>ppt_x</p:attrName>
                                          <p:attrName>ppt_y</p:attrName>
                                        </p:attrNameLst>
                                      </p:cBhvr>
                                      <p:rCtr x="34549" y="0"/>
                                    </p:animMotion>
                                  </p:childTnLst>
                                </p:cTn>
                              </p:par>
                            </p:childTnLst>
                          </p:cTn>
                        </p:par>
                      </p:childTnLst>
                    </p:cTn>
                  </p:par>
                  <p:par>
                    <p:cTn id="30" fill="hold">
                      <p:stCondLst>
                        <p:cond delay="indefinite"/>
                      </p:stCondLst>
                      <p:childTnLst>
                        <p:par>
                          <p:cTn id="31" fill="hold">
                            <p:stCondLst>
                              <p:cond delay="0"/>
                            </p:stCondLst>
                            <p:childTnLst>
                              <p:par>
                                <p:cTn id="32" presetID="0" presetClass="path" presetSubtype="0" repeatCount="0" accel="50000" decel="50000" fill="hold" nodeType="clickEffect">
                                  <p:stCondLst>
                                    <p:cond delay="0"/>
                                  </p:stCondLst>
                                  <p:childTnLst>
                                    <p:animMotion origin="layout" path="M -2.22222E-6 1.11111E-6 L 0.43872 -0.00154 " pathEditMode="relative" rAng="0" ptsTypes="AA">
                                      <p:cBhvr>
                                        <p:cTn id="33" dur="2000" fill="hold"/>
                                        <p:tgtEl>
                                          <p:spTgt spid="29"/>
                                        </p:tgtEl>
                                        <p:attrNameLst>
                                          <p:attrName>ppt_x</p:attrName>
                                          <p:attrName>ppt_y</p:attrName>
                                        </p:attrNameLst>
                                      </p:cBhvr>
                                      <p:rCtr x="21927" y="-93"/>
                                    </p:animMotion>
                                  </p:childTnLst>
                                </p:cTn>
                              </p:par>
                              <p:par>
                                <p:cTn id="34" presetID="10"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
                                        <p:tgtEl>
                                          <p:spTgt spid="28"/>
                                        </p:tgtEl>
                                      </p:cBhvr>
                                    </p:animEffect>
                                  </p:childTnLst>
                                </p:cTn>
                              </p:par>
                              <p:par>
                                <p:cTn id="37" presetID="0" presetClass="path" presetSubtype="0" accel="50000" decel="50000" fill="hold" nodeType="withEffect">
                                  <p:stCondLst>
                                    <p:cond delay="0"/>
                                  </p:stCondLst>
                                  <p:childTnLst>
                                    <p:animMotion origin="layout" path="M -3.61111E-6 -0.00185 L 1.0033 -0.00246 " pathEditMode="relative" rAng="0" ptsTypes="AA">
                                      <p:cBhvr>
                                        <p:cTn id="38" dur="3000" fill="hold"/>
                                        <p:tgtEl>
                                          <p:spTgt spid="24"/>
                                        </p:tgtEl>
                                        <p:attrNameLst>
                                          <p:attrName>ppt_x</p:attrName>
                                          <p:attrName>ppt_y</p:attrName>
                                        </p:attrNameLst>
                                      </p:cBhvr>
                                      <p:rCtr x="50156"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1|2"/>
</p:tagLst>
</file>

<file path=ppt/tags/tag2.xml><?xml version="1.0" encoding="utf-8"?>
<p:tagLst xmlns:a="http://schemas.openxmlformats.org/drawingml/2006/main" xmlns:r="http://schemas.openxmlformats.org/officeDocument/2006/relationships" xmlns:p="http://schemas.openxmlformats.org/presentationml/2006/main">
  <p:tag name="TIMING" val="|1.6|2.2"/>
</p:tagLst>
</file>

<file path=ppt/tags/tag3.xml><?xml version="1.0" encoding="utf-8"?>
<p:tagLst xmlns:a="http://schemas.openxmlformats.org/drawingml/2006/main" xmlns:r="http://schemas.openxmlformats.org/officeDocument/2006/relationships" xmlns:p="http://schemas.openxmlformats.org/presentationml/2006/main">
  <p:tag name="TIMING" val="|1.5|1.5"/>
</p:tagLst>
</file>

<file path=ppt/theme/theme1.xml><?xml version="1.0" encoding="utf-8"?>
<a:theme xmlns:a="http://schemas.openxmlformats.org/drawingml/2006/main" name="1_Suomi Finland">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192F1151-D6F4-5B41-8D6D-8226306E68D8}"/>
    </a:ext>
  </a:extLst>
</a:theme>
</file>

<file path=ppt/theme/theme2.xml><?xml version="1.0" encoding="utf-8"?>
<a:theme xmlns:a="http://schemas.openxmlformats.org/drawingml/2006/main" name="1_Suomi Finland Blanco">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extLst>
    <a:ext uri="{05A4C25C-085E-4340-85A3-A5531E510DB2}">
      <thm15:themeFamily xmlns:thm15="http://schemas.microsoft.com/office/thememl/2012/main" name="Finland_sample-3" id="{6FAB1604-9D14-244B-882D-43918BB39F72}" vid="{93BE7513-DF57-F74C-996A-32E01F2B7527}"/>
    </a:ext>
  </a:extLst>
</a:theme>
</file>

<file path=ppt/theme/theme3.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97F60DBB650B439C66544DB200CF18" ma:contentTypeVersion="16" ma:contentTypeDescription="Create a new document." ma:contentTypeScope="" ma:versionID="5835fe7bda0bd66fcd2e47411ecb45f8">
  <xsd:schema xmlns:xsd="http://www.w3.org/2001/XMLSchema" xmlns:xs="http://www.w3.org/2001/XMLSchema" xmlns:p="http://schemas.microsoft.com/office/2006/metadata/properties" xmlns:ns2="d142e32c-b0cf-45f9-98c1-f62222713002" xmlns:ns3="f6001937-131a-4e96-baff-ca13d4d9a111" targetNamespace="http://schemas.microsoft.com/office/2006/metadata/properties" ma:root="true" ma:fieldsID="e6a49c3762af11cc4ff1c14f9636d29e" ns2:_="" ns3:_="">
    <xsd:import namespace="d142e32c-b0cf-45f9-98c1-f62222713002"/>
    <xsd:import namespace="f6001937-131a-4e96-baff-ca13d4d9a1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42e32c-b0cf-45f9-98c1-f622227130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f6d711f-df4e-4bf6-8041-a5aa06f7c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001937-131a-4e96-baff-ca13d4d9a1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1eca013-5f85-49bc-81d3-8764c7494792}" ma:internalName="TaxCatchAll" ma:showField="CatchAllData" ma:web="f6001937-131a-4e96-baff-ca13d4d9a1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142e32c-b0cf-45f9-98c1-f62222713002">
      <Terms xmlns="http://schemas.microsoft.com/office/infopath/2007/PartnerControls"/>
    </lcf76f155ced4ddcb4097134ff3c332f>
    <TaxCatchAll xmlns="f6001937-131a-4e96-baff-ca13d4d9a111" xsi:nil="true"/>
  </documentManagement>
</p:properties>
</file>

<file path=customXml/itemProps1.xml><?xml version="1.0" encoding="utf-8"?>
<ds:datastoreItem xmlns:ds="http://schemas.openxmlformats.org/officeDocument/2006/customXml" ds:itemID="{54625BF8-5B6D-43C7-A7B6-6DAE70CE5C19}"/>
</file>

<file path=customXml/itemProps2.xml><?xml version="1.0" encoding="utf-8"?>
<ds:datastoreItem xmlns:ds="http://schemas.openxmlformats.org/officeDocument/2006/customXml" ds:itemID="{69681288-7806-430D-9BBA-254DCC6ED82F}">
  <ds:schemaRefs>
    <ds:schemaRef ds:uri="http://schemas.microsoft.com/sharepoint/v3/contenttype/forms"/>
  </ds:schemaRefs>
</ds:datastoreItem>
</file>

<file path=customXml/itemProps3.xml><?xml version="1.0" encoding="utf-8"?>
<ds:datastoreItem xmlns:ds="http://schemas.openxmlformats.org/officeDocument/2006/customXml" ds:itemID="{B6AE11A5-BEE4-47AE-A876-D224C8F94A57}">
  <ds:schemaRefs>
    <ds:schemaRef ds:uri="http://schemas.openxmlformats.org/package/2006/metadata/core-properties"/>
    <ds:schemaRef ds:uri="http://schemas.microsoft.com/office/2006/documentManagement/types"/>
    <ds:schemaRef ds:uri="f6001937-131a-4e96-baff-ca13d4d9a111"/>
    <ds:schemaRef ds:uri="http://purl.org/dc/terms/"/>
    <ds:schemaRef ds:uri="http://schemas.microsoft.com/office/infopath/2007/PartnerControls"/>
    <ds:schemaRef ds:uri="d142e32c-b0cf-45f9-98c1-f62222713002"/>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1_Suomi Finland</Template>
  <TotalTime>0</TotalTime>
  <Words>3714</Words>
  <Application>Microsoft Macintosh PowerPoint</Application>
  <PresentationFormat>On-screen Show (16:9)</PresentationFormat>
  <Paragraphs>400</Paragraphs>
  <Slides>24</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Arial,Sans-Serif</vt:lpstr>
      <vt:lpstr>Calibri</vt:lpstr>
      <vt:lpstr>Calibri,Sans-Serif</vt:lpstr>
      <vt:lpstr>Finlandica</vt:lpstr>
      <vt:lpstr>1_Suomi Finland</vt:lpstr>
      <vt:lpstr>1_Suomi Finland Blanco</vt:lpstr>
      <vt:lpstr>10 WINDOWS INTO  FINNISH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end. The beginning.  Perhaps we should build the next chapter together?</vt:lpstr>
    </vt:vector>
  </TitlesOfParts>
  <Manager>Hasan &amp; Partners</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WINDOWS INTO  FINNISH ARCHITECTURE</dc:title>
  <dc:creator>Smuel Stiller</dc:creator>
  <cp:lastModifiedBy>anniina.nieminen</cp:lastModifiedBy>
  <cp:revision>1</cp:revision>
  <dcterms:created xsi:type="dcterms:W3CDTF">2024-12-11T12:49:30Z</dcterms:created>
  <dcterms:modified xsi:type="dcterms:W3CDTF">2025-11-03T09:13:37Z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0x0101007E97F60DBB650B439C66544DB200CF18</vt:lpwstr>
  </property>
  <property fmtid="{D5CDD505-2E9C-101B-9397-08002B2CF9AE}" pid="3" name="MediaServiceImageTags">
    <vt:lpwstr/>
  </property>
</Properties>
</file>