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24"/>
  </p:notesMasterIdLst>
  <p:handoutMasterIdLst>
    <p:handoutMasterId r:id="rId25"/>
  </p:handoutMasterIdLst>
  <p:sldIdLst>
    <p:sldId id="318" r:id="rId6"/>
    <p:sldId id="276" r:id="rId7"/>
    <p:sldId id="330" r:id="rId8"/>
    <p:sldId id="287" r:id="rId9"/>
    <p:sldId id="331" r:id="rId10"/>
    <p:sldId id="295" r:id="rId11"/>
    <p:sldId id="320" r:id="rId12"/>
    <p:sldId id="296" r:id="rId13"/>
    <p:sldId id="332" r:id="rId14"/>
    <p:sldId id="298" r:id="rId15"/>
    <p:sldId id="334" r:id="rId16"/>
    <p:sldId id="299" r:id="rId17"/>
    <p:sldId id="335" r:id="rId18"/>
    <p:sldId id="300" r:id="rId19"/>
    <p:sldId id="336" r:id="rId20"/>
    <p:sldId id="316" r:id="rId21"/>
    <p:sldId id="314" r:id="rId22"/>
    <p:sldId id="284" r:id="rId23"/>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1076" userDrawn="1">
          <p15:clr>
            <a:srgbClr val="A4A3A4"/>
          </p15:clr>
        </p15:guide>
        <p15:guide id="6" orient="horz" pos="849">
          <p15:clr>
            <a:srgbClr val="A4A3A4"/>
          </p15:clr>
        </p15:guide>
        <p15:guide id="7" orient="horz" pos="1756">
          <p15:clr>
            <a:srgbClr val="A4A3A4"/>
          </p15:clr>
        </p15:guide>
        <p15:guide id="9" pos="1292" userDrawn="1">
          <p15:clr>
            <a:srgbClr val="A4A3A4"/>
          </p15:clr>
        </p15:guide>
        <p15:guide id="10" pos="5465">
          <p15:clr>
            <a:srgbClr val="A4A3A4"/>
          </p15:clr>
        </p15:guide>
        <p15:guide id="11" pos="1156">
          <p15:clr>
            <a:srgbClr val="A4A3A4"/>
          </p15:clr>
        </p15:guide>
        <p15:guide id="12" pos="1950" userDrawn="1">
          <p15:clr>
            <a:srgbClr val="A4A3A4"/>
          </p15:clr>
        </p15:guide>
        <p15:guide id="13" pos="3787">
          <p15:clr>
            <a:srgbClr val="A4A3A4"/>
          </p15:clr>
        </p15:guide>
        <p15:guide id="14" pos="4604">
          <p15:clr>
            <a:srgbClr val="A4A3A4"/>
          </p15:clr>
        </p15:guide>
        <p15:guide id="15" orient="horz" pos="3117" userDrawn="1">
          <p15:clr>
            <a:srgbClr val="A4A3A4"/>
          </p15:clr>
        </p15:guide>
        <p15:guide id="16" pos="2980" userDrawn="1">
          <p15:clr>
            <a:srgbClr val="A4A3A4"/>
          </p15:clr>
        </p15:guide>
        <p15:guide id="17" pos="12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C56289-ECBC-314B-A8A4-7C2F4DF010E8}" v="18" dt="2025-10-22T07:45:12.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2"/>
    <p:restoredTop sz="77734"/>
  </p:normalViewPr>
  <p:slideViewPr>
    <p:cSldViewPr snapToGrid="0" showGuides="1">
      <p:cViewPr varScale="1">
        <p:scale>
          <a:sx n="205" d="100"/>
          <a:sy n="205" d="100"/>
        </p:scale>
        <p:origin x="3064" y="184"/>
      </p:cViewPr>
      <p:guideLst>
        <p:guide orient="horz" pos="1620"/>
        <p:guide orient="horz" pos="305"/>
        <p:guide orient="horz" pos="2754"/>
        <p:guide orient="horz" pos="531"/>
        <p:guide orient="horz" pos="1076"/>
        <p:guide orient="horz" pos="849"/>
        <p:guide orient="horz" pos="1756"/>
        <p:guide pos="1292"/>
        <p:guide pos="5465"/>
        <p:guide pos="1156"/>
        <p:guide pos="1950"/>
        <p:guide pos="3787"/>
        <p:guide pos="4604"/>
        <p:guide orient="horz" pos="3117"/>
        <p:guide pos="2980"/>
        <p:guide pos="127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ina Nieminen" userId="f7839237-dba9-434e-a8d8-c65406723c4d" providerId="ADAL" clId="{F77A5F71-E5E0-5517-9357-B0FFC58AD05D}"/>
    <pc:docChg chg="modSld">
      <pc:chgData name="Anniina Nieminen" userId="f7839237-dba9-434e-a8d8-c65406723c4d" providerId="ADAL" clId="{F77A5F71-E5E0-5517-9357-B0FFC58AD05D}" dt="2025-10-22T07:45:21.150" v="284" actId="1038"/>
      <pc:docMkLst>
        <pc:docMk/>
      </pc:docMkLst>
      <pc:sldChg chg="modSp mod">
        <pc:chgData name="Anniina Nieminen" userId="f7839237-dba9-434e-a8d8-c65406723c4d" providerId="ADAL" clId="{F77A5F71-E5E0-5517-9357-B0FFC58AD05D}" dt="2025-10-22T07:32:34.690" v="136" actId="20577"/>
        <pc:sldMkLst>
          <pc:docMk/>
          <pc:sldMk cId="4167083555" sldId="298"/>
        </pc:sldMkLst>
        <pc:spChg chg="mod">
          <ac:chgData name="Anniina Nieminen" userId="f7839237-dba9-434e-a8d8-c65406723c4d" providerId="ADAL" clId="{F77A5F71-E5E0-5517-9357-B0FFC58AD05D}" dt="2025-10-22T07:32:34.690" v="136" actId="20577"/>
          <ac:spMkLst>
            <pc:docMk/>
            <pc:sldMk cId="4167083555" sldId="298"/>
            <ac:spMk id="7" creationId="{CDB878BC-F26A-AF54-FE4E-3EEBBE0BB591}"/>
          </ac:spMkLst>
        </pc:spChg>
      </pc:sldChg>
      <pc:sldChg chg="modSp">
        <pc:chgData name="Anniina Nieminen" userId="f7839237-dba9-434e-a8d8-c65406723c4d" providerId="ADAL" clId="{F77A5F71-E5E0-5517-9357-B0FFC58AD05D}" dt="2025-10-22T07:42:11.164" v="214"/>
        <pc:sldMkLst>
          <pc:docMk/>
          <pc:sldMk cId="3570981683" sldId="300"/>
        </pc:sldMkLst>
        <pc:spChg chg="mod">
          <ac:chgData name="Anniina Nieminen" userId="f7839237-dba9-434e-a8d8-c65406723c4d" providerId="ADAL" clId="{F77A5F71-E5E0-5517-9357-B0FFC58AD05D}" dt="2025-10-22T07:42:11.164" v="214"/>
          <ac:spMkLst>
            <pc:docMk/>
            <pc:sldMk cId="3570981683" sldId="300"/>
            <ac:spMk id="7" creationId="{5145CA55-35B1-1A02-6475-1F56109B060A}"/>
          </ac:spMkLst>
        </pc:spChg>
      </pc:sldChg>
      <pc:sldChg chg="modSp mod">
        <pc:chgData name="Anniina Nieminen" userId="f7839237-dba9-434e-a8d8-c65406723c4d" providerId="ADAL" clId="{F77A5F71-E5E0-5517-9357-B0FFC58AD05D}" dt="2025-10-22T07:28:29.653" v="118" actId="1038"/>
        <pc:sldMkLst>
          <pc:docMk/>
          <pc:sldMk cId="1109670201" sldId="320"/>
        </pc:sldMkLst>
        <pc:spChg chg="mod">
          <ac:chgData name="Anniina Nieminen" userId="f7839237-dba9-434e-a8d8-c65406723c4d" providerId="ADAL" clId="{F77A5F71-E5E0-5517-9357-B0FFC58AD05D}" dt="2025-10-22T07:28:29.653" v="118" actId="1038"/>
          <ac:spMkLst>
            <pc:docMk/>
            <pc:sldMk cId="1109670201" sldId="320"/>
            <ac:spMk id="19" creationId="{9C85ECBD-4B7E-D0E9-FB4B-13CC5FEA8308}"/>
          </ac:spMkLst>
        </pc:spChg>
        <pc:spChg chg="mod">
          <ac:chgData name="Anniina Nieminen" userId="f7839237-dba9-434e-a8d8-c65406723c4d" providerId="ADAL" clId="{F77A5F71-E5E0-5517-9357-B0FFC58AD05D}" dt="2025-10-22T07:27:44.430" v="83"/>
          <ac:spMkLst>
            <pc:docMk/>
            <pc:sldMk cId="1109670201" sldId="320"/>
            <ac:spMk id="38" creationId="{A32482D4-7437-1B1A-4719-B0D3090F10FB}"/>
          </ac:spMkLst>
        </pc:spChg>
        <pc:spChg chg="mod">
          <ac:chgData name="Anniina Nieminen" userId="f7839237-dba9-434e-a8d8-c65406723c4d" providerId="ADAL" clId="{F77A5F71-E5E0-5517-9357-B0FFC58AD05D}" dt="2025-10-22T07:27:52.074" v="102" actId="1035"/>
          <ac:spMkLst>
            <pc:docMk/>
            <pc:sldMk cId="1109670201" sldId="320"/>
            <ac:spMk id="39" creationId="{9EDC87A3-F02B-32BF-5B85-D184CBE32F0F}"/>
          </ac:spMkLst>
        </pc:spChg>
        <pc:grpChg chg="mod">
          <ac:chgData name="Anniina Nieminen" userId="f7839237-dba9-434e-a8d8-c65406723c4d" providerId="ADAL" clId="{F77A5F71-E5E0-5517-9357-B0FFC58AD05D}" dt="2025-10-22T07:27:44.430" v="83"/>
          <ac:grpSpMkLst>
            <pc:docMk/>
            <pc:sldMk cId="1109670201" sldId="320"/>
            <ac:grpSpMk id="5" creationId="{3535822F-F8DB-60C1-1492-1D531C58CFA0}"/>
          </ac:grpSpMkLst>
        </pc:grpChg>
      </pc:sldChg>
      <pc:sldChg chg="modSp mod">
        <pc:chgData name="Anniina Nieminen" userId="f7839237-dba9-434e-a8d8-c65406723c4d" providerId="ADAL" clId="{F77A5F71-E5E0-5517-9357-B0FFC58AD05D}" dt="2025-10-22T07:24:57.831" v="24" actId="1036"/>
        <pc:sldMkLst>
          <pc:docMk/>
          <pc:sldMk cId="4167440273" sldId="330"/>
        </pc:sldMkLst>
        <pc:spChg chg="mod">
          <ac:chgData name="Anniina Nieminen" userId="f7839237-dba9-434e-a8d8-c65406723c4d" providerId="ADAL" clId="{F77A5F71-E5E0-5517-9357-B0FFC58AD05D}" dt="2025-10-22T07:24:44.927" v="0"/>
          <ac:spMkLst>
            <pc:docMk/>
            <pc:sldMk cId="4167440273" sldId="330"/>
            <ac:spMk id="38" creationId="{F63F9B70-04B8-C7CD-194D-8A9288F3B87E}"/>
          </ac:spMkLst>
        </pc:spChg>
        <pc:spChg chg="mod">
          <ac:chgData name="Anniina Nieminen" userId="f7839237-dba9-434e-a8d8-c65406723c4d" providerId="ADAL" clId="{F77A5F71-E5E0-5517-9357-B0FFC58AD05D}" dt="2025-10-22T07:24:44.927" v="0"/>
          <ac:spMkLst>
            <pc:docMk/>
            <pc:sldMk cId="4167440273" sldId="330"/>
            <ac:spMk id="39" creationId="{9DD8B75F-347F-EFD4-F67A-66E6C378CE28}"/>
          </ac:spMkLst>
        </pc:spChg>
        <pc:grpChg chg="mod">
          <ac:chgData name="Anniina Nieminen" userId="f7839237-dba9-434e-a8d8-c65406723c4d" providerId="ADAL" clId="{F77A5F71-E5E0-5517-9357-B0FFC58AD05D}" dt="2025-10-22T07:24:57.831" v="24" actId="1036"/>
          <ac:grpSpMkLst>
            <pc:docMk/>
            <pc:sldMk cId="4167440273" sldId="330"/>
            <ac:grpSpMk id="5" creationId="{64FFBFFA-359B-AB9C-1B53-15584FA3DBEF}"/>
          </ac:grpSpMkLst>
        </pc:grpChg>
      </pc:sldChg>
      <pc:sldChg chg="modSp mod">
        <pc:chgData name="Anniina Nieminen" userId="f7839237-dba9-434e-a8d8-c65406723c4d" providerId="ADAL" clId="{F77A5F71-E5E0-5517-9357-B0FFC58AD05D}" dt="2025-10-22T07:27:03.189" v="82" actId="1037"/>
        <pc:sldMkLst>
          <pc:docMk/>
          <pc:sldMk cId="3858196821" sldId="331"/>
        </pc:sldMkLst>
        <pc:spChg chg="mod">
          <ac:chgData name="Anniina Nieminen" userId="f7839237-dba9-434e-a8d8-c65406723c4d" providerId="ADAL" clId="{F77A5F71-E5E0-5517-9357-B0FFC58AD05D}" dt="2025-10-22T07:27:03.189" v="82" actId="1037"/>
          <ac:spMkLst>
            <pc:docMk/>
            <pc:sldMk cId="3858196821" sldId="331"/>
            <ac:spMk id="19" creationId="{97D074C5-2DF3-B58D-32F0-C21D328DF75F}"/>
          </ac:spMkLst>
        </pc:spChg>
        <pc:spChg chg="mod">
          <ac:chgData name="Anniina Nieminen" userId="f7839237-dba9-434e-a8d8-c65406723c4d" providerId="ADAL" clId="{F77A5F71-E5E0-5517-9357-B0FFC58AD05D}" dt="2025-10-22T07:26:11.837" v="26" actId="14100"/>
          <ac:spMkLst>
            <pc:docMk/>
            <pc:sldMk cId="3858196821" sldId="331"/>
            <ac:spMk id="38" creationId="{0AF6927A-A439-6487-A594-7D75C213391B}"/>
          </ac:spMkLst>
        </pc:spChg>
        <pc:spChg chg="mod">
          <ac:chgData name="Anniina Nieminen" userId="f7839237-dba9-434e-a8d8-c65406723c4d" providerId="ADAL" clId="{F77A5F71-E5E0-5517-9357-B0FFC58AD05D}" dt="2025-10-22T07:26:05.296" v="25"/>
          <ac:spMkLst>
            <pc:docMk/>
            <pc:sldMk cId="3858196821" sldId="331"/>
            <ac:spMk id="39" creationId="{53D6BD1A-C495-AB70-8306-335AB6345AAF}"/>
          </ac:spMkLst>
        </pc:spChg>
        <pc:grpChg chg="mod">
          <ac:chgData name="Anniina Nieminen" userId="f7839237-dba9-434e-a8d8-c65406723c4d" providerId="ADAL" clId="{F77A5F71-E5E0-5517-9357-B0FFC58AD05D}" dt="2025-10-22T07:26:22.943" v="58" actId="1036"/>
          <ac:grpSpMkLst>
            <pc:docMk/>
            <pc:sldMk cId="3858196821" sldId="331"/>
            <ac:grpSpMk id="5" creationId="{61D1621D-1FF4-B9C5-2B51-AE095198E468}"/>
          </ac:grpSpMkLst>
        </pc:grpChg>
      </pc:sldChg>
      <pc:sldChg chg="modSp mod">
        <pc:chgData name="Anniina Nieminen" userId="f7839237-dba9-434e-a8d8-c65406723c4d" providerId="ADAL" clId="{F77A5F71-E5E0-5517-9357-B0FFC58AD05D}" dt="2025-10-22T07:29:41.189" v="134" actId="1038"/>
        <pc:sldMkLst>
          <pc:docMk/>
          <pc:sldMk cId="1497740895" sldId="332"/>
        </pc:sldMkLst>
        <pc:spChg chg="mod">
          <ac:chgData name="Anniina Nieminen" userId="f7839237-dba9-434e-a8d8-c65406723c4d" providerId="ADAL" clId="{F77A5F71-E5E0-5517-9357-B0FFC58AD05D}" dt="2025-10-22T07:29:41.189" v="134" actId="1038"/>
          <ac:spMkLst>
            <pc:docMk/>
            <pc:sldMk cId="1497740895" sldId="332"/>
            <ac:spMk id="19" creationId="{DE34CE28-D926-74CA-227E-DF9D2D55D4D9}"/>
          </ac:spMkLst>
        </pc:spChg>
        <pc:spChg chg="mod">
          <ac:chgData name="Anniina Nieminen" userId="f7839237-dba9-434e-a8d8-c65406723c4d" providerId="ADAL" clId="{F77A5F71-E5E0-5517-9357-B0FFC58AD05D}" dt="2025-10-22T07:29:16.337" v="120" actId="20577"/>
          <ac:spMkLst>
            <pc:docMk/>
            <pc:sldMk cId="1497740895" sldId="332"/>
            <ac:spMk id="38" creationId="{1CC1E349-4772-0F76-46CD-D98D0B14E085}"/>
          </ac:spMkLst>
        </pc:spChg>
      </pc:sldChg>
      <pc:sldChg chg="modSp mod">
        <pc:chgData name="Anniina Nieminen" userId="f7839237-dba9-434e-a8d8-c65406723c4d" providerId="ADAL" clId="{F77A5F71-E5E0-5517-9357-B0FFC58AD05D}" dt="2025-10-22T07:34:14.922" v="164" actId="1038"/>
        <pc:sldMkLst>
          <pc:docMk/>
          <pc:sldMk cId="3129567651" sldId="334"/>
        </pc:sldMkLst>
        <pc:spChg chg="mod">
          <ac:chgData name="Anniina Nieminen" userId="f7839237-dba9-434e-a8d8-c65406723c4d" providerId="ADAL" clId="{F77A5F71-E5E0-5517-9357-B0FFC58AD05D}" dt="2025-10-22T07:32:42.694" v="137"/>
          <ac:spMkLst>
            <pc:docMk/>
            <pc:sldMk cId="3129567651" sldId="334"/>
            <ac:spMk id="6" creationId="{E375BDE1-FD73-BD66-C441-B04F61C1A1C5}"/>
          </ac:spMkLst>
        </pc:spChg>
        <pc:spChg chg="mod">
          <ac:chgData name="Anniina Nieminen" userId="f7839237-dba9-434e-a8d8-c65406723c4d" providerId="ADAL" clId="{F77A5F71-E5E0-5517-9357-B0FFC58AD05D}" dt="2025-10-22T07:34:14.922" v="164" actId="1038"/>
          <ac:spMkLst>
            <pc:docMk/>
            <pc:sldMk cId="3129567651" sldId="334"/>
            <ac:spMk id="19" creationId="{CE37E09E-9B0C-D6F7-A4DA-E7A44289DDF9}"/>
          </ac:spMkLst>
        </pc:spChg>
        <pc:spChg chg="mod">
          <ac:chgData name="Anniina Nieminen" userId="f7839237-dba9-434e-a8d8-c65406723c4d" providerId="ADAL" clId="{F77A5F71-E5E0-5517-9357-B0FFC58AD05D}" dt="2025-10-22T07:33:15.532" v="138"/>
          <ac:spMkLst>
            <pc:docMk/>
            <pc:sldMk cId="3129567651" sldId="334"/>
            <ac:spMk id="38" creationId="{3A949132-2BC6-D0FA-B08C-89E3B96070C5}"/>
          </ac:spMkLst>
        </pc:spChg>
        <pc:spChg chg="mod">
          <ac:chgData name="Anniina Nieminen" userId="f7839237-dba9-434e-a8d8-c65406723c4d" providerId="ADAL" clId="{F77A5F71-E5E0-5517-9357-B0FFC58AD05D}" dt="2025-10-22T07:33:41.182" v="141" actId="14100"/>
          <ac:spMkLst>
            <pc:docMk/>
            <pc:sldMk cId="3129567651" sldId="334"/>
            <ac:spMk id="39" creationId="{882612E8-41FB-AED2-1EB3-644452586120}"/>
          </ac:spMkLst>
        </pc:spChg>
        <pc:grpChg chg="mod">
          <ac:chgData name="Anniina Nieminen" userId="f7839237-dba9-434e-a8d8-c65406723c4d" providerId="ADAL" clId="{F77A5F71-E5E0-5517-9357-B0FFC58AD05D}" dt="2025-10-22T07:33:47.172" v="156" actId="1036"/>
          <ac:grpSpMkLst>
            <pc:docMk/>
            <pc:sldMk cId="3129567651" sldId="334"/>
            <ac:grpSpMk id="5" creationId="{D674E742-A94C-0B8B-7DB0-19C3A937E56A}"/>
          </ac:grpSpMkLst>
        </pc:grpChg>
      </pc:sldChg>
      <pc:sldChg chg="modSp mod">
        <pc:chgData name="Anniina Nieminen" userId="f7839237-dba9-434e-a8d8-c65406723c4d" providerId="ADAL" clId="{F77A5F71-E5E0-5517-9357-B0FFC58AD05D}" dt="2025-10-22T07:36:46.285" v="213" actId="1038"/>
        <pc:sldMkLst>
          <pc:docMk/>
          <pc:sldMk cId="1219243865" sldId="335"/>
        </pc:sldMkLst>
        <pc:spChg chg="mod">
          <ac:chgData name="Anniina Nieminen" userId="f7839237-dba9-434e-a8d8-c65406723c4d" providerId="ADAL" clId="{F77A5F71-E5E0-5517-9357-B0FFC58AD05D}" dt="2025-10-22T07:36:46.285" v="213" actId="1038"/>
          <ac:spMkLst>
            <pc:docMk/>
            <pc:sldMk cId="1219243865" sldId="335"/>
            <ac:spMk id="19" creationId="{BCADBEC1-D069-5D75-BFC3-35C58553EFF0}"/>
          </ac:spMkLst>
        </pc:spChg>
        <pc:spChg chg="mod">
          <ac:chgData name="Anniina Nieminen" userId="f7839237-dba9-434e-a8d8-c65406723c4d" providerId="ADAL" clId="{F77A5F71-E5E0-5517-9357-B0FFC58AD05D}" dt="2025-10-22T07:36:08.286" v="166" actId="20577"/>
          <ac:spMkLst>
            <pc:docMk/>
            <pc:sldMk cId="1219243865" sldId="335"/>
            <ac:spMk id="38" creationId="{682167B9-F15C-364B-E62B-334E10CA8B76}"/>
          </ac:spMkLst>
        </pc:spChg>
        <pc:spChg chg="mod">
          <ac:chgData name="Anniina Nieminen" userId="f7839237-dba9-434e-a8d8-c65406723c4d" providerId="ADAL" clId="{F77A5F71-E5E0-5517-9357-B0FFC58AD05D}" dt="2025-10-22T07:36:05.691" v="165"/>
          <ac:spMkLst>
            <pc:docMk/>
            <pc:sldMk cId="1219243865" sldId="335"/>
            <ac:spMk id="39" creationId="{1C73D940-7E6B-C06C-7F33-6E9CC4CDF408}"/>
          </ac:spMkLst>
        </pc:spChg>
        <pc:grpChg chg="mod">
          <ac:chgData name="Anniina Nieminen" userId="f7839237-dba9-434e-a8d8-c65406723c4d" providerId="ADAL" clId="{F77A5F71-E5E0-5517-9357-B0FFC58AD05D}" dt="2025-10-22T07:36:17.394" v="192" actId="1035"/>
          <ac:grpSpMkLst>
            <pc:docMk/>
            <pc:sldMk cId="1219243865" sldId="335"/>
            <ac:grpSpMk id="5" creationId="{FF28FF98-4D3C-689B-4BF3-79087718526A}"/>
          </ac:grpSpMkLst>
        </pc:grpChg>
      </pc:sldChg>
      <pc:sldChg chg="modSp mod">
        <pc:chgData name="Anniina Nieminen" userId="f7839237-dba9-434e-a8d8-c65406723c4d" providerId="ADAL" clId="{F77A5F71-E5E0-5517-9357-B0FFC58AD05D}" dt="2025-10-22T07:45:21.150" v="284" actId="1038"/>
        <pc:sldMkLst>
          <pc:docMk/>
          <pc:sldMk cId="2402631785" sldId="336"/>
        </pc:sldMkLst>
        <pc:spChg chg="mod">
          <ac:chgData name="Anniina Nieminen" userId="f7839237-dba9-434e-a8d8-c65406723c4d" providerId="ADAL" clId="{F77A5F71-E5E0-5517-9357-B0FFC58AD05D}" dt="2025-10-22T07:45:21.150" v="284" actId="1038"/>
          <ac:spMkLst>
            <pc:docMk/>
            <pc:sldMk cId="2402631785" sldId="336"/>
            <ac:spMk id="19" creationId="{B72C0BAE-AEE1-6871-5C28-B19C6D8139A1}"/>
          </ac:spMkLst>
        </pc:spChg>
        <pc:spChg chg="mod">
          <ac:chgData name="Anniina Nieminen" userId="f7839237-dba9-434e-a8d8-c65406723c4d" providerId="ADAL" clId="{F77A5F71-E5E0-5517-9357-B0FFC58AD05D}" dt="2025-10-22T07:44:44.530" v="238" actId="1036"/>
          <ac:spMkLst>
            <pc:docMk/>
            <pc:sldMk cId="2402631785" sldId="336"/>
            <ac:spMk id="38" creationId="{C9B410B9-412F-1BD0-3EB4-60A0AFB44C1F}"/>
          </ac:spMkLst>
        </pc:spChg>
        <pc:spChg chg="mod">
          <ac:chgData name="Anniina Nieminen" userId="f7839237-dba9-434e-a8d8-c65406723c4d" providerId="ADAL" clId="{F77A5F71-E5E0-5517-9357-B0FFC58AD05D}" dt="2025-10-22T07:44:23.363" v="215"/>
          <ac:spMkLst>
            <pc:docMk/>
            <pc:sldMk cId="2402631785" sldId="336"/>
            <ac:spMk id="39" creationId="{C9052A8D-F050-CFB6-00FB-DE876DEB45EB}"/>
          </ac:spMkLst>
        </pc:spChg>
        <pc:grpChg chg="mod">
          <ac:chgData name="Anniina Nieminen" userId="f7839237-dba9-434e-a8d8-c65406723c4d" providerId="ADAL" clId="{F77A5F71-E5E0-5517-9357-B0FFC58AD05D}" dt="2025-10-22T07:44:55.066" v="264" actId="1035"/>
          <ac:grpSpMkLst>
            <pc:docMk/>
            <pc:sldMk cId="2402631785" sldId="336"/>
            <ac:grpSpMk id="5" creationId="{F1079B5B-1415-CDC8-1E99-3C8B1A97B32C}"/>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22.10.2025</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22.10.2025</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598C-2C9B-D92C-3D88-7AD16AFAFE7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3FF7733-FCD0-C5EE-83DD-E07028413F1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E6EF4FE1-9D88-369E-84D9-50F4001B0BC2}"/>
              </a:ext>
            </a:extLst>
          </p:cNvPr>
          <p:cNvSpPr>
            <a:spLocks noGrp="1"/>
          </p:cNvSpPr>
          <p:nvPr>
            <p:ph type="body" idx="1"/>
          </p:nvPr>
        </p:nvSpPr>
        <p:spPr/>
        <p:txBody>
          <a:bodyPr/>
          <a:lstStyle/>
          <a:p>
            <a:pPr marL="171450" indent="-171450">
              <a:buFont typeface="Arial,Sans-Serif"/>
              <a:buChar char="•"/>
            </a:pPr>
            <a:endParaRPr lang="fi-FI" dirty="0"/>
          </a:p>
        </p:txBody>
      </p:sp>
      <p:sp>
        <p:nvSpPr>
          <p:cNvPr id="4" name="Dian numeron paikkamerkki 3">
            <a:extLst>
              <a:ext uri="{FF2B5EF4-FFF2-40B4-BE49-F238E27FC236}">
                <a16:creationId xmlns:a16="http://schemas.microsoft.com/office/drawing/2014/main" id="{11618A25-9C73-6CE1-37AC-E80C5E6B21BF}"/>
              </a:ext>
            </a:extLst>
          </p:cNvPr>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341095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Social circus in Finland is about much more than learning tricks or improving technical skills. It focuses on people, connection and healing. </a:t>
            </a:r>
            <a:r>
              <a:rPr lang="en-GB" sz="1200" b="0" kern="1200" dirty="0">
                <a:solidFill>
                  <a:schemeClr val="tx1"/>
                </a:solidFill>
                <a:effectLst/>
                <a:latin typeface="+mn-lt"/>
                <a:ea typeface="+mn-ea"/>
                <a:cs typeface="+mn-cs"/>
              </a:rPr>
              <a:t>Through creative movement, group trust and playful challenges, participants gain confidence, emotional strength and a sense of belonging.</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Social circus is used in many contexts where people face difficulties: in prisons, shelters, with at-risk youth and in rehabilitation programmes. </a:t>
            </a:r>
            <a:r>
              <a:rPr lang="en-GB" sz="1200" b="1" kern="1200" dirty="0">
                <a:solidFill>
                  <a:schemeClr val="tx1"/>
                </a:solidFill>
                <a:effectLst/>
                <a:latin typeface="+mn-lt"/>
                <a:ea typeface="+mn-ea"/>
                <a:cs typeface="+mn-cs"/>
              </a:rPr>
              <a:t>It provides a safe space for expression and connection, helping individuals rediscover their strengths and creativity. </a:t>
            </a:r>
            <a:r>
              <a:rPr lang="en-GB" sz="1200" b="0" kern="1200" dirty="0">
                <a:solidFill>
                  <a:schemeClr val="tx1"/>
                </a:solidFill>
                <a:effectLst/>
                <a:latin typeface="+mn-lt"/>
                <a:ea typeface="+mn-ea"/>
                <a:cs typeface="+mn-cs"/>
              </a:rPr>
              <a:t>The performances or activities don’t have to be polished or public – the process itself is valuable.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Circus brings people together across social divides. </a:t>
            </a:r>
            <a:r>
              <a:rPr lang="en-GB" sz="1200" b="0" kern="1200" dirty="0">
                <a:solidFill>
                  <a:schemeClr val="tx1"/>
                </a:solidFill>
                <a:effectLst/>
                <a:latin typeface="+mn-lt"/>
                <a:ea typeface="+mn-ea"/>
                <a:cs typeface="+mn-cs"/>
              </a:rPr>
              <a:t>It requires no shared language or background, and everyone can find a role regardless of age, ability or experience. Because of this, it can genuinely bridge societal gaps and foster empathy. The joy of shared laughter and physical play has real power to heal and unite.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Finland has become internationally known for integrating circus into work that supports well-being, inclusion and community building.</a:t>
            </a:r>
            <a:endParaRPr lang="en-FI" sz="1200" b="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B972-1D26-6EE7-8847-92B0EE454D1A}"/>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1187166-7532-F5FE-7218-08F324E697E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9C56599D-D119-5F28-AE29-BEC352CDE785}"/>
              </a:ext>
            </a:extLst>
          </p:cNvPr>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Social circus in Finland is about much more than learning tricks or improving technical skills. It focuses on people, connection and healing. </a:t>
            </a:r>
            <a:r>
              <a:rPr lang="en-GB" sz="1200" b="0" kern="1200" dirty="0">
                <a:solidFill>
                  <a:schemeClr val="tx1"/>
                </a:solidFill>
                <a:effectLst/>
                <a:latin typeface="+mn-lt"/>
                <a:ea typeface="+mn-ea"/>
                <a:cs typeface="+mn-cs"/>
              </a:rPr>
              <a:t>Through creative movement, group trust and playful challenges, participants gain confidence, emotional strength and a sense of belonging.</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Social circus is used in many contexts where people face difficulties: in prisons, shelters, with at-risk youth and in rehabilitation programmes. </a:t>
            </a:r>
            <a:r>
              <a:rPr lang="en-GB" sz="1200" b="1" kern="1200" dirty="0">
                <a:solidFill>
                  <a:schemeClr val="tx1"/>
                </a:solidFill>
                <a:effectLst/>
                <a:latin typeface="+mn-lt"/>
                <a:ea typeface="+mn-ea"/>
                <a:cs typeface="+mn-cs"/>
              </a:rPr>
              <a:t>It provides a safe space for expression and connection, helping individuals rediscover their strengths and creativity. </a:t>
            </a:r>
            <a:r>
              <a:rPr lang="en-GB" sz="1200" b="0" kern="1200" dirty="0">
                <a:solidFill>
                  <a:schemeClr val="tx1"/>
                </a:solidFill>
                <a:effectLst/>
                <a:latin typeface="+mn-lt"/>
                <a:ea typeface="+mn-ea"/>
                <a:cs typeface="+mn-cs"/>
              </a:rPr>
              <a:t>The performances or activities don’t have to be polished or public – the process itself is valuable.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Circus brings people together across social divides. </a:t>
            </a:r>
            <a:r>
              <a:rPr lang="en-GB" sz="1200" b="0" kern="1200" dirty="0">
                <a:solidFill>
                  <a:schemeClr val="tx1"/>
                </a:solidFill>
                <a:effectLst/>
                <a:latin typeface="+mn-lt"/>
                <a:ea typeface="+mn-ea"/>
                <a:cs typeface="+mn-cs"/>
              </a:rPr>
              <a:t>It requires no shared language or background, and everyone can find a role regardless of age, ability or experience. Because of this, it can genuinely bridge societal gaps and foster empathy. The joy of shared laughter and physical play has real power to heal and unite.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Finland has become internationally known for integrating circus into work that supports well-being, inclusion and community building.</a:t>
            </a:r>
            <a:endParaRPr lang="en-FI" sz="1200" b="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CBFDDE92-F805-87A3-9A62-4283B75281FC}"/>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09229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Finland’s natural environment deeply influences its circus. </a:t>
            </a:r>
            <a:r>
              <a:rPr lang="en-GB" sz="1200" b="0" kern="1200" dirty="0">
                <a:solidFill>
                  <a:schemeClr val="tx1"/>
                </a:solidFill>
                <a:effectLst/>
                <a:latin typeface="+mn-lt"/>
                <a:ea typeface="+mn-ea"/>
                <a:cs typeface="+mn-cs"/>
              </a:rPr>
              <a:t>The vast landscapes, long horizons and silence of sparsely populated areas offer a powerful contrast to urban chaos – and space for slow, intuitive artistic processes. The strong seasonal shifts, from dark winter to endless summer light, influence both the content and rhythm of artistic work.</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Circus performances in Finland often take place in nature or are inspired by it – not only visually but also in terms of atmosphere and philosophy. </a:t>
            </a:r>
            <a:r>
              <a:rPr lang="en-GB" sz="1200" kern="1200" dirty="0">
                <a:solidFill>
                  <a:schemeClr val="tx1"/>
                </a:solidFill>
                <a:effectLst/>
                <a:latin typeface="+mn-lt"/>
                <a:ea typeface="+mn-ea"/>
                <a:cs typeface="+mn-cs"/>
              </a:rPr>
              <a:t>Nature is not just a backdrop but a collaborator: its unpredictability, raw beauty and stillness become part of the work.</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Silence Festival, a small circus and music festival held in a village in Lapland, is one example of how deeply this connection runs. Removed from the buzz of urban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Finnish and international artists in remote areas are free to work without the expectations of mainstream trends. This distance gives space for personal expression, experimentation and originality – elements that are central to the identity of Finnish circus.</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11D3-DA99-5C09-5C38-5A4298882D9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9F264364-1027-435B-07F6-482DF1DFB1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A1CC55C-1D66-BE63-C048-1422789E74C4}"/>
              </a:ext>
            </a:extLst>
          </p:cNvPr>
          <p:cNvSpPr>
            <a:spLocks noGrp="1"/>
          </p:cNvSpPr>
          <p:nvPr>
            <p:ph type="body" idx="1"/>
          </p:nvPr>
        </p:nvSpPr>
        <p:spPr/>
        <p:txBody>
          <a:bodyPr/>
          <a:lstStyle/>
          <a:p>
            <a:pPr marL="171450" indent="-171450">
              <a:buFont typeface="Arial" panose="020B0604020202020204" pitchFamily="34" charset="0"/>
              <a:buChar char="•"/>
            </a:pPr>
            <a:r>
              <a:rPr lang="en-GB" sz="1200" b="1" kern="1200" dirty="0">
                <a:solidFill>
                  <a:schemeClr val="tx1"/>
                </a:solidFill>
                <a:effectLst/>
                <a:latin typeface="+mn-lt"/>
                <a:ea typeface="+mn-ea"/>
                <a:cs typeface="+mn-cs"/>
              </a:rPr>
              <a:t>Finland’s natural environment deeply influences its circus. </a:t>
            </a:r>
            <a:r>
              <a:rPr lang="en-GB" sz="1200" b="0" kern="1200" dirty="0">
                <a:solidFill>
                  <a:schemeClr val="tx1"/>
                </a:solidFill>
                <a:effectLst/>
                <a:latin typeface="+mn-lt"/>
                <a:ea typeface="+mn-ea"/>
                <a:cs typeface="+mn-cs"/>
              </a:rPr>
              <a:t>The vast landscapes, long horizons and silence of sparsely populated areas offer a powerful contrast to urban chaos – and space for slow, intuitive artistic processes. The strong seasonal shifts, from dark winter to endless summer light, influence both the content and rhythm of artistic work.</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Circus performances in Finland often take place in nature or are inspired by it – not only visually but also in terms of atmosphere and philosophy. </a:t>
            </a:r>
            <a:r>
              <a:rPr lang="en-GB" sz="1200" kern="1200" dirty="0">
                <a:solidFill>
                  <a:schemeClr val="tx1"/>
                </a:solidFill>
                <a:effectLst/>
                <a:latin typeface="+mn-lt"/>
                <a:ea typeface="+mn-ea"/>
                <a:cs typeface="+mn-cs"/>
              </a:rPr>
              <a:t>Nature is not just a backdrop but a collaborator: its unpredictability, raw beauty and stillness become part of the work.</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Silence Festival, a small circus and music festival held in a village in Lapland, is one example of how deeply this connection runs. Removed from the buzz of urban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Finnish and international artists in remote areas are free to work without the expectations of mainstream trends. This distance gives space for personal expression, experimentation and originality – elements that are central to the identity of Finnish circus.</a:t>
            </a:r>
            <a:endParaRPr lang="en-FI" sz="1200" kern="1200" dirty="0">
              <a:solidFill>
                <a:schemeClr val="tx1"/>
              </a:solidFill>
              <a:effectLst/>
              <a:latin typeface="+mn-lt"/>
              <a:ea typeface="+mn-ea"/>
              <a:cs typeface="+mn-cs"/>
            </a:endParaRPr>
          </a:p>
          <a:p>
            <a:pPr marL="171450" indent="-171450">
              <a:buFont typeface="Arial"/>
              <a:buChar char="•"/>
            </a:pP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B2677639-0BD3-A5CC-2439-4A51C5007FA9}"/>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1242818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Circus is officially </a:t>
            </a:r>
            <a:r>
              <a:rPr lang="en-US" sz="1200" b="1" kern="1200" dirty="0" err="1">
                <a:solidFill>
                  <a:schemeClr val="tx1"/>
                </a:solidFill>
                <a:effectLst/>
                <a:latin typeface="+mn-lt"/>
                <a:ea typeface="+mn-ea"/>
                <a:cs typeface="+mn-cs"/>
              </a:rPr>
              <a:t>recognised</a:t>
            </a:r>
            <a:r>
              <a:rPr lang="en-US" sz="1200" b="1" kern="1200" dirty="0">
                <a:solidFill>
                  <a:schemeClr val="tx1"/>
                </a:solidFill>
                <a:effectLst/>
                <a:latin typeface="+mn-lt"/>
                <a:ea typeface="+mn-ea"/>
                <a:cs typeface="+mn-cs"/>
              </a:rPr>
              <a:t> and supported as an art form in Finland.</a:t>
            </a:r>
            <a:r>
              <a:rPr lang="en-US" sz="1200" kern="1200" dirty="0">
                <a:solidFill>
                  <a:schemeClr val="tx1"/>
                </a:solidFill>
                <a:effectLst/>
                <a:latin typeface="+mn-lt"/>
                <a:ea typeface="+mn-ea"/>
                <a:cs typeface="+mn-cs"/>
              </a:rPr>
              <a:t> Since 2009, companies have been eligible for public funding through the state, and circus artists can apply for grants like artists in other fields. </a:t>
            </a:r>
            <a:r>
              <a:rPr lang="en-US" sz="1200" b="1" kern="1200" dirty="0">
                <a:solidFill>
                  <a:schemeClr val="tx1"/>
                </a:solidFill>
                <a:effectLst/>
                <a:latin typeface="+mn-lt"/>
                <a:ea typeface="+mn-ea"/>
                <a:cs typeface="+mn-cs"/>
              </a:rPr>
              <a:t>Circus has also been included in Finland’s national list of intangible cultural heritage – a strong signal of its cultural value.</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More than 30 professional contemporary circus companies operate in Finland today. </a:t>
            </a:r>
            <a:r>
              <a:rPr lang="en-GB" sz="1200" b="0" i="0" u="none" strike="noStrike" kern="1200" dirty="0">
                <a:solidFill>
                  <a:schemeClr val="tx1"/>
                </a:solidFill>
                <a:effectLst/>
                <a:latin typeface="+mn-lt"/>
                <a:ea typeface="+mn-ea"/>
                <a:cs typeface="+mn-cs"/>
              </a:rPr>
              <a:t>Cirko – </a:t>
            </a:r>
            <a:r>
              <a:rPr lang="en-GB" sz="1200" b="0" i="0" u="none" strike="noStrike" kern="1200" dirty="0" err="1">
                <a:solidFill>
                  <a:schemeClr val="tx1"/>
                </a:solidFill>
                <a:effectLst/>
                <a:latin typeface="+mn-lt"/>
                <a:ea typeface="+mn-ea"/>
                <a:cs typeface="+mn-cs"/>
              </a:rPr>
              <a:t>Center</a:t>
            </a:r>
            <a:r>
              <a:rPr lang="en-GB" sz="1200" b="0" i="0" u="none" strike="noStrike" kern="1200" dirty="0">
                <a:solidFill>
                  <a:schemeClr val="tx1"/>
                </a:solidFill>
                <a:effectLst/>
                <a:latin typeface="+mn-lt"/>
                <a:ea typeface="+mn-ea"/>
                <a:cs typeface="+mn-cs"/>
              </a:rPr>
              <a:t> for New Circus, based in Helsinki, is a key artistic hub for contemporary circus in Finland. </a:t>
            </a:r>
            <a:r>
              <a:rPr lang="en-GB" sz="1200" kern="1200" dirty="0">
                <a:solidFill>
                  <a:schemeClr val="tx1"/>
                </a:solidFill>
                <a:effectLst/>
                <a:latin typeface="+mn-lt"/>
                <a:ea typeface="+mn-ea"/>
                <a:cs typeface="+mn-cs"/>
              </a:rPr>
              <a:t>Among the most prominent are also the visual and physical theatre  WHS, Circo Aereo, Arctic Ensemble, Flow Circus in Oulu and </a:t>
            </a:r>
            <a:r>
              <a:rPr lang="en-GB" sz="1200" kern="1200" dirty="0" err="1">
                <a:solidFill>
                  <a:schemeClr val="tx1"/>
                </a:solidFill>
                <a:effectLst/>
                <a:latin typeface="+mn-lt"/>
                <a:ea typeface="+mn-ea"/>
                <a:cs typeface="+mn-cs"/>
              </a:rPr>
              <a:t>Hurjaruuth</a:t>
            </a:r>
            <a:r>
              <a:rPr lang="en-GB" sz="1200" kern="1200" dirty="0">
                <a:solidFill>
                  <a:schemeClr val="tx1"/>
                </a:solidFill>
                <a:effectLst/>
                <a:latin typeface="+mn-lt"/>
                <a:ea typeface="+mn-ea"/>
                <a:cs typeface="+mn-cs"/>
              </a:rPr>
              <a:t>. Many Finnish artists have also trained abroad – in France, Belgium, Sweden or Canada – and later formed companies with their international peers in Europe and Scandinavia.</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Finland’s circus ecosystem is actively supported by Circus &amp; Dance Info Finland, an expert organisation that promotes Finnish artists and companies both domestically and internationally. It collects statistics, publishes news and updates, advocates and participates in international networks. </a:t>
            </a:r>
            <a:r>
              <a:rPr lang="en-GB" sz="1200" b="1" kern="1200" dirty="0">
                <a:solidFill>
                  <a:schemeClr val="tx1"/>
                </a:solidFill>
                <a:effectLst/>
                <a:latin typeface="+mn-lt"/>
                <a:ea typeface="+mn-ea"/>
                <a:cs typeface="+mn-cs"/>
              </a:rPr>
              <a:t>Despite its relatively small scale, the Finnish circus field is vibrant, well-organised and deeply connected to the world.</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AF466-CA2E-37DE-FB65-386932B131B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2D7E3C5-5006-289E-BE3D-03904C7A972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FEFAD3-1394-F4C6-8526-2262204F0E68}"/>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Circus is officially </a:t>
            </a:r>
            <a:r>
              <a:rPr lang="en-US" sz="1200" b="1" kern="1200" dirty="0" err="1">
                <a:solidFill>
                  <a:schemeClr val="tx1"/>
                </a:solidFill>
                <a:effectLst/>
                <a:latin typeface="+mn-lt"/>
                <a:ea typeface="+mn-ea"/>
                <a:cs typeface="+mn-cs"/>
              </a:rPr>
              <a:t>recognised</a:t>
            </a:r>
            <a:r>
              <a:rPr lang="en-US" sz="1200" b="1" kern="1200" dirty="0">
                <a:solidFill>
                  <a:schemeClr val="tx1"/>
                </a:solidFill>
                <a:effectLst/>
                <a:latin typeface="+mn-lt"/>
                <a:ea typeface="+mn-ea"/>
                <a:cs typeface="+mn-cs"/>
              </a:rPr>
              <a:t> and supported as an art form in Finland.</a:t>
            </a:r>
            <a:r>
              <a:rPr lang="en-US" sz="1200" kern="1200" dirty="0">
                <a:solidFill>
                  <a:schemeClr val="tx1"/>
                </a:solidFill>
                <a:effectLst/>
                <a:latin typeface="+mn-lt"/>
                <a:ea typeface="+mn-ea"/>
                <a:cs typeface="+mn-cs"/>
              </a:rPr>
              <a:t> Since 2009, companies have been eligible for public funding through the state, and circus artists can apply for grants like artists in other fields. </a:t>
            </a:r>
            <a:r>
              <a:rPr lang="en-US" sz="1200" b="1" kern="1200" dirty="0">
                <a:solidFill>
                  <a:schemeClr val="tx1"/>
                </a:solidFill>
                <a:effectLst/>
                <a:latin typeface="+mn-lt"/>
                <a:ea typeface="+mn-ea"/>
                <a:cs typeface="+mn-cs"/>
              </a:rPr>
              <a:t>Circus has also been included in Finland’s national list of intangible cultural heritage – a strong signal of its cultural value.</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More than 30 professional contemporary circus companies operate in Finland today. </a:t>
            </a:r>
            <a:r>
              <a:rPr lang="en-GB" sz="1200" b="0" i="0" u="none" strike="noStrike" kern="1200" dirty="0">
                <a:solidFill>
                  <a:schemeClr val="tx1"/>
                </a:solidFill>
                <a:effectLst/>
                <a:latin typeface="+mn-lt"/>
                <a:ea typeface="+mn-ea"/>
                <a:cs typeface="+mn-cs"/>
              </a:rPr>
              <a:t>Cirko – </a:t>
            </a:r>
            <a:r>
              <a:rPr lang="en-GB" sz="1200" b="0" i="0" u="none" strike="noStrike" kern="1200" dirty="0" err="1">
                <a:solidFill>
                  <a:schemeClr val="tx1"/>
                </a:solidFill>
                <a:effectLst/>
                <a:latin typeface="+mn-lt"/>
                <a:ea typeface="+mn-ea"/>
                <a:cs typeface="+mn-cs"/>
              </a:rPr>
              <a:t>Center</a:t>
            </a:r>
            <a:r>
              <a:rPr lang="en-GB" sz="1200" b="0" i="0" u="none" strike="noStrike" kern="1200" dirty="0">
                <a:solidFill>
                  <a:schemeClr val="tx1"/>
                </a:solidFill>
                <a:effectLst/>
                <a:latin typeface="+mn-lt"/>
                <a:ea typeface="+mn-ea"/>
                <a:cs typeface="+mn-cs"/>
              </a:rPr>
              <a:t> for New Circus, based in Helsinki, is a key artistic hub for contemporary circus in Finland. </a:t>
            </a:r>
            <a:r>
              <a:rPr lang="en-GB" sz="1200" kern="1200" dirty="0">
                <a:solidFill>
                  <a:schemeClr val="tx1"/>
                </a:solidFill>
                <a:effectLst/>
                <a:latin typeface="+mn-lt"/>
                <a:ea typeface="+mn-ea"/>
                <a:cs typeface="+mn-cs"/>
              </a:rPr>
              <a:t>Among the most prominent are also the visual and physical theatre  WHS, Circo Aereo, Arctic Ensemble, Flow Circus in Oulu and </a:t>
            </a:r>
            <a:r>
              <a:rPr lang="en-GB" sz="1200" kern="1200" dirty="0" err="1">
                <a:solidFill>
                  <a:schemeClr val="tx1"/>
                </a:solidFill>
                <a:effectLst/>
                <a:latin typeface="+mn-lt"/>
                <a:ea typeface="+mn-ea"/>
                <a:cs typeface="+mn-cs"/>
              </a:rPr>
              <a:t>Hurjaruuth</a:t>
            </a:r>
            <a:r>
              <a:rPr lang="en-GB" sz="1200" kern="1200" dirty="0">
                <a:solidFill>
                  <a:schemeClr val="tx1"/>
                </a:solidFill>
                <a:effectLst/>
                <a:latin typeface="+mn-lt"/>
                <a:ea typeface="+mn-ea"/>
                <a:cs typeface="+mn-cs"/>
              </a:rPr>
              <a:t>. Many Finnish artists have also trained abroad – in France, Belgium, Sweden or Canada – and later formed companies with their international peers in Europe and Scandinavia.</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Finland’s circus ecosystem is actively supported by Circus &amp; Dance Info Finland, an expert organisation that promotes Finnish artists and companies both domestically and internationally. It collects statistics, publishes news and updates, advocates and participates in international networks. </a:t>
            </a:r>
            <a:r>
              <a:rPr lang="en-GB" sz="1200" b="1" kern="1200" dirty="0">
                <a:solidFill>
                  <a:schemeClr val="tx1"/>
                </a:solidFill>
                <a:effectLst/>
                <a:latin typeface="+mn-lt"/>
                <a:ea typeface="+mn-ea"/>
                <a:cs typeface="+mn-cs"/>
              </a:rPr>
              <a:t>Despite its relatively small scale, the Finnish circus field is vibrant, well-organised and deeply connected to the world.</a:t>
            </a:r>
            <a:endParaRPr lang="en-FI" sz="1200" kern="1200" dirty="0">
              <a:solidFill>
                <a:schemeClr val="tx1"/>
              </a:solidFill>
              <a:effectLst/>
              <a:latin typeface="+mn-lt"/>
              <a:ea typeface="+mn-ea"/>
              <a:cs typeface="+mn-cs"/>
            </a:endParaRPr>
          </a:p>
          <a:p>
            <a:pPr marL="171450" indent="-171450">
              <a:buFont typeface="Arial"/>
              <a:buChar char="•"/>
            </a:pP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9010EE7B-709E-1FF2-C477-9AF4C33C0BCF}"/>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584650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dirty="0"/>
              <a:t> </a:t>
            </a:r>
            <a:r>
              <a:rPr lang="en-US" dirty="0" err="1"/>
              <a:t>Tähän</a:t>
            </a:r>
            <a:r>
              <a:rPr lang="en-US" dirty="0"/>
              <a:t> </a:t>
            </a:r>
            <a:r>
              <a:rPr lang="en-US" dirty="0" err="1"/>
              <a:t>osioon</a:t>
            </a:r>
            <a:r>
              <a:rPr lang="en-US" dirty="0"/>
              <a:t> </a:t>
            </a:r>
            <a:r>
              <a:rPr lang="en-US" dirty="0" err="1"/>
              <a:t>voi</a:t>
            </a:r>
            <a:r>
              <a:rPr lang="en-US" dirty="0"/>
              <a:t> </a:t>
            </a:r>
            <a:r>
              <a:rPr lang="en-US" dirty="0" err="1"/>
              <a:t>koota</a:t>
            </a:r>
            <a:r>
              <a:rPr lang="en-US" dirty="0"/>
              <a:t> </a:t>
            </a:r>
            <a:r>
              <a:rPr lang="en-US" dirty="0" err="1"/>
              <a:t>vastaanottajan</a:t>
            </a:r>
            <a:r>
              <a:rPr lang="en-US" dirty="0"/>
              <a:t> ja </a:t>
            </a:r>
            <a:r>
              <a:rPr lang="en-US" dirty="0" err="1"/>
              <a:t>tilanteen</a:t>
            </a:r>
            <a:r>
              <a:rPr lang="en-US" dirty="0"/>
              <a:t> </a:t>
            </a:r>
            <a:r>
              <a:rPr lang="en-US" dirty="0" err="1"/>
              <a:t>mukaan</a:t>
            </a:r>
            <a:r>
              <a:rPr lang="en-US" dirty="0"/>
              <a:t> </a:t>
            </a:r>
            <a:r>
              <a:rPr lang="en-US" dirty="0" err="1"/>
              <a:t>personoitavia</a:t>
            </a:r>
            <a:r>
              <a:rPr lang="en-US" dirty="0"/>
              <a:t> </a:t>
            </a:r>
            <a:r>
              <a:rPr lang="en-US" dirty="0" err="1"/>
              <a:t>asioita</a:t>
            </a:r>
            <a:r>
              <a:rPr lang="en-US" dirty="0"/>
              <a:t>, </a:t>
            </a:r>
            <a:r>
              <a:rPr lang="en-US" dirty="0" err="1"/>
              <a:t>toki</a:t>
            </a:r>
            <a:r>
              <a:rPr lang="en-US" dirty="0"/>
              <a:t> </a:t>
            </a:r>
            <a:r>
              <a:rPr lang="en-US" dirty="0" err="1"/>
              <a:t>sirkuskulman</a:t>
            </a:r>
            <a:r>
              <a:rPr lang="en-US" dirty="0"/>
              <a:t> </a:t>
            </a:r>
            <a:r>
              <a:rPr lang="en-US" dirty="0" err="1"/>
              <a:t>huomioiden</a:t>
            </a:r>
            <a:r>
              <a:rPr lang="en-US" dirty="0"/>
              <a:t>.</a:t>
            </a:r>
          </a:p>
          <a:p>
            <a:pPr marL="171450" indent="-171450">
              <a:buFont typeface="Arial,Sans-Serif"/>
              <a:buChar char="•"/>
            </a:pPr>
            <a:endParaRPr lang="fi" dirty="0"/>
          </a:p>
          <a:p>
            <a:pPr marL="171450" indent="-171450">
              <a:buFont typeface="Arial,Sans-Serif"/>
              <a:buChar char="•"/>
            </a:pPr>
            <a:endParaRPr lang="fi" dirty="0"/>
          </a:p>
          <a:p>
            <a:endParaRPr lang="fi" dirty="0"/>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en-US" dirty="0" err="1">
                <a:latin typeface="Finlandica"/>
                <a:ea typeface="Calibri"/>
                <a:cs typeface="Calibri"/>
              </a:rPr>
              <a:t>Kuvaa</a:t>
            </a:r>
            <a:r>
              <a:rPr lang="en-US" dirty="0">
                <a:latin typeface="Finlandica"/>
                <a:ea typeface="Calibri"/>
                <a:cs typeface="Calibri"/>
              </a:rPr>
              <a:t> </a:t>
            </a:r>
            <a:r>
              <a:rPr lang="en-US" dirty="0" err="1">
                <a:latin typeface="Finlandica"/>
                <a:ea typeface="Calibri"/>
                <a:cs typeface="Calibri"/>
              </a:rPr>
              <a:t>klikkaamalla</a:t>
            </a:r>
            <a:r>
              <a:rPr lang="en-US" dirty="0">
                <a:latin typeface="Finlandica"/>
                <a:ea typeface="Calibri"/>
                <a:cs typeface="Calibri"/>
              </a:rPr>
              <a:t> </a:t>
            </a:r>
            <a:r>
              <a:rPr lang="en-US" dirty="0" err="1">
                <a:latin typeface="Finlandica"/>
                <a:ea typeface="Calibri"/>
                <a:cs typeface="Calibri"/>
              </a:rPr>
              <a:t>pääsee</a:t>
            </a:r>
            <a:r>
              <a:rPr lang="en-US" dirty="0">
                <a:latin typeface="Finlandica"/>
                <a:ea typeface="Calibri"/>
                <a:cs typeface="Calibri"/>
              </a:rPr>
              <a:t> </a:t>
            </a:r>
            <a:r>
              <a:rPr lang="en-US" dirty="0" err="1">
                <a:latin typeface="Finlandica"/>
                <a:ea typeface="Calibri"/>
                <a:cs typeface="Calibri"/>
              </a:rPr>
              <a:t>videointiin</a:t>
            </a:r>
            <a:r>
              <a:rPr lang="en-US" dirty="0">
                <a:latin typeface="Finlandica"/>
                <a:ea typeface="Calibri"/>
                <a:cs typeface="Calibri"/>
              </a:rPr>
              <a:t> </a:t>
            </a:r>
            <a:r>
              <a:rPr lang="en-US" dirty="0" err="1">
                <a:latin typeface="Finlandica"/>
                <a:ea typeface="Calibri"/>
                <a:cs typeface="Calibri"/>
              </a:rPr>
              <a:t>esityksestä</a:t>
            </a:r>
            <a:r>
              <a:rPr lang="en-US" dirty="0">
                <a:latin typeface="Finlandica"/>
                <a:ea typeface="Calibri"/>
                <a:cs typeface="Calibri"/>
              </a:rPr>
              <a:t>.</a:t>
            </a:r>
            <a:br>
              <a:rPr lang="en-US" dirty="0">
                <a:latin typeface="Finlandica"/>
                <a:ea typeface="Calibri"/>
                <a:cs typeface="Calibri"/>
              </a:rPr>
            </a:br>
            <a:endParaRPr lang="en-US" dirty="0">
              <a:latin typeface="Finlandica"/>
              <a:ea typeface="Calibri"/>
              <a:cs typeface="Calibri"/>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Contemporary Finnish circus is known for its fearless, boundary-breaking spirit. </a:t>
            </a:r>
            <a:r>
              <a:rPr lang="en-US" sz="1200" b="0" kern="1200" dirty="0">
                <a:solidFill>
                  <a:schemeClr val="tx1"/>
                </a:solidFill>
                <a:effectLst/>
                <a:latin typeface="+mn-lt"/>
                <a:ea typeface="+mn-ea"/>
                <a:cs typeface="+mn-cs"/>
              </a:rPr>
              <a:t>Artists are not afraid to blend disciplines or invent their own. </a:t>
            </a:r>
            <a:r>
              <a:rPr lang="en-US" sz="1200" b="1" kern="1200" dirty="0">
                <a:solidFill>
                  <a:schemeClr val="tx1"/>
                </a:solidFill>
                <a:effectLst/>
                <a:latin typeface="+mn-lt"/>
                <a:ea typeface="+mn-ea"/>
                <a:cs typeface="+mn-cs"/>
              </a:rPr>
              <a:t>Rather than staying within the traditions of circus or performing arts, they cross into visual arts, choreography, installation and sound-based work. </a:t>
            </a:r>
            <a:r>
              <a:rPr lang="en-US" sz="1200" b="0" kern="1200" dirty="0">
                <a:solidFill>
                  <a:schemeClr val="tx1"/>
                </a:solidFill>
                <a:effectLst/>
                <a:latin typeface="+mn-lt"/>
                <a:ea typeface="+mn-ea"/>
                <a:cs typeface="+mn-cs"/>
              </a:rPr>
              <a:t>The results are often surprising, provocative and emotionally resonant. Performances may explore abstraction, absurdity or strong conceptual ideas, but remain rooted in physical skill and presence.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 </a:t>
            </a:r>
            <a:endParaRPr lang="en-FI"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bold and experimental character is visible in the works of companies like Company Portmanteau, </a:t>
            </a:r>
            <a:r>
              <a:rPr lang="en-US" sz="1200" kern="1200" dirty="0" err="1">
                <a:solidFill>
                  <a:schemeClr val="tx1"/>
                </a:solidFill>
                <a:effectLst/>
                <a:latin typeface="+mn-lt"/>
                <a:ea typeface="+mn-ea"/>
                <a:cs typeface="+mn-cs"/>
              </a:rPr>
              <a:t>Nuua</a:t>
            </a:r>
            <a:r>
              <a:rPr lang="en-US" sz="1200" kern="1200" dirty="0">
                <a:solidFill>
                  <a:schemeClr val="tx1"/>
                </a:solidFill>
                <a:effectLst/>
                <a:latin typeface="+mn-lt"/>
                <a:ea typeface="+mn-ea"/>
                <a:cs typeface="+mn-cs"/>
              </a:rPr>
              <a:t> and WHS. Kalle Nio, for example, combines stage magic and visual art into captivating illusions that challenge perception, while Recover Laboratory draws from installation and sound art to create immersive, multisensory environments. </a:t>
            </a:r>
            <a:r>
              <a:rPr lang="en-US" sz="1200" b="1" kern="1200" dirty="0">
                <a:solidFill>
                  <a:schemeClr val="tx1"/>
                </a:solidFill>
                <a:effectLst/>
                <a:latin typeface="+mn-lt"/>
                <a:ea typeface="+mn-ea"/>
                <a:cs typeface="+mn-cs"/>
              </a:rPr>
              <a:t>Lighting and sound are treated as equal artistic tools alongside movement and object manipulation.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approach appeals to audiences looking for something fresh, thought-provoking and different. </a:t>
            </a:r>
            <a:r>
              <a:rPr lang="en-US" sz="1200" b="1" kern="1200" dirty="0">
                <a:solidFill>
                  <a:schemeClr val="tx1"/>
                </a:solidFill>
                <a:effectLst/>
                <a:latin typeface="+mn-lt"/>
                <a:ea typeface="+mn-ea"/>
                <a:cs typeface="+mn-cs"/>
              </a:rPr>
              <a:t>Finnish contemporary circus connects with its time, reflecting a culture that values authenticity, risk-taking and artistic independence. </a:t>
            </a:r>
            <a:r>
              <a:rPr lang="en-US" sz="1200" kern="1200" dirty="0">
                <a:solidFill>
                  <a:schemeClr val="tx1"/>
                </a:solidFill>
                <a:effectLst/>
                <a:latin typeface="+mn-lt"/>
                <a:ea typeface="+mn-ea"/>
                <a:cs typeface="+mn-cs"/>
              </a:rPr>
              <a:t>While some pieces are poetic and abstract, others are raw and funny.</a:t>
            </a:r>
            <a:endParaRPr lang="en-FI" sz="1200" kern="1200" dirty="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Contemporary Finnish circus is known for its fearless, boundary-breaking spirit. </a:t>
            </a:r>
            <a:r>
              <a:rPr lang="en-US" sz="1200" b="0" kern="1200" dirty="0">
                <a:solidFill>
                  <a:schemeClr val="tx1"/>
                </a:solidFill>
                <a:effectLst/>
                <a:latin typeface="+mn-lt"/>
                <a:ea typeface="+mn-ea"/>
                <a:cs typeface="+mn-cs"/>
              </a:rPr>
              <a:t>Artists are not afraid to blend disciplines or invent their own. </a:t>
            </a:r>
            <a:r>
              <a:rPr lang="en-US" sz="1200" b="1" kern="1200" dirty="0">
                <a:solidFill>
                  <a:schemeClr val="tx1"/>
                </a:solidFill>
                <a:effectLst/>
                <a:latin typeface="+mn-lt"/>
                <a:ea typeface="+mn-ea"/>
                <a:cs typeface="+mn-cs"/>
              </a:rPr>
              <a:t>Rather than staying within the traditions of circus or performing arts, they cross into visual arts, choreography, installation and sound-based work. </a:t>
            </a:r>
            <a:r>
              <a:rPr lang="en-US" sz="1200" b="0" kern="1200" dirty="0">
                <a:solidFill>
                  <a:schemeClr val="tx1"/>
                </a:solidFill>
                <a:effectLst/>
                <a:latin typeface="+mn-lt"/>
                <a:ea typeface="+mn-ea"/>
                <a:cs typeface="+mn-cs"/>
              </a:rPr>
              <a:t>The results are often surprising, provocative and emotionally resonant. Performances may explore abstraction, absurdity or strong conceptual ideas, but remain rooted in physical skill and presence.</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b="0" kern="1200" dirty="0">
                <a:solidFill>
                  <a:schemeClr val="tx1"/>
                </a:solidFill>
                <a:effectLst/>
                <a:latin typeface="+mn-lt"/>
                <a:ea typeface="+mn-ea"/>
                <a:cs typeface="+mn-cs"/>
              </a:rPr>
              <a:t> </a:t>
            </a:r>
            <a:endParaRPr lang="en-FI"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bold and experimental character is visible in the works of companies like Company Portmanteau, </a:t>
            </a:r>
            <a:r>
              <a:rPr lang="en-US" sz="1200" kern="1200" dirty="0" err="1">
                <a:solidFill>
                  <a:schemeClr val="tx1"/>
                </a:solidFill>
                <a:effectLst/>
                <a:latin typeface="+mn-lt"/>
                <a:ea typeface="+mn-ea"/>
                <a:cs typeface="+mn-cs"/>
              </a:rPr>
              <a:t>Nuua</a:t>
            </a:r>
            <a:r>
              <a:rPr lang="en-US" sz="1200" kern="1200" dirty="0">
                <a:solidFill>
                  <a:schemeClr val="tx1"/>
                </a:solidFill>
                <a:effectLst/>
                <a:latin typeface="+mn-lt"/>
                <a:ea typeface="+mn-ea"/>
                <a:cs typeface="+mn-cs"/>
              </a:rPr>
              <a:t> and WHS. Kalle Nio, for example, combines stage magic and visual art into captivating illusions that challenge perception, while Recover Laboratory draws from installation and sound art to create immersive, multisensory environments. </a:t>
            </a:r>
            <a:r>
              <a:rPr lang="en-US" sz="1200" b="1" kern="1200" dirty="0">
                <a:solidFill>
                  <a:schemeClr val="tx1"/>
                </a:solidFill>
                <a:effectLst/>
                <a:latin typeface="+mn-lt"/>
                <a:ea typeface="+mn-ea"/>
                <a:cs typeface="+mn-cs"/>
              </a:rPr>
              <a:t>Lighting and sound are treated as equal artistic tools alongside movement and object manipulation.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approach appeals to audiences looking for something fresh, thought-provoking and different. </a:t>
            </a:r>
            <a:r>
              <a:rPr lang="en-US" sz="1200" b="1" kern="1200" dirty="0">
                <a:solidFill>
                  <a:schemeClr val="tx1"/>
                </a:solidFill>
                <a:effectLst/>
                <a:latin typeface="+mn-lt"/>
                <a:ea typeface="+mn-ea"/>
                <a:cs typeface="+mn-cs"/>
              </a:rPr>
              <a:t>Finnish contemporary circus connects with its time, reflecting a culture that values authenticity, risk-taking and artistic independence. </a:t>
            </a:r>
            <a:r>
              <a:rPr lang="en-US" sz="1200" kern="1200" dirty="0">
                <a:solidFill>
                  <a:schemeClr val="tx1"/>
                </a:solidFill>
                <a:effectLst/>
                <a:latin typeface="+mn-lt"/>
                <a:ea typeface="+mn-ea"/>
                <a:cs typeface="+mn-cs"/>
              </a:rPr>
              <a:t>While some pieces are poetic and abstract, others are raw and funny.</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Finland, women are not just present in the circus field – they shape it. </a:t>
            </a:r>
            <a:r>
              <a:rPr lang="en-US" sz="1200" kern="1200" dirty="0">
                <a:solidFill>
                  <a:schemeClr val="tx1"/>
                </a:solidFill>
                <a:effectLst/>
                <a:latin typeface="+mn-lt"/>
                <a:ea typeface="+mn-ea"/>
                <a:cs typeface="+mn-cs"/>
              </a:rPr>
              <a:t>Finnish circus artists often break away from traditional gender roles, stepping into powerful, independent positions both on and off stage. Chopping firewood on stage might be seen as shocking in Paris, but in Finland, as artist Sanja Kosonen puts it, it’s just a natural part of life – regardless of gender.</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pragmatic, hands-on attitude is deeply rooted in Finnish culture.</a:t>
            </a:r>
            <a:r>
              <a:rPr lang="en-US" sz="1200" b="1" kern="1200" dirty="0">
                <a:solidFill>
                  <a:schemeClr val="tx1"/>
                </a:solidFill>
                <a:effectLst/>
                <a:latin typeface="+mn-lt"/>
                <a:ea typeface="+mn-ea"/>
                <a:cs typeface="+mn-cs"/>
              </a:rPr>
              <a:t> Women are doers. In circus, that means they lead projects, take creative risks and bring bold visions to life.</a:t>
            </a:r>
            <a:r>
              <a:rPr lang="en-US" sz="1200" kern="1200" dirty="0">
                <a:solidFill>
                  <a:schemeClr val="tx1"/>
                </a:solidFill>
                <a:effectLst/>
                <a:latin typeface="+mn-lt"/>
                <a:ea typeface="+mn-ea"/>
                <a:cs typeface="+mn-cs"/>
              </a:rPr>
              <a:t> Groups like Mad in Finland, an all-female ensemble working internationally, showcase exceptional physical and comedic skills. Recover Laboratory in Helsinki infuses its work with feminist, queer and body-positive perspectives, challenging audiences to rethink who belongs on stage and how bodies can be seen.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feminist clowning festival Red Pearl, </a:t>
            </a:r>
            <a:r>
              <a:rPr lang="en-US" sz="1200" kern="1200" dirty="0" err="1">
                <a:solidFill>
                  <a:schemeClr val="tx1"/>
                </a:solidFill>
                <a:effectLst/>
                <a:latin typeface="+mn-lt"/>
                <a:ea typeface="+mn-ea"/>
                <a:cs typeface="+mn-cs"/>
              </a:rPr>
              <a:t>organised</a:t>
            </a:r>
            <a:r>
              <a:rPr lang="en-US" sz="1200" kern="1200" dirty="0">
                <a:solidFill>
                  <a:schemeClr val="tx1"/>
                </a:solidFill>
                <a:effectLst/>
                <a:latin typeface="+mn-lt"/>
                <a:ea typeface="+mn-ea"/>
                <a:cs typeface="+mn-cs"/>
              </a:rPr>
              <a:t> in Helsinki, is another example of how circus can be a space for reimagining identities and questioning norms.</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Finnish circus, the female body is not ornamental or passive – it’s expressive, political, strong and complex. </a:t>
            </a:r>
            <a:r>
              <a:rPr lang="en-US" sz="1200" kern="1200" dirty="0">
                <a:solidFill>
                  <a:schemeClr val="tx1"/>
                </a:solidFill>
                <a:effectLst/>
                <a:latin typeface="+mn-lt"/>
                <a:ea typeface="+mn-ea"/>
                <a:cs typeface="+mn-cs"/>
              </a:rPr>
              <a:t>This presence is felt in the performances, institutions and innovations that define the scene.</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35ECB-E69A-FEB9-394B-DE940B5AF15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02FECD5-2B22-AF49-13F7-E4F19E1D71D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F626FDC-4848-7220-2D91-D50E5547F3FB}"/>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Finland, women are not just present in the circus field – they shape it. </a:t>
            </a:r>
            <a:r>
              <a:rPr lang="en-US" sz="1200" kern="1200" dirty="0">
                <a:solidFill>
                  <a:schemeClr val="tx1"/>
                </a:solidFill>
                <a:effectLst/>
                <a:latin typeface="+mn-lt"/>
                <a:ea typeface="+mn-ea"/>
                <a:cs typeface="+mn-cs"/>
              </a:rPr>
              <a:t>Finnish circus artists often break away from traditional gender roles, stepping into powerful, independent positions both on and off stage. Chopping firewood on stage might be seen as shocking in Paris, but in Finland, as artist Sanja Kosonen puts it, it’s just a natural part of life – regardless of gender.</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pragmatic, hands-on attitude is deeply rooted in Finnish culture.</a:t>
            </a:r>
            <a:r>
              <a:rPr lang="en-US" sz="1200" b="1" kern="1200" dirty="0">
                <a:solidFill>
                  <a:schemeClr val="tx1"/>
                </a:solidFill>
                <a:effectLst/>
                <a:latin typeface="+mn-lt"/>
                <a:ea typeface="+mn-ea"/>
                <a:cs typeface="+mn-cs"/>
              </a:rPr>
              <a:t> Women are doers. In circus, that means they lead projects, take creative risks and bring bold visions to life.</a:t>
            </a:r>
            <a:r>
              <a:rPr lang="en-US" sz="1200" kern="1200" dirty="0">
                <a:solidFill>
                  <a:schemeClr val="tx1"/>
                </a:solidFill>
                <a:effectLst/>
                <a:latin typeface="+mn-lt"/>
                <a:ea typeface="+mn-ea"/>
                <a:cs typeface="+mn-cs"/>
              </a:rPr>
              <a:t> Groups like Mad in Finland, an all-female ensemble working internationally, showcase exceptional physical and comedic skills. Recover Laboratory in Helsinki infuses its work with feminist, queer and body-positive perspectives, challenging audiences to rethink who belongs on stage and how bodies can be seen.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feminist clowning festival Red Pearl, </a:t>
            </a:r>
            <a:r>
              <a:rPr lang="en-US" sz="1200" kern="1200" dirty="0" err="1">
                <a:solidFill>
                  <a:schemeClr val="tx1"/>
                </a:solidFill>
                <a:effectLst/>
                <a:latin typeface="+mn-lt"/>
                <a:ea typeface="+mn-ea"/>
                <a:cs typeface="+mn-cs"/>
              </a:rPr>
              <a:t>organised</a:t>
            </a:r>
            <a:r>
              <a:rPr lang="en-US" sz="1200" kern="1200" dirty="0">
                <a:solidFill>
                  <a:schemeClr val="tx1"/>
                </a:solidFill>
                <a:effectLst/>
                <a:latin typeface="+mn-lt"/>
                <a:ea typeface="+mn-ea"/>
                <a:cs typeface="+mn-cs"/>
              </a:rPr>
              <a:t> in Helsinki, is another example of how circus can be a space for reimagining identities and questioning norms.</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Finnish circus, the female body is not ornamental or passive – it’s expressive, political, strong and complex. </a:t>
            </a:r>
            <a:r>
              <a:rPr lang="en-US" sz="1200" kern="1200" dirty="0">
                <a:solidFill>
                  <a:schemeClr val="tx1"/>
                </a:solidFill>
                <a:effectLst/>
                <a:latin typeface="+mn-lt"/>
                <a:ea typeface="+mn-ea"/>
                <a:cs typeface="+mn-cs"/>
              </a:rPr>
              <a:t>This presence is felt in the performances, institutions and innovations that define the scene.</a:t>
            </a:r>
            <a:endParaRPr lang="en-FI" sz="1200" kern="1200" dirty="0">
              <a:solidFill>
                <a:schemeClr val="tx1"/>
              </a:solidFill>
              <a:effectLst/>
              <a:latin typeface="+mn-lt"/>
              <a:ea typeface="+mn-ea"/>
              <a:cs typeface="+mn-cs"/>
            </a:endParaRPr>
          </a:p>
          <a:p>
            <a:pPr marL="171450" indent="-171450">
              <a:buFont typeface="Arial"/>
              <a:buChar char="•"/>
            </a:pP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AB5E1E31-141C-E3B5-A0AC-50CF7A6575ED}"/>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142554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There’s something delightfully wild in Finnish circus: a raw physicality, a love of the ridiculous and a taste for danger. </a:t>
            </a:r>
            <a:r>
              <a:rPr lang="en-US" sz="1200" b="0" kern="1200" dirty="0">
                <a:solidFill>
                  <a:schemeClr val="tx1"/>
                </a:solidFill>
                <a:effectLst/>
                <a:latin typeface="+mn-lt"/>
                <a:ea typeface="+mn-ea"/>
                <a:cs typeface="+mn-cs"/>
              </a:rPr>
              <a:t>Companies like Race Horse Company mix acrobatics with anarchic </a:t>
            </a:r>
            <a:r>
              <a:rPr lang="en-US" sz="1200" b="0" kern="1200" dirty="0" err="1">
                <a:solidFill>
                  <a:schemeClr val="tx1"/>
                </a:solidFill>
                <a:effectLst/>
                <a:latin typeface="+mn-lt"/>
                <a:ea typeface="+mn-ea"/>
                <a:cs typeface="+mn-cs"/>
              </a:rPr>
              <a:t>humour</a:t>
            </a:r>
            <a:r>
              <a:rPr lang="en-US" sz="1200" b="0" kern="1200" dirty="0">
                <a:solidFill>
                  <a:schemeClr val="tx1"/>
                </a:solidFill>
                <a:effectLst/>
                <a:latin typeface="+mn-lt"/>
                <a:ea typeface="+mn-ea"/>
                <a:cs typeface="+mn-cs"/>
              </a:rPr>
              <a:t> and have thrilled audiences around the world.</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Being geographically on the edge seems to grant freedom from convention, fostering a highly original aesthetic. Artists develop their own tools and ways of moving, not bound by tradition.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creates </a:t>
            </a:r>
            <a:r>
              <a:rPr lang="en-US" sz="1200" b="1" kern="1200" dirty="0">
                <a:solidFill>
                  <a:schemeClr val="tx1"/>
                </a:solidFill>
                <a:effectLst/>
                <a:latin typeface="+mn-lt"/>
                <a:ea typeface="+mn-ea"/>
                <a:cs typeface="+mn-cs"/>
              </a:rPr>
              <a:t>a physical language that’s blunt, funny and unmistakably Finnish. It’s not always polished, but it’s always alive – and it connects with audiences everywhere.</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6DE3-DEDD-4223-1AD8-FD6A30BB5BA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CE2F74E-99EC-2AAF-1283-C7C2EF504E7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428F3C4-0B2D-7956-61C6-BC2C041CE01D}"/>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There’s something delightfully wild in Finnish circus: a raw physicality, a love of the ridiculous and a taste for danger. </a:t>
            </a:r>
            <a:r>
              <a:rPr lang="en-US" sz="1200" b="0" kern="1200" dirty="0">
                <a:solidFill>
                  <a:schemeClr val="tx1"/>
                </a:solidFill>
                <a:effectLst/>
                <a:latin typeface="+mn-lt"/>
                <a:ea typeface="+mn-ea"/>
                <a:cs typeface="+mn-cs"/>
              </a:rPr>
              <a:t>Companies like Race Horse Company mix acrobatics with anarchic </a:t>
            </a:r>
            <a:r>
              <a:rPr lang="en-US" sz="1200" b="0" kern="1200" dirty="0" err="1">
                <a:solidFill>
                  <a:schemeClr val="tx1"/>
                </a:solidFill>
                <a:effectLst/>
                <a:latin typeface="+mn-lt"/>
                <a:ea typeface="+mn-ea"/>
                <a:cs typeface="+mn-cs"/>
              </a:rPr>
              <a:t>humour</a:t>
            </a:r>
            <a:r>
              <a:rPr lang="en-US" sz="1200" b="0" kern="1200" dirty="0">
                <a:solidFill>
                  <a:schemeClr val="tx1"/>
                </a:solidFill>
                <a:effectLst/>
                <a:latin typeface="+mn-lt"/>
                <a:ea typeface="+mn-ea"/>
                <a:cs typeface="+mn-cs"/>
              </a:rPr>
              <a:t> and have thrilled audiences around the world.</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Being geographically on the edge seems to grant freedom from convention, fostering a highly original aesthetic. Artists develop their own tools and ways of moving, not bound by tradition.</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creates </a:t>
            </a:r>
            <a:r>
              <a:rPr lang="en-US" sz="1200" b="1" kern="1200" dirty="0">
                <a:solidFill>
                  <a:schemeClr val="tx1"/>
                </a:solidFill>
                <a:effectLst/>
                <a:latin typeface="+mn-lt"/>
                <a:ea typeface="+mn-ea"/>
                <a:cs typeface="+mn-cs"/>
              </a:rPr>
              <a:t>a physical language that’s blunt, funny and unmistakably Finnish. It’s not always polished, but it’s always alive – and it connects with audiences everywhere.</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DC6C96EE-E12D-AD8E-91F7-38D32274D06C}"/>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3996269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Finland, circus is not just entertainment. It’s part of growing up. </a:t>
            </a:r>
            <a:r>
              <a:rPr lang="en-US" sz="1200" b="0" kern="1200" dirty="0">
                <a:solidFill>
                  <a:schemeClr val="tx1"/>
                </a:solidFill>
                <a:effectLst/>
                <a:latin typeface="+mn-lt"/>
                <a:ea typeface="+mn-ea"/>
                <a:cs typeface="+mn-cs"/>
              </a:rPr>
              <a:t>There are nearly 50 youth circus schools nationwide, from southern cities to the far north in Lapland. Children can begin their circus journey as babies and continue through structured training as part of the official basic arts education system.</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 presence of local youth circuses means that children and teens can develop physical skills, confidence and creativity in supportive environments.</a:t>
            </a:r>
            <a:r>
              <a:rPr lang="en-GB" sz="1200" kern="1200" dirty="0">
                <a:solidFill>
                  <a:schemeClr val="tx1"/>
                </a:solidFill>
                <a:effectLst/>
                <a:latin typeface="+mn-lt"/>
                <a:ea typeface="+mn-ea"/>
                <a:cs typeface="+mn-cs"/>
              </a:rPr>
              <a:t> Sorin </a:t>
            </a:r>
            <a:r>
              <a:rPr lang="en-GB" sz="1200" kern="1200" dirty="0" err="1">
                <a:solidFill>
                  <a:schemeClr val="tx1"/>
                </a:solidFill>
                <a:effectLst/>
                <a:latin typeface="+mn-lt"/>
                <a:ea typeface="+mn-ea"/>
                <a:cs typeface="+mn-cs"/>
              </a:rPr>
              <a:t>Sirkus</a:t>
            </a:r>
            <a:r>
              <a:rPr lang="en-GB" sz="1200" kern="1200" dirty="0">
                <a:solidFill>
                  <a:schemeClr val="tx1"/>
                </a:solidFill>
                <a:effectLst/>
                <a:latin typeface="+mn-lt"/>
                <a:ea typeface="+mn-ea"/>
                <a:cs typeface="+mn-cs"/>
              </a:rPr>
              <a:t> in Tampere is a notable example – its alumni include several internationally recognised performers.</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But despite the wide reach of youth circus, professional training in Finland is available in only two institutions. As a result, many aspiring circus artists pursue further education in countries like France, Belgium, Sweden or Canada. This creates strong global connections and helps keep Finnish circus internationally engaged and evolving.</a:t>
            </a:r>
            <a:endParaRPr lang="en-FI" sz="1200" kern="1200" dirty="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57186-BC8A-380B-7332-A1DA19F87E31}"/>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CE5232E-4490-29BB-D060-0450038A3C3D}"/>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58EC94A-0B24-226F-4BFB-C27549DB0A9C}"/>
              </a:ext>
            </a:extLst>
          </p:cNvPr>
          <p:cNvSpPr>
            <a:spLocks noGrp="1"/>
          </p:cNvSpPr>
          <p:nvPr>
            <p:ph type="body" idx="1"/>
          </p:nvPr>
        </p:nvSpPr>
        <p:spPr/>
        <p:txBody>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In Finland, circus is not just entertainment. It’s part of growing up. </a:t>
            </a:r>
            <a:r>
              <a:rPr lang="en-US" sz="1200" b="0" kern="1200" dirty="0">
                <a:solidFill>
                  <a:schemeClr val="tx1"/>
                </a:solidFill>
                <a:effectLst/>
                <a:latin typeface="+mn-lt"/>
                <a:ea typeface="+mn-ea"/>
                <a:cs typeface="+mn-cs"/>
              </a:rPr>
              <a:t>There are nearly 50 youth circus schools nationwide, from southern cities to the far north in Lapland. Children can begin their circus journey as babies and continue </a:t>
            </a:r>
            <a:r>
              <a:rPr lang="en-GB" sz="1200" b="0" i="0" u="none" strike="noStrike" kern="1200" dirty="0">
                <a:solidFill>
                  <a:schemeClr val="tx1"/>
                </a:solidFill>
                <a:effectLst/>
                <a:latin typeface="+mn-lt"/>
                <a:ea typeface="+mn-ea"/>
                <a:cs typeface="+mn-cs"/>
              </a:rPr>
              <a:t>training in the art education program that follows a national curriculum outside of the regular school system.</a:t>
            </a:r>
            <a:endParaRPr lang="en-FI" sz="1200" b="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The presence of local youth circuses means that children and teens can develop physical skills, confidence and creativity in supportive environments.</a:t>
            </a:r>
            <a:r>
              <a:rPr lang="en-GB" sz="1200" kern="1200" dirty="0">
                <a:solidFill>
                  <a:schemeClr val="tx1"/>
                </a:solidFill>
                <a:effectLst/>
                <a:latin typeface="+mn-lt"/>
                <a:ea typeface="+mn-ea"/>
                <a:cs typeface="+mn-cs"/>
              </a:rPr>
              <a:t> Sorin </a:t>
            </a:r>
            <a:r>
              <a:rPr lang="en-GB" sz="1200" kern="1200" dirty="0" err="1">
                <a:solidFill>
                  <a:schemeClr val="tx1"/>
                </a:solidFill>
                <a:effectLst/>
                <a:latin typeface="+mn-lt"/>
                <a:ea typeface="+mn-ea"/>
                <a:cs typeface="+mn-cs"/>
              </a:rPr>
              <a:t>Sirkus</a:t>
            </a:r>
            <a:r>
              <a:rPr lang="en-GB" sz="1200" kern="1200" dirty="0">
                <a:solidFill>
                  <a:schemeClr val="tx1"/>
                </a:solidFill>
                <a:effectLst/>
                <a:latin typeface="+mn-lt"/>
                <a:ea typeface="+mn-ea"/>
                <a:cs typeface="+mn-cs"/>
              </a:rPr>
              <a:t> in Tampere is a notable example – its alumni include several internationally recognised performers.</a:t>
            </a:r>
            <a:endParaRPr lang="en-FI"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 </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But despite the wide reach of youth circus, professional training in Finland is available in only two institutions. As a result, many aspiring circus artists pursue further education in countries like France, Belgium, Sweden or Canada. This creates strong global connections and helps keep Finnish circus internationally engaged and evolving.</a:t>
            </a:r>
            <a:endParaRPr lang="en-FI" sz="1200" kern="1200" dirty="0">
              <a:solidFill>
                <a:schemeClr val="tx1"/>
              </a:solidFill>
              <a:effectLst/>
              <a:latin typeface="+mn-lt"/>
              <a:ea typeface="+mn-ea"/>
              <a:cs typeface="+mn-cs"/>
            </a:endParaRPr>
          </a:p>
          <a:p>
            <a:pPr marL="171450" indent="-171450">
              <a:buFont typeface="Arial"/>
              <a:buChar char="•"/>
            </a:pPr>
            <a:endParaRPr lang="en-US" dirty="0">
              <a:latin typeface="Finlandica"/>
              <a:ea typeface="Calibri"/>
              <a:cs typeface="Calibri"/>
            </a:endParaRPr>
          </a:p>
        </p:txBody>
      </p:sp>
      <p:sp>
        <p:nvSpPr>
          <p:cNvPr id="4" name="Dian numeron paikkamerkki 3">
            <a:extLst>
              <a:ext uri="{FF2B5EF4-FFF2-40B4-BE49-F238E27FC236}">
                <a16:creationId xmlns:a16="http://schemas.microsoft.com/office/drawing/2014/main" id="{D0731188-3212-81E9-E621-20F4B5FA4231}"/>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51208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22.10.2025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22.10.2025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22.10.2025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22.10.2025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22.10.2025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22.10.2025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22.10.2025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22.10.2025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22.10.2025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jp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notesSlide" Target="../notesSlides/notesSlide15.xml"/><Relationship Id="rId7" Type="http://schemas.openxmlformats.org/officeDocument/2006/relationships/image" Target="../media/image39.jp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hyperlink" Target="https://www.youtube.com/clip/UgkxnbTslLhVMqVIqyR297RDZdno-Q88UQQJ"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notesSlide" Target="../notesSlides/notesSlide5.xml"/><Relationship Id="rId7" Type="http://schemas.openxmlformats.org/officeDocument/2006/relationships/image" Target="../media/image15.jp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3BC7F-FC11-521E-E344-7529AD7ED6C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8E9155-8F44-C537-2225-E71846579FEB}"/>
              </a:ext>
            </a:extLst>
          </p:cNvPr>
          <p:cNvPicPr>
            <a:picLocks noChangeAspect="1"/>
          </p:cNvPicPr>
          <p:nvPr/>
        </p:nvPicPr>
        <p:blipFill>
          <a:blip r:embed="rId3">
            <a:extLst>
              <a:ext uri="{28A0092B-C50C-407E-A947-70E740481C1C}">
                <a14:useLocalDpi xmlns:a14="http://schemas.microsoft.com/office/drawing/2010/main" val="0"/>
              </a:ext>
            </a:extLst>
          </a:blip>
          <a:srcRect t="7766" b="7766"/>
          <a:stretch/>
        </p:blipFill>
        <p:spPr>
          <a:xfrm>
            <a:off x="-2" y="0"/>
            <a:ext cx="9144002" cy="5143500"/>
          </a:xfrm>
          <a:prstGeom prst="rect">
            <a:avLst/>
          </a:prstGeom>
        </p:spPr>
      </p:pic>
      <p:sp>
        <p:nvSpPr>
          <p:cNvPr id="17" name="Rectangle 16">
            <a:extLst>
              <a:ext uri="{FF2B5EF4-FFF2-40B4-BE49-F238E27FC236}">
                <a16:creationId xmlns:a16="http://schemas.microsoft.com/office/drawing/2014/main" id="{7C3EE43A-7028-A6BF-BC54-A8E87967B394}"/>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0CBDB0-4A5D-3A80-F0C5-38A3A135FCB2}"/>
              </a:ext>
            </a:extLst>
          </p:cNvPr>
          <p:cNvSpPr>
            <a:spLocks noGrp="1"/>
          </p:cNvSpPr>
          <p:nvPr>
            <p:ph type="ctrTitle"/>
          </p:nvPr>
        </p:nvSpPr>
        <p:spPr>
          <a:xfrm>
            <a:off x="454455" y="2140863"/>
            <a:ext cx="8218026" cy="861774"/>
          </a:xfrm>
        </p:spPr>
        <p:txBody>
          <a:bodyPr wrap="square">
            <a:spAutoFit/>
          </a:bodyPr>
          <a:lstStyle/>
          <a:p>
            <a:pPr algn="ctr">
              <a:lnSpc>
                <a:spcPct val="100000"/>
              </a:lnSpc>
            </a:pPr>
            <a:r>
              <a:rPr lang="en-US" sz="2800" cap="none" dirty="0">
                <a:solidFill>
                  <a:schemeClr val="bg1"/>
                </a:solidFill>
              </a:rPr>
              <a:t>SEVEN PEEKS AT </a:t>
            </a:r>
            <a:br>
              <a:rPr lang="en-US" sz="2800" cap="none" dirty="0">
                <a:solidFill>
                  <a:schemeClr val="bg1"/>
                </a:solidFill>
              </a:rPr>
            </a:br>
            <a:r>
              <a:rPr lang="en-US" sz="2800" cap="none" dirty="0">
                <a:solidFill>
                  <a:schemeClr val="bg1"/>
                </a:solidFill>
              </a:rPr>
              <a:t>FINNISH CIRCUS</a:t>
            </a:r>
          </a:p>
        </p:txBody>
      </p:sp>
      <p:sp>
        <p:nvSpPr>
          <p:cNvPr id="15" name="Freeform 11">
            <a:extLst>
              <a:ext uri="{FF2B5EF4-FFF2-40B4-BE49-F238E27FC236}">
                <a16:creationId xmlns:a16="http://schemas.microsoft.com/office/drawing/2014/main" id="{7BBB9682-316E-5A79-D036-EEE8BE1386FB}"/>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16" name="Picture 15">
            <a:extLst>
              <a:ext uri="{FF2B5EF4-FFF2-40B4-BE49-F238E27FC236}">
                <a16:creationId xmlns:a16="http://schemas.microsoft.com/office/drawing/2014/main" id="{696F27B9-49A6-3360-96ED-4A07B3439813}"/>
              </a:ext>
            </a:extLst>
          </p:cNvPr>
          <p:cNvPicPr>
            <a:picLocks noChangeAspect="1"/>
          </p:cNvPicPr>
          <p:nvPr/>
        </p:nvPicPr>
        <p:blipFill>
          <a:blip r:embed="rId4"/>
          <a:stretch>
            <a:fillRect/>
          </a:stretch>
        </p:blipFill>
        <p:spPr>
          <a:xfrm>
            <a:off x="468312" y="484784"/>
            <a:ext cx="585368" cy="358774"/>
          </a:xfrm>
          <a:prstGeom prst="rect">
            <a:avLst/>
          </a:prstGeom>
        </p:spPr>
      </p:pic>
      <p:sp>
        <p:nvSpPr>
          <p:cNvPr id="7" name="Footer Placeholder 4">
            <a:extLst>
              <a:ext uri="{FF2B5EF4-FFF2-40B4-BE49-F238E27FC236}">
                <a16:creationId xmlns:a16="http://schemas.microsoft.com/office/drawing/2014/main" id="{B2D0A095-A3EC-9163-31D9-4AA2BA86DC20}"/>
              </a:ext>
            </a:extLst>
          </p:cNvPr>
          <p:cNvSpPr txBox="1">
            <a:spLocks/>
          </p:cNvSpPr>
          <p:nvPr/>
        </p:nvSpPr>
        <p:spPr>
          <a:xfrm>
            <a:off x="3782523" y="4597260"/>
            <a:ext cx="1578958"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kern="0" cap="none" spc="0" dirty="0">
                <a:solidFill>
                  <a:schemeClr val="bg1"/>
                </a:solidFill>
              </a:rPr>
              <a:t>Recover Laboratory: &lt;3 Smaller than three, 2024.</a:t>
            </a:r>
          </a:p>
        </p:txBody>
      </p:sp>
      <p:sp>
        <p:nvSpPr>
          <p:cNvPr id="8" name="Footer Placeholder 4">
            <a:extLst>
              <a:ext uri="{FF2B5EF4-FFF2-40B4-BE49-F238E27FC236}">
                <a16:creationId xmlns:a16="http://schemas.microsoft.com/office/drawing/2014/main" id="{088F72BD-80E9-1F9A-E38D-EF10D01AA283}"/>
              </a:ext>
            </a:extLst>
          </p:cNvPr>
          <p:cNvSpPr txBox="1">
            <a:spLocks/>
          </p:cNvSpPr>
          <p:nvPr/>
        </p:nvSpPr>
        <p:spPr>
          <a:xfrm>
            <a:off x="7999220" y="4597260"/>
            <a:ext cx="673261"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kern="0" cap="none" spc="0" dirty="0">
                <a:solidFill>
                  <a:schemeClr val="bg1"/>
                </a:solidFill>
              </a:rPr>
              <a:t>Photo: Sofi Häkkinen</a:t>
            </a:r>
          </a:p>
        </p:txBody>
      </p:sp>
      <p:pic>
        <p:nvPicPr>
          <p:cNvPr id="3" name="Picture 2" descr="A black and white sign with white text&#10;&#10;AI-generated content may be incorrect.">
            <a:extLst>
              <a:ext uri="{FF2B5EF4-FFF2-40B4-BE49-F238E27FC236}">
                <a16:creationId xmlns:a16="http://schemas.microsoft.com/office/drawing/2014/main" id="{08C61CBC-4C7B-3E1B-5637-544CE15D8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64" y="4330365"/>
            <a:ext cx="1049664" cy="411436"/>
          </a:xfrm>
          <a:prstGeom prst="rect">
            <a:avLst/>
          </a:prstGeom>
        </p:spPr>
      </p:pic>
    </p:spTree>
    <p:extLst>
      <p:ext uri="{BB962C8B-B14F-4D97-AF65-F5344CB8AC3E}">
        <p14:creationId xmlns:p14="http://schemas.microsoft.com/office/powerpoint/2010/main" val="156454704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Baby circus at Sorin </a:t>
            </a:r>
            <a:r>
              <a:rPr lang="en-US" sz="700" kern="0" cap="none" spc="0" dirty="0" err="1">
                <a:solidFill>
                  <a:schemeClr val="bg1"/>
                </a:solidFill>
              </a:rPr>
              <a:t>Sirkus</a:t>
            </a:r>
            <a:r>
              <a:rPr lang="en-US" sz="700" kern="0" cap="none" spc="0" dirty="0">
                <a:solidFill>
                  <a:schemeClr val="bg1"/>
                </a:solidFill>
              </a:rPr>
              <a:t>. </a:t>
            </a:r>
          </a:p>
          <a:p>
            <a:pPr algn="ctr"/>
            <a:r>
              <a:rPr lang="en-US" sz="700" kern="0" cap="none" spc="0" dirty="0">
                <a:solidFill>
                  <a:schemeClr val="bg1"/>
                </a:solidFill>
              </a:rPr>
              <a:t>Photo: Aleksanteri Mikkola</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5/7</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In Social Circus, every body </a:t>
            </a:r>
          </a:p>
          <a:p>
            <a:pPr algn="ctr"/>
            <a:r>
              <a:rPr lang="en-US" sz="2000" dirty="0">
                <a:solidFill>
                  <a:schemeClr val="bg1"/>
                </a:solidFill>
                <a:effectLst>
                  <a:outerShdw blurRad="994667" dir="5400000" sx="102000" sy="102000" algn="ctr" rotWithShape="0">
                    <a:srgbClr val="000000"/>
                  </a:outerShdw>
                </a:effectLst>
              </a:rPr>
              <a:t>plays an important role</a:t>
            </a: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75E76-E78C-5ABF-6CF0-1533D407E2F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C4FA0F4-E606-0DA0-DBCF-F38C1670976C}"/>
              </a:ext>
            </a:extLst>
          </p:cNvPr>
          <p:cNvGrpSpPr/>
          <p:nvPr/>
        </p:nvGrpSpPr>
        <p:grpSpPr>
          <a:xfrm>
            <a:off x="4067944" y="627531"/>
            <a:ext cx="5076056" cy="4265480"/>
            <a:chOff x="4067944" y="627530"/>
            <a:chExt cx="5076056" cy="4265480"/>
          </a:xfrm>
        </p:grpSpPr>
        <p:pic>
          <p:nvPicPr>
            <p:cNvPr id="13" name="Picture 12">
              <a:extLst>
                <a:ext uri="{FF2B5EF4-FFF2-40B4-BE49-F238E27FC236}">
                  <a16:creationId xmlns:a16="http://schemas.microsoft.com/office/drawing/2014/main" id="{E1B71BFB-B008-5376-91CB-B75A61565416}"/>
                </a:ext>
              </a:extLst>
            </p:cNvPr>
            <p:cNvPicPr>
              <a:picLocks noChangeAspect="1"/>
            </p:cNvPicPr>
            <p:nvPr/>
          </p:nvPicPr>
          <p:blipFill>
            <a:blip r:embed="rId4">
              <a:extLst>
                <a:ext uri="{28A0092B-C50C-407E-A947-70E740481C1C}">
                  <a14:useLocalDpi xmlns:a14="http://schemas.microsoft.com/office/drawing/2010/main" val="0"/>
                </a:ext>
              </a:extLst>
            </a:blip>
            <a:srcRect l="9550" r="11190"/>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EA2FD84-02EF-8859-61C3-047BB9A09DC7}"/>
                </a:ext>
              </a:extLst>
            </p:cNvPr>
            <p:cNvSpPr txBox="1">
              <a:spLocks/>
            </p:cNvSpPr>
            <p:nvPr/>
          </p:nvSpPr>
          <p:spPr>
            <a:xfrm>
              <a:off x="4110663" y="4662846"/>
              <a:ext cx="137056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err="1">
                  <a:solidFill>
                    <a:schemeClr val="bg1"/>
                  </a:solidFill>
                  <a:effectLst>
                    <a:outerShdw blurRad="635000" dir="5400000" algn="ctr" rotWithShape="0">
                      <a:srgbClr val="000000">
                        <a:alpha val="75000"/>
                      </a:srgbClr>
                    </a:outerShdw>
                  </a:effectLst>
                  <a:latin typeface="Finlandica" charset="0"/>
                </a:rPr>
                <a:t>Narri</a:t>
              </a:r>
              <a:r>
                <a:rPr lang="en-US" sz="700" kern="0" cap="none" spc="0" dirty="0">
                  <a:solidFill>
                    <a:schemeClr val="bg1"/>
                  </a:solidFill>
                  <a:effectLst>
                    <a:outerShdw blurRad="635000" dir="5400000" algn="ctr" rotWithShape="0">
                      <a:srgbClr val="000000">
                        <a:alpha val="75000"/>
                      </a:srgbClr>
                    </a:outerShdw>
                  </a:effectLst>
                  <a:latin typeface="Finlandica" charset="0"/>
                </a:rPr>
                <a:t> Circus &amp; Theatre.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Sara Hornig / </a:t>
              </a:r>
              <a:r>
                <a:rPr lang="en-US" sz="700" kern="0" cap="none" spc="0" dirty="0" err="1">
                  <a:solidFill>
                    <a:schemeClr val="bg1"/>
                  </a:solidFill>
                  <a:effectLst>
                    <a:outerShdw blurRad="635000" dir="5400000" algn="ctr" rotWithShape="0">
                      <a:srgbClr val="000000">
                        <a:alpha val="75000"/>
                      </a:srgbClr>
                    </a:outerShdw>
                  </a:effectLst>
                  <a:latin typeface="Finlandica" charset="0"/>
                </a:rPr>
                <a:t>Sirkus</a:t>
              </a:r>
              <a:r>
                <a:rPr lang="en-US" sz="700" kern="0" cap="none" spc="0" dirty="0">
                  <a:solidFill>
                    <a:schemeClr val="bg1"/>
                  </a:solidFill>
                  <a:effectLst>
                    <a:outerShdw blurRad="635000" dir="5400000" algn="ctr" rotWithShape="0">
                      <a:srgbClr val="000000">
                        <a:alpha val="75000"/>
                      </a:srgbClr>
                    </a:outerShdw>
                  </a:effectLst>
                  <a:latin typeface="Finlandica" charset="0"/>
                </a:rPr>
                <a:t> Magenta</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31" name="Rectangle 30">
            <a:extLst>
              <a:ext uri="{FF2B5EF4-FFF2-40B4-BE49-F238E27FC236}">
                <a16:creationId xmlns:a16="http://schemas.microsoft.com/office/drawing/2014/main" id="{5E98DBC8-C6AB-50FC-EDF0-8280E0F30525}"/>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D674E742-A94C-0B8B-7DB0-19C3A937E56A}"/>
              </a:ext>
            </a:extLst>
          </p:cNvPr>
          <p:cNvGrpSpPr/>
          <p:nvPr/>
        </p:nvGrpSpPr>
        <p:grpSpPr>
          <a:xfrm>
            <a:off x="329682" y="1363349"/>
            <a:ext cx="3394106" cy="1231106"/>
            <a:chOff x="303691" y="1937507"/>
            <a:chExt cx="3394106" cy="1231106"/>
          </a:xfrm>
        </p:grpSpPr>
        <p:sp>
          <p:nvSpPr>
            <p:cNvPr id="38" name="Title 1">
              <a:extLst>
                <a:ext uri="{FF2B5EF4-FFF2-40B4-BE49-F238E27FC236}">
                  <a16:creationId xmlns:a16="http://schemas.microsoft.com/office/drawing/2014/main" id="{3A949132-2BC6-D0FA-B08C-89E3B96070C5}"/>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39" name="Title 1">
              <a:extLst>
                <a:ext uri="{FF2B5EF4-FFF2-40B4-BE49-F238E27FC236}">
                  <a16:creationId xmlns:a16="http://schemas.microsoft.com/office/drawing/2014/main" id="{882612E8-41FB-AED2-1EB3-644452586120}"/>
                </a:ext>
              </a:extLst>
            </p:cNvPr>
            <p:cNvSpPr txBox="1">
              <a:spLocks/>
            </p:cNvSpPr>
            <p:nvPr/>
          </p:nvSpPr>
          <p:spPr>
            <a:xfrm>
              <a:off x="303691" y="1937507"/>
              <a:ext cx="3394106" cy="123110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sz="2000" dirty="0"/>
                <a:t>Social Circus promotes equality and personal growth rather than professional performance</a:t>
              </a: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CE37E09E-9B0C-D6F7-A4DA-E7A44289DDF9}"/>
              </a:ext>
            </a:extLst>
          </p:cNvPr>
          <p:cNvSpPr txBox="1">
            <a:spLocks/>
          </p:cNvSpPr>
          <p:nvPr/>
        </p:nvSpPr>
        <p:spPr>
          <a:xfrm>
            <a:off x="1219198" y="3160315"/>
            <a:ext cx="1598661"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Finland is a leading country of using social circus in social and health services.</a:t>
            </a:r>
          </a:p>
        </p:txBody>
      </p:sp>
      <p:grpSp>
        <p:nvGrpSpPr>
          <p:cNvPr id="3" name="Group 2">
            <a:extLst>
              <a:ext uri="{FF2B5EF4-FFF2-40B4-BE49-F238E27FC236}">
                <a16:creationId xmlns:a16="http://schemas.microsoft.com/office/drawing/2014/main" id="{FB5E474A-6095-589D-1732-704167A3ED39}"/>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6A06F708-9077-FD9C-E7E1-738FE34DD07E}"/>
                </a:ext>
              </a:extLst>
            </p:cNvPr>
            <p:cNvPicPr>
              <a:picLocks/>
            </p:cNvPicPr>
            <p:nvPr/>
          </p:nvPicPr>
          <p:blipFill>
            <a:blip r:embed="rId5">
              <a:extLst>
                <a:ext uri="{28A0092B-C50C-407E-A947-70E740481C1C}">
                  <a14:useLocalDpi xmlns:a14="http://schemas.microsoft.com/office/drawing/2010/main" val="0"/>
                </a:ext>
              </a:extLst>
            </a:blip>
            <a:srcRect l="25844" t="268" r="23961" b="-98"/>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E337D6DB-36FE-6752-5013-B3186C2D5869}"/>
                </a:ext>
              </a:extLst>
            </p:cNvPr>
            <p:cNvSpPr txBox="1">
              <a:spLocks/>
            </p:cNvSpPr>
            <p:nvPr/>
          </p:nvSpPr>
          <p:spPr>
            <a:xfrm>
              <a:off x="243010" y="9215762"/>
              <a:ext cx="144911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Social circus activities at Sorin </a:t>
              </a:r>
              <a:r>
                <a:rPr lang="en-US" sz="700" kern="0" cap="none" spc="0" dirty="0" err="1">
                  <a:solidFill>
                    <a:schemeClr val="bg1"/>
                  </a:solidFill>
                  <a:effectLst>
                    <a:outerShdw blurRad="635000" dir="5400000" algn="ctr" rotWithShape="0">
                      <a:srgbClr val="000000">
                        <a:alpha val="75000"/>
                      </a:srgbClr>
                    </a:outerShdw>
                  </a:effectLst>
                  <a:latin typeface="Finlandica" charset="0"/>
                </a:rPr>
                <a:t>Sirkus</a:t>
              </a:r>
              <a:r>
                <a:rPr lang="en-US" sz="700" kern="0" cap="none" spc="0" dirty="0">
                  <a:solidFill>
                    <a:schemeClr val="bg1"/>
                  </a:solidFill>
                  <a:effectLst>
                    <a:outerShdw blurRad="635000" dir="5400000" algn="ctr" rotWithShape="0">
                      <a:srgbClr val="000000">
                        <a:alpha val="75000"/>
                      </a:srgbClr>
                    </a:outerShdw>
                  </a:effectLst>
                  <a:latin typeface="Finlandica" charset="0"/>
                </a:rPr>
                <a:t>.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Aleksanteri Mikkola</a:t>
              </a:r>
            </a:p>
          </p:txBody>
        </p:sp>
      </p:grpSp>
      <p:sp>
        <p:nvSpPr>
          <p:cNvPr id="27" name="TextBox 26">
            <a:extLst>
              <a:ext uri="{FF2B5EF4-FFF2-40B4-BE49-F238E27FC236}">
                <a16:creationId xmlns:a16="http://schemas.microsoft.com/office/drawing/2014/main" id="{347A2768-EEB1-92ED-42A2-7714E9C990C3}"/>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2" name="Title 1">
            <a:extLst>
              <a:ext uri="{FF2B5EF4-FFF2-40B4-BE49-F238E27FC236}">
                <a16:creationId xmlns:a16="http://schemas.microsoft.com/office/drawing/2014/main" id="{C8A7ABEA-6DCA-6D01-CE10-43C05154E7A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p>
        </p:txBody>
      </p:sp>
      <p:sp>
        <p:nvSpPr>
          <p:cNvPr id="21" name="Rectangle 20">
            <a:extLst>
              <a:ext uri="{FF2B5EF4-FFF2-40B4-BE49-F238E27FC236}">
                <a16:creationId xmlns:a16="http://schemas.microsoft.com/office/drawing/2014/main" id="{CF45ADA1-07E7-4C59-6586-A816DB584DE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A3F0D08-FD71-DB13-6D43-8997214C0D33}"/>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6" name="Title 1">
            <a:extLst>
              <a:ext uri="{FF2B5EF4-FFF2-40B4-BE49-F238E27FC236}">
                <a16:creationId xmlns:a16="http://schemas.microsoft.com/office/drawing/2014/main" id="{E375BDE1-FD73-BD66-C441-B04F61C1A1C5}"/>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In Social Circus, every body plays an important role</a:t>
            </a:r>
          </a:p>
        </p:txBody>
      </p:sp>
      <p:grpSp>
        <p:nvGrpSpPr>
          <p:cNvPr id="9" name="Group 8">
            <a:extLst>
              <a:ext uri="{FF2B5EF4-FFF2-40B4-BE49-F238E27FC236}">
                <a16:creationId xmlns:a16="http://schemas.microsoft.com/office/drawing/2014/main" id="{B18E8244-4C6E-C4CB-3026-38E58E51DE6B}"/>
              </a:ext>
            </a:extLst>
          </p:cNvPr>
          <p:cNvGrpSpPr/>
          <p:nvPr/>
        </p:nvGrpSpPr>
        <p:grpSpPr>
          <a:xfrm>
            <a:off x="1041368" y="370623"/>
            <a:ext cx="1972106" cy="159110"/>
            <a:chOff x="623549" y="370623"/>
            <a:chExt cx="1972106" cy="159110"/>
          </a:xfrm>
        </p:grpSpPr>
        <p:sp>
          <p:nvSpPr>
            <p:cNvPr id="10" name="Title 1">
              <a:extLst>
                <a:ext uri="{FF2B5EF4-FFF2-40B4-BE49-F238E27FC236}">
                  <a16:creationId xmlns:a16="http://schemas.microsoft.com/office/drawing/2014/main" id="{8B88697A-C7A1-C0E4-0AEF-A6D2573482A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64070B3D-17C1-5836-D1F1-CFA46DC47A00}"/>
                </a:ext>
              </a:extLst>
            </p:cNvPr>
            <p:cNvSpPr/>
            <p:nvPr/>
          </p:nvSpPr>
          <p:spPr>
            <a:xfrm>
              <a:off x="1800211"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itle 1">
              <a:extLst>
                <a:ext uri="{FF2B5EF4-FFF2-40B4-BE49-F238E27FC236}">
                  <a16:creationId xmlns:a16="http://schemas.microsoft.com/office/drawing/2014/main" id="{066A07C9-A9DC-D685-ECBD-F3EA68D7FE7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16" name="Title 1">
              <a:extLst>
                <a:ext uri="{FF2B5EF4-FFF2-40B4-BE49-F238E27FC236}">
                  <a16:creationId xmlns:a16="http://schemas.microsoft.com/office/drawing/2014/main" id="{75014AFB-A498-5361-6F90-598941730C89}"/>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20" name="Title 1">
              <a:extLst>
                <a:ext uri="{FF2B5EF4-FFF2-40B4-BE49-F238E27FC236}">
                  <a16:creationId xmlns:a16="http://schemas.microsoft.com/office/drawing/2014/main" id="{7BB7ECC7-4C59-4E6A-68D1-25FCE8CE2CDF}"/>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24" name="Title 1">
              <a:extLst>
                <a:ext uri="{FF2B5EF4-FFF2-40B4-BE49-F238E27FC236}">
                  <a16:creationId xmlns:a16="http://schemas.microsoft.com/office/drawing/2014/main" id="{C3F217DB-1C38-B8CF-44D2-870CBEBD33A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5</a:t>
              </a:r>
            </a:p>
          </p:txBody>
        </p:sp>
        <p:sp>
          <p:nvSpPr>
            <p:cNvPr id="25" name="Title 1">
              <a:extLst>
                <a:ext uri="{FF2B5EF4-FFF2-40B4-BE49-F238E27FC236}">
                  <a16:creationId xmlns:a16="http://schemas.microsoft.com/office/drawing/2014/main" id="{A65A7E54-9BB5-03F1-2706-C6E239133CC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26" name="Title 1">
              <a:extLst>
                <a:ext uri="{FF2B5EF4-FFF2-40B4-BE49-F238E27FC236}">
                  <a16:creationId xmlns:a16="http://schemas.microsoft.com/office/drawing/2014/main" id="{3F25B6C2-F0FE-791B-8B1A-5D494DEF1339}"/>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spTree>
    <p:custDataLst>
      <p:tags r:id="rId1"/>
    </p:custDataLst>
    <p:extLst>
      <p:ext uri="{BB962C8B-B14F-4D97-AF65-F5344CB8AC3E}">
        <p14:creationId xmlns:p14="http://schemas.microsoft.com/office/powerpoint/2010/main" val="312956765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a:extLst>
              <a:ext uri="{28A0092B-C50C-407E-A947-70E740481C1C}">
                <a14:useLocalDpi xmlns:a14="http://schemas.microsoft.com/office/drawing/2010/main" val="0"/>
              </a:ext>
            </a:extLst>
          </a:blip>
          <a:srcRect l="10492" t="24431" b="1"/>
          <a:stretch>
            <a:fillRect/>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0" y="0"/>
            <a:ext cx="9144001" cy="5153027"/>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685964"/>
            <a:ext cx="6121400" cy="323165"/>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rPr>
              <a:t>Metsä</a:t>
            </a:r>
            <a:r>
              <a:rPr lang="en-US" sz="700" kern="0" cap="none" spc="0" dirty="0">
                <a:solidFill>
                  <a:schemeClr val="bg1"/>
                </a:solidFill>
              </a:rPr>
              <a:t> – The Forest Project by Sade </a:t>
            </a:r>
            <a:r>
              <a:rPr lang="en-US" sz="700" kern="0" cap="none" spc="0" dirty="0" err="1">
                <a:solidFill>
                  <a:schemeClr val="bg1"/>
                </a:solidFill>
              </a:rPr>
              <a:t>Kamppila</a:t>
            </a:r>
            <a:r>
              <a:rPr lang="en-US" sz="700" kern="0" cap="none" spc="0" dirty="0">
                <a:solidFill>
                  <a:schemeClr val="bg1"/>
                </a:solidFill>
              </a:rPr>
              <a:t> </a:t>
            </a:r>
          </a:p>
          <a:p>
            <a:pPr algn="ctr"/>
            <a:r>
              <a:rPr lang="en-US" sz="700" kern="0" cap="none" spc="0" dirty="0">
                <a:solidFill>
                  <a:schemeClr val="bg1"/>
                </a:solidFill>
              </a:rPr>
              <a:t>and Viivi </a:t>
            </a:r>
            <a:r>
              <a:rPr lang="en-US" sz="700" kern="0" cap="none" spc="0" dirty="0" err="1">
                <a:solidFill>
                  <a:schemeClr val="bg1"/>
                </a:solidFill>
              </a:rPr>
              <a:t>Roiha</a:t>
            </a:r>
            <a:r>
              <a:rPr lang="en-US" sz="700" kern="0" cap="none" spc="0" dirty="0">
                <a:solidFill>
                  <a:schemeClr val="bg1"/>
                </a:solidFill>
              </a:rPr>
              <a:t>, </a:t>
            </a:r>
            <a:r>
              <a:rPr lang="en-US" sz="700" kern="0" cap="none" spc="0" dirty="0" err="1">
                <a:solidFill>
                  <a:schemeClr val="bg1"/>
                </a:solidFill>
              </a:rPr>
              <a:t>Uukuniemi</a:t>
            </a:r>
            <a:r>
              <a:rPr lang="en-US" sz="700" kern="0" cap="none" spc="0" dirty="0">
                <a:solidFill>
                  <a:schemeClr val="bg1"/>
                </a:solidFill>
              </a:rPr>
              <a:t> 2015. </a:t>
            </a:r>
          </a:p>
          <a:p>
            <a:pPr algn="ctr"/>
            <a:r>
              <a:rPr lang="en-US" sz="700" kern="0" cap="none" spc="0" dirty="0">
                <a:solidFill>
                  <a:schemeClr val="bg1"/>
                </a:solidFill>
              </a:rPr>
              <a:t>Photo: Ben Hopper</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6/7</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Nature plays a role </a:t>
            </a:r>
          </a:p>
          <a:p>
            <a:pPr algn="ctr"/>
            <a:r>
              <a:rPr lang="en-US" sz="2000" dirty="0">
                <a:solidFill>
                  <a:schemeClr val="bg1"/>
                </a:solidFill>
                <a:effectLst>
                  <a:outerShdw blurRad="994667" dir="5400000" sx="102000" sy="102000" algn="ctr" rotWithShape="0">
                    <a:srgbClr val="000000"/>
                  </a:outerShdw>
                </a:effectLst>
              </a:rPr>
              <a:t>in Finnish circus.</a:t>
            </a: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41A2-765E-9041-0A3E-C99CEB6C5582}"/>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84EF9FA5-5790-360B-0948-33B80B1D315B}"/>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9730E7F-D430-45C1-8912-C527B5257E50}"/>
                </a:ext>
              </a:extLst>
            </p:cNvPr>
            <p:cNvPicPr>
              <a:picLocks noChangeAspect="1"/>
            </p:cNvPicPr>
            <p:nvPr/>
          </p:nvPicPr>
          <p:blipFill>
            <a:blip r:embed="rId4">
              <a:extLst>
                <a:ext uri="{28A0092B-C50C-407E-A947-70E740481C1C}">
                  <a14:useLocalDpi xmlns:a14="http://schemas.microsoft.com/office/drawing/2010/main" val="0"/>
                </a:ext>
              </a:extLst>
            </a:blip>
            <a:srcRect l="11088" t="-197" r="9596" b="197"/>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B48F24D-EC14-DFEC-3C2A-44E44254C47A}"/>
                </a:ext>
              </a:extLst>
            </p:cNvPr>
            <p:cNvSpPr txBox="1">
              <a:spLocks/>
            </p:cNvSpPr>
            <p:nvPr/>
          </p:nvSpPr>
          <p:spPr>
            <a:xfrm>
              <a:off x="4131444" y="4591880"/>
              <a:ext cx="210955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rPr>
                <a:t>Juggler Aleksi </a:t>
              </a:r>
              <a:r>
                <a:rPr lang="en-US" sz="700" kern="0" cap="none" spc="0" dirty="0" err="1">
                  <a:solidFill>
                    <a:schemeClr val="bg1"/>
                  </a:solidFill>
                </a:rPr>
                <a:t>Niittyvuopio</a:t>
              </a:r>
              <a:r>
                <a:rPr lang="en-US" sz="700" kern="0" cap="none" spc="0" dirty="0">
                  <a:solidFill>
                    <a:schemeClr val="bg1"/>
                  </a:solidFill>
                </a:rPr>
                <a:t> / </a:t>
              </a:r>
              <a:r>
                <a:rPr lang="en-US" sz="700" kern="0" cap="none" spc="0" dirty="0" err="1">
                  <a:solidFill>
                    <a:schemeClr val="bg1"/>
                  </a:solidFill>
                </a:rPr>
                <a:t>Discoporo</a:t>
              </a:r>
              <a:r>
                <a:rPr lang="en-US" sz="700" kern="0" cap="none" spc="0" dirty="0">
                  <a:solidFill>
                    <a:schemeClr val="bg1"/>
                  </a:solidFill>
                </a:rPr>
                <a:t> collective, 2022.</a:t>
              </a:r>
            </a:p>
            <a:p>
              <a:pPr>
                <a:lnSpc>
                  <a:spcPct val="114000"/>
                </a:lnSpc>
              </a:pPr>
              <a:r>
                <a:rPr lang="en-US" sz="700" kern="0" cap="none" spc="0" dirty="0">
                  <a:solidFill>
                    <a:schemeClr val="bg1"/>
                  </a:solidFill>
                </a:rPr>
                <a:t>Photo: Laura Manninen</a:t>
              </a:r>
            </a:p>
          </p:txBody>
        </p:sp>
      </p:grpSp>
      <p:grpSp>
        <p:nvGrpSpPr>
          <p:cNvPr id="11" name="Group 10">
            <a:extLst>
              <a:ext uri="{FF2B5EF4-FFF2-40B4-BE49-F238E27FC236}">
                <a16:creationId xmlns:a16="http://schemas.microsoft.com/office/drawing/2014/main" id="{EE9D8599-3D5E-28FC-2123-56824690EB61}"/>
              </a:ext>
            </a:extLst>
          </p:cNvPr>
          <p:cNvGrpSpPr/>
          <p:nvPr/>
        </p:nvGrpSpPr>
        <p:grpSpPr>
          <a:xfrm>
            <a:off x="4067944" y="627527"/>
            <a:ext cx="5076056" cy="4265480"/>
            <a:chOff x="4067944" y="627530"/>
            <a:chExt cx="5076056" cy="4265480"/>
          </a:xfrm>
        </p:grpSpPr>
        <p:pic>
          <p:nvPicPr>
            <p:cNvPr id="13" name="Picture 12">
              <a:extLst>
                <a:ext uri="{FF2B5EF4-FFF2-40B4-BE49-F238E27FC236}">
                  <a16:creationId xmlns:a16="http://schemas.microsoft.com/office/drawing/2014/main" id="{9489E03F-81AE-3066-4B13-57C6CD7167D2}"/>
                </a:ext>
              </a:extLst>
            </p:cNvPr>
            <p:cNvPicPr>
              <a:picLocks noChangeAspect="1"/>
            </p:cNvPicPr>
            <p:nvPr/>
          </p:nvPicPr>
          <p:blipFill>
            <a:blip r:embed="rId5">
              <a:extLst>
                <a:ext uri="{28A0092B-C50C-407E-A947-70E740481C1C}">
                  <a14:useLocalDpi xmlns:a14="http://schemas.microsoft.com/office/drawing/2010/main" val="0"/>
                </a:ext>
              </a:extLst>
            </a:blip>
            <a:srcRect l="17612" r="17612"/>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9D59BEF-7C2A-F052-BB64-162A2EE83284}"/>
                </a:ext>
              </a:extLst>
            </p:cNvPr>
            <p:cNvSpPr txBox="1">
              <a:spLocks/>
            </p:cNvSpPr>
            <p:nvPr/>
          </p:nvSpPr>
          <p:spPr>
            <a:xfrm>
              <a:off x="4131444" y="4588571"/>
              <a:ext cx="119584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Juggler Sakari Männistö, 2007.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Joonas Martikainen</a:t>
              </a:r>
            </a:p>
          </p:txBody>
        </p:sp>
      </p:grpSp>
      <p:sp>
        <p:nvSpPr>
          <p:cNvPr id="31" name="Rectangle 30">
            <a:extLst>
              <a:ext uri="{FF2B5EF4-FFF2-40B4-BE49-F238E27FC236}">
                <a16:creationId xmlns:a16="http://schemas.microsoft.com/office/drawing/2014/main" id="{6943E574-5CA5-DFC2-9571-892EFDFEE8D3}"/>
              </a:ext>
            </a:extLst>
          </p:cNvPr>
          <p:cNvSpPr/>
          <p:nvPr/>
        </p:nvSpPr>
        <p:spPr>
          <a:xfrm flipV="1">
            <a:off x="1848401"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F28FF98-4D3C-689B-4BF3-79087718526A}"/>
              </a:ext>
            </a:extLst>
          </p:cNvPr>
          <p:cNvGrpSpPr/>
          <p:nvPr/>
        </p:nvGrpSpPr>
        <p:grpSpPr>
          <a:xfrm>
            <a:off x="421955" y="1839964"/>
            <a:ext cx="3307527" cy="859722"/>
            <a:chOff x="381903" y="2237801"/>
            <a:chExt cx="3307527" cy="859722"/>
          </a:xfrm>
        </p:grpSpPr>
        <p:sp>
          <p:nvSpPr>
            <p:cNvPr id="38" name="Title 1">
              <a:extLst>
                <a:ext uri="{FF2B5EF4-FFF2-40B4-BE49-F238E27FC236}">
                  <a16:creationId xmlns:a16="http://schemas.microsoft.com/office/drawing/2014/main" id="{682167B9-F15C-364B-E62B-334E10CA8B76}"/>
                </a:ext>
              </a:extLst>
            </p:cNvPr>
            <p:cNvSpPr txBox="1">
              <a:spLocks/>
            </p:cNvSpPr>
            <p:nvPr/>
          </p:nvSpPr>
          <p:spPr>
            <a:xfrm>
              <a:off x="381903" y="2237801"/>
              <a:ext cx="3307527" cy="73866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dirty="0"/>
                <a:t>Things are </a:t>
              </a:r>
            </a:p>
            <a:p>
              <a:pPr algn="ctr"/>
              <a:r>
                <a:rPr lang="en-GB" dirty="0"/>
                <a:t>getting wild</a:t>
              </a:r>
              <a:endParaRPr lang="en-US" sz="2000" dirty="0">
                <a:solidFill>
                  <a:schemeClr val="tx1"/>
                </a:solidFill>
                <a:ea typeface="+mj-lt"/>
                <a:cs typeface="+mj-lt"/>
              </a:endParaRPr>
            </a:p>
          </p:txBody>
        </p:sp>
        <p:sp>
          <p:nvSpPr>
            <p:cNvPr id="39" name="Title 1">
              <a:extLst>
                <a:ext uri="{FF2B5EF4-FFF2-40B4-BE49-F238E27FC236}">
                  <a16:creationId xmlns:a16="http://schemas.microsoft.com/office/drawing/2014/main" id="{1C73D940-7E6B-C06C-7F33-6E9CC4CDF40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BCADBEC1-D069-5D75-BFC3-35C58553EFF0}"/>
              </a:ext>
            </a:extLst>
          </p:cNvPr>
          <p:cNvSpPr txBox="1">
            <a:spLocks/>
          </p:cNvSpPr>
          <p:nvPr/>
        </p:nvSpPr>
        <p:spPr>
          <a:xfrm>
            <a:off x="976603" y="3160315"/>
            <a:ext cx="2154996"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In Finnish circus, nature often is a part of the performance – and sometimes the performance itself becomes part of the surrounding nature!</a:t>
            </a:r>
          </a:p>
        </p:txBody>
      </p:sp>
      <p:sp>
        <p:nvSpPr>
          <p:cNvPr id="27" name="TextBox 26">
            <a:extLst>
              <a:ext uri="{FF2B5EF4-FFF2-40B4-BE49-F238E27FC236}">
                <a16:creationId xmlns:a16="http://schemas.microsoft.com/office/drawing/2014/main" id="{ABC95CD4-4D18-651F-FB46-B44D9364EF78}"/>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2" name="Title 1">
            <a:extLst>
              <a:ext uri="{FF2B5EF4-FFF2-40B4-BE49-F238E27FC236}">
                <a16:creationId xmlns:a16="http://schemas.microsoft.com/office/drawing/2014/main" id="{78A02757-2175-A502-5F95-EC09681ACFE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15848EFB-1EC0-9B93-66AF-6077CDFA966D}"/>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67019310-C41D-5725-63DD-587C129694AA}"/>
                </a:ext>
              </a:extLst>
            </p:cNvPr>
            <p:cNvPicPr>
              <a:picLocks/>
            </p:cNvPicPr>
            <p:nvPr/>
          </p:nvPicPr>
          <p:blipFill>
            <a:blip r:embed="rId6">
              <a:extLst>
                <a:ext uri="{28A0092B-C50C-407E-A947-70E740481C1C}">
                  <a14:useLocalDpi xmlns:a14="http://schemas.microsoft.com/office/drawing/2010/main" val="0"/>
                </a:ext>
              </a:extLst>
            </a:blip>
            <a:srcRect l="375" t="21659" r="-375" b="3965"/>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440D073B-3C74-A936-A667-840CCEA203BE}"/>
                </a:ext>
              </a:extLst>
            </p:cNvPr>
            <p:cNvSpPr txBox="1">
              <a:spLocks/>
            </p:cNvSpPr>
            <p:nvPr/>
          </p:nvSpPr>
          <p:spPr>
            <a:xfrm>
              <a:off x="228722" y="9235055"/>
              <a:ext cx="164468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Underwater Aerialist Salla </a:t>
              </a:r>
              <a:r>
                <a:rPr lang="en-US" sz="700" kern="0" cap="none" spc="0" dirty="0" err="1">
                  <a:solidFill>
                    <a:schemeClr val="bg1"/>
                  </a:solidFill>
                  <a:latin typeface="+mj-lt"/>
                </a:rPr>
                <a:t>Hakanpää</a:t>
              </a:r>
              <a:r>
                <a:rPr lang="en-US" sz="700" kern="0" cap="none" spc="0" dirty="0">
                  <a:solidFill>
                    <a:schemeClr val="bg1"/>
                  </a:solidFill>
                  <a:latin typeface="+mj-lt"/>
                </a:rPr>
                <a:t>, 2024. </a:t>
              </a:r>
            </a:p>
            <a:p>
              <a:pPr>
                <a:lnSpc>
                  <a:spcPct val="114000"/>
                </a:lnSpc>
              </a:pPr>
              <a:r>
                <a:rPr lang="en-US" sz="700" kern="0" cap="none" spc="0" dirty="0">
                  <a:solidFill>
                    <a:schemeClr val="bg1"/>
                  </a:solidFill>
                  <a:latin typeface="+mj-lt"/>
                </a:rPr>
                <a:t>Photo: Tommi Pasanen</a:t>
              </a:r>
            </a:p>
          </p:txBody>
        </p:sp>
      </p:grpSp>
      <p:sp>
        <p:nvSpPr>
          <p:cNvPr id="21" name="Rectangle 20">
            <a:extLst>
              <a:ext uri="{FF2B5EF4-FFF2-40B4-BE49-F238E27FC236}">
                <a16:creationId xmlns:a16="http://schemas.microsoft.com/office/drawing/2014/main" id="{9B3BE5C7-136B-8B39-2DCA-AFC7A6A3903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AA4EE90-0414-B3F3-6FDA-A2EABAD8BCF5}"/>
              </a:ext>
            </a:extLst>
          </p:cNvPr>
          <p:cNvGrpSpPr/>
          <p:nvPr/>
        </p:nvGrpSpPr>
        <p:grpSpPr>
          <a:xfrm>
            <a:off x="4067944" y="627523"/>
            <a:ext cx="5076056" cy="4265480"/>
            <a:chOff x="4067944" y="627530"/>
            <a:chExt cx="5076056" cy="4265480"/>
          </a:xfrm>
        </p:grpSpPr>
        <p:pic>
          <p:nvPicPr>
            <p:cNvPr id="23" name="Picture 22">
              <a:extLst>
                <a:ext uri="{FF2B5EF4-FFF2-40B4-BE49-F238E27FC236}">
                  <a16:creationId xmlns:a16="http://schemas.microsoft.com/office/drawing/2014/main" id="{EC9DE11C-9D43-3AE5-4BD4-8C416C7A8355}"/>
                </a:ext>
              </a:extLst>
            </p:cNvPr>
            <p:cNvPicPr>
              <a:picLocks noChangeAspect="1"/>
            </p:cNvPicPr>
            <p:nvPr/>
          </p:nvPicPr>
          <p:blipFill>
            <a:blip r:embed="rId7">
              <a:extLst>
                <a:ext uri="{28A0092B-C50C-407E-A947-70E740481C1C}">
                  <a14:useLocalDpi xmlns:a14="http://schemas.microsoft.com/office/drawing/2010/main" val="0"/>
                </a:ext>
              </a:extLst>
            </a:blip>
            <a:srcRect l="7879" r="11765"/>
            <a:stretch>
              <a:fillRect/>
            </a:stretch>
          </p:blipFill>
          <p:spPr>
            <a:xfrm>
              <a:off x="4067944" y="627530"/>
              <a:ext cx="5076056" cy="4265480"/>
            </a:xfrm>
            <a:prstGeom prst="rect">
              <a:avLst/>
            </a:prstGeom>
          </p:spPr>
        </p:pic>
        <p:sp>
          <p:nvSpPr>
            <p:cNvPr id="24" name="Footer Placeholder 4">
              <a:extLst>
                <a:ext uri="{FF2B5EF4-FFF2-40B4-BE49-F238E27FC236}">
                  <a16:creationId xmlns:a16="http://schemas.microsoft.com/office/drawing/2014/main" id="{0AA06365-552B-8E41-93CC-275536E1F228}"/>
                </a:ext>
              </a:extLst>
            </p:cNvPr>
            <p:cNvSpPr txBox="1">
              <a:spLocks/>
            </p:cNvSpPr>
            <p:nvPr/>
          </p:nvSpPr>
          <p:spPr>
            <a:xfrm>
              <a:off x="4131444" y="4612849"/>
              <a:ext cx="2123979"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90000"/>
                      </a:srgbClr>
                    </a:outerShdw>
                  </a:effectLst>
                </a:rPr>
                <a:t>Blind Gut Company / Tuomas Vuorinen: </a:t>
              </a:r>
              <a:r>
                <a:rPr lang="en-US" sz="700" kern="0" cap="none" spc="0" dirty="0" err="1">
                  <a:solidFill>
                    <a:schemeClr val="bg1"/>
                  </a:solidFill>
                  <a:effectLst>
                    <a:outerShdw blurRad="635000" dir="5400000" algn="ctr" rotWithShape="0">
                      <a:srgbClr val="000000">
                        <a:alpha val="90000"/>
                      </a:srgbClr>
                    </a:outerShdw>
                  </a:effectLst>
                </a:rPr>
                <a:t>Maannos</a:t>
              </a:r>
              <a:r>
                <a:rPr lang="en-US" sz="700" kern="0" cap="none" spc="0" dirty="0">
                  <a:solidFill>
                    <a:schemeClr val="bg1"/>
                  </a:solidFill>
                  <a:effectLst>
                    <a:outerShdw blurRad="635000" dir="5400000" algn="ctr" rotWithShape="0">
                      <a:srgbClr val="000000">
                        <a:alpha val="90000"/>
                      </a:srgbClr>
                    </a:outerShdw>
                  </a:effectLst>
                </a:rPr>
                <a:t>, 2022. </a:t>
              </a:r>
            </a:p>
            <a:p>
              <a:pPr>
                <a:lnSpc>
                  <a:spcPct val="114000"/>
                </a:lnSpc>
              </a:pPr>
              <a:r>
                <a:rPr lang="en-US" sz="700" kern="0" cap="none" spc="0" dirty="0">
                  <a:solidFill>
                    <a:schemeClr val="bg1"/>
                  </a:solidFill>
                  <a:effectLst>
                    <a:outerShdw blurRad="635000" dir="5400000" algn="ctr" rotWithShape="0">
                      <a:srgbClr val="000000">
                        <a:alpha val="90000"/>
                      </a:srgbClr>
                    </a:outerShdw>
                  </a:effectLst>
                </a:rPr>
                <a:t>Photo: Rauli </a:t>
              </a:r>
              <a:r>
                <a:rPr lang="en-US" sz="700" kern="0" cap="none" spc="0" dirty="0" err="1">
                  <a:solidFill>
                    <a:schemeClr val="bg1"/>
                  </a:solidFill>
                  <a:effectLst>
                    <a:outerShdw blurRad="635000" dir="5400000" algn="ctr" rotWithShape="0">
                      <a:srgbClr val="000000">
                        <a:alpha val="90000"/>
                      </a:srgbClr>
                    </a:outerShdw>
                  </a:effectLst>
                </a:rPr>
                <a:t>Katajavuori</a:t>
              </a:r>
              <a:endParaRPr lang="en-US" sz="700" kern="0" cap="none" spc="0" dirty="0">
                <a:solidFill>
                  <a:schemeClr val="bg1"/>
                </a:solidFill>
                <a:effectLst>
                  <a:outerShdw blurRad="635000" dir="5400000" algn="ctr" rotWithShape="0">
                    <a:srgbClr val="000000">
                      <a:alpha val="90000"/>
                    </a:srgbClr>
                  </a:outerShdw>
                </a:effectLst>
              </a:endParaRPr>
            </a:p>
          </p:txBody>
        </p:sp>
      </p:grpSp>
      <p:sp>
        <p:nvSpPr>
          <p:cNvPr id="4" name="Title 1">
            <a:extLst>
              <a:ext uri="{FF2B5EF4-FFF2-40B4-BE49-F238E27FC236}">
                <a16:creationId xmlns:a16="http://schemas.microsoft.com/office/drawing/2014/main" id="{A47767CE-2C57-A16E-776A-2A9149A21714}"/>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Nature plays a role in Finnish circus.</a:t>
            </a:r>
          </a:p>
        </p:txBody>
      </p:sp>
      <p:grpSp>
        <p:nvGrpSpPr>
          <p:cNvPr id="7" name="Group 6">
            <a:extLst>
              <a:ext uri="{FF2B5EF4-FFF2-40B4-BE49-F238E27FC236}">
                <a16:creationId xmlns:a16="http://schemas.microsoft.com/office/drawing/2014/main" id="{02AE58B3-E8E2-DDAD-F00C-52E1F6694805}"/>
              </a:ext>
            </a:extLst>
          </p:cNvPr>
          <p:cNvGrpSpPr/>
          <p:nvPr/>
        </p:nvGrpSpPr>
        <p:grpSpPr>
          <a:xfrm>
            <a:off x="1041368" y="370623"/>
            <a:ext cx="1972106" cy="159110"/>
            <a:chOff x="623549" y="370623"/>
            <a:chExt cx="1972106" cy="159110"/>
          </a:xfrm>
        </p:grpSpPr>
        <p:sp>
          <p:nvSpPr>
            <p:cNvPr id="16" name="Title 1">
              <a:extLst>
                <a:ext uri="{FF2B5EF4-FFF2-40B4-BE49-F238E27FC236}">
                  <a16:creationId xmlns:a16="http://schemas.microsoft.com/office/drawing/2014/main" id="{926DDCFF-B0EF-9E3B-6BA9-95833561C6EA}"/>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17" name="Rectangle 16">
              <a:extLst>
                <a:ext uri="{FF2B5EF4-FFF2-40B4-BE49-F238E27FC236}">
                  <a16:creationId xmlns:a16="http://schemas.microsoft.com/office/drawing/2014/main" id="{D8DF67D9-0E39-BF1B-6A80-CB1FC43267FB}"/>
                </a:ext>
              </a:extLst>
            </p:cNvPr>
            <p:cNvSpPr/>
            <p:nvPr/>
          </p:nvSpPr>
          <p:spPr>
            <a:xfrm>
              <a:off x="2092541"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itle 1">
              <a:extLst>
                <a:ext uri="{FF2B5EF4-FFF2-40B4-BE49-F238E27FC236}">
                  <a16:creationId xmlns:a16="http://schemas.microsoft.com/office/drawing/2014/main" id="{E15C744C-6E75-C979-72BC-165456208BA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25" name="Title 1">
              <a:extLst>
                <a:ext uri="{FF2B5EF4-FFF2-40B4-BE49-F238E27FC236}">
                  <a16:creationId xmlns:a16="http://schemas.microsoft.com/office/drawing/2014/main" id="{9A035008-24AB-17B6-1142-4F2EB9C0D74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26" name="Title 1">
              <a:extLst>
                <a:ext uri="{FF2B5EF4-FFF2-40B4-BE49-F238E27FC236}">
                  <a16:creationId xmlns:a16="http://schemas.microsoft.com/office/drawing/2014/main" id="{4155A548-B37E-A07C-CB7D-068BDE5C041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28" name="Title 1">
              <a:extLst>
                <a:ext uri="{FF2B5EF4-FFF2-40B4-BE49-F238E27FC236}">
                  <a16:creationId xmlns:a16="http://schemas.microsoft.com/office/drawing/2014/main" id="{5314D60E-FF4E-4A35-9565-6D1FF464A5F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29" name="Title 1">
              <a:extLst>
                <a:ext uri="{FF2B5EF4-FFF2-40B4-BE49-F238E27FC236}">
                  <a16:creationId xmlns:a16="http://schemas.microsoft.com/office/drawing/2014/main" id="{20F887D1-0056-CE81-A11C-84C657E8B67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6</a:t>
              </a:r>
            </a:p>
          </p:txBody>
        </p:sp>
        <p:sp>
          <p:nvSpPr>
            <p:cNvPr id="30" name="Title 1">
              <a:extLst>
                <a:ext uri="{FF2B5EF4-FFF2-40B4-BE49-F238E27FC236}">
                  <a16:creationId xmlns:a16="http://schemas.microsoft.com/office/drawing/2014/main" id="{6A733FD0-2FC3-356D-6FC4-00D30F6BB512}"/>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spTree>
    <p:custDataLst>
      <p:tags r:id="rId1"/>
    </p:custDataLst>
    <p:extLst>
      <p:ext uri="{BB962C8B-B14F-4D97-AF65-F5344CB8AC3E}">
        <p14:creationId xmlns:p14="http://schemas.microsoft.com/office/powerpoint/2010/main" val="121924386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2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a:extLst>
              <a:ext uri="{28A0092B-C50C-407E-A947-70E740481C1C}">
                <a14:useLocalDpi xmlns:a14="http://schemas.microsoft.com/office/drawing/2010/main" val="0"/>
              </a:ext>
            </a:extLst>
          </a:blip>
          <a:srcRect l="10487" t="14331" b="10181"/>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793685"/>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Arctic Ensemble: Kick Start, 2020–2024. </a:t>
            </a:r>
          </a:p>
          <a:p>
            <a:pPr algn="ctr"/>
            <a:r>
              <a:rPr lang="en-US" sz="700" kern="0" cap="none" spc="0" dirty="0">
                <a:solidFill>
                  <a:schemeClr val="bg1"/>
                </a:solidFill>
              </a:rPr>
              <a:t>Photo: Mikko Pirinen</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7/7</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The final act</a:t>
            </a: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EDDA-36EA-B4C5-3662-0442901F2CF4}"/>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9960BB70-9FB8-2D27-2309-9DB319EE99F5}"/>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C31154FE-9058-34BB-CCDA-318EF22541B9}"/>
                </a:ext>
              </a:extLst>
            </p:cNvPr>
            <p:cNvPicPr>
              <a:picLocks noChangeAspect="1"/>
            </p:cNvPicPr>
            <p:nvPr/>
          </p:nvPicPr>
          <p:blipFill>
            <a:blip r:embed="rId4">
              <a:extLst>
                <a:ext uri="{28A0092B-C50C-407E-A947-70E740481C1C}">
                  <a14:useLocalDpi xmlns:a14="http://schemas.microsoft.com/office/drawing/2010/main" val="0"/>
                </a:ext>
              </a:extLst>
            </a:blip>
            <a:srcRect l="11282" r="9433"/>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B43CB039-C7FA-1A6B-442D-B7E11C6DEA51}"/>
                </a:ext>
              </a:extLst>
            </p:cNvPr>
            <p:cNvSpPr txBox="1">
              <a:spLocks/>
            </p:cNvSpPr>
            <p:nvPr/>
          </p:nvSpPr>
          <p:spPr>
            <a:xfrm>
              <a:off x="4131444" y="4591880"/>
              <a:ext cx="1554913"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452954" dist="50800" dir="5400000" algn="ctr" rotWithShape="0">
                      <a:srgbClr val="000000">
                        <a:alpha val="52000"/>
                      </a:srgbClr>
                    </a:outerShdw>
                  </a:effectLst>
                </a:rPr>
                <a:t>Cirko – Center for New Circus in Helsinki. </a:t>
              </a:r>
            </a:p>
            <a:p>
              <a:pPr>
                <a:lnSpc>
                  <a:spcPct val="114000"/>
                </a:lnSpc>
              </a:pPr>
              <a:r>
                <a:rPr lang="en-US" sz="700" kern="0" cap="none" spc="0" dirty="0">
                  <a:solidFill>
                    <a:schemeClr val="bg1"/>
                  </a:solidFill>
                  <a:effectLst>
                    <a:outerShdw blurRad="452954" dist="50800" dir="5400000" algn="ctr" rotWithShape="0">
                      <a:srgbClr val="000000">
                        <a:alpha val="52000"/>
                      </a:srgbClr>
                    </a:outerShdw>
                  </a:effectLst>
                </a:rPr>
                <a:t>Photo: Jouni Ihalainen.</a:t>
              </a:r>
            </a:p>
          </p:txBody>
        </p:sp>
      </p:grpSp>
      <p:sp>
        <p:nvSpPr>
          <p:cNvPr id="31" name="Rectangle 30">
            <a:extLst>
              <a:ext uri="{FF2B5EF4-FFF2-40B4-BE49-F238E27FC236}">
                <a16:creationId xmlns:a16="http://schemas.microsoft.com/office/drawing/2014/main" id="{FB81EFC1-4B3A-57F1-225A-2E1C3569B551}"/>
              </a:ext>
            </a:extLst>
          </p:cNvPr>
          <p:cNvSpPr/>
          <p:nvPr/>
        </p:nvSpPr>
        <p:spPr>
          <a:xfrm flipV="1">
            <a:off x="1848401"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F1079B5B-1415-CDC8-1E99-3C8B1A97B32C}"/>
              </a:ext>
            </a:extLst>
          </p:cNvPr>
          <p:cNvGrpSpPr/>
          <p:nvPr/>
        </p:nvGrpSpPr>
        <p:grpSpPr>
          <a:xfrm>
            <a:off x="504401" y="1930671"/>
            <a:ext cx="3138000" cy="615553"/>
            <a:chOff x="464349" y="2486614"/>
            <a:chExt cx="3138000" cy="615553"/>
          </a:xfrm>
        </p:grpSpPr>
        <p:sp>
          <p:nvSpPr>
            <p:cNvPr id="38" name="Title 1">
              <a:extLst>
                <a:ext uri="{FF2B5EF4-FFF2-40B4-BE49-F238E27FC236}">
                  <a16:creationId xmlns:a16="http://schemas.microsoft.com/office/drawing/2014/main" id="{C9B410B9-412F-1BD0-3EB4-60A0AFB44C1F}"/>
                </a:ext>
              </a:extLst>
            </p:cNvPr>
            <p:cNvSpPr txBox="1">
              <a:spLocks/>
            </p:cNvSpPr>
            <p:nvPr/>
          </p:nvSpPr>
          <p:spPr>
            <a:xfrm>
              <a:off x="464349" y="2486614"/>
              <a:ext cx="3138000"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In Finland, circus receives public funding. </a:t>
              </a:r>
            </a:p>
          </p:txBody>
        </p:sp>
        <p:sp>
          <p:nvSpPr>
            <p:cNvPr id="39" name="Title 1">
              <a:extLst>
                <a:ext uri="{FF2B5EF4-FFF2-40B4-BE49-F238E27FC236}">
                  <a16:creationId xmlns:a16="http://schemas.microsoft.com/office/drawing/2014/main" id="{C9052A8D-F050-CFB6-00FB-DE876DEB45EB}"/>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B72C0BAE-AEE1-6871-5C28-B19C6D8139A1}"/>
              </a:ext>
            </a:extLst>
          </p:cNvPr>
          <p:cNvSpPr txBox="1">
            <a:spLocks/>
          </p:cNvSpPr>
          <p:nvPr/>
        </p:nvSpPr>
        <p:spPr>
          <a:xfrm>
            <a:off x="1088567" y="3160315"/>
            <a:ext cx="1864917"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We are also one of the very few countries where circus is included in the national inventory of intangible cultural heritage.</a:t>
            </a:r>
          </a:p>
        </p:txBody>
      </p:sp>
      <p:sp>
        <p:nvSpPr>
          <p:cNvPr id="27" name="TextBox 26">
            <a:extLst>
              <a:ext uri="{FF2B5EF4-FFF2-40B4-BE49-F238E27FC236}">
                <a16:creationId xmlns:a16="http://schemas.microsoft.com/office/drawing/2014/main" id="{EAF7507F-60BE-0573-C7E2-29671FEFC6E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2" name="Title 1">
            <a:extLst>
              <a:ext uri="{FF2B5EF4-FFF2-40B4-BE49-F238E27FC236}">
                <a16:creationId xmlns:a16="http://schemas.microsoft.com/office/drawing/2014/main" id="{398BC852-C226-8DC4-086D-DC8DFC309568}"/>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AF806024-3215-E83C-5CFD-D4FF012C1067}"/>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32E07B26-7C8C-C865-6889-1246F8C96B93}"/>
                </a:ext>
              </a:extLst>
            </p:cNvPr>
            <p:cNvPicPr>
              <a:picLocks/>
            </p:cNvPicPr>
            <p:nvPr/>
          </p:nvPicPr>
          <p:blipFill>
            <a:blip r:embed="rId5">
              <a:extLst>
                <a:ext uri="{28A0092B-C50C-407E-A947-70E740481C1C}">
                  <a14:useLocalDpi xmlns:a14="http://schemas.microsoft.com/office/drawing/2010/main" val="0"/>
                </a:ext>
              </a:extLst>
            </a:blip>
            <a:srcRect l="3562" r="36908"/>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DCDAC8DC-726A-5B59-9035-1ADEF171F7F3}"/>
                </a:ext>
              </a:extLst>
            </p:cNvPr>
            <p:cNvSpPr txBox="1">
              <a:spLocks/>
            </p:cNvSpPr>
            <p:nvPr/>
          </p:nvSpPr>
          <p:spPr>
            <a:xfrm>
              <a:off x="228722" y="9235055"/>
              <a:ext cx="230672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latin typeface="+mj-lt"/>
                </a:rPr>
                <a:t>Sirkus</a:t>
              </a:r>
              <a:r>
                <a:rPr lang="en-US" sz="700" kern="0" cap="none" spc="0" dirty="0">
                  <a:solidFill>
                    <a:schemeClr val="bg1"/>
                  </a:solidFill>
                  <a:latin typeface="+mj-lt"/>
                </a:rPr>
                <a:t> </a:t>
              </a:r>
              <a:r>
                <a:rPr lang="en-US" sz="700" kern="0" cap="none" spc="0" dirty="0" err="1">
                  <a:solidFill>
                    <a:schemeClr val="bg1"/>
                  </a:solidFill>
                  <a:latin typeface="+mj-lt"/>
                </a:rPr>
                <a:t>Aikamoinen</a:t>
              </a:r>
              <a:r>
                <a:rPr lang="en-US" sz="700" kern="0" cap="none" spc="0" dirty="0">
                  <a:solidFill>
                    <a:schemeClr val="bg1"/>
                  </a:solidFill>
                  <a:latin typeface="+mj-lt"/>
                </a:rPr>
                <a:t> &amp; Circus I love you: I love You Two, 2023. </a:t>
              </a:r>
            </a:p>
            <a:p>
              <a:pPr>
                <a:lnSpc>
                  <a:spcPct val="114000"/>
                </a:lnSpc>
              </a:pPr>
              <a:r>
                <a:rPr lang="en-US" sz="700" kern="0" cap="none" spc="0" dirty="0">
                  <a:solidFill>
                    <a:schemeClr val="bg1"/>
                  </a:solidFill>
                  <a:latin typeface="+mj-lt"/>
                </a:rPr>
                <a:t>Photo: Minja </a:t>
              </a:r>
              <a:r>
                <a:rPr lang="en-US" sz="700" kern="0" cap="none" spc="0" dirty="0" err="1">
                  <a:solidFill>
                    <a:schemeClr val="bg1"/>
                  </a:solidFill>
                  <a:latin typeface="+mj-lt"/>
                </a:rPr>
                <a:t>Kaukoniemi</a:t>
              </a:r>
              <a:endParaRPr lang="en-US" sz="700" kern="0" cap="none" spc="0" dirty="0">
                <a:solidFill>
                  <a:schemeClr val="bg1"/>
                </a:solidFill>
                <a:latin typeface="+mj-lt"/>
              </a:endParaRPr>
            </a:p>
          </p:txBody>
        </p:sp>
      </p:grpSp>
      <p:sp>
        <p:nvSpPr>
          <p:cNvPr id="21" name="Rectangle 20">
            <a:extLst>
              <a:ext uri="{FF2B5EF4-FFF2-40B4-BE49-F238E27FC236}">
                <a16:creationId xmlns:a16="http://schemas.microsoft.com/office/drawing/2014/main" id="{FC9FD2F5-2A31-76B5-3CC3-677CFE5B9226}"/>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B2E4F02-B7B9-CAA6-9D73-A90ED0ED447F}"/>
              </a:ext>
            </a:extLst>
          </p:cNvPr>
          <p:cNvGrpSpPr/>
          <p:nvPr/>
        </p:nvGrpSpPr>
        <p:grpSpPr>
          <a:xfrm>
            <a:off x="4067944" y="627527"/>
            <a:ext cx="5076056" cy="4265480"/>
            <a:chOff x="4067944" y="627530"/>
            <a:chExt cx="5076056" cy="4265480"/>
          </a:xfrm>
        </p:grpSpPr>
        <p:pic>
          <p:nvPicPr>
            <p:cNvPr id="16" name="Picture 15">
              <a:extLst>
                <a:ext uri="{FF2B5EF4-FFF2-40B4-BE49-F238E27FC236}">
                  <a16:creationId xmlns:a16="http://schemas.microsoft.com/office/drawing/2014/main" id="{C20967A2-EE12-00E0-DE23-040E13CDB046}"/>
                </a:ext>
              </a:extLst>
            </p:cNvPr>
            <p:cNvPicPr>
              <a:picLocks noChangeAspect="1"/>
            </p:cNvPicPr>
            <p:nvPr/>
          </p:nvPicPr>
          <p:blipFill>
            <a:blip r:embed="rId6">
              <a:extLst>
                <a:ext uri="{28A0092B-C50C-407E-A947-70E740481C1C}">
                  <a14:useLocalDpi xmlns:a14="http://schemas.microsoft.com/office/drawing/2010/main" val="0"/>
                </a:ext>
              </a:extLst>
            </a:blip>
            <a:srcRect l="12732" r="8012"/>
            <a:stretch>
              <a:fillRect/>
            </a:stretch>
          </p:blipFill>
          <p:spPr>
            <a:xfrm>
              <a:off x="4067944" y="627530"/>
              <a:ext cx="5076056" cy="4265480"/>
            </a:xfrm>
            <a:prstGeom prst="rect">
              <a:avLst/>
            </a:prstGeom>
          </p:spPr>
        </p:pic>
        <p:sp>
          <p:nvSpPr>
            <p:cNvPr id="17" name="Footer Placeholder 4">
              <a:extLst>
                <a:ext uri="{FF2B5EF4-FFF2-40B4-BE49-F238E27FC236}">
                  <a16:creationId xmlns:a16="http://schemas.microsoft.com/office/drawing/2014/main" id="{57C30CAC-3A24-76D3-3F3C-7AA2D4699C14}"/>
                </a:ext>
              </a:extLst>
            </p:cNvPr>
            <p:cNvSpPr txBox="1">
              <a:spLocks/>
            </p:cNvSpPr>
            <p:nvPr/>
          </p:nvSpPr>
          <p:spPr>
            <a:xfrm>
              <a:off x="4131444" y="4588571"/>
              <a:ext cx="203741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251380" dir="2820000" algn="ctr" rotWithShape="0">
                      <a:srgbClr val="000000">
                        <a:alpha val="86000"/>
                      </a:srgbClr>
                    </a:outerShdw>
                  </a:effectLst>
                </a:rPr>
                <a:t>Circo Aereo &amp; Race Horse Company: Detectives, 2024. </a:t>
              </a:r>
            </a:p>
            <a:p>
              <a:pPr>
                <a:lnSpc>
                  <a:spcPct val="114000"/>
                </a:lnSpc>
              </a:pPr>
              <a:r>
                <a:rPr lang="en-US" sz="700" kern="0" cap="none" spc="0" dirty="0">
                  <a:solidFill>
                    <a:schemeClr val="bg1"/>
                  </a:solidFill>
                  <a:effectLst>
                    <a:outerShdw blurRad="251380" dir="2820000" algn="ctr" rotWithShape="0">
                      <a:srgbClr val="000000">
                        <a:alpha val="86000"/>
                      </a:srgbClr>
                    </a:outerShdw>
                  </a:effectLst>
                </a:rPr>
                <a:t>Photo: Juho </a:t>
              </a:r>
              <a:r>
                <a:rPr lang="en-US" sz="700" kern="0" cap="none" spc="0" dirty="0" err="1">
                  <a:solidFill>
                    <a:schemeClr val="bg1"/>
                  </a:solidFill>
                  <a:effectLst>
                    <a:outerShdw blurRad="251380" dir="2820000" algn="ctr" rotWithShape="0">
                      <a:srgbClr val="000000">
                        <a:alpha val="86000"/>
                      </a:srgbClr>
                    </a:outerShdw>
                  </a:effectLst>
                </a:rPr>
                <a:t>Rahijärvi</a:t>
              </a:r>
              <a:endParaRPr lang="en-US" sz="700" kern="0" cap="none" spc="0" dirty="0">
                <a:solidFill>
                  <a:schemeClr val="bg1"/>
                </a:solidFill>
                <a:effectLst>
                  <a:outerShdw blurRad="251380" dir="2820000" algn="ctr" rotWithShape="0">
                    <a:srgbClr val="000000">
                      <a:alpha val="86000"/>
                    </a:srgbClr>
                  </a:outerShdw>
                </a:effectLst>
              </a:endParaRPr>
            </a:p>
          </p:txBody>
        </p:sp>
      </p:grpSp>
      <p:grpSp>
        <p:nvGrpSpPr>
          <p:cNvPr id="20" name="Group 19">
            <a:extLst>
              <a:ext uri="{FF2B5EF4-FFF2-40B4-BE49-F238E27FC236}">
                <a16:creationId xmlns:a16="http://schemas.microsoft.com/office/drawing/2014/main" id="{F925F1E9-2EAA-F8D3-9D15-064F79357868}"/>
              </a:ext>
            </a:extLst>
          </p:cNvPr>
          <p:cNvGrpSpPr/>
          <p:nvPr/>
        </p:nvGrpSpPr>
        <p:grpSpPr>
          <a:xfrm>
            <a:off x="4067944" y="627527"/>
            <a:ext cx="5076056" cy="4265480"/>
            <a:chOff x="4067944" y="627530"/>
            <a:chExt cx="5076056" cy="4265480"/>
          </a:xfrm>
        </p:grpSpPr>
        <p:pic>
          <p:nvPicPr>
            <p:cNvPr id="23" name="Picture 22">
              <a:extLst>
                <a:ext uri="{FF2B5EF4-FFF2-40B4-BE49-F238E27FC236}">
                  <a16:creationId xmlns:a16="http://schemas.microsoft.com/office/drawing/2014/main" id="{2DAE4547-329B-456E-6CEE-22AC4AF3C553}"/>
                </a:ext>
              </a:extLst>
            </p:cNvPr>
            <p:cNvPicPr>
              <a:picLocks noChangeAspect="1"/>
            </p:cNvPicPr>
            <p:nvPr/>
          </p:nvPicPr>
          <p:blipFill>
            <a:blip r:embed="rId7">
              <a:extLst>
                <a:ext uri="{28A0092B-C50C-407E-A947-70E740481C1C}">
                  <a14:useLocalDpi xmlns:a14="http://schemas.microsoft.com/office/drawing/2010/main" val="0"/>
                </a:ext>
              </a:extLst>
            </a:blip>
            <a:srcRect l="10332" r="10332"/>
            <a:stretch/>
          </p:blipFill>
          <p:spPr>
            <a:xfrm>
              <a:off x="4067944" y="627530"/>
              <a:ext cx="5076056" cy="4265480"/>
            </a:xfrm>
            <a:prstGeom prst="rect">
              <a:avLst/>
            </a:prstGeom>
          </p:spPr>
        </p:pic>
        <p:sp>
          <p:nvSpPr>
            <p:cNvPr id="24" name="Footer Placeholder 4">
              <a:extLst>
                <a:ext uri="{FF2B5EF4-FFF2-40B4-BE49-F238E27FC236}">
                  <a16:creationId xmlns:a16="http://schemas.microsoft.com/office/drawing/2014/main" id="{348852A6-BC7E-E505-C972-3B514AC47D14}"/>
                </a:ext>
              </a:extLst>
            </p:cNvPr>
            <p:cNvSpPr txBox="1">
              <a:spLocks/>
            </p:cNvSpPr>
            <p:nvPr/>
          </p:nvSpPr>
          <p:spPr>
            <a:xfrm>
              <a:off x="4131444" y="4600124"/>
              <a:ext cx="282930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90000"/>
                      </a:srgbClr>
                    </a:outerShdw>
                  </a:effectLst>
                </a:rPr>
                <a:t>Hiljaisuus</a:t>
              </a:r>
              <a:r>
                <a:rPr lang="en-US" sz="700" kern="0" cap="none" spc="0" dirty="0">
                  <a:solidFill>
                    <a:schemeClr val="bg1"/>
                  </a:solidFill>
                  <a:effectLst>
                    <a:outerShdw blurRad="635000" dir="5400000" algn="ctr" rotWithShape="0">
                      <a:srgbClr val="000000">
                        <a:alpha val="90000"/>
                      </a:srgbClr>
                    </a:outerShdw>
                  </a:effectLst>
                </a:rPr>
                <a:t> Seasons of Silence / Imogen </a:t>
              </a:r>
              <a:r>
                <a:rPr lang="en-US" sz="700" kern="0" cap="none" spc="0" dirty="0" err="1">
                  <a:solidFill>
                    <a:schemeClr val="bg1"/>
                  </a:solidFill>
                  <a:effectLst>
                    <a:outerShdw blurRad="635000" dir="5400000" algn="ctr" rotWithShape="0">
                      <a:srgbClr val="000000">
                        <a:alpha val="90000"/>
                      </a:srgbClr>
                    </a:outerShdw>
                  </a:effectLst>
                </a:rPr>
                <a:t>Huzel</a:t>
              </a:r>
              <a:r>
                <a:rPr lang="en-US" sz="700" kern="0" cap="none" spc="0" dirty="0">
                  <a:solidFill>
                    <a:schemeClr val="bg1"/>
                  </a:solidFill>
                  <a:effectLst>
                    <a:outerShdw blurRad="635000" dir="5400000" algn="ctr" rotWithShape="0">
                      <a:srgbClr val="000000">
                        <a:alpha val="90000"/>
                      </a:srgbClr>
                    </a:outerShdw>
                  </a:effectLst>
                </a:rPr>
                <a:t> &amp; Anni Elif </a:t>
              </a:r>
              <a:r>
                <a:rPr lang="en-US" sz="700" kern="0" cap="none" spc="0" dirty="0" err="1">
                  <a:solidFill>
                    <a:schemeClr val="bg1"/>
                  </a:solidFill>
                  <a:effectLst>
                    <a:outerShdw blurRad="635000" dir="5400000" algn="ctr" rotWithShape="0">
                      <a:srgbClr val="000000">
                        <a:alpha val="90000"/>
                      </a:srgbClr>
                    </a:outerShdw>
                  </a:effectLst>
                </a:rPr>
                <a:t>Egecioglu</a:t>
              </a:r>
              <a:r>
                <a:rPr lang="en-US" sz="700" kern="0" cap="none" spc="0" dirty="0">
                  <a:solidFill>
                    <a:schemeClr val="bg1"/>
                  </a:solidFill>
                  <a:effectLst>
                    <a:outerShdw blurRad="635000" dir="5400000" algn="ctr" rotWithShape="0">
                      <a:srgbClr val="000000">
                        <a:alpha val="90000"/>
                      </a:srgbClr>
                    </a:outerShdw>
                  </a:effectLst>
                </a:rPr>
                <a:t>, 2018. </a:t>
              </a:r>
            </a:p>
            <a:p>
              <a:pPr>
                <a:lnSpc>
                  <a:spcPct val="114000"/>
                </a:lnSpc>
              </a:pPr>
              <a:r>
                <a:rPr lang="en-US" sz="700" kern="0" cap="none" spc="0" dirty="0">
                  <a:solidFill>
                    <a:schemeClr val="bg1"/>
                  </a:solidFill>
                  <a:effectLst>
                    <a:outerShdw blurRad="635000" dir="5400000" algn="ctr" rotWithShape="0">
                      <a:srgbClr val="000000">
                        <a:alpha val="90000"/>
                      </a:srgbClr>
                    </a:outerShdw>
                  </a:effectLst>
                </a:rPr>
                <a:t>Photo: Jouni Ihalainen</a:t>
              </a:r>
            </a:p>
          </p:txBody>
        </p:sp>
      </p:grpSp>
      <p:sp>
        <p:nvSpPr>
          <p:cNvPr id="3" name="Title 1">
            <a:extLst>
              <a:ext uri="{FF2B5EF4-FFF2-40B4-BE49-F238E27FC236}">
                <a16:creationId xmlns:a16="http://schemas.microsoft.com/office/drawing/2014/main" id="{F93C888D-9411-721E-B191-115F59E958BF}"/>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The final act</a:t>
            </a:r>
          </a:p>
        </p:txBody>
      </p:sp>
      <p:grpSp>
        <p:nvGrpSpPr>
          <p:cNvPr id="8" name="Group 7">
            <a:extLst>
              <a:ext uri="{FF2B5EF4-FFF2-40B4-BE49-F238E27FC236}">
                <a16:creationId xmlns:a16="http://schemas.microsoft.com/office/drawing/2014/main" id="{EA2814C7-C99A-786F-4C2D-4CDA6210E5BB}"/>
              </a:ext>
            </a:extLst>
          </p:cNvPr>
          <p:cNvGrpSpPr/>
          <p:nvPr/>
        </p:nvGrpSpPr>
        <p:grpSpPr>
          <a:xfrm>
            <a:off x="1041368" y="370623"/>
            <a:ext cx="1972657" cy="159110"/>
            <a:chOff x="623549" y="370623"/>
            <a:chExt cx="1972657" cy="159110"/>
          </a:xfrm>
        </p:grpSpPr>
        <p:sp>
          <p:nvSpPr>
            <p:cNvPr id="14" name="Title 1">
              <a:extLst>
                <a:ext uri="{FF2B5EF4-FFF2-40B4-BE49-F238E27FC236}">
                  <a16:creationId xmlns:a16="http://schemas.microsoft.com/office/drawing/2014/main" id="{C751BE0C-3677-3B2A-3357-F65F940C5085}"/>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15" name="Rectangle 14">
              <a:extLst>
                <a:ext uri="{FF2B5EF4-FFF2-40B4-BE49-F238E27FC236}">
                  <a16:creationId xmlns:a16="http://schemas.microsoft.com/office/drawing/2014/main" id="{3580332B-32CD-0A11-7526-AF2671AE9A96}"/>
                </a:ext>
              </a:extLst>
            </p:cNvPr>
            <p:cNvSpPr/>
            <p:nvPr/>
          </p:nvSpPr>
          <p:spPr>
            <a:xfrm>
              <a:off x="238781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Title 1">
              <a:extLst>
                <a:ext uri="{FF2B5EF4-FFF2-40B4-BE49-F238E27FC236}">
                  <a16:creationId xmlns:a16="http://schemas.microsoft.com/office/drawing/2014/main" id="{14BC2722-2194-491A-5187-1D9EA76AF30E}"/>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33" name="Title 1">
              <a:extLst>
                <a:ext uri="{FF2B5EF4-FFF2-40B4-BE49-F238E27FC236}">
                  <a16:creationId xmlns:a16="http://schemas.microsoft.com/office/drawing/2014/main" id="{5E5EF7D2-B989-D3CB-94D2-182804BFC5D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34" name="Title 1">
              <a:extLst>
                <a:ext uri="{FF2B5EF4-FFF2-40B4-BE49-F238E27FC236}">
                  <a16:creationId xmlns:a16="http://schemas.microsoft.com/office/drawing/2014/main" id="{4CEE8816-50B5-840A-FB69-33A82767AEC2}"/>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35" name="Title 1">
              <a:extLst>
                <a:ext uri="{FF2B5EF4-FFF2-40B4-BE49-F238E27FC236}">
                  <a16:creationId xmlns:a16="http://schemas.microsoft.com/office/drawing/2014/main" id="{9A3F1F48-CDA2-9CBB-F4E8-2A3F595466B0}"/>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36" name="Title 1">
              <a:extLst>
                <a:ext uri="{FF2B5EF4-FFF2-40B4-BE49-F238E27FC236}">
                  <a16:creationId xmlns:a16="http://schemas.microsoft.com/office/drawing/2014/main" id="{C08105F3-F2B1-45D9-7BD3-BBA1B2699038}"/>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37" name="Title 1">
              <a:extLst>
                <a:ext uri="{FF2B5EF4-FFF2-40B4-BE49-F238E27FC236}">
                  <a16:creationId xmlns:a16="http://schemas.microsoft.com/office/drawing/2014/main" id="{C343BFB4-DCF1-BE35-7541-6B0D698FC1D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7</a:t>
              </a:r>
            </a:p>
          </p:txBody>
        </p:sp>
      </p:grpSp>
      <p:grpSp>
        <p:nvGrpSpPr>
          <p:cNvPr id="4" name="Group 3">
            <a:extLst>
              <a:ext uri="{FF2B5EF4-FFF2-40B4-BE49-F238E27FC236}">
                <a16:creationId xmlns:a16="http://schemas.microsoft.com/office/drawing/2014/main" id="{ED6D699F-46BA-AC82-6968-EBC0D6EA38B9}"/>
              </a:ext>
            </a:extLst>
          </p:cNvPr>
          <p:cNvGrpSpPr/>
          <p:nvPr/>
        </p:nvGrpSpPr>
        <p:grpSpPr>
          <a:xfrm>
            <a:off x="-3901697" y="805803"/>
            <a:ext cx="3816000" cy="4270734"/>
            <a:chOff x="144397" y="5261357"/>
            <a:chExt cx="3816000" cy="4270734"/>
          </a:xfrm>
        </p:grpSpPr>
        <p:pic>
          <p:nvPicPr>
            <p:cNvPr id="7" name="Picture 6">
              <a:extLst>
                <a:ext uri="{FF2B5EF4-FFF2-40B4-BE49-F238E27FC236}">
                  <a16:creationId xmlns:a16="http://schemas.microsoft.com/office/drawing/2014/main" id="{A148D470-8D40-43C8-E80F-316C6E28D30A}"/>
                </a:ext>
              </a:extLst>
            </p:cNvPr>
            <p:cNvPicPr>
              <a:picLocks/>
            </p:cNvPicPr>
            <p:nvPr/>
          </p:nvPicPr>
          <p:blipFill>
            <a:blip r:embed="rId8">
              <a:extLst>
                <a:ext uri="{28A0092B-C50C-407E-A947-70E740481C1C}">
                  <a14:useLocalDpi xmlns:a14="http://schemas.microsoft.com/office/drawing/2010/main" val="0"/>
                </a:ext>
              </a:extLst>
            </a:blip>
            <a:srcRect l="3408" r="37142"/>
            <a:stretch>
              <a:fillRect/>
            </a:stretch>
          </p:blipFill>
          <p:spPr>
            <a:xfrm>
              <a:off x="144397" y="5261357"/>
              <a:ext cx="3816000" cy="4270734"/>
            </a:xfrm>
            <a:prstGeom prst="rect">
              <a:avLst/>
            </a:prstGeom>
          </p:spPr>
        </p:pic>
        <p:sp>
          <p:nvSpPr>
            <p:cNvPr id="11" name="Footer Placeholder 4">
              <a:extLst>
                <a:ext uri="{FF2B5EF4-FFF2-40B4-BE49-F238E27FC236}">
                  <a16:creationId xmlns:a16="http://schemas.microsoft.com/office/drawing/2014/main" id="{2F62E433-A353-96FC-A6BC-75ED342DB689}"/>
                </a:ext>
              </a:extLst>
            </p:cNvPr>
            <p:cNvSpPr txBox="1">
              <a:spLocks/>
            </p:cNvSpPr>
            <p:nvPr/>
          </p:nvSpPr>
          <p:spPr>
            <a:xfrm>
              <a:off x="207897" y="9231218"/>
              <a:ext cx="2117567"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rPr>
                <a:t>Dance Theatre </a:t>
              </a:r>
              <a:r>
                <a:rPr lang="en-US" sz="700" kern="0" cap="none" spc="0" dirty="0" err="1">
                  <a:solidFill>
                    <a:schemeClr val="bg1"/>
                  </a:solidFill>
                </a:rPr>
                <a:t>Hurjaruuth</a:t>
              </a:r>
              <a:r>
                <a:rPr lang="en-US" sz="700" kern="0" cap="none" spc="0" dirty="0">
                  <a:solidFill>
                    <a:schemeClr val="bg1"/>
                  </a:solidFill>
                </a:rPr>
                <a:t>: Winter Circus Fantasia, 2024. </a:t>
              </a:r>
            </a:p>
            <a:p>
              <a:pPr>
                <a:lnSpc>
                  <a:spcPct val="114000"/>
                </a:lnSpc>
              </a:pPr>
              <a:r>
                <a:rPr lang="en-US" sz="700" kern="0" cap="none" spc="0" dirty="0">
                  <a:solidFill>
                    <a:schemeClr val="bg1"/>
                  </a:solidFill>
                </a:rPr>
                <a:t>Photo: </a:t>
              </a:r>
              <a:r>
                <a:rPr lang="en-US" sz="700" kern="0" cap="none" spc="0" dirty="0" err="1">
                  <a:solidFill>
                    <a:schemeClr val="bg1"/>
                  </a:solidFill>
                </a:rPr>
                <a:t>Uupi</a:t>
              </a:r>
              <a:r>
                <a:rPr lang="en-US" sz="700" kern="0" cap="none" spc="0" dirty="0">
                  <a:solidFill>
                    <a:schemeClr val="bg1"/>
                  </a:solidFill>
                </a:rPr>
                <a:t> </a:t>
              </a:r>
              <a:r>
                <a:rPr lang="en-US" sz="700" kern="0" cap="none" spc="0" dirty="0" err="1">
                  <a:solidFill>
                    <a:schemeClr val="bg1"/>
                  </a:solidFill>
                </a:rPr>
                <a:t>Tirronen</a:t>
              </a:r>
              <a:endParaRPr lang="en-US" sz="700" kern="0" cap="none" spc="0" dirty="0">
                <a:solidFill>
                  <a:schemeClr val="bg1"/>
                </a:solidFill>
              </a:endParaRPr>
            </a:p>
          </p:txBody>
        </p:sp>
      </p:grpSp>
    </p:spTree>
    <p:custDataLst>
      <p:tags r:id="rId1"/>
    </p:custDataLst>
    <p:extLst>
      <p:ext uri="{BB962C8B-B14F-4D97-AF65-F5344CB8AC3E}">
        <p14:creationId xmlns:p14="http://schemas.microsoft.com/office/powerpoint/2010/main" val="240263178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2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3"/>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2 L 0.44636 -0.03672 " pathEditMode="relative" rAng="0" ptsTypes="AA">
                                      <p:cBhvr>
                                        <p:cTn id="31" dur="2000" fill="hold"/>
                                        <p:tgtEl>
                                          <p:spTgt spid="4"/>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latin typeface="Finlandica"/>
              </a:rPr>
              <a:t>11/10</a:t>
            </a:r>
            <a:endParaRPr lang="en-US" sz="2000" b="0" dirty="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4000" sy="104000" algn="ctr" rotWithShape="0">
                    <a:srgbClr val="000000"/>
                  </a:outerShdw>
                </a:effectLst>
                <a:latin typeface="Finlandica"/>
              </a:rPr>
              <a:t>An extra skylight </a:t>
            </a:r>
          </a:p>
          <a:p>
            <a:pPr algn="ctr"/>
            <a:r>
              <a:rPr lang="en-US" sz="2000" dirty="0">
                <a:solidFill>
                  <a:schemeClr val="bg1"/>
                </a:solidFill>
                <a:effectLst>
                  <a:outerShdw blurRad="994667" dir="5400000" sx="104000" sy="104000" algn="ctr" rotWithShape="0">
                    <a:srgbClr val="000000"/>
                  </a:outerShdw>
                </a:effectLst>
                <a:latin typeface="Finlandica"/>
              </a:rPr>
              <a:t>with views to </a:t>
            </a:r>
          </a:p>
          <a:p>
            <a:pPr algn="ctr"/>
            <a:r>
              <a:rPr lang="en-US" sz="2000" dirty="0">
                <a:solidFill>
                  <a:schemeClr val="bg1"/>
                </a:solidFill>
                <a:effectLst>
                  <a:outerShdw blurRad="994667" dir="5400000" sx="104000" sy="104000" algn="ctr" rotWithShape="0">
                    <a:srgbClr val="000000"/>
                  </a:outerShdw>
                </a:effectLst>
                <a:latin typeface="Finlandica"/>
              </a:rPr>
              <a:t>common ground.</a:t>
            </a: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en-US" sz="1400" dirty="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en-US" dirty="0"/>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latin typeface="Finlandica"/>
              </a:rPr>
              <a:t>8/7</a:t>
            </a:r>
            <a:endParaRPr lang="en-US" sz="2000" b="0" dirty="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0041" y="2460859"/>
            <a:ext cx="6803918" cy="400110"/>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4000" sy="104000" algn="ctr" rotWithShape="0">
                    <a:srgbClr val="000000">
                      <a:alpha val="0"/>
                    </a:srgbClr>
                  </a:outerShdw>
                </a:effectLst>
              </a:rPr>
              <a:t>Encore</a:t>
            </a:r>
            <a:endParaRPr lang="en-US" sz="2000" dirty="0">
              <a:solidFill>
                <a:schemeClr val="bg1"/>
              </a:solidFill>
              <a:effectLst>
                <a:outerShdw blurRad="994667" dir="5400000" sx="104000" sy="104000" algn="ctr" rotWithShape="0">
                  <a:srgbClr val="000000">
                    <a:alpha val="0"/>
                  </a:srgbClr>
                </a:outerShdw>
              </a:effectLst>
              <a:latin typeface="Finlandica"/>
            </a:endParaRP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en-US" dirty="0"/>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Encore</a:t>
            </a:r>
            <a:endParaRPr lang="en-US" sz="700" dirty="0">
              <a:solidFill>
                <a:schemeClr val="tx1"/>
              </a:solidFill>
              <a:latin typeface="Finlandica"/>
            </a:endParaRPr>
          </a:p>
        </p:txBody>
      </p:sp>
      <p:grpSp>
        <p:nvGrpSpPr>
          <p:cNvPr id="3" name="Group 2">
            <a:extLst>
              <a:ext uri="{FF2B5EF4-FFF2-40B4-BE49-F238E27FC236}">
                <a16:creationId xmlns:a16="http://schemas.microsoft.com/office/drawing/2014/main" id="{56869D89-6B6B-B80F-F06B-75CA15AB2FC7}"/>
              </a:ext>
            </a:extLst>
          </p:cNvPr>
          <p:cNvGrpSpPr/>
          <p:nvPr/>
        </p:nvGrpSpPr>
        <p:grpSpPr>
          <a:xfrm>
            <a:off x="884789" y="370623"/>
            <a:ext cx="2264055" cy="163636"/>
            <a:chOff x="623549" y="370623"/>
            <a:chExt cx="2264055" cy="163636"/>
          </a:xfrm>
        </p:grpSpPr>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8</a:t>
              </a:r>
            </a:p>
          </p:txBody>
        </p:sp>
        <p:sp>
          <p:nvSpPr>
            <p:cNvPr id="2" name="Rectangle 1">
              <a:extLst>
                <a:ext uri="{FF2B5EF4-FFF2-40B4-BE49-F238E27FC236}">
                  <a16:creationId xmlns:a16="http://schemas.microsoft.com/office/drawing/2014/main" id="{8A9B86D6-A656-9325-101F-88DEF42B550E}"/>
                </a:ext>
              </a:extLst>
            </p:cNvPr>
            <p:cNvSpPr/>
            <p:nvPr/>
          </p:nvSpPr>
          <p:spPr>
            <a:xfrm>
              <a:off x="2679214"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097047" y="4757124"/>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kern="0" cap="none" spc="0" dirty="0">
                <a:solidFill>
                  <a:schemeClr val="bg1"/>
                </a:solidFill>
                <a:latin typeface="Finlandica" charset="0"/>
              </a:rPr>
              <a:t>Photo: xxx</a:t>
            </a:r>
            <a:endParaRPr lang="en-US" sz="600" kern="0" cap="none" spc="0" dirty="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can be written here.</a:t>
              </a:r>
              <a:endParaRPr lang="en-US" dirty="0">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dirty="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063408" y="3162810"/>
            <a:ext cx="2059428"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latin typeface="+mn-lt"/>
                <a:ea typeface="+mj-lt"/>
                <a:cs typeface="+mj-lt"/>
              </a:rPr>
              <a:t>This is a place for </a:t>
            </a:r>
            <a:endParaRPr lang="en-US" sz="1000" dirty="0">
              <a:solidFill>
                <a:schemeClr val="tx1"/>
              </a:solidFill>
              <a:latin typeface="+mn-lt"/>
              <a:ea typeface="+mj-lt"/>
              <a:cs typeface="+mj-lt"/>
            </a:endParaRPr>
          </a:p>
          <a:p>
            <a:pPr algn="ctr"/>
            <a:r>
              <a:rPr lang="en-US" sz="1000" b="0" dirty="0">
                <a:solidFill>
                  <a:schemeClr val="tx1"/>
                </a:solidFill>
                <a:latin typeface="+mn-lt"/>
                <a:ea typeface="+mj-lt"/>
                <a:cs typeface="+mj-lt"/>
              </a:rPr>
              <a:t>more detailed information.</a:t>
            </a:r>
            <a:br>
              <a:rPr lang="en-US" sz="1000" b="0" dirty="0">
                <a:solidFill>
                  <a:schemeClr val="tx1"/>
                </a:solidFill>
                <a:latin typeface="+mn-lt"/>
                <a:ea typeface="+mj-lt"/>
                <a:cs typeface="+mj-lt"/>
              </a:rPr>
            </a:br>
            <a:r>
              <a:rPr lang="en-US" sz="1000" b="0" dirty="0">
                <a:latin typeface="+mn-lt"/>
                <a:ea typeface="+mj-lt"/>
                <a:cs typeface="+mj-lt"/>
              </a:rPr>
              <a:t>You can use this page to highlight connections between Finnish circus and your country, shared projects, or even interesting upcoming events.</a:t>
            </a:r>
            <a:endParaRPr lang="en-US" sz="1000" dirty="0">
              <a:solidFill>
                <a:schemeClr val="tx1"/>
              </a:solidFill>
              <a:latin typeface="+mn-lt"/>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r>
              <a:rPr lang="en-US" sz="1500" dirty="0"/>
              <a:t>The show is over.</a:t>
            </a:r>
            <a:br>
              <a:rPr lang="en-US" sz="1500" dirty="0"/>
            </a:br>
            <a:br>
              <a:rPr lang="en-US" sz="1500" dirty="0"/>
            </a:br>
            <a:r>
              <a:rPr lang="en-US" dirty="0">
                <a:ea typeface="+mj-lt"/>
                <a:cs typeface="+mj-lt"/>
              </a:rPr>
              <a:t>Let’s create more </a:t>
            </a:r>
            <a:br>
              <a:rPr lang="en-US" dirty="0">
                <a:ea typeface="+mj-lt"/>
                <a:cs typeface="+mj-lt"/>
              </a:rPr>
            </a:br>
            <a:r>
              <a:rPr lang="en-US" dirty="0">
                <a:ea typeface="+mj-lt"/>
                <a:cs typeface="+mj-lt"/>
              </a:rPr>
              <a:t>magic together.</a:t>
            </a:r>
            <a:endParaRPr lang="en-US" dirty="0"/>
          </a:p>
        </p:txBody>
      </p:sp>
      <p:pic>
        <p:nvPicPr>
          <p:cNvPr id="4" name="Picture 3" descr="A black and white sign with white text&#10;&#10;AI-generated content may be incorrect.">
            <a:extLst>
              <a:ext uri="{FF2B5EF4-FFF2-40B4-BE49-F238E27FC236}">
                <a16:creationId xmlns:a16="http://schemas.microsoft.com/office/drawing/2014/main" id="{284E230D-7F75-FCCE-CA4E-0109FD4DC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64" y="4330365"/>
            <a:ext cx="1049664" cy="411436"/>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l="303" t="10634" b="157"/>
          <a:stretch>
            <a:fillRect/>
          </a:stretch>
        </p:blipFill>
        <p:spPr>
          <a:xfrm>
            <a:off x="0" y="0"/>
            <a:ext cx="9144000" cy="5143500"/>
          </a:xfrm>
          <a:prstGeom prst="rect">
            <a:avLst/>
          </a:prstGeom>
        </p:spPr>
      </p:pic>
      <p:sp>
        <p:nvSpPr>
          <p:cNvPr id="8" name="Rectangle 7">
            <a:hlinkClick r:id="rId4"/>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WHS / Kalle Nio &amp; Fernando Melo: Tempo, 2025. </a:t>
            </a:r>
          </a:p>
          <a:p>
            <a:pPr algn="ctr"/>
            <a:r>
              <a:rPr lang="en-US" sz="700" kern="0" cap="none" spc="0" dirty="0">
                <a:solidFill>
                  <a:schemeClr val="bg1"/>
                </a:solidFill>
              </a:rPr>
              <a:t>Photo: Kalle Nio</a:t>
            </a: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1/7</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Finnish contemporary circus </a:t>
            </a:r>
          </a:p>
          <a:p>
            <a:pPr algn="ctr"/>
            <a:r>
              <a:rPr lang="en-US" sz="2000" dirty="0">
                <a:solidFill>
                  <a:schemeClr val="bg1"/>
                </a:solidFill>
                <a:effectLst>
                  <a:outerShdw blurRad="994667" dir="5400000" sx="102000" sy="102000" algn="ctr" rotWithShape="0">
                    <a:srgbClr val="000000"/>
                  </a:outerShdw>
                </a:effectLst>
              </a:rPr>
              <a:t>boldly crosses boundaries.</a:t>
            </a:r>
            <a:endParaRPr lang="en-US" dirty="0">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5"/>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a:extLst>
                <a:ext uri="{28A0092B-C50C-407E-A947-70E740481C1C}">
                  <a14:useLocalDpi xmlns:a14="http://schemas.microsoft.com/office/drawing/2010/main" val="0"/>
                </a:ext>
              </a:extLst>
            </a:blip>
            <a:srcRect l="8071" t="306" r="12785" b="-306"/>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31444" y="4591880"/>
              <a:ext cx="160460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WHS / Kalle Nio: </a:t>
              </a:r>
              <a:r>
                <a:rPr lang="en-US" sz="700" kern="0" cap="none" spc="0" dirty="0" err="1">
                  <a:solidFill>
                    <a:schemeClr val="bg1"/>
                  </a:solidFill>
                  <a:effectLst>
                    <a:outerShdw blurRad="635000" dir="5400000" algn="ctr" rotWithShape="0">
                      <a:srgbClr val="000000">
                        <a:alpha val="75000"/>
                      </a:srgbClr>
                    </a:outerShdw>
                  </a:effectLst>
                </a:rPr>
                <a:t>Lähtö</a:t>
              </a:r>
              <a:r>
                <a:rPr lang="en-US" sz="700" kern="0" cap="none" spc="0" dirty="0">
                  <a:solidFill>
                    <a:schemeClr val="bg1"/>
                  </a:solidFill>
                  <a:effectLst>
                    <a:outerShdw blurRad="635000" dir="5400000" algn="ctr" rotWithShape="0">
                      <a:srgbClr val="000000">
                        <a:alpha val="75000"/>
                      </a:srgbClr>
                    </a:outerShdw>
                  </a:effectLst>
                </a:rPr>
                <a:t> / </a:t>
              </a:r>
              <a:r>
                <a:rPr lang="en-US" sz="700" kern="0" cap="none" spc="0" dirty="0" err="1">
                  <a:solidFill>
                    <a:schemeClr val="bg1"/>
                  </a:solidFill>
                  <a:effectLst>
                    <a:outerShdw blurRad="635000" dir="5400000" algn="ctr" rotWithShape="0">
                      <a:srgbClr val="000000">
                        <a:alpha val="75000"/>
                      </a:srgbClr>
                    </a:outerShdw>
                  </a:effectLst>
                </a:rPr>
                <a:t>Départ</a:t>
              </a:r>
              <a:r>
                <a:rPr lang="en-US" sz="700" kern="0" cap="none" spc="0" dirty="0">
                  <a:solidFill>
                    <a:schemeClr val="bg1"/>
                  </a:solidFill>
                  <a:effectLst>
                    <a:outerShdw blurRad="635000" dir="5400000" algn="ctr" rotWithShape="0">
                      <a:srgbClr val="000000">
                        <a:alpha val="75000"/>
                      </a:srgbClr>
                    </a:outerShdw>
                  </a:effectLst>
                </a:rPr>
                <a:t>, 2013–19.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Tom Hakala</a:t>
              </a: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80"/>
            <a:chOff x="4067944" y="627530"/>
            <a:chExt cx="5076056" cy="4265480"/>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a:extLst>
                <a:ext uri="{28A0092B-C50C-407E-A947-70E740481C1C}">
                  <a14:useLocalDpi xmlns:a14="http://schemas.microsoft.com/office/drawing/2010/main" val="0"/>
                </a:ext>
              </a:extLst>
            </a:blip>
            <a:srcRect l="8235" t="-12" r="12479" b="12"/>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31444" y="4588571"/>
              <a:ext cx="143148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Company Portmanteau: PERTO, 2021.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Luis Sartori do Vale</a:t>
              </a: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48401"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4FFBFFA-359B-AB9C-1B53-15584FA3DBEF}"/>
              </a:ext>
            </a:extLst>
          </p:cNvPr>
          <p:cNvGrpSpPr/>
          <p:nvPr/>
        </p:nvGrpSpPr>
        <p:grpSpPr>
          <a:xfrm>
            <a:off x="504401" y="1054792"/>
            <a:ext cx="3138000" cy="1538883"/>
            <a:chOff x="464349" y="2174193"/>
            <a:chExt cx="3138000" cy="1538883"/>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464349" y="2174193"/>
              <a:ext cx="3138000" cy="153888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It is exceptional to blend this much visual arts, dance, and experimental sound and light design into circus.</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348825"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The result? Surprising, uncompromising and genre-defying.</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Finnish contemporary circus boldly crosses boundaries.</a:t>
            </a:r>
          </a:p>
        </p:txBody>
      </p:sp>
      <p:grpSp>
        <p:nvGrpSpPr>
          <p:cNvPr id="3" name="Group 2">
            <a:extLst>
              <a:ext uri="{FF2B5EF4-FFF2-40B4-BE49-F238E27FC236}">
                <a16:creationId xmlns:a16="http://schemas.microsoft.com/office/drawing/2014/main" id="{0AC2B944-FF8A-1A5C-F488-071090B6D477}"/>
              </a:ext>
            </a:extLst>
          </p:cNvPr>
          <p:cNvGrpSpPr/>
          <p:nvPr/>
        </p:nvGrpSpPr>
        <p:grpSpPr>
          <a:xfrm>
            <a:off x="1041368" y="370623"/>
            <a:ext cx="1972106" cy="159110"/>
            <a:chOff x="623549" y="370623"/>
            <a:chExt cx="1972106" cy="159110"/>
          </a:xfrm>
        </p:grpSpPr>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B519963C-B0BB-8BCB-AFEA-C5B06306A8DB}"/>
                </a:ext>
              </a:extLst>
            </p:cNvPr>
            <p:cNvPicPr>
              <a:picLocks/>
            </p:cNvPicPr>
            <p:nvPr/>
          </p:nvPicPr>
          <p:blipFill>
            <a:blip r:embed="rId6">
              <a:extLst>
                <a:ext uri="{28A0092B-C50C-407E-A947-70E740481C1C}">
                  <a14:useLocalDpi xmlns:a14="http://schemas.microsoft.com/office/drawing/2010/main" val="0"/>
                </a:ext>
              </a:extLst>
            </a:blip>
            <a:srcRect l="25685" t="40" r="14695" b="-40"/>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28722" y="9235055"/>
              <a:ext cx="99546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latin typeface="+mj-lt"/>
                </a:rPr>
                <a:t>Vilus.art</a:t>
              </a:r>
              <a:r>
                <a:rPr lang="en-US" sz="700" kern="0" cap="none" spc="0" dirty="0">
                  <a:solidFill>
                    <a:schemeClr val="bg1"/>
                  </a:solidFill>
                  <a:latin typeface="+mj-lt"/>
                </a:rPr>
                <a:t>: Life After, 2022. </a:t>
              </a:r>
            </a:p>
            <a:p>
              <a:pPr>
                <a:lnSpc>
                  <a:spcPct val="114000"/>
                </a:lnSpc>
              </a:pPr>
              <a:r>
                <a:rPr lang="en-US" sz="700" kern="0" cap="none" spc="0" dirty="0">
                  <a:solidFill>
                    <a:schemeClr val="bg1"/>
                  </a:solidFill>
                  <a:latin typeface="+mj-lt"/>
                </a:rPr>
                <a:t>Photo: Miia Autio</a:t>
              </a: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FC925A51-C58A-5663-415E-3B0C71B8009B}"/>
              </a:ext>
            </a:extLst>
          </p:cNvPr>
          <p:cNvGrpSpPr/>
          <p:nvPr/>
        </p:nvGrpSpPr>
        <p:grpSpPr>
          <a:xfrm>
            <a:off x="4067944" y="627531"/>
            <a:ext cx="5076056" cy="4265480"/>
            <a:chOff x="4067944" y="627530"/>
            <a:chExt cx="5076056" cy="4265480"/>
          </a:xfrm>
        </p:grpSpPr>
        <p:pic>
          <p:nvPicPr>
            <p:cNvPr id="23" name="Picture 22">
              <a:extLst>
                <a:ext uri="{FF2B5EF4-FFF2-40B4-BE49-F238E27FC236}">
                  <a16:creationId xmlns:a16="http://schemas.microsoft.com/office/drawing/2014/main" id="{7B39B451-C706-9163-5CF1-E40DCC0331F9}"/>
                </a:ext>
              </a:extLst>
            </p:cNvPr>
            <p:cNvPicPr>
              <a:picLocks noChangeAspect="1"/>
            </p:cNvPicPr>
            <p:nvPr/>
          </p:nvPicPr>
          <p:blipFill>
            <a:blip r:embed="rId7">
              <a:extLst>
                <a:ext uri="{28A0092B-C50C-407E-A947-70E740481C1C}">
                  <a14:useLocalDpi xmlns:a14="http://schemas.microsoft.com/office/drawing/2010/main" val="0"/>
                </a:ext>
              </a:extLst>
            </a:blip>
            <a:srcRect l="25182" r="25182"/>
            <a:stretch/>
          </p:blipFill>
          <p:spPr>
            <a:xfrm>
              <a:off x="4067944" y="627530"/>
              <a:ext cx="5076056" cy="4265480"/>
            </a:xfrm>
            <a:prstGeom prst="rect">
              <a:avLst/>
            </a:prstGeom>
          </p:spPr>
        </p:pic>
        <p:sp>
          <p:nvSpPr>
            <p:cNvPr id="24" name="Footer Placeholder 4">
              <a:extLst>
                <a:ext uri="{FF2B5EF4-FFF2-40B4-BE49-F238E27FC236}">
                  <a16:creationId xmlns:a16="http://schemas.microsoft.com/office/drawing/2014/main" id="{DD6B0323-CBA4-770E-3126-47FEE10283BD}"/>
                </a:ext>
              </a:extLst>
            </p:cNvPr>
            <p:cNvSpPr txBox="1">
              <a:spLocks/>
            </p:cNvSpPr>
            <p:nvPr/>
          </p:nvSpPr>
          <p:spPr>
            <a:xfrm>
              <a:off x="4131444" y="4588571"/>
              <a:ext cx="162063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90000"/>
                      </a:srgbClr>
                    </a:outerShdw>
                  </a:effectLst>
                </a:rPr>
                <a:t>Agit-</a:t>
              </a:r>
              <a:r>
                <a:rPr lang="en-US" sz="700" kern="0" cap="none" spc="0" dirty="0" err="1">
                  <a:solidFill>
                    <a:schemeClr val="bg1"/>
                  </a:solidFill>
                  <a:effectLst>
                    <a:outerShdw blurRad="635000" dir="5400000" algn="ctr" rotWithShape="0">
                      <a:srgbClr val="000000">
                        <a:alpha val="90000"/>
                      </a:srgbClr>
                    </a:outerShdw>
                  </a:effectLst>
                </a:rPr>
                <a:t>Cirk</a:t>
              </a:r>
              <a:r>
                <a:rPr lang="en-US" sz="700" kern="0" cap="none" spc="0" dirty="0">
                  <a:solidFill>
                    <a:schemeClr val="bg1"/>
                  </a:solidFill>
                  <a:effectLst>
                    <a:outerShdw blurRad="635000" dir="5400000" algn="ctr" rotWithShape="0">
                      <a:srgbClr val="000000">
                        <a:alpha val="90000"/>
                      </a:srgbClr>
                    </a:outerShdw>
                  </a:effectLst>
                </a:rPr>
                <a:t> / Sakari Männistö: Hypnos, 2025. </a:t>
              </a:r>
            </a:p>
            <a:p>
              <a:pPr>
                <a:lnSpc>
                  <a:spcPct val="114000"/>
                </a:lnSpc>
              </a:pPr>
              <a:r>
                <a:rPr lang="en-US" sz="700" kern="0" cap="none" spc="0" dirty="0">
                  <a:solidFill>
                    <a:schemeClr val="bg1"/>
                  </a:solidFill>
                  <a:effectLst>
                    <a:outerShdw blurRad="635000" dir="5400000" algn="ctr" rotWithShape="0">
                      <a:srgbClr val="000000">
                        <a:alpha val="90000"/>
                      </a:srgbClr>
                    </a:outerShdw>
                  </a:effectLst>
                </a:rPr>
                <a:t>Photo: Amber Hunt</a:t>
              </a:r>
            </a:p>
          </p:txBody>
        </p:sp>
      </p:grpSp>
      <p:grpSp>
        <p:nvGrpSpPr>
          <p:cNvPr id="8" name="Group 7">
            <a:extLst>
              <a:ext uri="{FF2B5EF4-FFF2-40B4-BE49-F238E27FC236}">
                <a16:creationId xmlns:a16="http://schemas.microsoft.com/office/drawing/2014/main" id="{8DE1F022-24D2-F0A8-AF3E-BB63BFBDE80D}"/>
              </a:ext>
            </a:extLst>
          </p:cNvPr>
          <p:cNvGrpSpPr/>
          <p:nvPr/>
        </p:nvGrpSpPr>
        <p:grpSpPr>
          <a:xfrm>
            <a:off x="-3901697" y="812730"/>
            <a:ext cx="3816000" cy="4270734"/>
            <a:chOff x="144397" y="5261357"/>
            <a:chExt cx="3816000" cy="4270734"/>
          </a:xfrm>
        </p:grpSpPr>
        <p:pic>
          <p:nvPicPr>
            <p:cNvPr id="14" name="Picture 13">
              <a:extLst>
                <a:ext uri="{FF2B5EF4-FFF2-40B4-BE49-F238E27FC236}">
                  <a16:creationId xmlns:a16="http://schemas.microsoft.com/office/drawing/2014/main" id="{6E6399C6-B120-E68F-6245-E953690A49D4}"/>
                </a:ext>
              </a:extLst>
            </p:cNvPr>
            <p:cNvPicPr>
              <a:picLocks/>
            </p:cNvPicPr>
            <p:nvPr/>
          </p:nvPicPr>
          <p:blipFill>
            <a:blip r:embed="rId8">
              <a:extLst>
                <a:ext uri="{28A0092B-C50C-407E-A947-70E740481C1C}">
                  <a14:useLocalDpi xmlns:a14="http://schemas.microsoft.com/office/drawing/2010/main" val="0"/>
                </a:ext>
              </a:extLst>
            </a:blip>
            <a:srcRect l="15009" t="354" r="33740" b="-117"/>
            <a:stretch>
              <a:fillRect/>
            </a:stretch>
          </p:blipFill>
          <p:spPr>
            <a:xfrm>
              <a:off x="144397" y="5261357"/>
              <a:ext cx="3816000" cy="4270734"/>
            </a:xfrm>
            <a:prstGeom prst="rect">
              <a:avLst/>
            </a:prstGeom>
          </p:spPr>
        </p:pic>
        <p:sp>
          <p:nvSpPr>
            <p:cNvPr id="15" name="Footer Placeholder 4">
              <a:extLst>
                <a:ext uri="{FF2B5EF4-FFF2-40B4-BE49-F238E27FC236}">
                  <a16:creationId xmlns:a16="http://schemas.microsoft.com/office/drawing/2014/main" id="{8C8DAD52-1D9B-60AB-3E6D-B1B4E4983789}"/>
                </a:ext>
              </a:extLst>
            </p:cNvPr>
            <p:cNvSpPr txBox="1">
              <a:spLocks/>
            </p:cNvSpPr>
            <p:nvPr/>
          </p:nvSpPr>
          <p:spPr>
            <a:xfrm>
              <a:off x="207897" y="9231218"/>
              <a:ext cx="109805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Nuua</a:t>
              </a:r>
              <a:r>
                <a:rPr lang="en-US" sz="700" kern="0" cap="none" spc="0" dirty="0">
                  <a:solidFill>
                    <a:schemeClr val="bg1"/>
                  </a:solidFill>
                  <a:effectLst>
                    <a:outerShdw blurRad="635000" dir="5400000" algn="ctr" rotWithShape="0">
                      <a:srgbClr val="000000">
                        <a:alpha val="75000"/>
                      </a:srgbClr>
                    </a:outerShdw>
                  </a:effectLst>
                  <a:latin typeface="Finlandica" charset="0"/>
                </a:rPr>
                <a:t> Company: Lento, 2013.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Luis Sartori do Vale</a:t>
              </a:r>
            </a:p>
          </p:txBody>
        </p:sp>
      </p:grpSp>
    </p:spTree>
    <p:custDataLst>
      <p:tags r:id="rId1"/>
    </p:custDataLst>
    <p:extLst>
      <p:ext uri="{BB962C8B-B14F-4D97-AF65-F5344CB8AC3E}">
        <p14:creationId xmlns:p14="http://schemas.microsoft.com/office/powerpoint/2010/main" val="416744027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2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3 L 0.44636 -0.03673 " pathEditMode="relative" rAng="0" ptsTypes="AA">
                                      <p:cBhvr>
                                        <p:cTn id="31" dur="2000" fill="hold"/>
                                        <p:tgtEl>
                                          <p:spTgt spid="8"/>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805B46-E3C8-80A7-41DB-AFF3D513F61B}"/>
              </a:ext>
            </a:extLst>
          </p:cNvPr>
          <p:cNvPicPr>
            <a:picLocks noChangeAspect="1"/>
          </p:cNvPicPr>
          <p:nvPr/>
        </p:nvPicPr>
        <p:blipFill>
          <a:blip r:embed="rId3">
            <a:extLst>
              <a:ext uri="{28A0092B-C50C-407E-A947-70E740481C1C}">
                <a14:useLocalDpi xmlns:a14="http://schemas.microsoft.com/office/drawing/2010/main" val="0"/>
              </a:ext>
            </a:extLst>
          </a:blip>
          <a:srcRect l="4645" t="21411" r="10696" b="7238"/>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err="1">
                <a:solidFill>
                  <a:schemeClr val="bg1"/>
                </a:solidFill>
              </a:rPr>
              <a:t>Collectif</a:t>
            </a:r>
            <a:r>
              <a:rPr lang="en-US" sz="700" kern="0" cap="none" spc="0" dirty="0">
                <a:solidFill>
                  <a:schemeClr val="bg1"/>
                </a:solidFill>
              </a:rPr>
              <a:t> MAD: Mad in Finland, 2012–. </a:t>
            </a:r>
          </a:p>
          <a:p>
            <a:pPr algn="ctr"/>
            <a:r>
              <a:rPr lang="en-US" sz="700" kern="0" cap="none" spc="0" dirty="0">
                <a:solidFill>
                  <a:schemeClr val="bg1"/>
                </a:solidFill>
              </a:rPr>
              <a:t>Photo: Sebastien Armengol</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2/7</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Women have a strong presence </a:t>
            </a:r>
          </a:p>
          <a:p>
            <a:pPr algn="ctr"/>
            <a:r>
              <a:rPr lang="en-US" sz="2000" dirty="0">
                <a:solidFill>
                  <a:schemeClr val="bg1"/>
                </a:solidFill>
                <a:effectLst>
                  <a:outerShdw blurRad="994667" dir="5400000" sx="102000" sy="102000" algn="ctr" rotWithShape="0">
                    <a:srgbClr val="000000"/>
                  </a:outerShdw>
                </a:effectLst>
              </a:rPr>
              <a:t>on stage – and behind it.</a:t>
            </a:r>
            <a:endParaRPr lang="en-US" dirty="0">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4BD75-70D4-3F3D-2FD9-6D7D5EF94B31}"/>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46C27A31-4B45-9CBA-0206-CF21103EBCF5}"/>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743D0351-D330-0092-6273-F7080EE11331}"/>
                </a:ext>
              </a:extLst>
            </p:cNvPr>
            <p:cNvPicPr>
              <a:picLocks noChangeAspect="1"/>
            </p:cNvPicPr>
            <p:nvPr/>
          </p:nvPicPr>
          <p:blipFill>
            <a:blip r:embed="rId4">
              <a:extLst>
                <a:ext uri="{28A0092B-C50C-407E-A947-70E740481C1C}">
                  <a14:useLocalDpi xmlns:a14="http://schemas.microsoft.com/office/drawing/2010/main" val="0"/>
                </a:ext>
              </a:extLst>
            </a:blip>
            <a:srcRect l="20787" r="25"/>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E0FDE99-8168-2A70-5D08-26C0C41BCDAB}"/>
                </a:ext>
              </a:extLst>
            </p:cNvPr>
            <p:cNvSpPr txBox="1">
              <a:spLocks/>
            </p:cNvSpPr>
            <p:nvPr/>
          </p:nvSpPr>
          <p:spPr>
            <a:xfrm>
              <a:off x="4131444" y="4591880"/>
              <a:ext cx="1158972" cy="237373"/>
            </a:xfrm>
            <a:prstGeom prst="rect">
              <a:avLst/>
            </a:prstGeom>
            <a:effectLst>
              <a:outerShdw blurRad="50800" dist="50800" dir="5400000" algn="ctr" rotWithShape="0">
                <a:srgbClr val="000000">
                  <a:alpha val="0"/>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tx2"/>
                  </a:solidFill>
                  <a:effectLst>
                    <a:outerShdw blurRad="635000" dir="5400000" algn="ctr" rotWithShape="0">
                      <a:srgbClr val="000000">
                        <a:alpha val="0"/>
                      </a:srgbClr>
                    </a:outerShdw>
                  </a:effectLst>
                </a:rPr>
                <a:t>Sanja Kosonen: Lähde, 2018–. </a:t>
              </a:r>
            </a:p>
            <a:p>
              <a:pPr>
                <a:lnSpc>
                  <a:spcPct val="114000"/>
                </a:lnSpc>
              </a:pPr>
              <a:r>
                <a:rPr lang="en-US" sz="700" kern="0" cap="none" spc="0" dirty="0">
                  <a:solidFill>
                    <a:schemeClr val="tx2"/>
                  </a:solidFill>
                  <a:effectLst>
                    <a:outerShdw blurRad="635000" dir="5400000" algn="ctr" rotWithShape="0">
                      <a:srgbClr val="000000">
                        <a:alpha val="0"/>
                      </a:srgbClr>
                    </a:outerShdw>
                  </a:effectLst>
                </a:rPr>
                <a:t>Photo: Luis Sartori do Vale</a:t>
              </a:r>
            </a:p>
          </p:txBody>
        </p:sp>
      </p:grpSp>
      <p:grpSp>
        <p:nvGrpSpPr>
          <p:cNvPr id="11" name="Group 10">
            <a:extLst>
              <a:ext uri="{FF2B5EF4-FFF2-40B4-BE49-F238E27FC236}">
                <a16:creationId xmlns:a16="http://schemas.microsoft.com/office/drawing/2014/main" id="{25AA5674-4456-02AB-FDBE-E96189F5715B}"/>
              </a:ext>
            </a:extLst>
          </p:cNvPr>
          <p:cNvGrpSpPr/>
          <p:nvPr/>
        </p:nvGrpSpPr>
        <p:grpSpPr>
          <a:xfrm>
            <a:off x="4067944" y="627530"/>
            <a:ext cx="5076056" cy="4265480"/>
            <a:chOff x="4067944" y="627530"/>
            <a:chExt cx="5076056" cy="4265480"/>
          </a:xfrm>
        </p:grpSpPr>
        <p:pic>
          <p:nvPicPr>
            <p:cNvPr id="13" name="Picture 12">
              <a:extLst>
                <a:ext uri="{FF2B5EF4-FFF2-40B4-BE49-F238E27FC236}">
                  <a16:creationId xmlns:a16="http://schemas.microsoft.com/office/drawing/2014/main" id="{8970131D-FDC5-E930-5E73-2E6FE0214E3A}"/>
                </a:ext>
              </a:extLst>
            </p:cNvPr>
            <p:cNvPicPr>
              <a:picLocks noChangeAspect="1"/>
            </p:cNvPicPr>
            <p:nvPr/>
          </p:nvPicPr>
          <p:blipFill>
            <a:blip r:embed="rId5">
              <a:extLst>
                <a:ext uri="{28A0092B-C50C-407E-A947-70E740481C1C}">
                  <a14:useLocalDpi xmlns:a14="http://schemas.microsoft.com/office/drawing/2010/main" val="0"/>
                </a:ext>
              </a:extLst>
            </a:blip>
            <a:srcRect l="7532" r="13281"/>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D29346EC-0978-16F5-92C1-4EB6F6D5EA99}"/>
                </a:ext>
              </a:extLst>
            </p:cNvPr>
            <p:cNvSpPr txBox="1">
              <a:spLocks/>
            </p:cNvSpPr>
            <p:nvPr/>
          </p:nvSpPr>
          <p:spPr>
            <a:xfrm>
              <a:off x="4131444" y="4588571"/>
              <a:ext cx="231794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Kallo Collective &amp; Theatre </a:t>
              </a:r>
              <a:r>
                <a:rPr lang="en-US" sz="700" kern="0" cap="none" spc="0" dirty="0" err="1">
                  <a:solidFill>
                    <a:schemeClr val="bg1"/>
                  </a:solidFill>
                  <a:effectLst>
                    <a:outerShdw blurRad="635000" dir="5400000" algn="ctr" rotWithShape="0">
                      <a:srgbClr val="000000">
                        <a:alpha val="75000"/>
                      </a:srgbClr>
                    </a:outerShdw>
                  </a:effectLst>
                </a:rPr>
                <a:t>Metamorfoosi</a:t>
              </a:r>
              <a:r>
                <a:rPr lang="en-US" sz="700" kern="0" cap="none" spc="0" dirty="0">
                  <a:solidFill>
                    <a:schemeClr val="bg1"/>
                  </a:solidFill>
                  <a:effectLst>
                    <a:outerShdw blurRad="635000" dir="5400000" algn="ctr" rotWithShape="0">
                      <a:srgbClr val="000000">
                        <a:alpha val="75000"/>
                      </a:srgbClr>
                    </a:outerShdw>
                  </a:effectLst>
                </a:rPr>
                <a:t>: In to the Wild, 2023.</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Majo Kurki</a:t>
              </a:r>
            </a:p>
          </p:txBody>
        </p:sp>
      </p:grpSp>
      <p:sp>
        <p:nvSpPr>
          <p:cNvPr id="31" name="Rectangle 30">
            <a:extLst>
              <a:ext uri="{FF2B5EF4-FFF2-40B4-BE49-F238E27FC236}">
                <a16:creationId xmlns:a16="http://schemas.microsoft.com/office/drawing/2014/main" id="{43AF7279-9543-1A17-F7CC-AE702DACAB39}"/>
              </a:ext>
            </a:extLst>
          </p:cNvPr>
          <p:cNvSpPr/>
          <p:nvPr/>
        </p:nvSpPr>
        <p:spPr>
          <a:xfrm flipV="1">
            <a:off x="1848401"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61D1621D-1FF4-B9C5-2B51-AE095198E468}"/>
              </a:ext>
            </a:extLst>
          </p:cNvPr>
          <p:cNvGrpSpPr/>
          <p:nvPr/>
        </p:nvGrpSpPr>
        <p:grpSpPr>
          <a:xfrm>
            <a:off x="566604" y="1670608"/>
            <a:ext cx="2972807" cy="923330"/>
            <a:chOff x="464349" y="2174193"/>
            <a:chExt cx="2972807" cy="923330"/>
          </a:xfrm>
        </p:grpSpPr>
        <p:sp>
          <p:nvSpPr>
            <p:cNvPr id="38" name="Title 1">
              <a:extLst>
                <a:ext uri="{FF2B5EF4-FFF2-40B4-BE49-F238E27FC236}">
                  <a16:creationId xmlns:a16="http://schemas.microsoft.com/office/drawing/2014/main" id="{0AF6927A-A439-6487-A594-7D75C213391B}"/>
                </a:ext>
              </a:extLst>
            </p:cNvPr>
            <p:cNvSpPr txBox="1">
              <a:spLocks/>
            </p:cNvSpPr>
            <p:nvPr/>
          </p:nvSpPr>
          <p:spPr>
            <a:xfrm>
              <a:off x="464349" y="2174193"/>
              <a:ext cx="2972807"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In Finnish circus, women are not just decorations on display.</a:t>
              </a:r>
            </a:p>
          </p:txBody>
        </p:sp>
        <p:sp>
          <p:nvSpPr>
            <p:cNvPr id="39" name="Title 1">
              <a:extLst>
                <a:ext uri="{FF2B5EF4-FFF2-40B4-BE49-F238E27FC236}">
                  <a16:creationId xmlns:a16="http://schemas.microsoft.com/office/drawing/2014/main" id="{53D6BD1A-C495-AB70-8306-335AB6345AAF}"/>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97D074C5-2DF3-B58D-32F0-C21D328DF75F}"/>
              </a:ext>
            </a:extLst>
          </p:cNvPr>
          <p:cNvSpPr txBox="1">
            <a:spLocks/>
          </p:cNvSpPr>
          <p:nvPr/>
        </p:nvSpPr>
        <p:spPr>
          <a:xfrm>
            <a:off x="1107258" y="3160315"/>
            <a:ext cx="1895995"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Here, women often take part in the heavy lifting behind the scenes: directing, building, hauling, and fundraising.</a:t>
            </a:r>
          </a:p>
        </p:txBody>
      </p:sp>
      <p:sp>
        <p:nvSpPr>
          <p:cNvPr id="27" name="TextBox 26">
            <a:extLst>
              <a:ext uri="{FF2B5EF4-FFF2-40B4-BE49-F238E27FC236}">
                <a16:creationId xmlns:a16="http://schemas.microsoft.com/office/drawing/2014/main" id="{F28A7281-19EA-1BDE-2168-3CFBB6B8F870}"/>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54" name="Title 1">
            <a:extLst>
              <a:ext uri="{FF2B5EF4-FFF2-40B4-BE49-F238E27FC236}">
                <a16:creationId xmlns:a16="http://schemas.microsoft.com/office/drawing/2014/main" id="{55E8EF6D-0BC8-2962-D849-7DAC17B9D294}"/>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Women have a strong presence on stage – and behind it.</a:t>
            </a:r>
          </a:p>
        </p:txBody>
      </p:sp>
      <p:grpSp>
        <p:nvGrpSpPr>
          <p:cNvPr id="3" name="Group 2">
            <a:extLst>
              <a:ext uri="{FF2B5EF4-FFF2-40B4-BE49-F238E27FC236}">
                <a16:creationId xmlns:a16="http://schemas.microsoft.com/office/drawing/2014/main" id="{964D1408-AAF3-684A-20F5-A586710D62E9}"/>
              </a:ext>
            </a:extLst>
          </p:cNvPr>
          <p:cNvGrpSpPr/>
          <p:nvPr/>
        </p:nvGrpSpPr>
        <p:grpSpPr>
          <a:xfrm>
            <a:off x="1041368" y="370623"/>
            <a:ext cx="1972106" cy="159110"/>
            <a:chOff x="623549" y="370623"/>
            <a:chExt cx="1972106" cy="159110"/>
          </a:xfrm>
        </p:grpSpPr>
        <p:sp>
          <p:nvSpPr>
            <p:cNvPr id="56" name="Title 1">
              <a:extLst>
                <a:ext uri="{FF2B5EF4-FFF2-40B4-BE49-F238E27FC236}">
                  <a16:creationId xmlns:a16="http://schemas.microsoft.com/office/drawing/2014/main" id="{C69D9E6C-F4CC-2C25-A1F7-F7F0A7F84FAB}"/>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8629500B-E3BD-8499-4475-9CB67B733161}"/>
                </a:ext>
              </a:extLst>
            </p:cNvPr>
            <p:cNvSpPr/>
            <p:nvPr/>
          </p:nvSpPr>
          <p:spPr>
            <a:xfrm>
              <a:off x="91882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8" name="Title 1">
              <a:extLst>
                <a:ext uri="{FF2B5EF4-FFF2-40B4-BE49-F238E27FC236}">
                  <a16:creationId xmlns:a16="http://schemas.microsoft.com/office/drawing/2014/main" id="{F4C09F0B-A631-4B05-10A7-DB3223DA423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2</a:t>
              </a:r>
            </a:p>
          </p:txBody>
        </p:sp>
        <p:sp>
          <p:nvSpPr>
            <p:cNvPr id="59" name="Title 1">
              <a:extLst>
                <a:ext uri="{FF2B5EF4-FFF2-40B4-BE49-F238E27FC236}">
                  <a16:creationId xmlns:a16="http://schemas.microsoft.com/office/drawing/2014/main" id="{3B47B056-A0ED-39FB-FAC4-07EB8472BCB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60" name="Title 1">
              <a:extLst>
                <a:ext uri="{FF2B5EF4-FFF2-40B4-BE49-F238E27FC236}">
                  <a16:creationId xmlns:a16="http://schemas.microsoft.com/office/drawing/2014/main" id="{CBD1B0EA-8BD6-62DC-207D-243E92E14860}"/>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61" name="Title 1">
              <a:extLst>
                <a:ext uri="{FF2B5EF4-FFF2-40B4-BE49-F238E27FC236}">
                  <a16:creationId xmlns:a16="http://schemas.microsoft.com/office/drawing/2014/main" id="{759673E1-331C-D689-70CD-0679786BCC75}"/>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62" name="Title 1">
              <a:extLst>
                <a:ext uri="{FF2B5EF4-FFF2-40B4-BE49-F238E27FC236}">
                  <a16:creationId xmlns:a16="http://schemas.microsoft.com/office/drawing/2014/main" id="{FAAD06E5-588B-E909-950B-F640D3037BCF}"/>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63" name="Title 1">
              <a:extLst>
                <a:ext uri="{FF2B5EF4-FFF2-40B4-BE49-F238E27FC236}">
                  <a16:creationId xmlns:a16="http://schemas.microsoft.com/office/drawing/2014/main" id="{98A8C5AC-7CD7-E64C-9377-15B0DF60676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sp>
        <p:nvSpPr>
          <p:cNvPr id="2" name="Title 1">
            <a:extLst>
              <a:ext uri="{FF2B5EF4-FFF2-40B4-BE49-F238E27FC236}">
                <a16:creationId xmlns:a16="http://schemas.microsoft.com/office/drawing/2014/main" id="{402EF595-769D-B325-DAA0-A17DD9E306E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341B163A-957E-939D-BEEB-6435E50270F1}"/>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E51EAD7F-19D0-A5DD-F8A7-EFB201D3A28A}"/>
                </a:ext>
              </a:extLst>
            </p:cNvPr>
            <p:cNvPicPr>
              <a:picLocks/>
            </p:cNvPicPr>
            <p:nvPr/>
          </p:nvPicPr>
          <p:blipFill>
            <a:blip r:embed="rId6">
              <a:extLst>
                <a:ext uri="{28A0092B-C50C-407E-A947-70E740481C1C}">
                  <a14:useLocalDpi xmlns:a14="http://schemas.microsoft.com/office/drawing/2010/main" val="0"/>
                </a:ext>
              </a:extLst>
            </a:blip>
            <a:srcRect l="72" t="13379" r="-72" b="8725"/>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5DE5167B-08EB-DB42-2E52-BBAB9FA7FCA6}"/>
                </a:ext>
              </a:extLst>
            </p:cNvPr>
            <p:cNvSpPr txBox="1">
              <a:spLocks/>
            </p:cNvSpPr>
            <p:nvPr/>
          </p:nvSpPr>
          <p:spPr>
            <a:xfrm>
              <a:off x="228722" y="9235055"/>
              <a:ext cx="67326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Wise Fools: Blue. </a:t>
              </a:r>
            </a:p>
            <a:p>
              <a:pPr>
                <a:lnSpc>
                  <a:spcPct val="114000"/>
                </a:lnSpc>
              </a:pPr>
              <a:r>
                <a:rPr lang="en-US" sz="700" kern="0" cap="none" spc="0" dirty="0">
                  <a:solidFill>
                    <a:schemeClr val="bg1"/>
                  </a:solidFill>
                  <a:latin typeface="+mj-lt"/>
                </a:rPr>
                <a:t>Photo: Gaby Merz.</a:t>
              </a:r>
            </a:p>
          </p:txBody>
        </p:sp>
      </p:grpSp>
      <p:sp>
        <p:nvSpPr>
          <p:cNvPr id="21" name="Rectangle 20">
            <a:extLst>
              <a:ext uri="{FF2B5EF4-FFF2-40B4-BE49-F238E27FC236}">
                <a16:creationId xmlns:a16="http://schemas.microsoft.com/office/drawing/2014/main" id="{EA6E5683-C081-DCD1-6770-54F58BAD53AB}"/>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681B3EC4-D726-58D9-6B53-0E3F43377ED5}"/>
              </a:ext>
            </a:extLst>
          </p:cNvPr>
          <p:cNvGrpSpPr/>
          <p:nvPr/>
        </p:nvGrpSpPr>
        <p:grpSpPr>
          <a:xfrm>
            <a:off x="4067944" y="627530"/>
            <a:ext cx="5076056" cy="4265480"/>
            <a:chOff x="4067944" y="627530"/>
            <a:chExt cx="5076056" cy="4265480"/>
          </a:xfrm>
        </p:grpSpPr>
        <p:pic>
          <p:nvPicPr>
            <p:cNvPr id="23" name="Picture 22">
              <a:extLst>
                <a:ext uri="{FF2B5EF4-FFF2-40B4-BE49-F238E27FC236}">
                  <a16:creationId xmlns:a16="http://schemas.microsoft.com/office/drawing/2014/main" id="{C5398CC4-CA27-EDC8-40EC-9A4D5BECD475}"/>
                </a:ext>
              </a:extLst>
            </p:cNvPr>
            <p:cNvPicPr>
              <a:picLocks noChangeAspect="1"/>
            </p:cNvPicPr>
            <p:nvPr/>
          </p:nvPicPr>
          <p:blipFill>
            <a:blip r:embed="rId7">
              <a:extLst>
                <a:ext uri="{28A0092B-C50C-407E-A947-70E740481C1C}">
                  <a14:useLocalDpi xmlns:a14="http://schemas.microsoft.com/office/drawing/2010/main" val="0"/>
                </a:ext>
              </a:extLst>
            </a:blip>
            <a:srcRect l="13071" r="7592"/>
            <a:stretch>
              <a:fillRect/>
            </a:stretch>
          </p:blipFill>
          <p:spPr>
            <a:xfrm>
              <a:off x="4067944" y="627530"/>
              <a:ext cx="5076056" cy="4265480"/>
            </a:xfrm>
            <a:prstGeom prst="rect">
              <a:avLst/>
            </a:prstGeom>
          </p:spPr>
        </p:pic>
        <p:sp>
          <p:nvSpPr>
            <p:cNvPr id="24" name="Footer Placeholder 4">
              <a:extLst>
                <a:ext uri="{FF2B5EF4-FFF2-40B4-BE49-F238E27FC236}">
                  <a16:creationId xmlns:a16="http://schemas.microsoft.com/office/drawing/2014/main" id="{56865F42-0D44-D3AB-342C-C0548420937D}"/>
                </a:ext>
              </a:extLst>
            </p:cNvPr>
            <p:cNvSpPr txBox="1">
              <a:spLocks/>
            </p:cNvSpPr>
            <p:nvPr/>
          </p:nvSpPr>
          <p:spPr>
            <a:xfrm>
              <a:off x="4131444" y="4588571"/>
              <a:ext cx="1210268"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90000"/>
                      </a:srgbClr>
                    </a:outerShdw>
                  </a:effectLst>
                </a:rPr>
                <a:t>Lumo Company: Fineline, 2023. </a:t>
              </a:r>
            </a:p>
            <a:p>
              <a:pPr>
                <a:lnSpc>
                  <a:spcPct val="114000"/>
                </a:lnSpc>
              </a:pPr>
              <a:r>
                <a:rPr lang="en-US" sz="700" kern="0" cap="none" spc="0" dirty="0">
                  <a:solidFill>
                    <a:schemeClr val="bg1"/>
                  </a:solidFill>
                  <a:effectLst>
                    <a:outerShdw blurRad="635000" dir="5400000" algn="ctr" rotWithShape="0">
                      <a:srgbClr val="000000">
                        <a:alpha val="90000"/>
                      </a:srgbClr>
                    </a:outerShdw>
                  </a:effectLst>
                </a:rPr>
                <a:t>Photo: Mikki </a:t>
              </a:r>
              <a:r>
                <a:rPr lang="en-US" sz="700" kern="0" cap="none" spc="0" dirty="0" err="1">
                  <a:solidFill>
                    <a:schemeClr val="bg1"/>
                  </a:solidFill>
                  <a:effectLst>
                    <a:outerShdw blurRad="635000" dir="5400000" algn="ctr" rotWithShape="0">
                      <a:srgbClr val="000000">
                        <a:alpha val="90000"/>
                      </a:srgbClr>
                    </a:outerShdw>
                  </a:effectLst>
                </a:rPr>
                <a:t>Kunttu</a:t>
              </a:r>
              <a:endParaRPr lang="en-US" sz="700" kern="0" cap="none" spc="0" dirty="0">
                <a:solidFill>
                  <a:schemeClr val="bg1"/>
                </a:solidFill>
                <a:effectLst>
                  <a:outerShdw blurRad="635000" dir="5400000" algn="ctr" rotWithShape="0">
                    <a:srgbClr val="000000">
                      <a:alpha val="90000"/>
                    </a:srgbClr>
                  </a:outerShdw>
                </a:effectLst>
              </a:endParaRPr>
            </a:p>
          </p:txBody>
        </p:sp>
      </p:grpSp>
      <p:grpSp>
        <p:nvGrpSpPr>
          <p:cNvPr id="8" name="Group 7">
            <a:extLst>
              <a:ext uri="{FF2B5EF4-FFF2-40B4-BE49-F238E27FC236}">
                <a16:creationId xmlns:a16="http://schemas.microsoft.com/office/drawing/2014/main" id="{21123C67-6562-89AB-6A72-1DD3E90BD581}"/>
              </a:ext>
            </a:extLst>
          </p:cNvPr>
          <p:cNvGrpSpPr/>
          <p:nvPr/>
        </p:nvGrpSpPr>
        <p:grpSpPr>
          <a:xfrm>
            <a:off x="-3902917" y="784860"/>
            <a:ext cx="3826135" cy="4313597"/>
            <a:chOff x="145422" y="5218494"/>
            <a:chExt cx="3826135" cy="4313597"/>
          </a:xfrm>
        </p:grpSpPr>
        <p:pic>
          <p:nvPicPr>
            <p:cNvPr id="14" name="Picture 13">
              <a:extLst>
                <a:ext uri="{FF2B5EF4-FFF2-40B4-BE49-F238E27FC236}">
                  <a16:creationId xmlns:a16="http://schemas.microsoft.com/office/drawing/2014/main" id="{B73178A6-1012-18BC-DC75-1D6188B36751}"/>
                </a:ext>
              </a:extLst>
            </p:cNvPr>
            <p:cNvPicPr>
              <a:picLocks/>
            </p:cNvPicPr>
            <p:nvPr/>
          </p:nvPicPr>
          <p:blipFill>
            <a:blip r:embed="rId8">
              <a:extLst>
                <a:ext uri="{28A0092B-C50C-407E-A947-70E740481C1C}">
                  <a14:useLocalDpi xmlns:a14="http://schemas.microsoft.com/office/drawing/2010/main" val="0"/>
                </a:ext>
              </a:extLst>
            </a:blip>
            <a:srcRect l="5380" r="35488"/>
            <a:stretch>
              <a:fillRect/>
            </a:stretch>
          </p:blipFill>
          <p:spPr>
            <a:xfrm>
              <a:off x="145422" y="5218494"/>
              <a:ext cx="3826135" cy="4313597"/>
            </a:xfrm>
            <a:prstGeom prst="rect">
              <a:avLst/>
            </a:prstGeom>
          </p:spPr>
        </p:pic>
        <p:sp>
          <p:nvSpPr>
            <p:cNvPr id="15" name="Footer Placeholder 4">
              <a:extLst>
                <a:ext uri="{FF2B5EF4-FFF2-40B4-BE49-F238E27FC236}">
                  <a16:creationId xmlns:a16="http://schemas.microsoft.com/office/drawing/2014/main" id="{E2210913-F8E9-7414-6992-FBE2B11592F5}"/>
                </a:ext>
              </a:extLst>
            </p:cNvPr>
            <p:cNvSpPr txBox="1">
              <a:spLocks/>
            </p:cNvSpPr>
            <p:nvPr/>
          </p:nvSpPr>
          <p:spPr>
            <a:xfrm>
              <a:off x="207897" y="9231218"/>
              <a:ext cx="1920398" cy="237373"/>
            </a:xfrm>
            <a:prstGeom prst="rect">
              <a:avLst/>
            </a:prstGeom>
            <a:effectLst>
              <a:outerShdw sx="1000" sy="1000" algn="ctr" rotWithShape="0">
                <a:schemeClr val="bg1"/>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0"/>
                      </a:srgbClr>
                    </a:outerShdw>
                  </a:effectLst>
                  <a:latin typeface="Finlandica" charset="0"/>
                </a:rPr>
                <a:t>Recover Laboratory: &lt;3 Smaller than three. </a:t>
              </a:r>
            </a:p>
            <a:p>
              <a:pPr>
                <a:lnSpc>
                  <a:spcPct val="114000"/>
                </a:lnSpc>
              </a:pPr>
              <a:r>
                <a:rPr lang="en-US" sz="700" kern="0" cap="none" spc="0" dirty="0">
                  <a:solidFill>
                    <a:schemeClr val="bg1"/>
                  </a:solidFill>
                  <a:effectLst>
                    <a:outerShdw blurRad="635000" dir="5400000" algn="ctr" rotWithShape="0">
                      <a:srgbClr val="000000">
                        <a:alpha val="0"/>
                      </a:srgbClr>
                    </a:outerShdw>
                  </a:effectLst>
                  <a:latin typeface="Finlandica" charset="0"/>
                </a:rPr>
                <a:t>Photo: Christophe </a:t>
              </a:r>
              <a:r>
                <a:rPr lang="en-US" sz="700" kern="0" cap="none" spc="0" dirty="0" err="1">
                  <a:solidFill>
                    <a:schemeClr val="bg1"/>
                  </a:solidFill>
                  <a:effectLst>
                    <a:outerShdw blurRad="635000" dir="5400000" algn="ctr" rotWithShape="0">
                      <a:srgbClr val="000000">
                        <a:alpha val="0"/>
                      </a:srgbClr>
                    </a:outerShdw>
                  </a:effectLst>
                  <a:latin typeface="Finlandica" charset="0"/>
                </a:rPr>
                <a:t>Raynauddelage</a:t>
              </a:r>
              <a:r>
                <a:rPr lang="en-US" sz="700" kern="0" cap="none" spc="0" dirty="0">
                  <a:solidFill>
                    <a:schemeClr val="bg1"/>
                  </a:solidFill>
                  <a:effectLst>
                    <a:outerShdw blurRad="635000" dir="5400000" algn="ctr" rotWithShape="0">
                      <a:srgbClr val="000000">
                        <a:alpha val="0"/>
                      </a:srgbClr>
                    </a:outerShdw>
                  </a:effectLst>
                  <a:latin typeface="Finlandica" charset="0"/>
                </a:rPr>
                <a:t>, </a:t>
              </a:r>
              <a:r>
                <a:rPr lang="en-US" sz="700" kern="0" cap="none" spc="0" dirty="0" err="1">
                  <a:solidFill>
                    <a:schemeClr val="bg1"/>
                  </a:solidFill>
                  <a:effectLst>
                    <a:outerShdw blurRad="635000" dir="5400000" algn="ctr" rotWithShape="0">
                      <a:srgbClr val="000000">
                        <a:alpha val="0"/>
                      </a:srgbClr>
                    </a:outerShdw>
                  </a:effectLst>
                  <a:latin typeface="Finlandica" charset="0"/>
                </a:rPr>
                <a:t>CircusNext</a:t>
              </a:r>
              <a:r>
                <a:rPr lang="en-US" sz="700" kern="0" cap="none" spc="0" dirty="0">
                  <a:solidFill>
                    <a:schemeClr val="bg1"/>
                  </a:solidFill>
                  <a:effectLst>
                    <a:outerShdw blurRad="635000" dir="5400000" algn="ctr" rotWithShape="0">
                      <a:srgbClr val="000000">
                        <a:alpha val="0"/>
                      </a:srgbClr>
                    </a:outerShdw>
                  </a:effectLst>
                  <a:latin typeface="Finlandica" charset="0"/>
                </a:rPr>
                <a:t> 2023</a:t>
              </a:r>
            </a:p>
          </p:txBody>
        </p:sp>
      </p:grpSp>
    </p:spTree>
    <p:custDataLst>
      <p:tags r:id="rId1"/>
    </p:custDataLst>
    <p:extLst>
      <p:ext uri="{BB962C8B-B14F-4D97-AF65-F5344CB8AC3E}">
        <p14:creationId xmlns:p14="http://schemas.microsoft.com/office/powerpoint/2010/main" val="385819682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20"/>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4 -0.03672 L 0.44635 -0.03672 " pathEditMode="relative" rAng="0" ptsTypes="AA">
                                      <p:cBhvr>
                                        <p:cTn id="31" dur="2000" fill="hold"/>
                                        <p:tgtEl>
                                          <p:spTgt spid="8"/>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a:extLst>
              <a:ext uri="{28A0092B-C50C-407E-A947-70E740481C1C}">
                <a14:useLocalDpi xmlns:a14="http://schemas.microsoft.com/office/drawing/2010/main" val="0"/>
              </a:ext>
            </a:extLst>
          </a:blip>
          <a:srcRect t="7615" b="11233"/>
          <a:stretch>
            <a:fillRect/>
          </a:stretch>
        </p:blipFill>
        <p:spPr>
          <a:xfrm>
            <a:off x="-4" y="0"/>
            <a:ext cx="9144004"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Race Horse Company: Super Sunday, 2014–2019. </a:t>
            </a:r>
          </a:p>
          <a:p>
            <a:pPr algn="ctr"/>
            <a:r>
              <a:rPr lang="en-US" sz="700" kern="0" cap="none" spc="0" dirty="0">
                <a:solidFill>
                  <a:schemeClr val="bg1"/>
                </a:solidFill>
              </a:rPr>
              <a:t>Photo: David Levene</a:t>
            </a: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3/7</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It’s a strange world with wild </a:t>
            </a:r>
            <a:r>
              <a:rPr lang="en-US" sz="2000" dirty="0" err="1">
                <a:solidFill>
                  <a:schemeClr val="bg1"/>
                </a:solidFill>
                <a:effectLst>
                  <a:outerShdw blurRad="994667" dir="5400000" sx="102000" sy="102000" algn="ctr" rotWithShape="0">
                    <a:srgbClr val="000000"/>
                  </a:outerShdw>
                </a:effectLst>
              </a:rPr>
              <a:t>humour</a:t>
            </a:r>
            <a:r>
              <a:rPr lang="en-US" sz="2000" dirty="0">
                <a:solidFill>
                  <a:schemeClr val="bg1"/>
                </a:solidFill>
                <a:effectLst>
                  <a:outerShdw blurRad="994667" dir="5400000" sx="102000" sy="102000" algn="ctr" rotWithShape="0">
                    <a:srgbClr val="000000"/>
                  </a:outerShdw>
                </a:effectLst>
              </a:rPr>
              <a:t> </a:t>
            </a:r>
          </a:p>
          <a:p>
            <a:pPr algn="ctr"/>
            <a:r>
              <a:rPr lang="en-US" sz="2000" dirty="0">
                <a:solidFill>
                  <a:schemeClr val="bg1"/>
                </a:solidFill>
                <a:effectLst>
                  <a:outerShdw blurRad="994667" dir="5400000" sx="102000" sy="102000" algn="ctr" rotWithShape="0">
                    <a:srgbClr val="000000"/>
                  </a:outerShdw>
                </a:effectLst>
              </a:rPr>
              <a:t>and fearless risk-taking.</a:t>
            </a:r>
            <a:endParaRPr lang="en-US" sz="2000"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A408-84E6-45F2-4315-E7DE0F93E71C}"/>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2F1CE0AB-B432-1F7C-784B-784FB7DF9286}"/>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3535822F-F8DB-60C1-1492-1D531C58CFA0}"/>
              </a:ext>
            </a:extLst>
          </p:cNvPr>
          <p:cNvGrpSpPr/>
          <p:nvPr/>
        </p:nvGrpSpPr>
        <p:grpSpPr>
          <a:xfrm>
            <a:off x="1075572" y="1651398"/>
            <a:ext cx="2024302" cy="923330"/>
            <a:chOff x="1049581" y="2076266"/>
            <a:chExt cx="2024302" cy="923330"/>
          </a:xfrm>
        </p:grpSpPr>
        <p:sp>
          <p:nvSpPr>
            <p:cNvPr id="38" name="Title 1">
              <a:extLst>
                <a:ext uri="{FF2B5EF4-FFF2-40B4-BE49-F238E27FC236}">
                  <a16:creationId xmlns:a16="http://schemas.microsoft.com/office/drawing/2014/main" id="{A32482D4-7437-1B1A-4719-B0D3090F10FB}"/>
                </a:ext>
              </a:extLst>
            </p:cNvPr>
            <p:cNvSpPr txBox="1">
              <a:spLocks/>
            </p:cNvSpPr>
            <p:nvPr/>
          </p:nvSpPr>
          <p:spPr>
            <a:xfrm>
              <a:off x="1308772" y="2802612"/>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1000" b="0" dirty="0">
                <a:solidFill>
                  <a:schemeClr val="tx1"/>
                </a:solidFill>
                <a:ea typeface="+mj-lt"/>
                <a:cs typeface="+mj-lt"/>
              </a:endParaRPr>
            </a:p>
          </p:txBody>
        </p:sp>
        <p:sp>
          <p:nvSpPr>
            <p:cNvPr id="39" name="Title 1">
              <a:extLst>
                <a:ext uri="{FF2B5EF4-FFF2-40B4-BE49-F238E27FC236}">
                  <a16:creationId xmlns:a16="http://schemas.microsoft.com/office/drawing/2014/main" id="{9EDC87A3-F02B-32BF-5B85-D184CBE32F0F}"/>
                </a:ext>
              </a:extLst>
            </p:cNvPr>
            <p:cNvSpPr txBox="1">
              <a:spLocks/>
            </p:cNvSpPr>
            <p:nvPr/>
          </p:nvSpPr>
          <p:spPr>
            <a:xfrm>
              <a:off x="1049581" y="2076266"/>
              <a:ext cx="2024302" cy="923330"/>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tx1"/>
                  </a:solidFill>
                  <a:ea typeface="+mj-lt"/>
                  <a:cs typeface="+mj-lt"/>
                </a:rPr>
                <a:t>There is a certain madness to our methods</a:t>
              </a:r>
            </a:p>
          </p:txBody>
        </p:sp>
      </p:grpSp>
      <p:sp>
        <p:nvSpPr>
          <p:cNvPr id="19" name="Title 1">
            <a:extLst>
              <a:ext uri="{FF2B5EF4-FFF2-40B4-BE49-F238E27FC236}">
                <a16:creationId xmlns:a16="http://schemas.microsoft.com/office/drawing/2014/main" id="{9C85ECBD-4B7E-D0E9-FB4B-13CC5FEA8308}"/>
              </a:ext>
            </a:extLst>
          </p:cNvPr>
          <p:cNvSpPr txBox="1">
            <a:spLocks/>
          </p:cNvSpPr>
          <p:nvPr/>
        </p:nvSpPr>
        <p:spPr>
          <a:xfrm>
            <a:off x="1206197" y="3160315"/>
            <a:ext cx="1704967"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Finnish circus doesn’t just make you laugh – it makes you gasp with daring, absurd, and downright crazy stunts.</a:t>
            </a:r>
          </a:p>
        </p:txBody>
      </p:sp>
      <p:grpSp>
        <p:nvGrpSpPr>
          <p:cNvPr id="3" name="Group 2">
            <a:extLst>
              <a:ext uri="{FF2B5EF4-FFF2-40B4-BE49-F238E27FC236}">
                <a16:creationId xmlns:a16="http://schemas.microsoft.com/office/drawing/2014/main" id="{AFECE3FF-104D-9892-7090-DA0D1BFE0EA7}"/>
              </a:ext>
            </a:extLst>
          </p:cNvPr>
          <p:cNvGrpSpPr/>
          <p:nvPr/>
        </p:nvGrpSpPr>
        <p:grpSpPr>
          <a:xfrm>
            <a:off x="179510" y="5321880"/>
            <a:ext cx="3816426" cy="4269600"/>
            <a:chOff x="179510" y="5249140"/>
            <a:chExt cx="3816426" cy="4269600"/>
          </a:xfrm>
        </p:grpSpPr>
        <p:pic>
          <p:nvPicPr>
            <p:cNvPr id="7" name="Picture 6">
              <a:extLst>
                <a:ext uri="{FF2B5EF4-FFF2-40B4-BE49-F238E27FC236}">
                  <a16:creationId xmlns:a16="http://schemas.microsoft.com/office/drawing/2014/main" id="{BFA318EA-AE39-8FF0-7EC5-1B42951EC5A1}"/>
                </a:ext>
              </a:extLst>
            </p:cNvPr>
            <p:cNvPicPr>
              <a:picLocks/>
            </p:cNvPicPr>
            <p:nvPr/>
          </p:nvPicPr>
          <p:blipFill>
            <a:blip r:embed="rId4">
              <a:extLst>
                <a:ext uri="{28A0092B-C50C-407E-A947-70E740481C1C}">
                  <a14:useLocalDpi xmlns:a14="http://schemas.microsoft.com/office/drawing/2010/main" val="0"/>
                </a:ext>
              </a:extLst>
            </a:blip>
            <a:srcRect l="11220" r="29300"/>
            <a:stretch>
              <a:fillRect/>
            </a:stretch>
          </p:blipFill>
          <p:spPr>
            <a:xfrm>
              <a:off x="179510" y="5249140"/>
              <a:ext cx="3816426" cy="4269600"/>
            </a:xfrm>
            <a:prstGeom prst="rect">
              <a:avLst/>
            </a:prstGeom>
          </p:spPr>
        </p:pic>
        <p:sp>
          <p:nvSpPr>
            <p:cNvPr id="8" name="Footer Placeholder 4">
              <a:extLst>
                <a:ext uri="{FF2B5EF4-FFF2-40B4-BE49-F238E27FC236}">
                  <a16:creationId xmlns:a16="http://schemas.microsoft.com/office/drawing/2014/main" id="{35125588-F2E4-A878-D4F5-210D4F477D08}"/>
                </a:ext>
              </a:extLst>
            </p:cNvPr>
            <p:cNvSpPr txBox="1">
              <a:spLocks/>
            </p:cNvSpPr>
            <p:nvPr/>
          </p:nvSpPr>
          <p:spPr>
            <a:xfrm>
              <a:off x="243010" y="9215762"/>
              <a:ext cx="1311256"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Kate &amp; Pasi: </a:t>
              </a:r>
              <a:r>
                <a:rPr lang="en-US" sz="700" kern="0" cap="none" spc="0" dirty="0" err="1">
                  <a:solidFill>
                    <a:schemeClr val="bg1"/>
                  </a:solidFill>
                  <a:effectLst>
                    <a:outerShdw blurRad="635000" dir="5400000" algn="ctr" rotWithShape="0">
                      <a:srgbClr val="000000">
                        <a:alpha val="75000"/>
                      </a:srgbClr>
                    </a:outerShdw>
                  </a:effectLst>
                  <a:latin typeface="Finlandica" charset="0"/>
                </a:rPr>
                <a:t>Kulinaarikaaos</a:t>
              </a:r>
              <a:r>
                <a:rPr lang="en-US" sz="700" kern="0" cap="none" spc="0" dirty="0">
                  <a:solidFill>
                    <a:schemeClr val="bg1"/>
                  </a:solidFill>
                  <a:effectLst>
                    <a:outerShdw blurRad="635000" dir="5400000" algn="ctr" rotWithShape="0">
                      <a:srgbClr val="000000">
                        <a:alpha val="75000"/>
                      </a:srgbClr>
                    </a:outerShdw>
                  </a:effectLst>
                  <a:latin typeface="Finlandica" charset="0"/>
                </a:rPr>
                <a:t>, 2025.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Kai Kuusisto</a:t>
              </a:r>
            </a:p>
          </p:txBody>
        </p:sp>
      </p:grpSp>
      <p:grpSp>
        <p:nvGrpSpPr>
          <p:cNvPr id="69" name="Group 68">
            <a:extLst>
              <a:ext uri="{FF2B5EF4-FFF2-40B4-BE49-F238E27FC236}">
                <a16:creationId xmlns:a16="http://schemas.microsoft.com/office/drawing/2014/main" id="{72FA22A6-A5B0-F8D2-DD4A-EB8E442F1F1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A3A95432-411F-E320-9661-113FFCEF1F71}"/>
                </a:ext>
              </a:extLst>
            </p:cNvPr>
            <p:cNvPicPr>
              <a:picLocks noChangeAspect="1"/>
            </p:cNvPicPr>
            <p:nvPr/>
          </p:nvPicPr>
          <p:blipFill>
            <a:blip r:embed="rId5">
              <a:extLst>
                <a:ext uri="{28A0092B-C50C-407E-A947-70E740481C1C}">
                  <a14:useLocalDpi xmlns:a14="http://schemas.microsoft.com/office/drawing/2010/main" val="0"/>
                </a:ext>
              </a:extLst>
            </a:blip>
            <a:srcRect l="14065" t="48" r="6471" b="-48"/>
            <a:stretch>
              <a:fill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77B26B58-1BD5-0A79-5046-4138A8103E19}"/>
                </a:ext>
              </a:extLst>
            </p:cNvPr>
            <p:cNvSpPr txBox="1">
              <a:spLocks/>
            </p:cNvSpPr>
            <p:nvPr/>
          </p:nvSpPr>
          <p:spPr>
            <a:xfrm>
              <a:off x="4131444" y="4583307"/>
              <a:ext cx="143148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75000"/>
                      </a:srgbClr>
                    </a:outerShdw>
                  </a:effectLst>
                  <a:latin typeface="Finlandica" charset="0"/>
                </a:rPr>
                <a:t>Collectif</a:t>
              </a:r>
              <a:r>
                <a:rPr lang="en-US" sz="700" kern="0" cap="none" spc="0" dirty="0">
                  <a:solidFill>
                    <a:schemeClr val="bg1"/>
                  </a:solidFill>
                  <a:effectLst>
                    <a:outerShdw blurRad="635000" dir="5400000" algn="ctr" rotWithShape="0">
                      <a:srgbClr val="000000">
                        <a:alpha val="75000"/>
                      </a:srgbClr>
                    </a:outerShdw>
                  </a:effectLst>
                  <a:latin typeface="Finlandica" charset="0"/>
                </a:rPr>
                <a:t> MAD: Mad in Finland, 2012–.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Sebastien Armengol</a:t>
              </a:r>
            </a:p>
          </p:txBody>
        </p:sp>
      </p:grpSp>
      <p:grpSp>
        <p:nvGrpSpPr>
          <p:cNvPr id="4" name="Group 3">
            <a:extLst>
              <a:ext uri="{FF2B5EF4-FFF2-40B4-BE49-F238E27FC236}">
                <a16:creationId xmlns:a16="http://schemas.microsoft.com/office/drawing/2014/main" id="{B47BCAC7-096F-06D7-43CF-37A7577CA1DC}"/>
              </a:ext>
            </a:extLst>
          </p:cNvPr>
          <p:cNvGrpSpPr/>
          <p:nvPr/>
        </p:nvGrpSpPr>
        <p:grpSpPr>
          <a:xfrm>
            <a:off x="4067944" y="625469"/>
            <a:ext cx="5076056" cy="4265479"/>
            <a:chOff x="4067944" y="627018"/>
            <a:chExt cx="5076056" cy="4265479"/>
          </a:xfrm>
        </p:grpSpPr>
        <p:pic>
          <p:nvPicPr>
            <p:cNvPr id="17" name="Picture 16">
              <a:extLst>
                <a:ext uri="{FF2B5EF4-FFF2-40B4-BE49-F238E27FC236}">
                  <a16:creationId xmlns:a16="http://schemas.microsoft.com/office/drawing/2014/main" id="{3D6AEBAE-5606-A4C3-669C-E4488514F4A8}"/>
                </a:ext>
              </a:extLst>
            </p:cNvPr>
            <p:cNvPicPr>
              <a:picLocks noChangeAspect="1"/>
            </p:cNvPicPr>
            <p:nvPr/>
          </p:nvPicPr>
          <p:blipFill>
            <a:blip r:embed="rId6">
              <a:extLst>
                <a:ext uri="{28A0092B-C50C-407E-A947-70E740481C1C}">
                  <a14:useLocalDpi xmlns:a14="http://schemas.microsoft.com/office/drawing/2010/main" val="0"/>
                </a:ext>
              </a:extLst>
            </a:blip>
            <a:srcRect l="10308" t="48" r="10308" b="-48"/>
            <a:stretch>
              <a:fillRect/>
            </a:stretch>
          </p:blipFill>
          <p:spPr>
            <a:xfrm>
              <a:off x="4067944" y="627018"/>
              <a:ext cx="5076056" cy="4265479"/>
            </a:xfrm>
            <a:prstGeom prst="rect">
              <a:avLst/>
            </a:prstGeom>
          </p:spPr>
        </p:pic>
        <p:sp>
          <p:nvSpPr>
            <p:cNvPr id="18" name="Footer Placeholder 4">
              <a:extLst>
                <a:ext uri="{FF2B5EF4-FFF2-40B4-BE49-F238E27FC236}">
                  <a16:creationId xmlns:a16="http://schemas.microsoft.com/office/drawing/2014/main" id="{88308DD2-7E8B-064A-24EE-70161BD50C87}"/>
                </a:ext>
              </a:extLst>
            </p:cNvPr>
            <p:cNvSpPr txBox="1">
              <a:spLocks/>
            </p:cNvSpPr>
            <p:nvPr/>
          </p:nvSpPr>
          <p:spPr>
            <a:xfrm>
              <a:off x="4124690" y="4591624"/>
              <a:ext cx="1360950"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Arctic Ensemble: Ensembled, 2024.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Mikko Pirinen</a:t>
              </a:r>
            </a:p>
          </p:txBody>
        </p:sp>
      </p:grpSp>
      <p:grpSp>
        <p:nvGrpSpPr>
          <p:cNvPr id="11" name="Group 10">
            <a:extLst>
              <a:ext uri="{FF2B5EF4-FFF2-40B4-BE49-F238E27FC236}">
                <a16:creationId xmlns:a16="http://schemas.microsoft.com/office/drawing/2014/main" id="{DA4E0508-B484-E113-E669-C04641D193D4}"/>
              </a:ext>
            </a:extLst>
          </p:cNvPr>
          <p:cNvGrpSpPr/>
          <p:nvPr/>
        </p:nvGrpSpPr>
        <p:grpSpPr>
          <a:xfrm>
            <a:off x="4067944" y="623406"/>
            <a:ext cx="5076056" cy="4265480"/>
            <a:chOff x="4067944" y="627530"/>
            <a:chExt cx="5076056" cy="4265480"/>
          </a:xfrm>
        </p:grpSpPr>
        <p:pic>
          <p:nvPicPr>
            <p:cNvPr id="13" name="Picture 12">
              <a:extLst>
                <a:ext uri="{FF2B5EF4-FFF2-40B4-BE49-F238E27FC236}">
                  <a16:creationId xmlns:a16="http://schemas.microsoft.com/office/drawing/2014/main" id="{817B19EB-0B1D-C09C-F6EE-D8CF4C9327F5}"/>
                </a:ext>
              </a:extLst>
            </p:cNvPr>
            <p:cNvPicPr>
              <a:picLocks noChangeAspect="1"/>
            </p:cNvPicPr>
            <p:nvPr/>
          </p:nvPicPr>
          <p:blipFill>
            <a:blip r:embed="rId7">
              <a:extLst>
                <a:ext uri="{28A0092B-C50C-407E-A947-70E740481C1C}">
                  <a14:useLocalDpi xmlns:a14="http://schemas.microsoft.com/office/drawing/2010/main" val="0"/>
                </a:ext>
              </a:extLst>
            </a:blip>
            <a:srcRect l="17170" t="18821" r="18267" b="1"/>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6193A5AA-2A10-9B21-35C6-84FB8D5DFB5A}"/>
                </a:ext>
              </a:extLst>
            </p:cNvPr>
            <p:cNvSpPr txBox="1">
              <a:spLocks/>
            </p:cNvSpPr>
            <p:nvPr/>
          </p:nvSpPr>
          <p:spPr>
            <a:xfrm>
              <a:off x="4110663" y="4662846"/>
              <a:ext cx="1556516"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dirty="0">
                  <a:solidFill>
                    <a:schemeClr val="bg1"/>
                  </a:solidFill>
                  <a:effectLst>
                    <a:outerShdw blurRad="635000" dir="5400000" algn="ctr" rotWithShape="0">
                      <a:srgbClr val="000000">
                        <a:alpha val="75000"/>
                      </a:srgbClr>
                    </a:outerShdw>
                  </a:effectLst>
                  <a:latin typeface="Finlandica" charset="0"/>
                </a:rPr>
                <a:t>Race Horse Company: O’DD, 2020–2024. </a:t>
              </a:r>
            </a:p>
            <a:p>
              <a:r>
                <a:rPr lang="en-US" sz="700" kern="0" cap="none" spc="0" dirty="0">
                  <a:solidFill>
                    <a:schemeClr val="bg1"/>
                  </a:solidFill>
                  <a:effectLst>
                    <a:outerShdw blurRad="635000" dir="5400000" algn="ctr" rotWithShape="0">
                      <a:srgbClr val="000000">
                        <a:alpha val="75000"/>
                      </a:srgbClr>
                    </a:outerShdw>
                  </a:effectLst>
                  <a:latin typeface="Finlandica" charset="0"/>
                </a:rPr>
                <a:t>Photo: Petter Hellman</a:t>
              </a:r>
              <a:endParaRPr lang="en-US" sz="700" kern="0" cap="none" spc="0" noProof="0" dirty="0">
                <a:solidFill>
                  <a:schemeClr val="bg1"/>
                </a:solidFill>
                <a:effectLst>
                  <a:outerShdw blurRad="635000" dir="5400000" algn="ctr" rotWithShape="0">
                    <a:srgbClr val="000000">
                      <a:alpha val="75000"/>
                    </a:srgbClr>
                  </a:outerShdw>
                </a:effectLst>
                <a:latin typeface="Finlandica" charset="0"/>
              </a:endParaRPr>
            </a:p>
          </p:txBody>
        </p:sp>
      </p:grpSp>
      <p:sp>
        <p:nvSpPr>
          <p:cNvPr id="27" name="TextBox 26">
            <a:extLst>
              <a:ext uri="{FF2B5EF4-FFF2-40B4-BE49-F238E27FC236}">
                <a16:creationId xmlns:a16="http://schemas.microsoft.com/office/drawing/2014/main" id="{585263AB-B966-2D9A-0103-C9384E98A6B6}"/>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2" name="Title 1">
            <a:extLst>
              <a:ext uri="{FF2B5EF4-FFF2-40B4-BE49-F238E27FC236}">
                <a16:creationId xmlns:a16="http://schemas.microsoft.com/office/drawing/2014/main" id="{F733DC2F-6B16-004B-90B4-84DB1489621A}"/>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p>
        </p:txBody>
      </p:sp>
      <p:sp>
        <p:nvSpPr>
          <p:cNvPr id="21" name="Rectangle 20">
            <a:extLst>
              <a:ext uri="{FF2B5EF4-FFF2-40B4-BE49-F238E27FC236}">
                <a16:creationId xmlns:a16="http://schemas.microsoft.com/office/drawing/2014/main" id="{3704702E-D71F-95E4-050C-0A91AD837FE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C9CCF37-465C-41F1-9EFE-4B8C64E3998F}"/>
              </a:ext>
            </a:extLst>
          </p:cNvPr>
          <p:cNvSpPr txBox="1"/>
          <p:nvPr/>
        </p:nvSpPr>
        <p:spPr>
          <a:xfrm>
            <a:off x="400050" y="-514350"/>
            <a:ext cx="72768" cy="288147"/>
          </a:xfrm>
          <a:prstGeom prst="rect">
            <a:avLst/>
          </a:prstGeom>
          <a:noFill/>
        </p:spPr>
        <p:txBody>
          <a:bodyPr wrap="none" lIns="36000" tIns="36000" rIns="36000" bIns="36000" rtlCol="0">
            <a:spAutoFit/>
          </a:bodyPr>
          <a:lstStyle/>
          <a:p>
            <a:endParaRPr lang="en-US" sz="1400" dirty="0"/>
          </a:p>
        </p:txBody>
      </p:sp>
      <p:sp>
        <p:nvSpPr>
          <p:cNvPr id="6" name="Title 1">
            <a:extLst>
              <a:ext uri="{FF2B5EF4-FFF2-40B4-BE49-F238E27FC236}">
                <a16:creationId xmlns:a16="http://schemas.microsoft.com/office/drawing/2014/main" id="{8818AAB9-3B68-8837-8805-B9A2E32ED883}"/>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It’s a strange world with wild </a:t>
            </a:r>
            <a:r>
              <a:rPr lang="en-US" sz="700" dirty="0" err="1">
                <a:solidFill>
                  <a:schemeClr val="tx1"/>
                </a:solidFill>
              </a:rPr>
              <a:t>humour</a:t>
            </a:r>
            <a:r>
              <a:rPr lang="en-US" sz="700" dirty="0">
                <a:solidFill>
                  <a:schemeClr val="tx1"/>
                </a:solidFill>
              </a:rPr>
              <a:t> and fearless risk-taking.</a:t>
            </a:r>
          </a:p>
        </p:txBody>
      </p:sp>
      <p:grpSp>
        <p:nvGrpSpPr>
          <p:cNvPr id="9" name="Group 8">
            <a:extLst>
              <a:ext uri="{FF2B5EF4-FFF2-40B4-BE49-F238E27FC236}">
                <a16:creationId xmlns:a16="http://schemas.microsoft.com/office/drawing/2014/main" id="{7ABDE8DE-520C-1091-9A78-DA99678FACAC}"/>
              </a:ext>
            </a:extLst>
          </p:cNvPr>
          <p:cNvGrpSpPr/>
          <p:nvPr/>
        </p:nvGrpSpPr>
        <p:grpSpPr>
          <a:xfrm>
            <a:off x="1041368" y="370623"/>
            <a:ext cx="1972106" cy="159110"/>
            <a:chOff x="623549" y="370623"/>
            <a:chExt cx="1972106" cy="159110"/>
          </a:xfrm>
        </p:grpSpPr>
        <p:sp>
          <p:nvSpPr>
            <p:cNvPr id="10" name="Title 1">
              <a:extLst>
                <a:ext uri="{FF2B5EF4-FFF2-40B4-BE49-F238E27FC236}">
                  <a16:creationId xmlns:a16="http://schemas.microsoft.com/office/drawing/2014/main" id="{8A355AD5-99CD-8C39-ED3F-8151351B8C2E}"/>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14" name="Rectangle 13">
              <a:extLst>
                <a:ext uri="{FF2B5EF4-FFF2-40B4-BE49-F238E27FC236}">
                  <a16:creationId xmlns:a16="http://schemas.microsoft.com/office/drawing/2014/main" id="{CB9992AA-760C-170D-4205-B887FC718FA8}"/>
                </a:ext>
              </a:extLst>
            </p:cNvPr>
            <p:cNvSpPr/>
            <p:nvPr/>
          </p:nvSpPr>
          <p:spPr>
            <a:xfrm>
              <a:off x="121306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itle 1">
              <a:extLst>
                <a:ext uri="{FF2B5EF4-FFF2-40B4-BE49-F238E27FC236}">
                  <a16:creationId xmlns:a16="http://schemas.microsoft.com/office/drawing/2014/main" id="{EFE4528A-B7C8-0809-9AD5-11A2C8076E25}"/>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16" name="Title 1">
              <a:extLst>
                <a:ext uri="{FF2B5EF4-FFF2-40B4-BE49-F238E27FC236}">
                  <a16:creationId xmlns:a16="http://schemas.microsoft.com/office/drawing/2014/main" id="{6BF91076-21CB-2B2E-2816-CB542EAA6016}"/>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3</a:t>
              </a:r>
            </a:p>
          </p:txBody>
        </p:sp>
        <p:sp>
          <p:nvSpPr>
            <p:cNvPr id="20" name="Title 1">
              <a:extLst>
                <a:ext uri="{FF2B5EF4-FFF2-40B4-BE49-F238E27FC236}">
                  <a16:creationId xmlns:a16="http://schemas.microsoft.com/office/drawing/2014/main" id="{7DFFAD09-6A4A-F257-657A-557DA101713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4</a:t>
              </a:r>
            </a:p>
          </p:txBody>
        </p:sp>
        <p:sp>
          <p:nvSpPr>
            <p:cNvPr id="24" name="Title 1">
              <a:extLst>
                <a:ext uri="{FF2B5EF4-FFF2-40B4-BE49-F238E27FC236}">
                  <a16:creationId xmlns:a16="http://schemas.microsoft.com/office/drawing/2014/main" id="{1BC24802-3D03-18CD-34C0-248AD77A423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25" name="Title 1">
              <a:extLst>
                <a:ext uri="{FF2B5EF4-FFF2-40B4-BE49-F238E27FC236}">
                  <a16:creationId xmlns:a16="http://schemas.microsoft.com/office/drawing/2014/main" id="{E5B883E5-36EE-6252-4CAE-F364424FC0B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26" name="Title 1">
              <a:extLst>
                <a:ext uri="{FF2B5EF4-FFF2-40B4-BE49-F238E27FC236}">
                  <a16:creationId xmlns:a16="http://schemas.microsoft.com/office/drawing/2014/main" id="{FB8D9A3E-DCE9-FBB5-0275-D881550B0940}"/>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grpSp>
        <p:nvGrpSpPr>
          <p:cNvPr id="28" name="Group 27">
            <a:extLst>
              <a:ext uri="{FF2B5EF4-FFF2-40B4-BE49-F238E27FC236}">
                <a16:creationId xmlns:a16="http://schemas.microsoft.com/office/drawing/2014/main" id="{B7289A0D-42FB-A3E5-BB80-FF42A8402BD5}"/>
              </a:ext>
            </a:extLst>
          </p:cNvPr>
          <p:cNvGrpSpPr/>
          <p:nvPr/>
        </p:nvGrpSpPr>
        <p:grpSpPr>
          <a:xfrm>
            <a:off x="-3901697" y="805803"/>
            <a:ext cx="3816000" cy="4270734"/>
            <a:chOff x="144397" y="5261357"/>
            <a:chExt cx="3816000" cy="4270734"/>
          </a:xfrm>
        </p:grpSpPr>
        <p:pic>
          <p:nvPicPr>
            <p:cNvPr id="29" name="Picture 28">
              <a:extLst>
                <a:ext uri="{FF2B5EF4-FFF2-40B4-BE49-F238E27FC236}">
                  <a16:creationId xmlns:a16="http://schemas.microsoft.com/office/drawing/2014/main" id="{1C96F1CD-60F6-EEAA-8989-9B1F051E05B4}"/>
                </a:ext>
              </a:extLst>
            </p:cNvPr>
            <p:cNvPicPr>
              <a:picLocks/>
            </p:cNvPicPr>
            <p:nvPr/>
          </p:nvPicPr>
          <p:blipFill>
            <a:blip r:embed="rId8">
              <a:extLst>
                <a:ext uri="{28A0092B-C50C-407E-A947-70E740481C1C}">
                  <a14:useLocalDpi xmlns:a14="http://schemas.microsoft.com/office/drawing/2010/main" val="0"/>
                </a:ext>
              </a:extLst>
            </a:blip>
            <a:srcRect l="-119" t="335" r="119" b="25031"/>
            <a:stretch>
              <a:fillRect/>
            </a:stretch>
          </p:blipFill>
          <p:spPr>
            <a:xfrm>
              <a:off x="144397" y="5261357"/>
              <a:ext cx="3816000" cy="4270734"/>
            </a:xfrm>
            <a:prstGeom prst="rect">
              <a:avLst/>
            </a:prstGeom>
          </p:spPr>
        </p:pic>
        <p:sp>
          <p:nvSpPr>
            <p:cNvPr id="30" name="Footer Placeholder 4">
              <a:extLst>
                <a:ext uri="{FF2B5EF4-FFF2-40B4-BE49-F238E27FC236}">
                  <a16:creationId xmlns:a16="http://schemas.microsoft.com/office/drawing/2014/main" id="{0C65950F-91FD-D262-49CF-3D1B22D7A989}"/>
                </a:ext>
              </a:extLst>
            </p:cNvPr>
            <p:cNvSpPr txBox="1">
              <a:spLocks/>
            </p:cNvSpPr>
            <p:nvPr/>
          </p:nvSpPr>
          <p:spPr>
            <a:xfrm>
              <a:off x="207897" y="9231218"/>
              <a:ext cx="2063065"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Race Horse Company: </a:t>
              </a:r>
              <a:r>
                <a:rPr lang="en-US" sz="700" kern="0" cap="none" spc="0" dirty="0" err="1">
                  <a:solidFill>
                    <a:schemeClr val="bg1"/>
                  </a:solidFill>
                  <a:effectLst>
                    <a:outerShdw blurRad="635000" dir="5400000" algn="ctr" rotWithShape="0">
                      <a:srgbClr val="000000">
                        <a:alpha val="75000"/>
                      </a:srgbClr>
                    </a:outerShdw>
                  </a:effectLst>
                  <a:latin typeface="Finlandica" charset="0"/>
                </a:rPr>
                <a:t>Tattarmossen</a:t>
              </a:r>
              <a:r>
                <a:rPr lang="en-US" sz="700" kern="0" cap="none" spc="0" dirty="0">
                  <a:solidFill>
                    <a:schemeClr val="bg1"/>
                  </a:solidFill>
                  <a:effectLst>
                    <a:outerShdw blurRad="635000" dir="5400000" algn="ctr" rotWithShape="0">
                      <a:srgbClr val="000000">
                        <a:alpha val="75000"/>
                      </a:srgbClr>
                    </a:outerShdw>
                  </a:effectLst>
                  <a:latin typeface="Finlandica" charset="0"/>
                </a:rPr>
                <a:t> Experience, 2023.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latin typeface="Finlandica" charset="0"/>
                </a:rPr>
                <a:t>Photo: Minja </a:t>
              </a:r>
              <a:r>
                <a:rPr lang="en-US" sz="700" kern="0" cap="none" spc="0" dirty="0" err="1">
                  <a:solidFill>
                    <a:schemeClr val="bg1"/>
                  </a:solidFill>
                  <a:effectLst>
                    <a:outerShdw blurRad="635000" dir="5400000" algn="ctr" rotWithShape="0">
                      <a:srgbClr val="000000">
                        <a:alpha val="75000"/>
                      </a:srgbClr>
                    </a:outerShdw>
                  </a:effectLst>
                  <a:latin typeface="Finlandica" charset="0"/>
                </a:rPr>
                <a:t>Kaukoniemi</a:t>
              </a:r>
              <a:endParaRPr lang="en-US" sz="700" kern="0" cap="none" spc="0" dirty="0">
                <a:solidFill>
                  <a:schemeClr val="bg1"/>
                </a:solidFill>
                <a:effectLst>
                  <a:outerShdw blurRad="635000" dir="5400000" algn="ctr" rotWithShape="0">
                    <a:srgbClr val="000000">
                      <a:alpha val="75000"/>
                    </a:srgbClr>
                  </a:outerShdw>
                </a:effectLst>
                <a:latin typeface="Finlandica" charset="0"/>
              </a:endParaRPr>
            </a:p>
          </p:txBody>
        </p:sp>
      </p:grpSp>
    </p:spTree>
    <p:custDataLst>
      <p:tags r:id="rId1"/>
    </p:custDataLst>
    <p:extLst>
      <p:ext uri="{BB962C8B-B14F-4D97-AF65-F5344CB8AC3E}">
        <p14:creationId xmlns:p14="http://schemas.microsoft.com/office/powerpoint/2010/main" val="110967020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3"/>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6 L 0.69114 -2.4691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4.16667E-6 -1.11111E-6 L 0.69114 -1.11111E-6 " pathEditMode="relative" rAng="0" ptsTypes="AA">
                                      <p:cBhvr>
                                        <p:cTn id="29" dur="2500" fill="hold"/>
                                        <p:tgtEl>
                                          <p:spTgt spid="4"/>
                                        </p:tgtEl>
                                        <p:attrNameLst>
                                          <p:attrName>ppt_x</p:attrName>
                                          <p:attrName>ppt_y</p:attrName>
                                        </p:attrNameLst>
                                      </p:cBhvr>
                                      <p:rCtr x="34549" y="0"/>
                                    </p:animMotion>
                                  </p:childTnLst>
                                </p:cTn>
                              </p:par>
                              <p:par>
                                <p:cTn id="30" presetID="0" presetClass="path" presetSubtype="0" accel="50000" decel="50000" fill="hold" nodeType="withEffect">
                                  <p:stCondLst>
                                    <p:cond delay="0"/>
                                  </p:stCondLst>
                                  <p:childTnLst>
                                    <p:animMotion origin="layout" path="M -0.00503 -0.03672 L 0.44636 -0.03672 " pathEditMode="relative" rAng="0" ptsTypes="AA">
                                      <p:cBhvr>
                                        <p:cTn id="31" dur="2000" fill="hold"/>
                                        <p:tgtEl>
                                          <p:spTgt spid="28"/>
                                        </p:tgtEl>
                                        <p:attrNameLst>
                                          <p:attrName>ppt_x</p:attrName>
                                          <p:attrName>ppt_y</p:attrName>
                                        </p:attrNameLst>
                                      </p:cBhvr>
                                      <p:rCtr x="225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a:extLst>
              <a:ext uri="{28A0092B-C50C-407E-A947-70E740481C1C}">
                <a14:useLocalDpi xmlns:a14="http://schemas.microsoft.com/office/drawing/2010/main" val="0"/>
              </a:ext>
            </a:extLst>
          </a:blip>
          <a:srcRect l="3306" t="4959" r="1653"/>
          <a:stretch>
            <a:fillRect/>
          </a:stretch>
        </p:blipFill>
        <p:spPr>
          <a:xfrm>
            <a:off x="-668"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668" y="0"/>
            <a:ext cx="9144000" cy="5143500"/>
          </a:xfrm>
          <a:prstGeom prst="rect">
            <a:avLst/>
          </a:prstGeom>
          <a:solidFill>
            <a:schemeClr val="tx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39824"/>
            <a:ext cx="6121400" cy="215444"/>
          </a:xfrm>
          <a:prstGeom prst="rect">
            <a:avLst/>
          </a:prstGeom>
        </p:spPr>
        <p:txBody>
          <a:bodyPr vert="horz"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dirty="0">
                <a:solidFill>
                  <a:schemeClr val="bg1"/>
                </a:solidFill>
              </a:rPr>
              <a:t>Sorin </a:t>
            </a:r>
            <a:r>
              <a:rPr lang="en-US" sz="700" kern="0" cap="none" spc="0" dirty="0" err="1">
                <a:solidFill>
                  <a:schemeClr val="bg1"/>
                </a:solidFill>
              </a:rPr>
              <a:t>Sirkus</a:t>
            </a:r>
            <a:r>
              <a:rPr lang="en-US" sz="700" kern="0" cap="none" spc="0" dirty="0">
                <a:solidFill>
                  <a:schemeClr val="bg1"/>
                </a:solidFill>
              </a:rPr>
              <a:t>: Christmas Show Verda, 2024. </a:t>
            </a:r>
          </a:p>
          <a:p>
            <a:pPr algn="ctr"/>
            <a:r>
              <a:rPr lang="en-US" sz="700" kern="0" cap="none" spc="0" dirty="0">
                <a:solidFill>
                  <a:schemeClr val="bg1"/>
                </a:solidFill>
              </a:rPr>
              <a:t>Photo: Kristian Wanvik</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b="0" dirty="0">
                <a:solidFill>
                  <a:schemeClr val="bg1"/>
                </a:solidFill>
                <a:effectLst>
                  <a:outerShdw blurRad="1270000" dist="50800" dir="5400000" sx="102000" sy="102000" algn="ctr" rotWithShape="0">
                    <a:srgbClr val="000000">
                      <a:alpha val="41087"/>
                    </a:srgbClr>
                  </a:outerShdw>
                </a:effectLst>
              </a:rPr>
              <a:t>4/7</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dirty="0">
                <a:solidFill>
                  <a:schemeClr val="bg1"/>
                </a:solidFill>
                <a:effectLst>
                  <a:outerShdw blurRad="994667" dir="5400000" sx="102000" sy="102000" algn="ctr" rotWithShape="0">
                    <a:srgbClr val="000000"/>
                  </a:outerShdw>
                </a:effectLst>
              </a:rPr>
              <a:t>It’s not just entertainment.</a:t>
            </a:r>
          </a:p>
          <a:p>
            <a:pPr algn="ctr"/>
            <a:r>
              <a:rPr lang="en-US" sz="2000" dirty="0">
                <a:solidFill>
                  <a:schemeClr val="bg1"/>
                </a:solidFill>
                <a:effectLst>
                  <a:outerShdw blurRad="994667" dir="5400000" sx="102000" sy="102000" algn="ctr" rotWithShape="0">
                    <a:srgbClr val="000000"/>
                  </a:outerShdw>
                </a:effectLst>
              </a:rPr>
              <a:t>It’s part of growing up.</a:t>
            </a:r>
            <a:endParaRPr lang="en-US" sz="2000" dirty="0">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56F87-F24C-36D2-DFF6-49A08FEEE294}"/>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2C23F23-95E0-A674-6DAB-9C2DA52F49A9}"/>
              </a:ext>
            </a:extLst>
          </p:cNvPr>
          <p:cNvGrpSpPr/>
          <p:nvPr/>
        </p:nvGrpSpPr>
        <p:grpSpPr>
          <a:xfrm>
            <a:off x="4067944" y="627529"/>
            <a:ext cx="5076056" cy="4265480"/>
            <a:chOff x="4067944" y="627530"/>
            <a:chExt cx="5076056" cy="4265480"/>
          </a:xfrm>
        </p:grpSpPr>
        <p:pic>
          <p:nvPicPr>
            <p:cNvPr id="13" name="Picture 12">
              <a:extLst>
                <a:ext uri="{FF2B5EF4-FFF2-40B4-BE49-F238E27FC236}">
                  <a16:creationId xmlns:a16="http://schemas.microsoft.com/office/drawing/2014/main" id="{B57FC457-AB76-EB8F-1679-01C823FA21EF}"/>
                </a:ext>
              </a:extLst>
            </p:cNvPr>
            <p:cNvPicPr>
              <a:picLocks noChangeAspect="1"/>
            </p:cNvPicPr>
            <p:nvPr/>
          </p:nvPicPr>
          <p:blipFill>
            <a:blip r:embed="rId4">
              <a:extLst>
                <a:ext uri="{28A0092B-C50C-407E-A947-70E740481C1C}">
                  <a14:useLocalDpi xmlns:a14="http://schemas.microsoft.com/office/drawing/2010/main" val="0"/>
                </a:ext>
              </a:extLst>
            </a:blip>
            <a:srcRect l="12348" r="8218"/>
            <a:stretch>
              <a:fillRect/>
            </a:stretch>
          </p:blipFill>
          <p:spPr>
            <a:xfrm>
              <a:off x="4067944" y="627530"/>
              <a:ext cx="5076056" cy="4265480"/>
            </a:xfrm>
            <a:prstGeom prst="rect">
              <a:avLst/>
            </a:prstGeom>
          </p:spPr>
        </p:pic>
        <p:sp>
          <p:nvSpPr>
            <p:cNvPr id="22" name="Footer Placeholder 4">
              <a:extLst>
                <a:ext uri="{FF2B5EF4-FFF2-40B4-BE49-F238E27FC236}">
                  <a16:creationId xmlns:a16="http://schemas.microsoft.com/office/drawing/2014/main" id="{D180F46F-37DB-D710-C881-6E6B6D9C45FD}"/>
                </a:ext>
              </a:extLst>
            </p:cNvPr>
            <p:cNvSpPr txBox="1">
              <a:spLocks/>
            </p:cNvSpPr>
            <p:nvPr/>
          </p:nvSpPr>
          <p:spPr>
            <a:xfrm>
              <a:off x="4131444" y="4588571"/>
              <a:ext cx="2093522"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effectLst>
                    <a:outerShdw blurRad="635000" dir="5400000" algn="ctr" rotWithShape="0">
                      <a:srgbClr val="000000">
                        <a:alpha val="75000"/>
                      </a:srgbClr>
                    </a:outerShdw>
                  </a:effectLst>
                </a:rPr>
                <a:t>SaSak circus hall at </a:t>
              </a:r>
              <a:r>
                <a:rPr lang="en-US" sz="700" kern="0" cap="none" spc="0" dirty="0" err="1">
                  <a:solidFill>
                    <a:schemeClr val="bg1"/>
                  </a:solidFill>
                  <a:effectLst>
                    <a:outerShdw blurRad="635000" dir="5400000" algn="ctr" rotWithShape="0">
                      <a:srgbClr val="000000">
                        <a:alpha val="75000"/>
                      </a:srgbClr>
                    </a:outerShdw>
                  </a:effectLst>
                </a:rPr>
                <a:t>Salpaus</a:t>
              </a:r>
              <a:r>
                <a:rPr lang="en-US" sz="700" kern="0" cap="none" spc="0" dirty="0">
                  <a:solidFill>
                    <a:schemeClr val="bg1"/>
                  </a:solidFill>
                  <a:effectLst>
                    <a:outerShdw blurRad="635000" dir="5400000" algn="ctr" rotWithShape="0">
                      <a:srgbClr val="000000">
                        <a:alpha val="75000"/>
                      </a:srgbClr>
                    </a:outerShdw>
                  </a:effectLst>
                </a:rPr>
                <a:t> Further Education in Lahti. </a:t>
              </a:r>
            </a:p>
            <a:p>
              <a:pPr>
                <a:lnSpc>
                  <a:spcPct val="114000"/>
                </a:lnSpc>
              </a:pPr>
              <a:r>
                <a:rPr lang="en-US" sz="700" kern="0" cap="none" spc="0" dirty="0">
                  <a:solidFill>
                    <a:schemeClr val="bg1"/>
                  </a:solidFill>
                  <a:effectLst>
                    <a:outerShdw blurRad="635000" dir="5400000" algn="ctr" rotWithShape="0">
                      <a:srgbClr val="000000">
                        <a:alpha val="75000"/>
                      </a:srgbClr>
                    </a:outerShdw>
                  </a:effectLst>
                </a:rPr>
                <a:t>Photo: </a:t>
              </a:r>
              <a:r>
                <a:rPr lang="en-US" sz="700" kern="0" cap="none" spc="0" dirty="0" err="1">
                  <a:solidFill>
                    <a:schemeClr val="bg1"/>
                  </a:solidFill>
                  <a:effectLst>
                    <a:outerShdw blurRad="635000" dir="5400000" algn="ctr" rotWithShape="0">
                      <a:srgbClr val="000000">
                        <a:alpha val="75000"/>
                      </a:srgbClr>
                    </a:outerShdw>
                  </a:effectLst>
                </a:rPr>
                <a:t>Viestimaakarit</a:t>
              </a:r>
              <a:r>
                <a:rPr lang="en-US" sz="700" kern="0" cap="none" spc="0" dirty="0">
                  <a:solidFill>
                    <a:schemeClr val="bg1"/>
                  </a:solidFill>
                  <a:effectLst>
                    <a:outerShdw blurRad="635000" dir="5400000" algn="ctr" rotWithShape="0">
                      <a:srgbClr val="000000">
                        <a:alpha val="75000"/>
                      </a:srgbClr>
                    </a:outerShdw>
                  </a:effectLst>
                </a:rPr>
                <a:t> Oy</a:t>
              </a:r>
            </a:p>
          </p:txBody>
        </p:sp>
      </p:grpSp>
      <p:sp>
        <p:nvSpPr>
          <p:cNvPr id="31" name="Rectangle 30">
            <a:extLst>
              <a:ext uri="{FF2B5EF4-FFF2-40B4-BE49-F238E27FC236}">
                <a16:creationId xmlns:a16="http://schemas.microsoft.com/office/drawing/2014/main" id="{135616CE-CC25-3857-81AB-4DB989F3A2F8}"/>
              </a:ext>
            </a:extLst>
          </p:cNvPr>
          <p:cNvSpPr/>
          <p:nvPr/>
        </p:nvSpPr>
        <p:spPr>
          <a:xfrm flipV="1">
            <a:off x="1848401"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8923008F-ADC8-9E93-7608-719470AE3218}"/>
              </a:ext>
            </a:extLst>
          </p:cNvPr>
          <p:cNvGrpSpPr/>
          <p:nvPr/>
        </p:nvGrpSpPr>
        <p:grpSpPr>
          <a:xfrm>
            <a:off x="504401" y="1441862"/>
            <a:ext cx="3138000" cy="1107996"/>
            <a:chOff x="464349" y="2237801"/>
            <a:chExt cx="3138000" cy="1107996"/>
          </a:xfrm>
        </p:grpSpPr>
        <p:sp>
          <p:nvSpPr>
            <p:cNvPr id="38" name="Title 1">
              <a:extLst>
                <a:ext uri="{FF2B5EF4-FFF2-40B4-BE49-F238E27FC236}">
                  <a16:creationId xmlns:a16="http://schemas.microsoft.com/office/drawing/2014/main" id="{1CC1E349-4772-0F76-46CD-D98D0B14E085}"/>
                </a:ext>
              </a:extLst>
            </p:cNvPr>
            <p:cNvSpPr txBox="1">
              <a:spLocks/>
            </p:cNvSpPr>
            <p:nvPr/>
          </p:nvSpPr>
          <p:spPr>
            <a:xfrm>
              <a:off x="464349" y="2237801"/>
              <a:ext cx="3138000" cy="1107996"/>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GB" dirty="0"/>
                <a:t>Circus is part of </a:t>
              </a:r>
            </a:p>
            <a:p>
              <a:pPr algn="ctr"/>
              <a:r>
                <a:rPr lang="en-GB" dirty="0"/>
                <a:t>our art education program. </a:t>
              </a:r>
              <a:endParaRPr lang="en-US" sz="2000" dirty="0">
                <a:solidFill>
                  <a:schemeClr val="tx1"/>
                </a:solidFill>
                <a:ea typeface="+mj-lt"/>
                <a:cs typeface="+mj-lt"/>
              </a:endParaRPr>
            </a:p>
          </p:txBody>
        </p:sp>
        <p:sp>
          <p:nvSpPr>
            <p:cNvPr id="39" name="Title 1">
              <a:extLst>
                <a:ext uri="{FF2B5EF4-FFF2-40B4-BE49-F238E27FC236}">
                  <a16:creationId xmlns:a16="http://schemas.microsoft.com/office/drawing/2014/main" id="{C6B8643F-CFAB-4615-ADC4-7F0B543D4DAF}"/>
                </a:ext>
              </a:extLst>
            </p:cNvPr>
            <p:cNvSpPr txBox="1">
              <a:spLocks/>
            </p:cNvSpPr>
            <p:nvPr/>
          </p:nvSpPr>
          <p:spPr>
            <a:xfrm>
              <a:off x="1337155" y="278974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endParaRPr lang="en-US" sz="2000" dirty="0">
                <a:solidFill>
                  <a:schemeClr val="tx1"/>
                </a:solidFill>
                <a:ea typeface="+mj-lt"/>
                <a:cs typeface="+mj-lt"/>
              </a:endParaRPr>
            </a:p>
          </p:txBody>
        </p:sp>
      </p:grpSp>
      <p:sp>
        <p:nvSpPr>
          <p:cNvPr id="19" name="Title 1">
            <a:extLst>
              <a:ext uri="{FF2B5EF4-FFF2-40B4-BE49-F238E27FC236}">
                <a16:creationId xmlns:a16="http://schemas.microsoft.com/office/drawing/2014/main" id="{DE34CE28-D926-74CA-227E-DF9D2D55D4D9}"/>
              </a:ext>
            </a:extLst>
          </p:cNvPr>
          <p:cNvSpPr txBox="1">
            <a:spLocks/>
          </p:cNvSpPr>
          <p:nvPr/>
        </p:nvSpPr>
        <p:spPr>
          <a:xfrm>
            <a:off x="1212977" y="3160315"/>
            <a:ext cx="1690745"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dirty="0">
                <a:solidFill>
                  <a:schemeClr val="tx1"/>
                </a:solidFill>
                <a:ea typeface="+mj-lt"/>
                <a:cs typeface="+mj-lt"/>
              </a:rPr>
              <a:t>Meaning all children around the country get to practice and study it – even in remote Lapland.</a:t>
            </a:r>
          </a:p>
        </p:txBody>
      </p:sp>
      <p:sp>
        <p:nvSpPr>
          <p:cNvPr id="27" name="TextBox 26">
            <a:extLst>
              <a:ext uri="{FF2B5EF4-FFF2-40B4-BE49-F238E27FC236}">
                <a16:creationId xmlns:a16="http://schemas.microsoft.com/office/drawing/2014/main" id="{5402460B-2A4D-13F0-F85D-235A204FEF5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en-US" sz="1400" dirty="0"/>
          </a:p>
        </p:txBody>
      </p:sp>
      <p:sp>
        <p:nvSpPr>
          <p:cNvPr id="2" name="Title 1">
            <a:extLst>
              <a:ext uri="{FF2B5EF4-FFF2-40B4-BE49-F238E27FC236}">
                <a16:creationId xmlns:a16="http://schemas.microsoft.com/office/drawing/2014/main" id="{E2DB7896-120D-B5BA-4BAF-3D9EF0C91EEC}"/>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en-US" sz="600" b="0" dirty="0">
                <a:solidFill>
                  <a:schemeClr val="accent3"/>
                </a:solidFill>
              </a:rPr>
              <a:t>SEVEN PEEKS AT FINNISH CIRCUS</a:t>
            </a:r>
            <a:endParaRPr lang="en-US" sz="600" b="0" dirty="0">
              <a:solidFill>
                <a:schemeClr val="accent3"/>
              </a:solidFill>
              <a:latin typeface="Finlandica"/>
            </a:endParaRPr>
          </a:p>
        </p:txBody>
      </p:sp>
      <p:grpSp>
        <p:nvGrpSpPr>
          <p:cNvPr id="10" name="Group 9">
            <a:extLst>
              <a:ext uri="{FF2B5EF4-FFF2-40B4-BE49-F238E27FC236}">
                <a16:creationId xmlns:a16="http://schemas.microsoft.com/office/drawing/2014/main" id="{5168AEEC-3E9E-8885-3881-974A4A3C03EB}"/>
              </a:ext>
            </a:extLst>
          </p:cNvPr>
          <p:cNvGrpSpPr/>
          <p:nvPr/>
        </p:nvGrpSpPr>
        <p:grpSpPr>
          <a:xfrm>
            <a:off x="179510" y="5321880"/>
            <a:ext cx="3816426" cy="4269600"/>
            <a:chOff x="179510" y="5249140"/>
            <a:chExt cx="3816426" cy="4269600"/>
          </a:xfrm>
        </p:grpSpPr>
        <p:pic>
          <p:nvPicPr>
            <p:cNvPr id="6" name="Picture 5">
              <a:extLst>
                <a:ext uri="{FF2B5EF4-FFF2-40B4-BE49-F238E27FC236}">
                  <a16:creationId xmlns:a16="http://schemas.microsoft.com/office/drawing/2014/main" id="{44CEF358-E5E0-0A6A-6089-3B0AA16CBEF9}"/>
                </a:ext>
              </a:extLst>
            </p:cNvPr>
            <p:cNvPicPr>
              <a:picLocks/>
            </p:cNvPicPr>
            <p:nvPr/>
          </p:nvPicPr>
          <p:blipFill>
            <a:blip r:embed="rId5">
              <a:extLst>
                <a:ext uri="{28A0092B-C50C-407E-A947-70E740481C1C}">
                  <a14:useLocalDpi xmlns:a14="http://schemas.microsoft.com/office/drawing/2010/main" val="0"/>
                </a:ext>
              </a:extLst>
            </a:blip>
            <a:srcRect l="18940" t="862" r="31677" b="921"/>
            <a:stretch>
              <a:fillRect/>
            </a:stretch>
          </p:blipFill>
          <p:spPr>
            <a:xfrm>
              <a:off x="179510" y="5249140"/>
              <a:ext cx="3816426" cy="4269600"/>
            </a:xfrm>
            <a:prstGeom prst="rect">
              <a:avLst/>
            </a:prstGeom>
          </p:spPr>
        </p:pic>
        <p:sp>
          <p:nvSpPr>
            <p:cNvPr id="9" name="Footer Placeholder 4">
              <a:extLst>
                <a:ext uri="{FF2B5EF4-FFF2-40B4-BE49-F238E27FC236}">
                  <a16:creationId xmlns:a16="http://schemas.microsoft.com/office/drawing/2014/main" id="{F34927A3-9524-C613-E823-842ECAA844EF}"/>
                </a:ext>
              </a:extLst>
            </p:cNvPr>
            <p:cNvSpPr txBox="1">
              <a:spLocks/>
            </p:cNvSpPr>
            <p:nvPr/>
          </p:nvSpPr>
          <p:spPr>
            <a:xfrm>
              <a:off x="228722" y="9235055"/>
              <a:ext cx="1580561"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a:solidFill>
                    <a:schemeClr val="bg1"/>
                  </a:solidFill>
                  <a:latin typeface="+mj-lt"/>
                </a:rPr>
                <a:t>Sorin </a:t>
              </a:r>
              <a:r>
                <a:rPr lang="en-US" sz="700" kern="0" cap="none" spc="0" dirty="0" err="1">
                  <a:solidFill>
                    <a:schemeClr val="bg1"/>
                  </a:solidFill>
                  <a:latin typeface="+mj-lt"/>
                </a:rPr>
                <a:t>Sirkus</a:t>
              </a:r>
              <a:r>
                <a:rPr lang="en-US" sz="700" kern="0" cap="none" spc="0" dirty="0">
                  <a:solidFill>
                    <a:schemeClr val="bg1"/>
                  </a:solidFill>
                  <a:latin typeface="+mj-lt"/>
                </a:rPr>
                <a:t>: Christmas show Kaila, 2023. </a:t>
              </a:r>
            </a:p>
            <a:p>
              <a:pPr>
                <a:lnSpc>
                  <a:spcPct val="114000"/>
                </a:lnSpc>
              </a:pPr>
              <a:r>
                <a:rPr lang="en-US" sz="700" kern="0" cap="none" spc="0" dirty="0">
                  <a:solidFill>
                    <a:schemeClr val="bg1"/>
                  </a:solidFill>
                  <a:latin typeface="+mj-lt"/>
                </a:rPr>
                <a:t>Photo: Kristian Wanvik</a:t>
              </a:r>
            </a:p>
          </p:txBody>
        </p:sp>
      </p:grpSp>
      <p:sp>
        <p:nvSpPr>
          <p:cNvPr id="21" name="Rectangle 20">
            <a:extLst>
              <a:ext uri="{FF2B5EF4-FFF2-40B4-BE49-F238E27FC236}">
                <a16:creationId xmlns:a16="http://schemas.microsoft.com/office/drawing/2014/main" id="{B6FF00A0-CE31-EB5C-FC4D-126D75D14308}"/>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73F22F43-0C8F-A9F8-A854-0A6D88AFAC44}"/>
              </a:ext>
            </a:extLst>
          </p:cNvPr>
          <p:cNvGrpSpPr/>
          <p:nvPr/>
        </p:nvGrpSpPr>
        <p:grpSpPr>
          <a:xfrm>
            <a:off x="4067944" y="627529"/>
            <a:ext cx="5076056" cy="4265480"/>
            <a:chOff x="4067944" y="627530"/>
            <a:chExt cx="5076056" cy="4265480"/>
          </a:xfrm>
        </p:grpSpPr>
        <p:pic>
          <p:nvPicPr>
            <p:cNvPr id="23" name="Picture 22">
              <a:extLst>
                <a:ext uri="{FF2B5EF4-FFF2-40B4-BE49-F238E27FC236}">
                  <a16:creationId xmlns:a16="http://schemas.microsoft.com/office/drawing/2014/main" id="{8A75A375-7BA9-AE48-D2D9-48FC5AFD1BFF}"/>
                </a:ext>
              </a:extLst>
            </p:cNvPr>
            <p:cNvPicPr>
              <a:picLocks noChangeAspect="1"/>
            </p:cNvPicPr>
            <p:nvPr/>
          </p:nvPicPr>
          <p:blipFill>
            <a:blip r:embed="rId6">
              <a:extLst>
                <a:ext uri="{28A0092B-C50C-407E-A947-70E740481C1C}">
                  <a14:useLocalDpi xmlns:a14="http://schemas.microsoft.com/office/drawing/2010/main" val="0"/>
                </a:ext>
              </a:extLst>
            </a:blip>
            <a:srcRect l="9279" r="11545"/>
            <a:stretch>
              <a:fillRect/>
            </a:stretch>
          </p:blipFill>
          <p:spPr>
            <a:xfrm>
              <a:off x="4067944" y="627530"/>
              <a:ext cx="5076056" cy="4265480"/>
            </a:xfrm>
            <a:prstGeom prst="rect">
              <a:avLst/>
            </a:prstGeom>
          </p:spPr>
        </p:pic>
        <p:sp>
          <p:nvSpPr>
            <p:cNvPr id="24" name="Footer Placeholder 4">
              <a:extLst>
                <a:ext uri="{FF2B5EF4-FFF2-40B4-BE49-F238E27FC236}">
                  <a16:creationId xmlns:a16="http://schemas.microsoft.com/office/drawing/2014/main" id="{F4B7B89B-9BC9-4B9E-B2CA-017B428D65DC}"/>
                </a:ext>
              </a:extLst>
            </p:cNvPr>
            <p:cNvSpPr txBox="1">
              <a:spLocks/>
            </p:cNvSpPr>
            <p:nvPr/>
          </p:nvSpPr>
          <p:spPr>
            <a:xfrm>
              <a:off x="4131444" y="4620314"/>
              <a:ext cx="968214" cy="23737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700" kern="0" cap="none" spc="0" dirty="0" err="1">
                  <a:solidFill>
                    <a:schemeClr val="bg1"/>
                  </a:solidFill>
                  <a:effectLst>
                    <a:outerShdw blurRad="635000" dir="5400000" algn="ctr" rotWithShape="0">
                      <a:srgbClr val="000000">
                        <a:alpha val="90000"/>
                      </a:srgbClr>
                    </a:outerShdw>
                  </a:effectLst>
                </a:rPr>
                <a:t>Linnanmäki</a:t>
              </a:r>
              <a:r>
                <a:rPr lang="en-US" sz="700" kern="0" cap="none" spc="0" dirty="0">
                  <a:solidFill>
                    <a:schemeClr val="bg1"/>
                  </a:solidFill>
                  <a:effectLst>
                    <a:outerShdw blurRad="635000" dir="5400000" algn="ctr" rotWithShape="0">
                      <a:srgbClr val="000000">
                        <a:alpha val="90000"/>
                      </a:srgbClr>
                    </a:outerShdw>
                  </a:effectLst>
                </a:rPr>
                <a:t> Youth Circus. </a:t>
              </a:r>
            </a:p>
            <a:p>
              <a:pPr>
                <a:lnSpc>
                  <a:spcPct val="114000"/>
                </a:lnSpc>
              </a:pPr>
              <a:r>
                <a:rPr lang="en-US" sz="700" kern="0" cap="none" spc="0" dirty="0">
                  <a:solidFill>
                    <a:schemeClr val="bg1"/>
                  </a:solidFill>
                  <a:effectLst>
                    <a:outerShdw blurRad="635000" dir="5400000" algn="ctr" rotWithShape="0">
                      <a:srgbClr val="000000">
                        <a:alpha val="90000"/>
                      </a:srgbClr>
                    </a:outerShdw>
                  </a:effectLst>
                </a:rPr>
                <a:t>Photo: Mika Kukkonen</a:t>
              </a:r>
            </a:p>
          </p:txBody>
        </p:sp>
      </p:grpSp>
      <p:sp>
        <p:nvSpPr>
          <p:cNvPr id="4" name="Title 1">
            <a:extLst>
              <a:ext uri="{FF2B5EF4-FFF2-40B4-BE49-F238E27FC236}">
                <a16:creationId xmlns:a16="http://schemas.microsoft.com/office/drawing/2014/main" id="{C01AE924-3712-D49B-F05C-2F07DEC3F3BE}"/>
              </a:ext>
            </a:extLst>
          </p:cNvPr>
          <p:cNvSpPr txBox="1">
            <a:spLocks/>
          </p:cNvSpPr>
          <p:nvPr/>
        </p:nvSpPr>
        <p:spPr>
          <a:xfrm>
            <a:off x="373352"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dirty="0">
                <a:solidFill>
                  <a:schemeClr val="tx1"/>
                </a:solidFill>
              </a:rPr>
              <a:t>It’s not just entertainment. It’s part of growing up.</a:t>
            </a:r>
          </a:p>
        </p:txBody>
      </p:sp>
      <p:grpSp>
        <p:nvGrpSpPr>
          <p:cNvPr id="7" name="Group 6">
            <a:extLst>
              <a:ext uri="{FF2B5EF4-FFF2-40B4-BE49-F238E27FC236}">
                <a16:creationId xmlns:a16="http://schemas.microsoft.com/office/drawing/2014/main" id="{F5ED0715-C8FB-96EF-F4C1-3D54B19E9861}"/>
              </a:ext>
            </a:extLst>
          </p:cNvPr>
          <p:cNvGrpSpPr/>
          <p:nvPr/>
        </p:nvGrpSpPr>
        <p:grpSpPr>
          <a:xfrm>
            <a:off x="1041368" y="370623"/>
            <a:ext cx="1972106" cy="159110"/>
            <a:chOff x="623549" y="370623"/>
            <a:chExt cx="1972106" cy="159110"/>
          </a:xfrm>
        </p:grpSpPr>
        <p:sp>
          <p:nvSpPr>
            <p:cNvPr id="16" name="Title 1">
              <a:extLst>
                <a:ext uri="{FF2B5EF4-FFF2-40B4-BE49-F238E27FC236}">
                  <a16:creationId xmlns:a16="http://schemas.microsoft.com/office/drawing/2014/main" id="{1AA4D803-815F-BB7B-579E-58A76E3E2C31}"/>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1</a:t>
              </a:r>
            </a:p>
          </p:txBody>
        </p:sp>
        <p:sp>
          <p:nvSpPr>
            <p:cNvPr id="17" name="Rectangle 16">
              <a:extLst>
                <a:ext uri="{FF2B5EF4-FFF2-40B4-BE49-F238E27FC236}">
                  <a16:creationId xmlns:a16="http://schemas.microsoft.com/office/drawing/2014/main" id="{54EA53A4-C5FE-1364-E0A7-0EEB3CB284BE}"/>
                </a:ext>
              </a:extLst>
            </p:cNvPr>
            <p:cNvSpPr/>
            <p:nvPr/>
          </p:nvSpPr>
          <p:spPr>
            <a:xfrm>
              <a:off x="1505166"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itle 1">
              <a:extLst>
                <a:ext uri="{FF2B5EF4-FFF2-40B4-BE49-F238E27FC236}">
                  <a16:creationId xmlns:a16="http://schemas.microsoft.com/office/drawing/2014/main" id="{6F509CDE-D14C-0305-535E-8DE4EA113C62}"/>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2</a:t>
              </a:r>
            </a:p>
          </p:txBody>
        </p:sp>
        <p:sp>
          <p:nvSpPr>
            <p:cNvPr id="25" name="Title 1">
              <a:extLst>
                <a:ext uri="{FF2B5EF4-FFF2-40B4-BE49-F238E27FC236}">
                  <a16:creationId xmlns:a16="http://schemas.microsoft.com/office/drawing/2014/main" id="{5D129CF2-F45C-58D8-66E1-4E66980D6EB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3</a:t>
              </a:r>
            </a:p>
          </p:txBody>
        </p:sp>
        <p:sp>
          <p:nvSpPr>
            <p:cNvPr id="26" name="Title 1">
              <a:extLst>
                <a:ext uri="{FF2B5EF4-FFF2-40B4-BE49-F238E27FC236}">
                  <a16:creationId xmlns:a16="http://schemas.microsoft.com/office/drawing/2014/main" id="{DC87A997-F5FA-2751-88A0-44B88F340E2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dirty="0">
                  <a:solidFill>
                    <a:schemeClr val="tx1"/>
                  </a:solidFill>
                  <a:latin typeface="Finlandica" pitchFamily="2" charset="77"/>
                </a:rPr>
                <a:t>4</a:t>
              </a:r>
            </a:p>
          </p:txBody>
        </p:sp>
        <p:sp>
          <p:nvSpPr>
            <p:cNvPr id="28" name="Title 1">
              <a:extLst>
                <a:ext uri="{FF2B5EF4-FFF2-40B4-BE49-F238E27FC236}">
                  <a16:creationId xmlns:a16="http://schemas.microsoft.com/office/drawing/2014/main" id="{4AB661EB-69D1-7B98-5117-07FAACF0ED64}"/>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5</a:t>
              </a:r>
            </a:p>
          </p:txBody>
        </p:sp>
        <p:sp>
          <p:nvSpPr>
            <p:cNvPr id="29" name="Title 1">
              <a:extLst>
                <a:ext uri="{FF2B5EF4-FFF2-40B4-BE49-F238E27FC236}">
                  <a16:creationId xmlns:a16="http://schemas.microsoft.com/office/drawing/2014/main" id="{39B15419-549E-7FA8-9944-A187DC4187E6}"/>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6</a:t>
              </a:r>
            </a:p>
          </p:txBody>
        </p:sp>
        <p:sp>
          <p:nvSpPr>
            <p:cNvPr id="30" name="Title 1">
              <a:extLst>
                <a:ext uri="{FF2B5EF4-FFF2-40B4-BE49-F238E27FC236}">
                  <a16:creationId xmlns:a16="http://schemas.microsoft.com/office/drawing/2014/main" id="{AC44B388-1A0D-433F-DBFC-B30031F3314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600" b="0" dirty="0">
                  <a:solidFill>
                    <a:schemeClr val="accent2"/>
                  </a:solidFill>
                  <a:latin typeface="Finlandica" pitchFamily="2" charset="77"/>
                </a:rPr>
                <a:t>7</a:t>
              </a:r>
            </a:p>
          </p:txBody>
        </p:sp>
      </p:grpSp>
    </p:spTree>
    <p:custDataLst>
      <p:tags r:id="rId1"/>
    </p:custDataLst>
    <p:extLst>
      <p:ext uri="{BB962C8B-B14F-4D97-AF65-F5344CB8AC3E}">
        <p14:creationId xmlns:p14="http://schemas.microsoft.com/office/powerpoint/2010/main" val="149774089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1.35802E-6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20"/>
                                        </p:tgtEl>
                                        <p:attrNameLst>
                                          <p:attrName>ppt_x</p:attrName>
                                          <p:attrName>ppt_y</p:attrName>
                                        </p:attrNameLst>
                                      </p:cBhvr>
                                      <p:rCtr x="345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2.1|2"/>
</p:tagLst>
</file>

<file path=ppt/tags/tag3.xml><?xml version="1.0" encoding="utf-8"?>
<p:tagLst xmlns:a="http://schemas.openxmlformats.org/drawingml/2006/main" xmlns:r="http://schemas.openxmlformats.org/officeDocument/2006/relationships" xmlns:p="http://schemas.openxmlformats.org/presentationml/2006/main">
  <p:tag name="TIMING" val="|2.1|2"/>
</p:tagLst>
</file>

<file path=ppt/tags/tag4.xml><?xml version="1.0" encoding="utf-8"?>
<p:tagLst xmlns:a="http://schemas.openxmlformats.org/drawingml/2006/main" xmlns:r="http://schemas.openxmlformats.org/officeDocument/2006/relationships" xmlns:p="http://schemas.openxmlformats.org/presentationml/2006/main">
  <p:tag name="TIMING" val="|2.1|2"/>
</p:tagLst>
</file>

<file path=ppt/tags/tag5.xml><?xml version="1.0" encoding="utf-8"?>
<p:tagLst xmlns:a="http://schemas.openxmlformats.org/drawingml/2006/main" xmlns:r="http://schemas.openxmlformats.org/officeDocument/2006/relationships" xmlns:p="http://schemas.openxmlformats.org/presentationml/2006/main">
  <p:tag name="TIMING" val="|2.1|2"/>
</p:tagLst>
</file>

<file path=ppt/tags/tag6.xml><?xml version="1.0" encoding="utf-8"?>
<p:tagLst xmlns:a="http://schemas.openxmlformats.org/drawingml/2006/main" xmlns:r="http://schemas.openxmlformats.org/officeDocument/2006/relationships" xmlns:p="http://schemas.openxmlformats.org/presentationml/2006/main">
  <p:tag name="TIMING" val="|2.1|2"/>
</p:tagLst>
</file>

<file path=ppt/tags/tag7.xml><?xml version="1.0" encoding="utf-8"?>
<p:tagLst xmlns:a="http://schemas.openxmlformats.org/drawingml/2006/main" xmlns:r="http://schemas.openxmlformats.org/officeDocument/2006/relationships" xmlns:p="http://schemas.openxmlformats.org/presentationml/2006/main">
  <p:tag name="TIMING" val="|2.1|2"/>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E97F60DBB650B439C66544DB200CF18" ma:contentTypeVersion="16" ma:contentTypeDescription="Luo uusi asiakirja." ma:contentTypeScope="" ma:versionID="3030b773033b05198211b022f1aa9911">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c09305955d2e8a9fa3de9914a99c1458"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FA0720-D698-4634-8DD9-20E191EBBEC4}"/>
</file>

<file path=customXml/itemProps2.xml><?xml version="1.0" encoding="utf-8"?>
<ds:datastoreItem xmlns:ds="http://schemas.openxmlformats.org/officeDocument/2006/customXml" ds:itemID="{B6AE11A5-BEE4-47AE-A876-D224C8F94A57}">
  <ds:schemaRefs>
    <ds:schemaRef ds:uri="http://schemas.microsoft.com/office/infopath/2007/PartnerControls"/>
    <ds:schemaRef ds:uri="http://purl.org/dc/terms/"/>
    <ds:schemaRef ds:uri="http://schemas.microsoft.com/office/2006/documentManagement/types"/>
    <ds:schemaRef ds:uri="http://purl.org/dc/elements/1.1/"/>
    <ds:schemaRef ds:uri="f6001937-131a-4e96-baff-ca13d4d9a111"/>
    <ds:schemaRef ds:uri="http://www.w3.org/XML/1998/namespace"/>
    <ds:schemaRef ds:uri="http://schemas.openxmlformats.org/package/2006/metadata/core-properties"/>
    <ds:schemaRef ds:uri="d142e32c-b0cf-45f9-98c1-f6222271300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9681288-7806-430D-9BBA-254DCC6ED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1_Suomi Finland</Template>
  <TotalTime>11489</TotalTime>
  <Words>3623</Words>
  <Application>Microsoft Macintosh PowerPoint</Application>
  <PresentationFormat>On-screen Show (16:9)</PresentationFormat>
  <Paragraphs>296</Paragraphs>
  <Slides>18</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Arial,Sans-Serif</vt:lpstr>
      <vt:lpstr>Calibri</vt:lpstr>
      <vt:lpstr>Finlandica</vt:lpstr>
      <vt:lpstr>1_Suomi Finland</vt:lpstr>
      <vt:lpstr>1_Suomi Finland Blanco</vt:lpstr>
      <vt:lpstr>SEVEN PEEKS AT  FINNISH CIRCUS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show is over.  Let’s create more  magic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anniina.nieminen</cp:lastModifiedBy>
  <cp:revision>65</cp:revision>
  <dcterms:created xsi:type="dcterms:W3CDTF">2024-12-11T12:49:30Z</dcterms:created>
  <dcterms:modified xsi:type="dcterms:W3CDTF">2025-10-22T07:45:27Z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