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jpe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13E_5D4117E2.xml" ContentType="application/vnd.ms-powerpoint.comments+xml"/>
  <Override PartName="/ppt/notesSlides/notesSlide2.xml" ContentType="application/vnd.openxmlformats-officedocument.presentationml.notesSlide+xml"/>
  <Override PartName="/ppt/comments/modernComment_114_CE37010E.xml" ContentType="application/vnd.ms-powerpoint.comments+xml"/>
  <Override PartName="/ppt/tags/tag1.xml" ContentType="application/vnd.openxmlformats-officedocument.presentationml.tags+xml"/>
  <Override PartName="/ppt/notesSlides/notesSlide3.xml" ContentType="application/vnd.openxmlformats-officedocument.presentationml.notesSlide+xml"/>
  <Override PartName="/ppt/comments/modernComment_123_F43C1218.xml" ContentType="application/vnd.ms-powerpoint.comments+xml"/>
  <Override PartName="/ppt/notesSlides/notesSlide4.xml" ContentType="application/vnd.openxmlformats-officedocument.presentationml.notesSlide+xml"/>
  <Override PartName="/ppt/comments/modernComment_11F_1311510D.xml" ContentType="application/vnd.ms-powerpoint.comments+xml"/>
  <Override PartName="/ppt/tags/tag2.xml" ContentType="application/vnd.openxmlformats-officedocument.presentationml.tags+xml"/>
  <Override PartName="/ppt/notesSlides/notesSlide5.xml" ContentType="application/vnd.openxmlformats-officedocument.presentationml.notesSlide+xml"/>
  <Override PartName="/ppt/comments/modernComment_13F_5AB9B71A.xml" ContentType="application/vnd.ms-powerpoint.comments+xml"/>
  <Override PartName="/ppt/notesSlides/notesSlide6.xml" ContentType="application/vnd.openxmlformats-officedocument.presentationml.notesSlide+xml"/>
  <Override PartName="/ppt/comments/modernComment_127_9E6E243F.xml" ContentType="application/vnd.ms-powerpoint.comments+xml"/>
  <Override PartName="/ppt/tags/tag3.xml" ContentType="application/vnd.openxmlformats-officedocument.presentationml.tags+xml"/>
  <Override PartName="/ppt/notesSlides/notesSlide7.xml" ContentType="application/vnd.openxmlformats-officedocument.presentationml.notesSlide+xml"/>
  <Override PartName="/ppt/comments/modernComment_140_42243939.xml" ContentType="application/vnd.ms-powerpoint.comments+xml"/>
  <Override PartName="/ppt/notesSlides/notesSlide8.xml" ContentType="application/vnd.openxmlformats-officedocument.presentationml.notesSlide+xml"/>
  <Override PartName="/ppt/comments/modernComment_128_B3D99D63.xml" ContentType="application/vnd.ms-powerpoint.comments+xml"/>
  <Override PartName="/ppt/tags/tag4.xml" ContentType="application/vnd.openxmlformats-officedocument.presentationml.tags+xml"/>
  <Override PartName="/ppt/notesSlides/notesSlide9.xml" ContentType="application/vnd.openxmlformats-officedocument.presentationml.notesSlide+xml"/>
  <Override PartName="/ppt/comments/modernComment_141_CEFEA3AB.xml" ContentType="application/vnd.ms-powerpoint.comments+xml"/>
  <Override PartName="/ppt/notesSlides/notesSlide10.xml" ContentType="application/vnd.openxmlformats-officedocument.presentationml.notesSlide+xml"/>
  <Override PartName="/ppt/comments/modernComment_12A_F860A623.xml" ContentType="application/vnd.ms-powerpoint.comments+xml"/>
  <Override PartName="/ppt/tags/tag5.xml" ContentType="application/vnd.openxmlformats-officedocument.presentationml.tags+xml"/>
  <Override PartName="/ppt/notesSlides/notesSlide11.xml" ContentType="application/vnd.openxmlformats-officedocument.presentationml.notesSlide+xml"/>
  <Override PartName="/ppt/comments/modernComment_142_91D8A1A.xml" ContentType="application/vnd.ms-powerpoint.comments+xml"/>
  <Override PartName="/ppt/notesSlides/notesSlide12.xml" ContentType="application/vnd.openxmlformats-officedocument.presentationml.notesSlide+xml"/>
  <Override PartName="/ppt/comments/modernComment_12B_8B36C07C.xml" ContentType="application/vnd.ms-powerpoint.comments+xml"/>
  <Override PartName="/ppt/tags/tag6.xml" ContentType="application/vnd.openxmlformats-officedocument.presentationml.tags+xml"/>
  <Override PartName="/ppt/notesSlides/notesSlide13.xml" ContentType="application/vnd.openxmlformats-officedocument.presentationml.notesSlide+xml"/>
  <Override PartName="/ppt/comments/modernComment_143_C42AE94E.xml" ContentType="application/vnd.ms-powerpoint.comment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1C_F039A93A.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82" r:id="rId5"/>
  </p:sldMasterIdLst>
  <p:notesMasterIdLst>
    <p:notesMasterId r:id="rId30"/>
  </p:notesMasterIdLst>
  <p:handoutMasterIdLst>
    <p:handoutMasterId r:id="rId31"/>
  </p:handoutMasterIdLst>
  <p:sldIdLst>
    <p:sldId id="318" r:id="rId6"/>
    <p:sldId id="276" r:id="rId7"/>
    <p:sldId id="291" r:id="rId8"/>
    <p:sldId id="287" r:id="rId9"/>
    <p:sldId id="319" r:id="rId10"/>
    <p:sldId id="295" r:id="rId11"/>
    <p:sldId id="320" r:id="rId12"/>
    <p:sldId id="296" r:id="rId13"/>
    <p:sldId id="321" r:id="rId14"/>
    <p:sldId id="298" r:id="rId15"/>
    <p:sldId id="322" r:id="rId16"/>
    <p:sldId id="299" r:id="rId17"/>
    <p:sldId id="323" r:id="rId18"/>
    <p:sldId id="300" r:id="rId19"/>
    <p:sldId id="324" r:id="rId20"/>
    <p:sldId id="301" r:id="rId21"/>
    <p:sldId id="325" r:id="rId22"/>
    <p:sldId id="302" r:id="rId23"/>
    <p:sldId id="329" r:id="rId24"/>
    <p:sldId id="289" r:id="rId25"/>
    <p:sldId id="328" r:id="rId26"/>
    <p:sldId id="316" r:id="rId27"/>
    <p:sldId id="314" r:id="rId28"/>
    <p:sldId id="284" r:id="rId29"/>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1008" userDrawn="1">
          <p15:clr>
            <a:srgbClr val="A4A3A4"/>
          </p15:clr>
        </p15:guide>
        <p15:guide id="6" orient="horz" pos="849">
          <p15:clr>
            <a:srgbClr val="A4A3A4"/>
          </p15:clr>
        </p15:guide>
        <p15:guide id="7" orient="horz" pos="2074" userDrawn="1">
          <p15:clr>
            <a:srgbClr val="A4A3A4"/>
          </p15:clr>
        </p15:guide>
        <p15:guide id="8" pos="2880">
          <p15:clr>
            <a:srgbClr val="A4A3A4"/>
          </p15:clr>
        </p15:guide>
        <p15:guide id="9" pos="1292" userDrawn="1">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guide id="15" orient="horz" pos="31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415102-02C8-08AF-C081-77D1686DC858}" name="Sari Kelkka" initials="SK" userId="S::sari.kelkka@republic.fi::ba14e794-bbcd-42e0-886a-05c4435caa78" providerId="AD"/>
  <p188:author id="{6B033516-5930-667A-6A57-33645B575DEF}" name="Anniina Nieminen" initials="AN" userId="S::anniina.nieminen@republic.fi::f7839237-dba9-434e-a8d8-c65406723c4d" providerId="AD"/>
  <p188:author id="{DCE21123-2A52-48A0-5831-EDBDF6607DD5}" name="Smuel Stiller" initials="SS" userId="S::smuel.stiller@republic.fi::baaceb4f-c17c-4b20-a98b-2c2514b53c4b" providerId="AD"/>
  <p188:author id="{3455B831-4E5A-461A-53B9-6F5E5CE7FA3B}" name="Emma Kemppainen" initials="EK" userId="S::emma.kemppainen@republic.fi::8155b497-1e7e-4c60-bc78-05f00b1c973e" providerId="AD"/>
  <p188:author id="{589B2680-7D8F-1E57-EAF7-7E171E3D1484}" name="elina.liimatta@stjm.fi" initials="el" userId="S::urn:spo:guest#elina.liimatta@stjm.fi::"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D8BB29-5584-8D4C-819F-C0EC91E16775}" v="58" dt="2025-11-10T08:30:54.8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479"/>
    <p:restoredTop sz="77720"/>
  </p:normalViewPr>
  <p:slideViewPr>
    <p:cSldViewPr snapToGrid="0" showGuides="1">
      <p:cViewPr varScale="1">
        <p:scale>
          <a:sx n="223" d="100"/>
          <a:sy n="223" d="100"/>
        </p:scale>
        <p:origin x="2040" y="192"/>
      </p:cViewPr>
      <p:guideLst>
        <p:guide orient="horz" pos="1620"/>
        <p:guide orient="horz" pos="305"/>
        <p:guide orient="horz" pos="2754"/>
        <p:guide orient="horz" pos="531"/>
        <p:guide orient="horz" pos="1008"/>
        <p:guide orient="horz" pos="849"/>
        <p:guide orient="horz" pos="2074"/>
        <p:guide pos="2880"/>
        <p:guide pos="1292"/>
        <p:guide pos="5465"/>
        <p:guide pos="1156"/>
        <p:guide pos="1973"/>
        <p:guide pos="3787"/>
        <p:guide pos="4604"/>
        <p:guide orient="horz" pos="3117"/>
      </p:guideLst>
    </p:cSldViewPr>
  </p:slideViewPr>
  <p:notesTextViewPr>
    <p:cViewPr>
      <p:scale>
        <a:sx n="1" d="1"/>
        <a:sy n="1" d="1"/>
      </p:scale>
      <p:origin x="0" y="0"/>
    </p:cViewPr>
  </p:notesTextViewPr>
  <p:notesViewPr>
    <p:cSldViewPr snapToGrid="0" showGuides="1">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na.liimatta@stjm.fi" userId="S::urn:spo:guest#elina.liimatta@stjm.fi::" providerId="AD" clId="Web-{523C0915-8CCE-18DD-6134-8892348DA0CD}"/>
    <pc:docChg chg="mod">
      <pc:chgData name="elina.liimatta@stjm.fi" userId="S::urn:spo:guest#elina.liimatta@stjm.fi::" providerId="AD" clId="Web-{523C0915-8CCE-18DD-6134-8892348DA0CD}" dt="2025-10-29T13:04:41.839" v="0"/>
      <pc:docMkLst>
        <pc:docMk/>
      </pc:docMkLst>
    </pc:docChg>
  </pc:docChgLst>
  <pc:docChgLst>
    <pc:chgData name="Anniina Nieminen" userId="f7839237-dba9-434e-a8d8-c65406723c4d" providerId="ADAL" clId="{F77A5F71-E5E0-5517-9357-B0FFC58AD05D}"/>
    <pc:docChg chg="undo redo custSel modSld">
      <pc:chgData name="Anniina Nieminen" userId="f7839237-dba9-434e-a8d8-c65406723c4d" providerId="ADAL" clId="{F77A5F71-E5E0-5517-9357-B0FFC58AD05D}" dt="2025-11-10T08:31:05.337" v="286" actId="1035"/>
      <pc:docMkLst>
        <pc:docMk/>
      </pc:docMkLst>
      <pc:sldChg chg="modSp">
        <pc:chgData name="Anniina Nieminen" userId="f7839237-dba9-434e-a8d8-c65406723c4d" providerId="ADAL" clId="{F77A5F71-E5E0-5517-9357-B0FFC58AD05D}" dt="2025-11-04T12:10:54.581" v="2"/>
        <pc:sldMkLst>
          <pc:docMk/>
          <pc:sldMk cId="3459711246" sldId="276"/>
        </pc:sldMkLst>
        <pc:spChg chg="mod">
          <ac:chgData name="Anniina Nieminen" userId="f7839237-dba9-434e-a8d8-c65406723c4d" providerId="ADAL" clId="{F77A5F71-E5E0-5517-9357-B0FFC58AD05D}" dt="2025-11-04T12:10:54.581" v="2"/>
          <ac:spMkLst>
            <pc:docMk/>
            <pc:sldMk cId="3459711246" sldId="276"/>
            <ac:spMk id="3" creationId="{4FCF8A33-F2EE-F0B9-F9C1-D466E2389E6B}"/>
          </ac:spMkLst>
        </pc:spChg>
      </pc:sldChg>
      <pc:sldChg chg="modSp">
        <pc:chgData name="Anniina Nieminen" userId="f7839237-dba9-434e-a8d8-c65406723c4d" providerId="ADAL" clId="{F77A5F71-E5E0-5517-9357-B0FFC58AD05D}" dt="2025-11-04T12:15:31.875" v="15"/>
        <pc:sldMkLst>
          <pc:docMk/>
          <pc:sldMk cId="319901965" sldId="287"/>
        </pc:sldMkLst>
        <pc:spChg chg="mod">
          <ac:chgData name="Anniina Nieminen" userId="f7839237-dba9-434e-a8d8-c65406723c4d" providerId="ADAL" clId="{F77A5F71-E5E0-5517-9357-B0FFC58AD05D}" dt="2025-11-04T12:15:31.875" v="15"/>
          <ac:spMkLst>
            <pc:docMk/>
            <pc:sldMk cId="319901965" sldId="287"/>
            <ac:spMk id="3" creationId="{966C52FD-6FD3-B542-87B9-2BA9985294DB}"/>
          </ac:spMkLst>
        </pc:spChg>
      </pc:sldChg>
      <pc:sldChg chg="modSp">
        <pc:chgData name="Anniina Nieminen" userId="f7839237-dba9-434e-a8d8-c65406723c4d" providerId="ADAL" clId="{F77A5F71-E5E0-5517-9357-B0FFC58AD05D}" dt="2025-11-04T13:27:17.880" v="243"/>
        <pc:sldMkLst>
          <pc:docMk/>
          <pc:sldMk cId="2938684486" sldId="289"/>
        </pc:sldMkLst>
        <pc:spChg chg="mod">
          <ac:chgData name="Anniina Nieminen" userId="f7839237-dba9-434e-a8d8-c65406723c4d" providerId="ADAL" clId="{F77A5F71-E5E0-5517-9357-B0FFC58AD05D}" dt="2025-11-04T13:27:17.880" v="243"/>
          <ac:spMkLst>
            <pc:docMk/>
            <pc:sldMk cId="2938684486" sldId="289"/>
            <ac:spMk id="3" creationId="{C7029A63-C667-6CE8-94D0-3ACD2ED2B55F}"/>
          </ac:spMkLst>
        </pc:spChg>
      </pc:sldChg>
      <pc:sldChg chg="modSp mod">
        <pc:chgData name="Anniina Nieminen" userId="f7839237-dba9-434e-a8d8-c65406723c4d" providerId="ADAL" clId="{F77A5F71-E5E0-5517-9357-B0FFC58AD05D}" dt="2025-11-04T12:14:11.914" v="14" actId="1076"/>
        <pc:sldMkLst>
          <pc:docMk/>
          <pc:sldMk cId="4097577496" sldId="291"/>
        </pc:sldMkLst>
        <pc:spChg chg="mod">
          <ac:chgData name="Anniina Nieminen" userId="f7839237-dba9-434e-a8d8-c65406723c4d" providerId="ADAL" clId="{F77A5F71-E5E0-5517-9357-B0FFC58AD05D}" dt="2025-11-04T12:13:53.379" v="11"/>
          <ac:spMkLst>
            <pc:docMk/>
            <pc:sldMk cId="4097577496" sldId="291"/>
            <ac:spMk id="9" creationId="{72A8464A-56C4-062C-D268-C63EC84005EB}"/>
          </ac:spMkLst>
        </pc:spChg>
        <pc:spChg chg="mod">
          <ac:chgData name="Anniina Nieminen" userId="f7839237-dba9-434e-a8d8-c65406723c4d" providerId="ADAL" clId="{F77A5F71-E5E0-5517-9357-B0FFC58AD05D}" dt="2025-11-04T12:13:35.879" v="8"/>
          <ac:spMkLst>
            <pc:docMk/>
            <pc:sldMk cId="4097577496" sldId="291"/>
            <ac:spMk id="22" creationId="{5CF9AD68-8FD6-8BF3-984F-C0D9E3115A05}"/>
          </ac:spMkLst>
        </pc:spChg>
        <pc:spChg chg="mod">
          <ac:chgData name="Anniina Nieminen" userId="f7839237-dba9-434e-a8d8-c65406723c4d" providerId="ADAL" clId="{F77A5F71-E5E0-5517-9357-B0FFC58AD05D}" dt="2025-11-04T12:14:04.560" v="13"/>
          <ac:spMkLst>
            <pc:docMk/>
            <pc:sldMk cId="4097577496" sldId="291"/>
            <ac:spMk id="68" creationId="{DB891CE5-3405-E7F2-D64D-C6EE282F34C5}"/>
          </ac:spMkLst>
        </pc:spChg>
        <pc:grpChg chg="mod">
          <ac:chgData name="Anniina Nieminen" userId="f7839237-dba9-434e-a8d8-c65406723c4d" providerId="ADAL" clId="{F77A5F71-E5E0-5517-9357-B0FFC58AD05D}" dt="2025-11-04T12:13:48.179" v="10"/>
          <ac:grpSpMkLst>
            <pc:docMk/>
            <pc:sldMk cId="4097577496" sldId="291"/>
            <ac:grpSpMk id="10" creationId="{E8A5E1CE-AE21-A04E-36DA-0BB55D0D61CB}"/>
          </ac:grpSpMkLst>
        </pc:grpChg>
        <pc:grpChg chg="mod">
          <ac:chgData name="Anniina Nieminen" userId="f7839237-dba9-434e-a8d8-c65406723c4d" providerId="ADAL" clId="{F77A5F71-E5E0-5517-9357-B0FFC58AD05D}" dt="2025-11-04T12:14:11.914" v="14" actId="1076"/>
          <ac:grpSpMkLst>
            <pc:docMk/>
            <pc:sldMk cId="4097577496" sldId="291"/>
            <ac:grpSpMk id="11" creationId="{413A5F53-69DE-0E7B-486E-2FBA846B2384}"/>
          </ac:grpSpMkLst>
        </pc:grpChg>
        <pc:grpChg chg="mod">
          <ac:chgData name="Anniina Nieminen" userId="f7839237-dba9-434e-a8d8-c65406723c4d" providerId="ADAL" clId="{F77A5F71-E5E0-5517-9357-B0FFC58AD05D}" dt="2025-11-04T12:12:29.240" v="6"/>
          <ac:grpSpMkLst>
            <pc:docMk/>
            <pc:sldMk cId="4097577496" sldId="291"/>
            <ac:grpSpMk id="69" creationId="{FCEC5890-62D2-FCA5-5452-3EDA5216E211}"/>
          </ac:grpSpMkLst>
        </pc:grpChg>
        <pc:picChg chg="mod">
          <ac:chgData name="Anniina Nieminen" userId="f7839237-dba9-434e-a8d8-c65406723c4d" providerId="ADAL" clId="{F77A5F71-E5E0-5517-9357-B0FFC58AD05D}" dt="2025-11-04T12:13:48.179" v="10"/>
          <ac:picMkLst>
            <pc:docMk/>
            <pc:sldMk cId="4097577496" sldId="291"/>
            <ac:picMk id="6" creationId="{B519963C-B0BB-8BCB-AFEA-C5B06306A8DB}"/>
          </ac:picMkLst>
        </pc:picChg>
        <pc:picChg chg="mod">
          <ac:chgData name="Anniina Nieminen" userId="f7839237-dba9-434e-a8d8-c65406723c4d" providerId="ADAL" clId="{F77A5F71-E5E0-5517-9357-B0FFC58AD05D}" dt="2025-11-04T12:12:29.240" v="6"/>
          <ac:picMkLst>
            <pc:docMk/>
            <pc:sldMk cId="4097577496" sldId="291"/>
            <ac:picMk id="12" creationId="{8BDE1C60-D1AB-161B-3928-34052114063D}"/>
          </ac:picMkLst>
        </pc:picChg>
        <pc:picChg chg="mod">
          <ac:chgData name="Anniina Nieminen" userId="f7839237-dba9-434e-a8d8-c65406723c4d" providerId="ADAL" clId="{F77A5F71-E5E0-5517-9357-B0FFC58AD05D}" dt="2025-11-04T12:11:42.580" v="3"/>
          <ac:picMkLst>
            <pc:docMk/>
            <pc:sldMk cId="4097577496" sldId="291"/>
            <ac:picMk id="13" creationId="{175CD336-7EC3-D4DB-AD00-A6EC2301B1FE}"/>
          </ac:picMkLst>
        </pc:picChg>
      </pc:sldChg>
      <pc:sldChg chg="modSp">
        <pc:chgData name="Anniina Nieminen" userId="f7839237-dba9-434e-a8d8-c65406723c4d" providerId="ADAL" clId="{F77A5F71-E5E0-5517-9357-B0FFC58AD05D}" dt="2025-11-04T12:33:06.358" v="55"/>
        <pc:sldMkLst>
          <pc:docMk/>
          <pc:sldMk cId="2658018367" sldId="295"/>
        </pc:sldMkLst>
        <pc:spChg chg="mod">
          <ac:chgData name="Anniina Nieminen" userId="f7839237-dba9-434e-a8d8-c65406723c4d" providerId="ADAL" clId="{F77A5F71-E5E0-5517-9357-B0FFC58AD05D}" dt="2025-11-04T12:33:06.358" v="55"/>
          <ac:spMkLst>
            <pc:docMk/>
            <pc:sldMk cId="2658018367" sldId="295"/>
            <ac:spMk id="3" creationId="{46936936-58B5-45C4-9603-8A7C1E2BDC7F}"/>
          </ac:spMkLst>
        </pc:spChg>
      </pc:sldChg>
      <pc:sldChg chg="modSp">
        <pc:chgData name="Anniina Nieminen" userId="f7839237-dba9-434e-a8d8-c65406723c4d" providerId="ADAL" clId="{F77A5F71-E5E0-5517-9357-B0FFC58AD05D}" dt="2025-11-04T12:39:55.768" v="116"/>
        <pc:sldMkLst>
          <pc:docMk/>
          <pc:sldMk cId="3017383267" sldId="296"/>
        </pc:sldMkLst>
        <pc:spChg chg="mod">
          <ac:chgData name="Anniina Nieminen" userId="f7839237-dba9-434e-a8d8-c65406723c4d" providerId="ADAL" clId="{F77A5F71-E5E0-5517-9357-B0FFC58AD05D}" dt="2025-11-04T12:39:55.768" v="116"/>
          <ac:spMkLst>
            <pc:docMk/>
            <pc:sldMk cId="3017383267" sldId="296"/>
            <ac:spMk id="3" creationId="{9C44418A-D393-AA20-7AC0-B53F73496A3B}"/>
          </ac:spMkLst>
        </pc:spChg>
      </pc:sldChg>
      <pc:sldChg chg="modSp">
        <pc:chgData name="Anniina Nieminen" userId="f7839237-dba9-434e-a8d8-c65406723c4d" providerId="ADAL" clId="{F77A5F71-E5E0-5517-9357-B0FFC58AD05D}" dt="2025-11-04T13:11:00.994" v="221"/>
        <pc:sldMkLst>
          <pc:docMk/>
          <pc:sldMk cId="2961702279" sldId="301"/>
        </pc:sldMkLst>
        <pc:spChg chg="mod">
          <ac:chgData name="Anniina Nieminen" userId="f7839237-dba9-434e-a8d8-c65406723c4d" providerId="ADAL" clId="{F77A5F71-E5E0-5517-9357-B0FFC58AD05D}" dt="2025-11-04T13:11:00.994" v="221"/>
          <ac:spMkLst>
            <pc:docMk/>
            <pc:sldMk cId="2961702279" sldId="301"/>
            <ac:spMk id="3" creationId="{C00A00BB-4D3D-BF80-B7AA-BB70299A3D55}"/>
          </ac:spMkLst>
        </pc:spChg>
      </pc:sldChg>
      <pc:sldChg chg="modSp">
        <pc:chgData name="Anniina Nieminen" userId="f7839237-dba9-434e-a8d8-c65406723c4d" providerId="ADAL" clId="{F77A5F71-E5E0-5517-9357-B0FFC58AD05D}" dt="2025-11-04T13:15:15.999" v="239"/>
        <pc:sldMkLst>
          <pc:docMk/>
          <pc:sldMk cId="1130455331" sldId="302"/>
        </pc:sldMkLst>
        <pc:spChg chg="mod">
          <ac:chgData name="Anniina Nieminen" userId="f7839237-dba9-434e-a8d8-c65406723c4d" providerId="ADAL" clId="{F77A5F71-E5E0-5517-9357-B0FFC58AD05D}" dt="2025-11-04T13:15:15.999" v="239"/>
          <ac:spMkLst>
            <pc:docMk/>
            <pc:sldMk cId="1130455331" sldId="302"/>
            <ac:spMk id="3" creationId="{FB31D66A-BE36-BBA6-B903-D95DB2675338}"/>
          </ac:spMkLst>
        </pc:spChg>
      </pc:sldChg>
      <pc:sldChg chg="modSp">
        <pc:chgData name="Anniina Nieminen" userId="f7839237-dba9-434e-a8d8-c65406723c4d" providerId="ADAL" clId="{F77A5F71-E5E0-5517-9357-B0FFC58AD05D}" dt="2025-11-04T12:09:46.616" v="1"/>
        <pc:sldMkLst>
          <pc:docMk/>
          <pc:sldMk cId="1564547042" sldId="318"/>
        </pc:sldMkLst>
        <pc:spChg chg="mod">
          <ac:chgData name="Anniina Nieminen" userId="f7839237-dba9-434e-a8d8-c65406723c4d" providerId="ADAL" clId="{F77A5F71-E5E0-5517-9357-B0FFC58AD05D}" dt="2025-11-04T12:08:59.329" v="0"/>
          <ac:spMkLst>
            <pc:docMk/>
            <pc:sldMk cId="1564547042" sldId="318"/>
            <ac:spMk id="7" creationId="{B2D0A095-A3EC-9163-31D9-4AA2BA86DC20}"/>
          </ac:spMkLst>
        </pc:spChg>
        <pc:spChg chg="mod">
          <ac:chgData name="Anniina Nieminen" userId="f7839237-dba9-434e-a8d8-c65406723c4d" providerId="ADAL" clId="{F77A5F71-E5E0-5517-9357-B0FFC58AD05D}" dt="2025-11-04T12:09:46.616" v="1"/>
          <ac:spMkLst>
            <pc:docMk/>
            <pc:sldMk cId="1564547042" sldId="318"/>
            <ac:spMk id="8" creationId="{088F72BD-80E9-1F9A-E38D-EF10D01AA283}"/>
          </ac:spMkLst>
        </pc:spChg>
      </pc:sldChg>
      <pc:sldChg chg="modSp mod">
        <pc:chgData name="Anniina Nieminen" userId="f7839237-dba9-434e-a8d8-c65406723c4d" providerId="ADAL" clId="{F77A5F71-E5E0-5517-9357-B0FFC58AD05D}" dt="2025-11-04T12:31:13.550" v="54" actId="1076"/>
        <pc:sldMkLst>
          <pc:docMk/>
          <pc:sldMk cId="1522120474" sldId="319"/>
        </pc:sldMkLst>
        <pc:spChg chg="mod">
          <ac:chgData name="Anniina Nieminen" userId="f7839237-dba9-434e-a8d8-c65406723c4d" providerId="ADAL" clId="{F77A5F71-E5E0-5517-9357-B0FFC58AD05D}" dt="2025-11-04T12:25:24.758" v="19"/>
          <ac:spMkLst>
            <pc:docMk/>
            <pc:sldMk cId="1522120474" sldId="319"/>
            <ac:spMk id="8" creationId="{AD8DEA0A-8E73-8883-7252-C2592117B26C}"/>
          </ac:spMkLst>
        </pc:spChg>
        <pc:spChg chg="mod">
          <ac:chgData name="Anniina Nieminen" userId="f7839237-dba9-434e-a8d8-c65406723c4d" providerId="ADAL" clId="{F77A5F71-E5E0-5517-9357-B0FFC58AD05D}" dt="2025-11-04T12:25:33.488" v="20"/>
          <ac:spMkLst>
            <pc:docMk/>
            <pc:sldMk cId="1522120474" sldId="319"/>
            <ac:spMk id="16" creationId="{E13B76D7-C9EE-9B0D-4163-FF4E127E81D7}"/>
          </ac:spMkLst>
        </pc:spChg>
        <pc:spChg chg="mod">
          <ac:chgData name="Anniina Nieminen" userId="f7839237-dba9-434e-a8d8-c65406723c4d" providerId="ADAL" clId="{F77A5F71-E5E0-5517-9357-B0FFC58AD05D}" dt="2025-11-04T12:25:45.320" v="22"/>
          <ac:spMkLst>
            <pc:docMk/>
            <pc:sldMk cId="1522120474" sldId="319"/>
            <ac:spMk id="18" creationId="{C93CBBCB-18C5-FD68-2CAA-19BBB01E6032}"/>
          </ac:spMkLst>
        </pc:spChg>
        <pc:spChg chg="mod">
          <ac:chgData name="Anniina Nieminen" userId="f7839237-dba9-434e-a8d8-c65406723c4d" providerId="ADAL" clId="{F77A5F71-E5E0-5517-9357-B0FFC58AD05D}" dt="2025-11-04T12:18:45.876" v="18"/>
          <ac:spMkLst>
            <pc:docMk/>
            <pc:sldMk cId="1522120474" sldId="319"/>
            <ac:spMk id="22" creationId="{5BEE055D-10D4-A653-42D9-551D90D8F15E}"/>
          </ac:spMkLst>
        </pc:spChg>
        <pc:spChg chg="mod">
          <ac:chgData name="Anniina Nieminen" userId="f7839237-dba9-434e-a8d8-c65406723c4d" providerId="ADAL" clId="{F77A5F71-E5E0-5517-9357-B0FFC58AD05D}" dt="2025-11-04T12:26:19.553" v="26"/>
          <ac:spMkLst>
            <pc:docMk/>
            <pc:sldMk cId="1522120474" sldId="319"/>
            <ac:spMk id="68" creationId="{F5ED3A60-2E50-D555-0F12-33284D2C5B67}"/>
          </ac:spMkLst>
        </pc:spChg>
        <pc:grpChg chg="mod">
          <ac:chgData name="Anniina Nieminen" userId="f7839237-dba9-434e-a8d8-c65406723c4d" providerId="ADAL" clId="{F77A5F71-E5E0-5517-9357-B0FFC58AD05D}" dt="2025-11-04T12:25:24.758" v="19"/>
          <ac:grpSpMkLst>
            <pc:docMk/>
            <pc:sldMk cId="1522120474" sldId="319"/>
            <ac:grpSpMk id="3" creationId="{98E0E82E-067A-B1E8-45A3-BFC0FBC62588}"/>
          </ac:grpSpMkLst>
        </pc:grpChg>
        <pc:grpChg chg="mod">
          <ac:chgData name="Anniina Nieminen" userId="f7839237-dba9-434e-a8d8-c65406723c4d" providerId="ADAL" clId="{F77A5F71-E5E0-5517-9357-B0FFC58AD05D}" dt="2025-11-04T12:30:47.915" v="51" actId="1036"/>
          <ac:grpSpMkLst>
            <pc:docMk/>
            <pc:sldMk cId="1522120474" sldId="319"/>
            <ac:grpSpMk id="4" creationId="{3D82BEAB-6419-FBFE-C74B-7AB0158268A9}"/>
          </ac:grpSpMkLst>
        </pc:grpChg>
        <pc:grpChg chg="mod">
          <ac:chgData name="Anniina Nieminen" userId="f7839237-dba9-434e-a8d8-c65406723c4d" providerId="ADAL" clId="{F77A5F71-E5E0-5517-9357-B0FFC58AD05D}" dt="2025-11-04T12:31:13.550" v="54" actId="1076"/>
          <ac:grpSpMkLst>
            <pc:docMk/>
            <pc:sldMk cId="1522120474" sldId="319"/>
            <ac:grpSpMk id="11" creationId="{E05A86D1-04A4-C386-1C34-BF6A246B8D45}"/>
          </ac:grpSpMkLst>
        </pc:grpChg>
        <pc:grpChg chg="mod">
          <ac:chgData name="Anniina Nieminen" userId="f7839237-dba9-434e-a8d8-c65406723c4d" providerId="ADAL" clId="{F77A5F71-E5E0-5517-9357-B0FFC58AD05D}" dt="2025-11-04T12:25:33.488" v="20"/>
          <ac:grpSpMkLst>
            <pc:docMk/>
            <pc:sldMk cId="1522120474" sldId="319"/>
            <ac:grpSpMk id="14" creationId="{122B7C83-5FF2-E5EA-D0E7-27C2CF1A3F77}"/>
          </ac:grpSpMkLst>
        </pc:grpChg>
        <pc:grpChg chg="mod">
          <ac:chgData name="Anniina Nieminen" userId="f7839237-dba9-434e-a8d8-c65406723c4d" providerId="ADAL" clId="{F77A5F71-E5E0-5517-9357-B0FFC58AD05D}" dt="2025-11-04T12:26:19.553" v="26"/>
          <ac:grpSpMkLst>
            <pc:docMk/>
            <pc:sldMk cId="1522120474" sldId="319"/>
            <ac:grpSpMk id="69" creationId="{A107AD26-6C15-BED5-43E7-3E2C9B4BE646}"/>
          </ac:grpSpMkLst>
        </pc:grpChg>
        <pc:picChg chg="mod">
          <ac:chgData name="Anniina Nieminen" userId="f7839237-dba9-434e-a8d8-c65406723c4d" providerId="ADAL" clId="{F77A5F71-E5E0-5517-9357-B0FFC58AD05D}" dt="2025-11-04T12:25:24.758" v="19"/>
          <ac:picMkLst>
            <pc:docMk/>
            <pc:sldMk cId="1522120474" sldId="319"/>
            <ac:picMk id="7" creationId="{9B8B8898-C0ED-DF32-4A9A-A478153940AB}"/>
          </ac:picMkLst>
        </pc:picChg>
        <pc:picChg chg="mod">
          <ac:chgData name="Anniina Nieminen" userId="f7839237-dba9-434e-a8d8-c65406723c4d" providerId="ADAL" clId="{F77A5F71-E5E0-5517-9357-B0FFC58AD05D}" dt="2025-11-04T12:26:19.553" v="26"/>
          <ac:picMkLst>
            <pc:docMk/>
            <pc:sldMk cId="1522120474" sldId="319"/>
            <ac:picMk id="12" creationId="{D13A896F-8AD4-DE61-6CA6-451F95795C11}"/>
          </ac:picMkLst>
        </pc:picChg>
        <pc:picChg chg="mod">
          <ac:chgData name="Anniina Nieminen" userId="f7839237-dba9-434e-a8d8-c65406723c4d" providerId="ADAL" clId="{F77A5F71-E5E0-5517-9357-B0FFC58AD05D}" dt="2025-11-04T12:18:45.876" v="18"/>
          <ac:picMkLst>
            <pc:docMk/>
            <pc:sldMk cId="1522120474" sldId="319"/>
            <ac:picMk id="13" creationId="{F5DF56D3-04A7-9E60-7421-F1909C9CA318}"/>
          </ac:picMkLst>
        </pc:picChg>
        <pc:picChg chg="mod">
          <ac:chgData name="Anniina Nieminen" userId="f7839237-dba9-434e-a8d8-c65406723c4d" providerId="ADAL" clId="{F77A5F71-E5E0-5517-9357-B0FFC58AD05D}" dt="2025-11-04T12:25:33.488" v="20"/>
          <ac:picMkLst>
            <pc:docMk/>
            <pc:sldMk cId="1522120474" sldId="319"/>
            <ac:picMk id="15" creationId="{2F7FB466-167A-B635-DF51-E5B82411B719}"/>
          </ac:picMkLst>
        </pc:picChg>
        <pc:picChg chg="mod modCrop">
          <ac:chgData name="Anniina Nieminen" userId="f7839237-dba9-434e-a8d8-c65406723c4d" providerId="ADAL" clId="{F77A5F71-E5E0-5517-9357-B0FFC58AD05D}" dt="2025-11-04T12:31:02.015" v="52" actId="732"/>
          <ac:picMkLst>
            <pc:docMk/>
            <pc:sldMk cId="1522120474" sldId="319"/>
            <ac:picMk id="17" creationId="{49FCECE9-8778-BD86-6935-B158CD056622}"/>
          </ac:picMkLst>
        </pc:picChg>
      </pc:sldChg>
      <pc:sldChg chg="modSp mod modNotesTx">
        <pc:chgData name="Anniina Nieminen" userId="f7839237-dba9-434e-a8d8-c65406723c4d" providerId="ADAL" clId="{F77A5F71-E5E0-5517-9357-B0FFC58AD05D}" dt="2025-11-04T12:39:09.311" v="115" actId="20577"/>
        <pc:sldMkLst>
          <pc:docMk/>
          <pc:sldMk cId="1109670201" sldId="320"/>
        </pc:sldMkLst>
        <pc:spChg chg="mod">
          <ac:chgData name="Anniina Nieminen" userId="f7839237-dba9-434e-a8d8-c65406723c4d" providerId="ADAL" clId="{F77A5F71-E5E0-5517-9357-B0FFC58AD05D}" dt="2025-11-04T12:39:09.311" v="115" actId="20577"/>
          <ac:spMkLst>
            <pc:docMk/>
            <pc:sldMk cId="1109670201" sldId="320"/>
            <ac:spMk id="7" creationId="{E80D4744-25DC-7D9F-A697-FE5B513E7CDA}"/>
          </ac:spMkLst>
        </pc:spChg>
        <pc:spChg chg="mod">
          <ac:chgData name="Anniina Nieminen" userId="f7839237-dba9-434e-a8d8-c65406723c4d" providerId="ADAL" clId="{F77A5F71-E5E0-5517-9357-B0FFC58AD05D}" dt="2025-11-04T12:38:57.383" v="113" actId="1037"/>
          <ac:spMkLst>
            <pc:docMk/>
            <pc:sldMk cId="1109670201" sldId="320"/>
            <ac:spMk id="9" creationId="{4392EF4D-F426-411B-C356-EEE1B55DE36E}"/>
          </ac:spMkLst>
        </pc:spChg>
        <pc:spChg chg="mod">
          <ac:chgData name="Anniina Nieminen" userId="f7839237-dba9-434e-a8d8-c65406723c4d" providerId="ADAL" clId="{F77A5F71-E5E0-5517-9357-B0FFC58AD05D}" dt="2025-11-04T12:35:26.230" v="62" actId="20577"/>
          <ac:spMkLst>
            <pc:docMk/>
            <pc:sldMk cId="1109670201" sldId="320"/>
            <ac:spMk id="28" creationId="{E6E2D3A0-DB43-3A7A-07E0-942A5B001318}"/>
          </ac:spMkLst>
        </pc:spChg>
        <pc:spChg chg="mod">
          <ac:chgData name="Anniina Nieminen" userId="f7839237-dba9-434e-a8d8-c65406723c4d" providerId="ADAL" clId="{F77A5F71-E5E0-5517-9357-B0FFC58AD05D}" dt="2025-11-04T12:37:04.903" v="82" actId="14838"/>
          <ac:spMkLst>
            <pc:docMk/>
            <pc:sldMk cId="1109670201" sldId="320"/>
            <ac:spMk id="31" creationId="{9BA5B44C-8BD8-0801-7C18-382FCF60C35E}"/>
          </ac:spMkLst>
        </pc:spChg>
        <pc:grpChg chg="mod">
          <ac:chgData name="Anniina Nieminen" userId="f7839237-dba9-434e-a8d8-c65406723c4d" providerId="ADAL" clId="{F77A5F71-E5E0-5517-9357-B0FFC58AD05D}" dt="2025-11-04T12:35:11.633" v="57"/>
          <ac:grpSpMkLst>
            <pc:docMk/>
            <pc:sldMk cId="1109670201" sldId="320"/>
            <ac:grpSpMk id="25" creationId="{D9F8F07D-B586-4314-0C9F-34B9DD7BF1AB}"/>
          </ac:grpSpMkLst>
        </pc:grpChg>
        <pc:grpChg chg="mod">
          <ac:chgData name="Anniina Nieminen" userId="f7839237-dba9-434e-a8d8-c65406723c4d" providerId="ADAL" clId="{F77A5F71-E5E0-5517-9357-B0FFC58AD05D}" dt="2025-11-04T12:34:30.401" v="56"/>
          <ac:grpSpMkLst>
            <pc:docMk/>
            <pc:sldMk cId="1109670201" sldId="320"/>
            <ac:grpSpMk id="29" creationId="{66A1A9C1-ABCA-0D26-C1B0-68788D64C5FC}"/>
          </ac:grpSpMkLst>
        </pc:grpChg>
        <pc:picChg chg="mod">
          <ac:chgData name="Anniina Nieminen" userId="f7839237-dba9-434e-a8d8-c65406723c4d" providerId="ADAL" clId="{F77A5F71-E5E0-5517-9357-B0FFC58AD05D}" dt="2025-11-04T12:35:11.633" v="57"/>
          <ac:picMkLst>
            <pc:docMk/>
            <pc:sldMk cId="1109670201" sldId="320"/>
            <ac:picMk id="26" creationId="{A68CF35B-6D2E-2602-4D18-E2E964133543}"/>
          </ac:picMkLst>
        </pc:picChg>
        <pc:picChg chg="mod">
          <ac:chgData name="Anniina Nieminen" userId="f7839237-dba9-434e-a8d8-c65406723c4d" providerId="ADAL" clId="{F77A5F71-E5E0-5517-9357-B0FFC58AD05D}" dt="2025-11-04T12:34:30.401" v="56"/>
          <ac:picMkLst>
            <pc:docMk/>
            <pc:sldMk cId="1109670201" sldId="320"/>
            <ac:picMk id="30" creationId="{5C2B5903-4CF3-78D0-4BB8-CF47B73B24D5}"/>
          </ac:picMkLst>
        </pc:picChg>
      </pc:sldChg>
      <pc:sldChg chg="modSp mod">
        <pc:chgData name="Anniina Nieminen" userId="f7839237-dba9-434e-a8d8-c65406723c4d" providerId="ADAL" clId="{F77A5F71-E5E0-5517-9357-B0FFC58AD05D}" dt="2025-11-04T12:48:46.808" v="128"/>
        <pc:sldMkLst>
          <pc:docMk/>
          <pc:sldMk cId="3472794539" sldId="321"/>
        </pc:sldMkLst>
        <pc:spChg chg="mod">
          <ac:chgData name="Anniina Nieminen" userId="f7839237-dba9-434e-a8d8-c65406723c4d" providerId="ADAL" clId="{F77A5F71-E5E0-5517-9357-B0FFC58AD05D}" dt="2025-11-04T12:48:46.808" v="128"/>
          <ac:spMkLst>
            <pc:docMk/>
            <pc:sldMk cId="3472794539" sldId="321"/>
            <ac:spMk id="8" creationId="{54C13C5B-A7DF-3FBB-2E53-DC23D76328F5}"/>
          </ac:spMkLst>
        </pc:spChg>
        <pc:spChg chg="mod">
          <ac:chgData name="Anniina Nieminen" userId="f7839237-dba9-434e-a8d8-c65406723c4d" providerId="ADAL" clId="{F77A5F71-E5E0-5517-9357-B0FFC58AD05D}" dt="2025-11-04T12:48:13.991" v="127" actId="1035"/>
          <ac:spMkLst>
            <pc:docMk/>
            <pc:sldMk cId="3472794539" sldId="321"/>
            <ac:spMk id="16" creationId="{909D29FA-5D71-93ED-1253-DA35C33CB61C}"/>
          </ac:spMkLst>
        </pc:spChg>
        <pc:spChg chg="mod">
          <ac:chgData name="Anniina Nieminen" userId="f7839237-dba9-434e-a8d8-c65406723c4d" providerId="ADAL" clId="{F77A5F71-E5E0-5517-9357-B0FFC58AD05D}" dt="2025-11-04T12:41:03.257" v="117"/>
          <ac:spMkLst>
            <pc:docMk/>
            <pc:sldMk cId="3472794539" sldId="321"/>
            <ac:spMk id="22" creationId="{A0E8C1DC-3C60-7C95-920E-E5F93FF9F2AF}"/>
          </ac:spMkLst>
        </pc:spChg>
        <pc:grpChg chg="mod">
          <ac:chgData name="Anniina Nieminen" userId="f7839237-dba9-434e-a8d8-c65406723c4d" providerId="ADAL" clId="{F77A5F71-E5E0-5517-9357-B0FFC58AD05D}" dt="2025-11-04T12:48:46.808" v="128"/>
          <ac:grpSpMkLst>
            <pc:docMk/>
            <pc:sldMk cId="3472794539" sldId="321"/>
            <ac:grpSpMk id="3" creationId="{7455A08B-EA69-C8E2-5EAD-2419B3178B4B}"/>
          </ac:grpSpMkLst>
        </pc:grpChg>
        <pc:grpChg chg="mod">
          <ac:chgData name="Anniina Nieminen" userId="f7839237-dba9-434e-a8d8-c65406723c4d" providerId="ADAL" clId="{F77A5F71-E5E0-5517-9357-B0FFC58AD05D}" dt="2025-11-04T12:41:03.257" v="117"/>
          <ac:grpSpMkLst>
            <pc:docMk/>
            <pc:sldMk cId="3472794539" sldId="321"/>
            <ac:grpSpMk id="11" creationId="{E790852A-94B8-3C12-8C86-D76A88DCE034}"/>
          </ac:grpSpMkLst>
        </pc:grpChg>
        <pc:grpChg chg="mod">
          <ac:chgData name="Anniina Nieminen" userId="f7839237-dba9-434e-a8d8-c65406723c4d" providerId="ADAL" clId="{F77A5F71-E5E0-5517-9357-B0FFC58AD05D}" dt="2025-11-04T12:48:00.738" v="118"/>
          <ac:grpSpMkLst>
            <pc:docMk/>
            <pc:sldMk cId="3472794539" sldId="321"/>
            <ac:grpSpMk id="14" creationId="{0381A4BA-4F79-C93F-6BB3-B2F8414C3242}"/>
          </ac:grpSpMkLst>
        </pc:grpChg>
        <pc:picChg chg="mod">
          <ac:chgData name="Anniina Nieminen" userId="f7839237-dba9-434e-a8d8-c65406723c4d" providerId="ADAL" clId="{F77A5F71-E5E0-5517-9357-B0FFC58AD05D}" dt="2025-11-04T12:48:46.808" v="128"/>
          <ac:picMkLst>
            <pc:docMk/>
            <pc:sldMk cId="3472794539" sldId="321"/>
            <ac:picMk id="7" creationId="{F46FD582-0F45-68C9-8DEB-E9A367BC2CFE}"/>
          </ac:picMkLst>
        </pc:picChg>
        <pc:picChg chg="mod">
          <ac:chgData name="Anniina Nieminen" userId="f7839237-dba9-434e-a8d8-c65406723c4d" providerId="ADAL" clId="{F77A5F71-E5E0-5517-9357-B0FFC58AD05D}" dt="2025-11-04T12:41:03.257" v="117"/>
          <ac:picMkLst>
            <pc:docMk/>
            <pc:sldMk cId="3472794539" sldId="321"/>
            <ac:picMk id="13" creationId="{0BC731CA-6A92-27C9-54F5-0B78C61BE1C7}"/>
          </ac:picMkLst>
        </pc:picChg>
        <pc:picChg chg="mod">
          <ac:chgData name="Anniina Nieminen" userId="f7839237-dba9-434e-a8d8-c65406723c4d" providerId="ADAL" clId="{F77A5F71-E5E0-5517-9357-B0FFC58AD05D}" dt="2025-11-04T12:48:00.738" v="118"/>
          <ac:picMkLst>
            <pc:docMk/>
            <pc:sldMk cId="3472794539" sldId="321"/>
            <ac:picMk id="15" creationId="{99DA5454-4EE6-082F-C788-7694F110AE26}"/>
          </ac:picMkLst>
        </pc:picChg>
      </pc:sldChg>
      <pc:sldChg chg="addSp delSp modSp mod delAnim modAnim modNotesTx">
        <pc:chgData name="Anniina Nieminen" userId="f7839237-dba9-434e-a8d8-c65406723c4d" providerId="ADAL" clId="{F77A5F71-E5E0-5517-9357-B0FFC58AD05D}" dt="2025-11-04T12:53:28.275" v="153" actId="1076"/>
        <pc:sldMkLst>
          <pc:docMk/>
          <pc:sldMk cId="152930842" sldId="322"/>
        </pc:sldMkLst>
        <pc:spChg chg="mod">
          <ac:chgData name="Anniina Nieminen" userId="f7839237-dba9-434e-a8d8-c65406723c4d" providerId="ADAL" clId="{F77A5F71-E5E0-5517-9357-B0FFC58AD05D}" dt="2025-11-04T12:50:54.351" v="132"/>
          <ac:spMkLst>
            <pc:docMk/>
            <pc:sldMk cId="152930842" sldId="322"/>
            <ac:spMk id="5" creationId="{4FC6C3AF-02A3-FEA0-E30D-8E7EFA57C27D}"/>
          </ac:spMkLst>
        </pc:spChg>
        <pc:spChg chg="mod">
          <ac:chgData name="Anniina Nieminen" userId="f7839237-dba9-434e-a8d8-c65406723c4d" providerId="ADAL" clId="{F77A5F71-E5E0-5517-9357-B0FFC58AD05D}" dt="2025-11-04T12:50:54.351" v="132"/>
          <ac:spMkLst>
            <pc:docMk/>
            <pc:sldMk cId="152930842" sldId="322"/>
            <ac:spMk id="14" creationId="{19657087-77A9-F189-6050-2AFDD5C60CF9}"/>
          </ac:spMkLst>
        </pc:spChg>
        <pc:spChg chg="mod">
          <ac:chgData name="Anniina Nieminen" userId="f7839237-dba9-434e-a8d8-c65406723c4d" providerId="ADAL" clId="{F77A5F71-E5E0-5517-9357-B0FFC58AD05D}" dt="2025-11-04T12:53:21.899" v="152" actId="1036"/>
          <ac:spMkLst>
            <pc:docMk/>
            <pc:sldMk cId="152930842" sldId="322"/>
            <ac:spMk id="68" creationId="{4AB37B07-0A49-6E02-65EB-34F4283593B2}"/>
          </ac:spMkLst>
        </pc:spChg>
        <pc:grpChg chg="add mod">
          <ac:chgData name="Anniina Nieminen" userId="f7839237-dba9-434e-a8d8-c65406723c4d" providerId="ADAL" clId="{F77A5F71-E5E0-5517-9357-B0FFC58AD05D}" dt="2025-11-04T12:52:15.704" v="139" actId="167"/>
          <ac:grpSpMkLst>
            <pc:docMk/>
            <pc:sldMk cId="152930842" sldId="322"/>
            <ac:grpSpMk id="2" creationId="{7683DFBA-1327-8C61-A519-55DFF9EC4566}"/>
          </ac:grpSpMkLst>
        </pc:grpChg>
        <pc:grpChg chg="mod">
          <ac:chgData name="Anniina Nieminen" userId="f7839237-dba9-434e-a8d8-c65406723c4d" providerId="ADAL" clId="{F77A5F71-E5E0-5517-9357-B0FFC58AD05D}" dt="2025-11-04T12:53:28.275" v="153" actId="1076"/>
          <ac:grpSpMkLst>
            <pc:docMk/>
            <pc:sldMk cId="152930842" sldId="322"/>
            <ac:grpSpMk id="11" creationId="{3F086861-4E31-7EB0-1F22-818005B1FC01}"/>
          </ac:grpSpMkLst>
        </pc:grpChg>
        <pc:grpChg chg="mod">
          <ac:chgData name="Anniina Nieminen" userId="f7839237-dba9-434e-a8d8-c65406723c4d" providerId="ADAL" clId="{F77A5F71-E5E0-5517-9357-B0FFC58AD05D}" dt="2025-11-04T12:53:02.641" v="141"/>
          <ac:grpSpMkLst>
            <pc:docMk/>
            <pc:sldMk cId="152930842" sldId="322"/>
            <ac:grpSpMk id="69" creationId="{AFC1A9E8-032A-CC0A-6262-DCEE3D8485E2}"/>
          </ac:grpSpMkLst>
        </pc:grpChg>
        <pc:picChg chg="mod">
          <ac:chgData name="Anniina Nieminen" userId="f7839237-dba9-434e-a8d8-c65406723c4d" providerId="ADAL" clId="{F77A5F71-E5E0-5517-9357-B0FFC58AD05D}" dt="2025-11-04T12:53:02.641" v="141"/>
          <ac:picMkLst>
            <pc:docMk/>
            <pc:sldMk cId="152930842" sldId="322"/>
            <ac:picMk id="12" creationId="{D70FFC21-03D0-7717-6EA1-277F597B011A}"/>
          </ac:picMkLst>
        </pc:picChg>
      </pc:sldChg>
      <pc:sldChg chg="modSp mod">
        <pc:chgData name="Anniina Nieminen" userId="f7839237-dba9-434e-a8d8-c65406723c4d" providerId="ADAL" clId="{F77A5F71-E5E0-5517-9357-B0FFC58AD05D}" dt="2025-11-10T08:31:05.337" v="286" actId="1035"/>
        <pc:sldMkLst>
          <pc:docMk/>
          <pc:sldMk cId="3291146574" sldId="323"/>
        </pc:sldMkLst>
        <pc:spChg chg="mod">
          <ac:chgData name="Anniina Nieminen" userId="f7839237-dba9-434e-a8d8-c65406723c4d" providerId="ADAL" clId="{F77A5F71-E5E0-5517-9357-B0FFC58AD05D}" dt="2025-11-04T12:55:18.602" v="163" actId="1035"/>
          <ac:spMkLst>
            <pc:docMk/>
            <pc:sldMk cId="3291146574" sldId="323"/>
            <ac:spMk id="8" creationId="{AFE43B4F-DD97-C650-90F8-F17E6F318043}"/>
          </ac:spMkLst>
        </pc:spChg>
        <pc:spChg chg="mod">
          <ac:chgData name="Anniina Nieminen" userId="f7839237-dba9-434e-a8d8-c65406723c4d" providerId="ADAL" clId="{F77A5F71-E5E0-5517-9357-B0FFC58AD05D}" dt="2025-11-10T08:31:05.337" v="286" actId="1035"/>
          <ac:spMkLst>
            <pc:docMk/>
            <pc:sldMk cId="3291146574" sldId="323"/>
            <ac:spMk id="22" creationId="{4DA89379-4D8E-D8FF-304B-2D5BC6199CA3}"/>
          </ac:spMkLst>
        </pc:spChg>
        <pc:spChg chg="mod">
          <ac:chgData name="Anniina Nieminen" userId="f7839237-dba9-434e-a8d8-c65406723c4d" providerId="ADAL" clId="{F77A5F71-E5E0-5517-9357-B0FFC58AD05D}" dt="2025-11-04T12:58:05.591" v="167"/>
          <ac:spMkLst>
            <pc:docMk/>
            <pc:sldMk cId="3291146574" sldId="323"/>
            <ac:spMk id="68" creationId="{55F3A948-911B-6104-13D1-B2C97BFF87FB}"/>
          </ac:spMkLst>
        </pc:spChg>
        <pc:grpChg chg="mod">
          <ac:chgData name="Anniina Nieminen" userId="f7839237-dba9-434e-a8d8-c65406723c4d" providerId="ADAL" clId="{F77A5F71-E5E0-5517-9357-B0FFC58AD05D}" dt="2025-11-04T12:55:08.184" v="154"/>
          <ac:grpSpMkLst>
            <pc:docMk/>
            <pc:sldMk cId="3291146574" sldId="323"/>
            <ac:grpSpMk id="3" creationId="{76A12A6C-7069-784B-0D78-B1408BF2CABC}"/>
          </ac:grpSpMkLst>
        </pc:grpChg>
        <pc:grpChg chg="mod">
          <ac:chgData name="Anniina Nieminen" userId="f7839237-dba9-434e-a8d8-c65406723c4d" providerId="ADAL" clId="{F77A5F71-E5E0-5517-9357-B0FFC58AD05D}" dt="2025-11-04T12:58:12.260" v="168" actId="1076"/>
          <ac:grpSpMkLst>
            <pc:docMk/>
            <pc:sldMk cId="3291146574" sldId="323"/>
            <ac:grpSpMk id="4" creationId="{6EA99268-3546-94AF-270E-12F0386A9A33}"/>
          </ac:grpSpMkLst>
        </pc:grpChg>
        <pc:grpChg chg="mod">
          <ac:chgData name="Anniina Nieminen" userId="f7839237-dba9-434e-a8d8-c65406723c4d" providerId="ADAL" clId="{F77A5F71-E5E0-5517-9357-B0FFC58AD05D}" dt="2025-11-10T08:30:54.879" v="280"/>
          <ac:grpSpMkLst>
            <pc:docMk/>
            <pc:sldMk cId="3291146574" sldId="323"/>
            <ac:grpSpMk id="11" creationId="{6682DA8F-66DE-2B5F-DD5C-FC906B81C210}"/>
          </ac:grpSpMkLst>
        </pc:grpChg>
        <pc:grpChg chg="mod">
          <ac:chgData name="Anniina Nieminen" userId="f7839237-dba9-434e-a8d8-c65406723c4d" providerId="ADAL" clId="{F77A5F71-E5E0-5517-9357-B0FFC58AD05D}" dt="2025-11-04T12:58:05.591" v="167"/>
          <ac:grpSpMkLst>
            <pc:docMk/>
            <pc:sldMk cId="3291146574" sldId="323"/>
            <ac:grpSpMk id="69" creationId="{CDF0C5E7-E2FA-C1AC-82BA-B0A3CF0A4FAA}"/>
          </ac:grpSpMkLst>
        </pc:grpChg>
        <pc:picChg chg="mod">
          <ac:chgData name="Anniina Nieminen" userId="f7839237-dba9-434e-a8d8-c65406723c4d" providerId="ADAL" clId="{F77A5F71-E5E0-5517-9357-B0FFC58AD05D}" dt="2025-11-04T12:55:08.184" v="154"/>
          <ac:picMkLst>
            <pc:docMk/>
            <pc:sldMk cId="3291146574" sldId="323"/>
            <ac:picMk id="7" creationId="{A4C8F037-2797-EB6C-A6C3-DA0B26A444A6}"/>
          </ac:picMkLst>
        </pc:picChg>
        <pc:picChg chg="mod">
          <ac:chgData name="Anniina Nieminen" userId="f7839237-dba9-434e-a8d8-c65406723c4d" providerId="ADAL" clId="{F77A5F71-E5E0-5517-9357-B0FFC58AD05D}" dt="2025-11-04T12:58:05.591" v="167"/>
          <ac:picMkLst>
            <pc:docMk/>
            <pc:sldMk cId="3291146574" sldId="323"/>
            <ac:picMk id="12" creationId="{DB7D293A-46E7-FF8B-BA8B-8AA3D5B1380F}"/>
          </ac:picMkLst>
        </pc:picChg>
        <pc:picChg chg="mod">
          <ac:chgData name="Anniina Nieminen" userId="f7839237-dba9-434e-a8d8-c65406723c4d" providerId="ADAL" clId="{F77A5F71-E5E0-5517-9357-B0FFC58AD05D}" dt="2025-11-10T08:30:54.879" v="280"/>
          <ac:picMkLst>
            <pc:docMk/>
            <pc:sldMk cId="3291146574" sldId="323"/>
            <ac:picMk id="13" creationId="{8D4BF3CC-3AA2-07AF-DE2A-F84DE36D52CF}"/>
          </ac:picMkLst>
        </pc:picChg>
      </pc:sldChg>
      <pc:sldChg chg="modSp">
        <pc:chgData name="Anniina Nieminen" userId="f7839237-dba9-434e-a8d8-c65406723c4d" providerId="ADAL" clId="{F77A5F71-E5E0-5517-9357-B0FFC58AD05D}" dt="2025-11-04T13:10:24.985" v="220"/>
        <pc:sldMkLst>
          <pc:docMk/>
          <pc:sldMk cId="3489334767" sldId="324"/>
        </pc:sldMkLst>
        <pc:spChg chg="mod">
          <ac:chgData name="Anniina Nieminen" userId="f7839237-dba9-434e-a8d8-c65406723c4d" providerId="ADAL" clId="{F77A5F71-E5E0-5517-9357-B0FFC58AD05D}" dt="2025-11-04T13:10:24.985" v="220"/>
          <ac:spMkLst>
            <pc:docMk/>
            <pc:sldMk cId="3489334767" sldId="324"/>
            <ac:spMk id="8" creationId="{490C8166-9939-AD38-1EAA-2B924FE22010}"/>
          </ac:spMkLst>
        </pc:spChg>
      </pc:sldChg>
      <pc:sldChg chg="modSp mod">
        <pc:chgData name="Anniina Nieminen" userId="f7839237-dba9-434e-a8d8-c65406723c4d" providerId="ADAL" clId="{F77A5F71-E5E0-5517-9357-B0FFC58AD05D}" dt="2025-11-04T13:14:29.288" v="238" actId="1035"/>
        <pc:sldMkLst>
          <pc:docMk/>
          <pc:sldMk cId="646421175" sldId="325"/>
        </pc:sldMkLst>
        <pc:spChg chg="mod">
          <ac:chgData name="Anniina Nieminen" userId="f7839237-dba9-434e-a8d8-c65406723c4d" providerId="ADAL" clId="{F77A5F71-E5E0-5517-9357-B0FFC58AD05D}" dt="2025-11-04T13:14:29.288" v="238" actId="1035"/>
          <ac:spMkLst>
            <pc:docMk/>
            <pc:sldMk cId="646421175" sldId="325"/>
            <ac:spMk id="8" creationId="{86FDDE31-4336-9761-0B99-DE195F12AE86}"/>
          </ac:spMkLst>
        </pc:spChg>
        <pc:spChg chg="mod">
          <ac:chgData name="Anniina Nieminen" userId="f7839237-dba9-434e-a8d8-c65406723c4d" providerId="ADAL" clId="{F77A5F71-E5E0-5517-9357-B0FFC58AD05D}" dt="2025-11-04T13:13:52.546" v="230" actId="1035"/>
          <ac:spMkLst>
            <pc:docMk/>
            <pc:sldMk cId="646421175" sldId="325"/>
            <ac:spMk id="68" creationId="{AD8E0931-7F36-263B-88A0-F5A79F8B854B}"/>
          </ac:spMkLst>
        </pc:spChg>
        <pc:grpChg chg="mod">
          <ac:chgData name="Anniina Nieminen" userId="f7839237-dba9-434e-a8d8-c65406723c4d" providerId="ADAL" clId="{F77A5F71-E5E0-5517-9357-B0FFC58AD05D}" dt="2025-11-04T13:14:18.452" v="231"/>
          <ac:grpSpMkLst>
            <pc:docMk/>
            <pc:sldMk cId="646421175" sldId="325"/>
            <ac:grpSpMk id="3" creationId="{D0F9B81C-0D2A-5092-34B4-2A1CE25AA55F}"/>
          </ac:grpSpMkLst>
        </pc:grpChg>
        <pc:grpChg chg="mod">
          <ac:chgData name="Anniina Nieminen" userId="f7839237-dba9-434e-a8d8-c65406723c4d" providerId="ADAL" clId="{F77A5F71-E5E0-5517-9357-B0FFC58AD05D}" dt="2025-11-04T13:13:36.195" v="222"/>
          <ac:grpSpMkLst>
            <pc:docMk/>
            <pc:sldMk cId="646421175" sldId="325"/>
            <ac:grpSpMk id="69" creationId="{000E6BE6-4BD4-A5F5-CADD-85D60FDF09F1}"/>
          </ac:grpSpMkLst>
        </pc:grpChg>
        <pc:picChg chg="mod">
          <ac:chgData name="Anniina Nieminen" userId="f7839237-dba9-434e-a8d8-c65406723c4d" providerId="ADAL" clId="{F77A5F71-E5E0-5517-9357-B0FFC58AD05D}" dt="2025-11-04T13:14:18.452" v="231"/>
          <ac:picMkLst>
            <pc:docMk/>
            <pc:sldMk cId="646421175" sldId="325"/>
            <ac:picMk id="7" creationId="{DF8FBFF6-1859-18C9-B2F2-CFDF31D06801}"/>
          </ac:picMkLst>
        </pc:picChg>
        <pc:picChg chg="mod">
          <ac:chgData name="Anniina Nieminen" userId="f7839237-dba9-434e-a8d8-c65406723c4d" providerId="ADAL" clId="{F77A5F71-E5E0-5517-9357-B0FFC58AD05D}" dt="2025-11-04T13:13:36.195" v="222"/>
          <ac:picMkLst>
            <pc:docMk/>
            <pc:sldMk cId="646421175" sldId="325"/>
            <ac:picMk id="12" creationId="{F1C8D4F8-11E0-5FBD-C35C-B37398C98C1D}"/>
          </ac:picMkLst>
        </pc:picChg>
      </pc:sldChg>
      <pc:sldChg chg="modSp mod">
        <pc:chgData name="Anniina Nieminen" userId="f7839237-dba9-434e-a8d8-c65406723c4d" providerId="ADAL" clId="{F77A5F71-E5E0-5517-9357-B0FFC58AD05D}" dt="2025-11-04T13:30:31.870" v="276" actId="1038"/>
        <pc:sldMkLst>
          <pc:docMk/>
          <pc:sldMk cId="1971981813" sldId="328"/>
        </pc:sldMkLst>
        <pc:spChg chg="mod">
          <ac:chgData name="Anniina Nieminen" userId="f7839237-dba9-434e-a8d8-c65406723c4d" providerId="ADAL" clId="{F77A5F71-E5E0-5517-9357-B0FFC58AD05D}" dt="2025-11-04T13:28:07.099" v="244"/>
          <ac:spMkLst>
            <pc:docMk/>
            <pc:sldMk cId="1971981813" sldId="328"/>
            <ac:spMk id="6" creationId="{D2014AF5-10BE-9297-8986-B3F0548261F5}"/>
          </ac:spMkLst>
        </pc:spChg>
        <pc:spChg chg="mod">
          <ac:chgData name="Anniina Nieminen" userId="f7839237-dba9-434e-a8d8-c65406723c4d" providerId="ADAL" clId="{F77A5F71-E5E0-5517-9357-B0FFC58AD05D}" dt="2025-11-04T13:29:05.227" v="259" actId="1035"/>
          <ac:spMkLst>
            <pc:docMk/>
            <pc:sldMk cId="1971981813" sldId="328"/>
            <ac:spMk id="8" creationId="{6EFB69C4-F15F-8DD4-82F9-59C3E0E45188}"/>
          </ac:spMkLst>
        </pc:spChg>
        <pc:spChg chg="mod">
          <ac:chgData name="Anniina Nieminen" userId="f7839237-dba9-434e-a8d8-c65406723c4d" providerId="ADAL" clId="{F77A5F71-E5E0-5517-9357-B0FFC58AD05D}" dt="2025-11-04T13:30:31.870" v="276" actId="1038"/>
          <ac:spMkLst>
            <pc:docMk/>
            <pc:sldMk cId="1971981813" sldId="328"/>
            <ac:spMk id="15" creationId="{CE994105-915D-45EE-6E19-0A802337480F}"/>
          </ac:spMkLst>
        </pc:spChg>
        <pc:spChg chg="mod">
          <ac:chgData name="Anniina Nieminen" userId="f7839237-dba9-434e-a8d8-c65406723c4d" providerId="ADAL" clId="{F77A5F71-E5E0-5517-9357-B0FFC58AD05D}" dt="2025-11-04T13:28:22.470" v="253" actId="1035"/>
          <ac:spMkLst>
            <pc:docMk/>
            <pc:sldMk cId="1971981813" sldId="328"/>
            <ac:spMk id="22" creationId="{3A4ED1FF-251F-FE3A-314D-F1D3C35D6790}"/>
          </ac:spMkLst>
        </pc:spChg>
        <pc:grpChg chg="mod">
          <ac:chgData name="Anniina Nieminen" userId="f7839237-dba9-434e-a8d8-c65406723c4d" providerId="ADAL" clId="{F77A5F71-E5E0-5517-9357-B0FFC58AD05D}" dt="2025-11-04T13:28:59.402" v="254"/>
          <ac:grpSpMkLst>
            <pc:docMk/>
            <pc:sldMk cId="1971981813" sldId="328"/>
            <ac:grpSpMk id="3" creationId="{C429DF1C-E115-B7D9-CFB0-5EBE6D24EB6F}"/>
          </ac:grpSpMkLst>
        </pc:grpChg>
        <pc:grpChg chg="mod">
          <ac:chgData name="Anniina Nieminen" userId="f7839237-dba9-434e-a8d8-c65406723c4d" providerId="ADAL" clId="{F77A5F71-E5E0-5517-9357-B0FFC58AD05D}" dt="2025-11-04T13:28:07.099" v="244"/>
          <ac:grpSpMkLst>
            <pc:docMk/>
            <pc:sldMk cId="1971981813" sldId="328"/>
            <ac:grpSpMk id="10" creationId="{E612A7C9-7F28-72A8-EDD2-E1A7164C6A0C}"/>
          </ac:grpSpMkLst>
        </pc:grpChg>
        <pc:picChg chg="mod">
          <ac:chgData name="Anniina Nieminen" userId="f7839237-dba9-434e-a8d8-c65406723c4d" providerId="ADAL" clId="{F77A5F71-E5E0-5517-9357-B0FFC58AD05D}" dt="2025-11-04T13:28:59.402" v="254"/>
          <ac:picMkLst>
            <pc:docMk/>
            <pc:sldMk cId="1971981813" sldId="328"/>
            <ac:picMk id="7" creationId="{B2421954-9A2E-B418-610A-801A81736C70}"/>
          </ac:picMkLst>
        </pc:picChg>
        <pc:picChg chg="mod">
          <ac:chgData name="Anniina Nieminen" userId="f7839237-dba9-434e-a8d8-c65406723c4d" providerId="ADAL" clId="{F77A5F71-E5E0-5517-9357-B0FFC58AD05D}" dt="2025-11-04T13:28:07.099" v="244"/>
          <ac:picMkLst>
            <pc:docMk/>
            <pc:sldMk cId="1971981813" sldId="328"/>
            <ac:picMk id="13" creationId="{79E4FDDC-8488-D610-67FA-23CF350F97F1}"/>
          </ac:picMkLst>
        </pc:picChg>
      </pc:sldChg>
      <pc:sldChg chg="delSp modSp mod delAnim modNotesTx">
        <pc:chgData name="Anniina Nieminen" userId="f7839237-dba9-434e-a8d8-c65406723c4d" providerId="ADAL" clId="{F77A5F71-E5E0-5517-9357-B0FFC58AD05D}" dt="2025-11-04T13:16:13.695" v="242"/>
        <pc:sldMkLst>
          <pc:docMk/>
          <pc:sldMk cId="425258350" sldId="329"/>
        </pc:sldMkLst>
        <pc:spChg chg="mod">
          <ac:chgData name="Anniina Nieminen" userId="f7839237-dba9-434e-a8d8-c65406723c4d" providerId="ADAL" clId="{F77A5F71-E5E0-5517-9357-B0FFC58AD05D}" dt="2025-11-04T13:16:13.695" v="242"/>
          <ac:spMkLst>
            <pc:docMk/>
            <pc:sldMk cId="425258350" sldId="329"/>
            <ac:spMk id="8" creationId="{596EB201-E82B-8773-B352-FE95576B96FC}"/>
          </ac:spMkLst>
        </pc:spChg>
        <pc:spChg chg="mod">
          <ac:chgData name="Anniina Nieminen" userId="f7839237-dba9-434e-a8d8-c65406723c4d" providerId="ADAL" clId="{F77A5F71-E5E0-5517-9357-B0FFC58AD05D}" dt="2025-11-04T13:08:53.442" v="173"/>
          <ac:spMkLst>
            <pc:docMk/>
            <pc:sldMk cId="425258350" sldId="329"/>
            <ac:spMk id="10" creationId="{7C3A28F8-5755-6F24-3D57-8A8753C0D5C7}"/>
          </ac:spMkLst>
        </pc:spChg>
        <pc:spChg chg="mod">
          <ac:chgData name="Anniina Nieminen" userId="f7839237-dba9-434e-a8d8-c65406723c4d" providerId="ADAL" clId="{F77A5F71-E5E0-5517-9357-B0FFC58AD05D}" dt="2025-11-04T13:15:45.111" v="240"/>
          <ac:spMkLst>
            <pc:docMk/>
            <pc:sldMk cId="425258350" sldId="329"/>
            <ac:spMk id="68" creationId="{02A143BB-A801-3836-E69B-4E87225A35AB}"/>
          </ac:spMkLst>
        </pc:spChg>
        <pc:grpChg chg="mod">
          <ac:chgData name="Anniina Nieminen" userId="f7839237-dba9-434e-a8d8-c65406723c4d" providerId="ADAL" clId="{F77A5F71-E5E0-5517-9357-B0FFC58AD05D}" dt="2025-11-04T13:16:13.695" v="242"/>
          <ac:grpSpMkLst>
            <pc:docMk/>
            <pc:sldMk cId="425258350" sldId="329"/>
            <ac:grpSpMk id="3" creationId="{55DB6A1A-ED59-D384-C825-E96EA603F6CF}"/>
          </ac:grpSpMkLst>
        </pc:grpChg>
        <pc:grpChg chg="mod">
          <ac:chgData name="Anniina Nieminen" userId="f7839237-dba9-434e-a8d8-c65406723c4d" providerId="ADAL" clId="{F77A5F71-E5E0-5517-9357-B0FFC58AD05D}" dt="2025-11-04T13:09:27.894" v="219" actId="167"/>
          <ac:grpSpMkLst>
            <pc:docMk/>
            <pc:sldMk cId="425258350" sldId="329"/>
            <ac:grpSpMk id="6" creationId="{B16B96BA-7CAB-AEE2-60C3-DF7F129FD9CC}"/>
          </ac:grpSpMkLst>
        </pc:grpChg>
        <pc:grpChg chg="mod">
          <ac:chgData name="Anniina Nieminen" userId="f7839237-dba9-434e-a8d8-c65406723c4d" providerId="ADAL" clId="{F77A5F71-E5E0-5517-9357-B0FFC58AD05D}" dt="2025-11-04T13:15:45.111" v="240"/>
          <ac:grpSpMkLst>
            <pc:docMk/>
            <pc:sldMk cId="425258350" sldId="329"/>
            <ac:grpSpMk id="69" creationId="{5A9D44F3-522D-1AB9-E9FC-9F240956C214}"/>
          </ac:grpSpMkLst>
        </pc:grpChg>
        <pc:picChg chg="mod">
          <ac:chgData name="Anniina Nieminen" userId="f7839237-dba9-434e-a8d8-c65406723c4d" providerId="ADAL" clId="{F77A5F71-E5E0-5517-9357-B0FFC58AD05D}" dt="2025-11-04T13:16:13.695" v="242"/>
          <ac:picMkLst>
            <pc:docMk/>
            <pc:sldMk cId="425258350" sldId="329"/>
            <ac:picMk id="7" creationId="{BF88683E-525B-5616-CD51-6493542CDD14}"/>
          </ac:picMkLst>
        </pc:picChg>
        <pc:picChg chg="mod">
          <ac:chgData name="Anniina Nieminen" userId="f7839237-dba9-434e-a8d8-c65406723c4d" providerId="ADAL" clId="{F77A5F71-E5E0-5517-9357-B0FFC58AD05D}" dt="2025-11-04T13:15:45.111" v="240"/>
          <ac:picMkLst>
            <pc:docMk/>
            <pc:sldMk cId="425258350" sldId="329"/>
            <ac:picMk id="12" creationId="{157A92F8-C491-3D66-CF5F-8D89A2E33CFE}"/>
          </ac:picMkLst>
        </pc:picChg>
      </pc:sldChg>
    </pc:docChg>
  </pc:docChgLst>
</pc:chgInfo>
</file>

<file path=ppt/comments/modernComment_114_CE37010E.xml><?xml version="1.0" encoding="utf-8"?>
<p188:cmLst xmlns:a="http://schemas.openxmlformats.org/drawingml/2006/main" xmlns:r="http://schemas.openxmlformats.org/officeDocument/2006/relationships" xmlns:p188="http://schemas.microsoft.com/office/powerpoint/2018/8/main">
  <p188:cm id="{EA02A761-6481-4C81-905B-A521B844EE53}" authorId="{3455B831-4E5A-461A-53B9-6F5E5CE7FA3B}" status="resolved" created="2025-08-12T11:39:20.515" complete="100000">
    <ac:txMkLst xmlns:ac="http://schemas.microsoft.com/office/drawing/2013/main/command">
      <pc:docMk xmlns:pc="http://schemas.microsoft.com/office/powerpoint/2013/main/command"/>
      <pc:sldMk xmlns:pc="http://schemas.microsoft.com/office/powerpoint/2013/main/command" cId="3459711246" sldId="276"/>
      <ac:spMk id="7" creationId="{B65D81F8-1BF2-4C8D-E3CB-67707B83C624}"/>
      <ac:txMk cp="0" len="56">
        <ac:context len="58" hash="2073779992"/>
      </ac:txMk>
    </ac:txMkLst>
    <p188:pos x="4988140" y="532660"/>
    <p188:txBody>
      <a:bodyPr/>
      <a:lstStyle/>
      <a:p>
        <a:r>
          <a:rPr lang="en-GB"/>
          <a:t>Vaihdetaan: The textile industry spun entire cities and communities</a:t>
        </a:r>
      </a:p>
    </p188:txBody>
  </p188:cm>
  <p188:cm id="{30D7D1D2-9FF3-49D7-95F9-635226783445}" authorId="{589B2680-7D8F-1E57-EAF7-7E171E3D1484}" created="2025-10-29T13:11:31.996">
    <pc:sldMkLst xmlns:pc="http://schemas.microsoft.com/office/powerpoint/2013/main/command">
      <pc:docMk/>
      <pc:sldMk cId="3459711246" sldId="276"/>
    </pc:sldMkLst>
    <p188:txBody>
      <a:bodyPr/>
      <a:lstStyle/>
      <a:p>
        <a:r>
          <a:rPr lang="fi-FI"/>
          <a:t>Photo credit: 
Courtesy of Novita’s history archive</a:t>
        </a:r>
      </a:p>
    </p188:txBody>
  </p188:cm>
</p188:cmLst>
</file>

<file path=ppt/comments/modernComment_11C_F039A93A.xml><?xml version="1.0" encoding="utf-8"?>
<p188:cmLst xmlns:a="http://schemas.openxmlformats.org/drawingml/2006/main" xmlns:r="http://schemas.openxmlformats.org/officeDocument/2006/relationships" xmlns:p188="http://schemas.microsoft.com/office/powerpoint/2018/8/main">
  <p188:cm id="{B7D932BE-FF66-4E92-86EF-2F23E2F1C672}" authorId="{3455B831-4E5A-461A-53B9-6F5E5CE7FA3B}" created="2025-08-12T11:45:08.097">
    <ac:txMkLst xmlns:ac="http://schemas.microsoft.com/office/drawing/2013/main/command">
      <pc:docMk xmlns:pc="http://schemas.microsoft.com/office/powerpoint/2013/main/command"/>
      <pc:sldMk xmlns:pc="http://schemas.microsoft.com/office/powerpoint/2013/main/command" cId="4030310714" sldId="284"/>
      <ac:spMk id="2" creationId="{00000000-0000-0000-0000-000000000000}"/>
      <ac:txMk cp="0" len="62">
        <ac:context len="63" hash="2155010479"/>
      </ac:txMk>
    </ac:txMkLst>
    <p188:pos x="2657752" y="1043126"/>
    <p188:txBody>
      <a:bodyPr/>
      <a:lstStyle/>
      <a:p>
        <a:r>
          <a:rPr lang="en-GB"/>
          <a:t>No loose threads.
Are you ready to weave a new story with us?</a:t>
        </a:r>
      </a:p>
    </p188:txBody>
  </p188:cm>
</p188:cmLst>
</file>

<file path=ppt/comments/modernComment_11F_1311510D.xml><?xml version="1.0" encoding="utf-8"?>
<p188:cmLst xmlns:a="http://schemas.openxmlformats.org/drawingml/2006/main" xmlns:r="http://schemas.openxmlformats.org/officeDocument/2006/relationships" xmlns:p188="http://schemas.microsoft.com/office/powerpoint/2018/8/main">
  <p188:cm id="{1D6BD795-5B8E-443E-856D-991D9AA9FA3C}" authorId="{3455B831-4E5A-461A-53B9-6F5E5CE7FA3B}" status="resolved" created="2025-08-12T11:40:45.391" complete="100000">
    <ac:txMkLst xmlns:ac="http://schemas.microsoft.com/office/drawing/2013/main/command">
      <pc:docMk xmlns:pc="http://schemas.microsoft.com/office/powerpoint/2013/main/command"/>
      <pc:sldMk xmlns:pc="http://schemas.microsoft.com/office/powerpoint/2013/main/command" cId="319901965" sldId="287"/>
      <ac:spMk id="7" creationId="{2F95C5D3-963E-3C35-1EFA-0309482A5ED9}"/>
      <ac:txMk cp="0" len="49">
        <ac:context len="51" hash="286325293"/>
      </ac:txMk>
    </ac:txMkLst>
    <p188:pos x="5100367" y="593066"/>
    <p188:txBody>
      <a:bodyPr/>
      <a:lstStyle/>
      <a:p>
        <a:r>
          <a:rPr lang="en-GB"/>
          <a:t>Vaihdetaan: An active outdoor life has always been our style</a:t>
        </a:r>
      </a:p>
    </p188:txBody>
  </p188:cm>
  <p188:cm id="{F7441C36-796A-4245-B50D-F5E86F4D46DA}" authorId="{589B2680-7D8F-1E57-EAF7-7E171E3D1484}" created="2025-10-29T13:14:55.121">
    <ac:deMkLst xmlns:ac="http://schemas.microsoft.com/office/drawing/2013/main/command">
      <pc:docMk xmlns:pc="http://schemas.microsoft.com/office/powerpoint/2013/main/command"/>
      <pc:sldMk xmlns:pc="http://schemas.microsoft.com/office/powerpoint/2013/main/command" cId="319901965" sldId="287"/>
      <ac:spMk id="8" creationId="{C0E567AA-202B-F8D1-0633-B87317CC5530}"/>
    </ac:deMkLst>
    <p188:txBody>
      <a:bodyPr/>
      <a:lstStyle/>
      <a:p>
        <a:r>
          <a:rPr lang="fi-FI"/>
          <a:t>Photo credit: 
Reima</a:t>
        </a:r>
      </a:p>
    </p188:txBody>
  </p188:cm>
</p188:cmLst>
</file>

<file path=ppt/comments/modernComment_123_F43C1218.xml><?xml version="1.0" encoding="utf-8"?>
<p188:cmLst xmlns:a="http://schemas.openxmlformats.org/drawingml/2006/main" xmlns:r="http://schemas.openxmlformats.org/officeDocument/2006/relationships" xmlns:p188="http://schemas.microsoft.com/office/powerpoint/2018/8/main">
  <p188:cm id="{EEF2DE12-6732-4D4F-B9E3-E0A55C5E4850}" authorId="{589B2680-7D8F-1E57-EAF7-7E171E3D1484}" created="2025-10-29T13:13:05.886">
    <pc:sldMkLst xmlns:pc="http://schemas.microsoft.com/office/powerpoint/2013/main/command">
      <pc:docMk/>
      <pc:sldMk cId="4097577496" sldId="291"/>
    </pc:sldMkLst>
    <p188:txBody>
      <a:bodyPr/>
      <a:lstStyle/>
      <a:p>
        <a:r>
          <a:rPr lang="fi-FI"/>
          <a:t>Photo 1: 
Courtesy of Nanso’s history archive</a:t>
        </a:r>
      </a:p>
    </p188:txBody>
  </p188:cm>
  <p188:cm id="{9CDC5F0C-B9CF-440B-8700-889023943397}" authorId="{589B2680-7D8F-1E57-EAF7-7E171E3D1484}" created="2025-10-29T13:27:45.699">
    <pc:sldMkLst xmlns:pc="http://schemas.microsoft.com/office/powerpoint/2013/main/command">
      <pc:docMk/>
      <pc:sldMk cId="4097577496" sldId="291"/>
    </pc:sldMkLst>
    <p188:txBody>
      <a:bodyPr/>
      <a:lstStyle/>
      <a:p>
        <a:r>
          <a:rPr lang="fi-FI"/>
          <a:t>Photo 2: 
Courtesy of Nanso's history archive</a:t>
        </a:r>
      </a:p>
    </p188:txBody>
  </p188:cm>
  <p188:cm id="{6ED14FBE-61E9-4753-8184-67DEB1EBDC1B}" authorId="{589B2680-7D8F-1E57-EAF7-7E171E3D1484}" created="2025-10-29T13:28:22.933">
    <pc:sldMkLst xmlns:pc="http://schemas.microsoft.com/office/powerpoint/2013/main/command">
      <pc:docMk/>
      <pc:sldMk cId="4097577496" sldId="291"/>
    </pc:sldMkLst>
    <p188:txBody>
      <a:bodyPr/>
      <a:lstStyle/>
      <a:p>
        <a:r>
          <a:rPr lang="fi-FI"/>
          <a:t>Photo 3: 
Courtesy of Nanso's history archive</a:t>
        </a:r>
      </a:p>
    </p188:txBody>
  </p188:cm>
</p188:cmLst>
</file>

<file path=ppt/comments/modernComment_127_9E6E243F.xml><?xml version="1.0" encoding="utf-8"?>
<p188:cmLst xmlns:a="http://schemas.openxmlformats.org/drawingml/2006/main" xmlns:r="http://schemas.openxmlformats.org/officeDocument/2006/relationships" xmlns:p188="http://schemas.microsoft.com/office/powerpoint/2018/8/main">
  <p188:cm id="{337C1C64-22E1-4DD2-9175-BD74ACAE5A8B}" authorId="{589B2680-7D8F-1E57-EAF7-7E171E3D1484}" created="2025-10-29T13:20:10.199">
    <pc:sldMkLst xmlns:pc="http://schemas.microsoft.com/office/powerpoint/2013/main/command">
      <pc:docMk/>
      <pc:sldMk cId="2658018367" sldId="295"/>
    </pc:sldMkLst>
    <p188:txBody>
      <a:bodyPr/>
      <a:lstStyle/>
      <a:p>
        <a:r>
          <a:rPr lang="fi-FI"/>
          <a:t>Photo credit: 
Kansaneläkelaitos</a:t>
        </a:r>
      </a:p>
    </p188:txBody>
  </p188:cm>
</p188:cmLst>
</file>

<file path=ppt/comments/modernComment_128_B3D99D63.xml><?xml version="1.0" encoding="utf-8"?>
<p188:cmLst xmlns:a="http://schemas.openxmlformats.org/drawingml/2006/main" xmlns:r="http://schemas.openxmlformats.org/officeDocument/2006/relationships" xmlns:p188="http://schemas.microsoft.com/office/powerpoint/2018/8/main">
  <p188:cm id="{CE986715-E0F3-43E9-AC64-9D2C15E394E0}" authorId="{589B2680-7D8F-1E57-EAF7-7E171E3D1484}" created="2025-10-29T13:39:26.589">
    <pc:sldMkLst xmlns:pc="http://schemas.microsoft.com/office/powerpoint/2013/main/command">
      <pc:docMk/>
      <pc:sldMk cId="3017383267" sldId="296"/>
    </pc:sldMkLst>
    <p188:txBody>
      <a:bodyPr/>
      <a:lstStyle/>
      <a:p>
        <a:r>
          <a:rPr lang="fi-FI"/>
          <a:t>Photo credit: 
Maija Isola, Marimekko, in the 1970s. Photo: Designmuseo</a:t>
        </a:r>
      </a:p>
    </p188:txBody>
  </p188:cm>
</p188:cmLst>
</file>

<file path=ppt/comments/modernComment_12A_F860A623.xml><?xml version="1.0" encoding="utf-8"?>
<p188:cmLst xmlns:a="http://schemas.openxmlformats.org/drawingml/2006/main" xmlns:r="http://schemas.openxmlformats.org/officeDocument/2006/relationships" xmlns:p188="http://schemas.microsoft.com/office/powerpoint/2018/8/main">
  <p188:cm id="{6D8E6141-A06A-494B-BC71-F19C0F6B9C2B}" authorId="{3455B831-4E5A-461A-53B9-6F5E5CE7FA3B}" status="resolved" created="2025-08-12T11:41:50.001" complete="100000">
    <ac:txMkLst xmlns:ac="http://schemas.microsoft.com/office/drawing/2013/main/command">
      <pc:docMk xmlns:pc="http://schemas.microsoft.com/office/powerpoint/2013/main/command"/>
      <pc:sldMk xmlns:pc="http://schemas.microsoft.com/office/powerpoint/2013/main/command" cId="4167083555" sldId="298"/>
      <ac:spMk id="7" creationId="{CDB878BC-F26A-AF54-FE4E-3EEBBE0BB591}"/>
      <ac:txMk cp="0" len="36">
        <ac:context len="38" hash="3340673625"/>
      </ac:txMk>
    </ac:txMkLst>
    <p188:pos x="5229764" y="905773"/>
    <p188:txBody>
      <a:bodyPr/>
      <a:lstStyle/>
      <a:p>
        <a:r>
          <a:rPr lang="en-GB"/>
          <a:t>Vaihdetaan: A model country in design education</a:t>
        </a:r>
      </a:p>
    </p188:txBody>
  </p188:cm>
</p188:cmLst>
</file>

<file path=ppt/comments/modernComment_12B_8B36C07C.xml><?xml version="1.0" encoding="utf-8"?>
<p188:cmLst xmlns:a="http://schemas.openxmlformats.org/drawingml/2006/main" xmlns:r="http://schemas.openxmlformats.org/officeDocument/2006/relationships" xmlns:p188="http://schemas.microsoft.com/office/powerpoint/2018/8/main">
  <p188:cm id="{271EACE8-BA2A-49C9-9A71-13EAEBB3CEEC}" authorId="{3455B831-4E5A-461A-53B9-6F5E5CE7FA3B}" status="resolved" created="2025-08-12T11:42:09.282" complete="100000">
    <ac:txMkLst xmlns:ac="http://schemas.microsoft.com/office/drawing/2013/main/command">
      <pc:docMk xmlns:pc="http://schemas.microsoft.com/office/powerpoint/2013/main/command"/>
      <pc:sldMk xmlns:pc="http://schemas.microsoft.com/office/powerpoint/2013/main/command" cId="2335621244" sldId="299"/>
      <ac:spMk id="7" creationId="{A38DA995-EB3A-1893-1785-A033BD3D8F31}"/>
      <ac:txMk cp="0" len="71">
        <ac:context len="73" hash="447149664"/>
      </ac:txMk>
    </ac:txMkLst>
    <p188:pos x="5693433" y="280358"/>
    <p188:txBody>
      <a:bodyPr/>
      <a:lstStyle/>
      <a:p>
        <a:r>
          <a:rPr lang="en-GB"/>
          <a:t>Vaihdetaan: Protecting individuals and independence with every fibre of our being</a:t>
        </a:r>
      </a:p>
    </p188:txBody>
  </p188:cm>
</p188:cmLst>
</file>

<file path=ppt/comments/modernComment_13E_5D4117E2.xml><?xml version="1.0" encoding="utf-8"?>
<p188:cmLst xmlns:a="http://schemas.openxmlformats.org/drawingml/2006/main" xmlns:r="http://schemas.openxmlformats.org/officeDocument/2006/relationships" xmlns:p188="http://schemas.microsoft.com/office/powerpoint/2018/8/main">
  <p188:cm id="{12A7990A-023F-4653-80D5-A820816A4B3D}" authorId="{589B2680-7D8F-1E57-EAF7-7E171E3D1484}" created="2025-10-29T13:04:41.839">
    <pc:sldMkLst xmlns:pc="http://schemas.microsoft.com/office/powerpoint/2013/main/command">
      <pc:docMk/>
      <pc:sldMk cId="1564547042" sldId="318"/>
    </pc:sldMkLst>
    <p188:txBody>
      <a:bodyPr/>
      <a:lstStyle/>
      <a:p>
        <a:r>
          <a:rPr lang="fi-FI"/>
          <a:t>Photo credit:
Finnish Textile &amp; Fashion Image Bank, Clothing By Hinders. Photo: Sebastian Johansson &amp; Gut Studio</a:t>
        </a:r>
      </a:p>
    </p188:txBody>
  </p188:cm>
</p188:cmLst>
</file>

<file path=ppt/comments/modernComment_13F_5AB9B71A.xml><?xml version="1.0" encoding="utf-8"?>
<p188:cmLst xmlns:a="http://schemas.openxmlformats.org/drawingml/2006/main" xmlns:r="http://schemas.openxmlformats.org/officeDocument/2006/relationships" xmlns:p188="http://schemas.microsoft.com/office/powerpoint/2018/8/main">
  <p188:cm id="{48E2C126-B69D-47F3-9524-1B7B9DACA3C3}" authorId="{589B2680-7D8F-1E57-EAF7-7E171E3D1484}" created="2025-10-29T13:15:59.324">
    <ac:deMkLst xmlns:ac="http://schemas.microsoft.com/office/drawing/2013/main/command">
      <pc:docMk xmlns:pc="http://schemas.microsoft.com/office/powerpoint/2013/main/command"/>
      <pc:sldMk xmlns:pc="http://schemas.microsoft.com/office/powerpoint/2013/main/command" cId="1522120474" sldId="319"/>
      <ac:grpSpMk id="11" creationId="{E05A86D1-04A4-C386-1C34-BF6A246B8D45}"/>
    </ac:deMkLst>
    <p188:txBody>
      <a:bodyPr/>
      <a:lstStyle/>
      <a:p>
        <a:r>
          <a:rPr lang="fi-FI"/>
          <a:t>Photo credit (all 5 photos):
Reima</a:t>
        </a:r>
      </a:p>
    </p188:txBody>
  </p188:cm>
</p188:cmLst>
</file>

<file path=ppt/comments/modernComment_140_42243939.xml><?xml version="1.0" encoding="utf-8"?>
<p188:cmLst xmlns:a="http://schemas.openxmlformats.org/drawingml/2006/main" xmlns:r="http://schemas.openxmlformats.org/officeDocument/2006/relationships" xmlns:p188="http://schemas.microsoft.com/office/powerpoint/2018/8/main">
  <p188:cm id="{0E6B4DD3-486B-4899-AB01-066B5C8EF6EB}" authorId="{3455B831-4E5A-461A-53B9-6F5E5CE7FA3B}" created="2025-08-19T08:54:02.423">
    <ac:txMkLst xmlns:ac="http://schemas.microsoft.com/office/drawing/2013/main/command">
      <pc:docMk xmlns:pc="http://schemas.microsoft.com/office/powerpoint/2013/main/command"/>
      <pc:sldMk xmlns:pc="http://schemas.microsoft.com/office/powerpoint/2013/main/command" cId="1109670201" sldId="320"/>
      <ac:spMk id="39" creationId="{9EDC87A3-F02B-32BF-5B85-D184CBE32F0F}"/>
      <ac:txMk cp="23" len="264">
        <ac:context len="289" hash="10814759"/>
      </ac:txMk>
    </ac:txMkLst>
    <p188:txBody>
      <a:bodyPr/>
      <a:lstStyle/>
      <a:p>
        <a:r>
          <a:rPr lang="en-GB"/>
          <a:t>Laittaisin dialle lyhennetyn tekstin:
– a Finnish innovation – provides families with high-quality Finnish products and has inspired similar initiatives in over 60 countries worldwide.​
​
Ja noteseihin tämän:
Around 36 000 families choose the Maternity Package every year.</a:t>
        </a:r>
      </a:p>
    </p188:txBody>
  </p188:cm>
  <p188:cm id="{4D36F37D-64B7-44DA-8A5F-1D576902236B}" authorId="{589B2680-7D8F-1E57-EAF7-7E171E3D1484}" created="2025-10-29T13:22:49.339">
    <pc:sldMkLst xmlns:pc="http://schemas.microsoft.com/office/powerpoint/2013/main/command">
      <pc:docMk/>
      <pc:sldMk cId="1109670201" sldId="320"/>
    </pc:sldMkLst>
    <p188:txBody>
      <a:bodyPr/>
      <a:lstStyle/>
      <a:p>
        <a:r>
          <a:rPr lang="fi-FI"/>
          <a:t>Photo credit: 
Reima Snowsuit/sleeping bag. Photo: Kansaneläkelaitos</a:t>
        </a:r>
      </a:p>
    </p188:txBody>
  </p188:cm>
  <p188:cm id="{B7ECE9FF-3A7B-42CE-811C-729C378B8771}" authorId="{589B2680-7D8F-1E57-EAF7-7E171E3D1484}" created="2025-10-29T13:34:32.808">
    <pc:sldMkLst xmlns:pc="http://schemas.microsoft.com/office/powerpoint/2013/main/command">
      <pc:docMk/>
      <pc:sldMk cId="1109670201" sldId="320"/>
    </pc:sldMkLst>
    <p188:txBody>
      <a:bodyPr/>
      <a:lstStyle/>
      <a:p>
        <a:r>
          <a:rPr lang="fi-FI"/>
          <a:t>Last photo (A baby sitting in a sled):
Sini Koskenseppä, Finnish Textile &amp; Fashion</a:t>
        </a:r>
      </a:p>
    </p188:txBody>
  </p188:cm>
</p188:cmLst>
</file>

<file path=ppt/comments/modernComment_141_CEFEA3AB.xml><?xml version="1.0" encoding="utf-8"?>
<p188:cmLst xmlns:a="http://schemas.openxmlformats.org/drawingml/2006/main" xmlns:r="http://schemas.openxmlformats.org/officeDocument/2006/relationships" xmlns:p188="http://schemas.microsoft.com/office/powerpoint/2018/8/main">
  <p188:cm id="{829CD75C-5A92-4D86-862A-C5424B32EB46}" authorId="{589B2680-7D8F-1E57-EAF7-7E171E3D1484}" created="2025-10-29T13:41:05.074">
    <pc:sldMkLst xmlns:pc="http://schemas.microsoft.com/office/powerpoint/2013/main/command">
      <pc:docMk/>
      <pc:sldMk cId="3472794539" sldId="321"/>
    </pc:sldMkLst>
    <p188:txBody>
      <a:bodyPr/>
      <a:lstStyle/>
      <a:p>
        <a:r>
          <a:rPr lang="fi-FI"/>
          <a:t>Photo credit: 
Unikko by Maija Isola, Marimekko.</a:t>
        </a:r>
      </a:p>
    </p188:txBody>
  </p188:cm>
  <p188:cm id="{CDB9FB62-A1F2-4AE7-9F0E-A8036511C84E}" authorId="{589B2680-7D8F-1E57-EAF7-7E171E3D1484}" created="2025-10-29T13:42:13.542">
    <pc:sldMkLst xmlns:pc="http://schemas.microsoft.com/office/powerpoint/2013/main/command">
      <pc:docMk/>
      <pc:sldMk cId="3472794539" sldId="321"/>
    </pc:sldMkLst>
    <p188:txBody>
      <a:bodyPr/>
      <a:lstStyle/>
      <a:p>
        <a:r>
          <a:rPr lang="fi-FI"/>
          <a:t>Photo credit: 
Jukka Rintala for Joutsen, 2006. Photo: Ari Lyijynen</a:t>
        </a:r>
      </a:p>
    </p188:txBody>
  </p188:cm>
  <p188:cm id="{4A1BF9BC-762B-4D1A-B799-D218E793B329}" authorId="{589B2680-7D8F-1E57-EAF7-7E171E3D1484}" created="2025-10-29T13:44:20.824">
    <pc:sldMkLst xmlns:pc="http://schemas.microsoft.com/office/powerpoint/2013/main/command">
      <pc:docMk/>
      <pc:sldMk cId="3472794539" sldId="321"/>
    </pc:sldMkLst>
    <p188:txBody>
      <a:bodyPr/>
      <a:lstStyle/>
      <a:p>
        <a:r>
          <a:rPr lang="fi-FI"/>
          <a:t>Photo (shoes):
VIBAe Shoes</a:t>
        </a:r>
      </a:p>
    </p188:txBody>
  </p188:cm>
</p188:cmLst>
</file>

<file path=ppt/comments/modernComment_142_91D8A1A.xml><?xml version="1.0" encoding="utf-8"?>
<p188:cmLst xmlns:a="http://schemas.openxmlformats.org/drawingml/2006/main" xmlns:r="http://schemas.openxmlformats.org/officeDocument/2006/relationships" xmlns:p188="http://schemas.microsoft.com/office/powerpoint/2018/8/main">
  <p188:cm id="{0D82D96C-A2C2-4FFF-A049-219D850B7312}" authorId="{3455B831-4E5A-461A-53B9-6F5E5CE7FA3B}" created="2025-08-19T08:55:38.564">
    <ac:txMkLst xmlns:ac="http://schemas.microsoft.com/office/drawing/2013/main/command">
      <pc:docMk xmlns:pc="http://schemas.microsoft.com/office/powerpoint/2013/main/command"/>
      <pc:sldMk xmlns:pc="http://schemas.microsoft.com/office/powerpoint/2013/main/command" cId="152930842" sldId="322"/>
      <ac:spMk id="10" creationId="{EEF6ECF6-8967-5750-3295-6BCDC1B856A6}"/>
      <ac:txMk cp="0" len="150">
        <ac:context len="151" hash="3198667422"/>
      </ac:txMk>
    </ac:txMkLst>
    <p188:txBody>
      <a:bodyPr/>
      <a:lstStyle/>
      <a:p>
        <a:r>
          <a:rPr lang="en-GB"/>
          <a:t>Siirtäisin tän leipiksen toisen kappaleen ehkä noteseihin?</a:t>
        </a:r>
      </a:p>
    </p188:txBody>
  </p188:cm>
  <p188:cm id="{1A6EFE4E-1C4B-4044-B653-9440E24DF4E5}" authorId="{589B2680-7D8F-1E57-EAF7-7E171E3D1484}" created="2025-10-29T13:46:54.996">
    <pc:sldMkLst xmlns:pc="http://schemas.microsoft.com/office/powerpoint/2013/main/command">
      <pc:docMk/>
      <pc:sldMk cId="152930842" sldId="322"/>
    </pc:sldMkLst>
    <p188:txBody>
      <a:bodyPr/>
      <a:lstStyle/>
      <a:p>
        <a:r>
          <a:rPr lang="fi-FI"/>
          <a:t>Ervin Latimer -kuvaan: 
Latimmier SS24 ensembles by Ervin Latimer, Metropolitan Museum of Art, New York. Photo: Metropolitan Museum of Art.</a:t>
        </a:r>
      </a:p>
    </p188:txBody>
  </p188:cm>
</p188:cmLst>
</file>

<file path=ppt/comments/modernComment_143_C42AE94E.xml><?xml version="1.0" encoding="utf-8"?>
<p188:cmLst xmlns:a="http://schemas.openxmlformats.org/drawingml/2006/main" xmlns:r="http://schemas.openxmlformats.org/officeDocument/2006/relationships" xmlns:p188="http://schemas.microsoft.com/office/powerpoint/2018/8/main">
  <p188:cm id="{7C99562F-8AF4-4E8E-BB28-70ECBB3C3E94}" authorId="{589B2680-7D8F-1E57-EAF7-7E171E3D1484}" created="2025-10-29T13:49:07.277">
    <pc:sldMkLst xmlns:pc="http://schemas.microsoft.com/office/powerpoint/2013/main/command">
      <pc:docMk/>
      <pc:sldMk cId="3291146574" sldId="323"/>
    </pc:sldMkLst>
    <p188:txBody>
      <a:bodyPr/>
      <a:lstStyle/>
      <a:p>
        <a:r>
          <a:rPr lang="fi-FI"/>
          <a:t>Photo (yellow / black work wear):
Image Wear, 2024</a:t>
        </a:r>
      </a:p>
    </p188:txBody>
  </p188:cm>
  <p188:cm id="{81DE966E-2F42-4F18-865A-CB1D13FCA07C}" authorId="{589B2680-7D8F-1E57-EAF7-7E171E3D1484}" created="2025-10-29T13:57:12.230">
    <pc:sldMkLst xmlns:pc="http://schemas.microsoft.com/office/powerpoint/2013/main/command">
      <pc:docMk/>
      <pc:sldMk cId="3291146574" sldId="323"/>
    </pc:sldMkLst>
    <p188:txBody>
      <a:bodyPr/>
      <a:lstStyle/>
      <a:p>
        <a:r>
          <a:rPr lang="fi-FI"/>
          <a:t>Photo (woman looking out of the window): 
Tella, 2020. Photo: Kati Saari</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10.11.2025</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10.11.2025</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jyx.jyu.fi/bitstreams/ace84a57-802b-4cb0-8deb-f5128003eac3/download"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D598C-2C9B-D92C-3D88-7AD16AFAFE7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3FF7733-FCD0-C5EE-83DD-E07028413F1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6EF4FE1-9D88-369E-84D9-50F4001B0BC2}"/>
              </a:ext>
            </a:extLst>
          </p:cNvPr>
          <p:cNvSpPr>
            <a:spLocks noGrp="1"/>
          </p:cNvSpPr>
          <p:nvPr>
            <p:ph type="body" idx="1"/>
          </p:nvPr>
        </p:nvSpPr>
        <p:spPr/>
        <p:txBody>
          <a:bodyPr/>
          <a:lstStyle/>
          <a:p>
            <a:pPr marL="171450" indent="-171450">
              <a:buFont typeface="Arial,Sans-Serif"/>
              <a:buChar char="•"/>
            </a:pPr>
            <a:endParaRPr lang="fi-FI" dirty="0"/>
          </a:p>
        </p:txBody>
      </p:sp>
      <p:sp>
        <p:nvSpPr>
          <p:cNvPr id="4" name="Dian numeron paikkamerkki 3">
            <a:extLst>
              <a:ext uri="{FF2B5EF4-FFF2-40B4-BE49-F238E27FC236}">
                <a16:creationId xmlns:a16="http://schemas.microsoft.com/office/drawing/2014/main" id="{11618A25-9C73-6CE1-37AC-E80C5E6B21BF}"/>
              </a:ext>
            </a:extLst>
          </p:cNvPr>
          <p:cNvSpPr>
            <a:spLocks noGrp="1"/>
          </p:cNvSpPr>
          <p:nvPr>
            <p:ph type="sldNum" sz="quarter" idx="5"/>
          </p:nvPr>
        </p:nvSpPr>
        <p:spPr/>
        <p:txBody>
          <a:bodyPr/>
          <a:lstStyle/>
          <a:p>
            <a:fld id="{94EC3156-D817-4798-A24F-2085AE082267}" type="slidenum">
              <a:rPr lang="fi-FI" smtClean="0"/>
              <a:pPr/>
              <a:t>1</a:t>
            </a:fld>
            <a:endParaRPr lang="fi-FI"/>
          </a:p>
        </p:txBody>
      </p:sp>
    </p:spTree>
    <p:extLst>
      <p:ext uri="{BB962C8B-B14F-4D97-AF65-F5344CB8AC3E}">
        <p14:creationId xmlns:p14="http://schemas.microsoft.com/office/powerpoint/2010/main" val="3410957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506F3-C484-6628-1638-5BA35868A94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CB6BA82-3BE9-E6D5-27C7-80C1BF0CECD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6C00725-F9D4-0A14-E879-6E23767CD2CC}"/>
              </a:ext>
            </a:extLst>
          </p:cNvPr>
          <p:cNvSpPr>
            <a:spLocks noGrp="1"/>
          </p:cNvSpPr>
          <p:nvPr>
            <p:ph type="body" idx="1"/>
          </p:nvPr>
        </p:nvSpPr>
        <p:spPr/>
        <p:txBody>
          <a:bodyPr/>
          <a:lstStyle/>
          <a:p>
            <a:endParaRPr lang="fi" dirty="0"/>
          </a:p>
        </p:txBody>
      </p:sp>
      <p:sp>
        <p:nvSpPr>
          <p:cNvPr id="4" name="Dian numeron paikkamerkki 3">
            <a:extLst>
              <a:ext uri="{FF2B5EF4-FFF2-40B4-BE49-F238E27FC236}">
                <a16:creationId xmlns:a16="http://schemas.microsoft.com/office/drawing/2014/main" id="{FCDD2F3C-ED50-C1F3-C93A-59774C448257}"/>
              </a:ext>
            </a:extLst>
          </p:cNvPr>
          <p:cNvSpPr>
            <a:spLocks noGrp="1"/>
          </p:cNvSpPr>
          <p:nvPr>
            <p:ph type="sldNum" sz="quarter" idx="5"/>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4278203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0F1F8-AA09-A9D4-822A-F7CF2A4F628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85778C8-6C19-49D2-A00C-BF9B8D48EB5E}"/>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C3DAF175-FE30-496D-34B1-0430837DDD99}"/>
              </a:ext>
            </a:extLst>
          </p:cNvPr>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Many Finnish students and alumni have won or placed highly in prestigious fashion competitions such as the Hyères Festival, Designer’s Nest, Redress Design Award, and the Talent Competition (Première Vision).</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tx1"/>
                </a:solidFill>
                <a:ea typeface="+mj-lt"/>
                <a:cs typeface="+mj-lt"/>
              </a:rPr>
              <a:t>Some of the hot names in recent years have been Ervin Latimer, Jimi </a:t>
            </a:r>
            <a:r>
              <a:rPr lang="en-US" sz="1200" b="0" dirty="0" err="1">
                <a:solidFill>
                  <a:schemeClr val="tx1"/>
                </a:solidFill>
                <a:ea typeface="+mj-lt"/>
                <a:cs typeface="+mj-lt"/>
              </a:rPr>
              <a:t>Särmö</a:t>
            </a:r>
            <a:r>
              <a:rPr lang="en-US" sz="1200" b="0" dirty="0">
                <a:solidFill>
                  <a:schemeClr val="tx1"/>
                </a:solidFill>
                <a:ea typeface="+mj-lt"/>
                <a:cs typeface="+mj-lt"/>
              </a:rPr>
              <a:t>, Petra Lehtinen, Lauri Greis, Sini </a:t>
            </a:r>
            <a:r>
              <a:rPr lang="en-US" sz="1200" b="0" dirty="0" err="1">
                <a:solidFill>
                  <a:schemeClr val="tx1"/>
                </a:solidFill>
                <a:ea typeface="+mj-lt"/>
                <a:cs typeface="+mj-lt"/>
              </a:rPr>
              <a:t>Saavala</a:t>
            </a:r>
            <a:r>
              <a:rPr lang="en-US" sz="1200" b="0" dirty="0">
                <a:solidFill>
                  <a:schemeClr val="tx1"/>
                </a:solidFill>
                <a:ea typeface="+mj-lt"/>
                <a:cs typeface="+mj-lt"/>
              </a:rPr>
              <a:t>, Jenny Hytönen and Sofia </a:t>
            </a:r>
            <a:r>
              <a:rPr lang="en-US" sz="1200" b="0" dirty="0" err="1">
                <a:solidFill>
                  <a:schemeClr val="tx1"/>
                </a:solidFill>
                <a:ea typeface="+mj-lt"/>
                <a:cs typeface="+mj-lt"/>
              </a:rPr>
              <a:t>Ilmonen</a:t>
            </a:r>
            <a:r>
              <a:rPr lang="en-US" sz="1200" b="0" dirty="0">
                <a:solidFill>
                  <a:schemeClr val="tx1"/>
                </a:solidFill>
                <a:ea typeface="+mj-lt"/>
                <a:cs typeface="+mj-lt"/>
              </a:rPr>
              <a:t>.</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FI"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This success has continued for a long time, especially since the 2010s. After the WTC 2012, international recognition grew &gt; expansion followed. In 2017, Aalto received an award from the LVMH group for fashion education.</a:t>
            </a:r>
          </a:p>
          <a:p>
            <a:pPr marL="171450" lvl="0" indent="-171450">
              <a:buFont typeface="Arial" panose="020B0604020202020204" pitchFamily="34" charset="0"/>
              <a:buChar char="•"/>
            </a:pPr>
            <a:endParaRPr lang="en-FI"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Education</a:t>
            </a:r>
            <a:r>
              <a:rPr lang="en-GB" sz="1200" kern="1200" dirty="0">
                <a:solidFill>
                  <a:schemeClr val="tx1"/>
                </a:solidFill>
                <a:effectLst/>
                <a:latin typeface="+mn-lt"/>
                <a:ea typeface="+mn-ea"/>
                <a:cs typeface="+mn-cs"/>
              </a:rPr>
              <a:t>: Since the founding of Aalto University, research has gained a stronger foothold &gt; the university invests in research. Multidisciplinary education has also been strengthened (e.g., </a:t>
            </a:r>
            <a:r>
              <a:rPr lang="en-GB" sz="1200" i="1" kern="1200" dirty="0">
                <a:solidFill>
                  <a:schemeClr val="tx1"/>
                </a:solidFill>
                <a:effectLst/>
                <a:latin typeface="+mn-lt"/>
                <a:ea typeface="+mn-ea"/>
                <a:cs typeface="+mn-cs"/>
              </a:rPr>
              <a:t>Shimmer Wood</a:t>
            </a:r>
            <a:r>
              <a:rPr lang="en-GB" sz="1200" kern="1200" dirty="0">
                <a:solidFill>
                  <a:schemeClr val="tx1"/>
                </a:solidFill>
                <a:effectLst/>
                <a:latin typeface="+mn-lt"/>
                <a:ea typeface="+mn-ea"/>
                <a:cs typeface="+mn-cs"/>
              </a:rPr>
              <a:t>).</a:t>
            </a:r>
            <a:endParaRPr lang="en-FI" sz="1200" kern="1200" dirty="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30305B6E-7A24-DFA5-E6DB-9193F31D8C12}"/>
              </a:ext>
            </a:extLst>
          </p:cNvPr>
          <p:cNvSpPr>
            <a:spLocks noGrp="1"/>
          </p:cNvSpPr>
          <p:nvPr>
            <p:ph type="sldNum" sz="quarter" idx="5"/>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344121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BC632-BF5B-27E4-D0A5-9923902F9E8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92A0FD4-8E5C-634C-A75C-04762A0E138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F643C01-0CF0-D051-330A-B91F9D8E0353}"/>
              </a:ext>
            </a:extLst>
          </p:cNvPr>
          <p:cNvSpPr>
            <a:spLocks noGrp="1"/>
          </p:cNvSpPr>
          <p:nvPr>
            <p:ph type="body" idx="1"/>
          </p:nvPr>
        </p:nvSpPr>
        <p:spPr/>
        <p:txBody>
          <a:bodyPr/>
          <a:lstStyle/>
          <a:p>
            <a:endParaRPr lang="fi" dirty="0"/>
          </a:p>
        </p:txBody>
      </p:sp>
      <p:sp>
        <p:nvSpPr>
          <p:cNvPr id="4" name="Dian numeron paikkamerkki 3">
            <a:extLst>
              <a:ext uri="{FF2B5EF4-FFF2-40B4-BE49-F238E27FC236}">
                <a16:creationId xmlns:a16="http://schemas.microsoft.com/office/drawing/2014/main" id="{E27174D5-ED13-EDAF-E302-62EFE3639310}"/>
              </a:ext>
            </a:extLst>
          </p:cNvPr>
          <p:cNvSpPr>
            <a:spLocks noGrp="1"/>
          </p:cNvSpPr>
          <p:nvPr>
            <p:ph type="sldNum" sz="quarter" idx="5"/>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349048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CAC47-5549-3743-AFDA-D1721BE8B1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8772F42-F43E-16B4-0BB6-92CA7033DEB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C607B1F-3919-0F72-6152-2C3C80E3A7EA}"/>
              </a:ext>
            </a:extLst>
          </p:cNvPr>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Different types of textiles play a significant role in ensuring security of supply. In times of crisis, the availability and quality of textiles and equipment related to life, health, and </a:t>
            </a:r>
            <a:r>
              <a:rPr lang="en-GB" sz="1200" kern="1200" dirty="0" err="1">
                <a:solidFill>
                  <a:schemeClr val="tx1"/>
                </a:solidFill>
                <a:effectLst/>
                <a:latin typeface="+mn-lt"/>
                <a:ea typeface="+mn-ea"/>
                <a:cs typeface="+mn-cs"/>
              </a:rPr>
              <a:t>defense</a:t>
            </a:r>
            <a:r>
              <a:rPr lang="en-GB" sz="1200" kern="1200" dirty="0">
                <a:solidFill>
                  <a:schemeClr val="tx1"/>
                </a:solidFill>
                <a:effectLst/>
                <a:latin typeface="+mn-lt"/>
                <a:ea typeface="+mn-ea"/>
                <a:cs typeface="+mn-cs"/>
              </a:rPr>
              <a:t> preparedness are essential.</a:t>
            </a:r>
          </a:p>
          <a:p>
            <a:pPr marL="171450" lvl="0" indent="-171450">
              <a:buFont typeface="Arial" panose="020B0604020202020204" pitchFamily="34" charset="0"/>
              <a:buChar char="•"/>
            </a:pPr>
            <a:endParaRPr lang="en-FI"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Finnish textile companies such as Image Wear, Tella and </a:t>
            </a:r>
            <a:r>
              <a:rPr lang="en-GB" sz="1200" kern="1200" dirty="0" err="1">
                <a:solidFill>
                  <a:schemeClr val="tx1"/>
                </a:solidFill>
                <a:effectLst/>
                <a:latin typeface="+mn-lt"/>
                <a:ea typeface="+mn-ea"/>
                <a:cs typeface="+mn-cs"/>
              </a:rPr>
              <a:t>Ursuit</a:t>
            </a:r>
            <a:r>
              <a:rPr lang="en-GB" sz="1200" kern="1200" dirty="0">
                <a:solidFill>
                  <a:schemeClr val="tx1"/>
                </a:solidFill>
                <a:effectLst/>
                <a:latin typeface="+mn-lt"/>
                <a:ea typeface="+mn-ea"/>
                <a:cs typeface="+mn-cs"/>
              </a:rPr>
              <a:t> manufacture protective gear for our Defence Forces, the security industry, Police Department, healthcare and emergency service personnel.</a:t>
            </a:r>
          </a:p>
          <a:p>
            <a:pPr marL="171450" lvl="0" indent="-171450">
              <a:buFont typeface="Arial" panose="020B0604020202020204" pitchFamily="34" charset="0"/>
              <a:buChar char="•"/>
            </a:pPr>
            <a:endParaRPr lang="en-FI"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Finnish Defence Forces’ Combat Snow Suits were a key element in defending our independence during the Winter War 1939-1940. </a:t>
            </a:r>
          </a:p>
          <a:p>
            <a:pPr marL="171450" lvl="0" indent="-171450">
              <a:buFont typeface="Arial" panose="020B0604020202020204" pitchFamily="34" charset="0"/>
              <a:buChar char="•"/>
            </a:pPr>
            <a:endParaRPr lang="en-FI"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Thanks to the work and efforts of Finnish textile companies they were also able to quickly produce protective overalls and masks for healthcare workers during the Covid pandemic. </a:t>
            </a:r>
            <a:br>
              <a:rPr lang="en-GB" sz="1200" kern="1200" dirty="0">
                <a:solidFill>
                  <a:schemeClr val="tx1"/>
                </a:solidFill>
                <a:effectLst/>
                <a:latin typeface="+mn-lt"/>
                <a:ea typeface="+mn-ea"/>
                <a:cs typeface="+mn-cs"/>
              </a:rPr>
            </a:b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textile industry also produces diapers – one of the first things on a human being’s skin.</a:t>
            </a:r>
            <a:r>
              <a:rPr lang="en-FI" dirty="0">
                <a:effectLst/>
              </a:rPr>
              <a:t> </a:t>
            </a:r>
            <a:endParaRPr lang="en-FI" sz="1200" kern="1200" dirty="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CF65E1F6-FC7B-DC19-927F-25152C19F6DE}"/>
              </a:ext>
            </a:extLst>
          </p:cNvPr>
          <p:cNvSpPr>
            <a:spLocks noGrp="1"/>
          </p:cNvSpPr>
          <p:nvPr>
            <p:ph type="sldNum" sz="quarter" idx="5"/>
          </p:nvPr>
        </p:nvSpPr>
        <p:spPr/>
        <p:txBody>
          <a:bodyPr/>
          <a:lstStyle/>
          <a:p>
            <a:fld id="{94EC3156-D817-4798-A24F-2085AE082267}" type="slidenum">
              <a:rPr lang="fi-FI" smtClean="0"/>
              <a:pPr/>
              <a:t>13</a:t>
            </a:fld>
            <a:endParaRPr lang="fi-FI"/>
          </a:p>
        </p:txBody>
      </p:sp>
    </p:spTree>
    <p:extLst>
      <p:ext uri="{BB962C8B-B14F-4D97-AF65-F5344CB8AC3E}">
        <p14:creationId xmlns:p14="http://schemas.microsoft.com/office/powerpoint/2010/main" val="3254135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24DB7-8EA7-64EE-336E-96DD6BBA7C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AECBE58-46D8-7304-A414-F7F1D451902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8DFB9E7-25D3-9A80-DC42-F1078E7E6A54}"/>
              </a:ext>
            </a:extLst>
          </p:cNvPr>
          <p:cNvSpPr>
            <a:spLocks noGrp="1"/>
          </p:cNvSpPr>
          <p:nvPr>
            <p:ph type="body" idx="1"/>
          </p:nvPr>
        </p:nvSpPr>
        <p:spPr/>
        <p:txBody>
          <a:bodyPr/>
          <a:lstStyle/>
          <a:p>
            <a:pPr marL="171450" indent="-171450">
              <a:buFont typeface="Arial,Sans-Serif"/>
              <a:buChar char="•"/>
            </a:pPr>
            <a:endParaRPr lang="en-US" dirty="0"/>
          </a:p>
        </p:txBody>
      </p:sp>
      <p:sp>
        <p:nvSpPr>
          <p:cNvPr id="4" name="Dian numeron paikkamerkki 3">
            <a:extLst>
              <a:ext uri="{FF2B5EF4-FFF2-40B4-BE49-F238E27FC236}">
                <a16:creationId xmlns:a16="http://schemas.microsoft.com/office/drawing/2014/main" id="{8BB06882-27EE-C196-4138-CD06F465DC73}"/>
              </a:ext>
            </a:extLst>
          </p:cNvPr>
          <p:cNvSpPr>
            <a:spLocks noGrp="1"/>
          </p:cNvSpPr>
          <p:nvPr>
            <p:ph type="sldNum" sz="quarter" idx="5"/>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3662839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85799-CBD6-637C-AC45-309E0365E07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9A3D25D-0903-8A9A-3E48-1990C25C88D9}"/>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52CF2CB-C534-B756-AD51-E605624C295E}"/>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Some of the most successful Finnish textile companies have survived through recessions, losing production to low-cost countries and/or competing with companies that operate in low-cost countries, increasing legislation, and wars and other geopolitical shifts.</a:t>
            </a:r>
            <a:endParaRPr lang="en-FI" sz="1200" kern="1200" dirty="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5B6529CC-0511-2184-AA39-C2E578C52CD3}"/>
              </a:ext>
            </a:extLst>
          </p:cNvPr>
          <p:cNvSpPr>
            <a:spLocks noGrp="1"/>
          </p:cNvSpPr>
          <p:nvPr>
            <p:ph type="sldNum" sz="quarter" idx="5"/>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3192590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3D8CC-0AC9-EE53-AD35-C0EF1C19FD0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3F059FA-B4C6-3489-F786-79F18F24059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8087DC3-DC75-CBF7-3E6B-862EAB29E49D}"/>
              </a:ext>
            </a:extLst>
          </p:cNvPr>
          <p:cNvSpPr>
            <a:spLocks noGrp="1"/>
          </p:cNvSpPr>
          <p:nvPr>
            <p:ph type="body" idx="1"/>
          </p:nvPr>
        </p:nvSpPr>
        <p:spPr/>
        <p:txBody>
          <a:bodyPr/>
          <a:lstStyle/>
          <a:p>
            <a:pPr marL="171450" indent="-171450">
              <a:buFont typeface="Arial,Sans-Serif"/>
              <a:buChar char="•"/>
            </a:pPr>
            <a:endParaRPr lang="en-US" dirty="0"/>
          </a:p>
        </p:txBody>
      </p:sp>
      <p:sp>
        <p:nvSpPr>
          <p:cNvPr id="4" name="Dian numeron paikkamerkki 3">
            <a:extLst>
              <a:ext uri="{FF2B5EF4-FFF2-40B4-BE49-F238E27FC236}">
                <a16:creationId xmlns:a16="http://schemas.microsoft.com/office/drawing/2014/main" id="{EF9B30CE-7FB8-632A-501C-E6EDE82103CF}"/>
              </a:ext>
            </a:extLst>
          </p:cNvPr>
          <p:cNvSpPr>
            <a:spLocks noGrp="1"/>
          </p:cNvSpPr>
          <p:nvPr>
            <p:ph type="sldNum" sz="quarter" idx="5"/>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3113417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EA589-F788-25C9-E9F2-3D0270BA3B2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9740D0E-D7EC-2A22-8D46-A51C0F04B8D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C42C193-FEE9-DFBA-9A1D-0490CAEA9A7C}"/>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Nearly half of Finns (47.8%) consider the price-quality ratio to be an important factor in their purchase decisions. This suggests that while quality is valued, people are not willing to pay any price for it — it must be within a reasonable range. </a:t>
            </a:r>
          </a:p>
          <a:p>
            <a:pPr marL="171450" lvl="0" indent="-171450">
              <a:buFont typeface="Arial" panose="020B0604020202020204" pitchFamily="34" charset="0"/>
              <a:buChar char="•"/>
            </a:pPr>
            <a:endParaRPr lang="en-FI"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 affordable price is the next most popular factor influencing clothing purchases, chosen by a total of 40.7% of respondents.</a:t>
            </a:r>
          </a:p>
          <a:p>
            <a:pPr marL="171450" lvl="0" indent="-171450">
              <a:buFont typeface="Arial" panose="020B0604020202020204" pitchFamily="34" charset="0"/>
              <a:buChar char="•"/>
            </a:pPr>
            <a:endParaRPr lang="en-FI"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next most important factors in choosing clothes are practicality (35.3%) and comfortable-feeling materials (32.6%). High quality (24%), suitability for various situations (21.4%), and durability/longevity of the product (20.2%) are also considered relatively important characteristics. Following these are factors such as promotional pricing (17.5%) and the use of natural fibers (15.1%).</a:t>
            </a:r>
            <a:r>
              <a:rPr lang="en-GB"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r>
              <a:rPr lang="fi-FI" sz="1200" kern="1200" dirty="0" err="1">
                <a:solidFill>
                  <a:schemeClr val="tx1"/>
                </a:solidFill>
                <a:effectLst/>
                <a:latin typeface="+mn-lt"/>
                <a:ea typeface="+mn-ea"/>
                <a:cs typeface="+mn-cs"/>
              </a:rPr>
              <a:t>Source</a:t>
            </a:r>
            <a:r>
              <a:rPr lang="fi-FI" sz="1200" kern="1200" dirty="0">
                <a:solidFill>
                  <a:schemeClr val="tx1"/>
                </a:solidFill>
                <a:effectLst/>
                <a:latin typeface="+mn-lt"/>
                <a:ea typeface="+mn-ea"/>
                <a:cs typeface="+mn-cs"/>
              </a:rPr>
              <a:t>: SUOMALAISET VAATEMUODIN KULUTTAJINA Vaatteiden ostopäätöksiin vaikuttavat tekijät ja asenteet </a:t>
            </a:r>
            <a:endParaRPr lang="en-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Nelli Reuna </a:t>
            </a:r>
            <a:endParaRPr lang="en-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Maisterintutkielma Sosiologia, Yhteiskuntatieteiden ja filosofian laitos Humanistis-yhteiskuntatieteellinen tiedekunta, Jyväskylän yliopisto, kevät 2020 </a:t>
            </a:r>
            <a:r>
              <a:rPr lang="fi-FI" sz="1200" u="sng" kern="1200" dirty="0">
                <a:solidFill>
                  <a:schemeClr val="tx1"/>
                </a:solidFill>
                <a:effectLst/>
                <a:latin typeface="+mn-lt"/>
                <a:ea typeface="+mn-ea"/>
                <a:cs typeface="+mn-cs"/>
                <a:hlinkClick r:id="rId3"/>
              </a:rPr>
              <a:t>download</a:t>
            </a:r>
            <a:r>
              <a:rPr lang="en-FI" dirty="0">
                <a:effectLst/>
              </a:rPr>
              <a:t> </a:t>
            </a:r>
            <a:endParaRPr lang="en-FI" sz="1200" kern="1200" dirty="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9204AE9E-CF87-646A-5F17-EAEF22A31C6A}"/>
              </a:ext>
            </a:extLst>
          </p:cNvPr>
          <p:cNvSpPr>
            <a:spLocks noGrp="1"/>
          </p:cNvSpPr>
          <p:nvPr>
            <p:ph type="sldNum" sz="quarter" idx="5"/>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3169594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A612B-B47A-EAC5-45EA-AF338773751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B9C9B0F-C8E4-89A0-01DF-4B79F173F31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144CD3A-F2CE-2349-3724-BAD4BA2F1CFA}"/>
              </a:ext>
            </a:extLst>
          </p:cNvPr>
          <p:cNvSpPr>
            <a:spLocks noGrp="1"/>
          </p:cNvSpPr>
          <p:nvPr>
            <p:ph type="body" idx="1"/>
          </p:nvPr>
        </p:nvSpPr>
        <p:spPr/>
        <p:txBody>
          <a:bodyPr/>
          <a:lstStyle/>
          <a:p>
            <a:endParaRPr lang="en-US" dirty="0">
              <a:latin typeface="Calibri"/>
              <a:ea typeface="Calibri"/>
              <a:cs typeface="Calibri"/>
            </a:endParaRPr>
          </a:p>
        </p:txBody>
      </p:sp>
      <p:sp>
        <p:nvSpPr>
          <p:cNvPr id="4" name="Dian numeron paikkamerkki 3">
            <a:extLst>
              <a:ext uri="{FF2B5EF4-FFF2-40B4-BE49-F238E27FC236}">
                <a16:creationId xmlns:a16="http://schemas.microsoft.com/office/drawing/2014/main" id="{73761604-AE69-0C14-C6D9-E750C92D1F02}"/>
              </a:ext>
            </a:extLst>
          </p:cNvPr>
          <p:cNvSpPr>
            <a:spLocks noGrp="1"/>
          </p:cNvSpPr>
          <p:nvPr>
            <p:ph type="sldNum" sz="quarter" idx="5"/>
          </p:nvPr>
        </p:nvSpPr>
        <p:spPr/>
        <p:txBody>
          <a:bodyPr/>
          <a:lstStyle/>
          <a:p>
            <a:fld id="{94EC3156-D817-4798-A24F-2085AE082267}" type="slidenum">
              <a:rPr lang="fi-FI" smtClean="0"/>
              <a:pPr/>
              <a:t>18</a:t>
            </a:fld>
            <a:endParaRPr lang="fi-FI"/>
          </a:p>
        </p:txBody>
      </p:sp>
    </p:spTree>
    <p:extLst>
      <p:ext uri="{BB962C8B-B14F-4D97-AF65-F5344CB8AC3E}">
        <p14:creationId xmlns:p14="http://schemas.microsoft.com/office/powerpoint/2010/main" val="487843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F7D07-7B52-BEC1-AB87-CB68395F35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1E49B8B-3779-0A9C-0114-6EF461AAE7C4}"/>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D61DF2E-1333-CFD6-BDDF-B16AF07FC948}"/>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2800" b="0" kern="1200" dirty="0">
                <a:solidFill>
                  <a:schemeClr val="tx1"/>
                </a:solidFill>
                <a:effectLst/>
                <a:latin typeface="+mn-lt"/>
                <a:ea typeface="+mn-ea"/>
                <a:cs typeface="+mn-cs"/>
              </a:rPr>
              <a:t>Finland </a:t>
            </a:r>
            <a:r>
              <a:rPr lang="fi-FI" sz="2800" b="0" kern="1200" dirty="0" err="1">
                <a:solidFill>
                  <a:schemeClr val="tx1"/>
                </a:solidFill>
                <a:effectLst/>
                <a:latin typeface="+mn-lt"/>
                <a:ea typeface="+mn-ea"/>
                <a:cs typeface="+mn-cs"/>
              </a:rPr>
              <a:t>adopted</a:t>
            </a:r>
            <a:r>
              <a:rPr lang="fi-FI" sz="2800" b="0" kern="1200" dirty="0">
                <a:solidFill>
                  <a:schemeClr val="tx1"/>
                </a:solidFill>
                <a:effectLst/>
                <a:latin typeface="+mn-lt"/>
                <a:ea typeface="+mn-ea"/>
                <a:cs typeface="+mn-cs"/>
              </a:rPr>
              <a:t> </a:t>
            </a:r>
            <a:r>
              <a:rPr lang="fi-FI" sz="2800" b="0" kern="1200" dirty="0" err="1">
                <a:solidFill>
                  <a:schemeClr val="tx1"/>
                </a:solidFill>
                <a:effectLst/>
                <a:latin typeface="+mn-lt"/>
                <a:ea typeface="+mn-ea"/>
                <a:cs typeface="+mn-cs"/>
              </a:rPr>
              <a:t>the</a:t>
            </a:r>
            <a:r>
              <a:rPr lang="fi-FI" sz="2800" b="0" kern="1200" dirty="0">
                <a:solidFill>
                  <a:schemeClr val="tx1"/>
                </a:solidFill>
                <a:effectLst/>
                <a:latin typeface="+mn-lt"/>
                <a:ea typeface="+mn-ea"/>
                <a:cs typeface="+mn-cs"/>
              </a:rPr>
              <a:t> EU-</a:t>
            </a:r>
            <a:r>
              <a:rPr lang="fi-FI" sz="2800" b="0" kern="1200" dirty="0" err="1">
                <a:solidFill>
                  <a:schemeClr val="tx1"/>
                </a:solidFill>
                <a:effectLst/>
                <a:latin typeface="+mn-lt"/>
                <a:ea typeface="+mn-ea"/>
                <a:cs typeface="+mn-cs"/>
              </a:rPr>
              <a:t>wide</a:t>
            </a:r>
            <a:r>
              <a:rPr lang="fi-FI" sz="2800" b="0" kern="1200" dirty="0">
                <a:solidFill>
                  <a:schemeClr val="tx1"/>
                </a:solidFill>
                <a:effectLst/>
                <a:latin typeface="+mn-lt"/>
                <a:ea typeface="+mn-ea"/>
                <a:cs typeface="+mn-cs"/>
              </a:rPr>
              <a:t> </a:t>
            </a:r>
            <a:r>
              <a:rPr lang="fi-FI" sz="2800" b="0" kern="1200" dirty="0" err="1">
                <a:solidFill>
                  <a:schemeClr val="tx1"/>
                </a:solidFill>
                <a:effectLst/>
                <a:latin typeface="+mn-lt"/>
                <a:ea typeface="+mn-ea"/>
                <a:cs typeface="+mn-cs"/>
              </a:rPr>
              <a:t>Separate</a:t>
            </a:r>
            <a:r>
              <a:rPr lang="fi-FI" sz="2800" b="0" kern="1200" dirty="0">
                <a:solidFill>
                  <a:schemeClr val="tx1"/>
                </a:solidFill>
                <a:effectLst/>
                <a:latin typeface="+mn-lt"/>
                <a:ea typeface="+mn-ea"/>
                <a:cs typeface="+mn-cs"/>
              </a:rPr>
              <a:t> </a:t>
            </a:r>
            <a:r>
              <a:rPr lang="fi-FI" sz="2800" b="0" kern="1200" dirty="0" err="1">
                <a:solidFill>
                  <a:schemeClr val="tx1"/>
                </a:solidFill>
                <a:effectLst/>
                <a:latin typeface="+mn-lt"/>
                <a:ea typeface="+mn-ea"/>
                <a:cs typeface="+mn-cs"/>
              </a:rPr>
              <a:t>Collection</a:t>
            </a:r>
            <a:r>
              <a:rPr lang="fi-FI" sz="2800" b="0" kern="1200" dirty="0">
                <a:solidFill>
                  <a:schemeClr val="tx1"/>
                </a:solidFill>
                <a:effectLst/>
                <a:latin typeface="+mn-lt"/>
                <a:ea typeface="+mn-ea"/>
                <a:cs typeface="+mn-cs"/>
              </a:rPr>
              <a:t> of </a:t>
            </a:r>
            <a:r>
              <a:rPr lang="fi-FI" sz="2800" b="0" kern="1200" dirty="0" err="1">
                <a:solidFill>
                  <a:schemeClr val="tx1"/>
                </a:solidFill>
                <a:effectLst/>
                <a:latin typeface="+mn-lt"/>
                <a:ea typeface="+mn-ea"/>
                <a:cs typeface="+mn-cs"/>
              </a:rPr>
              <a:t>Textile</a:t>
            </a:r>
            <a:r>
              <a:rPr lang="fi-FI" sz="2800" b="0" kern="1200" dirty="0">
                <a:solidFill>
                  <a:schemeClr val="tx1"/>
                </a:solidFill>
                <a:effectLst/>
                <a:latin typeface="+mn-lt"/>
                <a:ea typeface="+mn-ea"/>
                <a:cs typeface="+mn-cs"/>
              </a:rPr>
              <a:t> Waste </a:t>
            </a:r>
            <a:r>
              <a:rPr lang="fi-FI" sz="2800" b="0" kern="1200" dirty="0" err="1">
                <a:solidFill>
                  <a:schemeClr val="tx1"/>
                </a:solidFill>
                <a:effectLst/>
                <a:latin typeface="+mn-lt"/>
                <a:ea typeface="+mn-ea"/>
                <a:cs typeface="+mn-cs"/>
              </a:rPr>
              <a:t>regulation</a:t>
            </a:r>
            <a:r>
              <a:rPr lang="fi-FI" sz="2800" b="0" kern="1200" dirty="0">
                <a:solidFill>
                  <a:schemeClr val="tx1"/>
                </a:solidFill>
                <a:effectLst/>
                <a:latin typeface="+mn-lt"/>
                <a:ea typeface="+mn-ea"/>
                <a:cs typeface="+mn-cs"/>
              </a:rPr>
              <a:t> </a:t>
            </a:r>
            <a:r>
              <a:rPr lang="fi-FI" sz="2800" b="0" kern="1200" dirty="0" err="1">
                <a:solidFill>
                  <a:schemeClr val="tx1"/>
                </a:solidFill>
                <a:effectLst/>
                <a:latin typeface="+mn-lt"/>
                <a:ea typeface="+mn-ea"/>
                <a:cs typeface="+mn-cs"/>
              </a:rPr>
              <a:t>two</a:t>
            </a:r>
            <a:r>
              <a:rPr lang="fi-FI" sz="2800" b="0" kern="1200" dirty="0">
                <a:solidFill>
                  <a:schemeClr val="tx1"/>
                </a:solidFill>
                <a:effectLst/>
                <a:latin typeface="+mn-lt"/>
                <a:ea typeface="+mn-ea"/>
                <a:cs typeface="+mn-cs"/>
              </a:rPr>
              <a:t> </a:t>
            </a:r>
            <a:r>
              <a:rPr lang="fi-FI" sz="2800" b="0" kern="1200" dirty="0" err="1">
                <a:solidFill>
                  <a:schemeClr val="tx1"/>
                </a:solidFill>
                <a:effectLst/>
                <a:latin typeface="+mn-lt"/>
                <a:ea typeface="+mn-ea"/>
                <a:cs typeface="+mn-cs"/>
              </a:rPr>
              <a:t>years</a:t>
            </a:r>
            <a:r>
              <a:rPr lang="fi-FI" sz="2800" b="0" kern="1200" dirty="0">
                <a:solidFill>
                  <a:schemeClr val="tx1"/>
                </a:solidFill>
                <a:effectLst/>
                <a:latin typeface="+mn-lt"/>
                <a:ea typeface="+mn-ea"/>
                <a:cs typeface="+mn-cs"/>
              </a:rPr>
              <a:t> in </a:t>
            </a:r>
            <a:r>
              <a:rPr lang="fi-FI" sz="2800" b="0" kern="1200" dirty="0" err="1">
                <a:solidFill>
                  <a:schemeClr val="tx1"/>
                </a:solidFill>
                <a:effectLst/>
                <a:latin typeface="+mn-lt"/>
                <a:ea typeface="+mn-ea"/>
                <a:cs typeface="+mn-cs"/>
              </a:rPr>
              <a:t>advance</a:t>
            </a:r>
            <a:r>
              <a:rPr lang="fi-FI" sz="2800" b="0" kern="1200" dirty="0">
                <a:solidFill>
                  <a:schemeClr val="tx1"/>
                </a:solidFill>
                <a:effectLst/>
                <a:latin typeface="+mn-lt"/>
                <a:ea typeface="+mn-ea"/>
                <a:cs typeface="+mn-cs"/>
              </a:rPr>
              <a:t> in 2023 (</a:t>
            </a:r>
            <a:r>
              <a:rPr lang="fi-FI" sz="2800" b="0" kern="1200" dirty="0" err="1">
                <a:solidFill>
                  <a:schemeClr val="tx1"/>
                </a:solidFill>
                <a:effectLst/>
                <a:latin typeface="+mn-lt"/>
                <a:ea typeface="+mn-ea"/>
                <a:cs typeface="+mn-cs"/>
              </a:rPr>
              <a:t>mandatory</a:t>
            </a:r>
            <a:r>
              <a:rPr lang="fi-FI" sz="2800" b="0" kern="1200" dirty="0">
                <a:solidFill>
                  <a:schemeClr val="tx1"/>
                </a:solidFill>
                <a:effectLst/>
                <a:latin typeface="+mn-lt"/>
                <a:ea typeface="+mn-ea"/>
                <a:cs typeface="+mn-cs"/>
              </a:rPr>
              <a:t> in </a:t>
            </a:r>
            <a:r>
              <a:rPr lang="fi-FI" sz="2800" b="0" kern="1200" dirty="0" err="1">
                <a:solidFill>
                  <a:schemeClr val="tx1"/>
                </a:solidFill>
                <a:effectLst/>
                <a:latin typeface="+mn-lt"/>
                <a:ea typeface="+mn-ea"/>
                <a:cs typeface="+mn-cs"/>
              </a:rPr>
              <a:t>the</a:t>
            </a:r>
            <a:r>
              <a:rPr lang="fi-FI" sz="2800" b="0" kern="1200" dirty="0">
                <a:solidFill>
                  <a:schemeClr val="tx1"/>
                </a:solidFill>
                <a:effectLst/>
                <a:latin typeface="+mn-lt"/>
                <a:ea typeface="+mn-ea"/>
                <a:cs typeface="+mn-cs"/>
              </a:rPr>
              <a:t> EU </a:t>
            </a:r>
            <a:r>
              <a:rPr lang="fi-FI" sz="2800" b="0" kern="1200" dirty="0" err="1">
                <a:solidFill>
                  <a:schemeClr val="tx1"/>
                </a:solidFill>
                <a:effectLst/>
                <a:latin typeface="+mn-lt"/>
                <a:ea typeface="+mn-ea"/>
                <a:cs typeface="+mn-cs"/>
              </a:rPr>
              <a:t>from</a:t>
            </a:r>
            <a:r>
              <a:rPr lang="fi-FI" sz="2800" b="0" kern="1200" dirty="0">
                <a:solidFill>
                  <a:schemeClr val="tx1"/>
                </a:solidFill>
                <a:effectLst/>
                <a:latin typeface="+mn-lt"/>
                <a:ea typeface="+mn-ea"/>
                <a:cs typeface="+mn-cs"/>
              </a:rPr>
              <a:t> 2025)</a:t>
            </a:r>
            <a:br>
              <a:rPr lang="fi-FI" sz="2800" b="0" kern="1200" dirty="0">
                <a:solidFill>
                  <a:schemeClr val="tx1"/>
                </a:solidFill>
                <a:effectLst/>
                <a:latin typeface="+mn-lt"/>
                <a:ea typeface="+mn-ea"/>
                <a:cs typeface="+mn-cs"/>
              </a:rPr>
            </a:br>
            <a:endParaRPr lang="fi-FI" sz="28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kern="1200" dirty="0">
                <a:solidFill>
                  <a:schemeClr val="tx1"/>
                </a:solidFill>
                <a:effectLst/>
                <a:latin typeface="+mn-lt"/>
                <a:ea typeface="+mn-ea"/>
                <a:cs typeface="+mn-cs"/>
              </a:rPr>
              <a:t>In Finland 44% of discarded domestic textiles and clothes is sorted into separate collection of textile waste.​ (</a:t>
            </a:r>
            <a:r>
              <a:rPr lang="en-GB" sz="2800" kern="1200" dirty="0" err="1">
                <a:solidFill>
                  <a:schemeClr val="tx1"/>
                </a:solidFill>
                <a:effectLst/>
                <a:latin typeface="+mn-lt"/>
                <a:ea typeface="+mn-ea"/>
                <a:cs typeface="+mn-cs"/>
              </a:rPr>
              <a:t>Tekstiilivirrat</a:t>
            </a:r>
            <a:r>
              <a:rPr lang="en-GB" sz="2800" kern="1200" dirty="0">
                <a:solidFill>
                  <a:schemeClr val="tx1"/>
                </a:solidFill>
                <a:effectLst/>
                <a:latin typeface="+mn-lt"/>
                <a:ea typeface="+mn-ea"/>
                <a:cs typeface="+mn-cs"/>
              </a:rPr>
              <a:t> </a:t>
            </a:r>
            <a:r>
              <a:rPr lang="en-GB" sz="2800" kern="1200" dirty="0" err="1">
                <a:solidFill>
                  <a:schemeClr val="tx1"/>
                </a:solidFill>
                <a:effectLst/>
                <a:latin typeface="+mn-lt"/>
                <a:ea typeface="+mn-ea"/>
                <a:cs typeface="+mn-cs"/>
              </a:rPr>
              <a:t>Suomessa</a:t>
            </a:r>
            <a:r>
              <a:rPr lang="en-GB" sz="2800" kern="1200" dirty="0">
                <a:solidFill>
                  <a:schemeClr val="tx1"/>
                </a:solidFill>
                <a:effectLst/>
                <a:latin typeface="+mn-lt"/>
                <a:ea typeface="+mn-ea"/>
                <a:cs typeface="+mn-cs"/>
              </a:rPr>
              <a:t> –</a:t>
            </a:r>
            <a:r>
              <a:rPr lang="en-GB" sz="2800" kern="1200" dirty="0" err="1">
                <a:solidFill>
                  <a:schemeClr val="tx1"/>
                </a:solidFill>
                <a:effectLst/>
                <a:latin typeface="+mn-lt"/>
                <a:ea typeface="+mn-ea"/>
                <a:cs typeface="+mn-cs"/>
              </a:rPr>
              <a:t>selvitys</a:t>
            </a:r>
            <a:r>
              <a:rPr lang="en-GB" sz="2800" kern="1200" dirty="0">
                <a:solidFill>
                  <a:schemeClr val="tx1"/>
                </a:solidFill>
                <a:effectLst/>
                <a:latin typeface="+mn-lt"/>
                <a:ea typeface="+mn-ea"/>
                <a:cs typeface="+mn-cs"/>
              </a:rPr>
              <a:t>, ​</a:t>
            </a:r>
            <a:r>
              <a:rPr lang="en-GB" sz="2800" kern="1200" dirty="0" err="1">
                <a:solidFill>
                  <a:schemeClr val="tx1"/>
                </a:solidFill>
                <a:effectLst/>
                <a:latin typeface="+mn-lt"/>
                <a:ea typeface="+mn-ea"/>
                <a:cs typeface="+mn-cs"/>
              </a:rPr>
              <a:t>Suomen</a:t>
            </a:r>
            <a:r>
              <a:rPr lang="en-GB" sz="2800" kern="1200" dirty="0">
                <a:solidFill>
                  <a:schemeClr val="tx1"/>
                </a:solidFill>
                <a:effectLst/>
                <a:latin typeface="+mn-lt"/>
                <a:ea typeface="+mn-ea"/>
                <a:cs typeface="+mn-cs"/>
              </a:rPr>
              <a:t> </a:t>
            </a:r>
            <a:r>
              <a:rPr lang="en-GB" sz="2800" kern="1200" dirty="0" err="1">
                <a:solidFill>
                  <a:schemeClr val="tx1"/>
                </a:solidFill>
                <a:effectLst/>
                <a:latin typeface="+mn-lt"/>
                <a:ea typeface="+mn-ea"/>
                <a:cs typeface="+mn-cs"/>
              </a:rPr>
              <a:t>Ympäristökeskus</a:t>
            </a:r>
            <a:r>
              <a:rPr lang="en-GB" sz="2800" kern="1200" dirty="0">
                <a:solidFill>
                  <a:schemeClr val="tx1"/>
                </a:solidFill>
                <a:effectLst/>
                <a:latin typeface="+mn-lt"/>
                <a:ea typeface="+mn-ea"/>
                <a:cs typeface="+mn-cs"/>
              </a:rPr>
              <a:t>, SYKE 2019)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2800" b="0" kern="1200" dirty="0">
              <a:solidFill>
                <a:schemeClr val="tx1"/>
              </a:solidFill>
              <a:effectLst/>
              <a:latin typeface="+mn-lt"/>
              <a:ea typeface="+mn-ea"/>
              <a:cs typeface="+mn-cs"/>
            </a:endParaRPr>
          </a:p>
          <a:p>
            <a:pPr marL="171450" indent="-171450">
              <a:buFont typeface="Arial" panose="020B0604020202020204" pitchFamily="34" charset="0"/>
              <a:buChar char="•"/>
            </a:pPr>
            <a:r>
              <a:rPr lang="fi-FI" sz="2800" b="0" kern="1200" dirty="0" err="1">
                <a:solidFill>
                  <a:schemeClr val="tx1"/>
                </a:solidFill>
                <a:effectLst/>
                <a:latin typeface="+mn-lt"/>
                <a:ea typeface="+mn-ea"/>
                <a:cs typeface="+mn-cs"/>
              </a:rPr>
              <a:t>The</a:t>
            </a:r>
            <a:r>
              <a:rPr lang="fi-FI" sz="2800" b="0" kern="1200" dirty="0">
                <a:solidFill>
                  <a:schemeClr val="tx1"/>
                </a:solidFill>
                <a:effectLst/>
                <a:latin typeface="+mn-lt"/>
                <a:ea typeface="+mn-ea"/>
                <a:cs typeface="+mn-cs"/>
              </a:rPr>
              <a:t> </a:t>
            </a:r>
            <a:r>
              <a:rPr lang="fi-FI" sz="2800" b="0" kern="1200" dirty="0" err="1">
                <a:solidFill>
                  <a:schemeClr val="tx1"/>
                </a:solidFill>
                <a:effectLst/>
                <a:latin typeface="+mn-lt"/>
                <a:ea typeface="+mn-ea"/>
                <a:cs typeface="+mn-cs"/>
              </a:rPr>
              <a:t>secondhand</a:t>
            </a:r>
            <a:r>
              <a:rPr lang="fi-FI" sz="2800" b="0" kern="1200" dirty="0">
                <a:solidFill>
                  <a:schemeClr val="tx1"/>
                </a:solidFill>
                <a:effectLst/>
                <a:latin typeface="+mn-lt"/>
                <a:ea typeface="+mn-ea"/>
                <a:cs typeface="+mn-cs"/>
              </a:rPr>
              <a:t> market in Finland </a:t>
            </a:r>
            <a:r>
              <a:rPr lang="fi-FI" sz="2800" b="0" kern="1200" dirty="0" err="1">
                <a:solidFill>
                  <a:schemeClr val="tx1"/>
                </a:solidFill>
                <a:effectLst/>
                <a:latin typeface="+mn-lt"/>
                <a:ea typeface="+mn-ea"/>
                <a:cs typeface="+mn-cs"/>
              </a:rPr>
              <a:t>was</a:t>
            </a:r>
            <a:r>
              <a:rPr lang="fi-FI" sz="2800" b="0" kern="1200" dirty="0">
                <a:solidFill>
                  <a:schemeClr val="tx1"/>
                </a:solidFill>
                <a:effectLst/>
                <a:latin typeface="+mn-lt"/>
                <a:ea typeface="+mn-ea"/>
                <a:cs typeface="+mn-cs"/>
              </a:rPr>
              <a:t> </a:t>
            </a:r>
            <a:r>
              <a:rPr lang="fi-FI" sz="2800" b="0" kern="1200" dirty="0" err="1">
                <a:solidFill>
                  <a:schemeClr val="tx1"/>
                </a:solidFill>
                <a:effectLst/>
                <a:latin typeface="+mn-lt"/>
                <a:ea typeface="+mn-ea"/>
                <a:cs typeface="+mn-cs"/>
              </a:rPr>
              <a:t>estimated</a:t>
            </a:r>
            <a:r>
              <a:rPr lang="fi-FI" sz="2800" b="0" kern="1200" dirty="0">
                <a:solidFill>
                  <a:schemeClr val="tx1"/>
                </a:solidFill>
                <a:effectLst/>
                <a:latin typeface="+mn-lt"/>
                <a:ea typeface="+mn-ea"/>
                <a:cs typeface="+mn-cs"/>
              </a:rPr>
              <a:t> to </a:t>
            </a:r>
            <a:r>
              <a:rPr lang="fi-FI" sz="2800" b="0" kern="1200" dirty="0" err="1">
                <a:solidFill>
                  <a:schemeClr val="tx1"/>
                </a:solidFill>
                <a:effectLst/>
                <a:latin typeface="+mn-lt"/>
                <a:ea typeface="+mn-ea"/>
                <a:cs typeface="+mn-cs"/>
              </a:rPr>
              <a:t>be</a:t>
            </a:r>
            <a:r>
              <a:rPr lang="fi-FI" sz="2800" b="0" kern="1200" dirty="0">
                <a:solidFill>
                  <a:schemeClr val="tx1"/>
                </a:solidFill>
                <a:effectLst/>
                <a:latin typeface="+mn-lt"/>
                <a:ea typeface="+mn-ea"/>
                <a:cs typeface="+mn-cs"/>
              </a:rPr>
              <a:t> 895 </a:t>
            </a:r>
            <a:r>
              <a:rPr lang="fi-FI" sz="2800" b="0" kern="1200" dirty="0" err="1">
                <a:solidFill>
                  <a:schemeClr val="tx1"/>
                </a:solidFill>
                <a:effectLst/>
                <a:latin typeface="+mn-lt"/>
                <a:ea typeface="+mn-ea"/>
                <a:cs typeface="+mn-cs"/>
              </a:rPr>
              <a:t>million</a:t>
            </a:r>
            <a:r>
              <a:rPr lang="fi-FI" sz="2800" b="0" kern="1200" dirty="0">
                <a:solidFill>
                  <a:schemeClr val="tx1"/>
                </a:solidFill>
                <a:effectLst/>
                <a:latin typeface="+mn-lt"/>
                <a:ea typeface="+mn-ea"/>
                <a:cs typeface="+mn-cs"/>
              </a:rPr>
              <a:t> </a:t>
            </a:r>
            <a:r>
              <a:rPr lang="fi-FI" sz="2800" b="0" kern="1200" dirty="0" err="1">
                <a:solidFill>
                  <a:schemeClr val="tx1"/>
                </a:solidFill>
                <a:effectLst/>
                <a:latin typeface="+mn-lt"/>
                <a:ea typeface="+mn-ea"/>
                <a:cs typeface="+mn-cs"/>
              </a:rPr>
              <a:t>euros</a:t>
            </a:r>
            <a:r>
              <a:rPr lang="fi-FI" sz="2800" b="0" kern="1200" dirty="0">
                <a:solidFill>
                  <a:schemeClr val="tx1"/>
                </a:solidFill>
                <a:effectLst/>
                <a:latin typeface="+mn-lt"/>
                <a:ea typeface="+mn-ea"/>
                <a:cs typeface="+mn-cs"/>
              </a:rPr>
              <a:t> in 2023 (</a:t>
            </a:r>
            <a:r>
              <a:rPr lang="fi-FI" sz="2800" b="0" kern="1200" dirty="0" err="1">
                <a:solidFill>
                  <a:schemeClr val="tx1"/>
                </a:solidFill>
                <a:effectLst/>
                <a:latin typeface="+mn-lt"/>
                <a:ea typeface="+mn-ea"/>
                <a:cs typeface="+mn-cs"/>
              </a:rPr>
              <a:t>by</a:t>
            </a:r>
            <a:r>
              <a:rPr lang="fi-FI" sz="2800" b="0" kern="1200" dirty="0">
                <a:solidFill>
                  <a:schemeClr val="tx1"/>
                </a:solidFill>
                <a:effectLst/>
                <a:latin typeface="+mn-lt"/>
                <a:ea typeface="+mn-ea"/>
                <a:cs typeface="+mn-cs"/>
              </a:rPr>
              <a:t> </a:t>
            </a:r>
            <a:r>
              <a:rPr lang="fi-FI" sz="2800" b="0" kern="1200" dirty="0" err="1">
                <a:solidFill>
                  <a:schemeClr val="tx1"/>
                </a:solidFill>
                <a:effectLst/>
                <a:latin typeface="+mn-lt"/>
                <a:ea typeface="+mn-ea"/>
                <a:cs typeface="+mn-cs"/>
              </a:rPr>
              <a:t>Finnish</a:t>
            </a:r>
            <a:r>
              <a:rPr lang="fi-FI" sz="2800" b="0" kern="1200" dirty="0">
                <a:solidFill>
                  <a:schemeClr val="tx1"/>
                </a:solidFill>
                <a:effectLst/>
                <a:latin typeface="+mn-lt"/>
                <a:ea typeface="+mn-ea"/>
                <a:cs typeface="+mn-cs"/>
              </a:rPr>
              <a:t> Commerce Federation, Kaupan liitto)</a:t>
            </a:r>
            <a:br>
              <a:rPr lang="fi-FI" sz="2800" b="0" kern="1200" dirty="0">
                <a:solidFill>
                  <a:schemeClr val="tx1"/>
                </a:solidFill>
                <a:effectLst/>
                <a:latin typeface="+mn-lt"/>
                <a:ea typeface="+mn-ea"/>
                <a:cs typeface="+mn-cs"/>
              </a:rPr>
            </a:br>
            <a:endParaRPr lang="fi-FI" sz="28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dirty="0">
                <a:solidFill>
                  <a:srgbClr val="002EA2"/>
                </a:solidFill>
                <a:ea typeface="+mj-lt"/>
                <a:cs typeface="Finlandica"/>
              </a:rPr>
              <a:t>The second hand market in Finland increased fivefold from 2023 to 2024 – reusing clothes and other items is a way of life.</a:t>
            </a:r>
          </a:p>
        </p:txBody>
      </p:sp>
      <p:sp>
        <p:nvSpPr>
          <p:cNvPr id="4" name="Dian numeron paikkamerkki 3">
            <a:extLst>
              <a:ext uri="{FF2B5EF4-FFF2-40B4-BE49-F238E27FC236}">
                <a16:creationId xmlns:a16="http://schemas.microsoft.com/office/drawing/2014/main" id="{82CF06D6-BAC4-C92F-4199-71BF9A0F5573}"/>
              </a:ext>
            </a:extLst>
          </p:cNvPr>
          <p:cNvSpPr>
            <a:spLocks noGrp="1"/>
          </p:cNvSpPr>
          <p:nvPr>
            <p:ph type="sldNum" sz="quarter" idx="5"/>
          </p:nvPr>
        </p:nvSpPr>
        <p:spPr/>
        <p:txBody>
          <a:bodyPr/>
          <a:lstStyle/>
          <a:p>
            <a:fld id="{94EC3156-D817-4798-A24F-2085AE082267}" type="slidenum">
              <a:rPr lang="fi-FI" smtClean="0"/>
              <a:pPr/>
              <a:t>19</a:t>
            </a:fld>
            <a:endParaRPr lang="fi-FI"/>
          </a:p>
        </p:txBody>
      </p:sp>
    </p:spTree>
    <p:extLst>
      <p:ext uri="{BB962C8B-B14F-4D97-AF65-F5344CB8AC3E}">
        <p14:creationId xmlns:p14="http://schemas.microsoft.com/office/powerpoint/2010/main" val="291380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endParaRPr lang="en-US" dirty="0">
              <a:latin typeface="Finlandica"/>
              <a:ea typeface="Calibri"/>
              <a:cs typeface="Calibri"/>
            </a:endParaRPr>
          </a:p>
        </p:txBody>
      </p:sp>
      <p:sp>
        <p:nvSpPr>
          <p:cNvPr id="4" name="Dian numeron paikkamerkki 3"/>
          <p:cNvSpPr>
            <a:spLocks noGrp="1"/>
          </p:cNvSpPr>
          <p:nvPr>
            <p:ph type="sldNum" sz="quarter" idx="5"/>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696270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10019-D7F2-0932-08C0-3FE6EEF5696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D9A56EE-6E62-EAD6-CDCA-8D1F35CB726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4BFB6823-B27E-1D8E-DB78-1BF9C3AF818D}"/>
              </a:ext>
            </a:extLst>
          </p:cNvPr>
          <p:cNvSpPr>
            <a:spLocks noGrp="1"/>
          </p:cNvSpPr>
          <p:nvPr>
            <p:ph type="body" idx="1"/>
          </p:nvPr>
        </p:nvSpPr>
        <p:spPr/>
        <p:txBody>
          <a:bodyPr/>
          <a:lstStyle/>
          <a:p>
            <a:endParaRPr lang="en-US" dirty="0">
              <a:latin typeface="Calibri"/>
              <a:ea typeface="Calibri"/>
              <a:cs typeface="Calibri"/>
            </a:endParaRPr>
          </a:p>
        </p:txBody>
      </p:sp>
      <p:sp>
        <p:nvSpPr>
          <p:cNvPr id="4" name="Dian numeron paikkamerkki 3">
            <a:extLst>
              <a:ext uri="{FF2B5EF4-FFF2-40B4-BE49-F238E27FC236}">
                <a16:creationId xmlns:a16="http://schemas.microsoft.com/office/drawing/2014/main" id="{0D046323-B43C-57E6-F98A-18913D90531E}"/>
              </a:ext>
            </a:extLst>
          </p:cNvPr>
          <p:cNvSpPr>
            <a:spLocks noGrp="1"/>
          </p:cNvSpPr>
          <p:nvPr>
            <p:ph type="sldNum" sz="quarter" idx="5"/>
          </p:nvPr>
        </p:nvSpPr>
        <p:spPr/>
        <p:txBody>
          <a:bodyPr/>
          <a:lstStyle/>
          <a:p>
            <a:fld id="{94EC3156-D817-4798-A24F-2085AE082267}" type="slidenum">
              <a:rPr lang="fi-FI" smtClean="0"/>
              <a:pPr/>
              <a:t>20</a:t>
            </a:fld>
            <a:endParaRPr lang="fi-FI"/>
          </a:p>
        </p:txBody>
      </p:sp>
    </p:spTree>
    <p:extLst>
      <p:ext uri="{BB962C8B-B14F-4D97-AF65-F5344CB8AC3E}">
        <p14:creationId xmlns:p14="http://schemas.microsoft.com/office/powerpoint/2010/main" val="956233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8525D-170E-CDE8-30F5-2AB4C8A17CD3}"/>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9406BC18-B7D2-606F-36FC-79F5BE47D8B8}"/>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E8BC9C6-8DB7-37AD-BF02-258A867364FD}"/>
              </a:ext>
            </a:extLst>
          </p:cNvPr>
          <p:cNvSpPr>
            <a:spLocks noGrp="1"/>
          </p:cNvSpPr>
          <p:nvPr>
            <p:ph type="body" idx="1"/>
          </p:nvPr>
        </p:nvSpPr>
        <p:spPr/>
        <p:txBody>
          <a:bodyPr/>
          <a:lstStyle/>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Infinited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Fibre’s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Infinna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fibre</a:t>
            </a:r>
            <a:r>
              <a:rPr lang="en-US" sz="1200" kern="1200" dirty="0">
                <a:solidFill>
                  <a:schemeClr val="tx1"/>
                </a:solidFill>
                <a:effectLst/>
                <a:latin typeface="+mn-lt"/>
                <a:ea typeface="+mn-ea"/>
                <a:cs typeface="+mn-cs"/>
              </a:rPr>
              <a:t> is a virgin-quality textile fiber regenerated 100% from textile waste. When finally worn out, clothes and textiles made with </a:t>
            </a:r>
            <a:r>
              <a:rPr lang="en-US" sz="1200" kern="1200" dirty="0" err="1">
                <a:solidFill>
                  <a:schemeClr val="tx1"/>
                </a:solidFill>
                <a:effectLst/>
                <a:latin typeface="+mn-lt"/>
                <a:ea typeface="+mn-ea"/>
                <a:cs typeface="+mn-cs"/>
              </a:rPr>
              <a:t>Infinna</a:t>
            </a:r>
            <a:r>
              <a:rPr lang="en-US" sz="1200" kern="1200" dirty="0">
                <a:solidFill>
                  <a:schemeClr val="tx1"/>
                </a:solidFill>
                <a:effectLst/>
                <a:latin typeface="+mn-lt"/>
                <a:ea typeface="+mn-ea"/>
                <a:cs typeface="+mn-cs"/>
              </a:rPr>
              <a:t>™ can be recycled with other textile waste, enabling textile circularity.</a:t>
            </a:r>
          </a:p>
          <a:p>
            <a:pPr marL="171450" indent="-171450">
              <a:buFont typeface="Arial" panose="020B0604020202020204" pitchFamily="34" charset="0"/>
              <a:buChar char="•"/>
            </a:pP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SPINNOVA® is a novel </a:t>
            </a:r>
            <a:r>
              <a:rPr lang="en-US" sz="1200" kern="1200" dirty="0" err="1">
                <a:solidFill>
                  <a:schemeClr val="tx1"/>
                </a:solidFill>
                <a:effectLst/>
                <a:latin typeface="+mn-lt"/>
                <a:ea typeface="+mn-ea"/>
                <a:cs typeface="+mn-cs"/>
              </a:rPr>
              <a:t>fibre</a:t>
            </a:r>
            <a:r>
              <a:rPr lang="en-US" sz="1200" kern="1200" dirty="0">
                <a:solidFill>
                  <a:schemeClr val="tx1"/>
                </a:solidFill>
                <a:effectLst/>
                <a:latin typeface="+mn-lt"/>
                <a:ea typeface="+mn-ea"/>
                <a:cs typeface="+mn-cs"/>
              </a:rPr>
              <a:t> which is blended with other preferred </a:t>
            </a:r>
            <a:r>
              <a:rPr lang="en-US" sz="1200" kern="1200" dirty="0" err="1">
                <a:solidFill>
                  <a:schemeClr val="tx1"/>
                </a:solidFill>
                <a:effectLst/>
                <a:latin typeface="+mn-lt"/>
                <a:ea typeface="+mn-ea"/>
                <a:cs typeface="+mn-cs"/>
              </a:rPr>
              <a:t>fibres</a:t>
            </a:r>
            <a:r>
              <a:rPr lang="en-US" sz="1200" kern="1200" dirty="0">
                <a:solidFill>
                  <a:schemeClr val="tx1"/>
                </a:solidFill>
                <a:effectLst/>
                <a:latin typeface="+mn-lt"/>
                <a:ea typeface="+mn-ea"/>
                <a:cs typeface="+mn-cs"/>
              </a:rPr>
              <a:t> to make yarn and fabrics. The </a:t>
            </a:r>
            <a:r>
              <a:rPr lang="en-US" sz="1200" kern="1200" dirty="0" err="1">
                <a:solidFill>
                  <a:schemeClr val="tx1"/>
                </a:solidFill>
                <a:effectLst/>
                <a:latin typeface="+mn-lt"/>
                <a:ea typeface="+mn-ea"/>
                <a:cs typeface="+mn-cs"/>
              </a:rPr>
              <a:t>fibre</a:t>
            </a:r>
            <a:r>
              <a:rPr lang="en-US" sz="1200" kern="1200" dirty="0">
                <a:solidFill>
                  <a:schemeClr val="tx1"/>
                </a:solidFill>
                <a:effectLst/>
                <a:latin typeface="+mn-lt"/>
                <a:ea typeface="+mn-ea"/>
                <a:cs typeface="+mn-cs"/>
              </a:rPr>
              <a:t> can be integrated into innovative and conventional textile processing methods, such as those used in cotton processing.</a:t>
            </a:r>
          </a:p>
          <a:p>
            <a:pPr marL="171450" indent="-171450">
              <a:buFont typeface="Arial" panose="020B0604020202020204" pitchFamily="34" charset="0"/>
              <a:buChar char="•"/>
            </a:pP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fibre</a:t>
            </a:r>
            <a:r>
              <a:rPr lang="en-US" sz="1200" kern="1200" dirty="0">
                <a:solidFill>
                  <a:schemeClr val="tx1"/>
                </a:solidFill>
                <a:effectLst/>
                <a:latin typeface="+mn-lt"/>
                <a:ea typeface="+mn-ea"/>
                <a:cs typeface="+mn-cs"/>
              </a:rPr>
              <a:t> properties, look, and feel are comparable to those of natural cellulosic </a:t>
            </a:r>
            <a:r>
              <a:rPr lang="en-US" sz="1200" kern="1200" dirty="0" err="1">
                <a:solidFill>
                  <a:schemeClr val="tx1"/>
                </a:solidFill>
                <a:effectLst/>
                <a:latin typeface="+mn-lt"/>
                <a:ea typeface="+mn-ea"/>
                <a:cs typeface="+mn-cs"/>
              </a:rPr>
              <a:t>fibres</a:t>
            </a:r>
            <a:r>
              <a:rPr lang="en-US" sz="1200" kern="1200" dirty="0">
                <a:solidFill>
                  <a:schemeClr val="tx1"/>
                </a:solidFill>
                <a:effectLst/>
                <a:latin typeface="+mn-lt"/>
                <a:ea typeface="+mn-ea"/>
                <a:cs typeface="+mn-cs"/>
              </a:rPr>
              <a:t>, such as cotton, while reducing </a:t>
            </a:r>
            <a:r>
              <a:rPr lang="en-US" sz="1200" kern="1200" dirty="0" err="1">
                <a:solidFill>
                  <a:schemeClr val="tx1"/>
                </a:solidFill>
                <a:effectLst/>
                <a:latin typeface="+mn-lt"/>
                <a:ea typeface="+mn-ea"/>
                <a:cs typeface="+mn-cs"/>
              </a:rPr>
              <a:t>odour</a:t>
            </a:r>
            <a:r>
              <a:rPr lang="en-US" sz="1200" kern="1200" dirty="0">
                <a:solidFill>
                  <a:schemeClr val="tx1"/>
                </a:solidFill>
                <a:effectLst/>
                <a:latin typeface="+mn-lt"/>
                <a:ea typeface="+mn-ea"/>
                <a:cs typeface="+mn-cs"/>
              </a:rPr>
              <a:t> intensity compared to cotton. SPINNOVA® </a:t>
            </a:r>
            <a:r>
              <a:rPr lang="en-US" sz="1200" kern="1200" dirty="0" err="1">
                <a:solidFill>
                  <a:schemeClr val="tx1"/>
                </a:solidFill>
                <a:effectLst/>
                <a:latin typeface="+mn-lt"/>
                <a:ea typeface="+mn-ea"/>
                <a:cs typeface="+mn-cs"/>
              </a:rPr>
              <a:t>fibre</a:t>
            </a:r>
            <a:r>
              <a:rPr lang="en-US" sz="1200" kern="1200" dirty="0">
                <a:solidFill>
                  <a:schemeClr val="tx1"/>
                </a:solidFill>
                <a:effectLst/>
                <a:latin typeface="+mn-lt"/>
                <a:ea typeface="+mn-ea"/>
                <a:cs typeface="+mn-cs"/>
              </a:rPr>
              <a:t> can be produced from wood pulp or waste, such as leather, textile, or agricultural cropping waste, without harmful dissolving chemicals</a:t>
            </a:r>
            <a:endParaRPr lang="en-FI" sz="1200" kern="1200" dirty="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C4DDE2E8-3AFF-249B-C9EC-20808E8F7D76}"/>
              </a:ext>
            </a:extLst>
          </p:cNvPr>
          <p:cNvSpPr>
            <a:spLocks noGrp="1"/>
          </p:cNvSpPr>
          <p:nvPr>
            <p:ph type="sldNum" sz="quarter" idx="5"/>
          </p:nvPr>
        </p:nvSpPr>
        <p:spPr/>
        <p:txBody>
          <a:bodyPr/>
          <a:lstStyle/>
          <a:p>
            <a:fld id="{94EC3156-D817-4798-A24F-2085AE082267}" type="slidenum">
              <a:rPr lang="fi-FI" smtClean="0"/>
              <a:pPr/>
              <a:t>21</a:t>
            </a:fld>
            <a:endParaRPr lang="fi-FI"/>
          </a:p>
        </p:txBody>
      </p:sp>
    </p:spTree>
    <p:extLst>
      <p:ext uri="{BB962C8B-B14F-4D97-AF65-F5344CB8AC3E}">
        <p14:creationId xmlns:p14="http://schemas.microsoft.com/office/powerpoint/2010/main" val="1639434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ED878-8B60-9D89-972A-8C2E91BF582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1BEBCB3-DD05-DEAF-177E-EF9DEF58A19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B9F6EA7-9D3A-C373-8B4C-AE4AEE24390F}"/>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D4D1D8A-2B74-A815-D1A5-EDBEB40826D9}"/>
              </a:ext>
            </a:extLst>
          </p:cNvPr>
          <p:cNvSpPr>
            <a:spLocks noGrp="1"/>
          </p:cNvSpPr>
          <p:nvPr>
            <p:ph type="sldNum" sz="quarter" idx="5"/>
          </p:nvPr>
        </p:nvSpPr>
        <p:spPr/>
        <p:txBody>
          <a:bodyPr/>
          <a:lstStyle/>
          <a:p>
            <a:fld id="{94EC3156-D817-4798-A24F-2085AE082267}" type="slidenum">
              <a:rPr lang="fi-FI" smtClean="0"/>
              <a:pPr/>
              <a:t>22</a:t>
            </a:fld>
            <a:endParaRPr lang="fi-FI"/>
          </a:p>
        </p:txBody>
      </p:sp>
    </p:spTree>
    <p:extLst>
      <p:ext uri="{BB962C8B-B14F-4D97-AF65-F5344CB8AC3E}">
        <p14:creationId xmlns:p14="http://schemas.microsoft.com/office/powerpoint/2010/main" val="218127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8B5CC-19B5-AAD9-DA17-5720908DFCB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31D01C6-AAE8-69A7-C554-530BDB0357D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A6F6259A-C21D-B9E1-03E9-9D6543503FB9}"/>
              </a:ext>
            </a:extLst>
          </p:cNvPr>
          <p:cNvSpPr>
            <a:spLocks noGrp="1"/>
          </p:cNvSpPr>
          <p:nvPr>
            <p:ph type="body" idx="1"/>
          </p:nvPr>
        </p:nvSpPr>
        <p:spPr/>
        <p:txBody>
          <a:bodyPr/>
          <a:lstStyle/>
          <a:p>
            <a:pPr>
              <a:buFont typeface="Arial"/>
              <a:buChar char="•"/>
            </a:pPr>
            <a:r>
              <a:rPr lang="en-US" dirty="0"/>
              <a:t> </a:t>
            </a:r>
            <a:r>
              <a:rPr lang="en-US" dirty="0" err="1"/>
              <a:t>Tähän</a:t>
            </a:r>
            <a:r>
              <a:rPr lang="en-US" dirty="0"/>
              <a:t> </a:t>
            </a:r>
            <a:r>
              <a:rPr lang="en-US" dirty="0" err="1"/>
              <a:t>osioon</a:t>
            </a:r>
            <a:r>
              <a:rPr lang="en-US" dirty="0"/>
              <a:t> </a:t>
            </a:r>
            <a:r>
              <a:rPr lang="en-US" dirty="0" err="1"/>
              <a:t>voi</a:t>
            </a:r>
            <a:r>
              <a:rPr lang="en-US" dirty="0"/>
              <a:t> </a:t>
            </a:r>
            <a:r>
              <a:rPr lang="en-US" dirty="0" err="1"/>
              <a:t>koota</a:t>
            </a:r>
            <a:r>
              <a:rPr lang="en-US" dirty="0"/>
              <a:t> </a:t>
            </a:r>
            <a:r>
              <a:rPr lang="en-US" dirty="0" err="1"/>
              <a:t>vastaanottajan</a:t>
            </a:r>
            <a:r>
              <a:rPr lang="en-US" dirty="0"/>
              <a:t> ja </a:t>
            </a:r>
            <a:r>
              <a:rPr lang="en-US" dirty="0" err="1"/>
              <a:t>tilanteen</a:t>
            </a:r>
            <a:r>
              <a:rPr lang="en-US" dirty="0"/>
              <a:t> </a:t>
            </a:r>
            <a:r>
              <a:rPr lang="en-US" dirty="0" err="1"/>
              <a:t>mukaan</a:t>
            </a:r>
            <a:r>
              <a:rPr lang="en-US" dirty="0"/>
              <a:t> </a:t>
            </a:r>
            <a:r>
              <a:rPr lang="en-US" dirty="0" err="1"/>
              <a:t>personoitavia</a:t>
            </a:r>
            <a:r>
              <a:rPr lang="en-US" dirty="0"/>
              <a:t> </a:t>
            </a:r>
            <a:r>
              <a:rPr lang="en-US" dirty="0" err="1"/>
              <a:t>asioita</a:t>
            </a:r>
            <a:r>
              <a:rPr lang="en-US" dirty="0"/>
              <a:t>, </a:t>
            </a:r>
            <a:r>
              <a:rPr lang="en-US" dirty="0" err="1"/>
              <a:t>toki</a:t>
            </a:r>
            <a:r>
              <a:rPr lang="en-US" dirty="0"/>
              <a:t> </a:t>
            </a:r>
            <a:r>
              <a:rPr lang="en-US" dirty="0" err="1"/>
              <a:t>elokuvakulman</a:t>
            </a:r>
            <a:r>
              <a:rPr lang="en-US" dirty="0"/>
              <a:t> </a:t>
            </a:r>
            <a:r>
              <a:rPr lang="en-US" dirty="0" err="1"/>
              <a:t>huomioiden</a:t>
            </a:r>
            <a:r>
              <a:rPr lang="en-US" dirty="0"/>
              <a:t>.</a:t>
            </a:r>
          </a:p>
          <a:p>
            <a:pPr marL="171450" indent="-171450">
              <a:buFont typeface="Arial,Sans-Serif"/>
              <a:buChar char="•"/>
            </a:pPr>
            <a:endParaRPr lang="fi" dirty="0"/>
          </a:p>
          <a:p>
            <a:pPr marL="171450" indent="-171450">
              <a:buFont typeface="Arial,Sans-Serif"/>
              <a:buChar char="•"/>
            </a:pPr>
            <a:endParaRPr lang="fi" dirty="0"/>
          </a:p>
          <a:p>
            <a:endParaRPr lang="fi" dirty="0"/>
          </a:p>
        </p:txBody>
      </p:sp>
      <p:sp>
        <p:nvSpPr>
          <p:cNvPr id="4" name="Dian numeron paikkamerkki 3">
            <a:extLst>
              <a:ext uri="{FF2B5EF4-FFF2-40B4-BE49-F238E27FC236}">
                <a16:creationId xmlns:a16="http://schemas.microsoft.com/office/drawing/2014/main" id="{F274A3E0-74D4-3F98-8E8B-B66292CACF15}"/>
              </a:ext>
            </a:extLst>
          </p:cNvPr>
          <p:cNvSpPr>
            <a:spLocks noGrp="1"/>
          </p:cNvSpPr>
          <p:nvPr>
            <p:ph type="sldNum" sz="quarter" idx="5"/>
          </p:nvPr>
        </p:nvSpPr>
        <p:spPr/>
        <p:txBody>
          <a:bodyPr/>
          <a:lstStyle/>
          <a:p>
            <a:fld id="{94EC3156-D817-4798-A24F-2085AE082267}" type="slidenum">
              <a:rPr lang="fi-FI" smtClean="0"/>
              <a:pPr/>
              <a:t>23</a:t>
            </a:fld>
            <a:endParaRPr lang="fi-FI"/>
          </a:p>
        </p:txBody>
      </p:sp>
    </p:spTree>
    <p:extLst>
      <p:ext uri="{BB962C8B-B14F-4D97-AF65-F5344CB8AC3E}">
        <p14:creationId xmlns:p14="http://schemas.microsoft.com/office/powerpoint/2010/main" val="3273914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endParaRPr lang="en-US" dirty="0"/>
          </a:p>
        </p:txBody>
      </p:sp>
      <p:sp>
        <p:nvSpPr>
          <p:cNvPr id="4" name="Dian numeron paikkamerkki 3"/>
          <p:cNvSpPr>
            <a:spLocks noGrp="1"/>
          </p:cNvSpPr>
          <p:nvPr>
            <p:ph type="sldNum" sz="quarter" idx="5"/>
          </p:nvPr>
        </p:nvSpPr>
        <p:spPr/>
        <p:txBody>
          <a:bodyPr/>
          <a:lstStyle/>
          <a:p>
            <a:fld id="{94EC3156-D817-4798-A24F-2085AE082267}" type="slidenum">
              <a:rPr lang="fi-FI" smtClean="0"/>
              <a:pPr/>
              <a:t>24</a:t>
            </a:fld>
            <a:endParaRPr lang="fi-FI"/>
          </a:p>
        </p:txBody>
      </p:sp>
    </p:spTree>
    <p:extLst>
      <p:ext uri="{BB962C8B-B14F-4D97-AF65-F5344CB8AC3E}">
        <p14:creationId xmlns:p14="http://schemas.microsoft.com/office/powerpoint/2010/main" val="1625624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3B80A-7D8E-B35A-C03F-80469C693BC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CD0D1DD-2757-53A4-2B34-071FA55409D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33CBFC5-2335-D055-3328-C66203FF1EF7}"/>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is a long history of textile and fashion industry in Finland, starting from the 16th century. The industry has played a strong role in growing cities and communities in Finland.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Finland’s textile industry can be said to have truly begun only in the early 1700s in Turku, when in 1738, a Turku-based merchant, dyer, and member of parliament, Esaias Wechter, founded a broadcloth manufacturing establishment inspired by </a:t>
            </a:r>
            <a:r>
              <a:rPr lang="en-GB" sz="1200" kern="1200" dirty="0">
                <a:solidFill>
                  <a:schemeClr val="tx1"/>
                </a:solidFill>
                <a:effectLst/>
                <a:latin typeface="+mn-lt"/>
                <a:ea typeface="+mn-ea"/>
                <a:cs typeface="+mn-cs"/>
              </a:rPr>
              <a:t>a decree issued in 1738, which required that supplies for the army be of domestic origin.</a:t>
            </a:r>
            <a:endParaRPr lang="en-FI"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textile and clothing industry has been a significant sector in employing women from it's very beginning.</a:t>
            </a:r>
            <a:endParaRPr lang="en-FI"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Finnish cities and towns such as Tampere, Turku and </a:t>
            </a:r>
            <a:r>
              <a:rPr lang="en-US" sz="1200" kern="1200" dirty="0" err="1">
                <a:solidFill>
                  <a:schemeClr val="tx1"/>
                </a:solidFill>
                <a:effectLst/>
                <a:latin typeface="+mn-lt"/>
                <a:ea typeface="+mn-ea"/>
                <a:cs typeface="+mn-cs"/>
              </a:rPr>
              <a:t>Forssa</a:t>
            </a:r>
            <a:r>
              <a:rPr lang="en-US" sz="1200" kern="1200" dirty="0">
                <a:solidFill>
                  <a:schemeClr val="tx1"/>
                </a:solidFill>
                <a:effectLst/>
                <a:latin typeface="+mn-lt"/>
                <a:ea typeface="+mn-ea"/>
                <a:cs typeface="+mn-cs"/>
              </a:rPr>
              <a:t> formed around textile factories and other industrial operators. Kuopio (</a:t>
            </a:r>
            <a:r>
              <a:rPr lang="en-US" sz="1200" kern="1200" dirty="0" err="1">
                <a:solidFill>
                  <a:schemeClr val="tx1"/>
                </a:solidFill>
                <a:effectLst/>
                <a:latin typeface="+mn-lt"/>
                <a:ea typeface="+mn-ea"/>
                <a:cs typeface="+mn-cs"/>
              </a:rPr>
              <a:t>Piretta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Essilä</a:t>
            </a:r>
            <a:r>
              <a:rPr lang="en-US" sz="1200" kern="1200" dirty="0">
                <a:solidFill>
                  <a:schemeClr val="tx1"/>
                </a:solidFill>
                <a:effectLst/>
                <a:latin typeface="+mn-lt"/>
                <a:ea typeface="+mn-ea"/>
                <a:cs typeface="+mn-cs"/>
              </a:rPr>
              <a:t>) and Lahti (</a:t>
            </a:r>
            <a:r>
              <a:rPr lang="en-US" sz="1200" kern="1200" dirty="0" err="1">
                <a:solidFill>
                  <a:schemeClr val="tx1"/>
                </a:solidFill>
                <a:effectLst/>
                <a:latin typeface="+mn-lt"/>
                <a:ea typeface="+mn-ea"/>
                <a:cs typeface="+mn-cs"/>
              </a:rPr>
              <a:t>Luhta</a:t>
            </a:r>
            <a:r>
              <a:rPr lang="en-US" sz="1200" kern="1200" dirty="0">
                <a:solidFill>
                  <a:schemeClr val="tx1"/>
                </a:solidFill>
                <a:effectLst/>
                <a:latin typeface="+mn-lt"/>
                <a:ea typeface="+mn-ea"/>
                <a:cs typeface="+mn-cs"/>
              </a:rPr>
              <a:t>) also thrived thanks to the textile industry.</a:t>
            </a:r>
            <a:endParaRPr lang="en-FI"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Finlayson and </a:t>
            </a:r>
            <a:r>
              <a:rPr lang="en-US" sz="1200" kern="1200" dirty="0" err="1">
                <a:solidFill>
                  <a:schemeClr val="tx1"/>
                </a:solidFill>
                <a:effectLst/>
                <a:latin typeface="+mn-lt"/>
                <a:ea typeface="+mn-ea"/>
                <a:cs typeface="+mn-cs"/>
              </a:rPr>
              <a:t>Tampereen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Verkatehdas</a:t>
            </a:r>
            <a:r>
              <a:rPr lang="en-US" sz="1200" kern="1200" dirty="0">
                <a:solidFill>
                  <a:schemeClr val="tx1"/>
                </a:solidFill>
                <a:effectLst/>
                <a:latin typeface="+mn-lt"/>
                <a:ea typeface="+mn-ea"/>
                <a:cs typeface="+mn-cs"/>
              </a:rPr>
              <a:t> were among the largest textile companies in the Nordic countries. In the mid-1900s, the textile industry was one of the largest employers in Tampere and played a significant role in the city’s economy and image as an industrial town.</a:t>
            </a:r>
            <a:endParaRPr lang="en-FI"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Forssa</a:t>
            </a:r>
            <a:r>
              <a:rPr lang="en-US" sz="1200" kern="1200" dirty="0">
                <a:solidFill>
                  <a:schemeClr val="tx1"/>
                </a:solidFill>
                <a:effectLst/>
                <a:latin typeface="+mn-lt"/>
                <a:ea typeface="+mn-ea"/>
                <a:cs typeface="+mn-cs"/>
              </a:rPr>
              <a:t> Cotton Spinning Company, founded by Axel Wilhelm </a:t>
            </a:r>
            <a:r>
              <a:rPr lang="en-US" sz="1200" kern="1200" dirty="0" err="1">
                <a:solidFill>
                  <a:schemeClr val="tx1"/>
                </a:solidFill>
                <a:effectLst/>
                <a:latin typeface="+mn-lt"/>
                <a:ea typeface="+mn-ea"/>
                <a:cs typeface="+mn-cs"/>
              </a:rPr>
              <a:t>Wahren</a:t>
            </a:r>
            <a:r>
              <a:rPr lang="en-US" sz="1200" kern="1200" dirty="0">
                <a:solidFill>
                  <a:schemeClr val="tx1"/>
                </a:solidFill>
                <a:effectLst/>
                <a:latin typeface="+mn-lt"/>
                <a:ea typeface="+mn-ea"/>
                <a:cs typeface="+mn-cs"/>
              </a:rPr>
              <a:t> in 1847, began textile production, and the town grew into a significant center of the textile industry. </a:t>
            </a:r>
            <a:r>
              <a:rPr lang="en-US" sz="1200" kern="1200" dirty="0" err="1">
                <a:solidFill>
                  <a:schemeClr val="tx1"/>
                </a:solidFill>
                <a:effectLst/>
                <a:latin typeface="+mn-lt"/>
                <a:ea typeface="+mn-ea"/>
                <a:cs typeface="+mn-cs"/>
              </a:rPr>
              <a:t>Forssa</a:t>
            </a:r>
            <a:r>
              <a:rPr lang="en-US" sz="1200" kern="1200" dirty="0">
                <a:solidFill>
                  <a:schemeClr val="tx1"/>
                </a:solidFill>
                <a:effectLst/>
                <a:latin typeface="+mn-lt"/>
                <a:ea typeface="+mn-ea"/>
                <a:cs typeface="+mn-cs"/>
              </a:rPr>
              <a:t> became the first place in Finland for industrial textile printing in 1861.</a:t>
            </a:r>
            <a:endParaRPr lang="en-FI"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Turku region Turun </a:t>
            </a:r>
            <a:r>
              <a:rPr lang="en-US" sz="1200" kern="1200" dirty="0" err="1">
                <a:solidFill>
                  <a:schemeClr val="tx1"/>
                </a:solidFill>
                <a:effectLst/>
                <a:latin typeface="+mn-lt"/>
                <a:ea typeface="+mn-ea"/>
                <a:cs typeface="+mn-cs"/>
              </a:rPr>
              <a:t>Verkatehdas</a:t>
            </a:r>
            <a:r>
              <a:rPr lang="en-US" sz="1200" kern="1200" dirty="0">
                <a:solidFill>
                  <a:schemeClr val="tx1"/>
                </a:solidFill>
                <a:effectLst/>
                <a:latin typeface="+mn-lt"/>
                <a:ea typeface="+mn-ea"/>
                <a:cs typeface="+mn-cs"/>
              </a:rPr>
              <a:t> Oy and still-active Barker Textiles were also among the biggest companies and one of the first members of The Finnish Weaving Industry Employers’ Association </a:t>
            </a:r>
            <a:r>
              <a:rPr lang="en-US" sz="1200" i="1" kern="1200" dirty="0">
                <a:solidFill>
                  <a:schemeClr val="tx1"/>
                </a:solidFill>
                <a:effectLst/>
                <a:latin typeface="+mn-lt"/>
                <a:ea typeface="+mn-ea"/>
                <a:cs typeface="+mn-cs"/>
              </a:rPr>
              <a:t>(now known as Finnish Textile &amp; Fashion, </a:t>
            </a:r>
            <a:r>
              <a:rPr lang="en-US" sz="1200" i="1" kern="1200" dirty="0" err="1">
                <a:solidFill>
                  <a:schemeClr val="tx1"/>
                </a:solidFill>
                <a:effectLst/>
                <a:latin typeface="+mn-lt"/>
                <a:ea typeface="+mn-ea"/>
                <a:cs typeface="+mn-cs"/>
              </a:rPr>
              <a:t>Suomen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Tekstiili</a:t>
            </a:r>
            <a:r>
              <a:rPr lang="en-US" sz="1200" i="1" kern="1200" dirty="0">
                <a:solidFill>
                  <a:schemeClr val="tx1"/>
                </a:solidFill>
                <a:effectLst/>
                <a:latin typeface="+mn-lt"/>
                <a:ea typeface="+mn-ea"/>
                <a:cs typeface="+mn-cs"/>
              </a:rPr>
              <a:t> &amp; </a:t>
            </a:r>
            <a:r>
              <a:rPr lang="en-US" sz="1200" i="1" kern="1200" dirty="0" err="1">
                <a:solidFill>
                  <a:schemeClr val="tx1"/>
                </a:solidFill>
                <a:effectLst/>
                <a:latin typeface="+mn-lt"/>
                <a:ea typeface="+mn-ea"/>
                <a:cs typeface="+mn-cs"/>
              </a:rPr>
              <a:t>Muoti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ry</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endParaRPr lang="en-FI"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clothing industry only began in the early 20th century. It did not develop properly during the war, so the clothing industry can be said to have truly started from 1920 onward.</a:t>
            </a:r>
            <a:endParaRPr lang="en-FI"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Companies such as Finlayson, </a:t>
            </a:r>
            <a:r>
              <a:rPr lang="en-US" sz="1200" kern="1200" dirty="0" err="1">
                <a:solidFill>
                  <a:schemeClr val="tx1"/>
                </a:solidFill>
                <a:effectLst/>
                <a:latin typeface="+mn-lt"/>
                <a:ea typeface="+mn-ea"/>
                <a:cs typeface="+mn-cs"/>
              </a:rPr>
              <a:t>Tamsilk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Nanso</a:t>
            </a:r>
            <a:r>
              <a:rPr lang="en-US" sz="1200" kern="1200" dirty="0">
                <a:solidFill>
                  <a:schemeClr val="tx1"/>
                </a:solidFill>
                <a:effectLst/>
                <a:latin typeface="+mn-lt"/>
                <a:ea typeface="+mn-ea"/>
                <a:cs typeface="+mn-cs"/>
              </a:rPr>
              <a:t>, Lindström, Novita still operate today, having been around for over 100 years.</a:t>
            </a:r>
            <a:r>
              <a:rPr lang="en-FI" sz="1800" dirty="0">
                <a:effectLst/>
              </a:rPr>
              <a:t> </a:t>
            </a:r>
            <a:endParaRPr lang="en-US" dirty="0">
              <a:latin typeface="Finlandica"/>
              <a:ea typeface="Calibri"/>
              <a:cs typeface="Calibri"/>
            </a:endParaRPr>
          </a:p>
        </p:txBody>
      </p:sp>
      <p:sp>
        <p:nvSpPr>
          <p:cNvPr id="4" name="Dian numeron paikkamerkki 3">
            <a:extLst>
              <a:ext uri="{FF2B5EF4-FFF2-40B4-BE49-F238E27FC236}">
                <a16:creationId xmlns:a16="http://schemas.microsoft.com/office/drawing/2014/main" id="{90D83EC7-4516-7B57-7566-9C256030E656}"/>
              </a:ext>
            </a:extLst>
          </p:cNvPr>
          <p:cNvSpPr>
            <a:spLocks noGrp="1"/>
          </p:cNvSpPr>
          <p:nvPr>
            <p:ph type="sldNum" sz="quarter" idx="5"/>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50174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FA343-B7A5-672A-1C27-2A6BDFE48A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4C0D9A1-6677-5EF9-B049-0528D093D48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3917749-97C9-7E96-5287-268C86EC5AAE}"/>
              </a:ext>
            </a:extLst>
          </p:cNvPr>
          <p:cNvSpPr>
            <a:spLocks noGrp="1"/>
          </p:cNvSpPr>
          <p:nvPr>
            <p:ph type="body" idx="1"/>
          </p:nvPr>
        </p:nvSpPr>
        <p:spPr/>
        <p:txBody>
          <a:bodyPr/>
          <a:lstStyle/>
          <a:p>
            <a:pPr marL="171450" lvl="0" indent="-171450">
              <a:buFont typeface="Arial" panose="020B0604020202020204" pitchFamily="34" charset="0"/>
              <a:buChar char="•"/>
            </a:pPr>
            <a:endParaRPr lang="en-FI" sz="2800" dirty="0">
              <a:effectLst/>
            </a:endParaRPr>
          </a:p>
        </p:txBody>
      </p:sp>
      <p:sp>
        <p:nvSpPr>
          <p:cNvPr id="4" name="Dian numeron paikkamerkki 3">
            <a:extLst>
              <a:ext uri="{FF2B5EF4-FFF2-40B4-BE49-F238E27FC236}">
                <a16:creationId xmlns:a16="http://schemas.microsoft.com/office/drawing/2014/main" id="{A9CDE040-A3AD-4B72-40BA-DD9976D8A549}"/>
              </a:ext>
            </a:extLst>
          </p:cNvPr>
          <p:cNvSpPr>
            <a:spLocks noGrp="1"/>
          </p:cNvSpPr>
          <p:nvPr>
            <p:ph type="sldNum" sz="quarter" idx="5"/>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446371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0F9F6-B03F-1FC3-EF00-B54E2E84B2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24F2862-029D-7361-EFFB-91B6ACDC0408}"/>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F283A2D-86C2-3DFB-8E46-2CB48FA6460B}"/>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Finns require a variety of lasting outerwear: 78 % of Finland is covered by forests, we have 168 000 lakes (of over 5 acres) and 1 100 </a:t>
            </a:r>
            <a:r>
              <a:rPr lang="en-US" sz="1200" kern="1200" dirty="0" err="1">
                <a:solidFill>
                  <a:schemeClr val="tx1"/>
                </a:solidFill>
                <a:effectLst/>
                <a:latin typeface="+mn-lt"/>
                <a:ea typeface="+mn-ea"/>
                <a:cs typeface="+mn-cs"/>
              </a:rPr>
              <a:t>kilometres</a:t>
            </a:r>
            <a:r>
              <a:rPr lang="en-US" sz="1200" kern="1200" dirty="0">
                <a:solidFill>
                  <a:schemeClr val="tx1"/>
                </a:solidFill>
                <a:effectLst/>
                <a:latin typeface="+mn-lt"/>
                <a:ea typeface="+mn-ea"/>
                <a:cs typeface="+mn-cs"/>
              </a:rPr>
              <a:t> of coastline and there's snow for 4-6 months a year, in average.</a:t>
            </a:r>
          </a:p>
          <a:p>
            <a:pPr marL="171450" lvl="0" indent="-171450">
              <a:buFont typeface="Arial" panose="020B0604020202020204" pitchFamily="34" charset="0"/>
              <a:buChar char="•"/>
            </a:pPr>
            <a:endParaRPr lang="en-FI"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Finnish brands like Halti, </a:t>
            </a:r>
            <a:r>
              <a:rPr lang="en-GB" sz="1200" kern="1200" dirty="0" err="1">
                <a:solidFill>
                  <a:schemeClr val="tx1"/>
                </a:solidFill>
                <a:effectLst/>
                <a:latin typeface="+mn-lt"/>
                <a:ea typeface="+mn-ea"/>
                <a:cs typeface="+mn-cs"/>
              </a:rPr>
              <a:t>Luhta</a:t>
            </a:r>
            <a:r>
              <a:rPr lang="en-GB" sz="1200" kern="1200" dirty="0">
                <a:solidFill>
                  <a:schemeClr val="tx1"/>
                </a:solidFill>
                <a:effectLst/>
                <a:latin typeface="+mn-lt"/>
                <a:ea typeface="+mn-ea"/>
                <a:cs typeface="+mn-cs"/>
              </a:rPr>
              <a:t>, Joutsen and Makia design and create outerwear for Finnish conditions. </a:t>
            </a:r>
            <a:r>
              <a:rPr lang="fi-FI" sz="1200" kern="1200" dirty="0" err="1">
                <a:solidFill>
                  <a:schemeClr val="tx1"/>
                </a:solidFill>
                <a:effectLst/>
                <a:latin typeface="+mn-lt"/>
                <a:ea typeface="+mn-ea"/>
                <a:cs typeface="+mn-cs"/>
              </a:rPr>
              <a:t>Makia</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even</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has</a:t>
            </a:r>
            <a:r>
              <a:rPr lang="fi-FI" sz="1200" kern="1200" dirty="0">
                <a:solidFill>
                  <a:schemeClr val="tx1"/>
                </a:solidFill>
                <a:effectLst/>
                <a:latin typeface="+mn-lt"/>
                <a:ea typeface="+mn-ea"/>
                <a:cs typeface="+mn-cs"/>
              </a:rPr>
              <a:t> a slogan "Through </a:t>
            </a:r>
            <a:r>
              <a:rPr lang="fi-FI" sz="1200" kern="1200" dirty="0" err="1">
                <a:solidFill>
                  <a:schemeClr val="tx1"/>
                </a:solidFill>
                <a:effectLst/>
                <a:latin typeface="+mn-lt"/>
                <a:ea typeface="+mn-ea"/>
                <a:cs typeface="+mn-cs"/>
              </a:rPr>
              <a:t>the</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rough</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seas</a:t>
            </a:r>
            <a:r>
              <a:rPr lang="fi-FI" sz="1200" kern="1200" dirty="0">
                <a:solidFill>
                  <a:schemeClr val="tx1"/>
                </a:solidFill>
                <a:effectLst/>
                <a:latin typeface="+mn-lt"/>
                <a:ea typeface="+mn-ea"/>
                <a:cs typeface="+mn-cs"/>
              </a:rPr>
              <a:t>".</a:t>
            </a:r>
          </a:p>
          <a:p>
            <a:pPr marL="171450" lvl="0" indent="-171450">
              <a:buFont typeface="Arial" panose="020B0604020202020204" pitchFamily="34" charset="0"/>
              <a:buChar char="•"/>
            </a:pP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err="1">
                <a:solidFill>
                  <a:schemeClr val="tx1"/>
                </a:solidFill>
                <a:effectLst/>
                <a:latin typeface="+mn-lt"/>
                <a:ea typeface="+mn-ea"/>
                <a:cs typeface="+mn-cs"/>
              </a:rPr>
              <a:t>Luhta</a:t>
            </a:r>
            <a:r>
              <a:rPr lang="en-GB" sz="1200" kern="1200" dirty="0">
                <a:solidFill>
                  <a:schemeClr val="tx1"/>
                </a:solidFill>
                <a:effectLst/>
                <a:latin typeface="+mn-lt"/>
                <a:ea typeface="+mn-ea"/>
                <a:cs typeface="+mn-cs"/>
              </a:rPr>
              <a:t> and it's sub-brands have designed Olympic uniforms for the Finnish Olympic Team for several years. </a:t>
            </a:r>
            <a:br>
              <a:rPr lang="en-GB" sz="1200" kern="1200" dirty="0">
                <a:solidFill>
                  <a:schemeClr val="tx1"/>
                </a:solidFill>
                <a:effectLst/>
                <a:latin typeface="+mn-lt"/>
                <a:ea typeface="+mn-ea"/>
                <a:cs typeface="+mn-cs"/>
              </a:rPr>
            </a:br>
            <a:endParaRPr lang="en-FI" sz="2800" dirty="0">
              <a:effectLst/>
            </a:endParaRPr>
          </a:p>
        </p:txBody>
      </p:sp>
      <p:sp>
        <p:nvSpPr>
          <p:cNvPr id="4" name="Dian numeron paikkamerkki 3">
            <a:extLst>
              <a:ext uri="{FF2B5EF4-FFF2-40B4-BE49-F238E27FC236}">
                <a16:creationId xmlns:a16="http://schemas.microsoft.com/office/drawing/2014/main" id="{3B9C09B2-B494-044E-3A49-5231FBEE8019}"/>
              </a:ext>
            </a:extLst>
          </p:cNvPr>
          <p:cNvSpPr>
            <a:spLocks noGrp="1"/>
          </p:cNvSpPr>
          <p:nvPr>
            <p:ph type="sldNum" sz="quarter" idx="5"/>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1464487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CC611-9C2E-05DB-827E-7C79566CCE5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3C9C58A-4142-981D-FAC4-2850902A31D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B6BDC209-CD69-A1FC-5F04-89CCEA039C5D}"/>
              </a:ext>
            </a:extLst>
          </p:cNvPr>
          <p:cNvSpPr>
            <a:spLocks noGrp="1"/>
          </p:cNvSpPr>
          <p:nvPr>
            <p:ph type="body" idx="1"/>
          </p:nvPr>
        </p:nvSpPr>
        <p:spPr/>
        <p:txBody>
          <a:bodyPr/>
          <a:lstStyle/>
          <a:p>
            <a:pPr marL="171450" indent="-171450">
              <a:buFont typeface="Arial" panose="020B0604020202020204" pitchFamily="34" charset="0"/>
              <a:buChar char="•"/>
            </a:pPr>
            <a:endParaRPr lang="en-US" dirty="0">
              <a:latin typeface="Calibri"/>
              <a:ea typeface="Calibri"/>
              <a:cs typeface="Calibri"/>
            </a:endParaRPr>
          </a:p>
        </p:txBody>
      </p:sp>
      <p:sp>
        <p:nvSpPr>
          <p:cNvPr id="4" name="Dian numeron paikkamerkki 3">
            <a:extLst>
              <a:ext uri="{FF2B5EF4-FFF2-40B4-BE49-F238E27FC236}">
                <a16:creationId xmlns:a16="http://schemas.microsoft.com/office/drawing/2014/main" id="{5B2EA59A-1D79-6C03-66DE-CB80775EC31B}"/>
              </a:ext>
            </a:extLst>
          </p:cNvPr>
          <p:cNvSpPr>
            <a:spLocks noGrp="1"/>
          </p:cNvSpPr>
          <p:nvPr>
            <p:ph type="sldNum" sz="quarter" idx="5"/>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4041188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B6DE3-DEDD-4223-1AD8-FD6A30BB5BA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CE2F74E-99EC-2AAF-1283-C7C2EF504E70}"/>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428F3C4-0B2D-7956-61C6-BC2C041CE01D}"/>
              </a:ext>
            </a:extLst>
          </p:cNvPr>
          <p:cNvSpPr>
            <a:spLocks noGrp="1"/>
          </p:cNvSpPr>
          <p:nvPr>
            <p:ph type="body" idx="1"/>
          </p:nvPr>
        </p:nvSpPr>
        <p:spPr/>
        <p:txBody>
          <a:bodyPr/>
          <a:lstStyle/>
          <a:p>
            <a:pPr marL="285750" indent="-285750">
              <a:lnSpc>
                <a:spcPct val="107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maternity package is given to a pregnant mother or adoptive mother living in Finland. It is provided by Kela (The Social Insurance Institution of Finland).</a:t>
            </a:r>
          </a:p>
          <a:p>
            <a:pPr marL="285750" indent="-285750">
              <a:lnSpc>
                <a:spcPct val="107000"/>
              </a:lnSpc>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maternity package includes baby clothes and other essential items, such as a towel, bedding, a blanket, a sleeping bag, and care supplies.</a:t>
            </a:r>
          </a:p>
          <a:p>
            <a:pPr marL="285750" indent="-285750">
              <a:lnSpc>
                <a:spcPct val="107000"/>
              </a:lnSpc>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roots of the maternity package date back to the 1920s circulating baskets, which the Mannerheim League for Child Welfare filled with baby supplies to be loaned to low-income mothers.</a:t>
            </a:r>
          </a:p>
          <a:p>
            <a:pPr marL="285750" indent="-285750">
              <a:lnSpc>
                <a:spcPct val="107000"/>
              </a:lnSpc>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Instead of the maternity package, a parent can choose a cash maternity grant. Since June 2018, the monetary grant has been €170 (previously it was €140).</a:t>
            </a:r>
          </a:p>
          <a:p>
            <a:pPr marL="285750" indent="-285750">
              <a:lnSpc>
                <a:spcPct val="107000"/>
              </a:lnSpc>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maternity package is chosen by 95% of first-time mothers and 66% of all mothers.</a:t>
            </a:r>
          </a:p>
          <a:p>
            <a:pPr marL="285750" indent="-285750">
              <a:lnSpc>
                <a:spcPct val="107000"/>
              </a:lnSpc>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Around 36 000 families choose the Maternity Package every year.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There are fewer items in terms of quantity, they are now more durable and adaptable than before.</a:t>
            </a:r>
          </a:p>
          <a:p>
            <a:pPr marL="285750" indent="-285750">
              <a:lnSpc>
                <a:spcPct val="107000"/>
              </a:lnSpc>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year’s maternity package once again includes several high-quality Finnish products, such as a Reima overall, a fox bodysuit, mittens and booties, a merino wool cap from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Tuohimäki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 mattress from Carpenter, and sanitary pads from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Delipap</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Dian numeron paikkamerkki 3">
            <a:extLst>
              <a:ext uri="{FF2B5EF4-FFF2-40B4-BE49-F238E27FC236}">
                <a16:creationId xmlns:a16="http://schemas.microsoft.com/office/drawing/2014/main" id="{DC6C96EE-E12D-AD8E-91F7-38D32274D06C}"/>
              </a:ext>
            </a:extLst>
          </p:cNvPr>
          <p:cNvSpPr>
            <a:spLocks noGrp="1"/>
          </p:cNvSpPr>
          <p:nvPr>
            <p:ph type="sldNum" sz="quarter" idx="5"/>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3996269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BA580-025A-D72B-0624-A443E10AD96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DDA9BA6-1900-9D14-2B22-3C97FE8E2D79}"/>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86714BF-4B2B-190F-0467-9BD1F6EA7EE9}"/>
              </a:ext>
            </a:extLst>
          </p:cNvPr>
          <p:cNvSpPr>
            <a:spLocks noGrp="1"/>
          </p:cNvSpPr>
          <p:nvPr>
            <p:ph type="body" idx="1"/>
          </p:nvPr>
        </p:nvSpPr>
        <p:spPr/>
        <p:txBody>
          <a:bodyPr/>
          <a:lstStyle/>
          <a:p>
            <a:pPr marL="171450" indent="-171450">
              <a:buFont typeface="Arial" panose="020B0604020202020204" pitchFamily="34" charset="0"/>
              <a:buChar char="•"/>
            </a:pPr>
            <a:endParaRPr lang="fi-FI" dirty="0"/>
          </a:p>
        </p:txBody>
      </p:sp>
      <p:sp>
        <p:nvSpPr>
          <p:cNvPr id="4" name="Dian numeron paikkamerkki 3">
            <a:extLst>
              <a:ext uri="{FF2B5EF4-FFF2-40B4-BE49-F238E27FC236}">
                <a16:creationId xmlns:a16="http://schemas.microsoft.com/office/drawing/2014/main" id="{286F3040-DEDE-78B7-30C7-611C70BDB302}"/>
              </a:ext>
            </a:extLst>
          </p:cNvPr>
          <p:cNvSpPr>
            <a:spLocks noGrp="1"/>
          </p:cNvSpPr>
          <p:nvPr>
            <p:ph type="sldNum" sz="quarter" idx="5"/>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3223278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0CF0A-4672-6823-DF32-8AFC6858465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7B463A1-1EEF-0697-4009-8E6D437B7CC3}"/>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59C79EF7-4267-F86E-0D51-6EA91DD8F9FD}"/>
              </a:ext>
            </a:extLst>
          </p:cNvPr>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From Maija Isola, Vuokko </a:t>
            </a:r>
            <a:r>
              <a:rPr lang="en-GB" sz="1200" kern="1200" dirty="0" err="1">
                <a:solidFill>
                  <a:schemeClr val="tx1"/>
                </a:solidFill>
                <a:effectLst/>
                <a:latin typeface="+mn-lt"/>
                <a:ea typeface="+mn-ea"/>
                <a:cs typeface="+mn-cs"/>
              </a:rPr>
              <a:t>Nurmesniemi</a:t>
            </a:r>
            <a:r>
              <a:rPr lang="en-GB" sz="1200" kern="1200" dirty="0">
                <a:solidFill>
                  <a:schemeClr val="tx1"/>
                </a:solidFill>
                <a:effectLst/>
                <a:latin typeface="+mn-lt"/>
                <a:ea typeface="+mn-ea"/>
                <a:cs typeface="+mn-cs"/>
              </a:rPr>
              <a:t> and other great names of the previous decades, to their modern contemporaries such as Johanna </a:t>
            </a:r>
            <a:r>
              <a:rPr lang="en-GB" sz="1200" kern="1200" dirty="0" err="1">
                <a:solidFill>
                  <a:schemeClr val="tx1"/>
                </a:solidFill>
                <a:effectLst/>
                <a:latin typeface="+mn-lt"/>
                <a:ea typeface="+mn-ea"/>
                <a:cs typeface="+mn-cs"/>
              </a:rPr>
              <a:t>Gullichsen</a:t>
            </a:r>
            <a:r>
              <a:rPr lang="en-GB" sz="1200" kern="1200" dirty="0">
                <a:solidFill>
                  <a:schemeClr val="tx1"/>
                </a:solidFill>
                <a:effectLst/>
                <a:latin typeface="+mn-lt"/>
                <a:ea typeface="+mn-ea"/>
                <a:cs typeface="+mn-cs"/>
              </a:rPr>
              <a:t>, Klaus Haapaniemi or FRENN's Jarkko Kallio and Antti Laitinen, the world of Finnish textile design has gathered inspiration from nature, classic elegance and timeless style.</a:t>
            </a:r>
          </a:p>
          <a:p>
            <a:pPr marL="171450" lvl="0" indent="-171450">
              <a:buFont typeface="Arial" panose="020B0604020202020204" pitchFamily="34" charset="0"/>
              <a:buChar char="•"/>
            </a:pPr>
            <a:endParaRPr lang="en-FI"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Jackie Kennedy wore Marimekko in the 60s on the cover of Sports Illustrated, and for example Swedish royals have worn </a:t>
            </a:r>
            <a:r>
              <a:rPr lang="en-GB" sz="1200" kern="1200" dirty="0" err="1">
                <a:solidFill>
                  <a:schemeClr val="tx1"/>
                </a:solidFill>
                <a:effectLst/>
                <a:latin typeface="+mn-lt"/>
                <a:ea typeface="+mn-ea"/>
                <a:cs typeface="+mn-cs"/>
              </a:rPr>
              <a:t>Ril's</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Andiata</a:t>
            </a:r>
            <a:r>
              <a:rPr lang="en-GB" sz="1200" kern="1200" dirty="0">
                <a:solidFill>
                  <a:schemeClr val="tx1"/>
                </a:solidFill>
                <a:effectLst/>
                <a:latin typeface="+mn-lt"/>
                <a:ea typeface="+mn-ea"/>
                <a:cs typeface="+mn-cs"/>
              </a:rPr>
              <a:t> for their special occasions.</a:t>
            </a:r>
          </a:p>
          <a:p>
            <a:pPr marL="171450" lvl="0" indent="-171450">
              <a:buFont typeface="Arial" panose="020B0604020202020204" pitchFamily="34" charset="0"/>
              <a:buChar char="•"/>
            </a:pPr>
            <a:endParaRPr lang="en-FI"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president of Finland Alexander Stubb has recently been seen in his FRENN suit.</a:t>
            </a:r>
          </a:p>
          <a:p>
            <a:pPr marL="171450" lvl="0" indent="-171450">
              <a:buFont typeface="Arial" panose="020B0604020202020204" pitchFamily="34" charset="0"/>
              <a:buChar char="•"/>
            </a:pPr>
            <a:endParaRPr lang="en-FI"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These icons of Finnish textile and fashion are a significant factor in building the country brand of Finland.</a:t>
            </a:r>
            <a:endParaRPr lang="en-FI" sz="1200" kern="1200" dirty="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D628B211-A13B-CB11-5A3A-B71F48FF1922}"/>
              </a:ext>
            </a:extLst>
          </p:cNvPr>
          <p:cNvSpPr>
            <a:spLocks noGrp="1"/>
          </p:cNvSpPr>
          <p:nvPr>
            <p:ph type="sldNum" sz="quarter" idx="5"/>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2950627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CBDEA8-9BD5-0C44-913D-A31C1281868F}" type="datetime1">
              <a:rPr lang="fi-FI" smtClean="0"/>
              <a:t>10.11.2025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64921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a:t>Insert Picture</a:t>
            </a:r>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F1D5B0E4-9D3D-1B43-812D-DC44E791024D}" type="datetime1">
              <a:rPr lang="fi-FI" smtClean="0"/>
              <a:t>10.11.2025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59529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9CC14F9-EB2B-0D4F-8F28-271F12107DB4}" type="datetime1">
              <a:rPr lang="fi-FI" smtClean="0"/>
              <a:t>10.11.2025</a:t>
            </a:fld>
            <a:endParaRPr lang="en-US"/>
          </a:p>
        </p:txBody>
      </p:sp>
      <p:sp>
        <p:nvSpPr>
          <p:cNvPr id="6" name="Footer Placeholder 5"/>
          <p:cNvSpPr>
            <a:spLocks noGrp="1"/>
          </p:cNvSpPr>
          <p:nvPr>
            <p:ph type="ftr" sz="quarter" idx="11"/>
          </p:nvPr>
        </p:nvSpPr>
        <p:spPr/>
        <p:txBody>
          <a:bodyPr/>
          <a:lstStyle/>
          <a:p>
            <a:r>
              <a:rPr lang="en-US"/>
              <a:t>Footer Here</a:t>
            </a:r>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962114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C11E6EC-92F7-6B4E-8279-5EB71B38C0C5}" type="datetime1">
              <a:rPr lang="fi-FI" smtClean="0"/>
              <a:t>10.11.2025</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443813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AF00B84-8DDB-8C40-AD8F-F50D046CC222}" type="datetime1">
              <a:rPr lang="fi-FI" smtClean="0"/>
              <a:t>10.11.2025</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3129843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5F63E03-6B74-054C-8C1B-76808F4A963F}" type="datetime1">
              <a:rPr lang="fi-FI" smtClean="0"/>
              <a:t>10.11.2025</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912397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en-GB"/>
              <a:t>Click to edit Master title style</a:t>
            </a:r>
            <a:endParaRPr lang="en-US"/>
          </a:p>
        </p:txBody>
      </p:sp>
      <p:sp>
        <p:nvSpPr>
          <p:cNvPr id="3" name="Content Placeholder 2"/>
          <p:cNvSpPr>
            <a:spLocks noGrp="1"/>
          </p:cNvSpPr>
          <p:nvPr>
            <p:ph idx="1"/>
          </p:nvPr>
        </p:nvSpPr>
        <p:spPr>
          <a:xfrm>
            <a:off x="1835150" y="1492249"/>
            <a:ext cx="2736850" cy="28797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a:t>Insert Picture</a:t>
            </a:r>
          </a:p>
        </p:txBody>
      </p:sp>
      <p:sp>
        <p:nvSpPr>
          <p:cNvPr id="4" name="Date Placeholder 3"/>
          <p:cNvSpPr>
            <a:spLocks noGrp="1"/>
          </p:cNvSpPr>
          <p:nvPr>
            <p:ph type="dt" sz="half" idx="10"/>
          </p:nvPr>
        </p:nvSpPr>
        <p:spPr/>
        <p:txBody>
          <a:bodyPr/>
          <a:lstStyle/>
          <a:p>
            <a:fld id="{516A5A40-F9D2-9F41-9B67-6B25AE089B08}" type="datetime1">
              <a:rPr lang="fi-FI" smtClean="0"/>
              <a:t>10.11.2025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974032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F3A67-8930-2C4B-8A90-863E1F9BC8A2}" type="datetime1">
              <a:rPr lang="fi-FI" smtClean="0"/>
              <a:t>10.11.2025</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549311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10.11.2025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26286148"/>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184BA5-9AAB-3B55-F7F0-E82FEFFABB0E}"/>
              </a:ext>
            </a:extLst>
          </p:cNvPr>
          <p:cNvSpPr>
            <a:spLocks noGrp="1"/>
          </p:cNvSpPr>
          <p:nvPr>
            <p:ph type="pic" sz="quarter" idx="13"/>
          </p:nvPr>
        </p:nvSpPr>
        <p:spPr>
          <a:xfrm>
            <a:off x="4067944" y="627532"/>
            <a:ext cx="5076056" cy="4247681"/>
          </a:xfrm>
          <a:solidFill>
            <a:schemeClr val="bg2"/>
          </a:solidFill>
        </p:spPr>
        <p:txBody>
          <a:bodyPr/>
          <a:lstStyle/>
          <a:p>
            <a:endParaRPr lang="fi-FI"/>
          </a:p>
        </p:txBody>
      </p:sp>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10.11.2025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624064445"/>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10.11.2025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769781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a:t>headline</a:t>
            </a:r>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0C9FF73-6F0C-C549-A81B-BD4518F8C2F1}" type="datetime1">
              <a:rPr lang="fi-FI" smtClean="0"/>
              <a:t>10.11.2025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70640603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Click to edit Master text styles</a:t>
            </a:r>
          </a:p>
          <a:p>
            <a:pPr lvl="1"/>
            <a:r>
              <a:rPr lang="fi-FI"/>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10.11.2025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8590146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34F1219C-CC65-A542-8DC7-51655A330D86}" type="datetime1">
              <a:rPr lang="fi-FI" smtClean="0"/>
              <a:t>10.11.2025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6119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a:t>Insert Picture</a:t>
            </a:r>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063EC306-42DD-6D4F-9E16-BE9B3280393F}" type="datetime1">
              <a:rPr lang="fi-FI" smtClean="0"/>
              <a:t>10.11.2025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3160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8E61757-E20E-604B-9756-4A12243286F2}" type="datetime1">
              <a:rPr lang="fi-FI" smtClean="0"/>
              <a:t>10.11.2025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8772162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EE2011-BF93-9647-A265-1814C6D8624D}" type="datetime1">
              <a:rPr lang="fi-FI" smtClean="0"/>
              <a:t>10.11.2025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8382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en-GB"/>
              <a:t>Click to edit Master text styles</a:t>
            </a:r>
          </a:p>
          <a:p>
            <a:pPr lvl="1"/>
            <a:r>
              <a:rPr lang="en-GB"/>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1A6F99EF-3FC0-E447-A2D4-A4C2515297EF}" type="datetime1">
              <a:rPr lang="fi-FI" smtClean="0"/>
              <a:t>10.11.2025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58275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en-GB"/>
              <a:t>Click to edit Master title style</a:t>
            </a:r>
            <a:endParaRPr lang="en-US"/>
          </a:p>
        </p:txBody>
      </p:sp>
      <p:sp>
        <p:nvSpPr>
          <p:cNvPr id="4" name="Date Placeholder 3"/>
          <p:cNvSpPr>
            <a:spLocks noGrp="1"/>
          </p:cNvSpPr>
          <p:nvPr>
            <p:ph type="dt" sz="half" idx="10"/>
          </p:nvPr>
        </p:nvSpPr>
        <p:spPr/>
        <p:txBody>
          <a:bodyPr/>
          <a:lstStyle/>
          <a:p>
            <a:fld id="{B8C59C2F-8A8A-2C41-8FED-B9EAA7D2E2FE}" type="datetime1">
              <a:rPr lang="fi-FI" smtClean="0"/>
              <a:t>10.11.2025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106347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EC326A0E-0851-E14C-9288-F734202D7CC6}" type="datetime1">
              <a:rPr lang="fi-FI" smtClean="0"/>
              <a:t>10.11.2025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66573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en-GB" noProof="0"/>
              <a:t>Click to edit Master title 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5CF5E0E5-8AA0-704A-AD7D-94A7C6D4DDB2}" type="datetime1">
              <a:rPr lang="fi-FI" noProof="0" smtClean="0"/>
              <a:t>10.11.2025</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Tree>
    <p:extLst>
      <p:ext uri="{BB962C8B-B14F-4D97-AF65-F5344CB8AC3E}">
        <p14:creationId xmlns:p14="http://schemas.microsoft.com/office/powerpoint/2010/main" val="14304644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spd="med">
    <p:fade/>
  </p:transition>
  <p:hf sldNum="0"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10.11.2025</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Tree>
    <p:extLst>
      <p:ext uri="{BB962C8B-B14F-4D97-AF65-F5344CB8AC3E}">
        <p14:creationId xmlns:p14="http://schemas.microsoft.com/office/powerpoint/2010/main" val="173817266"/>
      </p:ext>
    </p:extLst>
  </p:cSld>
  <p:clrMap bg1="lt1" tx1="dk1" bg2="lt2" tx2="dk2" accent1="accent1" accent2="accent2" accent3="accent3" accent4="accent4" accent5="accent5" accent6="accent6" hlink="hlink" folHlink="folHlink"/>
  <p:sldLayoutIdLst>
    <p:sldLayoutId id="2147483683" r:id="rId1"/>
    <p:sldLayoutId id="2147483686" r:id="rId2"/>
    <p:sldLayoutId id="2147483684" r:id="rId3"/>
    <p:sldLayoutId id="2147483685" r:id="rId4"/>
  </p:sldLayoutIdLst>
  <p:transition spd="med">
    <p:fade/>
  </p:transition>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3E_5D4117E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emf"/><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microsoft.com/office/2018/10/relationships/comments" Target="../comments/modernComment_12A_F860A623.xml"/><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5.emf"/><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6.jpeg"/><Relationship Id="rId2" Type="http://schemas.openxmlformats.org/officeDocument/2006/relationships/slideLayout" Target="../slideLayouts/slideLayout17.xml"/><Relationship Id="rId1" Type="http://schemas.openxmlformats.org/officeDocument/2006/relationships/tags" Target="../tags/tag5.xml"/><Relationship Id="rId6" Type="http://schemas.openxmlformats.org/officeDocument/2006/relationships/image" Target="../media/image25.jpg"/><Relationship Id="rId5" Type="http://schemas.openxmlformats.org/officeDocument/2006/relationships/image" Target="../media/image24.jpeg"/><Relationship Id="rId4" Type="http://schemas.microsoft.com/office/2018/10/relationships/comments" Target="../comments/modernComment_142_91D8A1A.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2B_8B36C07C.xml"/><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5.emf"/><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notesSlide" Target="../notesSlides/notesSlide13.xml"/><Relationship Id="rId7" Type="http://schemas.openxmlformats.org/officeDocument/2006/relationships/image" Target="../media/image30.jpg"/><Relationship Id="rId2" Type="http://schemas.openxmlformats.org/officeDocument/2006/relationships/slideLayout" Target="../slideLayouts/slideLayout17.xml"/><Relationship Id="rId1" Type="http://schemas.openxmlformats.org/officeDocument/2006/relationships/tags" Target="../tags/tag6.xml"/><Relationship Id="rId6" Type="http://schemas.openxmlformats.org/officeDocument/2006/relationships/image" Target="../media/image29.jpeg"/><Relationship Id="rId5" Type="http://schemas.openxmlformats.org/officeDocument/2006/relationships/image" Target="../media/image28.jpeg"/><Relationship Id="rId4" Type="http://schemas.microsoft.com/office/2018/10/relationships/comments" Target="../comments/modernComment_143_C42AE94E.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xml"/><Relationship Id="rId1" Type="http://schemas.openxmlformats.org/officeDocument/2006/relationships/tags" Target="../tags/tag7.xml"/><Relationship Id="rId5" Type="http://schemas.openxmlformats.org/officeDocument/2006/relationships/image" Target="../media/image34.jp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tags" Target="../tags/tag8.xml"/><Relationship Id="rId5" Type="http://schemas.openxmlformats.org/officeDocument/2006/relationships/image" Target="../media/image37.jp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tags" Target="../tags/tag9.xml"/><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microsoft.com/office/2018/10/relationships/comments" Target="../comments/modernComment_114_CE37010E.xml"/><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5.emf"/><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xml"/><Relationship Id="rId1" Type="http://schemas.openxmlformats.org/officeDocument/2006/relationships/tags" Target="../tags/tag10.xml"/><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11C_F039A93A.xml"/><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8.tif"/><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7.jpg"/><Relationship Id="rId5" Type="http://schemas.openxmlformats.org/officeDocument/2006/relationships/image" Target="../media/image6.jpg"/><Relationship Id="rId4" Type="http://schemas.microsoft.com/office/2018/10/relationships/comments" Target="../comments/modernComment_123_F43C1218.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1F_1311510D.xml"/><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5.emf"/><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notesSlide" Target="../notesSlides/notesSlide5.xml"/><Relationship Id="rId7" Type="http://schemas.openxmlformats.org/officeDocument/2006/relationships/image" Target="../media/image12.jpe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11.jpg"/><Relationship Id="rId5" Type="http://schemas.openxmlformats.org/officeDocument/2006/relationships/image" Target="../media/image10.jpeg"/><Relationship Id="rId4" Type="http://schemas.microsoft.com/office/2018/10/relationships/comments" Target="../comments/modernComment_13F_5AB9B71A.xml"/><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microsoft.com/office/2018/10/relationships/comments" Target="../comments/modernComment_127_9E6E243F.xml"/><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5.emf"/><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image" Target="../media/image16.png"/><Relationship Id="rId4" Type="http://schemas.microsoft.com/office/2018/10/relationships/comments" Target="../comments/modernComment_140_42243939.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28_B3D99D63.xml"/><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5.emf"/><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9.xml"/><Relationship Id="rId7" Type="http://schemas.openxmlformats.org/officeDocument/2006/relationships/image" Target="../media/image21.jpeg"/><Relationship Id="rId2" Type="http://schemas.openxmlformats.org/officeDocument/2006/relationships/slideLayout" Target="../slideLayouts/slideLayout17.xml"/><Relationship Id="rId1" Type="http://schemas.openxmlformats.org/officeDocument/2006/relationships/tags" Target="../tags/tag4.xml"/><Relationship Id="rId6" Type="http://schemas.openxmlformats.org/officeDocument/2006/relationships/image" Target="../media/image20.jpeg"/><Relationship Id="rId5" Type="http://schemas.openxmlformats.org/officeDocument/2006/relationships/image" Target="../media/image19.jpeg"/><Relationship Id="rId4" Type="http://schemas.microsoft.com/office/2018/10/relationships/comments" Target="../comments/modernComment_141_CEFEA3AB.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53D3BC7F-FC11-521E-E344-7529AD7ED6C3}"/>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EF0AAEFA-A0EE-1C82-5BB1-3320DE1E912E}"/>
              </a:ext>
            </a:extLst>
          </p:cNvPr>
          <p:cNvPicPr>
            <a:picLocks noChangeAspect="1"/>
          </p:cNvPicPr>
          <p:nvPr/>
        </p:nvPicPr>
        <p:blipFill>
          <a:blip r:embed="rId4">
            <a:extLst>
              <a:ext uri="{28A0092B-C50C-407E-A947-70E740481C1C}">
                <a14:useLocalDpi xmlns:a14="http://schemas.microsoft.com/office/drawing/2010/main" val="0"/>
              </a:ext>
            </a:extLst>
          </a:blip>
          <a:srcRect l="3706" r="3706"/>
          <a:stretch/>
        </p:blipFill>
        <p:spPr>
          <a:xfrm>
            <a:off x="0" y="0"/>
            <a:ext cx="9144000" cy="5143500"/>
          </a:xfrm>
          <a:prstGeom prst="rect">
            <a:avLst/>
          </a:prstGeom>
        </p:spPr>
      </p:pic>
      <p:sp>
        <p:nvSpPr>
          <p:cNvPr id="17" name="Rectangle 16">
            <a:extLst>
              <a:ext uri="{FF2B5EF4-FFF2-40B4-BE49-F238E27FC236}">
                <a16:creationId xmlns:a16="http://schemas.microsoft.com/office/drawing/2014/main" id="{7C3EE43A-7028-A6BF-BC54-A8E87967B394}"/>
              </a:ext>
            </a:extLst>
          </p:cNvPr>
          <p:cNvSpPr/>
          <p:nvPr/>
        </p:nvSpPr>
        <p:spPr>
          <a:xfrm>
            <a:off x="0" y="0"/>
            <a:ext cx="9144000" cy="51435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1">
            <a:extLst>
              <a:ext uri="{FF2B5EF4-FFF2-40B4-BE49-F238E27FC236}">
                <a16:creationId xmlns:a16="http://schemas.microsoft.com/office/drawing/2014/main" id="{7BBB9682-316E-5A79-D036-EEE8BE1386FB}"/>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16" name="Picture 15">
            <a:extLst>
              <a:ext uri="{FF2B5EF4-FFF2-40B4-BE49-F238E27FC236}">
                <a16:creationId xmlns:a16="http://schemas.microsoft.com/office/drawing/2014/main" id="{696F27B9-49A6-3360-96ED-4A07B3439813}"/>
              </a:ext>
            </a:extLst>
          </p:cNvPr>
          <p:cNvPicPr>
            <a:picLocks noChangeAspect="1"/>
          </p:cNvPicPr>
          <p:nvPr/>
        </p:nvPicPr>
        <p:blipFill>
          <a:blip r:embed="rId5"/>
          <a:stretch>
            <a:fillRect/>
          </a:stretch>
        </p:blipFill>
        <p:spPr>
          <a:xfrm>
            <a:off x="468312" y="484784"/>
            <a:ext cx="585368" cy="358774"/>
          </a:xfrm>
          <a:prstGeom prst="rect">
            <a:avLst/>
          </a:prstGeom>
        </p:spPr>
      </p:pic>
      <p:sp>
        <p:nvSpPr>
          <p:cNvPr id="7" name="Footer Placeholder 4">
            <a:extLst>
              <a:ext uri="{FF2B5EF4-FFF2-40B4-BE49-F238E27FC236}">
                <a16:creationId xmlns:a16="http://schemas.microsoft.com/office/drawing/2014/main" id="{B2D0A095-A3EC-9163-31D9-4AA2BA86DC20}"/>
              </a:ext>
            </a:extLst>
          </p:cNvPr>
          <p:cNvSpPr txBox="1">
            <a:spLocks/>
          </p:cNvSpPr>
          <p:nvPr/>
        </p:nvSpPr>
        <p:spPr>
          <a:xfrm>
            <a:off x="3615025" y="4363919"/>
            <a:ext cx="1913987"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 kern="0" cap="none" spc="0" dirty="0">
                <a:solidFill>
                  <a:schemeClr val="bg1"/>
                </a:solidFill>
              </a:rPr>
              <a:t>Finnish Textile &amp; Fashion Image Bank, Clothing By Hinders.</a:t>
            </a:r>
          </a:p>
        </p:txBody>
      </p:sp>
      <p:sp>
        <p:nvSpPr>
          <p:cNvPr id="8" name="Footer Placeholder 4">
            <a:extLst>
              <a:ext uri="{FF2B5EF4-FFF2-40B4-BE49-F238E27FC236}">
                <a16:creationId xmlns:a16="http://schemas.microsoft.com/office/drawing/2014/main" id="{088F72BD-80E9-1F9A-E38D-EF10D01AA283}"/>
              </a:ext>
            </a:extLst>
          </p:cNvPr>
          <p:cNvSpPr txBox="1">
            <a:spLocks/>
          </p:cNvSpPr>
          <p:nvPr/>
        </p:nvSpPr>
        <p:spPr>
          <a:xfrm>
            <a:off x="7343591" y="4363919"/>
            <a:ext cx="1328890"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kern="0" cap="none" spc="0" dirty="0">
                <a:solidFill>
                  <a:schemeClr val="bg1"/>
                </a:solidFill>
              </a:rPr>
              <a:t>Photo: Sebastian Johansson &amp; Gut Studio</a:t>
            </a:r>
          </a:p>
        </p:txBody>
      </p:sp>
      <p:sp>
        <p:nvSpPr>
          <p:cNvPr id="6" name="Title 1">
            <a:extLst>
              <a:ext uri="{FF2B5EF4-FFF2-40B4-BE49-F238E27FC236}">
                <a16:creationId xmlns:a16="http://schemas.microsoft.com/office/drawing/2014/main" id="{D3FE82DE-5777-4CDD-3EA4-93E0C1F36446}"/>
              </a:ext>
            </a:extLst>
          </p:cNvPr>
          <p:cNvSpPr>
            <a:spLocks noGrp="1"/>
          </p:cNvSpPr>
          <p:nvPr>
            <p:ph type="ctrTitle"/>
          </p:nvPr>
        </p:nvSpPr>
        <p:spPr>
          <a:xfrm>
            <a:off x="454455" y="2140863"/>
            <a:ext cx="8218026" cy="861774"/>
          </a:xfrm>
        </p:spPr>
        <p:txBody>
          <a:bodyPr wrap="square">
            <a:spAutoFit/>
          </a:bodyPr>
          <a:lstStyle/>
          <a:p>
            <a:pPr algn="ctr">
              <a:lnSpc>
                <a:spcPct val="100000"/>
              </a:lnSpc>
            </a:pPr>
            <a:r>
              <a:rPr lang="en-US" sz="2800" cap="none" dirty="0">
                <a:solidFill>
                  <a:schemeClr val="bg1"/>
                </a:solidFill>
              </a:rPr>
              <a:t>10 COMMON THREADS </a:t>
            </a:r>
            <a:br>
              <a:rPr lang="en-US" sz="2800" cap="none" dirty="0">
                <a:solidFill>
                  <a:schemeClr val="bg1"/>
                </a:solidFill>
              </a:rPr>
            </a:br>
            <a:r>
              <a:rPr lang="en-US" sz="2800" cap="none" dirty="0">
                <a:solidFill>
                  <a:schemeClr val="bg1"/>
                </a:solidFill>
              </a:rPr>
              <a:t>OF FINNISH FASHION</a:t>
            </a:r>
          </a:p>
        </p:txBody>
      </p:sp>
      <p:pic>
        <p:nvPicPr>
          <p:cNvPr id="12" name="Picture 11" descr="A close-up of text&#10;&#10;AI-generated content may be incorrect.">
            <a:extLst>
              <a:ext uri="{FF2B5EF4-FFF2-40B4-BE49-F238E27FC236}">
                <a16:creationId xmlns:a16="http://schemas.microsoft.com/office/drawing/2014/main" id="{7A05A31F-B1B2-7CBF-E944-6DE3AAC7CA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313" y="4130577"/>
            <a:ext cx="585367" cy="559016"/>
          </a:xfrm>
          <a:prstGeom prst="rect">
            <a:avLst/>
          </a:prstGeom>
        </p:spPr>
      </p:pic>
    </p:spTree>
    <p:extLst>
      <p:ext uri="{BB962C8B-B14F-4D97-AF65-F5344CB8AC3E}">
        <p14:creationId xmlns:p14="http://schemas.microsoft.com/office/powerpoint/2010/main" val="1564547042"/>
      </p:ext>
    </p:extLst>
  </p:cSld>
  <p:clrMapOvr>
    <a:masterClrMapping/>
  </p:clrMapOvr>
  <p:transition spd="med">
    <p:fade/>
  </p:transition>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A9749-A522-6569-0A80-2AB78B230F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12031A-1B9A-608D-58D8-E61A0FCF2C59}"/>
              </a:ext>
            </a:extLst>
          </p:cNvPr>
          <p:cNvPicPr>
            <a:picLocks noChangeAspect="1"/>
          </p:cNvPicPr>
          <p:nvPr/>
        </p:nvPicPr>
        <p:blipFill>
          <a:blip r:embed="rId4">
            <a:extLst>
              <a:ext uri="{28A0092B-C50C-407E-A947-70E740481C1C}">
                <a14:useLocalDpi xmlns:a14="http://schemas.microsoft.com/office/drawing/2010/main" val="0"/>
              </a:ext>
            </a:extLst>
          </a:blip>
          <a:srcRect t="9659" b="5987"/>
          <a:stretch>
            <a:fillRect/>
          </a:stretch>
        </p:blipFill>
        <p:spPr>
          <a:xfrm>
            <a:off x="0" y="0"/>
            <a:ext cx="9143999" cy="5143500"/>
          </a:xfrm>
          <a:prstGeom prst="rect">
            <a:avLst/>
          </a:prstGeom>
        </p:spPr>
      </p:pic>
      <p:sp>
        <p:nvSpPr>
          <p:cNvPr id="8" name="Rectangle 7">
            <a:extLst>
              <a:ext uri="{FF2B5EF4-FFF2-40B4-BE49-F238E27FC236}">
                <a16:creationId xmlns:a16="http://schemas.microsoft.com/office/drawing/2014/main" id="{EA3A12F3-E21B-46A8-D76A-00E18C029FDD}"/>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4">
            <a:extLst>
              <a:ext uri="{FF2B5EF4-FFF2-40B4-BE49-F238E27FC236}">
                <a16:creationId xmlns:a16="http://schemas.microsoft.com/office/drawing/2014/main" id="{24E0A0DC-0F17-70AB-1B59-FE8CA24AB502}"/>
              </a:ext>
            </a:extLst>
          </p:cNvPr>
          <p:cNvSpPr txBox="1">
            <a:spLocks/>
          </p:cNvSpPr>
          <p:nvPr/>
        </p:nvSpPr>
        <p:spPr>
          <a:xfrm>
            <a:off x="1511300" y="4793685"/>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a:solidFill>
                  <a:schemeClr val="bg1"/>
                </a:solidFill>
              </a:rPr>
              <a:t>Camilla Naukkarinen 2025. </a:t>
            </a:r>
            <a:br>
              <a:rPr lang="en-US" sz="700" kern="0" cap="none" spc="0" dirty="0">
                <a:solidFill>
                  <a:schemeClr val="bg1"/>
                </a:solidFill>
              </a:rPr>
            </a:br>
            <a:r>
              <a:rPr lang="en-US" sz="700" kern="0" cap="none" spc="0" dirty="0">
                <a:solidFill>
                  <a:schemeClr val="bg1"/>
                </a:solidFill>
              </a:rPr>
              <a:t>Photo: Sofia </a:t>
            </a:r>
            <a:r>
              <a:rPr lang="en-US" sz="700" kern="0" cap="none" spc="0" dirty="0" err="1">
                <a:solidFill>
                  <a:schemeClr val="bg1"/>
                </a:solidFill>
              </a:rPr>
              <a:t>Kulianu</a:t>
            </a:r>
            <a:endParaRPr lang="en-US" sz="700" kern="0" cap="none" spc="0" dirty="0">
              <a:solidFill>
                <a:schemeClr val="bg1"/>
              </a:solidFill>
            </a:endParaRPr>
          </a:p>
        </p:txBody>
      </p:sp>
      <p:sp>
        <p:nvSpPr>
          <p:cNvPr id="6" name="Title 1">
            <a:extLst>
              <a:ext uri="{FF2B5EF4-FFF2-40B4-BE49-F238E27FC236}">
                <a16:creationId xmlns:a16="http://schemas.microsoft.com/office/drawing/2014/main" id="{1998ED8C-8AD9-5084-8254-E2A0E39A650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dirty="0">
                <a:solidFill>
                  <a:schemeClr val="bg1"/>
                </a:solidFill>
                <a:effectLst>
                  <a:outerShdw blurRad="1270000" dist="50800" dir="5400000" sx="102000" sy="102000" algn="ctr" rotWithShape="0">
                    <a:srgbClr val="000000">
                      <a:alpha val="41087"/>
                    </a:srgbClr>
                  </a:outerShdw>
                </a:effectLst>
              </a:rPr>
              <a:t>5/10</a:t>
            </a:r>
          </a:p>
        </p:txBody>
      </p:sp>
      <p:sp>
        <p:nvSpPr>
          <p:cNvPr id="7" name="Title 1">
            <a:extLst>
              <a:ext uri="{FF2B5EF4-FFF2-40B4-BE49-F238E27FC236}">
                <a16:creationId xmlns:a16="http://schemas.microsoft.com/office/drawing/2014/main" id="{CDB878BC-F26A-AF54-FE4E-3EEBBE0BB591}"/>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effectLst>
                  <a:outerShdw blurRad="994667" dir="5400000" sx="102000" sy="102000" algn="ctr" rotWithShape="0">
                    <a:srgbClr val="000000"/>
                  </a:outerShdw>
                </a:effectLst>
              </a:rPr>
              <a:t>A model country in </a:t>
            </a:r>
            <a:br>
              <a:rPr lang="en-US" sz="2000" dirty="0">
                <a:solidFill>
                  <a:schemeClr val="bg1"/>
                </a:solidFill>
                <a:effectLst>
                  <a:outerShdw blurRad="994667" dir="5400000" sx="102000" sy="102000" algn="ctr" rotWithShape="0">
                    <a:srgbClr val="000000"/>
                  </a:outerShdw>
                </a:effectLst>
              </a:rPr>
            </a:br>
            <a:r>
              <a:rPr lang="en-US" sz="2000" dirty="0">
                <a:solidFill>
                  <a:schemeClr val="bg1"/>
                </a:solidFill>
                <a:effectLst>
                  <a:outerShdw blurRad="994667" dir="5400000" sx="102000" sy="102000" algn="ctr" rotWithShape="0">
                    <a:srgbClr val="000000"/>
                  </a:outerShdw>
                </a:effectLst>
              </a:rPr>
              <a:t>design education.</a:t>
            </a:r>
          </a:p>
        </p:txBody>
      </p:sp>
      <p:pic>
        <p:nvPicPr>
          <p:cNvPr id="4" name="Picture 3">
            <a:extLst>
              <a:ext uri="{FF2B5EF4-FFF2-40B4-BE49-F238E27FC236}">
                <a16:creationId xmlns:a16="http://schemas.microsoft.com/office/drawing/2014/main" id="{D2B09E6F-2EF2-A101-48BC-51498CE500F7}"/>
              </a:ext>
            </a:extLst>
          </p:cNvPr>
          <p:cNvPicPr>
            <a:picLocks/>
          </p:cNvPicPr>
          <p:nvPr/>
        </p:nvPicPr>
        <p:blipFill>
          <a:blip r:embed="rId5"/>
          <a:stretch>
            <a:fillRect/>
          </a:stretch>
        </p:blipFill>
        <p:spPr>
          <a:xfrm>
            <a:off x="4413250" y="2342415"/>
            <a:ext cx="317500" cy="36000"/>
          </a:xfrm>
          <a:prstGeom prst="rect">
            <a:avLst/>
          </a:prstGeom>
        </p:spPr>
      </p:pic>
    </p:spTree>
    <p:extLst>
      <p:ext uri="{BB962C8B-B14F-4D97-AF65-F5344CB8AC3E}">
        <p14:creationId xmlns:p14="http://schemas.microsoft.com/office/powerpoint/2010/main" val="416708355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1AAF4-C6D3-B29D-40A4-8601A4BAE4F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683DFBA-1327-8C61-A519-55DFF9EC4566}"/>
              </a:ext>
            </a:extLst>
          </p:cNvPr>
          <p:cNvGrpSpPr/>
          <p:nvPr/>
        </p:nvGrpSpPr>
        <p:grpSpPr>
          <a:xfrm>
            <a:off x="539184" y="1707243"/>
            <a:ext cx="2882441" cy="1477328"/>
            <a:chOff x="747853" y="2381064"/>
            <a:chExt cx="2882441" cy="1477328"/>
          </a:xfrm>
        </p:grpSpPr>
        <p:sp>
          <p:nvSpPr>
            <p:cNvPr id="5" name="Title 1">
              <a:extLst>
                <a:ext uri="{FF2B5EF4-FFF2-40B4-BE49-F238E27FC236}">
                  <a16:creationId xmlns:a16="http://schemas.microsoft.com/office/drawing/2014/main" id="{4FC6C3AF-02A3-FEA0-E30D-8E7EFA57C27D}"/>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4" name="Title 1">
              <a:extLst>
                <a:ext uri="{FF2B5EF4-FFF2-40B4-BE49-F238E27FC236}">
                  <a16:creationId xmlns:a16="http://schemas.microsoft.com/office/drawing/2014/main" id="{19657087-77A9-F189-6050-2AFDD5C60CF9}"/>
                </a:ext>
              </a:extLst>
            </p:cNvPr>
            <p:cNvSpPr txBox="1">
              <a:spLocks/>
            </p:cNvSpPr>
            <p:nvPr/>
          </p:nvSpPr>
          <p:spPr>
            <a:xfrm>
              <a:off x="747853" y="2381064"/>
              <a:ext cx="2882441" cy="147732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spcBef>
                  <a:spcPts val="0"/>
                </a:spcBef>
                <a:defRPr/>
              </a:pPr>
              <a:r>
                <a:rPr lang="en-US" sz="1600" dirty="0">
                  <a:solidFill>
                    <a:srgbClr val="002EA2"/>
                  </a:solidFill>
                  <a:ea typeface="+mj-lt"/>
                  <a:cs typeface="Finlandica"/>
                </a:rPr>
                <a:t>Aalto University’s School of Arts, Design and Architecture is regularly ranked among the world’s top 10–15 in design by the QS World University Rankings.</a:t>
              </a:r>
              <a:endParaRPr kumimoji="0" lang="en-US" sz="1600" i="0" u="none" strike="noStrike" kern="1200" cap="none" spc="0" normalizeH="0" baseline="0" noProof="0" dirty="0">
                <a:ln>
                  <a:noFill/>
                </a:ln>
                <a:solidFill>
                  <a:srgbClr val="002EA2"/>
                </a:solidFill>
                <a:effectLst/>
                <a:uLnTx/>
                <a:uFillTx/>
                <a:latin typeface="Finlandica"/>
                <a:ea typeface="+mj-lt"/>
                <a:cs typeface="Finlandica"/>
              </a:endParaRPr>
            </a:p>
          </p:txBody>
        </p:sp>
      </p:grpSp>
      <p:grpSp>
        <p:nvGrpSpPr>
          <p:cNvPr id="69" name="Group 68">
            <a:extLst>
              <a:ext uri="{FF2B5EF4-FFF2-40B4-BE49-F238E27FC236}">
                <a16:creationId xmlns:a16="http://schemas.microsoft.com/office/drawing/2014/main" id="{AFC1A9E8-032A-CC0A-6262-DCEE3D8485E2}"/>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D70FFC21-03D0-7717-6EA1-277F597B011A}"/>
                </a:ext>
              </a:extLst>
            </p:cNvPr>
            <p:cNvPicPr>
              <a:picLocks noChangeAspect="1"/>
            </p:cNvPicPr>
            <p:nvPr/>
          </p:nvPicPr>
          <p:blipFill>
            <a:blip r:embed="rId5">
              <a:extLst>
                <a:ext uri="{28A0092B-C50C-407E-A947-70E740481C1C}">
                  <a14:useLocalDpi xmlns:a14="http://schemas.microsoft.com/office/drawing/2010/main" val="0"/>
                </a:ext>
              </a:extLst>
            </a:blip>
            <a:srcRect t="2294" b="2294"/>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4AB37B07-0A49-6E02-65EB-34F4283593B2}"/>
                </a:ext>
              </a:extLst>
            </p:cNvPr>
            <p:cNvSpPr txBox="1">
              <a:spLocks/>
            </p:cNvSpPr>
            <p:nvPr/>
          </p:nvSpPr>
          <p:spPr>
            <a:xfrm>
              <a:off x="4131444" y="4610290"/>
              <a:ext cx="319318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err="1">
                  <a:solidFill>
                    <a:schemeClr val="bg1"/>
                  </a:solidFill>
                  <a:effectLst>
                    <a:outerShdw blurRad="635000" dir="5400000" algn="ctr" rotWithShape="0">
                      <a:srgbClr val="000000">
                        <a:alpha val="75000"/>
                      </a:srgbClr>
                    </a:outerShdw>
                  </a:effectLst>
                  <a:latin typeface="Finlandica" charset="0"/>
                </a:rPr>
                <a:t>Latimmier</a:t>
              </a:r>
              <a:r>
                <a:rPr lang="en-US" sz="700" kern="0" cap="none" spc="0" dirty="0">
                  <a:solidFill>
                    <a:schemeClr val="bg1"/>
                  </a:solidFill>
                  <a:effectLst>
                    <a:outerShdw blurRad="635000" dir="5400000" algn="ctr" rotWithShape="0">
                      <a:srgbClr val="000000">
                        <a:alpha val="75000"/>
                      </a:srgbClr>
                    </a:outerShdw>
                  </a:effectLst>
                  <a:latin typeface="Finlandica" charset="0"/>
                </a:rPr>
                <a:t> SS24 ensembles by Ervin Latimer, Metropolitan Museum of Art, New York.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Metropolitan Museum of Art.</a:t>
              </a:r>
            </a:p>
          </p:txBody>
        </p:sp>
      </p:grpSp>
      <p:grpSp>
        <p:nvGrpSpPr>
          <p:cNvPr id="11" name="Group 10">
            <a:extLst>
              <a:ext uri="{FF2B5EF4-FFF2-40B4-BE49-F238E27FC236}">
                <a16:creationId xmlns:a16="http://schemas.microsoft.com/office/drawing/2014/main" id="{3F086861-4E31-7EB0-1F22-818005B1FC01}"/>
              </a:ext>
            </a:extLst>
          </p:cNvPr>
          <p:cNvGrpSpPr/>
          <p:nvPr/>
        </p:nvGrpSpPr>
        <p:grpSpPr>
          <a:xfrm>
            <a:off x="4067944" y="627532"/>
            <a:ext cx="5076056" cy="4265480"/>
            <a:chOff x="4067944" y="627530"/>
            <a:chExt cx="5076056" cy="4265480"/>
          </a:xfrm>
        </p:grpSpPr>
        <p:pic>
          <p:nvPicPr>
            <p:cNvPr id="13" name="Picture 12">
              <a:extLst>
                <a:ext uri="{FF2B5EF4-FFF2-40B4-BE49-F238E27FC236}">
                  <a16:creationId xmlns:a16="http://schemas.microsoft.com/office/drawing/2014/main" id="{A8EBBA70-0DFE-1DA5-B252-D4AD5CEC3213}"/>
                </a:ext>
              </a:extLst>
            </p:cNvPr>
            <p:cNvPicPr>
              <a:picLocks noChangeAspect="1"/>
            </p:cNvPicPr>
            <p:nvPr/>
          </p:nvPicPr>
          <p:blipFill>
            <a:blip r:embed="rId6">
              <a:extLst>
                <a:ext uri="{28A0092B-C50C-407E-A947-70E740481C1C}">
                  <a14:useLocalDpi xmlns:a14="http://schemas.microsoft.com/office/drawing/2010/main" val="0"/>
                </a:ext>
              </a:extLst>
            </a:blip>
            <a:srcRect l="10312" r="10312"/>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2B8199C6-107E-0F7E-8D0D-73B2F93C4D06}"/>
                </a:ext>
              </a:extLst>
            </p:cNvPr>
            <p:cNvSpPr txBox="1">
              <a:spLocks/>
            </p:cNvSpPr>
            <p:nvPr/>
          </p:nvSpPr>
          <p:spPr>
            <a:xfrm>
              <a:off x="4124690" y="4611883"/>
              <a:ext cx="862416"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dirty="0">
                  <a:solidFill>
                    <a:schemeClr val="bg1"/>
                  </a:solidFill>
                  <a:effectLst>
                    <a:outerShdw blurRad="635000" dir="5400000" algn="ctr" rotWithShape="0">
                      <a:srgbClr val="000000">
                        <a:alpha val="75000"/>
                      </a:srgbClr>
                    </a:outerShdw>
                  </a:effectLst>
                  <a:latin typeface="Finlandica" charset="0"/>
                </a:rPr>
                <a:t>Tiina Nissilä 2024. </a:t>
              </a:r>
              <a:br>
                <a:rPr lang="en-US" sz="700" kern="0" cap="none" spc="0" dirty="0">
                  <a:solidFill>
                    <a:schemeClr val="bg1"/>
                  </a:solidFill>
                  <a:effectLst>
                    <a:outerShdw blurRad="635000" dir="5400000" algn="ctr" rotWithShape="0">
                      <a:srgbClr val="000000">
                        <a:alpha val="75000"/>
                      </a:srgbClr>
                    </a:outerShdw>
                  </a:effectLst>
                  <a:latin typeface="Finlandica" charset="0"/>
                </a:rPr>
              </a:br>
              <a:r>
                <a:rPr lang="en-US" sz="700" kern="0" cap="none" spc="0" dirty="0">
                  <a:solidFill>
                    <a:schemeClr val="bg1"/>
                  </a:solidFill>
                  <a:effectLst>
                    <a:outerShdw blurRad="635000" dir="5400000" algn="ctr" rotWithShape="0">
                      <a:srgbClr val="000000">
                        <a:alpha val="75000"/>
                      </a:srgbClr>
                    </a:outerShdw>
                  </a:effectLst>
                  <a:latin typeface="Finlandica" charset="0"/>
                </a:rPr>
                <a:t>Photo: Paavo Lehtonen</a:t>
              </a:r>
            </a:p>
          </p:txBody>
        </p:sp>
      </p:grpSp>
      <p:sp>
        <p:nvSpPr>
          <p:cNvPr id="27" name="TextBox 26">
            <a:extLst>
              <a:ext uri="{FF2B5EF4-FFF2-40B4-BE49-F238E27FC236}">
                <a16:creationId xmlns:a16="http://schemas.microsoft.com/office/drawing/2014/main" id="{785E5EC7-5ED4-11AC-71A3-DE9E405E764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dirty="0"/>
          </a:p>
        </p:txBody>
      </p:sp>
      <p:sp>
        <p:nvSpPr>
          <p:cNvPr id="54" name="Title 1">
            <a:extLst>
              <a:ext uri="{FF2B5EF4-FFF2-40B4-BE49-F238E27FC236}">
                <a16:creationId xmlns:a16="http://schemas.microsoft.com/office/drawing/2014/main" id="{B79682C5-C1C5-4BC5-CD7D-80F7CDF3CA16}"/>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rPr>
              <a:t>A model country in design education.</a:t>
            </a:r>
          </a:p>
        </p:txBody>
      </p:sp>
      <p:sp>
        <p:nvSpPr>
          <p:cNvPr id="56" name="Title 1">
            <a:extLst>
              <a:ext uri="{FF2B5EF4-FFF2-40B4-BE49-F238E27FC236}">
                <a16:creationId xmlns:a16="http://schemas.microsoft.com/office/drawing/2014/main" id="{EDE8F752-0D15-894D-89DC-0A7A6BE38814}"/>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A80EBB58-A900-CBEA-B22C-F816ED9049E0}"/>
              </a:ext>
            </a:extLst>
          </p:cNvPr>
          <p:cNvSpPr/>
          <p:nvPr/>
        </p:nvSpPr>
        <p:spPr>
          <a:xfrm>
            <a:off x="1800292"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 name="Title 1">
            <a:extLst>
              <a:ext uri="{FF2B5EF4-FFF2-40B4-BE49-F238E27FC236}">
                <a16:creationId xmlns:a16="http://schemas.microsoft.com/office/drawing/2014/main" id="{33A5DE36-EB66-B9E3-752F-131BB1CEF26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2</a:t>
            </a:r>
          </a:p>
        </p:txBody>
      </p:sp>
      <p:sp>
        <p:nvSpPr>
          <p:cNvPr id="59" name="Title 1">
            <a:extLst>
              <a:ext uri="{FF2B5EF4-FFF2-40B4-BE49-F238E27FC236}">
                <a16:creationId xmlns:a16="http://schemas.microsoft.com/office/drawing/2014/main" id="{C40A3E71-0C9D-32CE-89F0-AE1E33B0BAE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3</a:t>
            </a:r>
          </a:p>
        </p:txBody>
      </p:sp>
      <p:sp>
        <p:nvSpPr>
          <p:cNvPr id="60" name="Title 1">
            <a:extLst>
              <a:ext uri="{FF2B5EF4-FFF2-40B4-BE49-F238E27FC236}">
                <a16:creationId xmlns:a16="http://schemas.microsoft.com/office/drawing/2014/main" id="{2FB911F5-391E-603A-16CE-DAEC003B172F}"/>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4</a:t>
            </a:r>
          </a:p>
        </p:txBody>
      </p:sp>
      <p:sp>
        <p:nvSpPr>
          <p:cNvPr id="61" name="Title 1">
            <a:extLst>
              <a:ext uri="{FF2B5EF4-FFF2-40B4-BE49-F238E27FC236}">
                <a16:creationId xmlns:a16="http://schemas.microsoft.com/office/drawing/2014/main" id="{13890A86-8817-F661-38F1-754E4979D418}"/>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dirty="0">
                <a:solidFill>
                  <a:schemeClr val="tx1"/>
                </a:solidFill>
                <a:latin typeface="Finlandica" pitchFamily="2" charset="77"/>
              </a:rPr>
              <a:t>5</a:t>
            </a:r>
          </a:p>
        </p:txBody>
      </p:sp>
      <p:sp>
        <p:nvSpPr>
          <p:cNvPr id="62" name="Title 1">
            <a:extLst>
              <a:ext uri="{FF2B5EF4-FFF2-40B4-BE49-F238E27FC236}">
                <a16:creationId xmlns:a16="http://schemas.microsoft.com/office/drawing/2014/main" id="{60A344D4-0311-18B2-6E0D-7735F109254A}"/>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6</a:t>
            </a:r>
          </a:p>
        </p:txBody>
      </p:sp>
      <p:sp>
        <p:nvSpPr>
          <p:cNvPr id="63" name="Title 1">
            <a:extLst>
              <a:ext uri="{FF2B5EF4-FFF2-40B4-BE49-F238E27FC236}">
                <a16:creationId xmlns:a16="http://schemas.microsoft.com/office/drawing/2014/main" id="{63C2CB87-518F-5AAE-AE64-131F57382598}"/>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7</a:t>
            </a:r>
          </a:p>
        </p:txBody>
      </p:sp>
      <p:sp>
        <p:nvSpPr>
          <p:cNvPr id="64" name="Title 1">
            <a:extLst>
              <a:ext uri="{FF2B5EF4-FFF2-40B4-BE49-F238E27FC236}">
                <a16:creationId xmlns:a16="http://schemas.microsoft.com/office/drawing/2014/main" id="{F094FE50-8A69-A3E0-C336-C69FE2B05008}"/>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8</a:t>
            </a:r>
          </a:p>
        </p:txBody>
      </p:sp>
      <p:sp>
        <p:nvSpPr>
          <p:cNvPr id="65" name="Title 1">
            <a:extLst>
              <a:ext uri="{FF2B5EF4-FFF2-40B4-BE49-F238E27FC236}">
                <a16:creationId xmlns:a16="http://schemas.microsoft.com/office/drawing/2014/main" id="{A9D62BF9-9DCA-9A38-8A76-BA31A81C0BB8}"/>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9</a:t>
            </a:r>
          </a:p>
        </p:txBody>
      </p:sp>
      <p:sp>
        <p:nvSpPr>
          <p:cNvPr id="66" name="Title 1">
            <a:extLst>
              <a:ext uri="{FF2B5EF4-FFF2-40B4-BE49-F238E27FC236}">
                <a16:creationId xmlns:a16="http://schemas.microsoft.com/office/drawing/2014/main" id="{B05856F5-5FB6-A47E-1F14-A889D9743F2B}"/>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10</a:t>
            </a:r>
          </a:p>
        </p:txBody>
      </p:sp>
      <p:sp>
        <p:nvSpPr>
          <p:cNvPr id="21" name="Rectangle 20">
            <a:extLst>
              <a:ext uri="{FF2B5EF4-FFF2-40B4-BE49-F238E27FC236}">
                <a16:creationId xmlns:a16="http://schemas.microsoft.com/office/drawing/2014/main" id="{8377B5B8-4A55-6E49-E607-436F5E357A9A}"/>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4880DB98-45FD-630F-36A3-EF6A6E6E6E37}"/>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dirty="0"/>
          </a:p>
        </p:txBody>
      </p:sp>
      <p:grpSp>
        <p:nvGrpSpPr>
          <p:cNvPr id="3" name="Group 2">
            <a:extLst>
              <a:ext uri="{FF2B5EF4-FFF2-40B4-BE49-F238E27FC236}">
                <a16:creationId xmlns:a16="http://schemas.microsoft.com/office/drawing/2014/main" id="{D20590AD-F0C5-4E70-9D78-0279FDC3D37E}"/>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D031BD5-7D10-EBA9-E238-84AC4FDC54B8}"/>
                </a:ext>
              </a:extLst>
            </p:cNvPr>
            <p:cNvPicPr>
              <a:picLocks/>
            </p:cNvPicPr>
            <p:nvPr/>
          </p:nvPicPr>
          <p:blipFill>
            <a:blip r:embed="rId7">
              <a:extLst>
                <a:ext uri="{28A0092B-C50C-407E-A947-70E740481C1C}">
                  <a14:useLocalDpi xmlns:a14="http://schemas.microsoft.com/office/drawing/2010/main" val="0"/>
                </a:ext>
              </a:extLst>
            </a:blip>
            <a:srcRect l="-141" t="7500" r="141" b="17918"/>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7C819291-C875-7E86-2E8C-98EF141B1F18}"/>
                </a:ext>
              </a:extLst>
            </p:cNvPr>
            <p:cNvSpPr txBox="1">
              <a:spLocks/>
            </p:cNvSpPr>
            <p:nvPr/>
          </p:nvSpPr>
          <p:spPr>
            <a:xfrm>
              <a:off x="243010" y="9242440"/>
              <a:ext cx="860813"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335404" dir="5400000" algn="ctr" rotWithShape="0">
                      <a:srgbClr val="000000">
                        <a:alpha val="77298"/>
                      </a:srgbClr>
                    </a:outerShdw>
                  </a:effectLst>
                  <a:latin typeface="Finlandica" charset="0"/>
                </a:rPr>
                <a:t>Lauri Greis 2024. </a:t>
              </a:r>
            </a:p>
            <a:p>
              <a:pPr>
                <a:lnSpc>
                  <a:spcPct val="114000"/>
                </a:lnSpc>
              </a:pPr>
              <a:r>
                <a:rPr lang="en-US" sz="700" kern="0" cap="none" spc="0" dirty="0">
                  <a:solidFill>
                    <a:schemeClr val="bg1"/>
                  </a:solidFill>
                  <a:effectLst>
                    <a:outerShdw blurRad="335404" dir="5400000" algn="ctr" rotWithShape="0">
                      <a:srgbClr val="000000">
                        <a:alpha val="77298"/>
                      </a:srgbClr>
                    </a:outerShdw>
                  </a:effectLst>
                  <a:latin typeface="Finlandica" charset="0"/>
                </a:rPr>
                <a:t>Photo: Paavo Lehtonen</a:t>
              </a:r>
            </a:p>
          </p:txBody>
        </p:sp>
      </p:grpSp>
      <p:sp>
        <p:nvSpPr>
          <p:cNvPr id="4" name="Title 1">
            <a:extLst>
              <a:ext uri="{FF2B5EF4-FFF2-40B4-BE49-F238E27FC236}">
                <a16:creationId xmlns:a16="http://schemas.microsoft.com/office/drawing/2014/main" id="{E46E0D3B-43D5-9439-C6B8-C6EF765AFD6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dirty="0">
                <a:solidFill>
                  <a:schemeClr val="accent3"/>
                </a:solidFill>
              </a:rPr>
              <a:t>10 COMMON THREADS OF FINNISH FASHION</a:t>
            </a:r>
            <a:endParaRPr lang="en-US" sz="600" b="0" dirty="0">
              <a:solidFill>
                <a:schemeClr val="accent3"/>
              </a:solidFill>
              <a:latin typeface="Finlandica"/>
            </a:endParaRPr>
          </a:p>
        </p:txBody>
      </p:sp>
    </p:spTree>
    <p:custDataLst>
      <p:tags r:id="rId1"/>
    </p:custDataLst>
    <p:extLst>
      <p:ext uri="{BB962C8B-B14F-4D97-AF65-F5344CB8AC3E}">
        <p14:creationId xmlns:p14="http://schemas.microsoft.com/office/powerpoint/2010/main" val="152930842"/>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0" presetClass="path" presetSubtype="0" repeatCount="0" accel="50000" decel="50000" fill="hold" nodeType="clickEffect">
                                  <p:stCondLst>
                                    <p:cond delay="0"/>
                                  </p:stCondLst>
                                  <p:childTnLst>
                                    <p:animMotion origin="layout" path="M 1.38889E-6 -1.35802E-6 L 0.00069 -0.91327 " pathEditMode="relative" rAng="0" ptsTypes="AA">
                                      <p:cBhvr>
                                        <p:cTn id="12" dur="2000" fill="hold"/>
                                        <p:tgtEl>
                                          <p:spTgt spid="3"/>
                                        </p:tgtEl>
                                        <p:attrNameLst>
                                          <p:attrName>ppt_x</p:attrName>
                                          <p:attrName>ppt_y</p:attrName>
                                        </p:attrNameLst>
                                      </p:cBhvr>
                                      <p:rCtr x="35" y="-45679"/>
                                    </p:animMotion>
                                  </p:childTnLst>
                                </p:cTn>
                              </p:par>
                              <p:par>
                                <p:cTn id="13" presetID="63" presetClass="path" presetSubtype="0" accel="50000" decel="50000" fill="hold" nodeType="withEffect">
                                  <p:stCondLst>
                                    <p:cond delay="0"/>
                                  </p:stCondLst>
                                  <p:childTnLst>
                                    <p:animMotion origin="layout" path="M 4.16667E-6 2.46914E-7 L 0.69114 2.46914E-7 " pathEditMode="relative" rAng="0" ptsTypes="AA">
                                      <p:cBhvr>
                                        <p:cTn id="14"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4"/>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8E2CD-71A3-4454-BF73-73096B15361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CC71FC6-636D-DD47-67BE-B65FB8BA614D}"/>
              </a:ext>
            </a:extLst>
          </p:cNvPr>
          <p:cNvPicPr>
            <a:picLocks noChangeAspect="1"/>
          </p:cNvPicPr>
          <p:nvPr/>
        </p:nvPicPr>
        <p:blipFill>
          <a:blip r:embed="rId4">
            <a:extLst>
              <a:ext uri="{28A0092B-C50C-407E-A947-70E740481C1C}">
                <a14:useLocalDpi xmlns:a14="http://schemas.microsoft.com/office/drawing/2010/main" val="0"/>
              </a:ext>
            </a:extLst>
          </a:blip>
          <a:srcRect l="81" r="81"/>
          <a:stretch/>
        </p:blipFill>
        <p:spPr>
          <a:xfrm>
            <a:off x="0" y="-9527"/>
            <a:ext cx="9144000" cy="5153027"/>
          </a:xfrm>
          <a:prstGeom prst="rect">
            <a:avLst/>
          </a:prstGeom>
        </p:spPr>
      </p:pic>
      <p:sp>
        <p:nvSpPr>
          <p:cNvPr id="8" name="Rectangle 7">
            <a:extLst>
              <a:ext uri="{FF2B5EF4-FFF2-40B4-BE49-F238E27FC236}">
                <a16:creationId xmlns:a16="http://schemas.microsoft.com/office/drawing/2014/main" id="{805B3A6C-396E-ABB2-5439-69EE55C65706}"/>
              </a:ext>
            </a:extLst>
          </p:cNvPr>
          <p:cNvSpPr/>
          <p:nvPr/>
        </p:nvSpPr>
        <p:spPr>
          <a:xfrm>
            <a:off x="0" y="-9528"/>
            <a:ext cx="9144001" cy="5153027"/>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4">
            <a:extLst>
              <a:ext uri="{FF2B5EF4-FFF2-40B4-BE49-F238E27FC236}">
                <a16:creationId xmlns:a16="http://schemas.microsoft.com/office/drawing/2014/main" id="{70343647-0C30-D14C-583D-01E24A7FD3DA}"/>
              </a:ext>
            </a:extLst>
          </p:cNvPr>
          <p:cNvSpPr txBox="1">
            <a:spLocks/>
          </p:cNvSpPr>
          <p:nvPr/>
        </p:nvSpPr>
        <p:spPr>
          <a:xfrm>
            <a:off x="1511300" y="4793685"/>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a:solidFill>
                  <a:schemeClr val="bg1"/>
                </a:solidFill>
              </a:rPr>
              <a:t>Photo: Gabriel </a:t>
            </a:r>
            <a:r>
              <a:rPr lang="en-US" sz="700" kern="0" cap="none" spc="0" dirty="0" err="1">
                <a:solidFill>
                  <a:schemeClr val="bg1"/>
                </a:solidFill>
              </a:rPr>
              <a:t>Walkeajärvi</a:t>
            </a:r>
            <a:r>
              <a:rPr lang="en-US" sz="700" kern="0" cap="none" spc="0" dirty="0">
                <a:solidFill>
                  <a:schemeClr val="bg1"/>
                </a:solidFill>
              </a:rPr>
              <a:t> / The Finnish </a:t>
            </a:r>
            <a:r>
              <a:rPr lang="en-US" sz="700" kern="0" cap="none" spc="0" dirty="0" err="1">
                <a:solidFill>
                  <a:schemeClr val="bg1"/>
                </a:solidFill>
              </a:rPr>
              <a:t>Defence</a:t>
            </a:r>
            <a:r>
              <a:rPr lang="en-US" sz="700" kern="0" cap="none" spc="0" dirty="0">
                <a:solidFill>
                  <a:schemeClr val="bg1"/>
                </a:solidFill>
              </a:rPr>
              <a:t> Forces</a:t>
            </a:r>
          </a:p>
        </p:txBody>
      </p:sp>
      <p:sp>
        <p:nvSpPr>
          <p:cNvPr id="6" name="Title 1">
            <a:extLst>
              <a:ext uri="{FF2B5EF4-FFF2-40B4-BE49-F238E27FC236}">
                <a16:creationId xmlns:a16="http://schemas.microsoft.com/office/drawing/2014/main" id="{6CCE1DCD-3E49-F5AD-9BB4-4EC9D113A9CA}"/>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dirty="0">
                <a:solidFill>
                  <a:schemeClr val="bg1"/>
                </a:solidFill>
                <a:effectLst>
                  <a:outerShdw blurRad="1270000" dist="50800" dir="5400000" sx="102000" sy="102000" algn="ctr" rotWithShape="0">
                    <a:srgbClr val="000000">
                      <a:alpha val="41087"/>
                    </a:srgbClr>
                  </a:outerShdw>
                </a:effectLst>
              </a:rPr>
              <a:t>6/10</a:t>
            </a:r>
          </a:p>
        </p:txBody>
      </p:sp>
      <p:sp>
        <p:nvSpPr>
          <p:cNvPr id="7" name="Title 1">
            <a:extLst>
              <a:ext uri="{FF2B5EF4-FFF2-40B4-BE49-F238E27FC236}">
                <a16:creationId xmlns:a16="http://schemas.microsoft.com/office/drawing/2014/main" id="{A38DA995-EB3A-1893-1785-A033BD3D8F31}"/>
              </a:ext>
            </a:extLst>
          </p:cNvPr>
          <p:cNvSpPr txBox="1">
            <a:spLocks/>
          </p:cNvSpPr>
          <p:nvPr/>
        </p:nvSpPr>
        <p:spPr>
          <a:xfrm>
            <a:off x="1170041" y="2459851"/>
            <a:ext cx="6803918" cy="1015663"/>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effectLst>
                  <a:outerShdw blurRad="994667" dir="5400000" sx="102000" sy="102000" algn="ctr" rotWithShape="0">
                    <a:srgbClr val="000000"/>
                  </a:outerShdw>
                </a:effectLst>
              </a:rPr>
              <a:t>Protecting individuals and </a:t>
            </a:r>
            <a:br>
              <a:rPr lang="en-US" sz="2000" dirty="0">
                <a:solidFill>
                  <a:schemeClr val="bg1"/>
                </a:solidFill>
                <a:effectLst>
                  <a:outerShdw blurRad="994667" dir="5400000" sx="102000" sy="102000" algn="ctr" rotWithShape="0">
                    <a:srgbClr val="000000"/>
                  </a:outerShdw>
                </a:effectLst>
              </a:rPr>
            </a:br>
            <a:r>
              <a:rPr lang="en-US" sz="2000" dirty="0">
                <a:solidFill>
                  <a:schemeClr val="bg1"/>
                </a:solidFill>
                <a:effectLst>
                  <a:outerShdw blurRad="994667" dir="5400000" sx="102000" sy="102000" algn="ctr" rotWithShape="0">
                    <a:srgbClr val="000000"/>
                  </a:outerShdw>
                </a:effectLst>
              </a:rPr>
              <a:t>independence with every </a:t>
            </a:r>
            <a:br>
              <a:rPr lang="en-US" sz="2000" dirty="0">
                <a:solidFill>
                  <a:schemeClr val="bg1"/>
                </a:solidFill>
                <a:effectLst>
                  <a:outerShdw blurRad="994667" dir="5400000" sx="102000" sy="102000" algn="ctr" rotWithShape="0">
                    <a:srgbClr val="000000"/>
                  </a:outerShdw>
                </a:effectLst>
              </a:rPr>
            </a:br>
            <a:r>
              <a:rPr lang="en-US" sz="2000" dirty="0" err="1">
                <a:solidFill>
                  <a:schemeClr val="bg1"/>
                </a:solidFill>
                <a:effectLst>
                  <a:outerShdw blurRad="994667" dir="5400000" sx="102000" sy="102000" algn="ctr" rotWithShape="0">
                    <a:srgbClr val="000000"/>
                  </a:outerShdw>
                </a:effectLst>
              </a:rPr>
              <a:t>fibre</a:t>
            </a:r>
            <a:r>
              <a:rPr lang="en-US" sz="2000" dirty="0">
                <a:solidFill>
                  <a:schemeClr val="bg1"/>
                </a:solidFill>
                <a:effectLst>
                  <a:outerShdw blurRad="994667" dir="5400000" sx="102000" sy="102000" algn="ctr" rotWithShape="0">
                    <a:srgbClr val="000000"/>
                  </a:outerShdw>
                </a:effectLst>
              </a:rPr>
              <a:t> of our being.</a:t>
            </a:r>
          </a:p>
        </p:txBody>
      </p:sp>
      <p:pic>
        <p:nvPicPr>
          <p:cNvPr id="17" name="Picture 16">
            <a:extLst>
              <a:ext uri="{FF2B5EF4-FFF2-40B4-BE49-F238E27FC236}">
                <a16:creationId xmlns:a16="http://schemas.microsoft.com/office/drawing/2014/main" id="{B35132F8-43EB-F2BE-3495-D3FA158D3C18}"/>
              </a:ext>
            </a:extLst>
          </p:cNvPr>
          <p:cNvPicPr>
            <a:picLocks/>
          </p:cNvPicPr>
          <p:nvPr/>
        </p:nvPicPr>
        <p:blipFill>
          <a:blip r:embed="rId5"/>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33562124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9547E-28B9-982D-7375-B3A2D89D2AD8}"/>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CDF0C5E7-E2FA-C1AC-82BA-B0A3CF0A4FAA}"/>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DB7D293A-46E7-FF8B-BA8B-8AA3D5B1380F}"/>
                </a:ext>
              </a:extLst>
            </p:cNvPr>
            <p:cNvPicPr>
              <a:picLocks noChangeAspect="1"/>
            </p:cNvPicPr>
            <p:nvPr/>
          </p:nvPicPr>
          <p:blipFill>
            <a:blip r:embed="rId5">
              <a:extLst>
                <a:ext uri="{28A0092B-C50C-407E-A947-70E740481C1C}">
                  <a14:useLocalDpi xmlns:a14="http://schemas.microsoft.com/office/drawing/2010/main" val="0"/>
                </a:ext>
              </a:extLst>
            </a:blip>
            <a:srcRect l="13874" t="24" r="6938" b="-24"/>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55F3A948-911B-6104-13D1-B2C97BFF87FB}"/>
                </a:ext>
              </a:extLst>
            </p:cNvPr>
            <p:cNvSpPr txBox="1">
              <a:spLocks/>
            </p:cNvSpPr>
            <p:nvPr/>
          </p:nvSpPr>
          <p:spPr>
            <a:xfrm>
              <a:off x="4131444" y="4737927"/>
              <a:ext cx="928139"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dirty="0">
                  <a:solidFill>
                    <a:schemeClr val="bg1"/>
                  </a:solidFill>
                  <a:effectLst>
                    <a:outerShdw blurRad="635000" dir="5400000" algn="ctr" rotWithShape="0">
                      <a:srgbClr val="000000">
                        <a:alpha val="75000"/>
                      </a:srgbClr>
                    </a:outerShdw>
                  </a:effectLst>
                  <a:latin typeface="Finlandica" charset="0"/>
                </a:rPr>
                <a:t>Photo: Image Wear 2024</a:t>
              </a:r>
            </a:p>
          </p:txBody>
        </p:sp>
      </p:grpSp>
      <p:grpSp>
        <p:nvGrpSpPr>
          <p:cNvPr id="4" name="Group 3">
            <a:extLst>
              <a:ext uri="{FF2B5EF4-FFF2-40B4-BE49-F238E27FC236}">
                <a16:creationId xmlns:a16="http://schemas.microsoft.com/office/drawing/2014/main" id="{6EA99268-3546-94AF-270E-12F0386A9A33}"/>
              </a:ext>
            </a:extLst>
          </p:cNvPr>
          <p:cNvGrpSpPr/>
          <p:nvPr/>
        </p:nvGrpSpPr>
        <p:grpSpPr>
          <a:xfrm>
            <a:off x="4067944" y="625469"/>
            <a:ext cx="5076056" cy="4265479"/>
            <a:chOff x="4067944" y="627018"/>
            <a:chExt cx="5076056" cy="4265479"/>
          </a:xfrm>
        </p:grpSpPr>
        <p:pic>
          <p:nvPicPr>
            <p:cNvPr id="17" name="Picture 16">
              <a:extLst>
                <a:ext uri="{FF2B5EF4-FFF2-40B4-BE49-F238E27FC236}">
                  <a16:creationId xmlns:a16="http://schemas.microsoft.com/office/drawing/2014/main" id="{7A0542EC-9435-DC56-7879-5B9511740F3F}"/>
                </a:ext>
              </a:extLst>
            </p:cNvPr>
            <p:cNvPicPr>
              <a:picLocks noChangeAspect="1"/>
            </p:cNvPicPr>
            <p:nvPr/>
          </p:nvPicPr>
          <p:blipFill>
            <a:blip r:embed="rId6">
              <a:extLst>
                <a:ext uri="{28A0092B-C50C-407E-A947-70E740481C1C}">
                  <a14:useLocalDpi xmlns:a14="http://schemas.microsoft.com/office/drawing/2010/main" val="0"/>
                </a:ext>
              </a:extLst>
            </a:blip>
            <a:srcRect l="10357" r="10357"/>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CEFF69B1-9684-4EAE-63FA-3951EEC57384}"/>
                </a:ext>
              </a:extLst>
            </p:cNvPr>
            <p:cNvSpPr txBox="1">
              <a:spLocks/>
            </p:cNvSpPr>
            <p:nvPr/>
          </p:nvSpPr>
          <p:spPr>
            <a:xfrm>
              <a:off x="4124690" y="4591798"/>
              <a:ext cx="1889941"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 Elias </a:t>
              </a:r>
              <a:r>
                <a:rPr lang="en-US" sz="700" kern="0" cap="none" spc="0" err="1">
                  <a:solidFill>
                    <a:schemeClr val="bg1"/>
                  </a:solidFill>
                  <a:effectLst>
                    <a:outerShdw blurRad="635000" dir="5400000" algn="ctr" rotWithShape="0">
                      <a:srgbClr val="000000">
                        <a:alpha val="75000"/>
                      </a:srgbClr>
                    </a:outerShdw>
                  </a:effectLst>
                  <a:latin typeface="Finlandica" charset="0"/>
                </a:rPr>
                <a:t>Harinen</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a:solidFill>
                    <a:schemeClr val="bg1"/>
                  </a:solidFill>
                </a:rPr>
                <a:t>/ The Finnish </a:t>
              </a:r>
              <a:r>
                <a:rPr lang="en-US" sz="700" kern="0" cap="none" spc="0" err="1">
                  <a:solidFill>
                    <a:schemeClr val="bg1"/>
                  </a:solidFill>
                </a:rPr>
                <a:t>Defence</a:t>
              </a:r>
              <a:r>
                <a:rPr lang="en-US" sz="700" kern="0" cap="none" spc="0">
                  <a:solidFill>
                    <a:schemeClr val="bg1"/>
                  </a:solidFill>
                </a:rPr>
                <a:t> Forces</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11" name="Group 10">
            <a:extLst>
              <a:ext uri="{FF2B5EF4-FFF2-40B4-BE49-F238E27FC236}">
                <a16:creationId xmlns:a16="http://schemas.microsoft.com/office/drawing/2014/main" id="{6682DA8F-66DE-2B5F-DD5C-FC906B81C210}"/>
              </a:ext>
            </a:extLst>
          </p:cNvPr>
          <p:cNvGrpSpPr/>
          <p:nvPr/>
        </p:nvGrpSpPr>
        <p:grpSpPr>
          <a:xfrm>
            <a:off x="4067944" y="623406"/>
            <a:ext cx="5076056" cy="4265480"/>
            <a:chOff x="4067944" y="627530"/>
            <a:chExt cx="5076056" cy="4265480"/>
          </a:xfrm>
        </p:grpSpPr>
        <p:pic>
          <p:nvPicPr>
            <p:cNvPr id="13" name="Picture 12">
              <a:extLst>
                <a:ext uri="{FF2B5EF4-FFF2-40B4-BE49-F238E27FC236}">
                  <a16:creationId xmlns:a16="http://schemas.microsoft.com/office/drawing/2014/main" id="{8D4BF3CC-3AA2-07AF-DE2A-F84DE36D52CF}"/>
                </a:ext>
              </a:extLst>
            </p:cNvPr>
            <p:cNvPicPr>
              <a:picLocks noChangeAspect="1"/>
            </p:cNvPicPr>
            <p:nvPr/>
          </p:nvPicPr>
          <p:blipFill>
            <a:blip r:embed="rId7">
              <a:extLst>
                <a:ext uri="{28A0092B-C50C-407E-A947-70E740481C1C}">
                  <a14:useLocalDpi xmlns:a14="http://schemas.microsoft.com/office/drawing/2010/main" val="0"/>
                </a:ext>
              </a:extLst>
            </a:blip>
            <a:srcRect l="10332" r="10332"/>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4DA89379-4D8E-D8FF-304B-2D5BC6199CA3}"/>
                </a:ext>
              </a:extLst>
            </p:cNvPr>
            <p:cNvSpPr txBox="1">
              <a:spLocks/>
            </p:cNvSpPr>
            <p:nvPr/>
          </p:nvSpPr>
          <p:spPr>
            <a:xfrm>
              <a:off x="4124690" y="4638201"/>
              <a:ext cx="1516441"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dirty="0">
                  <a:solidFill>
                    <a:schemeClr val="bg1"/>
                  </a:solidFill>
                  <a:effectLst>
                    <a:outerShdw blurRad="635000" dir="5400000" algn="ctr" rotWithShape="0">
                      <a:srgbClr val="000000">
                        <a:alpha val="75000"/>
                      </a:srgbClr>
                    </a:outerShdw>
                  </a:effectLst>
                  <a:latin typeface="Finlandica" charset="0"/>
                </a:rPr>
                <a:t>Moomin Baby diapers, </a:t>
              </a:r>
              <a:r>
                <a:rPr lang="en-US" sz="700" kern="0" cap="none" spc="0" dirty="0" err="1">
                  <a:solidFill>
                    <a:schemeClr val="bg1"/>
                  </a:solidFill>
                  <a:effectLst>
                    <a:outerShdw blurRad="635000" dir="5400000" algn="ctr" rotWithShape="0">
                      <a:srgbClr val="000000">
                        <a:alpha val="75000"/>
                      </a:srgbClr>
                    </a:outerShdw>
                  </a:effectLst>
                  <a:latin typeface="Finlandica" charset="0"/>
                </a:rPr>
                <a:t>Delipap</a:t>
              </a:r>
              <a:r>
                <a:rPr lang="en-US" sz="700" kern="0" cap="none" spc="0" dirty="0">
                  <a:solidFill>
                    <a:schemeClr val="bg1"/>
                  </a:solidFill>
                  <a:effectLst>
                    <a:outerShdw blurRad="635000" dir="5400000" algn="ctr" rotWithShape="0">
                      <a:srgbClr val="000000">
                        <a:alpha val="75000"/>
                      </a:srgbClr>
                    </a:outerShdw>
                  </a:effectLst>
                  <a:latin typeface="Finlandica" charset="0"/>
                </a:rPr>
                <a:t> Oy 2025. </a:t>
              </a:r>
            </a:p>
            <a:p>
              <a:r>
                <a:rPr lang="en-US" sz="700" kern="0" cap="none" spc="0" dirty="0">
                  <a:solidFill>
                    <a:schemeClr val="bg1"/>
                  </a:solidFill>
                  <a:effectLst>
                    <a:outerShdw blurRad="635000" dir="5400000" algn="ctr" rotWithShape="0">
                      <a:srgbClr val="000000">
                        <a:alpha val="75000"/>
                      </a:srgbClr>
                    </a:outerShdw>
                  </a:effectLst>
                  <a:latin typeface="Finlandica" charset="0"/>
                </a:rPr>
                <a:t>Photo: Rosalina Aholainen</a:t>
              </a:r>
              <a:endParaRPr lang="en-US" sz="700" kern="0" cap="none" spc="0" noProof="0" dirty="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733B1830-B6BA-D9C7-43AB-A142BA90FE9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213CD0DD-740B-5C26-0F5F-30A2E9CC3049}"/>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rPr>
              <a:t>Protecting individuals and independence with every </a:t>
            </a:r>
            <a:r>
              <a:rPr lang="en-US" sz="700" dirty="0" err="1">
                <a:solidFill>
                  <a:schemeClr val="tx1"/>
                </a:solidFill>
              </a:rPr>
              <a:t>fibre</a:t>
            </a:r>
            <a:r>
              <a:rPr lang="en-US" sz="700" dirty="0">
                <a:solidFill>
                  <a:schemeClr val="tx1"/>
                </a:solidFill>
              </a:rPr>
              <a:t> of our being.</a:t>
            </a:r>
          </a:p>
        </p:txBody>
      </p:sp>
      <p:sp>
        <p:nvSpPr>
          <p:cNvPr id="56" name="Title 1">
            <a:extLst>
              <a:ext uri="{FF2B5EF4-FFF2-40B4-BE49-F238E27FC236}">
                <a16:creationId xmlns:a16="http://schemas.microsoft.com/office/drawing/2014/main" id="{A23DA16B-CD46-ABCD-138E-9D31889E60AD}"/>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D6B58BE6-856B-6337-0F83-E0AC516E49C3}"/>
              </a:ext>
            </a:extLst>
          </p:cNvPr>
          <p:cNvSpPr/>
          <p:nvPr/>
        </p:nvSpPr>
        <p:spPr>
          <a:xfrm>
            <a:off x="2087723"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B704A60B-D7A1-F70C-B50E-0704EF1F22C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C9774E93-BC45-B563-20F1-481F76C6DF20}"/>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60928135-E7F6-1FB8-33D0-4486D566410D}"/>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6CA7F2B1-A3E0-2B07-DA97-C6FF2A609A4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5B2D7D8F-DDA6-2B8B-A4EA-15FFA87C39A7}"/>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6</a:t>
            </a:r>
          </a:p>
        </p:txBody>
      </p:sp>
      <p:sp>
        <p:nvSpPr>
          <p:cNvPr id="63" name="Title 1">
            <a:extLst>
              <a:ext uri="{FF2B5EF4-FFF2-40B4-BE49-F238E27FC236}">
                <a16:creationId xmlns:a16="http://schemas.microsoft.com/office/drawing/2014/main" id="{B4A96F63-F4C0-D4BB-730F-F2C77A53F7BD}"/>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8C061095-54FC-6A70-EB11-F243C1D2B249}"/>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F1D0AF2F-282A-01D8-CB50-DAC719767806}"/>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A70537EA-B954-DC0C-EFE2-32FCBF6CE978}"/>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1" name="Rectangle 20">
            <a:extLst>
              <a:ext uri="{FF2B5EF4-FFF2-40B4-BE49-F238E27FC236}">
                <a16:creationId xmlns:a16="http://schemas.microsoft.com/office/drawing/2014/main" id="{1119CB54-7496-4B49-7D08-98D1A4BADDD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30A144C-AF65-97D5-F0C0-AD0B4CA2CE09}"/>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grpSp>
        <p:nvGrpSpPr>
          <p:cNvPr id="6" name="Group 5">
            <a:extLst>
              <a:ext uri="{FF2B5EF4-FFF2-40B4-BE49-F238E27FC236}">
                <a16:creationId xmlns:a16="http://schemas.microsoft.com/office/drawing/2014/main" id="{F50B5127-BEA5-A967-63FB-150C84FE657E}"/>
              </a:ext>
            </a:extLst>
          </p:cNvPr>
          <p:cNvGrpSpPr/>
          <p:nvPr/>
        </p:nvGrpSpPr>
        <p:grpSpPr>
          <a:xfrm>
            <a:off x="640675" y="1876849"/>
            <a:ext cx="2894096" cy="1384995"/>
            <a:chOff x="915710" y="2381064"/>
            <a:chExt cx="2894096" cy="1384995"/>
          </a:xfrm>
        </p:grpSpPr>
        <p:sp>
          <p:nvSpPr>
            <p:cNvPr id="9" name="Title 1">
              <a:extLst>
                <a:ext uri="{FF2B5EF4-FFF2-40B4-BE49-F238E27FC236}">
                  <a16:creationId xmlns:a16="http://schemas.microsoft.com/office/drawing/2014/main" id="{B21330B5-9704-7D8F-63D4-039CCE6E02C1}"/>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0" name="Title 1">
              <a:extLst>
                <a:ext uri="{FF2B5EF4-FFF2-40B4-BE49-F238E27FC236}">
                  <a16:creationId xmlns:a16="http://schemas.microsoft.com/office/drawing/2014/main" id="{74E1057C-0C11-5BE0-4D3C-943F41F156D4}"/>
                </a:ext>
              </a:extLst>
            </p:cNvPr>
            <p:cNvSpPr txBox="1">
              <a:spLocks/>
            </p:cNvSpPr>
            <p:nvPr/>
          </p:nvSpPr>
          <p:spPr>
            <a:xfrm>
              <a:off x="915710" y="2381064"/>
              <a:ext cx="2894096" cy="138499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spcBef>
                  <a:spcPts val="0"/>
                </a:spcBef>
                <a:defRPr/>
              </a:pPr>
              <a:r>
                <a:rPr lang="en-US" sz="1800" dirty="0">
                  <a:solidFill>
                    <a:srgbClr val="002EA2"/>
                  </a:solidFill>
                  <a:ea typeface="+mj-lt"/>
                  <a:cs typeface="Finlandica"/>
                </a:rPr>
                <a:t>Starting from birth, </a:t>
              </a:r>
              <a:br>
                <a:rPr lang="en-US" sz="1800" dirty="0">
                  <a:solidFill>
                    <a:srgbClr val="002EA2"/>
                  </a:solidFill>
                  <a:ea typeface="+mj-lt"/>
                  <a:cs typeface="Finlandica"/>
                </a:rPr>
              </a:br>
              <a:r>
                <a:rPr lang="en-US" sz="1800" dirty="0">
                  <a:solidFill>
                    <a:srgbClr val="002EA2"/>
                  </a:solidFill>
                  <a:ea typeface="+mj-lt"/>
                  <a:cs typeface="Finlandica"/>
                </a:rPr>
                <a:t>Finnish textile products provide a protective layer between people and </a:t>
              </a:r>
              <a:br>
                <a:rPr lang="en-US" sz="1800" dirty="0">
                  <a:solidFill>
                    <a:srgbClr val="002EA2"/>
                  </a:solidFill>
                  <a:ea typeface="+mj-lt"/>
                  <a:cs typeface="Finlandica"/>
                </a:rPr>
              </a:br>
              <a:r>
                <a:rPr lang="en-US" sz="1800" dirty="0">
                  <a:solidFill>
                    <a:srgbClr val="002EA2"/>
                  </a:solidFill>
                  <a:ea typeface="+mj-lt"/>
                  <a:cs typeface="Finlandica"/>
                </a:rPr>
                <a:t>the world.</a:t>
              </a:r>
              <a:endParaRPr kumimoji="0" lang="en-US" sz="1800" i="0" u="none" strike="noStrike" kern="1200" cap="none" spc="0" normalizeH="0" baseline="0" noProof="0" dirty="0">
                <a:ln>
                  <a:noFill/>
                </a:ln>
                <a:solidFill>
                  <a:srgbClr val="002EA2"/>
                </a:solidFill>
                <a:effectLst/>
                <a:uLnTx/>
                <a:uFillTx/>
                <a:latin typeface="Finlandica"/>
                <a:ea typeface="+mj-lt"/>
                <a:cs typeface="Finlandica"/>
              </a:endParaRPr>
            </a:p>
          </p:txBody>
        </p:sp>
      </p:grpSp>
      <p:grpSp>
        <p:nvGrpSpPr>
          <p:cNvPr id="3" name="Group 2">
            <a:extLst>
              <a:ext uri="{FF2B5EF4-FFF2-40B4-BE49-F238E27FC236}">
                <a16:creationId xmlns:a16="http://schemas.microsoft.com/office/drawing/2014/main" id="{76A12A6C-7069-784B-0D78-B1408BF2CABC}"/>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A4C8F037-2797-EB6C-A6C3-DA0B26A444A6}"/>
                </a:ext>
              </a:extLst>
            </p:cNvPr>
            <p:cNvPicPr>
              <a:picLocks/>
            </p:cNvPicPr>
            <p:nvPr/>
          </p:nvPicPr>
          <p:blipFill>
            <a:blip r:embed="rId8">
              <a:extLst>
                <a:ext uri="{28A0092B-C50C-407E-A947-70E740481C1C}">
                  <a14:useLocalDpi xmlns:a14="http://schemas.microsoft.com/office/drawing/2010/main" val="0"/>
                </a:ext>
              </a:extLst>
            </a:blip>
            <a:srcRect t="6509" b="19115"/>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AFE43B4F-DD97-C650-90F8-F17E6F318043}"/>
                </a:ext>
              </a:extLst>
            </p:cNvPr>
            <p:cNvSpPr txBox="1">
              <a:spLocks/>
            </p:cNvSpPr>
            <p:nvPr/>
          </p:nvSpPr>
          <p:spPr>
            <a:xfrm>
              <a:off x="243010" y="9238017"/>
              <a:ext cx="626775"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Tella, 2020.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Kati Saari</a:t>
              </a:r>
            </a:p>
          </p:txBody>
        </p:sp>
      </p:grpSp>
      <p:sp>
        <p:nvSpPr>
          <p:cNvPr id="5" name="Title 1">
            <a:extLst>
              <a:ext uri="{FF2B5EF4-FFF2-40B4-BE49-F238E27FC236}">
                <a16:creationId xmlns:a16="http://schemas.microsoft.com/office/drawing/2014/main" id="{6F5F5987-0A91-E3C8-0A26-725F068D1A41}"/>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dirty="0">
                <a:solidFill>
                  <a:schemeClr val="accent3"/>
                </a:solidFill>
              </a:rPr>
              <a:t>10 COMMON THREADS OF FINNISH FASHION</a:t>
            </a:r>
            <a:endParaRPr lang="en-US" sz="600" b="0" dirty="0">
              <a:solidFill>
                <a:schemeClr val="accent3"/>
              </a:solidFill>
              <a:latin typeface="Finlandica"/>
            </a:endParaRPr>
          </a:p>
        </p:txBody>
      </p:sp>
    </p:spTree>
    <p:custDataLst>
      <p:tags r:id="rId1"/>
    </p:custDataLst>
    <p:extLst>
      <p:ext uri="{BB962C8B-B14F-4D97-AF65-F5344CB8AC3E}">
        <p14:creationId xmlns:p14="http://schemas.microsoft.com/office/powerpoint/2010/main" val="3291146574"/>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p:tgtEl>
                                          <p:spTgt spid="6"/>
                                        </p:tgtEl>
                                        <p:attrNameLst>
                                          <p:attrName>ppt_y</p:attrName>
                                        </p:attrNameLst>
                                      </p:cBhvr>
                                      <p:tavLst>
                                        <p:tav tm="0">
                                          <p:val>
                                            <p:strVal val="#ppt_y+#ppt_h*1.125000"/>
                                          </p:val>
                                        </p:tav>
                                        <p:tav tm="100000">
                                          <p:val>
                                            <p:strVal val="#ppt_y"/>
                                          </p:val>
                                        </p:tav>
                                      </p:tavLst>
                                    </p:anim>
                                    <p:animEffect transition="in" filter="wipe(up)">
                                      <p:cBhvr>
                                        <p:cTn id="8" dur="10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0" presetClass="path" presetSubtype="0" repeatCount="0" accel="50000" decel="50000" fill="hold" nodeType="clickEffect">
                                  <p:stCondLst>
                                    <p:cond delay="0"/>
                                  </p:stCondLst>
                                  <p:childTnLst>
                                    <p:animMotion origin="layout" path="M 1.38889E-6 -1.35802E-6 L 0.00069 -0.91327 " pathEditMode="relative" rAng="0" ptsTypes="AA">
                                      <p:cBhvr>
                                        <p:cTn id="12" dur="2000" fill="hold"/>
                                        <p:tgtEl>
                                          <p:spTgt spid="3"/>
                                        </p:tgtEl>
                                        <p:attrNameLst>
                                          <p:attrName>ppt_x</p:attrName>
                                          <p:attrName>ppt_y</p:attrName>
                                        </p:attrNameLst>
                                      </p:cBhvr>
                                      <p:rCtr x="35" y="-45679"/>
                                    </p:animMotion>
                                  </p:childTnLst>
                                </p:cTn>
                              </p:par>
                              <p:par>
                                <p:cTn id="13" presetID="63" presetClass="path" presetSubtype="0" accel="50000" decel="50000" fill="hold" nodeType="withEffect">
                                  <p:stCondLst>
                                    <p:cond delay="0"/>
                                  </p:stCondLst>
                                  <p:childTnLst>
                                    <p:animMotion origin="layout" path="M 4.16667E-6 -2.46914E-6 L 0.69114 -2.46914E-6 " pathEditMode="relative" rAng="0" ptsTypes="AA">
                                      <p:cBhvr>
                                        <p:cTn id="14" dur="2500" fill="hold"/>
                                        <p:tgtEl>
                                          <p:spTgt spid="11"/>
                                        </p:tgtEl>
                                        <p:attrNameLst>
                                          <p:attrName>ppt_x</p:attrName>
                                          <p:attrName>ppt_y</p:attrName>
                                        </p:attrNameLst>
                                      </p:cBhvr>
                                      <p:rCtr x="34549" y="0"/>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4.16667E-6 -1.11111E-6 L 0.69114 -1.11111E-6 " pathEditMode="relative" rAng="0" ptsTypes="AA">
                                      <p:cBhvr>
                                        <p:cTn id="18" dur="2500" fill="hold"/>
                                        <p:tgtEl>
                                          <p:spTgt spid="4"/>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4"/>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1C2ED-7CFF-5DD9-2901-7AEC0CCE7AC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3CD36F4-467F-B3D0-8874-7C343781E2F9}"/>
              </a:ext>
            </a:extLst>
          </p:cNvPr>
          <p:cNvPicPr>
            <a:picLocks noChangeAspect="1"/>
          </p:cNvPicPr>
          <p:nvPr/>
        </p:nvPicPr>
        <p:blipFill>
          <a:blip r:embed="rId3">
            <a:extLst>
              <a:ext uri="{28A0092B-C50C-407E-A947-70E740481C1C}">
                <a14:useLocalDpi xmlns:a14="http://schemas.microsoft.com/office/drawing/2010/main" val="0"/>
              </a:ext>
            </a:extLst>
          </a:blip>
          <a:srcRect t="22526" b="39974"/>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4CFBC44A-E8AF-DCF8-E101-63587F0FE528}"/>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4">
            <a:extLst>
              <a:ext uri="{FF2B5EF4-FFF2-40B4-BE49-F238E27FC236}">
                <a16:creationId xmlns:a16="http://schemas.microsoft.com/office/drawing/2014/main" id="{C5249418-16B5-6119-0692-4A328C6B4B7F}"/>
              </a:ext>
            </a:extLst>
          </p:cNvPr>
          <p:cNvSpPr txBox="1">
            <a:spLocks/>
          </p:cNvSpPr>
          <p:nvPr/>
        </p:nvSpPr>
        <p:spPr>
          <a:xfrm>
            <a:off x="1511300" y="4847546"/>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a:solidFill>
                  <a:schemeClr val="bg1"/>
                </a:solidFill>
              </a:rPr>
              <a:t>Kaiko AW25 Collection. Photo: Anna </a:t>
            </a:r>
            <a:r>
              <a:rPr lang="en-US" sz="700" kern="0" cap="none" spc="0" dirty="0" err="1">
                <a:solidFill>
                  <a:schemeClr val="bg1"/>
                </a:solidFill>
              </a:rPr>
              <a:t>Salmisalo</a:t>
            </a:r>
            <a:endParaRPr lang="en-US" sz="700" kern="0" cap="none" spc="0" dirty="0">
              <a:solidFill>
                <a:schemeClr val="bg1"/>
              </a:solidFill>
            </a:endParaRPr>
          </a:p>
        </p:txBody>
      </p:sp>
      <p:sp>
        <p:nvSpPr>
          <p:cNvPr id="6" name="Title 1">
            <a:extLst>
              <a:ext uri="{FF2B5EF4-FFF2-40B4-BE49-F238E27FC236}">
                <a16:creationId xmlns:a16="http://schemas.microsoft.com/office/drawing/2014/main" id="{3BFFDB78-E885-C1A9-6426-BE964CA34E7B}"/>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dirty="0">
                <a:solidFill>
                  <a:schemeClr val="bg1"/>
                </a:solidFill>
                <a:effectLst>
                  <a:outerShdw blurRad="1270000" dist="50800" dir="5400000" sx="102000" sy="102000" algn="ctr" rotWithShape="0">
                    <a:srgbClr val="000000">
                      <a:alpha val="41087"/>
                    </a:srgbClr>
                  </a:outerShdw>
                </a:effectLst>
              </a:rPr>
              <a:t>7/10</a:t>
            </a:r>
          </a:p>
        </p:txBody>
      </p:sp>
      <p:sp>
        <p:nvSpPr>
          <p:cNvPr id="7" name="Title 1">
            <a:extLst>
              <a:ext uri="{FF2B5EF4-FFF2-40B4-BE49-F238E27FC236}">
                <a16:creationId xmlns:a16="http://schemas.microsoft.com/office/drawing/2014/main" id="{5145CA55-35B1-1A02-6475-1F56109B060A}"/>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effectLst>
                  <a:outerShdw blurRad="994667" dir="5400000" sx="102000" sy="102000" algn="ctr" rotWithShape="0">
                    <a:srgbClr val="000000"/>
                  </a:outerShdw>
                </a:effectLst>
              </a:rPr>
              <a:t>Finnish </a:t>
            </a:r>
            <a:r>
              <a:rPr lang="en-US" sz="2000" i="1" dirty="0">
                <a:solidFill>
                  <a:schemeClr val="bg1"/>
                </a:solidFill>
                <a:effectLst>
                  <a:outerShdw blurRad="994667" dir="5400000" sx="102000" sy="102000" algn="ctr" rotWithShape="0">
                    <a:srgbClr val="000000"/>
                  </a:outerShdw>
                </a:effectLst>
              </a:rPr>
              <a:t>sisu</a:t>
            </a:r>
            <a:r>
              <a:rPr lang="en-US" sz="2000" dirty="0">
                <a:solidFill>
                  <a:schemeClr val="bg1"/>
                </a:solidFill>
                <a:effectLst>
                  <a:outerShdw blurRad="994667" dir="5400000" sx="102000" sy="102000" algn="ctr" rotWithShape="0">
                    <a:srgbClr val="000000"/>
                  </a:outerShdw>
                </a:effectLst>
              </a:rPr>
              <a:t> gives our people </a:t>
            </a:r>
          </a:p>
          <a:p>
            <a:pPr algn="ctr"/>
            <a:r>
              <a:rPr lang="en-US" sz="2000" dirty="0">
                <a:solidFill>
                  <a:schemeClr val="bg1"/>
                </a:solidFill>
                <a:effectLst>
                  <a:outerShdw blurRad="994667" dir="5400000" sx="102000" sy="102000" algn="ctr" rotWithShape="0">
                    <a:srgbClr val="000000"/>
                  </a:outerShdw>
                </a:effectLst>
              </a:rPr>
              <a:t>and design durability.</a:t>
            </a:r>
          </a:p>
        </p:txBody>
      </p:sp>
      <p:pic>
        <p:nvPicPr>
          <p:cNvPr id="17" name="Picture 16">
            <a:extLst>
              <a:ext uri="{FF2B5EF4-FFF2-40B4-BE49-F238E27FC236}">
                <a16:creationId xmlns:a16="http://schemas.microsoft.com/office/drawing/2014/main" id="{6D35D40C-8274-1072-7170-D66E0C3241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570981683"/>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12491-F755-8503-3CF4-A78B6F4BF703}"/>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7E714B89-E037-F796-3273-0C180E817808}"/>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99A551D2-C414-9790-6082-7AF4EA6ECFF0}"/>
              </a:ext>
            </a:extLst>
          </p:cNvPr>
          <p:cNvGrpSpPr/>
          <p:nvPr/>
        </p:nvGrpSpPr>
        <p:grpSpPr>
          <a:xfrm>
            <a:off x="726436" y="1415918"/>
            <a:ext cx="2655742" cy="1138773"/>
            <a:chOff x="919058" y="2381064"/>
            <a:chExt cx="2285347" cy="1138773"/>
          </a:xfrm>
        </p:grpSpPr>
        <p:sp>
          <p:nvSpPr>
            <p:cNvPr id="38" name="Title 1">
              <a:extLst>
                <a:ext uri="{FF2B5EF4-FFF2-40B4-BE49-F238E27FC236}">
                  <a16:creationId xmlns:a16="http://schemas.microsoft.com/office/drawing/2014/main" id="{7FD6ED76-4544-BC88-EA81-1F8E73152E57}"/>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dirty="0">
                <a:solidFill>
                  <a:schemeClr val="tx1"/>
                </a:solidFill>
                <a:ea typeface="+mj-lt"/>
                <a:cs typeface="+mj-lt"/>
              </a:endParaRPr>
            </a:p>
          </p:txBody>
        </p:sp>
        <p:sp>
          <p:nvSpPr>
            <p:cNvPr id="39" name="Title 1">
              <a:extLst>
                <a:ext uri="{FF2B5EF4-FFF2-40B4-BE49-F238E27FC236}">
                  <a16:creationId xmlns:a16="http://schemas.microsoft.com/office/drawing/2014/main" id="{6239683C-CF78-867E-8DB5-AE51D34E0A4E}"/>
                </a:ext>
              </a:extLst>
            </p:cNvPr>
            <p:cNvSpPr txBox="1">
              <a:spLocks/>
            </p:cNvSpPr>
            <p:nvPr/>
          </p:nvSpPr>
          <p:spPr>
            <a:xfrm>
              <a:off x="919058" y="2381064"/>
              <a:ext cx="2285347" cy="113877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lvl="0" algn="ctr">
                <a:spcBef>
                  <a:spcPts val="0"/>
                </a:spcBef>
                <a:defRPr/>
              </a:pPr>
              <a:r>
                <a:rPr lang="en-US" sz="1200" dirty="0">
                  <a:solidFill>
                    <a:srgbClr val="002EA2"/>
                  </a:solidFill>
                  <a:ea typeface="+mj-lt"/>
                  <a:cs typeface="Finlandica"/>
                </a:rPr>
                <a:t>“Look, you are either born brave or forced to be. I’m amused by the new and the unexpected. The impossible, especially, and the hard.” </a:t>
              </a:r>
              <a:br>
                <a:rPr lang="en-US" sz="1200" dirty="0">
                  <a:solidFill>
                    <a:srgbClr val="002EA2"/>
                  </a:solidFill>
                  <a:ea typeface="+mj-lt"/>
                  <a:cs typeface="Finlandica"/>
                </a:rPr>
              </a:br>
              <a:endParaRPr lang="en-US" sz="700" dirty="0">
                <a:solidFill>
                  <a:srgbClr val="002EA2"/>
                </a:solidFill>
                <a:ea typeface="+mj-lt"/>
                <a:cs typeface="Finlandica"/>
              </a:endParaRPr>
            </a:p>
            <a:p>
              <a:pPr lvl="0" algn="ctr">
                <a:spcBef>
                  <a:spcPts val="0"/>
                </a:spcBef>
                <a:defRPr/>
              </a:pPr>
              <a:r>
                <a:rPr lang="en-US" sz="1000" b="0" dirty="0">
                  <a:solidFill>
                    <a:srgbClr val="002EA2"/>
                  </a:solidFill>
                  <a:ea typeface="+mj-lt"/>
                  <a:cs typeface="Finlandica"/>
                </a:rPr>
                <a:t>- Armi </a:t>
              </a:r>
              <a:r>
                <a:rPr lang="en-US" sz="1000" b="0" dirty="0" err="1">
                  <a:solidFill>
                    <a:srgbClr val="002EA2"/>
                  </a:solidFill>
                  <a:ea typeface="+mj-lt"/>
                  <a:cs typeface="Finlandica"/>
                </a:rPr>
                <a:t>Ratia</a:t>
              </a:r>
              <a:br>
                <a:rPr lang="en-US" sz="900" b="0" dirty="0">
                  <a:solidFill>
                    <a:srgbClr val="002EA2"/>
                  </a:solidFill>
                  <a:ea typeface="+mj-lt"/>
                  <a:cs typeface="Finlandica"/>
                </a:rPr>
              </a:br>
              <a:r>
                <a:rPr lang="en-US" sz="800" b="0" dirty="0">
                  <a:solidFill>
                    <a:srgbClr val="002EA2"/>
                  </a:solidFill>
                  <a:ea typeface="+mj-lt"/>
                  <a:cs typeface="Finlandica"/>
                </a:rPr>
                <a:t>Founder and CEO of Marimekko</a:t>
              </a:r>
              <a:endParaRPr kumimoji="0" lang="en-US" sz="900" b="0" i="0" u="none" strike="noStrike" kern="1200" cap="none" spc="0" normalizeH="0" baseline="0" noProof="0" dirty="0">
                <a:ln>
                  <a:noFill/>
                </a:ln>
                <a:solidFill>
                  <a:srgbClr val="002EA2"/>
                </a:solidFill>
                <a:effectLst/>
                <a:uLnTx/>
                <a:uFillTx/>
                <a:latin typeface="Finlandica"/>
                <a:ea typeface="+mj-lt"/>
                <a:cs typeface="Finlandica"/>
              </a:endParaRPr>
            </a:p>
          </p:txBody>
        </p:sp>
      </p:grpSp>
      <p:sp>
        <p:nvSpPr>
          <p:cNvPr id="19" name="Title 1">
            <a:extLst>
              <a:ext uri="{FF2B5EF4-FFF2-40B4-BE49-F238E27FC236}">
                <a16:creationId xmlns:a16="http://schemas.microsoft.com/office/drawing/2014/main" id="{A8DAD62B-9129-8297-DC77-22D81D5C15E0}"/>
              </a:ext>
            </a:extLst>
          </p:cNvPr>
          <p:cNvSpPr txBox="1">
            <a:spLocks/>
          </p:cNvSpPr>
          <p:nvPr/>
        </p:nvSpPr>
        <p:spPr>
          <a:xfrm>
            <a:off x="885937" y="3177373"/>
            <a:ext cx="2231836" cy="55399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900" b="0" dirty="0">
                <a:solidFill>
                  <a:schemeClr val="tx1"/>
                </a:solidFill>
                <a:ea typeface="+mj-lt"/>
                <a:cs typeface="+mj-lt"/>
              </a:rPr>
              <a:t>Companies such as Marimekko, </a:t>
            </a:r>
            <a:r>
              <a:rPr lang="en-US" sz="900" b="0" dirty="0" err="1">
                <a:solidFill>
                  <a:schemeClr val="tx1"/>
                </a:solidFill>
                <a:ea typeface="+mj-lt"/>
                <a:cs typeface="+mj-lt"/>
              </a:rPr>
              <a:t>Luhta</a:t>
            </a:r>
            <a:r>
              <a:rPr lang="en-US" sz="900" b="0" dirty="0">
                <a:solidFill>
                  <a:schemeClr val="tx1"/>
                </a:solidFill>
                <a:ea typeface="+mj-lt"/>
                <a:cs typeface="+mj-lt"/>
              </a:rPr>
              <a:t>, Finlayson, </a:t>
            </a:r>
            <a:r>
              <a:rPr lang="en-US" sz="900" b="0" dirty="0" err="1">
                <a:solidFill>
                  <a:schemeClr val="tx1"/>
                </a:solidFill>
                <a:ea typeface="+mj-lt"/>
                <a:cs typeface="+mj-lt"/>
              </a:rPr>
              <a:t>Nanso</a:t>
            </a:r>
            <a:r>
              <a:rPr lang="en-US" sz="900" b="0" dirty="0">
                <a:solidFill>
                  <a:schemeClr val="tx1"/>
                </a:solidFill>
                <a:ea typeface="+mj-lt"/>
                <a:cs typeface="+mj-lt"/>
              </a:rPr>
              <a:t> and Novita have survived and reinvented themselves through decades of domestic and international shifts.</a:t>
            </a:r>
          </a:p>
        </p:txBody>
      </p:sp>
      <p:grpSp>
        <p:nvGrpSpPr>
          <p:cNvPr id="3" name="Group 2">
            <a:extLst>
              <a:ext uri="{FF2B5EF4-FFF2-40B4-BE49-F238E27FC236}">
                <a16:creationId xmlns:a16="http://schemas.microsoft.com/office/drawing/2014/main" id="{F2ED7C37-810F-3BCA-4848-B29FEC183CA7}"/>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1B209630-EBAF-CC27-3577-754F70C64265}"/>
                </a:ext>
              </a:extLst>
            </p:cNvPr>
            <p:cNvPicPr>
              <a:picLocks/>
            </p:cNvPicPr>
            <p:nvPr/>
          </p:nvPicPr>
          <p:blipFill>
            <a:blip r:embed="rId4">
              <a:extLst>
                <a:ext uri="{28A0092B-C50C-407E-A947-70E740481C1C}">
                  <a14:useLocalDpi xmlns:a14="http://schemas.microsoft.com/office/drawing/2010/main" val="0"/>
                </a:ext>
              </a:extLst>
            </a:blip>
            <a:srcRect t="12812" b="12812"/>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490C8166-9939-AD38-1EAA-2B924FE22010}"/>
                </a:ext>
              </a:extLst>
            </p:cNvPr>
            <p:cNvSpPr txBox="1">
              <a:spLocks/>
            </p:cNvSpPr>
            <p:nvPr/>
          </p:nvSpPr>
          <p:spPr>
            <a:xfrm>
              <a:off x="243010" y="9215762"/>
              <a:ext cx="1437894"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Kaiko, Empowering earrings Collection</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Kaiko earrings</a:t>
              </a:r>
            </a:p>
          </p:txBody>
        </p:sp>
      </p:grpSp>
      <p:sp>
        <p:nvSpPr>
          <p:cNvPr id="27" name="TextBox 26">
            <a:extLst>
              <a:ext uri="{FF2B5EF4-FFF2-40B4-BE49-F238E27FC236}">
                <a16:creationId xmlns:a16="http://schemas.microsoft.com/office/drawing/2014/main" id="{32C6AE6C-E664-6FFF-6B93-01E471C20AB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dirty="0"/>
          </a:p>
        </p:txBody>
      </p:sp>
      <p:sp>
        <p:nvSpPr>
          <p:cNvPr id="54" name="Title 1">
            <a:extLst>
              <a:ext uri="{FF2B5EF4-FFF2-40B4-BE49-F238E27FC236}">
                <a16:creationId xmlns:a16="http://schemas.microsoft.com/office/drawing/2014/main" id="{85243486-765E-6E60-AFC5-93CD674459EF}"/>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rPr>
              <a:t>Finnish </a:t>
            </a:r>
            <a:r>
              <a:rPr lang="en-US" sz="700" i="1" dirty="0">
                <a:solidFill>
                  <a:schemeClr val="tx1"/>
                </a:solidFill>
              </a:rPr>
              <a:t>sisu</a:t>
            </a:r>
            <a:r>
              <a:rPr lang="en-US" sz="700" dirty="0">
                <a:solidFill>
                  <a:schemeClr val="tx1"/>
                </a:solidFill>
              </a:rPr>
              <a:t> gives our people and design durability.</a:t>
            </a:r>
          </a:p>
        </p:txBody>
      </p:sp>
      <p:sp>
        <p:nvSpPr>
          <p:cNvPr id="56" name="Title 1">
            <a:extLst>
              <a:ext uri="{FF2B5EF4-FFF2-40B4-BE49-F238E27FC236}">
                <a16:creationId xmlns:a16="http://schemas.microsoft.com/office/drawing/2014/main" id="{C93B7168-82B1-ED3B-C2BD-3C20E1697FAD}"/>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AAD66F20-7104-4C45-DDFC-DBACF4347315}"/>
              </a:ext>
            </a:extLst>
          </p:cNvPr>
          <p:cNvSpPr/>
          <p:nvPr/>
        </p:nvSpPr>
        <p:spPr>
          <a:xfrm>
            <a:off x="238726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 name="Title 1">
            <a:extLst>
              <a:ext uri="{FF2B5EF4-FFF2-40B4-BE49-F238E27FC236}">
                <a16:creationId xmlns:a16="http://schemas.microsoft.com/office/drawing/2014/main" id="{5BEFECDD-010B-E667-7202-640335DE48A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2</a:t>
            </a:r>
          </a:p>
        </p:txBody>
      </p:sp>
      <p:sp>
        <p:nvSpPr>
          <p:cNvPr id="59" name="Title 1">
            <a:extLst>
              <a:ext uri="{FF2B5EF4-FFF2-40B4-BE49-F238E27FC236}">
                <a16:creationId xmlns:a16="http://schemas.microsoft.com/office/drawing/2014/main" id="{0B9B1FD3-6E16-297A-90EE-06C8D4E6F0B6}"/>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3</a:t>
            </a:r>
          </a:p>
        </p:txBody>
      </p:sp>
      <p:sp>
        <p:nvSpPr>
          <p:cNvPr id="60" name="Title 1">
            <a:extLst>
              <a:ext uri="{FF2B5EF4-FFF2-40B4-BE49-F238E27FC236}">
                <a16:creationId xmlns:a16="http://schemas.microsoft.com/office/drawing/2014/main" id="{E6A1387E-A44B-1305-0E31-8640F0F37C0F}"/>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4</a:t>
            </a:r>
          </a:p>
        </p:txBody>
      </p:sp>
      <p:sp>
        <p:nvSpPr>
          <p:cNvPr id="61" name="Title 1">
            <a:extLst>
              <a:ext uri="{FF2B5EF4-FFF2-40B4-BE49-F238E27FC236}">
                <a16:creationId xmlns:a16="http://schemas.microsoft.com/office/drawing/2014/main" id="{3DCEC747-DC40-71A2-3FA1-793962C2B2B6}"/>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5</a:t>
            </a:r>
          </a:p>
        </p:txBody>
      </p:sp>
      <p:sp>
        <p:nvSpPr>
          <p:cNvPr id="62" name="Title 1">
            <a:extLst>
              <a:ext uri="{FF2B5EF4-FFF2-40B4-BE49-F238E27FC236}">
                <a16:creationId xmlns:a16="http://schemas.microsoft.com/office/drawing/2014/main" id="{1F076A79-E07B-CFBF-721F-53092CAAA092}"/>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6</a:t>
            </a:r>
          </a:p>
        </p:txBody>
      </p:sp>
      <p:sp>
        <p:nvSpPr>
          <p:cNvPr id="63" name="Title 1">
            <a:extLst>
              <a:ext uri="{FF2B5EF4-FFF2-40B4-BE49-F238E27FC236}">
                <a16:creationId xmlns:a16="http://schemas.microsoft.com/office/drawing/2014/main" id="{33606A15-3745-E434-D734-5B5B80ECE1FD}"/>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dirty="0">
                <a:solidFill>
                  <a:schemeClr val="tx1"/>
                </a:solidFill>
                <a:latin typeface="Finlandica" pitchFamily="2" charset="77"/>
              </a:rPr>
              <a:t>7</a:t>
            </a:r>
          </a:p>
        </p:txBody>
      </p:sp>
      <p:sp>
        <p:nvSpPr>
          <p:cNvPr id="64" name="Title 1">
            <a:extLst>
              <a:ext uri="{FF2B5EF4-FFF2-40B4-BE49-F238E27FC236}">
                <a16:creationId xmlns:a16="http://schemas.microsoft.com/office/drawing/2014/main" id="{F1F4F838-2734-5F6E-9141-398A642004DF}"/>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8</a:t>
            </a:r>
          </a:p>
        </p:txBody>
      </p:sp>
      <p:sp>
        <p:nvSpPr>
          <p:cNvPr id="23" name="TextBox 22">
            <a:extLst>
              <a:ext uri="{FF2B5EF4-FFF2-40B4-BE49-F238E27FC236}">
                <a16:creationId xmlns:a16="http://schemas.microsoft.com/office/drawing/2014/main" id="{09EE6BC3-77F9-2767-F792-01E73EEF9B67}"/>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dirty="0"/>
          </a:p>
        </p:txBody>
      </p:sp>
      <p:sp>
        <p:nvSpPr>
          <p:cNvPr id="65" name="Title 1">
            <a:extLst>
              <a:ext uri="{FF2B5EF4-FFF2-40B4-BE49-F238E27FC236}">
                <a16:creationId xmlns:a16="http://schemas.microsoft.com/office/drawing/2014/main" id="{5CD3C2E8-69EC-C830-EB14-6F5555F26259}"/>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9</a:t>
            </a:r>
          </a:p>
        </p:txBody>
      </p:sp>
      <p:sp>
        <p:nvSpPr>
          <p:cNvPr id="66" name="Title 1">
            <a:extLst>
              <a:ext uri="{FF2B5EF4-FFF2-40B4-BE49-F238E27FC236}">
                <a16:creationId xmlns:a16="http://schemas.microsoft.com/office/drawing/2014/main" id="{A621B617-9AA6-1298-5FE4-02F5B3DDC6BD}"/>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10</a:t>
            </a:r>
          </a:p>
        </p:txBody>
      </p:sp>
      <p:grpSp>
        <p:nvGrpSpPr>
          <p:cNvPr id="10" name="Group 9">
            <a:extLst>
              <a:ext uri="{FF2B5EF4-FFF2-40B4-BE49-F238E27FC236}">
                <a16:creationId xmlns:a16="http://schemas.microsoft.com/office/drawing/2014/main" id="{357906B8-07AA-27C1-D877-7A55EF955935}"/>
              </a:ext>
            </a:extLst>
          </p:cNvPr>
          <p:cNvGrpSpPr/>
          <p:nvPr/>
        </p:nvGrpSpPr>
        <p:grpSpPr>
          <a:xfrm>
            <a:off x="4067944" y="627015"/>
            <a:ext cx="5076056" cy="4265480"/>
            <a:chOff x="4067944" y="627015"/>
            <a:chExt cx="5076056" cy="4265480"/>
          </a:xfrm>
        </p:grpSpPr>
        <p:pic>
          <p:nvPicPr>
            <p:cNvPr id="13" name="Picture 12">
              <a:extLst>
                <a:ext uri="{FF2B5EF4-FFF2-40B4-BE49-F238E27FC236}">
                  <a16:creationId xmlns:a16="http://schemas.microsoft.com/office/drawing/2014/main" id="{ABC5C3DB-BFA5-417D-BD8C-546CF3636111}"/>
                </a:ext>
              </a:extLst>
            </p:cNvPr>
            <p:cNvPicPr>
              <a:picLocks noChangeAspect="1"/>
            </p:cNvPicPr>
            <p:nvPr/>
          </p:nvPicPr>
          <p:blipFill>
            <a:blip r:embed="rId5">
              <a:extLst>
                <a:ext uri="{28A0092B-C50C-407E-A947-70E740481C1C}">
                  <a14:useLocalDpi xmlns:a14="http://schemas.microsoft.com/office/drawing/2010/main" val="0"/>
                </a:ext>
              </a:extLst>
            </a:blip>
            <a:srcRect l="77" t="4104" r="-77" b="39876"/>
            <a:stretch>
              <a:fillRect/>
            </a:stretch>
          </p:blipFill>
          <p:spPr>
            <a:xfrm>
              <a:off x="4067944" y="627015"/>
              <a:ext cx="5076056" cy="4265480"/>
            </a:xfrm>
            <a:prstGeom prst="rect">
              <a:avLst/>
            </a:prstGeom>
          </p:spPr>
        </p:pic>
        <p:sp>
          <p:nvSpPr>
            <p:cNvPr id="6" name="Rectangle 5">
              <a:extLst>
                <a:ext uri="{FF2B5EF4-FFF2-40B4-BE49-F238E27FC236}">
                  <a16:creationId xmlns:a16="http://schemas.microsoft.com/office/drawing/2014/main" id="{C245CB38-8ADA-5570-7DD9-331D3FAF560A}"/>
                </a:ext>
              </a:extLst>
            </p:cNvPr>
            <p:cNvSpPr/>
            <p:nvPr/>
          </p:nvSpPr>
          <p:spPr>
            <a:xfrm>
              <a:off x="4067944" y="3856383"/>
              <a:ext cx="5076056" cy="1036112"/>
            </a:xfrm>
            <a:prstGeom prst="rect">
              <a:avLst/>
            </a:prstGeom>
            <a:gradFill>
              <a:gsLst>
                <a:gs pos="0">
                  <a:schemeClr val="accent1">
                    <a:alpha val="0"/>
                    <a:lumMod val="0"/>
                  </a:scheme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ooter Placeholder 4">
              <a:extLst>
                <a:ext uri="{FF2B5EF4-FFF2-40B4-BE49-F238E27FC236}">
                  <a16:creationId xmlns:a16="http://schemas.microsoft.com/office/drawing/2014/main" id="{00522C26-CDDC-66A2-8326-63550157FE1E}"/>
                </a:ext>
              </a:extLst>
            </p:cNvPr>
            <p:cNvSpPr txBox="1">
              <a:spLocks/>
            </p:cNvSpPr>
            <p:nvPr/>
          </p:nvSpPr>
          <p:spPr>
            <a:xfrm>
              <a:off x="4124690" y="4616195"/>
              <a:ext cx="867225"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Kaiko AW25 Collection.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Anna </a:t>
              </a:r>
              <a:r>
                <a:rPr lang="en-US" sz="700" kern="0" cap="none" spc="0" dirty="0" err="1">
                  <a:solidFill>
                    <a:schemeClr val="bg1"/>
                  </a:solidFill>
                  <a:effectLst>
                    <a:outerShdw blurRad="635000" dir="5400000" algn="ctr" rotWithShape="0">
                      <a:srgbClr val="000000">
                        <a:alpha val="75000"/>
                      </a:srgbClr>
                    </a:outerShdw>
                  </a:effectLst>
                  <a:latin typeface="Finlandica" charset="0"/>
                </a:rPr>
                <a:t>Salmisalo</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sp>
        <p:nvSpPr>
          <p:cNvPr id="21" name="Rectangle 20">
            <a:extLst>
              <a:ext uri="{FF2B5EF4-FFF2-40B4-BE49-F238E27FC236}">
                <a16:creationId xmlns:a16="http://schemas.microsoft.com/office/drawing/2014/main" id="{91DBE952-69DE-3417-F06C-56837A6C22E5}"/>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338868ED-E1AD-2FB6-37E8-C99230150B76}"/>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dirty="0">
                <a:solidFill>
                  <a:schemeClr val="accent3"/>
                </a:solidFill>
              </a:rPr>
              <a:t>10 COMMON THREADS OF FINNISH FASHION</a:t>
            </a:r>
            <a:endParaRPr lang="en-US" sz="600" b="0" dirty="0">
              <a:solidFill>
                <a:schemeClr val="accent3"/>
              </a:solidFill>
              <a:latin typeface="Finlandica"/>
            </a:endParaRPr>
          </a:p>
        </p:txBody>
      </p:sp>
    </p:spTree>
    <p:custDataLst>
      <p:tags r:id="rId1"/>
    </p:custDataLst>
    <p:extLst>
      <p:ext uri="{BB962C8B-B14F-4D97-AF65-F5344CB8AC3E}">
        <p14:creationId xmlns:p14="http://schemas.microsoft.com/office/powerpoint/2010/main" val="3489334767"/>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F9DD2-7F03-4290-DA7B-A57D071521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F34F40-1365-8BDF-374A-D8D62D1528D7}"/>
              </a:ext>
            </a:extLst>
          </p:cNvPr>
          <p:cNvPicPr>
            <a:picLocks noChangeAspect="1"/>
          </p:cNvPicPr>
          <p:nvPr/>
        </p:nvPicPr>
        <p:blipFill>
          <a:blip r:embed="rId3">
            <a:extLst>
              <a:ext uri="{28A0092B-C50C-407E-A947-70E740481C1C}">
                <a14:useLocalDpi xmlns:a14="http://schemas.microsoft.com/office/drawing/2010/main" val="0"/>
              </a:ext>
            </a:extLst>
          </a:blip>
          <a:srcRect t="7812" b="7812"/>
          <a:stretch/>
        </p:blipFill>
        <p:spPr>
          <a:xfrm>
            <a:off x="0" y="0"/>
            <a:ext cx="9144000" cy="5143500"/>
          </a:xfrm>
          <a:prstGeom prst="rect">
            <a:avLst/>
          </a:prstGeom>
        </p:spPr>
      </p:pic>
      <p:sp>
        <p:nvSpPr>
          <p:cNvPr id="5" name="Rectangle 4">
            <a:extLst>
              <a:ext uri="{FF2B5EF4-FFF2-40B4-BE49-F238E27FC236}">
                <a16:creationId xmlns:a16="http://schemas.microsoft.com/office/drawing/2014/main" id="{FBAB84F3-E2A3-E6B3-0167-099DA47CB3FE}"/>
              </a:ext>
            </a:extLst>
          </p:cNvPr>
          <p:cNvSpPr/>
          <p:nvPr/>
        </p:nvSpPr>
        <p:spPr>
          <a:xfrm>
            <a:off x="0" y="0"/>
            <a:ext cx="9144000" cy="5143500"/>
          </a:xfrm>
          <a:prstGeom prst="rect">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4">
            <a:extLst>
              <a:ext uri="{FF2B5EF4-FFF2-40B4-BE49-F238E27FC236}">
                <a16:creationId xmlns:a16="http://schemas.microsoft.com/office/drawing/2014/main" id="{C00A00BB-4D3D-BF80-B7AA-BB70299A3D55}"/>
              </a:ext>
            </a:extLst>
          </p:cNvPr>
          <p:cNvSpPr txBox="1">
            <a:spLocks/>
          </p:cNvSpPr>
          <p:nvPr/>
        </p:nvSpPr>
        <p:spPr>
          <a:xfrm>
            <a:off x="1511300" y="4847546"/>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a:solidFill>
                  <a:schemeClr val="bg1"/>
                </a:solidFill>
                <a:latin typeface="+mj-lt"/>
              </a:rPr>
              <a:t>Photo: Nelli </a:t>
            </a:r>
            <a:r>
              <a:rPr lang="en-US" sz="700" kern="0" cap="none" spc="0" dirty="0" err="1">
                <a:solidFill>
                  <a:schemeClr val="bg1"/>
                </a:solidFill>
                <a:latin typeface="+mj-lt"/>
              </a:rPr>
              <a:t>Kenttä</a:t>
            </a:r>
            <a:r>
              <a:rPr lang="en-US" sz="700" kern="0" cap="none" spc="0" dirty="0">
                <a:solidFill>
                  <a:schemeClr val="bg1"/>
                </a:solidFill>
                <a:latin typeface="+mj-lt"/>
              </a:rPr>
              <a:t> / </a:t>
            </a:r>
            <a:r>
              <a:rPr lang="en-US" sz="700" kern="0" cap="none" spc="0" dirty="0" err="1">
                <a:solidFill>
                  <a:schemeClr val="bg1"/>
                </a:solidFill>
                <a:latin typeface="+mj-lt"/>
              </a:rPr>
              <a:t>Yleisradio</a:t>
            </a:r>
            <a:r>
              <a:rPr lang="en-US" sz="700" kern="0" cap="none" spc="0" dirty="0">
                <a:solidFill>
                  <a:schemeClr val="bg1"/>
                </a:solidFill>
                <a:latin typeface="+mj-lt"/>
              </a:rPr>
              <a:t>, 2023</a:t>
            </a:r>
          </a:p>
        </p:txBody>
      </p:sp>
      <p:sp>
        <p:nvSpPr>
          <p:cNvPr id="6" name="Title 1">
            <a:extLst>
              <a:ext uri="{FF2B5EF4-FFF2-40B4-BE49-F238E27FC236}">
                <a16:creationId xmlns:a16="http://schemas.microsoft.com/office/drawing/2014/main" id="{B9DA2CB8-7E98-FCEB-2E23-CD8A9296EE3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dirty="0">
                <a:solidFill>
                  <a:schemeClr val="bg1"/>
                </a:solidFill>
                <a:effectLst>
                  <a:outerShdw blurRad="1270000" dist="50800" dir="5400000" sx="102000" sy="102000" algn="ctr" rotWithShape="0">
                    <a:srgbClr val="000000">
                      <a:alpha val="41087"/>
                    </a:srgbClr>
                  </a:outerShdw>
                </a:effectLst>
              </a:rPr>
              <a:t>8/10</a:t>
            </a:r>
          </a:p>
        </p:txBody>
      </p:sp>
      <p:sp>
        <p:nvSpPr>
          <p:cNvPr id="7" name="Title 1">
            <a:extLst>
              <a:ext uri="{FF2B5EF4-FFF2-40B4-BE49-F238E27FC236}">
                <a16:creationId xmlns:a16="http://schemas.microsoft.com/office/drawing/2014/main" id="{A15433E3-5F06-DF3D-EABF-3BD99F7A873E}"/>
              </a:ext>
            </a:extLst>
          </p:cNvPr>
          <p:cNvSpPr txBox="1">
            <a:spLocks/>
          </p:cNvSpPr>
          <p:nvPr/>
        </p:nvSpPr>
        <p:spPr>
          <a:xfrm>
            <a:off x="1170041" y="2459851"/>
            <a:ext cx="6803918" cy="1015663"/>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rPr>
              <a:t>Come as you are – </a:t>
            </a:r>
          </a:p>
          <a:p>
            <a:pPr algn="ctr"/>
            <a:r>
              <a:rPr lang="en-US" sz="2000" dirty="0">
                <a:solidFill>
                  <a:schemeClr val="bg1"/>
                </a:solidFill>
              </a:rPr>
              <a:t>feel free to blend in </a:t>
            </a:r>
            <a:br>
              <a:rPr lang="en-US" sz="2000" dirty="0">
                <a:solidFill>
                  <a:schemeClr val="bg1"/>
                </a:solidFill>
              </a:rPr>
            </a:br>
            <a:r>
              <a:rPr lang="en-US" sz="2000" dirty="0">
                <a:solidFill>
                  <a:schemeClr val="bg1"/>
                </a:solidFill>
              </a:rPr>
              <a:t>or stand out.</a:t>
            </a:r>
          </a:p>
        </p:txBody>
      </p:sp>
      <p:pic>
        <p:nvPicPr>
          <p:cNvPr id="17" name="Picture 16">
            <a:extLst>
              <a:ext uri="{FF2B5EF4-FFF2-40B4-BE49-F238E27FC236}">
                <a16:creationId xmlns:a16="http://schemas.microsoft.com/office/drawing/2014/main" id="{E639117F-CCEF-C811-823C-8E6F30C2D26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961702279"/>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3336E-B76A-C366-B41A-723C5B423118}"/>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99BC48BA-1A77-88B4-1FDA-8FE3A0AF3EFD}"/>
              </a:ext>
            </a:extLst>
          </p:cNvPr>
          <p:cNvGrpSpPr/>
          <p:nvPr/>
        </p:nvGrpSpPr>
        <p:grpSpPr>
          <a:xfrm>
            <a:off x="759852" y="1576559"/>
            <a:ext cx="2655742" cy="984885"/>
            <a:chOff x="919058" y="2381064"/>
            <a:chExt cx="2285347" cy="984885"/>
          </a:xfrm>
        </p:grpSpPr>
        <p:sp>
          <p:nvSpPr>
            <p:cNvPr id="11" name="Title 1">
              <a:extLst>
                <a:ext uri="{FF2B5EF4-FFF2-40B4-BE49-F238E27FC236}">
                  <a16:creationId xmlns:a16="http://schemas.microsoft.com/office/drawing/2014/main" id="{42D41BCA-2D2D-4CE8-9D2B-893B2CF959D7}"/>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dirty="0">
                <a:solidFill>
                  <a:schemeClr val="tx1"/>
                </a:solidFill>
                <a:ea typeface="+mj-lt"/>
                <a:cs typeface="+mj-lt"/>
              </a:endParaRPr>
            </a:p>
          </p:txBody>
        </p:sp>
        <p:sp>
          <p:nvSpPr>
            <p:cNvPr id="13" name="Title 1">
              <a:extLst>
                <a:ext uri="{FF2B5EF4-FFF2-40B4-BE49-F238E27FC236}">
                  <a16:creationId xmlns:a16="http://schemas.microsoft.com/office/drawing/2014/main" id="{DF98980F-323F-98D0-2547-9BA04B86BA87}"/>
                </a:ext>
              </a:extLst>
            </p:cNvPr>
            <p:cNvSpPr txBox="1">
              <a:spLocks/>
            </p:cNvSpPr>
            <p:nvPr/>
          </p:nvSpPr>
          <p:spPr>
            <a:xfrm>
              <a:off x="919058" y="2381064"/>
              <a:ext cx="2285347" cy="98488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spcBef>
                  <a:spcPts val="0"/>
                </a:spcBef>
                <a:defRPr/>
              </a:pPr>
              <a:r>
                <a:rPr lang="en-US" sz="1600" dirty="0">
                  <a:solidFill>
                    <a:schemeClr val="tx1"/>
                  </a:solidFill>
                  <a:ea typeface="+mj-lt"/>
                  <a:cs typeface="+mj-lt"/>
                </a:rPr>
                <a:t>In Finland it is perfectly acceptable to dress in all black, shades of grey or </a:t>
              </a:r>
              <a:br>
                <a:rPr lang="en-US" sz="1600" dirty="0">
                  <a:solidFill>
                    <a:schemeClr val="tx1"/>
                  </a:solidFill>
                  <a:ea typeface="+mj-lt"/>
                  <a:cs typeface="+mj-lt"/>
                </a:rPr>
              </a:br>
              <a:r>
                <a:rPr lang="en-US" sz="1600" dirty="0">
                  <a:solidFill>
                    <a:schemeClr val="tx1"/>
                  </a:solidFill>
                  <a:ea typeface="+mj-lt"/>
                  <a:cs typeface="+mj-lt"/>
                </a:rPr>
                <a:t>in full living </a:t>
              </a:r>
              <a:r>
                <a:rPr lang="en-US" sz="1600" dirty="0" err="1">
                  <a:solidFill>
                    <a:schemeClr val="tx1"/>
                  </a:solidFill>
                  <a:ea typeface="+mj-lt"/>
                  <a:cs typeface="+mj-lt"/>
                </a:rPr>
                <a:t>colour</a:t>
              </a:r>
              <a:r>
                <a:rPr lang="en-US" sz="1600" dirty="0">
                  <a:solidFill>
                    <a:schemeClr val="tx1"/>
                  </a:solidFill>
                  <a:ea typeface="+mj-lt"/>
                  <a:cs typeface="+mj-lt"/>
                </a:rPr>
                <a:t>.</a:t>
              </a:r>
            </a:p>
          </p:txBody>
        </p:sp>
      </p:grpSp>
      <p:grpSp>
        <p:nvGrpSpPr>
          <p:cNvPr id="69" name="Group 68">
            <a:extLst>
              <a:ext uri="{FF2B5EF4-FFF2-40B4-BE49-F238E27FC236}">
                <a16:creationId xmlns:a16="http://schemas.microsoft.com/office/drawing/2014/main" id="{000E6BE6-4BD4-A5F5-CADD-85D60FDF09F1}"/>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F1C8D4F8-11E0-5FBD-C35C-B37398C98C1D}"/>
                </a:ext>
              </a:extLst>
            </p:cNvPr>
            <p:cNvPicPr>
              <a:picLocks noChangeAspect="1"/>
            </p:cNvPicPr>
            <p:nvPr/>
          </p:nvPicPr>
          <p:blipFill>
            <a:blip r:embed="rId4">
              <a:extLst>
                <a:ext uri="{28A0092B-C50C-407E-A947-70E740481C1C}">
                  <a14:useLocalDpi xmlns:a14="http://schemas.microsoft.com/office/drawing/2010/main" val="0"/>
                </a:ext>
              </a:extLst>
            </a:blip>
            <a:srcRect t="2768" b="41212"/>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AD8E0931-7F36-263B-88A0-F5A79F8B854B}"/>
                </a:ext>
              </a:extLst>
            </p:cNvPr>
            <p:cNvSpPr txBox="1">
              <a:spLocks/>
            </p:cNvSpPr>
            <p:nvPr/>
          </p:nvSpPr>
          <p:spPr>
            <a:xfrm>
              <a:off x="4131444" y="4622543"/>
              <a:ext cx="1157368"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Almada Label FW25 collection.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Kulesza Pik</a:t>
              </a:r>
            </a:p>
          </p:txBody>
        </p:sp>
      </p:grpSp>
      <p:sp>
        <p:nvSpPr>
          <p:cNvPr id="27" name="TextBox 26">
            <a:extLst>
              <a:ext uri="{FF2B5EF4-FFF2-40B4-BE49-F238E27FC236}">
                <a16:creationId xmlns:a16="http://schemas.microsoft.com/office/drawing/2014/main" id="{38A5F1FC-5EF1-2B14-02A4-EEEE7CFECB1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dirty="0"/>
          </a:p>
        </p:txBody>
      </p:sp>
      <p:sp>
        <p:nvSpPr>
          <p:cNvPr id="54" name="Title 1">
            <a:extLst>
              <a:ext uri="{FF2B5EF4-FFF2-40B4-BE49-F238E27FC236}">
                <a16:creationId xmlns:a16="http://schemas.microsoft.com/office/drawing/2014/main" id="{1E0983F0-91D7-670D-7821-503508520E38}"/>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rPr>
              <a:t>Come as you are – feel free to blend in or stand out.</a:t>
            </a:r>
          </a:p>
        </p:txBody>
      </p:sp>
      <p:sp>
        <p:nvSpPr>
          <p:cNvPr id="56" name="Title 1">
            <a:extLst>
              <a:ext uri="{FF2B5EF4-FFF2-40B4-BE49-F238E27FC236}">
                <a16:creationId xmlns:a16="http://schemas.microsoft.com/office/drawing/2014/main" id="{6CCA061F-491F-476E-F67F-51F7B8C7C364}"/>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CEEADF7B-5A39-9C07-D57F-1626D5F701AF}"/>
              </a:ext>
            </a:extLst>
          </p:cNvPr>
          <p:cNvSpPr/>
          <p:nvPr/>
        </p:nvSpPr>
        <p:spPr>
          <a:xfrm>
            <a:off x="268009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 name="Title 1">
            <a:extLst>
              <a:ext uri="{FF2B5EF4-FFF2-40B4-BE49-F238E27FC236}">
                <a16:creationId xmlns:a16="http://schemas.microsoft.com/office/drawing/2014/main" id="{659D306B-E343-C02A-FF1E-6348A3DDA6F8}"/>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2</a:t>
            </a:r>
          </a:p>
        </p:txBody>
      </p:sp>
      <p:sp>
        <p:nvSpPr>
          <p:cNvPr id="59" name="Title 1">
            <a:extLst>
              <a:ext uri="{FF2B5EF4-FFF2-40B4-BE49-F238E27FC236}">
                <a16:creationId xmlns:a16="http://schemas.microsoft.com/office/drawing/2014/main" id="{07F1A758-F545-0155-3380-AE888D497F17}"/>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3</a:t>
            </a:r>
          </a:p>
        </p:txBody>
      </p:sp>
      <p:sp>
        <p:nvSpPr>
          <p:cNvPr id="60" name="Title 1">
            <a:extLst>
              <a:ext uri="{FF2B5EF4-FFF2-40B4-BE49-F238E27FC236}">
                <a16:creationId xmlns:a16="http://schemas.microsoft.com/office/drawing/2014/main" id="{EF92ACD9-8FCC-F8E3-5574-A316012AAF14}"/>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4</a:t>
            </a:r>
          </a:p>
        </p:txBody>
      </p:sp>
      <p:sp>
        <p:nvSpPr>
          <p:cNvPr id="61" name="Title 1">
            <a:extLst>
              <a:ext uri="{FF2B5EF4-FFF2-40B4-BE49-F238E27FC236}">
                <a16:creationId xmlns:a16="http://schemas.microsoft.com/office/drawing/2014/main" id="{59A787D6-31B2-5DF6-1FE4-31E95D96F4BB}"/>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5</a:t>
            </a:r>
          </a:p>
        </p:txBody>
      </p:sp>
      <p:sp>
        <p:nvSpPr>
          <p:cNvPr id="62" name="Title 1">
            <a:extLst>
              <a:ext uri="{FF2B5EF4-FFF2-40B4-BE49-F238E27FC236}">
                <a16:creationId xmlns:a16="http://schemas.microsoft.com/office/drawing/2014/main" id="{DE73BFC3-40C5-12B9-9000-81FBD766CD5E}"/>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6</a:t>
            </a:r>
          </a:p>
        </p:txBody>
      </p:sp>
      <p:sp>
        <p:nvSpPr>
          <p:cNvPr id="63" name="Title 1">
            <a:extLst>
              <a:ext uri="{FF2B5EF4-FFF2-40B4-BE49-F238E27FC236}">
                <a16:creationId xmlns:a16="http://schemas.microsoft.com/office/drawing/2014/main" id="{B168858A-A073-6D7D-6F4E-C614E9992E2C}"/>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7</a:t>
            </a:r>
          </a:p>
        </p:txBody>
      </p:sp>
      <p:sp>
        <p:nvSpPr>
          <p:cNvPr id="64" name="Title 1">
            <a:extLst>
              <a:ext uri="{FF2B5EF4-FFF2-40B4-BE49-F238E27FC236}">
                <a16:creationId xmlns:a16="http://schemas.microsoft.com/office/drawing/2014/main" id="{C15364C4-3884-6D1E-F9AB-910BEE0F4CF0}"/>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dirty="0">
                <a:solidFill>
                  <a:schemeClr val="tx1"/>
                </a:solidFill>
                <a:latin typeface="Finlandica" pitchFamily="2" charset="77"/>
              </a:rPr>
              <a:t>8</a:t>
            </a:r>
          </a:p>
        </p:txBody>
      </p:sp>
      <p:sp>
        <p:nvSpPr>
          <p:cNvPr id="65" name="Title 1">
            <a:extLst>
              <a:ext uri="{FF2B5EF4-FFF2-40B4-BE49-F238E27FC236}">
                <a16:creationId xmlns:a16="http://schemas.microsoft.com/office/drawing/2014/main" id="{45811E80-96A2-7C62-4AFF-615FA37AC6B8}"/>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9</a:t>
            </a:r>
          </a:p>
        </p:txBody>
      </p:sp>
      <p:sp>
        <p:nvSpPr>
          <p:cNvPr id="66" name="Title 1">
            <a:extLst>
              <a:ext uri="{FF2B5EF4-FFF2-40B4-BE49-F238E27FC236}">
                <a16:creationId xmlns:a16="http://schemas.microsoft.com/office/drawing/2014/main" id="{24D308AC-E7DA-0C11-A36A-6A1164956B9A}"/>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10</a:t>
            </a:r>
          </a:p>
        </p:txBody>
      </p:sp>
      <p:sp>
        <p:nvSpPr>
          <p:cNvPr id="21" name="Rectangle 20">
            <a:extLst>
              <a:ext uri="{FF2B5EF4-FFF2-40B4-BE49-F238E27FC236}">
                <a16:creationId xmlns:a16="http://schemas.microsoft.com/office/drawing/2014/main" id="{8E82BF94-6636-8366-9E47-9258DB77DE2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5EAB985D-EF39-1B5D-3014-826E23EE86FC}"/>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dirty="0"/>
          </a:p>
        </p:txBody>
      </p:sp>
      <p:sp>
        <p:nvSpPr>
          <p:cNvPr id="6" name="Rectangle 5">
            <a:extLst>
              <a:ext uri="{FF2B5EF4-FFF2-40B4-BE49-F238E27FC236}">
                <a16:creationId xmlns:a16="http://schemas.microsoft.com/office/drawing/2014/main" id="{9DEFC2C0-626F-A965-48FC-86E4749DAAD0}"/>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CDE6B8B1-0CC3-599F-BA1E-22E763300CBC}"/>
              </a:ext>
            </a:extLst>
          </p:cNvPr>
          <p:cNvSpPr txBox="1">
            <a:spLocks/>
          </p:cNvSpPr>
          <p:nvPr/>
        </p:nvSpPr>
        <p:spPr>
          <a:xfrm>
            <a:off x="1207837" y="3170620"/>
            <a:ext cx="1686425"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dirty="0">
                <a:solidFill>
                  <a:schemeClr val="tx1"/>
                </a:solidFill>
                <a:ea typeface="+mj-lt"/>
                <a:cs typeface="+mj-lt"/>
              </a:rPr>
              <a:t>Finnish fashion is a combination of functionality and creativity.</a:t>
            </a:r>
          </a:p>
        </p:txBody>
      </p:sp>
      <p:grpSp>
        <p:nvGrpSpPr>
          <p:cNvPr id="3" name="Group 2">
            <a:extLst>
              <a:ext uri="{FF2B5EF4-FFF2-40B4-BE49-F238E27FC236}">
                <a16:creationId xmlns:a16="http://schemas.microsoft.com/office/drawing/2014/main" id="{D0F9B81C-0D2A-5092-34B4-2A1CE25AA55F}"/>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DF8FBFF6-1859-18C9-B2F2-CFDF31D06801}"/>
                </a:ext>
              </a:extLst>
            </p:cNvPr>
            <p:cNvPicPr>
              <a:picLocks/>
            </p:cNvPicPr>
            <p:nvPr/>
          </p:nvPicPr>
          <p:blipFill>
            <a:blip r:embed="rId5">
              <a:extLst>
                <a:ext uri="{28A0092B-C50C-407E-A947-70E740481C1C}">
                  <a14:useLocalDpi xmlns:a14="http://schemas.microsoft.com/office/drawing/2010/main" val="0"/>
                </a:ext>
              </a:extLst>
            </a:blip>
            <a:srcRect l="-141" t="233" r="141" b="10267"/>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86FDDE31-4336-9761-0B99-DE195F12AE86}"/>
                </a:ext>
              </a:extLst>
            </p:cNvPr>
            <p:cNvSpPr txBox="1">
              <a:spLocks/>
            </p:cNvSpPr>
            <p:nvPr/>
          </p:nvSpPr>
          <p:spPr>
            <a:xfrm>
              <a:off x="243010" y="9237382"/>
              <a:ext cx="1157368"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Almada Label FW25 collection.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Sebastian Johansson</a:t>
              </a:r>
            </a:p>
          </p:txBody>
        </p:sp>
      </p:grpSp>
      <p:sp>
        <p:nvSpPr>
          <p:cNvPr id="4" name="Title 1">
            <a:extLst>
              <a:ext uri="{FF2B5EF4-FFF2-40B4-BE49-F238E27FC236}">
                <a16:creationId xmlns:a16="http://schemas.microsoft.com/office/drawing/2014/main" id="{B12F722F-A6C8-E477-52AD-65166EEA6B4C}"/>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dirty="0">
                <a:solidFill>
                  <a:schemeClr val="accent3"/>
                </a:solidFill>
              </a:rPr>
              <a:t>10 COMMON THREADS OF FINNISH FASHION</a:t>
            </a:r>
            <a:endParaRPr lang="en-US" sz="600" b="0" dirty="0">
              <a:solidFill>
                <a:schemeClr val="accent3"/>
              </a:solidFill>
              <a:latin typeface="Finlandica"/>
            </a:endParaRPr>
          </a:p>
        </p:txBody>
      </p:sp>
    </p:spTree>
    <p:custDataLst>
      <p:tags r:id="rId1"/>
    </p:custDataLst>
    <p:extLst>
      <p:ext uri="{BB962C8B-B14F-4D97-AF65-F5344CB8AC3E}">
        <p14:creationId xmlns:p14="http://schemas.microsoft.com/office/powerpoint/2010/main" val="646421175"/>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750" fill="hold"/>
                                        <p:tgtEl>
                                          <p:spTgt spid="6"/>
                                        </p:tgtEl>
                                        <p:attrNameLst>
                                          <p:attrName>ppt_w</p:attrName>
                                        </p:attrNameLst>
                                      </p:cBhvr>
                                      <p:tavLst>
                                        <p:tav tm="0">
                                          <p:val>
                                            <p:strVal val="#ppt_w*0.70"/>
                                          </p:val>
                                        </p:tav>
                                        <p:tav tm="100000">
                                          <p:val>
                                            <p:strVal val="#ppt_w"/>
                                          </p:val>
                                        </p:tav>
                                      </p:tavLst>
                                    </p:anim>
                                    <p:anim calcmode="lin" valueType="num">
                                      <p:cBhvr>
                                        <p:cTn id="14" dur="750" fill="hold"/>
                                        <p:tgtEl>
                                          <p:spTgt spid="6"/>
                                        </p:tgtEl>
                                        <p:attrNameLst>
                                          <p:attrName>ppt_h</p:attrName>
                                        </p:attrNameLst>
                                      </p:cBhvr>
                                      <p:tavLst>
                                        <p:tav tm="0">
                                          <p:val>
                                            <p:strVal val="#ppt_h"/>
                                          </p:val>
                                        </p:tav>
                                        <p:tav tm="100000">
                                          <p:val>
                                            <p:strVal val="#ppt_h"/>
                                          </p:val>
                                        </p:tav>
                                      </p:tavLst>
                                    </p:anim>
                                    <p:animEffect transition="in" filter="fade">
                                      <p:cBhvr>
                                        <p:cTn id="15" dur="750"/>
                                        <p:tgtEl>
                                          <p:spTgt spid="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p:tgtEl>
                                          <p:spTgt spid="10"/>
                                        </p:tgtEl>
                                        <p:attrNameLst>
                                          <p:attrName>ppt_y</p:attrName>
                                        </p:attrNameLst>
                                      </p:cBhvr>
                                      <p:tavLst>
                                        <p:tav tm="0">
                                          <p:val>
                                            <p:strVal val="#ppt_y-#ppt_h*1.125000"/>
                                          </p:val>
                                        </p:tav>
                                        <p:tav tm="100000">
                                          <p:val>
                                            <p:strVal val="#ppt_y"/>
                                          </p:val>
                                        </p:tav>
                                      </p:tavLst>
                                    </p:anim>
                                    <p:animEffect transition="in" filter="wipe(down)">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01DFD-5387-77CE-6527-CC473A4A41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25ACA49-10A5-F6B6-B241-A8231D71BE88}"/>
              </a:ext>
            </a:extLst>
          </p:cNvPr>
          <p:cNvPicPr>
            <a:picLocks noChangeAspect="1"/>
          </p:cNvPicPr>
          <p:nvPr/>
        </p:nvPicPr>
        <p:blipFill>
          <a:blip r:embed="rId3">
            <a:extLst>
              <a:ext uri="{28A0092B-C50C-407E-A947-70E740481C1C}">
                <a14:useLocalDpi xmlns:a14="http://schemas.microsoft.com/office/drawing/2010/main" val="0"/>
              </a:ext>
            </a:extLst>
          </a:blip>
          <a:srcRect t="7865" b="7865"/>
          <a:stretch/>
        </p:blipFill>
        <p:spPr>
          <a:xfrm>
            <a:off x="1" y="0"/>
            <a:ext cx="9143999" cy="5143500"/>
          </a:xfrm>
          <a:prstGeom prst="rect">
            <a:avLst/>
          </a:prstGeom>
        </p:spPr>
      </p:pic>
      <p:sp>
        <p:nvSpPr>
          <p:cNvPr id="8" name="Rectangle 7">
            <a:extLst>
              <a:ext uri="{FF2B5EF4-FFF2-40B4-BE49-F238E27FC236}">
                <a16:creationId xmlns:a16="http://schemas.microsoft.com/office/drawing/2014/main" id="{E64B8943-5F21-1897-9118-C253CC86ADA0}"/>
              </a:ext>
            </a:extLst>
          </p:cNvPr>
          <p:cNvSpPr/>
          <p:nvPr/>
        </p:nvSpPr>
        <p:spPr>
          <a:xfrm>
            <a:off x="-1" y="0"/>
            <a:ext cx="9144000" cy="514350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4">
            <a:extLst>
              <a:ext uri="{FF2B5EF4-FFF2-40B4-BE49-F238E27FC236}">
                <a16:creationId xmlns:a16="http://schemas.microsoft.com/office/drawing/2014/main" id="{FB31D66A-BE36-BBA6-B903-D95DB2675338}"/>
              </a:ext>
            </a:extLst>
          </p:cNvPr>
          <p:cNvSpPr txBox="1">
            <a:spLocks/>
          </p:cNvSpPr>
          <p:nvPr/>
        </p:nvSpPr>
        <p:spPr>
          <a:xfrm>
            <a:off x="1511300" y="4847546"/>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a:solidFill>
                  <a:schemeClr val="bg1"/>
                </a:solidFill>
              </a:rPr>
              <a:t>Photo: </a:t>
            </a:r>
            <a:r>
              <a:rPr lang="en-US" sz="700" kern="0" cap="none" spc="0" dirty="0" err="1">
                <a:solidFill>
                  <a:schemeClr val="bg1"/>
                </a:solidFill>
              </a:rPr>
              <a:t>Rester</a:t>
            </a:r>
            <a:endParaRPr lang="en-US" sz="700" kern="0" cap="none" spc="0" dirty="0">
              <a:solidFill>
                <a:schemeClr val="bg1"/>
              </a:solidFill>
            </a:endParaRPr>
          </a:p>
        </p:txBody>
      </p:sp>
      <p:sp>
        <p:nvSpPr>
          <p:cNvPr id="6" name="Title 1">
            <a:extLst>
              <a:ext uri="{FF2B5EF4-FFF2-40B4-BE49-F238E27FC236}">
                <a16:creationId xmlns:a16="http://schemas.microsoft.com/office/drawing/2014/main" id="{56FF8357-6CED-44FE-AF41-6BD0FCEC87C8}"/>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dirty="0">
                <a:solidFill>
                  <a:schemeClr val="bg1"/>
                </a:solidFill>
                <a:effectLst>
                  <a:outerShdw blurRad="1270000" dist="50800" dir="5400000" sx="102000" sy="102000" algn="ctr" rotWithShape="0">
                    <a:srgbClr val="000000">
                      <a:alpha val="41087"/>
                    </a:srgbClr>
                  </a:outerShdw>
                </a:effectLst>
              </a:rPr>
              <a:t>9/10</a:t>
            </a:r>
          </a:p>
        </p:txBody>
      </p:sp>
      <p:sp>
        <p:nvSpPr>
          <p:cNvPr id="7" name="Title 1">
            <a:extLst>
              <a:ext uri="{FF2B5EF4-FFF2-40B4-BE49-F238E27FC236}">
                <a16:creationId xmlns:a16="http://schemas.microsoft.com/office/drawing/2014/main" id="{AE5D93EE-8425-DD27-EC4D-ABE20EB4329B}"/>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effectLst>
                  <a:outerShdw blurRad="994667" dir="5400000" sx="102000" sy="102000" algn="ctr" rotWithShape="0">
                    <a:srgbClr val="000000"/>
                  </a:outerShdw>
                </a:effectLst>
              </a:rPr>
              <a:t>We never think twice about </a:t>
            </a:r>
          </a:p>
          <a:p>
            <a:pPr algn="ctr"/>
            <a:r>
              <a:rPr lang="en-US" sz="2000" dirty="0">
                <a:solidFill>
                  <a:schemeClr val="bg1"/>
                </a:solidFill>
                <a:effectLst>
                  <a:outerShdw blurRad="994667" dir="5400000" sx="102000" sy="102000" algn="ctr" rotWithShape="0">
                    <a:srgbClr val="000000"/>
                  </a:outerShdw>
                </a:effectLst>
              </a:rPr>
              <a:t>reusing resources.</a:t>
            </a:r>
          </a:p>
        </p:txBody>
      </p:sp>
      <p:pic>
        <p:nvPicPr>
          <p:cNvPr id="17" name="Picture 16">
            <a:extLst>
              <a:ext uri="{FF2B5EF4-FFF2-40B4-BE49-F238E27FC236}">
                <a16:creationId xmlns:a16="http://schemas.microsoft.com/office/drawing/2014/main" id="{9B7DD3E6-1E86-7C07-B175-863827C95E0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1130455331"/>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66791-EF9C-8FC1-C9BD-4637A72ADAB1}"/>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B16B96BA-7CAB-AEE2-60C3-DF7F129FD9CC}"/>
              </a:ext>
            </a:extLst>
          </p:cNvPr>
          <p:cNvGrpSpPr/>
          <p:nvPr/>
        </p:nvGrpSpPr>
        <p:grpSpPr>
          <a:xfrm>
            <a:off x="609286" y="1937604"/>
            <a:ext cx="2956874" cy="1231106"/>
            <a:chOff x="789491" y="2381064"/>
            <a:chExt cx="2544480" cy="1231106"/>
          </a:xfrm>
        </p:grpSpPr>
        <p:sp>
          <p:nvSpPr>
            <p:cNvPr id="9" name="Title 1">
              <a:extLst>
                <a:ext uri="{FF2B5EF4-FFF2-40B4-BE49-F238E27FC236}">
                  <a16:creationId xmlns:a16="http://schemas.microsoft.com/office/drawing/2014/main" id="{5C617E5B-4017-012A-A6BD-CDAC6024910F}"/>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dirty="0">
                <a:solidFill>
                  <a:schemeClr val="tx1"/>
                </a:solidFill>
                <a:ea typeface="+mj-lt"/>
                <a:cs typeface="+mj-lt"/>
              </a:endParaRPr>
            </a:p>
          </p:txBody>
        </p:sp>
        <p:sp>
          <p:nvSpPr>
            <p:cNvPr id="10" name="Title 1">
              <a:extLst>
                <a:ext uri="{FF2B5EF4-FFF2-40B4-BE49-F238E27FC236}">
                  <a16:creationId xmlns:a16="http://schemas.microsoft.com/office/drawing/2014/main" id="{7C3A28F8-5755-6F24-3D57-8A8753C0D5C7}"/>
                </a:ext>
              </a:extLst>
            </p:cNvPr>
            <p:cNvSpPr txBox="1">
              <a:spLocks/>
            </p:cNvSpPr>
            <p:nvPr/>
          </p:nvSpPr>
          <p:spPr>
            <a:xfrm>
              <a:off x="789491" y="2381064"/>
              <a:ext cx="2544480" cy="123110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spcBef>
                  <a:spcPts val="0"/>
                </a:spcBef>
                <a:defRPr/>
              </a:pPr>
              <a:r>
                <a:rPr lang="en-US" sz="1600" dirty="0">
                  <a:solidFill>
                    <a:schemeClr val="tx1"/>
                  </a:solidFill>
                  <a:ea typeface="+mj-lt"/>
                  <a:cs typeface="+mj-lt"/>
                </a:rPr>
                <a:t>Finland is one of the leading markets for second hand products and pioneered the EU regulation on Separate Collection of Textile Waste.</a:t>
              </a:r>
            </a:p>
          </p:txBody>
        </p:sp>
      </p:grpSp>
      <p:grpSp>
        <p:nvGrpSpPr>
          <p:cNvPr id="69" name="Group 68">
            <a:extLst>
              <a:ext uri="{FF2B5EF4-FFF2-40B4-BE49-F238E27FC236}">
                <a16:creationId xmlns:a16="http://schemas.microsoft.com/office/drawing/2014/main" id="{5A9D44F3-522D-1AB9-E9FC-9F240956C214}"/>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157A92F8-C491-3D66-CF5F-8D89A2E33CFE}"/>
                </a:ext>
              </a:extLst>
            </p:cNvPr>
            <p:cNvPicPr>
              <a:picLocks noChangeAspect="1"/>
            </p:cNvPicPr>
            <p:nvPr/>
          </p:nvPicPr>
          <p:blipFill>
            <a:blip r:embed="rId4">
              <a:extLst>
                <a:ext uri="{28A0092B-C50C-407E-A947-70E740481C1C}">
                  <a14:useLocalDpi xmlns:a14="http://schemas.microsoft.com/office/drawing/2010/main" val="0"/>
                </a:ext>
              </a:extLst>
            </a:blip>
            <a:srcRect l="10527" r="10527"/>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02A143BB-A801-3836-E69B-4E87225A35AB}"/>
                </a:ext>
              </a:extLst>
            </p:cNvPr>
            <p:cNvSpPr txBox="1">
              <a:spLocks/>
            </p:cNvSpPr>
            <p:nvPr/>
          </p:nvSpPr>
          <p:spPr>
            <a:xfrm>
              <a:off x="4131444" y="4730622"/>
              <a:ext cx="506549"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a:t>
              </a:r>
              <a:r>
                <a:rPr lang="en-US" sz="700" kern="0" cap="none" spc="0" dirty="0" err="1">
                  <a:solidFill>
                    <a:schemeClr val="bg1"/>
                  </a:solidFill>
                  <a:effectLst>
                    <a:outerShdw blurRad="635000" dir="5400000" algn="ctr" rotWithShape="0">
                      <a:srgbClr val="000000">
                        <a:alpha val="75000"/>
                      </a:srgbClr>
                    </a:outerShdw>
                  </a:effectLst>
                  <a:latin typeface="Finlandica" charset="0"/>
                </a:rPr>
                <a:t>Rester</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1DFB1B04-8A27-771D-9847-4DB686CC2FBC}"/>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1" name="Rectangle 20">
            <a:extLst>
              <a:ext uri="{FF2B5EF4-FFF2-40B4-BE49-F238E27FC236}">
                <a16:creationId xmlns:a16="http://schemas.microsoft.com/office/drawing/2014/main" id="{1B5D843E-E460-0F2E-689B-8ABB8A2DB8A1}"/>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9AE5D1B-88F3-FE2F-B2ED-774570594CCC}"/>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37" name="Title 1">
            <a:extLst>
              <a:ext uri="{FF2B5EF4-FFF2-40B4-BE49-F238E27FC236}">
                <a16:creationId xmlns:a16="http://schemas.microsoft.com/office/drawing/2014/main" id="{919C2F88-A040-1CA4-B923-EAD294CE278E}"/>
              </a:ext>
            </a:extLst>
          </p:cNvPr>
          <p:cNvSpPr txBox="1">
            <a:spLocks/>
          </p:cNvSpPr>
          <p:nvPr/>
        </p:nvSpPr>
        <p:spPr>
          <a:xfrm>
            <a:off x="329085" y="167565"/>
            <a:ext cx="3466401"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rPr>
              <a:t>We never think twice about reusing resources.</a:t>
            </a:r>
          </a:p>
        </p:txBody>
      </p:sp>
      <p:sp>
        <p:nvSpPr>
          <p:cNvPr id="40" name="Title 1">
            <a:extLst>
              <a:ext uri="{FF2B5EF4-FFF2-40B4-BE49-F238E27FC236}">
                <a16:creationId xmlns:a16="http://schemas.microsoft.com/office/drawing/2014/main" id="{EA8E7114-DE17-D77C-1715-75812C0F3639}"/>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41" name="Rectangle 40">
            <a:extLst>
              <a:ext uri="{FF2B5EF4-FFF2-40B4-BE49-F238E27FC236}">
                <a16:creationId xmlns:a16="http://schemas.microsoft.com/office/drawing/2014/main" id="{E0278751-069F-AAD6-8C09-09C0FA3C93C5}"/>
              </a:ext>
            </a:extLst>
          </p:cNvPr>
          <p:cNvSpPr/>
          <p:nvPr/>
        </p:nvSpPr>
        <p:spPr>
          <a:xfrm>
            <a:off x="297024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itle 1">
            <a:extLst>
              <a:ext uri="{FF2B5EF4-FFF2-40B4-BE49-F238E27FC236}">
                <a16:creationId xmlns:a16="http://schemas.microsoft.com/office/drawing/2014/main" id="{E0B3B113-B6D7-F74D-545D-EE41ED92427F}"/>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43" name="Title 1">
            <a:extLst>
              <a:ext uri="{FF2B5EF4-FFF2-40B4-BE49-F238E27FC236}">
                <a16:creationId xmlns:a16="http://schemas.microsoft.com/office/drawing/2014/main" id="{3E6C0E2C-30AE-ED60-2A5C-673C71003AE0}"/>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44" name="Title 1">
            <a:extLst>
              <a:ext uri="{FF2B5EF4-FFF2-40B4-BE49-F238E27FC236}">
                <a16:creationId xmlns:a16="http://schemas.microsoft.com/office/drawing/2014/main" id="{7C56DAD7-79B3-2DBE-D943-19C326A6D1B9}"/>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45" name="Title 1">
            <a:extLst>
              <a:ext uri="{FF2B5EF4-FFF2-40B4-BE49-F238E27FC236}">
                <a16:creationId xmlns:a16="http://schemas.microsoft.com/office/drawing/2014/main" id="{E2CD1F99-4B65-4107-C0B0-9E98FDB87A70}"/>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6" name="Title 1">
            <a:extLst>
              <a:ext uri="{FF2B5EF4-FFF2-40B4-BE49-F238E27FC236}">
                <a16:creationId xmlns:a16="http://schemas.microsoft.com/office/drawing/2014/main" id="{2719B137-4280-2BA6-A257-5FEB6B08F833}"/>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47" name="Title 1">
            <a:extLst>
              <a:ext uri="{FF2B5EF4-FFF2-40B4-BE49-F238E27FC236}">
                <a16:creationId xmlns:a16="http://schemas.microsoft.com/office/drawing/2014/main" id="{A42E48FB-3C3C-06C0-8D6C-79EAE309B61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8" name="Title 1">
            <a:extLst>
              <a:ext uri="{FF2B5EF4-FFF2-40B4-BE49-F238E27FC236}">
                <a16:creationId xmlns:a16="http://schemas.microsoft.com/office/drawing/2014/main" id="{2FDFCF43-6C7D-676E-292B-F879C485E6EB}"/>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9" name="Title 1">
            <a:extLst>
              <a:ext uri="{FF2B5EF4-FFF2-40B4-BE49-F238E27FC236}">
                <a16:creationId xmlns:a16="http://schemas.microsoft.com/office/drawing/2014/main" id="{5D8E585B-CC50-95D2-70C4-017A2C1B885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9</a:t>
            </a:r>
          </a:p>
        </p:txBody>
      </p:sp>
      <p:sp>
        <p:nvSpPr>
          <p:cNvPr id="50" name="Title 1">
            <a:extLst>
              <a:ext uri="{FF2B5EF4-FFF2-40B4-BE49-F238E27FC236}">
                <a16:creationId xmlns:a16="http://schemas.microsoft.com/office/drawing/2014/main" id="{1D1B191E-0B3F-4D22-1629-308232C37F7A}"/>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grpSp>
        <p:nvGrpSpPr>
          <p:cNvPr id="3" name="Group 2">
            <a:extLst>
              <a:ext uri="{FF2B5EF4-FFF2-40B4-BE49-F238E27FC236}">
                <a16:creationId xmlns:a16="http://schemas.microsoft.com/office/drawing/2014/main" id="{55DB6A1A-ED59-D384-C825-E96EA603F6CF}"/>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F88683E-525B-5616-CD51-6493542CDD14}"/>
                </a:ext>
              </a:extLst>
            </p:cNvPr>
            <p:cNvPicPr>
              <a:picLocks/>
            </p:cNvPicPr>
            <p:nvPr/>
          </p:nvPicPr>
          <p:blipFill>
            <a:blip r:embed="rId5">
              <a:extLst>
                <a:ext uri="{28A0092B-C50C-407E-A947-70E740481C1C}">
                  <a14:useLocalDpi xmlns:a14="http://schemas.microsoft.com/office/drawing/2010/main" val="0"/>
                </a:ext>
              </a:extLst>
            </a:blip>
            <a:srcRect l="-362" t="10487" r="362" b="5659"/>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596EB201-E82B-8773-B352-FE95576B96FC}"/>
                </a:ext>
              </a:extLst>
            </p:cNvPr>
            <p:cNvSpPr txBox="1">
              <a:spLocks/>
            </p:cNvSpPr>
            <p:nvPr/>
          </p:nvSpPr>
          <p:spPr>
            <a:xfrm>
              <a:off x="225880" y="9379298"/>
              <a:ext cx="519373"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a:t>
              </a:r>
              <a:r>
                <a:rPr lang="en-US" sz="700" kern="0" cap="none" spc="0" dirty="0" err="1">
                  <a:solidFill>
                    <a:schemeClr val="bg1"/>
                  </a:solidFill>
                  <a:effectLst>
                    <a:outerShdw blurRad="635000" dir="5400000" algn="ctr" rotWithShape="0">
                      <a:srgbClr val="000000">
                        <a:alpha val="75000"/>
                      </a:srgbClr>
                    </a:outerShdw>
                  </a:effectLst>
                  <a:latin typeface="Finlandica" charset="0"/>
                </a:rPr>
                <a:t>Ninyes</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sp>
        <p:nvSpPr>
          <p:cNvPr id="4" name="Title 1">
            <a:extLst>
              <a:ext uri="{FF2B5EF4-FFF2-40B4-BE49-F238E27FC236}">
                <a16:creationId xmlns:a16="http://schemas.microsoft.com/office/drawing/2014/main" id="{48D8F9C2-63B4-535E-702B-052481D4E26A}"/>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dirty="0">
                <a:solidFill>
                  <a:schemeClr val="accent3"/>
                </a:solidFill>
              </a:rPr>
              <a:t>10 COMMON THREADS OF FINNISH FASHION</a:t>
            </a:r>
            <a:endParaRPr lang="en-US" sz="600" b="0" dirty="0">
              <a:solidFill>
                <a:schemeClr val="accent3"/>
              </a:solidFill>
              <a:latin typeface="Finlandica"/>
            </a:endParaRPr>
          </a:p>
        </p:txBody>
      </p:sp>
    </p:spTree>
    <p:custDataLst>
      <p:tags r:id="rId1"/>
    </p:custDataLst>
    <p:extLst>
      <p:ext uri="{BB962C8B-B14F-4D97-AF65-F5344CB8AC3E}">
        <p14:creationId xmlns:p14="http://schemas.microsoft.com/office/powerpoint/2010/main" val="425258350"/>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p:tgtEl>
                                          <p:spTgt spid="6"/>
                                        </p:tgtEl>
                                        <p:attrNameLst>
                                          <p:attrName>ppt_y</p:attrName>
                                        </p:attrNameLst>
                                      </p:cBhvr>
                                      <p:tavLst>
                                        <p:tav tm="0">
                                          <p:val>
                                            <p:strVal val="#ppt_y+#ppt_h*1.125000"/>
                                          </p:val>
                                        </p:tav>
                                        <p:tav tm="100000">
                                          <p:val>
                                            <p:strVal val="#ppt_y"/>
                                          </p:val>
                                        </p:tav>
                                      </p:tavLst>
                                    </p:anim>
                                    <p:animEffect transition="in" filter="wipe(up)">
                                      <p:cBhvr>
                                        <p:cTn id="8" dur="10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0" presetClass="path" presetSubtype="0" repeatCount="0" accel="50000" decel="50000" fill="hold" nodeType="clickEffect">
                                  <p:stCondLst>
                                    <p:cond delay="0"/>
                                  </p:stCondLst>
                                  <p:childTnLst>
                                    <p:animMotion origin="layout" path="M 1.38889E-6 -1.35802E-6 L 0.00069 -0.91327 " pathEditMode="relative" rAng="0" ptsTypes="AA">
                                      <p:cBhvr>
                                        <p:cTn id="12" dur="2000" fill="hold"/>
                                        <p:tgtEl>
                                          <p:spTgt spid="3"/>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D311-8B69-F592-D5DA-D6B570BCEFE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D4E3AAF-9D41-37FB-484C-C1488C1B1266}"/>
              </a:ext>
            </a:extLst>
          </p:cNvPr>
          <p:cNvPicPr>
            <a:picLocks noChangeAspect="1"/>
          </p:cNvPicPr>
          <p:nvPr/>
        </p:nvPicPr>
        <p:blipFill>
          <a:blip r:embed="rId4">
            <a:extLst>
              <a:ext uri="{28A0092B-C50C-407E-A947-70E740481C1C}">
                <a14:useLocalDpi xmlns:a14="http://schemas.microsoft.com/office/drawing/2010/main" val="0"/>
              </a:ext>
            </a:extLst>
          </a:blip>
          <a:srcRect t="8599" b="8599"/>
          <a:stretch/>
        </p:blipFill>
        <p:spPr>
          <a:xfrm>
            <a:off x="0" y="0"/>
            <a:ext cx="9144000" cy="5143500"/>
          </a:xfrm>
          <a:prstGeom prst="rect">
            <a:avLst/>
          </a:prstGeom>
        </p:spPr>
      </p:pic>
      <p:sp>
        <p:nvSpPr>
          <p:cNvPr id="8" name="Rectangle 7">
            <a:extLst>
              <a:ext uri="{FF2B5EF4-FFF2-40B4-BE49-F238E27FC236}">
                <a16:creationId xmlns:a16="http://schemas.microsoft.com/office/drawing/2014/main" id="{2C7E0F57-F976-A89B-5571-30371B4A3EF3}"/>
              </a:ext>
            </a:extLst>
          </p:cNvPr>
          <p:cNvSpPr/>
          <p:nvPr/>
        </p:nvSpPr>
        <p:spPr>
          <a:xfrm>
            <a:off x="0" y="0"/>
            <a:ext cx="9144000" cy="5143500"/>
          </a:xfrm>
          <a:prstGeom prst="rect">
            <a:avLst/>
          </a:prstGeom>
          <a:solidFill>
            <a:schemeClr val="tx2">
              <a:alpha val="301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4">
            <a:extLst>
              <a:ext uri="{FF2B5EF4-FFF2-40B4-BE49-F238E27FC236}">
                <a16:creationId xmlns:a16="http://schemas.microsoft.com/office/drawing/2014/main" id="{4FCF8A33-F2EE-F0B9-F9C1-D466E2389E6B}"/>
              </a:ext>
            </a:extLst>
          </p:cNvPr>
          <p:cNvSpPr txBox="1">
            <a:spLocks/>
          </p:cNvSpPr>
          <p:nvPr/>
        </p:nvSpPr>
        <p:spPr>
          <a:xfrm>
            <a:off x="1511300" y="4793685"/>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a:solidFill>
                  <a:schemeClr val="bg1"/>
                </a:solidFill>
              </a:rPr>
              <a:t>Photo: Courtesy of Novita’s history archive</a:t>
            </a:r>
          </a:p>
        </p:txBody>
      </p:sp>
      <p:sp>
        <p:nvSpPr>
          <p:cNvPr id="6" name="Title 1">
            <a:extLst>
              <a:ext uri="{FF2B5EF4-FFF2-40B4-BE49-F238E27FC236}">
                <a16:creationId xmlns:a16="http://schemas.microsoft.com/office/drawing/2014/main" id="{22E8B162-EFD0-16BB-EBCD-224880971441}"/>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dirty="0">
                <a:solidFill>
                  <a:schemeClr val="bg1"/>
                </a:solidFill>
                <a:effectLst>
                  <a:outerShdw blurRad="1270000" dist="50800" dir="5400000" sx="102000" sy="102000" algn="ctr" rotWithShape="0">
                    <a:srgbClr val="000000">
                      <a:alpha val="41087"/>
                    </a:srgbClr>
                  </a:outerShdw>
                </a:effectLst>
              </a:rPr>
              <a:t>1/10</a:t>
            </a:r>
          </a:p>
        </p:txBody>
      </p:sp>
      <p:sp>
        <p:nvSpPr>
          <p:cNvPr id="7" name="Title 1">
            <a:extLst>
              <a:ext uri="{FF2B5EF4-FFF2-40B4-BE49-F238E27FC236}">
                <a16:creationId xmlns:a16="http://schemas.microsoft.com/office/drawing/2014/main" id="{B65D81F8-1BF2-4C8D-E3CB-67707B83C624}"/>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effectLst>
                  <a:outerShdw blurRad="994667" dir="5400000" sx="102000" sy="102000" algn="ctr" rotWithShape="0">
                    <a:srgbClr val="000000"/>
                  </a:outerShdw>
                </a:effectLst>
              </a:rPr>
              <a:t>The textile industry spun entire </a:t>
            </a:r>
          </a:p>
          <a:p>
            <a:pPr algn="ctr"/>
            <a:r>
              <a:rPr lang="en-US" sz="2000" dirty="0">
                <a:solidFill>
                  <a:schemeClr val="bg1"/>
                </a:solidFill>
                <a:effectLst>
                  <a:outerShdw blurRad="994667" dir="5400000" sx="102000" sy="102000" algn="ctr" rotWithShape="0">
                    <a:srgbClr val="000000"/>
                  </a:outerShdw>
                </a:effectLst>
              </a:rPr>
              <a:t>cities and communities.</a:t>
            </a:r>
            <a:endParaRPr lang="en-US" dirty="0">
              <a:solidFill>
                <a:schemeClr val="bg1"/>
              </a:solidFill>
              <a:effectLst>
                <a:outerShdw blurRad="994667" dir="5400000" sx="102000" sy="102000" algn="ctr" rotWithShape="0">
                  <a:srgbClr val="000000"/>
                </a:outerShdw>
              </a:effectLst>
              <a:latin typeface="Finlandica"/>
            </a:endParaRPr>
          </a:p>
        </p:txBody>
      </p:sp>
      <p:pic>
        <p:nvPicPr>
          <p:cNvPr id="5" name="Picture 4">
            <a:extLst>
              <a:ext uri="{FF2B5EF4-FFF2-40B4-BE49-F238E27FC236}">
                <a16:creationId xmlns:a16="http://schemas.microsoft.com/office/drawing/2014/main" id="{5BEEC4B8-2A23-9643-FD85-BE9CAC98422B}"/>
              </a:ext>
            </a:extLst>
          </p:cNvPr>
          <p:cNvPicPr>
            <a:picLocks/>
          </p:cNvPicPr>
          <p:nvPr/>
        </p:nvPicPr>
        <p:blipFill>
          <a:blip r:embed="rId5"/>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45971124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6BBF5-4146-B02B-CCAD-C429B3641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5D4D180-B9D6-714E-2373-0961E447B7E6}"/>
              </a:ext>
            </a:extLst>
          </p:cNvPr>
          <p:cNvPicPr>
            <a:picLocks noChangeAspect="1"/>
          </p:cNvPicPr>
          <p:nvPr/>
        </p:nvPicPr>
        <p:blipFill>
          <a:blip r:embed="rId3">
            <a:extLst>
              <a:ext uri="{28A0092B-C50C-407E-A947-70E740481C1C}">
                <a14:useLocalDpi xmlns:a14="http://schemas.microsoft.com/office/drawing/2010/main" val="0"/>
              </a:ext>
            </a:extLst>
          </a:blip>
          <a:srcRect t="11567" b="32183"/>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28FA22FD-3E4F-364F-633D-DC8CD8E67C1F}"/>
              </a:ext>
            </a:extLst>
          </p:cNvPr>
          <p:cNvSpPr/>
          <p:nvPr/>
        </p:nvSpPr>
        <p:spPr>
          <a:xfrm>
            <a:off x="0" y="0"/>
            <a:ext cx="9144000" cy="51435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4">
            <a:extLst>
              <a:ext uri="{FF2B5EF4-FFF2-40B4-BE49-F238E27FC236}">
                <a16:creationId xmlns:a16="http://schemas.microsoft.com/office/drawing/2014/main" id="{C7029A63-C667-6CE8-94D0-3ACD2ED2B55F}"/>
              </a:ext>
            </a:extLst>
          </p:cNvPr>
          <p:cNvSpPr txBox="1">
            <a:spLocks/>
          </p:cNvSpPr>
          <p:nvPr/>
        </p:nvSpPr>
        <p:spPr>
          <a:xfrm>
            <a:off x="1511300" y="4739824"/>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err="1">
                <a:solidFill>
                  <a:schemeClr val="bg1"/>
                </a:solidFill>
              </a:rPr>
              <a:t>Shimber</a:t>
            </a:r>
            <a:r>
              <a:rPr lang="en-US" sz="700" kern="0" cap="none" spc="0" dirty="0">
                <a:solidFill>
                  <a:schemeClr val="bg1"/>
                </a:solidFill>
              </a:rPr>
              <a:t>. Photo: Juho Huttunen, 2024</a:t>
            </a:r>
          </a:p>
        </p:txBody>
      </p:sp>
      <p:sp>
        <p:nvSpPr>
          <p:cNvPr id="6" name="Title 1">
            <a:extLst>
              <a:ext uri="{FF2B5EF4-FFF2-40B4-BE49-F238E27FC236}">
                <a16:creationId xmlns:a16="http://schemas.microsoft.com/office/drawing/2014/main" id="{FE396E0A-61DF-BAC9-F6D9-5357B36E5D3E}"/>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dirty="0">
                <a:solidFill>
                  <a:schemeClr val="bg1"/>
                </a:solidFill>
                <a:effectLst>
                  <a:outerShdw blurRad="1270000" dist="50800" dir="5400000" sx="102000" sy="102000" algn="ctr" rotWithShape="0">
                    <a:srgbClr val="000000">
                      <a:alpha val="41087"/>
                    </a:srgbClr>
                  </a:outerShdw>
                </a:effectLst>
              </a:rPr>
              <a:t>10/10</a:t>
            </a:r>
          </a:p>
        </p:txBody>
      </p:sp>
      <p:sp>
        <p:nvSpPr>
          <p:cNvPr id="7" name="Title 1">
            <a:extLst>
              <a:ext uri="{FF2B5EF4-FFF2-40B4-BE49-F238E27FC236}">
                <a16:creationId xmlns:a16="http://schemas.microsoft.com/office/drawing/2014/main" id="{A917D421-94C6-E035-6829-E0299B68F73F}"/>
              </a:ext>
            </a:extLst>
          </p:cNvPr>
          <p:cNvSpPr txBox="1">
            <a:spLocks/>
          </p:cNvSpPr>
          <p:nvPr/>
        </p:nvSpPr>
        <p:spPr>
          <a:xfrm>
            <a:off x="1170041" y="2459851"/>
            <a:ext cx="6803918" cy="707886"/>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effectLst>
                  <a:outerShdw blurRad="994667" dir="5400000" sx="104000" sy="104000" algn="ctr" rotWithShape="0">
                    <a:srgbClr val="000000"/>
                  </a:outerShdw>
                </a:effectLst>
              </a:rPr>
              <a:t>A tight-knit duo of </a:t>
            </a:r>
          </a:p>
          <a:p>
            <a:pPr algn="ctr"/>
            <a:r>
              <a:rPr lang="en-US" sz="2000" dirty="0">
                <a:solidFill>
                  <a:schemeClr val="bg1"/>
                </a:solidFill>
                <a:effectLst>
                  <a:outerShdw blurRad="994667" dir="5400000" sx="104000" sy="104000" algn="ctr" rotWithShape="0">
                    <a:srgbClr val="000000"/>
                  </a:outerShdw>
                </a:effectLst>
              </a:rPr>
              <a:t>technology and nature.</a:t>
            </a:r>
            <a:endParaRPr lang="en-US" sz="2000" dirty="0">
              <a:solidFill>
                <a:schemeClr val="bg1"/>
              </a:solidFill>
              <a:effectLst>
                <a:outerShdw blurRad="994667" dir="5400000" sx="104000" sy="104000" algn="ctr" rotWithShape="0">
                  <a:srgbClr val="000000"/>
                </a:outerShdw>
              </a:effectLst>
              <a:latin typeface="Finlandica"/>
            </a:endParaRPr>
          </a:p>
        </p:txBody>
      </p:sp>
      <p:pic>
        <p:nvPicPr>
          <p:cNvPr id="4" name="Picture 3">
            <a:extLst>
              <a:ext uri="{FF2B5EF4-FFF2-40B4-BE49-F238E27FC236}">
                <a16:creationId xmlns:a16="http://schemas.microsoft.com/office/drawing/2014/main" id="{9EFE8E26-D37E-4675-508B-CEDFA3F38562}"/>
              </a:ext>
            </a:extLst>
          </p:cNvPr>
          <p:cNvPicPr>
            <a:picLocks/>
          </p:cNvPicPr>
          <p:nvPr/>
        </p:nvPicPr>
        <p:blipFill>
          <a:blip r:embed="rId4"/>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EEDFADF-1086-AAAE-CFFE-BC43187A2F77}"/>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en-US" sz="1400" dirty="0"/>
          </a:p>
        </p:txBody>
      </p:sp>
    </p:spTree>
    <p:extLst>
      <p:ext uri="{BB962C8B-B14F-4D97-AF65-F5344CB8AC3E}">
        <p14:creationId xmlns:p14="http://schemas.microsoft.com/office/powerpoint/2010/main" val="293868448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736A3-7873-5C01-8A1D-A806E015C342}"/>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C00EBBBD-F9AC-FD28-A0D0-5981F0AE85C5}"/>
              </a:ext>
            </a:extLst>
          </p:cNvPr>
          <p:cNvGrpSpPr/>
          <p:nvPr/>
        </p:nvGrpSpPr>
        <p:grpSpPr>
          <a:xfrm>
            <a:off x="756845" y="1638114"/>
            <a:ext cx="2655742" cy="923330"/>
            <a:chOff x="919058" y="2381064"/>
            <a:chExt cx="2285347" cy="923330"/>
          </a:xfrm>
        </p:grpSpPr>
        <p:sp>
          <p:nvSpPr>
            <p:cNvPr id="11" name="Title 1">
              <a:extLst>
                <a:ext uri="{FF2B5EF4-FFF2-40B4-BE49-F238E27FC236}">
                  <a16:creationId xmlns:a16="http://schemas.microsoft.com/office/drawing/2014/main" id="{EE625B62-1FBC-4236-3874-48DE5F68C1C9}"/>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dirty="0">
                <a:solidFill>
                  <a:schemeClr val="tx1"/>
                </a:solidFill>
                <a:ea typeface="+mj-lt"/>
                <a:cs typeface="+mj-lt"/>
              </a:endParaRPr>
            </a:p>
          </p:txBody>
        </p:sp>
        <p:sp>
          <p:nvSpPr>
            <p:cNvPr id="12" name="Title 1">
              <a:extLst>
                <a:ext uri="{FF2B5EF4-FFF2-40B4-BE49-F238E27FC236}">
                  <a16:creationId xmlns:a16="http://schemas.microsoft.com/office/drawing/2014/main" id="{0A66A800-8933-1CE5-D95C-BA7DCA196718}"/>
                </a:ext>
              </a:extLst>
            </p:cNvPr>
            <p:cNvSpPr txBox="1">
              <a:spLocks/>
            </p:cNvSpPr>
            <p:nvPr/>
          </p:nvSpPr>
          <p:spPr>
            <a:xfrm>
              <a:off x="919058" y="2381064"/>
              <a:ext cx="2285347"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spcBef>
                  <a:spcPts val="0"/>
                </a:spcBef>
                <a:defRPr/>
              </a:pPr>
              <a:r>
                <a:rPr lang="en-US" sz="2000" dirty="0">
                  <a:solidFill>
                    <a:schemeClr val="tx1"/>
                  </a:solidFill>
                  <a:ea typeface="+mj-lt"/>
                  <a:cs typeface="+mj-lt"/>
                </a:rPr>
                <a:t>Leave it to the Finns to create textile </a:t>
              </a:r>
              <a:r>
                <a:rPr lang="en-US" sz="2000" dirty="0" err="1">
                  <a:solidFill>
                    <a:schemeClr val="tx1"/>
                  </a:solidFill>
                  <a:ea typeface="+mj-lt"/>
                  <a:cs typeface="+mj-lt"/>
                </a:rPr>
                <a:t>fibres</a:t>
              </a:r>
              <a:r>
                <a:rPr lang="en-US" sz="2000" dirty="0">
                  <a:solidFill>
                    <a:schemeClr val="tx1"/>
                  </a:solidFill>
                  <a:ea typeface="+mj-lt"/>
                  <a:cs typeface="+mj-lt"/>
                </a:rPr>
                <a:t> from wood</a:t>
              </a:r>
            </a:p>
          </p:txBody>
        </p:sp>
      </p:grpSp>
      <p:sp>
        <p:nvSpPr>
          <p:cNvPr id="14" name="Rectangle 13">
            <a:extLst>
              <a:ext uri="{FF2B5EF4-FFF2-40B4-BE49-F238E27FC236}">
                <a16:creationId xmlns:a16="http://schemas.microsoft.com/office/drawing/2014/main" id="{A781059A-C02B-92A6-CA56-498B3D0D2964}"/>
              </a:ext>
            </a:extLst>
          </p:cNvPr>
          <p:cNvSpPr/>
          <p:nvPr/>
        </p:nvSpPr>
        <p:spPr>
          <a:xfrm flipV="1">
            <a:off x="18627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CE994105-915D-45EE-6E19-0A802337480F}"/>
              </a:ext>
            </a:extLst>
          </p:cNvPr>
          <p:cNvSpPr txBox="1">
            <a:spLocks/>
          </p:cNvSpPr>
          <p:nvPr/>
        </p:nvSpPr>
        <p:spPr>
          <a:xfrm>
            <a:off x="907421" y="3170620"/>
            <a:ext cx="2380587" cy="769441"/>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dirty="0">
                <a:solidFill>
                  <a:schemeClr val="tx1"/>
                </a:solidFill>
                <a:ea typeface="+mj-lt"/>
                <a:cs typeface="+mj-lt"/>
              </a:rPr>
              <a:t>Finnish research on biomaterials—especially wood and cellulose—has produced innovations that have world-changing potential when it comes to textile production and its environmental impact.</a:t>
            </a:r>
          </a:p>
        </p:txBody>
      </p:sp>
      <p:sp>
        <p:nvSpPr>
          <p:cNvPr id="27" name="TextBox 26">
            <a:extLst>
              <a:ext uri="{FF2B5EF4-FFF2-40B4-BE49-F238E27FC236}">
                <a16:creationId xmlns:a16="http://schemas.microsoft.com/office/drawing/2014/main" id="{61845F1A-7DB6-8050-B3AB-E5FACA93DC8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dirty="0"/>
          </a:p>
        </p:txBody>
      </p:sp>
      <p:sp>
        <p:nvSpPr>
          <p:cNvPr id="54" name="Title 1">
            <a:extLst>
              <a:ext uri="{FF2B5EF4-FFF2-40B4-BE49-F238E27FC236}">
                <a16:creationId xmlns:a16="http://schemas.microsoft.com/office/drawing/2014/main" id="{7CDA81E5-77C4-5888-FF03-D63B3ADDE379}"/>
              </a:ext>
            </a:extLst>
          </p:cNvPr>
          <p:cNvSpPr txBox="1">
            <a:spLocks/>
          </p:cNvSpPr>
          <p:nvPr/>
        </p:nvSpPr>
        <p:spPr>
          <a:xfrm>
            <a:off x="394399" y="167565"/>
            <a:ext cx="3307528" cy="215444"/>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latin typeface="+mn-lt"/>
              </a:rPr>
              <a:t>A tight-knit duo of technology and nature.</a:t>
            </a:r>
          </a:p>
          <a:p>
            <a:pPr algn="ctr"/>
            <a:endParaRPr lang="en-US" sz="700" dirty="0">
              <a:solidFill>
                <a:schemeClr val="tx1"/>
              </a:solidFill>
              <a:latin typeface="+mn-lt"/>
            </a:endParaRPr>
          </a:p>
        </p:txBody>
      </p:sp>
      <p:sp>
        <p:nvSpPr>
          <p:cNvPr id="56" name="Title 1">
            <a:extLst>
              <a:ext uri="{FF2B5EF4-FFF2-40B4-BE49-F238E27FC236}">
                <a16:creationId xmlns:a16="http://schemas.microsoft.com/office/drawing/2014/main" id="{00A305C4-D2E9-5661-D33C-9AF00021F152}"/>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2FD7FB2A-C28E-157A-9A4A-78A0FFC7AB5F}"/>
              </a:ext>
            </a:extLst>
          </p:cNvPr>
          <p:cNvSpPr/>
          <p:nvPr/>
        </p:nvSpPr>
        <p:spPr>
          <a:xfrm>
            <a:off x="3267068"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 name="Title 1">
            <a:extLst>
              <a:ext uri="{FF2B5EF4-FFF2-40B4-BE49-F238E27FC236}">
                <a16:creationId xmlns:a16="http://schemas.microsoft.com/office/drawing/2014/main" id="{50CC5F2B-6743-22C0-2F1A-E00C15D52015}"/>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2</a:t>
            </a:r>
          </a:p>
        </p:txBody>
      </p:sp>
      <p:sp>
        <p:nvSpPr>
          <p:cNvPr id="59" name="Title 1">
            <a:extLst>
              <a:ext uri="{FF2B5EF4-FFF2-40B4-BE49-F238E27FC236}">
                <a16:creationId xmlns:a16="http://schemas.microsoft.com/office/drawing/2014/main" id="{5D76E427-100D-7563-8D56-6F93F5DC2E9C}"/>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3</a:t>
            </a:r>
          </a:p>
        </p:txBody>
      </p:sp>
      <p:sp>
        <p:nvSpPr>
          <p:cNvPr id="60" name="Title 1">
            <a:extLst>
              <a:ext uri="{FF2B5EF4-FFF2-40B4-BE49-F238E27FC236}">
                <a16:creationId xmlns:a16="http://schemas.microsoft.com/office/drawing/2014/main" id="{38BAE8B2-E479-5C8F-8743-B704D9B27905}"/>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4</a:t>
            </a:r>
          </a:p>
        </p:txBody>
      </p:sp>
      <p:sp>
        <p:nvSpPr>
          <p:cNvPr id="61" name="Title 1">
            <a:extLst>
              <a:ext uri="{FF2B5EF4-FFF2-40B4-BE49-F238E27FC236}">
                <a16:creationId xmlns:a16="http://schemas.microsoft.com/office/drawing/2014/main" id="{D5ACD324-FB06-0800-F487-C445B666671F}"/>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5</a:t>
            </a:r>
          </a:p>
        </p:txBody>
      </p:sp>
      <p:sp>
        <p:nvSpPr>
          <p:cNvPr id="62" name="Title 1">
            <a:extLst>
              <a:ext uri="{FF2B5EF4-FFF2-40B4-BE49-F238E27FC236}">
                <a16:creationId xmlns:a16="http://schemas.microsoft.com/office/drawing/2014/main" id="{2A182731-5C64-ACAA-069C-AE9E0A176BF4}"/>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6</a:t>
            </a:r>
          </a:p>
        </p:txBody>
      </p:sp>
      <p:sp>
        <p:nvSpPr>
          <p:cNvPr id="63" name="Title 1">
            <a:extLst>
              <a:ext uri="{FF2B5EF4-FFF2-40B4-BE49-F238E27FC236}">
                <a16:creationId xmlns:a16="http://schemas.microsoft.com/office/drawing/2014/main" id="{E162253C-8B0A-7C76-F9BF-57424C46C784}"/>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7</a:t>
            </a:r>
          </a:p>
        </p:txBody>
      </p:sp>
      <p:sp>
        <p:nvSpPr>
          <p:cNvPr id="64" name="Title 1">
            <a:extLst>
              <a:ext uri="{FF2B5EF4-FFF2-40B4-BE49-F238E27FC236}">
                <a16:creationId xmlns:a16="http://schemas.microsoft.com/office/drawing/2014/main" id="{88E9A625-8CAE-E871-695B-5C456B4E4B93}"/>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8</a:t>
            </a:r>
          </a:p>
        </p:txBody>
      </p:sp>
      <p:sp>
        <p:nvSpPr>
          <p:cNvPr id="23" name="TextBox 22">
            <a:extLst>
              <a:ext uri="{FF2B5EF4-FFF2-40B4-BE49-F238E27FC236}">
                <a16:creationId xmlns:a16="http://schemas.microsoft.com/office/drawing/2014/main" id="{4911B6A0-A3BD-AAC5-3E12-3C85C51BD043}"/>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dirty="0"/>
          </a:p>
        </p:txBody>
      </p:sp>
      <p:sp>
        <p:nvSpPr>
          <p:cNvPr id="65" name="Title 1">
            <a:extLst>
              <a:ext uri="{FF2B5EF4-FFF2-40B4-BE49-F238E27FC236}">
                <a16:creationId xmlns:a16="http://schemas.microsoft.com/office/drawing/2014/main" id="{3F3453C5-09DF-F756-61A2-9DC50E81BDC6}"/>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9</a:t>
            </a:r>
          </a:p>
        </p:txBody>
      </p:sp>
      <p:sp>
        <p:nvSpPr>
          <p:cNvPr id="66" name="Title 1">
            <a:extLst>
              <a:ext uri="{FF2B5EF4-FFF2-40B4-BE49-F238E27FC236}">
                <a16:creationId xmlns:a16="http://schemas.microsoft.com/office/drawing/2014/main" id="{9C0EE62D-7610-1A27-FD0E-4D9320F18951}"/>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dirty="0">
                <a:solidFill>
                  <a:schemeClr val="tx1"/>
                </a:solidFill>
                <a:latin typeface="Finlandica" pitchFamily="2" charset="77"/>
              </a:rPr>
              <a:t>10</a:t>
            </a:r>
          </a:p>
        </p:txBody>
      </p:sp>
      <p:grpSp>
        <p:nvGrpSpPr>
          <p:cNvPr id="10" name="Group 9">
            <a:extLst>
              <a:ext uri="{FF2B5EF4-FFF2-40B4-BE49-F238E27FC236}">
                <a16:creationId xmlns:a16="http://schemas.microsoft.com/office/drawing/2014/main" id="{E612A7C9-7F28-72A8-EDD2-E1A7164C6A0C}"/>
              </a:ext>
            </a:extLst>
          </p:cNvPr>
          <p:cNvGrpSpPr/>
          <p:nvPr/>
        </p:nvGrpSpPr>
        <p:grpSpPr>
          <a:xfrm>
            <a:off x="4067944" y="627015"/>
            <a:ext cx="5076056" cy="4265480"/>
            <a:chOff x="4067944" y="627015"/>
            <a:chExt cx="5076056" cy="4265480"/>
          </a:xfrm>
        </p:grpSpPr>
        <p:pic>
          <p:nvPicPr>
            <p:cNvPr id="13" name="Picture 12">
              <a:extLst>
                <a:ext uri="{FF2B5EF4-FFF2-40B4-BE49-F238E27FC236}">
                  <a16:creationId xmlns:a16="http://schemas.microsoft.com/office/drawing/2014/main" id="{79E4FDDC-8488-D610-67FA-23CF350F97F1}"/>
                </a:ext>
              </a:extLst>
            </p:cNvPr>
            <p:cNvPicPr>
              <a:picLocks noChangeAspect="1"/>
            </p:cNvPicPr>
            <p:nvPr/>
          </p:nvPicPr>
          <p:blipFill>
            <a:blip r:embed="rId4">
              <a:extLst>
                <a:ext uri="{28A0092B-C50C-407E-A947-70E740481C1C}">
                  <a14:useLocalDpi xmlns:a14="http://schemas.microsoft.com/office/drawing/2010/main" val="0"/>
                </a:ext>
              </a:extLst>
            </a:blip>
            <a:srcRect l="10406" r="10406"/>
            <a:stretch/>
          </p:blipFill>
          <p:spPr>
            <a:xfrm>
              <a:off x="4067944" y="627015"/>
              <a:ext cx="5076056" cy="4265480"/>
            </a:xfrm>
            <a:prstGeom prst="rect">
              <a:avLst/>
            </a:prstGeom>
          </p:spPr>
        </p:pic>
        <p:sp>
          <p:nvSpPr>
            <p:cNvPr id="6" name="Rectangle 5">
              <a:extLst>
                <a:ext uri="{FF2B5EF4-FFF2-40B4-BE49-F238E27FC236}">
                  <a16:creationId xmlns:a16="http://schemas.microsoft.com/office/drawing/2014/main" id="{D2014AF5-10BE-9297-8986-B3F0548261F5}"/>
                </a:ext>
              </a:extLst>
            </p:cNvPr>
            <p:cNvSpPr/>
            <p:nvPr/>
          </p:nvSpPr>
          <p:spPr>
            <a:xfrm>
              <a:off x="4067944" y="3856383"/>
              <a:ext cx="5076056" cy="1036112"/>
            </a:xfrm>
            <a:prstGeom prst="rect">
              <a:avLst/>
            </a:prstGeom>
            <a:gradFill>
              <a:gsLst>
                <a:gs pos="0">
                  <a:schemeClr val="accent1">
                    <a:alpha val="0"/>
                    <a:lumMod val="0"/>
                  </a:scheme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ooter Placeholder 4">
              <a:extLst>
                <a:ext uri="{FF2B5EF4-FFF2-40B4-BE49-F238E27FC236}">
                  <a16:creationId xmlns:a16="http://schemas.microsoft.com/office/drawing/2014/main" id="{3A4ED1FF-251F-FE3A-314D-F1D3C35D6790}"/>
                </a:ext>
              </a:extLst>
            </p:cNvPr>
            <p:cNvSpPr txBox="1">
              <a:spLocks/>
            </p:cNvSpPr>
            <p:nvPr/>
          </p:nvSpPr>
          <p:spPr>
            <a:xfrm>
              <a:off x="4124690" y="4612950"/>
              <a:ext cx="878446"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err="1">
                  <a:solidFill>
                    <a:schemeClr val="bg1"/>
                  </a:solidFill>
                  <a:effectLst>
                    <a:outerShdw blurRad="635000" dir="5400000" algn="ctr" rotWithShape="0">
                      <a:srgbClr val="000000">
                        <a:alpha val="75000"/>
                      </a:srgbClr>
                    </a:outerShdw>
                  </a:effectLst>
                  <a:latin typeface="Finlandica" charset="0"/>
                </a:rPr>
                <a:t>Spinnova's</a:t>
              </a:r>
              <a:r>
                <a:rPr lang="en-US" sz="700" kern="0" cap="none" spc="0" dirty="0">
                  <a:solidFill>
                    <a:schemeClr val="bg1"/>
                  </a:solidFill>
                  <a:effectLst>
                    <a:outerShdw blurRad="635000" dir="5400000" algn="ctr" rotWithShape="0">
                      <a:srgbClr val="000000">
                        <a:alpha val="75000"/>
                      </a:srgbClr>
                    </a:outerShdw>
                  </a:effectLst>
                  <a:latin typeface="Finlandica" charset="0"/>
                </a:rPr>
                <a:t> production.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a:t>
              </a:r>
              <a:r>
                <a:rPr lang="en-US" sz="700" kern="0" cap="none" spc="0" dirty="0" err="1">
                  <a:solidFill>
                    <a:schemeClr val="bg1"/>
                  </a:solidFill>
                  <a:effectLst>
                    <a:outerShdw blurRad="635000" dir="5400000" algn="ctr" rotWithShape="0">
                      <a:srgbClr val="000000">
                        <a:alpha val="75000"/>
                      </a:srgbClr>
                    </a:outerShdw>
                  </a:effectLst>
                  <a:latin typeface="Finlandica" charset="0"/>
                </a:rPr>
                <a:t>Spinnova</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grpSp>
        <p:nvGrpSpPr>
          <p:cNvPr id="3" name="Group 2">
            <a:extLst>
              <a:ext uri="{FF2B5EF4-FFF2-40B4-BE49-F238E27FC236}">
                <a16:creationId xmlns:a16="http://schemas.microsoft.com/office/drawing/2014/main" id="{C429DF1C-E115-B7D9-CFB0-5EBE6D24EB6F}"/>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2421954-9A2E-B418-610A-801A81736C70}"/>
                </a:ext>
              </a:extLst>
            </p:cNvPr>
            <p:cNvPicPr>
              <a:picLocks/>
            </p:cNvPicPr>
            <p:nvPr/>
          </p:nvPicPr>
          <p:blipFill>
            <a:blip r:embed="rId5">
              <a:extLst>
                <a:ext uri="{28A0092B-C50C-407E-A947-70E740481C1C}">
                  <a14:useLocalDpi xmlns:a14="http://schemas.microsoft.com/office/drawing/2010/main" val="0"/>
                </a:ext>
              </a:extLst>
            </a:blip>
            <a:srcRect t="12709" b="12709"/>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6EFB69C4-F15F-8DD4-82F9-59C3E0E45188}"/>
                </a:ext>
              </a:extLst>
            </p:cNvPr>
            <p:cNvSpPr txBox="1">
              <a:spLocks/>
            </p:cNvSpPr>
            <p:nvPr/>
          </p:nvSpPr>
          <p:spPr>
            <a:xfrm>
              <a:off x="243010" y="9244362"/>
              <a:ext cx="2006960"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ARKET’s overshirt in sustainable SPINNOVA® blend.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a:t>
              </a:r>
              <a:r>
                <a:rPr lang="en-US" sz="700" kern="0" cap="none" spc="0" dirty="0" err="1">
                  <a:solidFill>
                    <a:schemeClr val="bg1"/>
                  </a:solidFill>
                  <a:effectLst>
                    <a:outerShdw blurRad="635000" dir="5400000" algn="ctr" rotWithShape="0">
                      <a:srgbClr val="000000">
                        <a:alpha val="75000"/>
                      </a:srgbClr>
                    </a:outerShdw>
                  </a:effectLst>
                  <a:latin typeface="Finlandica" charset="0"/>
                </a:rPr>
                <a:t>Spinnova</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sp>
        <p:nvSpPr>
          <p:cNvPr id="5" name="Title 1">
            <a:extLst>
              <a:ext uri="{FF2B5EF4-FFF2-40B4-BE49-F238E27FC236}">
                <a16:creationId xmlns:a16="http://schemas.microsoft.com/office/drawing/2014/main" id="{80AEDA88-5C39-0DF2-FF19-875792CD0422}"/>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dirty="0">
                <a:solidFill>
                  <a:schemeClr val="accent3"/>
                </a:solidFill>
              </a:rPr>
              <a:t>10 COMMON THREADS OF FINNISH FASHION</a:t>
            </a:r>
            <a:endParaRPr lang="en-US" sz="600" b="0" dirty="0">
              <a:solidFill>
                <a:schemeClr val="accent3"/>
              </a:solidFill>
              <a:latin typeface="Finlandica"/>
            </a:endParaRPr>
          </a:p>
        </p:txBody>
      </p:sp>
    </p:spTree>
    <p:custDataLst>
      <p:tags r:id="rId1"/>
    </p:custDataLst>
    <p:extLst>
      <p:ext uri="{BB962C8B-B14F-4D97-AF65-F5344CB8AC3E}">
        <p14:creationId xmlns:p14="http://schemas.microsoft.com/office/powerpoint/2010/main" val="197198181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p:tgtEl>
                                          <p:spTgt spid="9"/>
                                        </p:tgtEl>
                                        <p:attrNameLst>
                                          <p:attrName>ppt_y</p:attrName>
                                        </p:attrNameLst>
                                      </p:cBhvr>
                                      <p:tavLst>
                                        <p:tav tm="0">
                                          <p:val>
                                            <p:strVal val="#ppt_y+#ppt_h*1.125000"/>
                                          </p:val>
                                        </p:tav>
                                        <p:tav tm="100000">
                                          <p:val>
                                            <p:strVal val="#ppt_y"/>
                                          </p:val>
                                        </p:tav>
                                      </p:tavLst>
                                    </p:anim>
                                    <p:animEffect transition="in" filter="wipe(up)">
                                      <p:cBhvr>
                                        <p:cTn id="8" dur="10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750" fill="hold"/>
                                        <p:tgtEl>
                                          <p:spTgt spid="14"/>
                                        </p:tgtEl>
                                        <p:attrNameLst>
                                          <p:attrName>ppt_w</p:attrName>
                                        </p:attrNameLst>
                                      </p:cBhvr>
                                      <p:tavLst>
                                        <p:tav tm="0">
                                          <p:val>
                                            <p:strVal val="#ppt_w*0.70"/>
                                          </p:val>
                                        </p:tav>
                                        <p:tav tm="100000">
                                          <p:val>
                                            <p:strVal val="#ppt_w"/>
                                          </p:val>
                                        </p:tav>
                                      </p:tavLst>
                                    </p:anim>
                                    <p:anim calcmode="lin" valueType="num">
                                      <p:cBhvr>
                                        <p:cTn id="14" dur="750" fill="hold"/>
                                        <p:tgtEl>
                                          <p:spTgt spid="14"/>
                                        </p:tgtEl>
                                        <p:attrNameLst>
                                          <p:attrName>ppt_h</p:attrName>
                                        </p:attrNameLst>
                                      </p:cBhvr>
                                      <p:tavLst>
                                        <p:tav tm="0">
                                          <p:val>
                                            <p:strVal val="#ppt_h"/>
                                          </p:val>
                                        </p:tav>
                                        <p:tav tm="100000">
                                          <p:val>
                                            <p:strVal val="#ppt_h"/>
                                          </p:val>
                                        </p:tav>
                                      </p:tavLst>
                                    </p:anim>
                                    <p:animEffect transition="in" filter="fade">
                                      <p:cBhvr>
                                        <p:cTn id="15" dur="750"/>
                                        <p:tgtEl>
                                          <p:spTgt spid="14"/>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000"/>
                                        <p:tgtEl>
                                          <p:spTgt spid="15"/>
                                        </p:tgtEl>
                                        <p:attrNameLst>
                                          <p:attrName>ppt_y</p:attrName>
                                        </p:attrNameLst>
                                      </p:cBhvr>
                                      <p:tavLst>
                                        <p:tav tm="0">
                                          <p:val>
                                            <p:strVal val="#ppt_y-#ppt_h*1.125000"/>
                                          </p:val>
                                        </p:tav>
                                        <p:tav tm="100000">
                                          <p:val>
                                            <p:strVal val="#ppt_y"/>
                                          </p:val>
                                        </p:tav>
                                      </p:tavLst>
                                    </p:anim>
                                    <p:animEffect transition="in" filter="wipe(down)">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55A87-586C-9F71-BDC9-360805BACD8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7B4B2BB-6E23-3E14-51D0-AA6E7EB74B26}"/>
              </a:ext>
            </a:extLst>
          </p:cNvPr>
          <p:cNvSpPr txBox="1">
            <a:spLocks/>
          </p:cNvSpPr>
          <p:nvPr/>
        </p:nvSpPr>
        <p:spPr>
          <a:xfrm>
            <a:off x="1170041" y="1860869"/>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dirty="0">
                <a:solidFill>
                  <a:schemeClr val="bg1"/>
                </a:solidFill>
                <a:effectLst>
                  <a:outerShdw blurRad="1270000" dist="50800" dir="5400000" sx="102000" sy="102000" algn="ctr" rotWithShape="0">
                    <a:srgbClr val="000000">
                      <a:alpha val="41087"/>
                    </a:srgbClr>
                  </a:outerShdw>
                </a:effectLst>
                <a:latin typeface="Finlandica"/>
              </a:rPr>
              <a:t>11/10</a:t>
            </a:r>
            <a:endParaRPr lang="en-US" sz="2000" b="0" dirty="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7" name="Title 1">
            <a:extLst>
              <a:ext uri="{FF2B5EF4-FFF2-40B4-BE49-F238E27FC236}">
                <a16:creationId xmlns:a16="http://schemas.microsoft.com/office/drawing/2014/main" id="{B33E69F8-5FC3-F38B-00C2-F14246370ED9}"/>
              </a:ext>
            </a:extLst>
          </p:cNvPr>
          <p:cNvSpPr txBox="1">
            <a:spLocks/>
          </p:cNvSpPr>
          <p:nvPr/>
        </p:nvSpPr>
        <p:spPr>
          <a:xfrm>
            <a:off x="1170041" y="2459851"/>
            <a:ext cx="6803918" cy="1015663"/>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effectLst>
                  <a:outerShdw blurRad="994667" dir="5400000" sx="104000" sy="104000" algn="ctr" rotWithShape="0">
                    <a:srgbClr val="000000"/>
                  </a:outerShdw>
                </a:effectLst>
                <a:latin typeface="Finlandica"/>
              </a:rPr>
              <a:t>An extra skylight </a:t>
            </a:r>
          </a:p>
          <a:p>
            <a:pPr algn="ctr"/>
            <a:r>
              <a:rPr lang="en-US" sz="2000" dirty="0">
                <a:solidFill>
                  <a:schemeClr val="bg1"/>
                </a:solidFill>
                <a:effectLst>
                  <a:outerShdw blurRad="994667" dir="5400000" sx="104000" sy="104000" algn="ctr" rotWithShape="0">
                    <a:srgbClr val="000000"/>
                  </a:outerShdw>
                </a:effectLst>
                <a:latin typeface="Finlandica"/>
              </a:rPr>
              <a:t>with views to </a:t>
            </a:r>
          </a:p>
          <a:p>
            <a:pPr algn="ctr"/>
            <a:r>
              <a:rPr lang="en-US" sz="2000" dirty="0">
                <a:solidFill>
                  <a:schemeClr val="bg1"/>
                </a:solidFill>
                <a:effectLst>
                  <a:outerShdw blurRad="994667" dir="5400000" sx="104000" sy="104000" algn="ctr" rotWithShape="0">
                    <a:srgbClr val="000000"/>
                  </a:outerShdw>
                </a:effectLst>
                <a:latin typeface="Finlandica"/>
              </a:rPr>
              <a:t>common ground.</a:t>
            </a:r>
          </a:p>
        </p:txBody>
      </p:sp>
      <p:pic>
        <p:nvPicPr>
          <p:cNvPr id="4" name="Picture 3">
            <a:extLst>
              <a:ext uri="{FF2B5EF4-FFF2-40B4-BE49-F238E27FC236}">
                <a16:creationId xmlns:a16="http://schemas.microsoft.com/office/drawing/2014/main" id="{09D9EF12-EF31-051C-6D7D-96663DD2539A}"/>
              </a:ext>
            </a:extLst>
          </p:cNvPr>
          <p:cNvPicPr>
            <a:picLocks/>
          </p:cNvPicPr>
          <p:nvPr/>
        </p:nvPicPr>
        <p:blipFill>
          <a:blip r:embed="rId3"/>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C1033D0-8656-BAFA-AE81-8DA581F81845}"/>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en-US" sz="1400" dirty="0"/>
          </a:p>
        </p:txBody>
      </p:sp>
      <p:sp>
        <p:nvSpPr>
          <p:cNvPr id="3" name="Picture Placeholder 2">
            <a:extLst>
              <a:ext uri="{FF2B5EF4-FFF2-40B4-BE49-F238E27FC236}">
                <a16:creationId xmlns:a16="http://schemas.microsoft.com/office/drawing/2014/main" id="{A0B6BD5E-6D4A-3DE8-99C8-BECFEF18E91B}"/>
              </a:ext>
            </a:extLst>
          </p:cNvPr>
          <p:cNvSpPr>
            <a:spLocks noGrp="1"/>
          </p:cNvSpPr>
          <p:nvPr>
            <p:ph type="pic" sz="quarter" idx="13"/>
          </p:nvPr>
        </p:nvSpPr>
        <p:spPr>
          <a:solidFill>
            <a:schemeClr val="accent1"/>
          </a:solidFill>
        </p:spPr>
        <p:txBody>
          <a:bodyPr/>
          <a:lstStyle/>
          <a:p>
            <a:endParaRPr lang="en-US" dirty="0"/>
          </a:p>
        </p:txBody>
      </p:sp>
      <p:sp>
        <p:nvSpPr>
          <p:cNvPr id="5" name="Title 1">
            <a:extLst>
              <a:ext uri="{FF2B5EF4-FFF2-40B4-BE49-F238E27FC236}">
                <a16:creationId xmlns:a16="http://schemas.microsoft.com/office/drawing/2014/main" id="{8931418E-E0B8-E09B-3D85-B7AB16A51B52}"/>
              </a:ext>
            </a:extLst>
          </p:cNvPr>
          <p:cNvSpPr txBox="1">
            <a:spLocks/>
          </p:cNvSpPr>
          <p:nvPr/>
        </p:nvSpPr>
        <p:spPr>
          <a:xfrm>
            <a:off x="1171050" y="1861877"/>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dirty="0">
                <a:solidFill>
                  <a:schemeClr val="bg1"/>
                </a:solidFill>
                <a:effectLst>
                  <a:outerShdw blurRad="1270000" dist="50800" dir="5400000" sx="102000" sy="102000" algn="ctr" rotWithShape="0">
                    <a:srgbClr val="000000">
                      <a:alpha val="41087"/>
                    </a:srgbClr>
                  </a:outerShdw>
                </a:effectLst>
                <a:latin typeface="Finlandica"/>
              </a:rPr>
              <a:t>11/10</a:t>
            </a:r>
            <a:endParaRPr lang="en-US" sz="2000" b="0" dirty="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9" name="Title 1">
            <a:extLst>
              <a:ext uri="{FF2B5EF4-FFF2-40B4-BE49-F238E27FC236}">
                <a16:creationId xmlns:a16="http://schemas.microsoft.com/office/drawing/2014/main" id="{00F6F01D-B7BE-3B9F-C620-D22EAC4180F6}"/>
              </a:ext>
            </a:extLst>
          </p:cNvPr>
          <p:cNvSpPr txBox="1">
            <a:spLocks/>
          </p:cNvSpPr>
          <p:nvPr/>
        </p:nvSpPr>
        <p:spPr>
          <a:xfrm>
            <a:off x="1170041" y="2460859"/>
            <a:ext cx="6803918" cy="400110"/>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effectLst>
                  <a:outerShdw blurRad="994667" dir="5400000" sx="104000" sy="104000" algn="ctr" rotWithShape="0">
                    <a:srgbClr val="000000">
                      <a:alpha val="0"/>
                    </a:srgbClr>
                  </a:outerShdw>
                </a:effectLst>
                <a:latin typeface="Finlandica"/>
              </a:rPr>
              <a:t>Epilogue</a:t>
            </a:r>
          </a:p>
        </p:txBody>
      </p:sp>
      <p:pic>
        <p:nvPicPr>
          <p:cNvPr id="13" name="Picture 12">
            <a:extLst>
              <a:ext uri="{FF2B5EF4-FFF2-40B4-BE49-F238E27FC236}">
                <a16:creationId xmlns:a16="http://schemas.microsoft.com/office/drawing/2014/main" id="{48CE87B7-2BCB-71C8-C6B7-09BA187A50BD}"/>
              </a:ext>
            </a:extLst>
          </p:cNvPr>
          <p:cNvPicPr>
            <a:picLocks/>
          </p:cNvPicPr>
          <p:nvPr/>
        </p:nvPicPr>
        <p:blipFill>
          <a:blip r:embed="rId3"/>
          <a:stretch>
            <a:fillRect/>
          </a:stretch>
        </p:blipFill>
        <p:spPr>
          <a:xfrm>
            <a:off x="4413250" y="2348659"/>
            <a:ext cx="317500" cy="36000"/>
          </a:xfrm>
          <a:prstGeom prst="rect">
            <a:avLst/>
          </a:prstGeom>
        </p:spPr>
      </p:pic>
    </p:spTree>
    <p:extLst>
      <p:ext uri="{BB962C8B-B14F-4D97-AF65-F5344CB8AC3E}">
        <p14:creationId xmlns:p14="http://schemas.microsoft.com/office/powerpoint/2010/main" val="122577730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E8261-BFE5-4D74-0C7C-38A7010EDC71}"/>
            </a:ext>
          </a:extLst>
        </p:cNvPr>
        <p:cNvGrpSpPr/>
        <p:nvPr/>
      </p:nvGrpSpPr>
      <p:grpSpPr>
        <a:xfrm>
          <a:off x="0" y="0"/>
          <a:ext cx="0" cy="0"/>
          <a:chOff x="0" y="0"/>
          <a:chExt cx="0" cy="0"/>
        </a:xfrm>
      </p:grpSpPr>
      <p:sp>
        <p:nvSpPr>
          <p:cNvPr id="43" name="Picture Placeholder 42">
            <a:extLst>
              <a:ext uri="{FF2B5EF4-FFF2-40B4-BE49-F238E27FC236}">
                <a16:creationId xmlns:a16="http://schemas.microsoft.com/office/drawing/2014/main" id="{66C7F000-913E-55D1-6147-B112A62B27BC}"/>
              </a:ext>
            </a:extLst>
          </p:cNvPr>
          <p:cNvSpPr>
            <a:spLocks noGrp="1"/>
          </p:cNvSpPr>
          <p:nvPr>
            <p:ph type="pic" sz="quarter" idx="13"/>
          </p:nvPr>
        </p:nvSpPr>
        <p:spPr/>
        <p:txBody>
          <a:bodyPr/>
          <a:lstStyle/>
          <a:p>
            <a:endParaRPr lang="en-US" dirty="0"/>
          </a:p>
        </p:txBody>
      </p:sp>
      <p:sp>
        <p:nvSpPr>
          <p:cNvPr id="27" name="TextBox 26">
            <a:extLst>
              <a:ext uri="{FF2B5EF4-FFF2-40B4-BE49-F238E27FC236}">
                <a16:creationId xmlns:a16="http://schemas.microsoft.com/office/drawing/2014/main" id="{CDC87D21-2ECF-8069-9042-9C0195817D92}"/>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dirty="0"/>
          </a:p>
        </p:txBody>
      </p:sp>
      <p:sp>
        <p:nvSpPr>
          <p:cNvPr id="16" name="Title 1">
            <a:extLst>
              <a:ext uri="{FF2B5EF4-FFF2-40B4-BE49-F238E27FC236}">
                <a16:creationId xmlns:a16="http://schemas.microsoft.com/office/drawing/2014/main" id="{07FDFCA6-4154-4AC9-F4ED-82120CD7512B}"/>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latin typeface="Finlandica"/>
              </a:rPr>
              <a:t>Epilogue</a:t>
            </a:r>
          </a:p>
        </p:txBody>
      </p:sp>
      <p:sp>
        <p:nvSpPr>
          <p:cNvPr id="17" name="Title 1">
            <a:extLst>
              <a:ext uri="{FF2B5EF4-FFF2-40B4-BE49-F238E27FC236}">
                <a16:creationId xmlns:a16="http://schemas.microsoft.com/office/drawing/2014/main" id="{ADE09076-7C80-01C8-757A-B9257A1AA95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1</a:t>
            </a:r>
          </a:p>
        </p:txBody>
      </p:sp>
      <p:sp>
        <p:nvSpPr>
          <p:cNvPr id="20" name="Title 1">
            <a:extLst>
              <a:ext uri="{FF2B5EF4-FFF2-40B4-BE49-F238E27FC236}">
                <a16:creationId xmlns:a16="http://schemas.microsoft.com/office/drawing/2014/main" id="{8D8F268E-AADF-784B-AB92-4D98BF8A2BDD}"/>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2</a:t>
            </a:r>
          </a:p>
        </p:txBody>
      </p:sp>
      <p:sp>
        <p:nvSpPr>
          <p:cNvPr id="29" name="Title 1">
            <a:extLst>
              <a:ext uri="{FF2B5EF4-FFF2-40B4-BE49-F238E27FC236}">
                <a16:creationId xmlns:a16="http://schemas.microsoft.com/office/drawing/2014/main" id="{307961B0-E3A7-B3AD-DE31-E9EEE8863354}"/>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3</a:t>
            </a:r>
          </a:p>
        </p:txBody>
      </p:sp>
      <p:sp>
        <p:nvSpPr>
          <p:cNvPr id="30" name="Title 1">
            <a:extLst>
              <a:ext uri="{FF2B5EF4-FFF2-40B4-BE49-F238E27FC236}">
                <a16:creationId xmlns:a16="http://schemas.microsoft.com/office/drawing/2014/main" id="{CC931359-BA33-BE09-6044-B8AD7A51B35D}"/>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4</a:t>
            </a:r>
          </a:p>
        </p:txBody>
      </p:sp>
      <p:sp>
        <p:nvSpPr>
          <p:cNvPr id="32" name="Title 1">
            <a:extLst>
              <a:ext uri="{FF2B5EF4-FFF2-40B4-BE49-F238E27FC236}">
                <a16:creationId xmlns:a16="http://schemas.microsoft.com/office/drawing/2014/main" id="{80C9B084-6B69-5D16-E70A-25ED9CBE92A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5</a:t>
            </a:r>
          </a:p>
        </p:txBody>
      </p:sp>
      <p:sp>
        <p:nvSpPr>
          <p:cNvPr id="33" name="Title 1">
            <a:extLst>
              <a:ext uri="{FF2B5EF4-FFF2-40B4-BE49-F238E27FC236}">
                <a16:creationId xmlns:a16="http://schemas.microsoft.com/office/drawing/2014/main" id="{BE78F33B-2683-E64F-9F5F-918763AD87DC}"/>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6</a:t>
            </a:r>
          </a:p>
        </p:txBody>
      </p:sp>
      <p:sp>
        <p:nvSpPr>
          <p:cNvPr id="37" name="Title 1">
            <a:extLst>
              <a:ext uri="{FF2B5EF4-FFF2-40B4-BE49-F238E27FC236}">
                <a16:creationId xmlns:a16="http://schemas.microsoft.com/office/drawing/2014/main" id="{5E621F42-DCDE-CF3E-057D-5603F0C49583}"/>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7</a:t>
            </a:r>
          </a:p>
        </p:txBody>
      </p:sp>
      <p:sp>
        <p:nvSpPr>
          <p:cNvPr id="55" name="Title 1">
            <a:extLst>
              <a:ext uri="{FF2B5EF4-FFF2-40B4-BE49-F238E27FC236}">
                <a16:creationId xmlns:a16="http://schemas.microsoft.com/office/drawing/2014/main" id="{75D5206A-E206-9348-DA08-1B0B07A70715}"/>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8</a:t>
            </a:r>
          </a:p>
        </p:txBody>
      </p:sp>
      <p:sp>
        <p:nvSpPr>
          <p:cNvPr id="68" name="Title 1">
            <a:extLst>
              <a:ext uri="{FF2B5EF4-FFF2-40B4-BE49-F238E27FC236}">
                <a16:creationId xmlns:a16="http://schemas.microsoft.com/office/drawing/2014/main" id="{D83D2A77-8F2C-AED4-965B-603F9BB98635}"/>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9</a:t>
            </a:r>
          </a:p>
        </p:txBody>
      </p:sp>
      <p:sp>
        <p:nvSpPr>
          <p:cNvPr id="69" name="Title 1">
            <a:extLst>
              <a:ext uri="{FF2B5EF4-FFF2-40B4-BE49-F238E27FC236}">
                <a16:creationId xmlns:a16="http://schemas.microsoft.com/office/drawing/2014/main" id="{FBEEEE63-F586-4C5C-7704-3DA85E1CF57D}"/>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10</a:t>
            </a:r>
          </a:p>
        </p:txBody>
      </p:sp>
      <p:sp>
        <p:nvSpPr>
          <p:cNvPr id="2" name="Rectangle 1">
            <a:extLst>
              <a:ext uri="{FF2B5EF4-FFF2-40B4-BE49-F238E27FC236}">
                <a16:creationId xmlns:a16="http://schemas.microsoft.com/office/drawing/2014/main" id="{8A9B86D6-A656-9325-101F-88DEF42B550E}"/>
              </a:ext>
            </a:extLst>
          </p:cNvPr>
          <p:cNvSpPr/>
          <p:nvPr/>
        </p:nvSpPr>
        <p:spPr>
          <a:xfrm>
            <a:off x="3559966" y="498259"/>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4" name="Title 1">
            <a:extLst>
              <a:ext uri="{FF2B5EF4-FFF2-40B4-BE49-F238E27FC236}">
                <a16:creationId xmlns:a16="http://schemas.microsoft.com/office/drawing/2014/main" id="{192F6EF4-40C3-EE28-FA8A-88B489E19E95}"/>
              </a:ext>
            </a:extLst>
          </p:cNvPr>
          <p:cNvSpPr txBox="1">
            <a:spLocks/>
          </p:cNvSpPr>
          <p:nvPr/>
        </p:nvSpPr>
        <p:spPr>
          <a:xfrm>
            <a:off x="3561306" y="375149"/>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dirty="0">
                <a:solidFill>
                  <a:schemeClr val="tx1"/>
                </a:solidFill>
                <a:latin typeface="Finlandica" pitchFamily="2" charset="77"/>
              </a:rPr>
              <a:t>11</a:t>
            </a:r>
          </a:p>
        </p:txBody>
      </p:sp>
      <p:sp>
        <p:nvSpPr>
          <p:cNvPr id="12" name="Footer Placeholder 4">
            <a:extLst>
              <a:ext uri="{FF2B5EF4-FFF2-40B4-BE49-F238E27FC236}">
                <a16:creationId xmlns:a16="http://schemas.microsoft.com/office/drawing/2014/main" id="{BCA32516-9DF7-69CD-9A00-F9D16D4B3423}"/>
              </a:ext>
            </a:extLst>
          </p:cNvPr>
          <p:cNvSpPr txBox="1">
            <a:spLocks/>
          </p:cNvSpPr>
          <p:nvPr/>
        </p:nvSpPr>
        <p:spPr>
          <a:xfrm>
            <a:off x="4174320" y="706207"/>
            <a:ext cx="325410"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cap="none" spc="0" dirty="0">
                <a:solidFill>
                  <a:schemeClr val="bg1"/>
                </a:solidFill>
                <a:latin typeface="Finlandica" charset="0"/>
              </a:rPr>
              <a:t>Photo: xxx</a:t>
            </a:r>
            <a:endParaRPr lang="en-US" sz="600" kern="0" cap="none" spc="0" dirty="0">
              <a:solidFill>
                <a:schemeClr val="bg1"/>
              </a:solidFill>
              <a:latin typeface="+mj-lt"/>
            </a:endParaRPr>
          </a:p>
        </p:txBody>
      </p:sp>
      <p:sp>
        <p:nvSpPr>
          <p:cNvPr id="13" name="Rectangle 12">
            <a:extLst>
              <a:ext uri="{FF2B5EF4-FFF2-40B4-BE49-F238E27FC236}">
                <a16:creationId xmlns:a16="http://schemas.microsoft.com/office/drawing/2014/main" id="{47C29C7A-11AD-6C2B-177C-98616DC94F79}"/>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160952E8-4A4D-3DB7-2E76-268B5E6CDDF9}"/>
              </a:ext>
            </a:extLst>
          </p:cNvPr>
          <p:cNvGrpSpPr/>
          <p:nvPr/>
        </p:nvGrpSpPr>
        <p:grpSpPr>
          <a:xfrm>
            <a:off x="1327483" y="2113801"/>
            <a:ext cx="1456630" cy="455453"/>
            <a:chOff x="1301295" y="2426465"/>
            <a:chExt cx="1456630" cy="455453"/>
          </a:xfrm>
        </p:grpSpPr>
        <p:sp>
          <p:nvSpPr>
            <p:cNvPr id="22" name="Title 1">
              <a:extLst>
                <a:ext uri="{FF2B5EF4-FFF2-40B4-BE49-F238E27FC236}">
                  <a16:creationId xmlns:a16="http://schemas.microsoft.com/office/drawing/2014/main" id="{4D484E84-3923-E7B9-347C-DD84F8D9601A}"/>
                </a:ext>
              </a:extLst>
            </p:cNvPr>
            <p:cNvSpPr txBox="1">
              <a:spLocks/>
            </p:cNvSpPr>
            <p:nvPr/>
          </p:nvSpPr>
          <p:spPr>
            <a:xfrm>
              <a:off x="1308772" y="2728030"/>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dirty="0">
                  <a:solidFill>
                    <a:schemeClr val="tx1"/>
                  </a:solidFill>
                  <a:ea typeface="+mj-lt"/>
                  <a:cs typeface="+mj-lt"/>
                </a:rPr>
                <a:t>can be written here.</a:t>
              </a:r>
              <a:endParaRPr lang="en-US" dirty="0">
                <a:solidFill>
                  <a:schemeClr val="tx1"/>
                </a:solidFill>
              </a:endParaRPr>
            </a:p>
          </p:txBody>
        </p:sp>
        <p:sp>
          <p:nvSpPr>
            <p:cNvPr id="24" name="Title 1">
              <a:extLst>
                <a:ext uri="{FF2B5EF4-FFF2-40B4-BE49-F238E27FC236}">
                  <a16:creationId xmlns:a16="http://schemas.microsoft.com/office/drawing/2014/main" id="{E12F37E3-8428-6F10-3AB1-A2F40629BF4A}"/>
                </a:ext>
              </a:extLst>
            </p:cNvPr>
            <p:cNvSpPr txBox="1">
              <a:spLocks/>
            </p:cNvSpPr>
            <p:nvPr/>
          </p:nvSpPr>
          <p:spPr>
            <a:xfrm>
              <a:off x="1301295" y="2426465"/>
              <a:ext cx="1449153" cy="2523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80000"/>
                </a:lnSpc>
              </a:pPr>
              <a:r>
                <a:rPr lang="en-US" sz="2000" dirty="0">
                  <a:solidFill>
                    <a:schemeClr val="tx1"/>
                  </a:solidFill>
                  <a:ea typeface="+mj-lt"/>
                  <a:cs typeface="+mj-lt"/>
                </a:rPr>
                <a:t>Any note</a:t>
              </a:r>
            </a:p>
          </p:txBody>
        </p:sp>
      </p:grpSp>
      <p:sp>
        <p:nvSpPr>
          <p:cNvPr id="26" name="Title 1">
            <a:extLst>
              <a:ext uri="{FF2B5EF4-FFF2-40B4-BE49-F238E27FC236}">
                <a16:creationId xmlns:a16="http://schemas.microsoft.com/office/drawing/2014/main" id="{E258035B-1D8C-314C-3CFC-1C78F24D95A1}"/>
              </a:ext>
            </a:extLst>
          </p:cNvPr>
          <p:cNvSpPr txBox="1">
            <a:spLocks/>
          </p:cNvSpPr>
          <p:nvPr/>
        </p:nvSpPr>
        <p:spPr>
          <a:xfrm>
            <a:off x="1063408" y="3162810"/>
            <a:ext cx="2059428"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dirty="0">
                <a:solidFill>
                  <a:schemeClr val="tx1"/>
                </a:solidFill>
                <a:latin typeface="+mn-lt"/>
                <a:ea typeface="+mj-lt"/>
                <a:cs typeface="+mj-lt"/>
              </a:rPr>
              <a:t>This is a place for </a:t>
            </a:r>
            <a:endParaRPr lang="en-US" sz="1000" dirty="0">
              <a:solidFill>
                <a:schemeClr val="tx1"/>
              </a:solidFill>
              <a:latin typeface="+mn-lt"/>
              <a:ea typeface="+mj-lt"/>
              <a:cs typeface="+mj-lt"/>
            </a:endParaRPr>
          </a:p>
          <a:p>
            <a:pPr algn="ctr"/>
            <a:r>
              <a:rPr lang="en-US" sz="1000" b="0" dirty="0">
                <a:solidFill>
                  <a:schemeClr val="tx1"/>
                </a:solidFill>
                <a:latin typeface="+mn-lt"/>
                <a:ea typeface="+mj-lt"/>
                <a:cs typeface="+mj-lt"/>
              </a:rPr>
              <a:t>more detailed information.</a:t>
            </a:r>
            <a:br>
              <a:rPr lang="en-US" sz="1000" b="0" dirty="0">
                <a:solidFill>
                  <a:schemeClr val="tx1"/>
                </a:solidFill>
                <a:latin typeface="+mn-lt"/>
                <a:ea typeface="+mj-lt"/>
                <a:cs typeface="+mj-lt"/>
              </a:rPr>
            </a:br>
            <a:r>
              <a:rPr lang="en-US" sz="1000" b="0" dirty="0">
                <a:latin typeface="+mn-lt"/>
                <a:ea typeface="+mj-lt"/>
                <a:cs typeface="+mj-lt"/>
              </a:rPr>
              <a:t>You can use this page to highlight connections between Finnish cinema and your country, shared projects, or even interesting upcoming events.</a:t>
            </a:r>
            <a:endParaRPr lang="en-US" sz="1000" dirty="0">
              <a:solidFill>
                <a:schemeClr val="tx1"/>
              </a:solidFill>
              <a:latin typeface="+mn-lt"/>
              <a:ea typeface="+mj-lt"/>
              <a:cs typeface="+mj-lt"/>
            </a:endParaRPr>
          </a:p>
        </p:txBody>
      </p:sp>
      <p:sp>
        <p:nvSpPr>
          <p:cNvPr id="3" name="Title 1">
            <a:extLst>
              <a:ext uri="{FF2B5EF4-FFF2-40B4-BE49-F238E27FC236}">
                <a16:creationId xmlns:a16="http://schemas.microsoft.com/office/drawing/2014/main" id="{7DFEFFD0-A4D3-613D-451D-C11E1771BBC8}"/>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dirty="0">
                <a:solidFill>
                  <a:schemeClr val="accent3"/>
                </a:solidFill>
              </a:rPr>
              <a:t>10 COMMON THREADS OF FINNISH FASHION</a:t>
            </a:r>
            <a:endParaRPr lang="en-US" sz="600" b="0" dirty="0">
              <a:solidFill>
                <a:schemeClr val="accent3"/>
              </a:solidFill>
              <a:latin typeface="Finlandica"/>
            </a:endParaRPr>
          </a:p>
        </p:txBody>
      </p:sp>
    </p:spTree>
    <p:extLst>
      <p:ext uri="{BB962C8B-B14F-4D97-AF65-F5344CB8AC3E}">
        <p14:creationId xmlns:p14="http://schemas.microsoft.com/office/powerpoint/2010/main" val="71440880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p:tgtEl>
                                          <p:spTgt spid="14"/>
                                        </p:tgtEl>
                                        <p:attrNameLst>
                                          <p:attrName>ppt_y</p:attrName>
                                        </p:attrNameLst>
                                      </p:cBhvr>
                                      <p:tavLst>
                                        <p:tav tm="0">
                                          <p:val>
                                            <p:strVal val="#ppt_y+#ppt_h*1.125000"/>
                                          </p:val>
                                        </p:tav>
                                        <p:tav tm="100000">
                                          <p:val>
                                            <p:strVal val="#ppt_y"/>
                                          </p:val>
                                        </p:tav>
                                      </p:tavLst>
                                    </p:anim>
                                    <p:animEffect transition="in" filter="wipe(up)">
                                      <p:cBhvr>
                                        <p:cTn id="8" dur="10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strVal val="#ppt_w*0.70"/>
                                          </p:val>
                                        </p:tav>
                                        <p:tav tm="100000">
                                          <p:val>
                                            <p:strVal val="#ppt_w"/>
                                          </p:val>
                                        </p:tav>
                                      </p:tavLst>
                                    </p:anim>
                                    <p:anim calcmode="lin" valueType="num">
                                      <p:cBhvr>
                                        <p:cTn id="14" dur="750" fill="hold"/>
                                        <p:tgtEl>
                                          <p:spTgt spid="13"/>
                                        </p:tgtEl>
                                        <p:attrNameLst>
                                          <p:attrName>ppt_h</p:attrName>
                                        </p:attrNameLst>
                                      </p:cBhvr>
                                      <p:tavLst>
                                        <p:tav tm="0">
                                          <p:val>
                                            <p:strVal val="#ppt_h"/>
                                          </p:val>
                                        </p:tav>
                                        <p:tav tm="100000">
                                          <p:val>
                                            <p:strVal val="#ppt_h"/>
                                          </p:val>
                                        </p:tav>
                                      </p:tavLst>
                                    </p:anim>
                                    <p:animEffect transition="in" filter="fade">
                                      <p:cBhvr>
                                        <p:cTn id="15" dur="750"/>
                                        <p:tgtEl>
                                          <p:spTgt spid="13"/>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1000"/>
                                        <p:tgtEl>
                                          <p:spTgt spid="26"/>
                                        </p:tgtEl>
                                        <p:attrNameLst>
                                          <p:attrName>ppt_y</p:attrName>
                                        </p:attrNameLst>
                                      </p:cBhvr>
                                      <p:tavLst>
                                        <p:tav tm="0">
                                          <p:val>
                                            <p:strVal val="#ppt_y-#ppt_h*1.125000"/>
                                          </p:val>
                                        </p:tav>
                                        <p:tav tm="100000">
                                          <p:val>
                                            <p:strVal val="#ppt_y"/>
                                          </p:val>
                                        </p:tav>
                                      </p:tavLst>
                                    </p:anim>
                                    <p:animEffect transition="in" filter="wipe(down)">
                                      <p:cBhvr>
                                        <p:cTn id="1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49" y="1920875"/>
            <a:ext cx="4145691" cy="1295524"/>
          </a:xfrm>
        </p:spPr>
        <p:txBody>
          <a:bodyPr/>
          <a:lstStyle/>
          <a:p>
            <a:r>
              <a:rPr lang="en-US" sz="1500" dirty="0"/>
              <a:t>No loose threads.</a:t>
            </a:r>
            <a:br>
              <a:rPr lang="en-US" sz="1500" dirty="0"/>
            </a:br>
            <a:br>
              <a:rPr lang="en-US" sz="1500" dirty="0"/>
            </a:br>
            <a:r>
              <a:rPr lang="en-US" dirty="0">
                <a:ea typeface="+mj-lt"/>
                <a:cs typeface="+mj-lt"/>
              </a:rPr>
              <a:t>Are you ready to weave a new story with us?</a:t>
            </a:r>
            <a:endParaRPr lang="en-US" dirty="0"/>
          </a:p>
        </p:txBody>
      </p:sp>
      <p:pic>
        <p:nvPicPr>
          <p:cNvPr id="3" name="Picture 2" descr="A close-up of text&#10;&#10;AI-generated content may be incorrect.">
            <a:extLst>
              <a:ext uri="{FF2B5EF4-FFF2-40B4-BE49-F238E27FC236}">
                <a16:creationId xmlns:a16="http://schemas.microsoft.com/office/drawing/2014/main" id="{66B01F55-5251-5323-9CF6-91306DD659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313" y="4130577"/>
            <a:ext cx="585367" cy="559016"/>
          </a:xfrm>
          <a:prstGeom prst="rect">
            <a:avLst/>
          </a:prstGeom>
        </p:spPr>
      </p:pic>
    </p:spTree>
    <p:extLst>
      <p:ext uri="{BB962C8B-B14F-4D97-AF65-F5344CB8AC3E}">
        <p14:creationId xmlns:p14="http://schemas.microsoft.com/office/powerpoint/2010/main" val="403031071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C4C13-AAE0-E013-026E-3362FE9538A9}"/>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0E514C8C-2B70-C3E3-3068-0DE34E85FEFD}"/>
              </a:ext>
            </a:extLst>
          </p:cNvPr>
          <p:cNvGrpSpPr/>
          <p:nvPr/>
        </p:nvGrpSpPr>
        <p:grpSpPr>
          <a:xfrm>
            <a:off x="584946" y="1496786"/>
            <a:ext cx="3003075" cy="1384995"/>
            <a:chOff x="-150261" y="2381064"/>
            <a:chExt cx="3003075" cy="1384995"/>
          </a:xfrm>
        </p:grpSpPr>
        <p:sp>
          <p:nvSpPr>
            <p:cNvPr id="5" name="Title 1">
              <a:extLst>
                <a:ext uri="{FF2B5EF4-FFF2-40B4-BE49-F238E27FC236}">
                  <a16:creationId xmlns:a16="http://schemas.microsoft.com/office/drawing/2014/main" id="{81B6EEEE-93D6-BA79-3A15-7B1C66A3CA41}"/>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7" name="Title 1">
              <a:extLst>
                <a:ext uri="{FF2B5EF4-FFF2-40B4-BE49-F238E27FC236}">
                  <a16:creationId xmlns:a16="http://schemas.microsoft.com/office/drawing/2014/main" id="{18FD712D-025A-8BA4-94F9-93813EB02C74}"/>
                </a:ext>
              </a:extLst>
            </p:cNvPr>
            <p:cNvSpPr txBox="1">
              <a:spLocks/>
            </p:cNvSpPr>
            <p:nvPr/>
          </p:nvSpPr>
          <p:spPr>
            <a:xfrm>
              <a:off x="-150261" y="2381064"/>
              <a:ext cx="3003075" cy="138499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002EA2"/>
                  </a:solidFill>
                  <a:effectLst/>
                  <a:uLnTx/>
                  <a:uFillTx/>
                  <a:latin typeface="Finlandica"/>
                  <a:ea typeface="+mn-ea"/>
                  <a:cs typeface="+mn-cs"/>
                </a:rPr>
                <a:t>Finlayson's factory in Tampere </a:t>
              </a:r>
              <a:br>
                <a:rPr kumimoji="0" lang="en-US" sz="1400" i="0" u="none" strike="noStrike" kern="1200" cap="none" spc="0" normalizeH="0" baseline="0" noProof="0" dirty="0">
                  <a:ln>
                    <a:noFill/>
                  </a:ln>
                  <a:solidFill>
                    <a:srgbClr val="002EA2"/>
                  </a:solidFill>
                  <a:effectLst/>
                  <a:uLnTx/>
                  <a:uFillTx/>
                  <a:latin typeface="Finlandica"/>
                  <a:ea typeface="+mn-ea"/>
                  <a:cs typeface="+mn-cs"/>
                </a:rPr>
              </a:br>
              <a:r>
                <a:rPr kumimoji="0" lang="en-US" sz="1400" i="0" u="none" strike="noStrike" kern="1200" cap="none" spc="0" normalizeH="0" baseline="0" noProof="0" dirty="0">
                  <a:ln>
                    <a:noFill/>
                  </a:ln>
                  <a:solidFill>
                    <a:srgbClr val="002EA2"/>
                  </a:solidFill>
                  <a:effectLst/>
                  <a:uLnTx/>
                  <a:uFillTx/>
                  <a:latin typeface="Finlandica"/>
                  <a:ea typeface="+mn-ea"/>
                  <a:cs typeface="+mn-cs"/>
                </a:rPr>
                <a:t>was the largest industrial facility </a:t>
              </a:r>
              <a:br>
                <a:rPr kumimoji="0" lang="en-US" sz="1400" i="0" u="none" strike="noStrike" kern="1200" cap="none" spc="0" normalizeH="0" baseline="0" noProof="0" dirty="0">
                  <a:ln>
                    <a:noFill/>
                  </a:ln>
                  <a:solidFill>
                    <a:srgbClr val="002EA2"/>
                  </a:solidFill>
                  <a:effectLst/>
                  <a:uLnTx/>
                  <a:uFillTx/>
                  <a:latin typeface="Finlandica"/>
                  <a:ea typeface="+mn-ea"/>
                  <a:cs typeface="+mn-cs"/>
                </a:rPr>
              </a:br>
              <a:r>
                <a:rPr kumimoji="0" lang="en-US" sz="1400" i="0" u="none" strike="noStrike" kern="1200" cap="none" spc="0" normalizeH="0" baseline="0" noProof="0" dirty="0">
                  <a:ln>
                    <a:noFill/>
                  </a:ln>
                  <a:solidFill>
                    <a:srgbClr val="002EA2"/>
                  </a:solidFill>
                  <a:effectLst/>
                  <a:uLnTx/>
                  <a:uFillTx/>
                  <a:latin typeface="Finlandica"/>
                  <a:ea typeface="+mn-ea"/>
                  <a:cs typeface="+mn-cs"/>
                </a:rPr>
                <a:t>in Finland and the largest industrial </a:t>
              </a:r>
              <a:br>
                <a:rPr kumimoji="0" lang="en-US" sz="1400" i="0" u="none" strike="noStrike" kern="1200" cap="none" spc="0" normalizeH="0" baseline="0" noProof="0" dirty="0">
                  <a:ln>
                    <a:noFill/>
                  </a:ln>
                  <a:solidFill>
                    <a:srgbClr val="002EA2"/>
                  </a:solidFill>
                  <a:effectLst/>
                  <a:uLnTx/>
                  <a:uFillTx/>
                  <a:latin typeface="Finlandica"/>
                  <a:ea typeface="+mn-ea"/>
                  <a:cs typeface="+mn-cs"/>
                </a:rPr>
              </a:br>
              <a:r>
                <a:rPr kumimoji="0" lang="en-US" sz="1400" i="0" u="none" strike="noStrike" kern="1200" cap="none" spc="0" normalizeH="0" baseline="0" noProof="0" dirty="0">
                  <a:ln>
                    <a:noFill/>
                  </a:ln>
                  <a:solidFill>
                    <a:srgbClr val="002EA2"/>
                  </a:solidFill>
                  <a:effectLst/>
                  <a:uLnTx/>
                  <a:uFillTx/>
                  <a:latin typeface="Finlandica"/>
                  <a:ea typeface="+mn-ea"/>
                  <a:cs typeface="+mn-cs"/>
                </a:rPr>
                <a:t>site in the Nordic countries </a:t>
              </a:r>
              <a:br>
                <a:rPr kumimoji="0" lang="en-US" sz="1400" i="0" u="none" strike="noStrike" kern="1200" cap="none" spc="0" normalizeH="0" baseline="0" noProof="0" dirty="0">
                  <a:ln>
                    <a:noFill/>
                  </a:ln>
                  <a:solidFill>
                    <a:srgbClr val="002EA2"/>
                  </a:solidFill>
                  <a:effectLst/>
                  <a:uLnTx/>
                  <a:uFillTx/>
                  <a:latin typeface="Finlandica"/>
                  <a:ea typeface="+mn-ea"/>
                  <a:cs typeface="+mn-cs"/>
                </a:rPr>
              </a:br>
              <a:r>
                <a:rPr kumimoji="0" lang="en-US" sz="1400" i="0" u="none" strike="noStrike" kern="1200" cap="none" spc="0" normalizeH="0" baseline="0" noProof="0" dirty="0">
                  <a:ln>
                    <a:noFill/>
                  </a:ln>
                  <a:solidFill>
                    <a:srgbClr val="002EA2"/>
                  </a:solidFill>
                  <a:effectLst/>
                  <a:uLnTx/>
                  <a:uFillTx/>
                  <a:latin typeface="Finlandica"/>
                  <a:ea typeface="+mn-ea"/>
                  <a:cs typeface="+mn-cs"/>
                </a:rPr>
                <a:t>until the 1920s.</a:t>
              </a:r>
            </a:p>
            <a:p>
              <a:pPr algn="ctr">
                <a:spcBef>
                  <a:spcPts val="0"/>
                </a:spcBef>
                <a:defRPr/>
              </a:pPr>
              <a:endParaRPr kumimoji="0" lang="en-US" sz="2000" i="0" u="none" strike="noStrike" kern="1200" cap="none" spc="0" normalizeH="0" baseline="0" noProof="0" dirty="0">
                <a:ln>
                  <a:noFill/>
                </a:ln>
                <a:solidFill>
                  <a:srgbClr val="002EA2"/>
                </a:solidFill>
                <a:effectLst/>
                <a:uLnTx/>
                <a:uFillTx/>
                <a:latin typeface="Finlandica"/>
                <a:ea typeface="+mj-lt"/>
                <a:cs typeface="Finlandica"/>
              </a:endParaRPr>
            </a:p>
          </p:txBody>
        </p:sp>
      </p:grpSp>
      <p:grpSp>
        <p:nvGrpSpPr>
          <p:cNvPr id="69" name="Group 68">
            <a:extLst>
              <a:ext uri="{FF2B5EF4-FFF2-40B4-BE49-F238E27FC236}">
                <a16:creationId xmlns:a16="http://schemas.microsoft.com/office/drawing/2014/main" id="{FCEC5890-62D2-FCA5-5452-3EDA5216E211}"/>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8BDE1C60-D1AB-161B-3928-34052114063D}"/>
                </a:ext>
              </a:extLst>
            </p:cNvPr>
            <p:cNvPicPr>
              <a:picLocks noChangeAspect="1"/>
            </p:cNvPicPr>
            <p:nvPr/>
          </p:nvPicPr>
          <p:blipFill>
            <a:blip r:embed="rId5">
              <a:extLst>
                <a:ext uri="{28A0092B-C50C-407E-A947-70E740481C1C}">
                  <a14:useLocalDpi xmlns:a14="http://schemas.microsoft.com/office/drawing/2010/main" val="0"/>
                </a:ext>
              </a:extLst>
            </a:blip>
            <a:srcRect l="11866" r="58"/>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DB891CE5-3405-E7F2-D64D-C6EE282F34C5}"/>
                </a:ext>
              </a:extLst>
            </p:cNvPr>
            <p:cNvSpPr txBox="1">
              <a:spLocks/>
            </p:cNvSpPr>
            <p:nvPr/>
          </p:nvSpPr>
          <p:spPr>
            <a:xfrm>
              <a:off x="4124187" y="4725845"/>
              <a:ext cx="1593385"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rPr>
                <a:t>Photo: Courtesy of </a:t>
              </a:r>
              <a:r>
                <a:rPr lang="en-US" sz="700" kern="0" cap="none" spc="0" dirty="0" err="1">
                  <a:solidFill>
                    <a:schemeClr val="bg1"/>
                  </a:solidFill>
                  <a:effectLst>
                    <a:outerShdw blurRad="635000" dir="5400000" algn="ctr" rotWithShape="0">
                      <a:srgbClr val="000000">
                        <a:alpha val="75000"/>
                      </a:srgbClr>
                    </a:outerShdw>
                  </a:effectLst>
                </a:rPr>
                <a:t>Nanso's</a:t>
              </a:r>
              <a:r>
                <a:rPr lang="en-US" sz="700" kern="0" cap="none" spc="0" dirty="0">
                  <a:solidFill>
                    <a:schemeClr val="bg1"/>
                  </a:solidFill>
                  <a:effectLst>
                    <a:outerShdw blurRad="635000" dir="5400000" algn="ctr" rotWithShape="0">
                      <a:srgbClr val="000000">
                        <a:alpha val="75000"/>
                      </a:srgbClr>
                    </a:outerShdw>
                  </a:effectLst>
                </a:rPr>
                <a:t> history archive</a:t>
              </a:r>
            </a:p>
          </p:txBody>
        </p:sp>
      </p:grpSp>
      <p:grpSp>
        <p:nvGrpSpPr>
          <p:cNvPr id="11" name="Group 10">
            <a:extLst>
              <a:ext uri="{FF2B5EF4-FFF2-40B4-BE49-F238E27FC236}">
                <a16:creationId xmlns:a16="http://schemas.microsoft.com/office/drawing/2014/main" id="{413A5F53-69DE-0E7B-486E-2FBA846B2384}"/>
              </a:ext>
            </a:extLst>
          </p:cNvPr>
          <p:cNvGrpSpPr/>
          <p:nvPr/>
        </p:nvGrpSpPr>
        <p:grpSpPr>
          <a:xfrm>
            <a:off x="4067944" y="627532"/>
            <a:ext cx="5076056" cy="4265480"/>
            <a:chOff x="5640197" y="628046"/>
            <a:chExt cx="5076056" cy="4265480"/>
          </a:xfrm>
        </p:grpSpPr>
        <p:pic>
          <p:nvPicPr>
            <p:cNvPr id="13" name="Picture 12">
              <a:extLst>
                <a:ext uri="{FF2B5EF4-FFF2-40B4-BE49-F238E27FC236}">
                  <a16:creationId xmlns:a16="http://schemas.microsoft.com/office/drawing/2014/main" id="{175CD336-7EC3-D4DB-AD00-A6EC2301B1FE}"/>
                </a:ext>
              </a:extLst>
            </p:cNvPr>
            <p:cNvPicPr>
              <a:picLocks noChangeAspect="1"/>
            </p:cNvPicPr>
            <p:nvPr/>
          </p:nvPicPr>
          <p:blipFill>
            <a:blip r:embed="rId6">
              <a:extLst>
                <a:ext uri="{28A0092B-C50C-407E-A947-70E740481C1C}">
                  <a14:useLocalDpi xmlns:a14="http://schemas.microsoft.com/office/drawing/2010/main" val="0"/>
                </a:ext>
              </a:extLst>
            </a:blip>
            <a:srcRect l="11562" r="11562"/>
            <a:stretch/>
          </p:blipFill>
          <p:spPr>
            <a:xfrm>
              <a:off x="5640197" y="628046"/>
              <a:ext cx="5076056" cy="4265480"/>
            </a:xfrm>
            <a:prstGeom prst="rect">
              <a:avLst/>
            </a:prstGeom>
          </p:spPr>
        </p:pic>
        <p:sp>
          <p:nvSpPr>
            <p:cNvPr id="22" name="Footer Placeholder 4">
              <a:extLst>
                <a:ext uri="{FF2B5EF4-FFF2-40B4-BE49-F238E27FC236}">
                  <a16:creationId xmlns:a16="http://schemas.microsoft.com/office/drawing/2014/main" id="{5CF9AD68-8FD6-8BF3-984F-C0D9E3115A05}"/>
                </a:ext>
              </a:extLst>
            </p:cNvPr>
            <p:cNvSpPr txBox="1">
              <a:spLocks/>
            </p:cNvSpPr>
            <p:nvPr/>
          </p:nvSpPr>
          <p:spPr>
            <a:xfrm>
              <a:off x="5688828" y="4733616"/>
              <a:ext cx="1593385"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mj-lt"/>
                </a:rPr>
                <a:t>Photo: Courtesy of </a:t>
              </a:r>
              <a:r>
                <a:rPr lang="en-US" sz="700" kern="0" cap="none" spc="0" dirty="0" err="1">
                  <a:solidFill>
                    <a:schemeClr val="bg1"/>
                  </a:solidFill>
                  <a:effectLst>
                    <a:outerShdw blurRad="635000" dir="5400000" algn="ctr" rotWithShape="0">
                      <a:srgbClr val="000000">
                        <a:alpha val="75000"/>
                      </a:srgbClr>
                    </a:outerShdw>
                  </a:effectLst>
                  <a:latin typeface="+mj-lt"/>
                </a:rPr>
                <a:t>Nanso's</a:t>
              </a:r>
              <a:r>
                <a:rPr lang="en-US" sz="700" kern="0" cap="none" spc="0" dirty="0">
                  <a:solidFill>
                    <a:schemeClr val="bg1"/>
                  </a:solidFill>
                  <a:effectLst>
                    <a:outerShdw blurRad="635000" dir="5400000" algn="ctr" rotWithShape="0">
                      <a:srgbClr val="000000">
                        <a:alpha val="75000"/>
                      </a:srgbClr>
                    </a:outerShdw>
                  </a:effectLst>
                  <a:latin typeface="+mj-lt"/>
                </a:rPr>
                <a:t> history archive</a:t>
              </a:r>
            </a:p>
          </p:txBody>
        </p:sp>
      </p:grpSp>
      <p:sp>
        <p:nvSpPr>
          <p:cNvPr id="31" name="Rectangle 30">
            <a:extLst>
              <a:ext uri="{FF2B5EF4-FFF2-40B4-BE49-F238E27FC236}">
                <a16:creationId xmlns:a16="http://schemas.microsoft.com/office/drawing/2014/main" id="{FF2F98F8-46B5-DD5E-07CF-E73CEC4E2AD9}"/>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7E60A95A-2B90-A9B0-F7D2-0ACD56544CA2}"/>
              </a:ext>
            </a:extLst>
          </p:cNvPr>
          <p:cNvSpPr txBox="1">
            <a:spLocks/>
          </p:cNvSpPr>
          <p:nvPr/>
        </p:nvSpPr>
        <p:spPr>
          <a:xfrm>
            <a:off x="1265990" y="3160314"/>
            <a:ext cx="1643466"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dirty="0">
                <a:solidFill>
                  <a:schemeClr val="tx1"/>
                </a:solidFill>
                <a:ea typeface="+mj-lt"/>
                <a:cs typeface="+mj-lt"/>
              </a:rPr>
              <a:t>In the 1850s every third </a:t>
            </a:r>
            <a:r>
              <a:rPr lang="en-US" sz="1000" b="0" dirty="0" err="1">
                <a:solidFill>
                  <a:schemeClr val="tx1"/>
                </a:solidFill>
                <a:ea typeface="+mj-lt"/>
                <a:cs typeface="+mj-lt"/>
              </a:rPr>
              <a:t>Tamperenian</a:t>
            </a:r>
            <a:r>
              <a:rPr lang="en-US" sz="1000" b="0" dirty="0">
                <a:solidFill>
                  <a:schemeClr val="tx1"/>
                </a:solidFill>
                <a:ea typeface="+mj-lt"/>
                <a:cs typeface="+mj-lt"/>
              </a:rPr>
              <a:t> was employed </a:t>
            </a:r>
            <a:br>
              <a:rPr lang="en-US" sz="1000" b="0" dirty="0">
                <a:solidFill>
                  <a:schemeClr val="tx1"/>
                </a:solidFill>
                <a:ea typeface="+mj-lt"/>
                <a:cs typeface="+mj-lt"/>
              </a:rPr>
            </a:br>
            <a:r>
              <a:rPr lang="en-US" sz="1000" b="0" dirty="0">
                <a:solidFill>
                  <a:schemeClr val="tx1"/>
                </a:solidFill>
                <a:ea typeface="+mj-lt"/>
                <a:cs typeface="+mj-lt"/>
              </a:rPr>
              <a:t>by Finlayson.</a:t>
            </a:r>
          </a:p>
        </p:txBody>
      </p:sp>
      <p:sp>
        <p:nvSpPr>
          <p:cNvPr id="27" name="TextBox 26">
            <a:extLst>
              <a:ext uri="{FF2B5EF4-FFF2-40B4-BE49-F238E27FC236}">
                <a16:creationId xmlns:a16="http://schemas.microsoft.com/office/drawing/2014/main" id="{AED164C2-71E7-FB31-7207-EC0C824F5A4E}"/>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dirty="0"/>
          </a:p>
        </p:txBody>
      </p:sp>
      <p:sp>
        <p:nvSpPr>
          <p:cNvPr id="54" name="Title 1">
            <a:extLst>
              <a:ext uri="{FF2B5EF4-FFF2-40B4-BE49-F238E27FC236}">
                <a16:creationId xmlns:a16="http://schemas.microsoft.com/office/drawing/2014/main" id="{FDE361CF-F274-B29C-BD9D-C3C5BD34EE41}"/>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rPr>
              <a:t>The textile industry spun entire cities and communities.</a:t>
            </a:r>
          </a:p>
        </p:txBody>
      </p:sp>
      <p:sp>
        <p:nvSpPr>
          <p:cNvPr id="56" name="Title 1">
            <a:extLst>
              <a:ext uri="{FF2B5EF4-FFF2-40B4-BE49-F238E27FC236}">
                <a16:creationId xmlns:a16="http://schemas.microsoft.com/office/drawing/2014/main" id="{EB1C4010-FBBF-89F3-4572-406EB8B58346}"/>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dirty="0">
                <a:solidFill>
                  <a:schemeClr val="tx1"/>
                </a:solidFill>
                <a:latin typeface="Finlandica" pitchFamily="2" charset="77"/>
              </a:rPr>
              <a:t>1</a:t>
            </a:r>
          </a:p>
        </p:txBody>
      </p:sp>
      <p:sp>
        <p:nvSpPr>
          <p:cNvPr id="57" name="Rectangle 56">
            <a:extLst>
              <a:ext uri="{FF2B5EF4-FFF2-40B4-BE49-F238E27FC236}">
                <a16:creationId xmlns:a16="http://schemas.microsoft.com/office/drawing/2014/main" id="{8BE22C60-F261-06AD-6A1B-CEFC8A3FCEA6}"/>
              </a:ext>
            </a:extLst>
          </p:cNvPr>
          <p:cNvSpPr/>
          <p:nvPr/>
        </p:nvSpPr>
        <p:spPr>
          <a:xfrm>
            <a:off x="62354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 name="Title 1">
            <a:extLst>
              <a:ext uri="{FF2B5EF4-FFF2-40B4-BE49-F238E27FC236}">
                <a16:creationId xmlns:a16="http://schemas.microsoft.com/office/drawing/2014/main" id="{30ADF5CE-AE8E-1B79-6BC1-A410633D34F0}"/>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2</a:t>
            </a:r>
          </a:p>
        </p:txBody>
      </p:sp>
      <p:sp>
        <p:nvSpPr>
          <p:cNvPr id="59" name="Title 1">
            <a:extLst>
              <a:ext uri="{FF2B5EF4-FFF2-40B4-BE49-F238E27FC236}">
                <a16:creationId xmlns:a16="http://schemas.microsoft.com/office/drawing/2014/main" id="{1BEDBB7A-49AD-CAD6-F0EE-65954F661582}"/>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3</a:t>
            </a:r>
          </a:p>
        </p:txBody>
      </p:sp>
      <p:sp>
        <p:nvSpPr>
          <p:cNvPr id="60" name="Title 1">
            <a:extLst>
              <a:ext uri="{FF2B5EF4-FFF2-40B4-BE49-F238E27FC236}">
                <a16:creationId xmlns:a16="http://schemas.microsoft.com/office/drawing/2014/main" id="{2E2BECAD-794A-6CE8-9061-10990344B021}"/>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4</a:t>
            </a:r>
          </a:p>
        </p:txBody>
      </p:sp>
      <p:sp>
        <p:nvSpPr>
          <p:cNvPr id="61" name="Title 1">
            <a:extLst>
              <a:ext uri="{FF2B5EF4-FFF2-40B4-BE49-F238E27FC236}">
                <a16:creationId xmlns:a16="http://schemas.microsoft.com/office/drawing/2014/main" id="{DD0A9B53-D36B-0D3E-78D7-D3ABB002DDEA}"/>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5</a:t>
            </a:r>
          </a:p>
        </p:txBody>
      </p:sp>
      <p:sp>
        <p:nvSpPr>
          <p:cNvPr id="62" name="Title 1">
            <a:extLst>
              <a:ext uri="{FF2B5EF4-FFF2-40B4-BE49-F238E27FC236}">
                <a16:creationId xmlns:a16="http://schemas.microsoft.com/office/drawing/2014/main" id="{E5927FD6-477B-2C41-A3D4-E5AF7A410245}"/>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6</a:t>
            </a:r>
          </a:p>
        </p:txBody>
      </p:sp>
      <p:sp>
        <p:nvSpPr>
          <p:cNvPr id="63" name="Title 1">
            <a:extLst>
              <a:ext uri="{FF2B5EF4-FFF2-40B4-BE49-F238E27FC236}">
                <a16:creationId xmlns:a16="http://schemas.microsoft.com/office/drawing/2014/main" id="{2DA00047-592F-8974-4789-8A40C7A9E79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7</a:t>
            </a:r>
          </a:p>
        </p:txBody>
      </p:sp>
      <p:sp>
        <p:nvSpPr>
          <p:cNvPr id="64" name="Title 1">
            <a:extLst>
              <a:ext uri="{FF2B5EF4-FFF2-40B4-BE49-F238E27FC236}">
                <a16:creationId xmlns:a16="http://schemas.microsoft.com/office/drawing/2014/main" id="{B38E010B-85E8-51AB-F433-BC22B3EABB02}"/>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8</a:t>
            </a:r>
          </a:p>
        </p:txBody>
      </p:sp>
      <p:sp>
        <p:nvSpPr>
          <p:cNvPr id="65" name="Title 1">
            <a:extLst>
              <a:ext uri="{FF2B5EF4-FFF2-40B4-BE49-F238E27FC236}">
                <a16:creationId xmlns:a16="http://schemas.microsoft.com/office/drawing/2014/main" id="{5FA3BAB5-72B3-5EF6-B077-B87C0C47472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9</a:t>
            </a:r>
          </a:p>
        </p:txBody>
      </p:sp>
      <p:sp>
        <p:nvSpPr>
          <p:cNvPr id="66" name="Title 1">
            <a:extLst>
              <a:ext uri="{FF2B5EF4-FFF2-40B4-BE49-F238E27FC236}">
                <a16:creationId xmlns:a16="http://schemas.microsoft.com/office/drawing/2014/main" id="{73E52304-4E50-465D-2A59-EA190775260E}"/>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10</a:t>
            </a:r>
          </a:p>
        </p:txBody>
      </p:sp>
      <p:sp>
        <p:nvSpPr>
          <p:cNvPr id="2" name="Title 1">
            <a:extLst>
              <a:ext uri="{FF2B5EF4-FFF2-40B4-BE49-F238E27FC236}">
                <a16:creationId xmlns:a16="http://schemas.microsoft.com/office/drawing/2014/main" id="{9CEF7438-4DE0-32CC-5D8E-162E63BA6D2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dirty="0">
                <a:solidFill>
                  <a:schemeClr val="accent3"/>
                </a:solidFill>
              </a:rPr>
              <a:t>10 COMMON THREADS OF FINNISH FASHION</a:t>
            </a:r>
            <a:endParaRPr lang="en-US" sz="600" b="0" dirty="0">
              <a:solidFill>
                <a:schemeClr val="accent3"/>
              </a:solidFill>
              <a:latin typeface="Finlandica"/>
            </a:endParaRPr>
          </a:p>
        </p:txBody>
      </p:sp>
      <p:grpSp>
        <p:nvGrpSpPr>
          <p:cNvPr id="10" name="Group 9">
            <a:extLst>
              <a:ext uri="{FF2B5EF4-FFF2-40B4-BE49-F238E27FC236}">
                <a16:creationId xmlns:a16="http://schemas.microsoft.com/office/drawing/2014/main" id="{E8A5E1CE-AE21-A04E-36DA-0BB55D0D61CB}"/>
              </a:ext>
            </a:extLst>
          </p:cNvPr>
          <p:cNvGrpSpPr/>
          <p:nvPr/>
        </p:nvGrpSpPr>
        <p:grpSpPr>
          <a:xfrm>
            <a:off x="179510" y="5321880"/>
            <a:ext cx="3816426" cy="4269600"/>
            <a:chOff x="179510" y="5249140"/>
            <a:chExt cx="3816426" cy="4269600"/>
          </a:xfrm>
        </p:grpSpPr>
        <p:pic>
          <p:nvPicPr>
            <p:cNvPr id="6" name="Picture 5">
              <a:extLst>
                <a:ext uri="{FF2B5EF4-FFF2-40B4-BE49-F238E27FC236}">
                  <a16:creationId xmlns:a16="http://schemas.microsoft.com/office/drawing/2014/main" id="{B519963C-B0BB-8BCB-AFEA-C5B06306A8DB}"/>
                </a:ext>
              </a:extLst>
            </p:cNvPr>
            <p:cNvPicPr>
              <a:picLocks/>
            </p:cNvPicPr>
            <p:nvPr/>
          </p:nvPicPr>
          <p:blipFill>
            <a:blip r:embed="rId7">
              <a:extLst>
                <a:ext uri="{28A0092B-C50C-407E-A947-70E740481C1C}">
                  <a14:useLocalDpi xmlns:a14="http://schemas.microsoft.com/office/drawing/2010/main" val="0"/>
                </a:ext>
              </a:extLst>
            </a:blip>
            <a:srcRect t="6466" b="6466"/>
            <a:stretch/>
          </p:blipFill>
          <p:spPr>
            <a:xfrm>
              <a:off x="179510" y="5249140"/>
              <a:ext cx="3816426" cy="4269600"/>
            </a:xfrm>
            <a:prstGeom prst="rect">
              <a:avLst/>
            </a:prstGeom>
          </p:spPr>
        </p:pic>
        <p:sp>
          <p:nvSpPr>
            <p:cNvPr id="9" name="Footer Placeholder 4">
              <a:extLst>
                <a:ext uri="{FF2B5EF4-FFF2-40B4-BE49-F238E27FC236}">
                  <a16:creationId xmlns:a16="http://schemas.microsoft.com/office/drawing/2014/main" id="{72A8464A-56C4-062C-D268-C63EC84005EB}"/>
                </a:ext>
              </a:extLst>
            </p:cNvPr>
            <p:cNvSpPr txBox="1">
              <a:spLocks/>
            </p:cNvSpPr>
            <p:nvPr/>
          </p:nvSpPr>
          <p:spPr>
            <a:xfrm>
              <a:off x="243010" y="9352414"/>
              <a:ext cx="1593385"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rPr>
                <a:t>Photo: Courtesy of </a:t>
              </a:r>
              <a:r>
                <a:rPr lang="en-US" sz="700" kern="0" cap="none" spc="0" dirty="0" err="1">
                  <a:solidFill>
                    <a:schemeClr val="bg1"/>
                  </a:solidFill>
                  <a:effectLst>
                    <a:outerShdw blurRad="635000" dir="5400000" algn="ctr" rotWithShape="0">
                      <a:srgbClr val="000000">
                        <a:alpha val="75000"/>
                      </a:srgbClr>
                    </a:outerShdw>
                  </a:effectLst>
                </a:rPr>
                <a:t>Nanso's</a:t>
              </a:r>
              <a:r>
                <a:rPr lang="en-US" sz="700" kern="0" cap="none" spc="0" dirty="0">
                  <a:solidFill>
                    <a:schemeClr val="bg1"/>
                  </a:solidFill>
                  <a:effectLst>
                    <a:outerShdw blurRad="635000" dir="5400000" algn="ctr" rotWithShape="0">
                      <a:srgbClr val="000000">
                        <a:alpha val="75000"/>
                      </a:srgbClr>
                    </a:outerShdw>
                  </a:effectLst>
                </a:rPr>
                <a:t> history archive</a:t>
              </a:r>
              <a:endParaRPr lang="en-US" sz="700" kern="0" cap="none" spc="0" dirty="0">
                <a:solidFill>
                  <a:schemeClr val="bg1"/>
                </a:solidFill>
                <a:latin typeface="+mj-lt"/>
              </a:endParaRPr>
            </a:p>
          </p:txBody>
        </p:sp>
      </p:grpSp>
      <p:sp>
        <p:nvSpPr>
          <p:cNvPr id="21" name="Rectangle 20">
            <a:extLst>
              <a:ext uri="{FF2B5EF4-FFF2-40B4-BE49-F238E27FC236}">
                <a16:creationId xmlns:a16="http://schemas.microsoft.com/office/drawing/2014/main" id="{B9FD370E-D58C-4AC0-CE13-3FD8AA9B4BE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097577496"/>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ppt_y</p:attrName>
                                        </p:attrNameLst>
                                      </p:cBhvr>
                                      <p:tavLst>
                                        <p:tav tm="0">
                                          <p:val>
                                            <p:strVal val="#ppt_y+#ppt_h*1.125000"/>
                                          </p:val>
                                        </p:tav>
                                        <p:tav tm="100000">
                                          <p:val>
                                            <p:strVal val="#ppt_y"/>
                                          </p:val>
                                        </p:tav>
                                      </p:tavLst>
                                    </p:anim>
                                    <p:animEffect transition="in" filter="wipe(up)">
                                      <p:cBhvr>
                                        <p:cTn id="8" dur="10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10"/>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extLst>
    <p:ext uri="{6950BFC3-D8DA-4A85-94F7-54DA5524770B}">
      <p188:commentRel xmlns:p188="http://schemas.microsoft.com/office/powerpoint/2018/8/main" r:id="rId4"/>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C2318-1CB5-94BF-531C-320C175522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2805B46-E3C8-80A7-41DB-AFF3D513F61B}"/>
              </a:ext>
            </a:extLst>
          </p:cNvPr>
          <p:cNvPicPr>
            <a:picLocks noChangeAspect="1"/>
          </p:cNvPicPr>
          <p:nvPr/>
        </p:nvPicPr>
        <p:blipFill>
          <a:blip r:embed="rId4">
            <a:extLst>
              <a:ext uri="{28A0092B-C50C-407E-A947-70E740481C1C}">
                <a14:useLocalDpi xmlns:a14="http://schemas.microsoft.com/office/drawing/2010/main" val="0"/>
              </a:ext>
            </a:extLst>
          </a:blip>
          <a:srcRect t="7812" b="7812"/>
          <a:stretch/>
        </p:blipFill>
        <p:spPr>
          <a:xfrm>
            <a:off x="0" y="0"/>
            <a:ext cx="9144000" cy="5143500"/>
          </a:xfrm>
          <a:prstGeom prst="rect">
            <a:avLst/>
          </a:prstGeom>
        </p:spPr>
      </p:pic>
      <p:sp>
        <p:nvSpPr>
          <p:cNvPr id="8" name="Rectangle 7">
            <a:extLst>
              <a:ext uri="{FF2B5EF4-FFF2-40B4-BE49-F238E27FC236}">
                <a16:creationId xmlns:a16="http://schemas.microsoft.com/office/drawing/2014/main" id="{C0E567AA-202B-F8D1-0633-B87317CC5530}"/>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4">
            <a:extLst>
              <a:ext uri="{FF2B5EF4-FFF2-40B4-BE49-F238E27FC236}">
                <a16:creationId xmlns:a16="http://schemas.microsoft.com/office/drawing/2014/main" id="{966C52FD-6FD3-B542-87B9-2BA9985294DB}"/>
              </a:ext>
            </a:extLst>
          </p:cNvPr>
          <p:cNvSpPr txBox="1">
            <a:spLocks/>
          </p:cNvSpPr>
          <p:nvPr/>
        </p:nvSpPr>
        <p:spPr>
          <a:xfrm>
            <a:off x="1511300" y="4793685"/>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a:solidFill>
                  <a:schemeClr val="bg1"/>
                </a:solidFill>
              </a:rPr>
              <a:t>Photo: Reima</a:t>
            </a:r>
          </a:p>
        </p:txBody>
      </p:sp>
      <p:sp>
        <p:nvSpPr>
          <p:cNvPr id="6" name="Title 1">
            <a:extLst>
              <a:ext uri="{FF2B5EF4-FFF2-40B4-BE49-F238E27FC236}">
                <a16:creationId xmlns:a16="http://schemas.microsoft.com/office/drawing/2014/main" id="{740501FE-8985-29ED-8DD7-8359189A74A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dirty="0">
                <a:solidFill>
                  <a:schemeClr val="bg1"/>
                </a:solidFill>
                <a:effectLst>
                  <a:outerShdw blurRad="1270000" dist="50800" dir="5400000" sx="102000" sy="102000" algn="ctr" rotWithShape="0">
                    <a:srgbClr val="000000">
                      <a:alpha val="41087"/>
                    </a:srgbClr>
                  </a:outerShdw>
                </a:effectLst>
              </a:rPr>
              <a:t>2/10</a:t>
            </a:r>
          </a:p>
        </p:txBody>
      </p:sp>
      <p:sp>
        <p:nvSpPr>
          <p:cNvPr id="7" name="Title 1">
            <a:extLst>
              <a:ext uri="{FF2B5EF4-FFF2-40B4-BE49-F238E27FC236}">
                <a16:creationId xmlns:a16="http://schemas.microsoft.com/office/drawing/2014/main" id="{2F95C5D3-963E-3C35-1EFA-0309482A5ED9}"/>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effectLst>
                  <a:outerShdw blurRad="994667" dir="5400000" sx="102000" sy="102000" algn="ctr" rotWithShape="0">
                    <a:srgbClr val="000000"/>
                  </a:outerShdw>
                </a:effectLst>
              </a:rPr>
              <a:t>An active outdoor life has </a:t>
            </a:r>
          </a:p>
          <a:p>
            <a:pPr algn="ctr"/>
            <a:r>
              <a:rPr lang="en-US" sz="2000" dirty="0">
                <a:solidFill>
                  <a:schemeClr val="bg1"/>
                </a:solidFill>
                <a:effectLst>
                  <a:outerShdw blurRad="994667" dir="5400000" sx="102000" sy="102000" algn="ctr" rotWithShape="0">
                    <a:srgbClr val="000000"/>
                  </a:outerShdw>
                </a:effectLst>
              </a:rPr>
              <a:t>always been our style.</a:t>
            </a:r>
            <a:endParaRPr lang="en-US" dirty="0">
              <a:solidFill>
                <a:schemeClr val="bg1"/>
              </a:solidFill>
              <a:effectLst>
                <a:outerShdw blurRad="994667" dir="5400000" sx="102000" sy="102000" algn="ctr" rotWithShape="0">
                  <a:srgbClr val="000000"/>
                </a:outerShdw>
              </a:effectLst>
              <a:latin typeface="Finlandica"/>
            </a:endParaRPr>
          </a:p>
        </p:txBody>
      </p:sp>
      <p:pic>
        <p:nvPicPr>
          <p:cNvPr id="9" name="Picture 8">
            <a:extLst>
              <a:ext uri="{FF2B5EF4-FFF2-40B4-BE49-F238E27FC236}">
                <a16:creationId xmlns:a16="http://schemas.microsoft.com/office/drawing/2014/main" id="{3C404F1C-E6B6-CB3B-C7D3-A7BC84567A1B}"/>
              </a:ext>
            </a:extLst>
          </p:cNvPr>
          <p:cNvPicPr>
            <a:picLocks/>
          </p:cNvPicPr>
          <p:nvPr/>
        </p:nvPicPr>
        <p:blipFill>
          <a:blip r:embed="rId5"/>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1990196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C4E3C-B730-D708-8FB4-A391C243A6D2}"/>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5141C348-C791-1D57-2C6B-A6C1B982A4F2}"/>
              </a:ext>
            </a:extLst>
          </p:cNvPr>
          <p:cNvGrpSpPr/>
          <p:nvPr/>
        </p:nvGrpSpPr>
        <p:grpSpPr>
          <a:xfrm>
            <a:off x="584946" y="1446037"/>
            <a:ext cx="3003075" cy="1107996"/>
            <a:chOff x="-150261" y="2381064"/>
            <a:chExt cx="3003075" cy="1107996"/>
          </a:xfrm>
        </p:grpSpPr>
        <p:sp>
          <p:nvSpPr>
            <p:cNvPr id="9" name="Title 1">
              <a:extLst>
                <a:ext uri="{FF2B5EF4-FFF2-40B4-BE49-F238E27FC236}">
                  <a16:creationId xmlns:a16="http://schemas.microsoft.com/office/drawing/2014/main" id="{DE0DCDB9-BDB0-C03C-FDE1-032DA04D2F16}"/>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0" name="Title 1">
              <a:extLst>
                <a:ext uri="{FF2B5EF4-FFF2-40B4-BE49-F238E27FC236}">
                  <a16:creationId xmlns:a16="http://schemas.microsoft.com/office/drawing/2014/main" id="{A30E0198-196C-7089-AFC6-FEA4418BB7BE}"/>
                </a:ext>
              </a:extLst>
            </p:cNvPr>
            <p:cNvSpPr txBox="1">
              <a:spLocks/>
            </p:cNvSpPr>
            <p:nvPr/>
          </p:nvSpPr>
          <p:spPr>
            <a:xfrm>
              <a:off x="-150261" y="2381064"/>
              <a:ext cx="3003075" cy="110799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spcBef>
                  <a:spcPts val="0"/>
                </a:spcBef>
                <a:defRPr/>
              </a:pPr>
              <a:r>
                <a:rPr lang="en-US" dirty="0">
                  <a:solidFill>
                    <a:srgbClr val="002EA2"/>
                  </a:solidFill>
                  <a:latin typeface="Finlandica"/>
                  <a:ea typeface="+mj-lt"/>
                  <a:cs typeface="Finlandica"/>
                </a:rPr>
                <a:t>Finland is the</a:t>
              </a:r>
              <a:br>
                <a:rPr lang="en-US" dirty="0">
                  <a:solidFill>
                    <a:srgbClr val="002EA2"/>
                  </a:solidFill>
                  <a:latin typeface="Finlandica"/>
                  <a:ea typeface="+mj-lt"/>
                  <a:cs typeface="Finlandica"/>
                </a:rPr>
              </a:br>
              <a:r>
                <a:rPr lang="en-US" dirty="0">
                  <a:solidFill>
                    <a:srgbClr val="002EA2"/>
                  </a:solidFill>
                  <a:latin typeface="Finlandica"/>
                  <a:ea typeface="+mj-lt"/>
                  <a:cs typeface="Finlandica"/>
                </a:rPr>
                <a:t>land of four</a:t>
              </a:r>
              <a:br>
                <a:rPr lang="en-US" dirty="0">
                  <a:solidFill>
                    <a:srgbClr val="002EA2"/>
                  </a:solidFill>
                  <a:latin typeface="Finlandica"/>
                  <a:ea typeface="+mj-lt"/>
                  <a:cs typeface="Finlandica"/>
                </a:rPr>
              </a:br>
              <a:r>
                <a:rPr lang="en-US" dirty="0">
                  <a:solidFill>
                    <a:srgbClr val="002EA2"/>
                  </a:solidFill>
                  <a:latin typeface="Finlandica"/>
                  <a:ea typeface="+mj-lt"/>
                  <a:cs typeface="Finlandica"/>
                </a:rPr>
                <a:t>seasons.</a:t>
              </a:r>
              <a:endParaRPr kumimoji="0" lang="en-US" i="0" u="none" strike="noStrike" kern="1200" cap="none" spc="0" normalizeH="0" baseline="0" noProof="0" dirty="0">
                <a:ln>
                  <a:noFill/>
                </a:ln>
                <a:solidFill>
                  <a:srgbClr val="002EA2"/>
                </a:solidFill>
                <a:effectLst/>
                <a:uLnTx/>
                <a:uFillTx/>
                <a:latin typeface="Finlandica"/>
                <a:ea typeface="+mj-lt"/>
                <a:cs typeface="Finlandica"/>
              </a:endParaRPr>
            </a:p>
          </p:txBody>
        </p:sp>
      </p:grpSp>
      <p:sp>
        <p:nvSpPr>
          <p:cNvPr id="31" name="Rectangle 30">
            <a:extLst>
              <a:ext uri="{FF2B5EF4-FFF2-40B4-BE49-F238E27FC236}">
                <a16:creationId xmlns:a16="http://schemas.microsoft.com/office/drawing/2014/main" id="{412A40AC-F1CE-D0AF-C746-9C1DF50F164B}"/>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9AF3DD54-5282-42B8-93B9-A96EF544C08F}"/>
              </a:ext>
            </a:extLst>
          </p:cNvPr>
          <p:cNvSpPr txBox="1">
            <a:spLocks/>
          </p:cNvSpPr>
          <p:nvPr/>
        </p:nvSpPr>
        <p:spPr>
          <a:xfrm>
            <a:off x="1176829" y="3176947"/>
            <a:ext cx="1712316"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dirty="0">
                <a:solidFill>
                  <a:schemeClr val="tx1"/>
                </a:solidFill>
                <a:ea typeface="+mj-lt"/>
                <a:cs typeface="+mj-lt"/>
              </a:rPr>
              <a:t>Functional outerwear is essential not just for outdoor activities and sports, </a:t>
            </a:r>
            <a:br>
              <a:rPr lang="en-US" sz="1000" b="0" dirty="0">
                <a:solidFill>
                  <a:schemeClr val="tx1"/>
                </a:solidFill>
                <a:ea typeface="+mj-lt"/>
                <a:cs typeface="+mj-lt"/>
              </a:rPr>
            </a:br>
            <a:r>
              <a:rPr lang="en-US" sz="1000" b="0" dirty="0">
                <a:solidFill>
                  <a:schemeClr val="tx1"/>
                </a:solidFill>
                <a:ea typeface="+mj-lt"/>
                <a:cs typeface="+mj-lt"/>
              </a:rPr>
              <a:t>but survival.</a:t>
            </a:r>
          </a:p>
        </p:txBody>
      </p:sp>
      <p:grpSp>
        <p:nvGrpSpPr>
          <p:cNvPr id="3" name="Group 2">
            <a:extLst>
              <a:ext uri="{FF2B5EF4-FFF2-40B4-BE49-F238E27FC236}">
                <a16:creationId xmlns:a16="http://schemas.microsoft.com/office/drawing/2014/main" id="{98E0E82E-067A-B1E8-45A3-BFC0FBC62588}"/>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9B8B8898-C0ED-DF32-4A9A-A478153940AB}"/>
                </a:ext>
              </a:extLst>
            </p:cNvPr>
            <p:cNvPicPr>
              <a:picLocks/>
            </p:cNvPicPr>
            <p:nvPr/>
          </p:nvPicPr>
          <p:blipFill>
            <a:blip r:embed="rId5">
              <a:extLst>
                <a:ext uri="{28A0092B-C50C-407E-A947-70E740481C1C}">
                  <a14:useLocalDpi xmlns:a14="http://schemas.microsoft.com/office/drawing/2010/main" val="0"/>
                </a:ext>
              </a:extLst>
            </a:blip>
            <a:srcRect l="-141" t="5274" r="141" b="20144"/>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AD8DEA0A-8E73-8883-7252-C2592117B26C}"/>
                </a:ext>
              </a:extLst>
            </p:cNvPr>
            <p:cNvSpPr txBox="1">
              <a:spLocks/>
            </p:cNvSpPr>
            <p:nvPr/>
          </p:nvSpPr>
          <p:spPr>
            <a:xfrm>
              <a:off x="225880" y="9369212"/>
              <a:ext cx="503343"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Reima</a:t>
              </a:r>
            </a:p>
          </p:txBody>
        </p:sp>
      </p:grpSp>
      <p:grpSp>
        <p:nvGrpSpPr>
          <p:cNvPr id="69" name="Group 68">
            <a:extLst>
              <a:ext uri="{FF2B5EF4-FFF2-40B4-BE49-F238E27FC236}">
                <a16:creationId xmlns:a16="http://schemas.microsoft.com/office/drawing/2014/main" id="{A107AD26-6C15-BED5-43E7-3E2C9B4BE646}"/>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D13A896F-8AD4-DE61-6CA6-451F95795C11}"/>
                </a:ext>
              </a:extLst>
            </p:cNvPr>
            <p:cNvPicPr>
              <a:picLocks noChangeAspect="1"/>
            </p:cNvPicPr>
            <p:nvPr/>
          </p:nvPicPr>
          <p:blipFill>
            <a:blip r:embed="rId6">
              <a:extLst>
                <a:ext uri="{28A0092B-C50C-407E-A947-70E740481C1C}">
                  <a14:useLocalDpi xmlns:a14="http://schemas.microsoft.com/office/drawing/2010/main" val="0"/>
                </a:ext>
              </a:extLst>
            </a:blip>
            <a:srcRect l="10392" r="10392"/>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F5ED3A60-2E50-D555-0F12-33284D2C5B67}"/>
                </a:ext>
              </a:extLst>
            </p:cNvPr>
            <p:cNvSpPr txBox="1">
              <a:spLocks/>
            </p:cNvSpPr>
            <p:nvPr/>
          </p:nvSpPr>
          <p:spPr>
            <a:xfrm>
              <a:off x="4131444" y="4736758"/>
              <a:ext cx="503343"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rPr>
                <a:t>Photo: Reima</a:t>
              </a:r>
            </a:p>
          </p:txBody>
        </p:sp>
      </p:grpSp>
      <p:grpSp>
        <p:nvGrpSpPr>
          <p:cNvPr id="4" name="Group 3">
            <a:extLst>
              <a:ext uri="{FF2B5EF4-FFF2-40B4-BE49-F238E27FC236}">
                <a16:creationId xmlns:a16="http://schemas.microsoft.com/office/drawing/2014/main" id="{3D82BEAB-6419-FBFE-C74B-7AB0158268A9}"/>
              </a:ext>
            </a:extLst>
          </p:cNvPr>
          <p:cNvGrpSpPr/>
          <p:nvPr/>
        </p:nvGrpSpPr>
        <p:grpSpPr>
          <a:xfrm>
            <a:off x="4053948" y="619733"/>
            <a:ext cx="5156040" cy="4276139"/>
            <a:chOff x="4067943" y="616358"/>
            <a:chExt cx="5156040" cy="4276139"/>
          </a:xfrm>
        </p:grpSpPr>
        <p:pic>
          <p:nvPicPr>
            <p:cNvPr id="17" name="Picture 16">
              <a:extLst>
                <a:ext uri="{FF2B5EF4-FFF2-40B4-BE49-F238E27FC236}">
                  <a16:creationId xmlns:a16="http://schemas.microsoft.com/office/drawing/2014/main" id="{49FCECE9-8778-BD86-6935-B158CD056622}"/>
                </a:ext>
              </a:extLst>
            </p:cNvPr>
            <p:cNvPicPr>
              <a:picLocks noChangeAspect="1"/>
            </p:cNvPicPr>
            <p:nvPr/>
          </p:nvPicPr>
          <p:blipFill>
            <a:blip r:embed="rId7">
              <a:extLst>
                <a:ext uri="{28A0092B-C50C-407E-A947-70E740481C1C}">
                  <a14:useLocalDpi xmlns:a14="http://schemas.microsoft.com/office/drawing/2010/main" val="0"/>
                </a:ext>
              </a:extLst>
            </a:blip>
            <a:srcRect l="-1" t="20630" r="3867" b="26121"/>
            <a:stretch>
              <a:fillRect/>
            </a:stretch>
          </p:blipFill>
          <p:spPr>
            <a:xfrm>
              <a:off x="4067943" y="616358"/>
              <a:ext cx="5156040" cy="4276139"/>
            </a:xfrm>
            <a:prstGeom prst="rect">
              <a:avLst/>
            </a:prstGeom>
          </p:spPr>
        </p:pic>
        <p:sp>
          <p:nvSpPr>
            <p:cNvPr id="18" name="Footer Placeholder 4">
              <a:extLst>
                <a:ext uri="{FF2B5EF4-FFF2-40B4-BE49-F238E27FC236}">
                  <a16:creationId xmlns:a16="http://schemas.microsoft.com/office/drawing/2014/main" id="{C93CBBCB-18C5-FD68-2CAA-19BBB01E6032}"/>
                </a:ext>
              </a:extLst>
            </p:cNvPr>
            <p:cNvSpPr txBox="1">
              <a:spLocks/>
            </p:cNvSpPr>
            <p:nvPr/>
          </p:nvSpPr>
          <p:spPr>
            <a:xfrm>
              <a:off x="4124690" y="4726920"/>
              <a:ext cx="503343"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rPr>
                <a:t>Photo: Reima</a:t>
              </a:r>
            </a:p>
          </p:txBody>
        </p:sp>
      </p:grpSp>
      <p:grpSp>
        <p:nvGrpSpPr>
          <p:cNvPr id="11" name="Group 10">
            <a:extLst>
              <a:ext uri="{FF2B5EF4-FFF2-40B4-BE49-F238E27FC236}">
                <a16:creationId xmlns:a16="http://schemas.microsoft.com/office/drawing/2014/main" id="{E05A86D1-04A4-C386-1C34-BF6A246B8D45}"/>
              </a:ext>
            </a:extLst>
          </p:cNvPr>
          <p:cNvGrpSpPr/>
          <p:nvPr/>
        </p:nvGrpSpPr>
        <p:grpSpPr>
          <a:xfrm>
            <a:off x="4053948" y="624671"/>
            <a:ext cx="5082810" cy="4265480"/>
            <a:chOff x="4067944" y="627530"/>
            <a:chExt cx="5082810" cy="4265480"/>
          </a:xfrm>
        </p:grpSpPr>
        <p:pic>
          <p:nvPicPr>
            <p:cNvPr id="13" name="Picture 12">
              <a:extLst>
                <a:ext uri="{FF2B5EF4-FFF2-40B4-BE49-F238E27FC236}">
                  <a16:creationId xmlns:a16="http://schemas.microsoft.com/office/drawing/2014/main" id="{F5DF56D3-04A7-9E60-7421-F1909C9CA318}"/>
                </a:ext>
              </a:extLst>
            </p:cNvPr>
            <p:cNvPicPr>
              <a:picLocks noChangeAspect="1"/>
            </p:cNvPicPr>
            <p:nvPr/>
          </p:nvPicPr>
          <p:blipFill>
            <a:blip r:embed="rId8">
              <a:extLst>
                <a:ext uri="{28A0092B-C50C-407E-A947-70E740481C1C}">
                  <a14:useLocalDpi xmlns:a14="http://schemas.microsoft.com/office/drawing/2010/main" val="0"/>
                </a:ext>
              </a:extLst>
            </a:blip>
            <a:srcRect l="20038" r="641"/>
            <a:stretch>
              <a:fillRect/>
            </a:stretch>
          </p:blipFill>
          <p:spPr>
            <a:xfrm>
              <a:off x="4067944" y="627530"/>
              <a:ext cx="5082810" cy="4265480"/>
            </a:xfrm>
            <a:prstGeom prst="rect">
              <a:avLst/>
            </a:prstGeom>
          </p:spPr>
        </p:pic>
        <p:sp>
          <p:nvSpPr>
            <p:cNvPr id="22" name="Footer Placeholder 4">
              <a:extLst>
                <a:ext uri="{FF2B5EF4-FFF2-40B4-BE49-F238E27FC236}">
                  <a16:creationId xmlns:a16="http://schemas.microsoft.com/office/drawing/2014/main" id="{5BEE055D-10D4-A653-42D9-551D90D8F15E}"/>
                </a:ext>
              </a:extLst>
            </p:cNvPr>
            <p:cNvSpPr txBox="1">
              <a:spLocks/>
            </p:cNvSpPr>
            <p:nvPr/>
          </p:nvSpPr>
          <p:spPr>
            <a:xfrm>
              <a:off x="4117433" y="4728272"/>
              <a:ext cx="503343"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rPr>
                <a:t>Photo: Reima</a:t>
              </a:r>
            </a:p>
          </p:txBody>
        </p:sp>
      </p:grpSp>
      <p:sp>
        <p:nvSpPr>
          <p:cNvPr id="27" name="TextBox 26">
            <a:extLst>
              <a:ext uri="{FF2B5EF4-FFF2-40B4-BE49-F238E27FC236}">
                <a16:creationId xmlns:a16="http://schemas.microsoft.com/office/drawing/2014/main" id="{6AE68C06-FCEF-17BE-0ED4-E2CC15904870}"/>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dirty="0"/>
          </a:p>
        </p:txBody>
      </p:sp>
      <p:sp>
        <p:nvSpPr>
          <p:cNvPr id="54" name="Title 1">
            <a:extLst>
              <a:ext uri="{FF2B5EF4-FFF2-40B4-BE49-F238E27FC236}">
                <a16:creationId xmlns:a16="http://schemas.microsoft.com/office/drawing/2014/main" id="{4F1E660E-F6CF-692D-D1A9-7C1B73EAE3B8}"/>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rPr>
              <a:t>An active outdoor life has always been our style.</a:t>
            </a:r>
          </a:p>
        </p:txBody>
      </p:sp>
      <p:sp>
        <p:nvSpPr>
          <p:cNvPr id="56" name="Title 1">
            <a:extLst>
              <a:ext uri="{FF2B5EF4-FFF2-40B4-BE49-F238E27FC236}">
                <a16:creationId xmlns:a16="http://schemas.microsoft.com/office/drawing/2014/main" id="{F4738261-1CE5-DE12-BD1E-5CC5B6A671BF}"/>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9AAEE6F9-773B-0CCF-8780-36535436B42A}"/>
              </a:ext>
            </a:extLst>
          </p:cNvPr>
          <p:cNvSpPr/>
          <p:nvPr/>
        </p:nvSpPr>
        <p:spPr>
          <a:xfrm>
            <a:off x="918824"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 name="Title 1">
            <a:extLst>
              <a:ext uri="{FF2B5EF4-FFF2-40B4-BE49-F238E27FC236}">
                <a16:creationId xmlns:a16="http://schemas.microsoft.com/office/drawing/2014/main" id="{FCAD5437-99DF-3213-1BBB-858CA2C6C2FC}"/>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dirty="0">
                <a:solidFill>
                  <a:schemeClr val="tx1"/>
                </a:solidFill>
                <a:latin typeface="Finlandica" pitchFamily="2" charset="77"/>
              </a:rPr>
              <a:t>2</a:t>
            </a:r>
          </a:p>
        </p:txBody>
      </p:sp>
      <p:sp>
        <p:nvSpPr>
          <p:cNvPr id="59" name="Title 1">
            <a:extLst>
              <a:ext uri="{FF2B5EF4-FFF2-40B4-BE49-F238E27FC236}">
                <a16:creationId xmlns:a16="http://schemas.microsoft.com/office/drawing/2014/main" id="{07286AE8-8F77-86D5-90B6-B0D54615883D}"/>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3</a:t>
            </a:r>
          </a:p>
        </p:txBody>
      </p:sp>
      <p:sp>
        <p:nvSpPr>
          <p:cNvPr id="60" name="Title 1">
            <a:extLst>
              <a:ext uri="{FF2B5EF4-FFF2-40B4-BE49-F238E27FC236}">
                <a16:creationId xmlns:a16="http://schemas.microsoft.com/office/drawing/2014/main" id="{C9D0ACB6-D4C4-BB6F-7F07-23F80E43B806}"/>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4</a:t>
            </a:r>
          </a:p>
        </p:txBody>
      </p:sp>
      <p:sp>
        <p:nvSpPr>
          <p:cNvPr id="61" name="Title 1">
            <a:extLst>
              <a:ext uri="{FF2B5EF4-FFF2-40B4-BE49-F238E27FC236}">
                <a16:creationId xmlns:a16="http://schemas.microsoft.com/office/drawing/2014/main" id="{3BD4E338-D4DB-FB34-590C-D5EB435EF5CA}"/>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5</a:t>
            </a:r>
          </a:p>
        </p:txBody>
      </p:sp>
      <p:sp>
        <p:nvSpPr>
          <p:cNvPr id="62" name="Title 1">
            <a:extLst>
              <a:ext uri="{FF2B5EF4-FFF2-40B4-BE49-F238E27FC236}">
                <a16:creationId xmlns:a16="http://schemas.microsoft.com/office/drawing/2014/main" id="{110D9A31-9481-ACCF-8D15-1181CCAC32B3}"/>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6</a:t>
            </a:r>
          </a:p>
        </p:txBody>
      </p:sp>
      <p:sp>
        <p:nvSpPr>
          <p:cNvPr id="63" name="Title 1">
            <a:extLst>
              <a:ext uri="{FF2B5EF4-FFF2-40B4-BE49-F238E27FC236}">
                <a16:creationId xmlns:a16="http://schemas.microsoft.com/office/drawing/2014/main" id="{0BAFB2C9-E45A-EACA-3FC1-16E4B781670E}"/>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7</a:t>
            </a:r>
          </a:p>
        </p:txBody>
      </p:sp>
      <p:sp>
        <p:nvSpPr>
          <p:cNvPr id="64" name="Title 1">
            <a:extLst>
              <a:ext uri="{FF2B5EF4-FFF2-40B4-BE49-F238E27FC236}">
                <a16:creationId xmlns:a16="http://schemas.microsoft.com/office/drawing/2014/main" id="{0D5FDEFE-D022-7C7A-5EB0-AF2F78D22140}"/>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8</a:t>
            </a:r>
          </a:p>
        </p:txBody>
      </p:sp>
      <p:sp>
        <p:nvSpPr>
          <p:cNvPr id="65" name="Title 1">
            <a:extLst>
              <a:ext uri="{FF2B5EF4-FFF2-40B4-BE49-F238E27FC236}">
                <a16:creationId xmlns:a16="http://schemas.microsoft.com/office/drawing/2014/main" id="{08B3310A-DD53-91AF-CC00-1F6AB976BDFD}"/>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9</a:t>
            </a:r>
          </a:p>
        </p:txBody>
      </p:sp>
      <p:sp>
        <p:nvSpPr>
          <p:cNvPr id="66" name="Title 1">
            <a:extLst>
              <a:ext uri="{FF2B5EF4-FFF2-40B4-BE49-F238E27FC236}">
                <a16:creationId xmlns:a16="http://schemas.microsoft.com/office/drawing/2014/main" id="{48DE394E-F498-C30D-E89C-CA81F58B5E50}"/>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10</a:t>
            </a:r>
          </a:p>
        </p:txBody>
      </p:sp>
      <p:sp>
        <p:nvSpPr>
          <p:cNvPr id="21" name="Rectangle 20">
            <a:extLst>
              <a:ext uri="{FF2B5EF4-FFF2-40B4-BE49-F238E27FC236}">
                <a16:creationId xmlns:a16="http://schemas.microsoft.com/office/drawing/2014/main" id="{F13D4FF0-62F1-BE08-4E36-20587CD4F2C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122B7C83-5FF2-E5EA-D0E7-27C2CF1A3F77}"/>
              </a:ext>
            </a:extLst>
          </p:cNvPr>
          <p:cNvGrpSpPr/>
          <p:nvPr/>
        </p:nvGrpSpPr>
        <p:grpSpPr>
          <a:xfrm>
            <a:off x="-3901697" y="812730"/>
            <a:ext cx="3816000" cy="4270734"/>
            <a:chOff x="144397" y="5261357"/>
            <a:chExt cx="3816000" cy="4270734"/>
          </a:xfrm>
        </p:grpSpPr>
        <p:pic>
          <p:nvPicPr>
            <p:cNvPr id="15" name="Picture 14">
              <a:extLst>
                <a:ext uri="{FF2B5EF4-FFF2-40B4-BE49-F238E27FC236}">
                  <a16:creationId xmlns:a16="http://schemas.microsoft.com/office/drawing/2014/main" id="{2F7FB466-167A-B635-DF51-E5B82411B719}"/>
                </a:ext>
              </a:extLst>
            </p:cNvPr>
            <p:cNvPicPr>
              <a:picLocks/>
            </p:cNvPicPr>
            <p:nvPr/>
          </p:nvPicPr>
          <p:blipFill>
            <a:blip r:embed="rId9">
              <a:extLst>
                <a:ext uri="{28A0092B-C50C-407E-A947-70E740481C1C}">
                  <a14:useLocalDpi xmlns:a14="http://schemas.microsoft.com/office/drawing/2010/main" val="0"/>
                </a:ext>
              </a:extLst>
            </a:blip>
            <a:srcRect t="12798" b="12798"/>
            <a:stretch/>
          </p:blipFill>
          <p:spPr>
            <a:xfrm>
              <a:off x="144397" y="5261357"/>
              <a:ext cx="3816000" cy="4270734"/>
            </a:xfrm>
            <a:prstGeom prst="rect">
              <a:avLst/>
            </a:prstGeom>
          </p:spPr>
        </p:pic>
        <p:sp>
          <p:nvSpPr>
            <p:cNvPr id="16" name="Footer Placeholder 4">
              <a:extLst>
                <a:ext uri="{FF2B5EF4-FFF2-40B4-BE49-F238E27FC236}">
                  <a16:creationId xmlns:a16="http://schemas.microsoft.com/office/drawing/2014/main" id="{E13B76D7-C9EE-9B0D-4163-FF4E127E81D7}"/>
                </a:ext>
              </a:extLst>
            </p:cNvPr>
            <p:cNvSpPr txBox="1">
              <a:spLocks/>
            </p:cNvSpPr>
            <p:nvPr/>
          </p:nvSpPr>
          <p:spPr>
            <a:xfrm>
              <a:off x="207897" y="9372394"/>
              <a:ext cx="503343"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rPr>
                <a:t>Photo: Reima</a:t>
              </a:r>
            </a:p>
          </p:txBody>
        </p:sp>
      </p:grpSp>
      <p:sp>
        <p:nvSpPr>
          <p:cNvPr id="23" name="TextBox 22">
            <a:extLst>
              <a:ext uri="{FF2B5EF4-FFF2-40B4-BE49-F238E27FC236}">
                <a16:creationId xmlns:a16="http://schemas.microsoft.com/office/drawing/2014/main" id="{9CB7764B-B29D-E714-B987-B585537BA88D}"/>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dirty="0"/>
          </a:p>
        </p:txBody>
      </p:sp>
      <p:sp>
        <p:nvSpPr>
          <p:cNvPr id="5" name="Title 1">
            <a:extLst>
              <a:ext uri="{FF2B5EF4-FFF2-40B4-BE49-F238E27FC236}">
                <a16:creationId xmlns:a16="http://schemas.microsoft.com/office/drawing/2014/main" id="{E75F9252-382F-81BF-6F80-E83EB6EF576A}"/>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dirty="0">
                <a:solidFill>
                  <a:schemeClr val="accent3"/>
                </a:solidFill>
              </a:rPr>
              <a:t>10 COMMON THREADS OF FINNISH FASHION</a:t>
            </a:r>
            <a:endParaRPr lang="en-US" sz="600" b="0" dirty="0">
              <a:solidFill>
                <a:schemeClr val="accent3"/>
              </a:solidFill>
              <a:latin typeface="Finlandica"/>
            </a:endParaRPr>
          </a:p>
        </p:txBody>
      </p:sp>
    </p:spTree>
    <p:custDataLst>
      <p:tags r:id="rId1"/>
    </p:custDataLst>
    <p:extLst>
      <p:ext uri="{BB962C8B-B14F-4D97-AF65-F5344CB8AC3E}">
        <p14:creationId xmlns:p14="http://schemas.microsoft.com/office/powerpoint/2010/main" val="1522120474"/>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p:tgtEl>
                                          <p:spTgt spid="6"/>
                                        </p:tgtEl>
                                        <p:attrNameLst>
                                          <p:attrName>ppt_y</p:attrName>
                                        </p:attrNameLst>
                                      </p:cBhvr>
                                      <p:tavLst>
                                        <p:tav tm="0">
                                          <p:val>
                                            <p:strVal val="#ppt_y+#ppt_h*1.125000"/>
                                          </p:val>
                                        </p:tav>
                                        <p:tav tm="100000">
                                          <p:val>
                                            <p:strVal val="#ppt_y"/>
                                          </p:val>
                                        </p:tav>
                                      </p:tavLst>
                                    </p:anim>
                                    <p:animEffect transition="in" filter="wipe(up)">
                                      <p:cBhvr>
                                        <p:cTn id="8" dur="10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5.55556E-7 -2.46914E-6 L 0.69115 -2.46914E-6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2.77778E-6 -1.11111E-6 L 0.69114 -1.11111E-6 " pathEditMode="relative" rAng="0" ptsTypes="AA">
                                      <p:cBhvr>
                                        <p:cTn id="29" dur="2500" fill="hold"/>
                                        <p:tgtEl>
                                          <p:spTgt spid="4"/>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3 -0.03673 L 0.44636 -0.03673 " pathEditMode="relative" rAng="0" ptsTypes="AA">
                                      <p:cBhvr>
                                        <p:cTn id="31" dur="2000" fill="hold"/>
                                        <p:tgtEl>
                                          <p:spTgt spid="14"/>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extLst>
    <p:ext uri="{6950BFC3-D8DA-4A85-94F7-54DA5524770B}">
      <p188:commentRel xmlns:p188="http://schemas.microsoft.com/office/powerpoint/2018/8/main" r:id="rId4"/>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15C97-BAF4-2108-C6EB-87D5CEA5C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7A3D2F-9840-18D0-32EF-77C16061E196}"/>
              </a:ext>
            </a:extLst>
          </p:cNvPr>
          <p:cNvPicPr>
            <a:picLocks noChangeAspect="1"/>
          </p:cNvPicPr>
          <p:nvPr/>
        </p:nvPicPr>
        <p:blipFill>
          <a:blip r:embed="rId4">
            <a:extLst>
              <a:ext uri="{28A0092B-C50C-407E-A947-70E740481C1C}">
                <a14:useLocalDpi xmlns:a14="http://schemas.microsoft.com/office/drawing/2010/main" val="0"/>
              </a:ext>
            </a:extLst>
          </a:blip>
          <a:srcRect t="27500" b="27500"/>
          <a:stretch/>
        </p:blipFill>
        <p:spPr>
          <a:xfrm>
            <a:off x="-4" y="0"/>
            <a:ext cx="9144004" cy="5143500"/>
          </a:xfrm>
          <a:prstGeom prst="rect">
            <a:avLst/>
          </a:prstGeom>
        </p:spPr>
      </p:pic>
      <p:sp>
        <p:nvSpPr>
          <p:cNvPr id="8" name="Rectangle 7">
            <a:extLst>
              <a:ext uri="{FF2B5EF4-FFF2-40B4-BE49-F238E27FC236}">
                <a16:creationId xmlns:a16="http://schemas.microsoft.com/office/drawing/2014/main" id="{E2E86291-B748-2E62-B6B2-84B39A623B6D}"/>
              </a:ext>
            </a:extLst>
          </p:cNvPr>
          <p:cNvSpPr/>
          <p:nvPr/>
        </p:nvSpPr>
        <p:spPr>
          <a:xfrm>
            <a:off x="-4"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4">
            <a:extLst>
              <a:ext uri="{FF2B5EF4-FFF2-40B4-BE49-F238E27FC236}">
                <a16:creationId xmlns:a16="http://schemas.microsoft.com/office/drawing/2014/main" id="{46936936-58B5-45C4-9603-8A7C1E2BDC7F}"/>
              </a:ext>
            </a:extLst>
          </p:cNvPr>
          <p:cNvSpPr txBox="1">
            <a:spLocks/>
          </p:cNvSpPr>
          <p:nvPr/>
        </p:nvSpPr>
        <p:spPr>
          <a:xfrm>
            <a:off x="1511300" y="4793685"/>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a:solidFill>
                  <a:schemeClr val="bg1"/>
                </a:solidFill>
              </a:rPr>
              <a:t>Photo: </a:t>
            </a:r>
            <a:r>
              <a:rPr lang="en-US" sz="700" kern="0" cap="none" spc="0" dirty="0" err="1">
                <a:solidFill>
                  <a:schemeClr val="bg1"/>
                </a:solidFill>
              </a:rPr>
              <a:t>Kansaneläkelaitos</a:t>
            </a:r>
            <a:endParaRPr lang="en-US" sz="700" kern="0" cap="none" spc="0" dirty="0">
              <a:solidFill>
                <a:schemeClr val="bg1"/>
              </a:solidFill>
            </a:endParaRPr>
          </a:p>
        </p:txBody>
      </p:sp>
      <p:sp>
        <p:nvSpPr>
          <p:cNvPr id="6" name="Title 1">
            <a:extLst>
              <a:ext uri="{FF2B5EF4-FFF2-40B4-BE49-F238E27FC236}">
                <a16:creationId xmlns:a16="http://schemas.microsoft.com/office/drawing/2014/main" id="{4963B099-21E9-158A-4C6A-F6BC7C2419E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dirty="0">
                <a:solidFill>
                  <a:schemeClr val="bg1"/>
                </a:solidFill>
                <a:effectLst>
                  <a:outerShdw blurRad="1270000" dist="50800" dir="5400000" sx="102000" sy="102000" algn="ctr" rotWithShape="0">
                    <a:srgbClr val="000000">
                      <a:alpha val="41087"/>
                    </a:srgbClr>
                  </a:outerShdw>
                </a:effectLst>
              </a:rPr>
              <a:t>3/10</a:t>
            </a:r>
          </a:p>
        </p:txBody>
      </p:sp>
      <p:sp>
        <p:nvSpPr>
          <p:cNvPr id="7" name="Title 1">
            <a:extLst>
              <a:ext uri="{FF2B5EF4-FFF2-40B4-BE49-F238E27FC236}">
                <a16:creationId xmlns:a16="http://schemas.microsoft.com/office/drawing/2014/main" id="{0C16778E-7E15-D2EC-DDE6-4133CA43647F}"/>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effectLst>
                  <a:outerShdw blurRad="994667" dir="5400000" sx="102000" sy="102000" algn="ctr" rotWithShape="0">
                    <a:srgbClr val="000000"/>
                  </a:outerShdw>
                </a:effectLst>
              </a:rPr>
              <a:t>Children born in Finland </a:t>
            </a:r>
          </a:p>
          <a:p>
            <a:pPr algn="ctr"/>
            <a:r>
              <a:rPr lang="en-US" sz="2000" dirty="0">
                <a:solidFill>
                  <a:schemeClr val="bg1"/>
                </a:solidFill>
                <a:effectLst>
                  <a:outerShdw blurRad="994667" dir="5400000" sx="102000" sy="102000" algn="ctr" rotWithShape="0">
                    <a:srgbClr val="000000"/>
                  </a:outerShdw>
                </a:effectLst>
              </a:rPr>
              <a:t>are cradled in design.</a:t>
            </a:r>
            <a:endParaRPr lang="en-US" sz="2000" dirty="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CCAF4608-CEBF-A4A9-8FD1-6AA40DDD1232}"/>
              </a:ext>
            </a:extLst>
          </p:cNvPr>
          <p:cNvPicPr>
            <a:picLocks/>
          </p:cNvPicPr>
          <p:nvPr/>
        </p:nvPicPr>
        <p:blipFill>
          <a:blip r:embed="rId5"/>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6580183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EA408-84E6-45F2-4315-E7DE0F93E71C}"/>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585263AB-B966-2D9A-0103-C9384E98A6B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dirty="0"/>
          </a:p>
        </p:txBody>
      </p:sp>
      <p:sp>
        <p:nvSpPr>
          <p:cNvPr id="54" name="Title 1">
            <a:extLst>
              <a:ext uri="{FF2B5EF4-FFF2-40B4-BE49-F238E27FC236}">
                <a16:creationId xmlns:a16="http://schemas.microsoft.com/office/drawing/2014/main" id="{A00E6B63-F0C8-3259-C0E8-A2330FFEA403}"/>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rPr>
              <a:t>Children born in Finland are cradled in design.</a:t>
            </a:r>
          </a:p>
        </p:txBody>
      </p:sp>
      <p:sp>
        <p:nvSpPr>
          <p:cNvPr id="56" name="Title 1">
            <a:extLst>
              <a:ext uri="{FF2B5EF4-FFF2-40B4-BE49-F238E27FC236}">
                <a16:creationId xmlns:a16="http://schemas.microsoft.com/office/drawing/2014/main" id="{944C3B33-56F1-B88D-1D7F-2BDC4E4D269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44AE72F4-479D-FEF7-D53B-4DAF53CA5549}"/>
              </a:ext>
            </a:extLst>
          </p:cNvPr>
          <p:cNvSpPr/>
          <p:nvPr/>
        </p:nvSpPr>
        <p:spPr>
          <a:xfrm>
            <a:off x="121331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 name="Title 1">
            <a:extLst>
              <a:ext uri="{FF2B5EF4-FFF2-40B4-BE49-F238E27FC236}">
                <a16:creationId xmlns:a16="http://schemas.microsoft.com/office/drawing/2014/main" id="{872420C8-6B12-4096-9430-7DE58959441D}"/>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2</a:t>
            </a:r>
          </a:p>
        </p:txBody>
      </p:sp>
      <p:sp>
        <p:nvSpPr>
          <p:cNvPr id="59" name="Title 1">
            <a:extLst>
              <a:ext uri="{FF2B5EF4-FFF2-40B4-BE49-F238E27FC236}">
                <a16:creationId xmlns:a16="http://schemas.microsoft.com/office/drawing/2014/main" id="{4EDB0DF0-E5F4-B68D-9695-0B74F400082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dirty="0">
                <a:solidFill>
                  <a:schemeClr val="tx1"/>
                </a:solidFill>
                <a:latin typeface="Finlandica" pitchFamily="2" charset="77"/>
              </a:rPr>
              <a:t>3</a:t>
            </a:r>
          </a:p>
        </p:txBody>
      </p:sp>
      <p:sp>
        <p:nvSpPr>
          <p:cNvPr id="60" name="Title 1">
            <a:extLst>
              <a:ext uri="{FF2B5EF4-FFF2-40B4-BE49-F238E27FC236}">
                <a16:creationId xmlns:a16="http://schemas.microsoft.com/office/drawing/2014/main" id="{6D806130-5E32-4037-CD90-D3BBF973443E}"/>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4</a:t>
            </a:r>
          </a:p>
        </p:txBody>
      </p:sp>
      <p:sp>
        <p:nvSpPr>
          <p:cNvPr id="61" name="Title 1">
            <a:extLst>
              <a:ext uri="{FF2B5EF4-FFF2-40B4-BE49-F238E27FC236}">
                <a16:creationId xmlns:a16="http://schemas.microsoft.com/office/drawing/2014/main" id="{78D8E12A-18D1-2FCD-20F5-DD7BCABEC50F}"/>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5</a:t>
            </a:r>
          </a:p>
        </p:txBody>
      </p:sp>
      <p:sp>
        <p:nvSpPr>
          <p:cNvPr id="62" name="Title 1">
            <a:extLst>
              <a:ext uri="{FF2B5EF4-FFF2-40B4-BE49-F238E27FC236}">
                <a16:creationId xmlns:a16="http://schemas.microsoft.com/office/drawing/2014/main" id="{B546521D-128D-6072-F030-FAA6922957A6}"/>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6</a:t>
            </a:r>
          </a:p>
        </p:txBody>
      </p:sp>
      <p:sp>
        <p:nvSpPr>
          <p:cNvPr id="63" name="Title 1">
            <a:extLst>
              <a:ext uri="{FF2B5EF4-FFF2-40B4-BE49-F238E27FC236}">
                <a16:creationId xmlns:a16="http://schemas.microsoft.com/office/drawing/2014/main" id="{5797FC8A-17AA-88A4-8076-2E0246686B01}"/>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7</a:t>
            </a:r>
          </a:p>
        </p:txBody>
      </p:sp>
      <p:sp>
        <p:nvSpPr>
          <p:cNvPr id="64" name="Title 1">
            <a:extLst>
              <a:ext uri="{FF2B5EF4-FFF2-40B4-BE49-F238E27FC236}">
                <a16:creationId xmlns:a16="http://schemas.microsoft.com/office/drawing/2014/main" id="{3EB9BC5D-F1CE-E6D5-1996-DB1FEEB39817}"/>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8</a:t>
            </a:r>
          </a:p>
        </p:txBody>
      </p:sp>
      <p:sp>
        <p:nvSpPr>
          <p:cNvPr id="65" name="Title 1">
            <a:extLst>
              <a:ext uri="{FF2B5EF4-FFF2-40B4-BE49-F238E27FC236}">
                <a16:creationId xmlns:a16="http://schemas.microsoft.com/office/drawing/2014/main" id="{DCC388B9-52ED-BB9B-63C9-DFB83C482204}"/>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9</a:t>
            </a:r>
          </a:p>
        </p:txBody>
      </p:sp>
      <p:sp>
        <p:nvSpPr>
          <p:cNvPr id="66" name="Title 1">
            <a:extLst>
              <a:ext uri="{FF2B5EF4-FFF2-40B4-BE49-F238E27FC236}">
                <a16:creationId xmlns:a16="http://schemas.microsoft.com/office/drawing/2014/main" id="{925E09A7-9E1C-08FE-8346-0C7D7B7012B1}"/>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10</a:t>
            </a:r>
          </a:p>
        </p:txBody>
      </p:sp>
      <p:sp>
        <p:nvSpPr>
          <p:cNvPr id="21" name="Rectangle 20">
            <a:extLst>
              <a:ext uri="{FF2B5EF4-FFF2-40B4-BE49-F238E27FC236}">
                <a16:creationId xmlns:a16="http://schemas.microsoft.com/office/drawing/2014/main" id="{3704702E-D71F-95E4-050C-0A91AD837FEF}"/>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7C9CCF37-465C-41F1-9EFE-4B8C64E3998F}"/>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dirty="0"/>
          </a:p>
        </p:txBody>
      </p:sp>
      <p:sp>
        <p:nvSpPr>
          <p:cNvPr id="3" name="Title 1">
            <a:extLst>
              <a:ext uri="{FF2B5EF4-FFF2-40B4-BE49-F238E27FC236}">
                <a16:creationId xmlns:a16="http://schemas.microsoft.com/office/drawing/2014/main" id="{4DB178CA-AD61-2B35-5057-A2DE78033AEC}"/>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dirty="0">
                <a:solidFill>
                  <a:schemeClr val="accent3"/>
                </a:solidFill>
              </a:rPr>
              <a:t>10 COMMON THREADS OF FINNISH FASHION</a:t>
            </a:r>
            <a:endParaRPr lang="en-US" sz="600" b="0" dirty="0">
              <a:solidFill>
                <a:schemeClr val="accent3"/>
              </a:solidFill>
              <a:latin typeface="Finlandica"/>
            </a:endParaRPr>
          </a:p>
        </p:txBody>
      </p:sp>
      <p:grpSp>
        <p:nvGrpSpPr>
          <p:cNvPr id="4" name="Group 3">
            <a:extLst>
              <a:ext uri="{FF2B5EF4-FFF2-40B4-BE49-F238E27FC236}">
                <a16:creationId xmlns:a16="http://schemas.microsoft.com/office/drawing/2014/main" id="{0D3789DE-803B-2DB1-D602-5AF5B2E32E29}"/>
              </a:ext>
            </a:extLst>
          </p:cNvPr>
          <p:cNvGrpSpPr/>
          <p:nvPr/>
        </p:nvGrpSpPr>
        <p:grpSpPr>
          <a:xfrm>
            <a:off x="584946" y="1289542"/>
            <a:ext cx="3003075" cy="1015663"/>
            <a:chOff x="-150261" y="2381064"/>
            <a:chExt cx="3003075" cy="1015663"/>
          </a:xfrm>
        </p:grpSpPr>
        <p:sp>
          <p:nvSpPr>
            <p:cNvPr id="6" name="Title 1">
              <a:extLst>
                <a:ext uri="{FF2B5EF4-FFF2-40B4-BE49-F238E27FC236}">
                  <a16:creationId xmlns:a16="http://schemas.microsoft.com/office/drawing/2014/main" id="{C9566BD3-7124-5A3D-21FB-B60017776D26}"/>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7" name="Title 1">
              <a:extLst>
                <a:ext uri="{FF2B5EF4-FFF2-40B4-BE49-F238E27FC236}">
                  <a16:creationId xmlns:a16="http://schemas.microsoft.com/office/drawing/2014/main" id="{E80D4744-25DC-7D9F-A697-FE5B513E7CDA}"/>
                </a:ext>
              </a:extLst>
            </p:cNvPr>
            <p:cNvSpPr txBox="1">
              <a:spLocks/>
            </p:cNvSpPr>
            <p:nvPr/>
          </p:nvSpPr>
          <p:spPr>
            <a:xfrm>
              <a:off x="-150261" y="2381064"/>
              <a:ext cx="3003075" cy="101566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spcBef>
                  <a:spcPts val="0"/>
                </a:spcBef>
                <a:defRPr/>
              </a:pPr>
              <a:br>
                <a:rPr kumimoji="0" lang="en-US" sz="1200" i="0" u="none" strike="noStrike" kern="1200" cap="none" spc="0" normalizeH="0" baseline="0" noProof="0" dirty="0">
                  <a:ln>
                    <a:noFill/>
                  </a:ln>
                  <a:solidFill>
                    <a:srgbClr val="002EA2"/>
                  </a:solidFill>
                  <a:effectLst/>
                  <a:uLnTx/>
                  <a:uFillTx/>
                  <a:latin typeface="Finlandica"/>
                  <a:ea typeface="+mj-lt"/>
                  <a:cs typeface="Finlandica"/>
                </a:rPr>
              </a:br>
              <a:endParaRPr lang="en-US" sz="600" dirty="0">
                <a:solidFill>
                  <a:srgbClr val="002EA2"/>
                </a:solidFill>
                <a:latin typeface="Finlandica"/>
                <a:ea typeface="+mj-lt"/>
                <a:cs typeface="Finlandica"/>
              </a:endParaRPr>
            </a:p>
            <a:p>
              <a:pPr algn="ctr">
                <a:spcBef>
                  <a:spcPts val="0"/>
                </a:spcBef>
                <a:defRPr/>
              </a:pPr>
              <a:r>
                <a:rPr lang="en-US" dirty="0">
                  <a:solidFill>
                    <a:srgbClr val="002EA2"/>
                  </a:solidFill>
                  <a:latin typeface="Finlandica"/>
                  <a:ea typeface="+mj-lt"/>
                  <a:cs typeface="Finlandica"/>
                </a:rPr>
                <a:t>The Maternity</a:t>
              </a:r>
              <a:br>
                <a:rPr lang="en-US" dirty="0">
                  <a:solidFill>
                    <a:srgbClr val="002EA2"/>
                  </a:solidFill>
                  <a:latin typeface="Finlandica"/>
                  <a:ea typeface="+mj-lt"/>
                  <a:cs typeface="Finlandica"/>
                </a:rPr>
              </a:br>
              <a:r>
                <a:rPr lang="en-US" dirty="0">
                  <a:solidFill>
                    <a:srgbClr val="002EA2"/>
                  </a:solidFill>
                  <a:latin typeface="Finlandica"/>
                  <a:ea typeface="+mj-lt"/>
                  <a:cs typeface="Finlandica"/>
                </a:rPr>
                <a:t>Package</a:t>
              </a:r>
              <a:endParaRPr kumimoji="0" lang="en-US" i="0" u="none" strike="noStrike" kern="1200" cap="none" spc="0" normalizeH="0" baseline="0" noProof="0" dirty="0">
                <a:ln>
                  <a:noFill/>
                </a:ln>
                <a:solidFill>
                  <a:srgbClr val="002EA2"/>
                </a:solidFill>
                <a:effectLst/>
                <a:uLnTx/>
                <a:uFillTx/>
                <a:latin typeface="Finlandica"/>
                <a:ea typeface="+mj-lt"/>
                <a:cs typeface="Finlandica"/>
              </a:endParaRPr>
            </a:p>
          </p:txBody>
        </p:sp>
      </p:grpSp>
      <p:sp>
        <p:nvSpPr>
          <p:cNvPr id="8" name="Rectangle 7">
            <a:extLst>
              <a:ext uri="{FF2B5EF4-FFF2-40B4-BE49-F238E27FC236}">
                <a16:creationId xmlns:a16="http://schemas.microsoft.com/office/drawing/2014/main" id="{783DB463-B13F-A647-21B3-8A06B0E2B43A}"/>
              </a:ext>
            </a:extLst>
          </p:cNvPr>
          <p:cNvSpPr/>
          <p:nvPr/>
        </p:nvSpPr>
        <p:spPr>
          <a:xfrm flipV="1">
            <a:off x="1830223" y="2584715"/>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4392EF4D-F426-411B-C356-EEE1B55DE36E}"/>
              </a:ext>
            </a:extLst>
          </p:cNvPr>
          <p:cNvSpPr txBox="1">
            <a:spLocks/>
          </p:cNvSpPr>
          <p:nvPr/>
        </p:nvSpPr>
        <p:spPr>
          <a:xfrm>
            <a:off x="1177408" y="2922630"/>
            <a:ext cx="1758371" cy="69249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lvl="0" algn="ctr">
              <a:spcBef>
                <a:spcPts val="0"/>
              </a:spcBef>
              <a:defRPr/>
            </a:pPr>
            <a:r>
              <a:rPr lang="en-US" sz="900" b="0" dirty="0">
                <a:solidFill>
                  <a:srgbClr val="002EA2"/>
                </a:solidFill>
                <a:ea typeface="+mj-lt"/>
                <a:cs typeface="Finlandica"/>
              </a:rPr>
              <a:t>– a Finnish innovation – provides families with high-quality Finnish products and has inspired similar initiatives in over 60 countries worldwide.</a:t>
            </a:r>
            <a:endParaRPr lang="en-US" sz="900" b="0" dirty="0">
              <a:solidFill>
                <a:schemeClr val="tx1"/>
              </a:solidFill>
              <a:ea typeface="+mj-lt"/>
              <a:cs typeface="+mj-lt"/>
            </a:endParaRPr>
          </a:p>
        </p:txBody>
      </p:sp>
      <p:grpSp>
        <p:nvGrpSpPr>
          <p:cNvPr id="25" name="Group 24">
            <a:extLst>
              <a:ext uri="{FF2B5EF4-FFF2-40B4-BE49-F238E27FC236}">
                <a16:creationId xmlns:a16="http://schemas.microsoft.com/office/drawing/2014/main" id="{D9F8F07D-B586-4314-0C9F-34B9DD7BF1AB}"/>
              </a:ext>
            </a:extLst>
          </p:cNvPr>
          <p:cNvGrpSpPr/>
          <p:nvPr/>
        </p:nvGrpSpPr>
        <p:grpSpPr>
          <a:xfrm>
            <a:off x="179510" y="5321880"/>
            <a:ext cx="3816426" cy="4269600"/>
            <a:chOff x="179510" y="5249140"/>
            <a:chExt cx="3816426" cy="4269600"/>
          </a:xfrm>
        </p:grpSpPr>
        <p:pic>
          <p:nvPicPr>
            <p:cNvPr id="26" name="Picture 25">
              <a:extLst>
                <a:ext uri="{FF2B5EF4-FFF2-40B4-BE49-F238E27FC236}">
                  <a16:creationId xmlns:a16="http://schemas.microsoft.com/office/drawing/2014/main" id="{A68CF35B-6D2E-2602-4D18-E2E964133543}"/>
                </a:ext>
              </a:extLst>
            </p:cNvPr>
            <p:cNvPicPr>
              <a:picLocks/>
            </p:cNvPicPr>
            <p:nvPr/>
          </p:nvPicPr>
          <p:blipFill>
            <a:blip r:embed="rId5">
              <a:extLst>
                <a:ext uri="{28A0092B-C50C-407E-A947-70E740481C1C}">
                  <a14:useLocalDpi xmlns:a14="http://schemas.microsoft.com/office/drawing/2010/main" val="0"/>
                </a:ext>
              </a:extLst>
            </a:blip>
            <a:srcRect l="280" t="18976" r="4517" b="1142"/>
            <a:stretch>
              <a:fillRect/>
            </a:stretch>
          </p:blipFill>
          <p:spPr>
            <a:xfrm>
              <a:off x="179510" y="5249140"/>
              <a:ext cx="3816426" cy="4269600"/>
            </a:xfrm>
            <a:prstGeom prst="rect">
              <a:avLst/>
            </a:prstGeom>
          </p:spPr>
        </p:pic>
        <p:sp>
          <p:nvSpPr>
            <p:cNvPr id="28" name="Footer Placeholder 4">
              <a:extLst>
                <a:ext uri="{FF2B5EF4-FFF2-40B4-BE49-F238E27FC236}">
                  <a16:creationId xmlns:a16="http://schemas.microsoft.com/office/drawing/2014/main" id="{E6E2D3A0-DB43-3A7A-07E0-942A5B001318}"/>
                </a:ext>
              </a:extLst>
            </p:cNvPr>
            <p:cNvSpPr txBox="1">
              <a:spLocks/>
            </p:cNvSpPr>
            <p:nvPr/>
          </p:nvSpPr>
          <p:spPr>
            <a:xfrm>
              <a:off x="225880" y="9369212"/>
              <a:ext cx="1963679"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Sini </a:t>
              </a:r>
              <a:r>
                <a:rPr lang="en-US" sz="700" kern="0" cap="none" spc="0" dirty="0" err="1">
                  <a:solidFill>
                    <a:schemeClr val="bg1"/>
                  </a:solidFill>
                  <a:effectLst>
                    <a:outerShdw blurRad="635000" dir="5400000" algn="ctr" rotWithShape="0">
                      <a:srgbClr val="000000">
                        <a:alpha val="75000"/>
                      </a:srgbClr>
                    </a:outerShdw>
                  </a:effectLst>
                  <a:latin typeface="Finlandica" charset="0"/>
                </a:rPr>
                <a:t>Koskenseppä</a:t>
              </a:r>
              <a:r>
                <a:rPr lang="en-US" sz="700" kern="0" cap="none" spc="0" dirty="0">
                  <a:solidFill>
                    <a:schemeClr val="bg1"/>
                  </a:solidFill>
                  <a:effectLst>
                    <a:outerShdw blurRad="635000" dir="5400000" algn="ctr" rotWithShape="0">
                      <a:srgbClr val="000000">
                        <a:alpha val="75000"/>
                      </a:srgbClr>
                    </a:outerShdw>
                  </a:effectLst>
                  <a:latin typeface="Finlandica" charset="0"/>
                </a:rPr>
                <a:t> / Finnish Textile &amp; Fashion</a:t>
              </a:r>
            </a:p>
          </p:txBody>
        </p:sp>
      </p:grpSp>
      <p:grpSp>
        <p:nvGrpSpPr>
          <p:cNvPr id="29" name="Group 28">
            <a:extLst>
              <a:ext uri="{FF2B5EF4-FFF2-40B4-BE49-F238E27FC236}">
                <a16:creationId xmlns:a16="http://schemas.microsoft.com/office/drawing/2014/main" id="{66A1A9C1-ABCA-0D26-C1B0-68788D64C5FC}"/>
              </a:ext>
            </a:extLst>
          </p:cNvPr>
          <p:cNvGrpSpPr/>
          <p:nvPr/>
        </p:nvGrpSpPr>
        <p:grpSpPr>
          <a:xfrm>
            <a:off x="4067944" y="623414"/>
            <a:ext cx="5082810" cy="4265480"/>
            <a:chOff x="4067944" y="627530"/>
            <a:chExt cx="5082810" cy="4265480"/>
          </a:xfrm>
        </p:grpSpPr>
        <p:pic>
          <p:nvPicPr>
            <p:cNvPr id="30" name="Picture 29">
              <a:extLst>
                <a:ext uri="{FF2B5EF4-FFF2-40B4-BE49-F238E27FC236}">
                  <a16:creationId xmlns:a16="http://schemas.microsoft.com/office/drawing/2014/main" id="{5C2B5903-4CF3-78D0-4BB8-CF47B73B24D5}"/>
                </a:ext>
              </a:extLst>
            </p:cNvPr>
            <p:cNvPicPr>
              <a:picLocks noChangeAspect="1"/>
            </p:cNvPicPr>
            <p:nvPr/>
          </p:nvPicPr>
          <p:blipFill>
            <a:blip r:embed="rId6">
              <a:extLst>
                <a:ext uri="{28A0092B-C50C-407E-A947-70E740481C1C}">
                  <a14:useLocalDpi xmlns:a14="http://schemas.microsoft.com/office/drawing/2010/main" val="0"/>
                </a:ext>
              </a:extLst>
            </a:blip>
            <a:srcRect l="4027" r="4027"/>
            <a:stretch/>
          </p:blipFill>
          <p:spPr>
            <a:xfrm>
              <a:off x="4067944" y="627530"/>
              <a:ext cx="5082810" cy="4265480"/>
            </a:xfrm>
            <a:prstGeom prst="rect">
              <a:avLst/>
            </a:prstGeom>
          </p:spPr>
        </p:pic>
        <p:sp>
          <p:nvSpPr>
            <p:cNvPr id="31" name="Footer Placeholder 4">
              <a:extLst>
                <a:ext uri="{FF2B5EF4-FFF2-40B4-BE49-F238E27FC236}">
                  <a16:creationId xmlns:a16="http://schemas.microsoft.com/office/drawing/2014/main" id="{9BA5B44C-8BD8-0801-7C18-382FCF60C35E}"/>
                </a:ext>
              </a:extLst>
            </p:cNvPr>
            <p:cNvSpPr txBox="1">
              <a:spLocks/>
            </p:cNvSpPr>
            <p:nvPr/>
          </p:nvSpPr>
          <p:spPr>
            <a:xfrm>
              <a:off x="4124413" y="4618017"/>
              <a:ext cx="1163780"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32000"/>
                      </a:srgbClr>
                    </a:outerShdw>
                  </a:effectLst>
                </a:rPr>
                <a:t>Reima Snowsuit/sleeping bag. </a:t>
              </a:r>
            </a:p>
            <a:p>
              <a:pPr>
                <a:lnSpc>
                  <a:spcPct val="114000"/>
                </a:lnSpc>
              </a:pPr>
              <a:r>
                <a:rPr lang="en-US" sz="700" kern="0" cap="none" spc="0" dirty="0">
                  <a:solidFill>
                    <a:schemeClr val="bg1"/>
                  </a:solidFill>
                  <a:effectLst>
                    <a:outerShdw blurRad="635000" dir="5400000" algn="ctr" rotWithShape="0">
                      <a:srgbClr val="000000">
                        <a:alpha val="32000"/>
                      </a:srgbClr>
                    </a:outerShdw>
                  </a:effectLst>
                </a:rPr>
                <a:t>Photo: </a:t>
              </a:r>
              <a:r>
                <a:rPr lang="en-US" sz="700" kern="0" cap="none" spc="0" dirty="0" err="1">
                  <a:solidFill>
                    <a:schemeClr val="bg1"/>
                  </a:solidFill>
                  <a:effectLst>
                    <a:outerShdw blurRad="635000" dir="5400000" algn="ctr" rotWithShape="0">
                      <a:srgbClr val="000000">
                        <a:alpha val="32000"/>
                      </a:srgbClr>
                    </a:outerShdw>
                  </a:effectLst>
                </a:rPr>
                <a:t>Kansaneläkelaitos</a:t>
              </a:r>
              <a:endParaRPr lang="en-US" sz="700" kern="0" cap="none" spc="0" dirty="0">
                <a:solidFill>
                  <a:schemeClr val="bg1"/>
                </a:solidFill>
                <a:effectLst>
                  <a:outerShdw blurRad="635000" dir="5400000" algn="ctr" rotWithShape="0">
                    <a:srgbClr val="000000">
                      <a:alpha val="32000"/>
                    </a:srgbClr>
                  </a:outerShdw>
                </a:effectLst>
              </a:endParaRPr>
            </a:p>
          </p:txBody>
        </p:sp>
      </p:grpSp>
    </p:spTree>
    <p:custDataLst>
      <p:tags r:id="rId1"/>
    </p:custDataLst>
    <p:extLst>
      <p:ext uri="{BB962C8B-B14F-4D97-AF65-F5344CB8AC3E}">
        <p14:creationId xmlns:p14="http://schemas.microsoft.com/office/powerpoint/2010/main" val="1109670201"/>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ppt_y</p:attrName>
                                        </p:attrNameLst>
                                      </p:cBhvr>
                                      <p:tavLst>
                                        <p:tav tm="0">
                                          <p:val>
                                            <p:strVal val="#ppt_y+#ppt_h*1.125000"/>
                                          </p:val>
                                        </p:tav>
                                        <p:tav tm="100000">
                                          <p:val>
                                            <p:strVal val="#ppt_y"/>
                                          </p:val>
                                        </p:tav>
                                      </p:tavLst>
                                    </p:anim>
                                    <p:animEffect transition="in" filter="wipe(up)">
                                      <p:cBhvr>
                                        <p:cTn id="8" dur="10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strVal val="#ppt_w*0.70"/>
                                          </p:val>
                                        </p:tav>
                                        <p:tav tm="100000">
                                          <p:val>
                                            <p:strVal val="#ppt_w"/>
                                          </p:val>
                                        </p:tav>
                                      </p:tavLst>
                                    </p:anim>
                                    <p:anim calcmode="lin" valueType="num">
                                      <p:cBhvr>
                                        <p:cTn id="14" dur="750" fill="hold"/>
                                        <p:tgtEl>
                                          <p:spTgt spid="8"/>
                                        </p:tgtEl>
                                        <p:attrNameLst>
                                          <p:attrName>ppt_h</p:attrName>
                                        </p:attrNameLst>
                                      </p:cBhvr>
                                      <p:tavLst>
                                        <p:tav tm="0">
                                          <p:val>
                                            <p:strVal val="#ppt_h"/>
                                          </p:val>
                                        </p:tav>
                                        <p:tav tm="100000">
                                          <p:val>
                                            <p:strVal val="#ppt_h"/>
                                          </p:val>
                                        </p:tav>
                                      </p:tavLst>
                                    </p:anim>
                                    <p:animEffect transition="in" filter="fade">
                                      <p:cBhvr>
                                        <p:cTn id="15" dur="750"/>
                                        <p:tgtEl>
                                          <p:spTgt spid="8"/>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500"/>
                                        <p:tgtEl>
                                          <p:spTgt spid="9"/>
                                        </p:tgtEl>
                                        <p:attrNameLst>
                                          <p:attrName>ppt_y</p:attrName>
                                        </p:attrNameLst>
                                      </p:cBhvr>
                                      <p:tavLst>
                                        <p:tav tm="0">
                                          <p:val>
                                            <p:strVal val="#ppt_y-#ppt_h*1.125000"/>
                                          </p:val>
                                        </p:tav>
                                        <p:tav tm="100000">
                                          <p:val>
                                            <p:strVal val="#ppt_y"/>
                                          </p:val>
                                        </p:tav>
                                      </p:tavLst>
                                    </p:anim>
                                    <p:animEffect transition="in" filter="wipe(down)">
                                      <p:cBhvr>
                                        <p:cTn id="19" dur="1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25"/>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extLst>
    <p:ext uri="{6950BFC3-D8DA-4A85-94F7-54DA5524770B}">
      <p188:commentRel xmlns:p188="http://schemas.microsoft.com/office/powerpoint/2018/8/main" r:id="rId4"/>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6F8E2-3203-812B-E03E-D2FE8E1FE4B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54384BA-D4F2-90F5-78F2-C6C2B1CA4C83}"/>
              </a:ext>
            </a:extLst>
          </p:cNvPr>
          <p:cNvPicPr>
            <a:picLocks noChangeAspect="1"/>
          </p:cNvPicPr>
          <p:nvPr/>
        </p:nvPicPr>
        <p:blipFill>
          <a:blip r:embed="rId4">
            <a:extLst>
              <a:ext uri="{28A0092B-C50C-407E-A947-70E740481C1C}">
                <a14:useLocalDpi xmlns:a14="http://schemas.microsoft.com/office/drawing/2010/main" val="0"/>
              </a:ext>
            </a:extLst>
          </a:blip>
          <a:srcRect t="22149" b="22149"/>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EE65161B-D3DB-9F12-09F5-131D91E30C49}"/>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4">
            <a:extLst>
              <a:ext uri="{FF2B5EF4-FFF2-40B4-BE49-F238E27FC236}">
                <a16:creationId xmlns:a16="http://schemas.microsoft.com/office/drawing/2014/main" id="{9C44418A-D393-AA20-7AC0-B53F73496A3B}"/>
              </a:ext>
            </a:extLst>
          </p:cNvPr>
          <p:cNvSpPr txBox="1">
            <a:spLocks/>
          </p:cNvSpPr>
          <p:nvPr/>
        </p:nvSpPr>
        <p:spPr>
          <a:xfrm>
            <a:off x="1511300" y="4793685"/>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a:solidFill>
                  <a:schemeClr val="bg1"/>
                </a:solidFill>
              </a:rPr>
              <a:t>Maija Isola, Marimekko, in the 1970s. Photo: </a:t>
            </a:r>
            <a:r>
              <a:rPr lang="en-US" sz="700" kern="0" cap="none" spc="0" dirty="0" err="1">
                <a:solidFill>
                  <a:schemeClr val="bg1"/>
                </a:solidFill>
              </a:rPr>
              <a:t>Designmuseo</a:t>
            </a:r>
            <a:endParaRPr lang="en-US" sz="700" kern="0" cap="none" spc="0" dirty="0">
              <a:solidFill>
                <a:schemeClr val="bg1"/>
              </a:solidFill>
            </a:endParaRPr>
          </a:p>
        </p:txBody>
      </p:sp>
      <p:sp>
        <p:nvSpPr>
          <p:cNvPr id="6" name="Title 1">
            <a:extLst>
              <a:ext uri="{FF2B5EF4-FFF2-40B4-BE49-F238E27FC236}">
                <a16:creationId xmlns:a16="http://schemas.microsoft.com/office/drawing/2014/main" id="{BFB20F2C-BD2F-38AF-512D-836ED7927AC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dirty="0">
                <a:solidFill>
                  <a:schemeClr val="bg1"/>
                </a:solidFill>
                <a:effectLst>
                  <a:outerShdw blurRad="1270000" dist="50800" dir="5400000" sx="102000" sy="102000" algn="ctr" rotWithShape="0">
                    <a:srgbClr val="000000">
                      <a:alpha val="41087"/>
                    </a:srgbClr>
                  </a:outerShdw>
                </a:effectLst>
              </a:rPr>
              <a:t>4/10</a:t>
            </a:r>
          </a:p>
        </p:txBody>
      </p:sp>
      <p:sp>
        <p:nvSpPr>
          <p:cNvPr id="7" name="Title 1">
            <a:extLst>
              <a:ext uri="{FF2B5EF4-FFF2-40B4-BE49-F238E27FC236}">
                <a16:creationId xmlns:a16="http://schemas.microsoft.com/office/drawing/2014/main" id="{427208A9-D69C-F684-A9D8-32F5487242E9}"/>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effectLst>
                  <a:outerShdw blurRad="994667" dir="5400000" sx="102000" sy="102000" algn="ctr" rotWithShape="0">
                    <a:srgbClr val="000000"/>
                  </a:outerShdw>
                </a:effectLst>
              </a:rPr>
              <a:t>Icons across generations.</a:t>
            </a:r>
            <a:endParaRPr lang="en-US" sz="2000" dirty="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FE9F7CDA-AC5B-36E9-3E32-5C5DFB171904}"/>
              </a:ext>
            </a:extLst>
          </p:cNvPr>
          <p:cNvPicPr>
            <a:picLocks/>
          </p:cNvPicPr>
          <p:nvPr/>
        </p:nvPicPr>
        <p:blipFill>
          <a:blip r:embed="rId5"/>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0173832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B7D13-155A-031D-B43E-9C9B40DAFACF}"/>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0F0AD68E-F6AC-AFB1-B9FD-11B493CC629C}"/>
              </a:ext>
            </a:extLst>
          </p:cNvPr>
          <p:cNvGrpSpPr/>
          <p:nvPr/>
        </p:nvGrpSpPr>
        <p:grpSpPr>
          <a:xfrm>
            <a:off x="4067931" y="633198"/>
            <a:ext cx="5076056" cy="4265479"/>
            <a:chOff x="4067944" y="627018"/>
            <a:chExt cx="5076056" cy="4265479"/>
          </a:xfrm>
        </p:grpSpPr>
        <p:pic>
          <p:nvPicPr>
            <p:cNvPr id="17" name="Picture 16">
              <a:extLst>
                <a:ext uri="{FF2B5EF4-FFF2-40B4-BE49-F238E27FC236}">
                  <a16:creationId xmlns:a16="http://schemas.microsoft.com/office/drawing/2014/main" id="{D1307A3A-0501-1B83-1643-B39E32218488}"/>
                </a:ext>
              </a:extLst>
            </p:cNvPr>
            <p:cNvPicPr>
              <a:picLocks noChangeAspect="1"/>
            </p:cNvPicPr>
            <p:nvPr/>
          </p:nvPicPr>
          <p:blipFill>
            <a:blip r:embed="rId5">
              <a:extLst>
                <a:ext uri="{28A0092B-C50C-407E-A947-70E740481C1C}">
                  <a14:useLocalDpi xmlns:a14="http://schemas.microsoft.com/office/drawing/2010/main" val="0"/>
                </a:ext>
              </a:extLst>
            </a:blip>
            <a:srcRect l="11579" t="12" r="9085" b="-12"/>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69296B3D-1BE9-D6FA-B230-3C306E9D5A14}"/>
                </a:ext>
              </a:extLst>
            </p:cNvPr>
            <p:cNvSpPr txBox="1">
              <a:spLocks/>
            </p:cNvSpPr>
            <p:nvPr/>
          </p:nvSpPr>
          <p:spPr>
            <a:xfrm>
              <a:off x="4124690" y="4591882"/>
              <a:ext cx="1072409"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90000"/>
                      </a:srgbClr>
                    </a:outerShdw>
                  </a:effectLst>
                </a:rPr>
                <a:t>FRENN AW25, Helsinki 2025.</a:t>
              </a:r>
            </a:p>
            <a:p>
              <a:pPr>
                <a:lnSpc>
                  <a:spcPct val="114000"/>
                </a:lnSpc>
              </a:pPr>
              <a:r>
                <a:rPr lang="en-US" sz="700" kern="0" cap="none" spc="0">
                  <a:solidFill>
                    <a:schemeClr val="bg1"/>
                  </a:solidFill>
                  <a:effectLst>
                    <a:outerShdw blurRad="635000" dir="5400000" algn="ctr" rotWithShape="0">
                      <a:srgbClr val="000000">
                        <a:alpha val="90000"/>
                      </a:srgbClr>
                    </a:outerShdw>
                  </a:effectLst>
                </a:rPr>
                <a:t>Photo: Eeva Suutari</a:t>
              </a:r>
            </a:p>
          </p:txBody>
        </p:sp>
      </p:grpSp>
      <p:grpSp>
        <p:nvGrpSpPr>
          <p:cNvPr id="11" name="Group 10">
            <a:extLst>
              <a:ext uri="{FF2B5EF4-FFF2-40B4-BE49-F238E27FC236}">
                <a16:creationId xmlns:a16="http://schemas.microsoft.com/office/drawing/2014/main" id="{E790852A-94B8-3C12-8C86-D76A88DCE034}"/>
              </a:ext>
            </a:extLst>
          </p:cNvPr>
          <p:cNvGrpSpPr/>
          <p:nvPr/>
        </p:nvGrpSpPr>
        <p:grpSpPr>
          <a:xfrm>
            <a:off x="4067931" y="633197"/>
            <a:ext cx="5076056" cy="4265479"/>
            <a:chOff x="4067944" y="627530"/>
            <a:chExt cx="5076056" cy="4265479"/>
          </a:xfrm>
        </p:grpSpPr>
        <p:pic>
          <p:nvPicPr>
            <p:cNvPr id="13" name="Picture 12">
              <a:extLst>
                <a:ext uri="{FF2B5EF4-FFF2-40B4-BE49-F238E27FC236}">
                  <a16:creationId xmlns:a16="http://schemas.microsoft.com/office/drawing/2014/main" id="{0BC731CA-6A92-27C9-54F5-0B78C61BE1C7}"/>
                </a:ext>
              </a:extLst>
            </p:cNvPr>
            <p:cNvPicPr>
              <a:picLocks noChangeAspect="1"/>
            </p:cNvPicPr>
            <p:nvPr/>
          </p:nvPicPr>
          <p:blipFill>
            <a:blip r:embed="rId6">
              <a:extLst>
                <a:ext uri="{28A0092B-C50C-407E-A947-70E740481C1C}">
                  <a14:useLocalDpi xmlns:a14="http://schemas.microsoft.com/office/drawing/2010/main" val="0"/>
                </a:ext>
              </a:extLst>
            </a:blip>
            <a:srcRect t="19131" b="19131"/>
            <a:stretch>
              <a:fillRect/>
            </a:stretch>
          </p:blipFill>
          <p:spPr>
            <a:xfrm>
              <a:off x="4067944" y="627530"/>
              <a:ext cx="5076056" cy="4265479"/>
            </a:xfrm>
            <a:prstGeom prst="rect">
              <a:avLst/>
            </a:prstGeom>
          </p:spPr>
        </p:pic>
        <p:sp>
          <p:nvSpPr>
            <p:cNvPr id="22" name="Footer Placeholder 4">
              <a:extLst>
                <a:ext uri="{FF2B5EF4-FFF2-40B4-BE49-F238E27FC236}">
                  <a16:creationId xmlns:a16="http://schemas.microsoft.com/office/drawing/2014/main" id="{A0E8C1DC-3C60-7C95-920E-E5F93FF9F2AF}"/>
                </a:ext>
              </a:extLst>
            </p:cNvPr>
            <p:cNvSpPr txBox="1">
              <a:spLocks/>
            </p:cNvSpPr>
            <p:nvPr/>
          </p:nvSpPr>
          <p:spPr>
            <a:xfrm>
              <a:off x="4124690" y="4667927"/>
              <a:ext cx="1280800"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dirty="0" err="1">
                  <a:solidFill>
                    <a:schemeClr val="bg1"/>
                  </a:solidFill>
                  <a:effectLst>
                    <a:outerShdw blurRad="635000" dir="5400000" algn="ctr" rotWithShape="0">
                      <a:srgbClr val="000000">
                        <a:alpha val="75000"/>
                      </a:srgbClr>
                    </a:outerShdw>
                  </a:effectLst>
                  <a:latin typeface="Finlandica" charset="0"/>
                </a:rPr>
                <a:t>Unikko</a:t>
              </a:r>
              <a:r>
                <a:rPr lang="en-US" sz="700" kern="0" cap="none" spc="0" dirty="0">
                  <a:solidFill>
                    <a:schemeClr val="bg1"/>
                  </a:solidFill>
                  <a:effectLst>
                    <a:outerShdw blurRad="635000" dir="5400000" algn="ctr" rotWithShape="0">
                      <a:srgbClr val="000000">
                        <a:alpha val="75000"/>
                      </a:srgbClr>
                    </a:outerShdw>
                  </a:effectLst>
                  <a:latin typeface="Finlandica" charset="0"/>
                </a:rPr>
                <a:t> by Maija Isola, Marimekko.</a:t>
              </a:r>
            </a:p>
          </p:txBody>
        </p:sp>
      </p:grpSp>
      <p:sp>
        <p:nvSpPr>
          <p:cNvPr id="27" name="TextBox 26">
            <a:extLst>
              <a:ext uri="{FF2B5EF4-FFF2-40B4-BE49-F238E27FC236}">
                <a16:creationId xmlns:a16="http://schemas.microsoft.com/office/drawing/2014/main" id="{2C001B4F-03E2-F52D-FBC9-F2ECA535CD61}"/>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4D19F61A-CBCA-482E-412B-E4DE2CF3CD55}"/>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rPr>
              <a:t>Icons across generations.</a:t>
            </a:r>
          </a:p>
        </p:txBody>
      </p:sp>
      <p:sp>
        <p:nvSpPr>
          <p:cNvPr id="56" name="Title 1">
            <a:extLst>
              <a:ext uri="{FF2B5EF4-FFF2-40B4-BE49-F238E27FC236}">
                <a16:creationId xmlns:a16="http://schemas.microsoft.com/office/drawing/2014/main" id="{49F4BFB9-943E-8391-F26A-2D19CBF2319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DC4BF5F3-3168-9A02-4995-0F818B2A29F4}"/>
              </a:ext>
            </a:extLst>
          </p:cNvPr>
          <p:cNvSpPr/>
          <p:nvPr/>
        </p:nvSpPr>
        <p:spPr>
          <a:xfrm>
            <a:off x="150547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05C40BB3-1592-5995-DAD5-B86F3F64B576}"/>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28FC4C25-863B-8676-9729-F6772023307C}"/>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BC19CD07-A61F-E420-3210-DC4CAE4335C8}"/>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4</a:t>
            </a:r>
          </a:p>
        </p:txBody>
      </p:sp>
      <p:sp>
        <p:nvSpPr>
          <p:cNvPr id="61" name="Title 1">
            <a:extLst>
              <a:ext uri="{FF2B5EF4-FFF2-40B4-BE49-F238E27FC236}">
                <a16:creationId xmlns:a16="http://schemas.microsoft.com/office/drawing/2014/main" id="{FC40ECB2-CAFB-3266-32EE-5BB100D7BFAF}"/>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BAB15BC6-1569-3143-EAD6-C1775CD01445}"/>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DF5CBA91-1642-1C71-B0C6-645FFAD06F9E}"/>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5851B799-6D03-FE8E-DE64-93449D5A6290}"/>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A629A13C-BA31-CDF7-7A92-5A9A36C2CCD9}"/>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71ED936B-F6EC-E3A2-F4EF-B4C6E4516BBE}"/>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1" name="Rectangle 20">
            <a:extLst>
              <a:ext uri="{FF2B5EF4-FFF2-40B4-BE49-F238E27FC236}">
                <a16:creationId xmlns:a16="http://schemas.microsoft.com/office/drawing/2014/main" id="{58A60FD5-A8AE-EDF7-37A6-2FF81D8E8AFE}"/>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FA92882-6550-E002-2F21-D1B09645EB50}"/>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grpSp>
        <p:nvGrpSpPr>
          <p:cNvPr id="6" name="Group 5">
            <a:extLst>
              <a:ext uri="{FF2B5EF4-FFF2-40B4-BE49-F238E27FC236}">
                <a16:creationId xmlns:a16="http://schemas.microsoft.com/office/drawing/2014/main" id="{5D0729E6-6678-AA95-D483-C1393ADB9E05}"/>
              </a:ext>
            </a:extLst>
          </p:cNvPr>
          <p:cNvGrpSpPr/>
          <p:nvPr/>
        </p:nvGrpSpPr>
        <p:grpSpPr>
          <a:xfrm>
            <a:off x="774545" y="1802308"/>
            <a:ext cx="2626355" cy="1231106"/>
            <a:chOff x="1049580" y="2381064"/>
            <a:chExt cx="2626355" cy="1231106"/>
          </a:xfrm>
        </p:grpSpPr>
        <p:sp>
          <p:nvSpPr>
            <p:cNvPr id="9" name="Title 1">
              <a:extLst>
                <a:ext uri="{FF2B5EF4-FFF2-40B4-BE49-F238E27FC236}">
                  <a16:creationId xmlns:a16="http://schemas.microsoft.com/office/drawing/2014/main" id="{D940A3AE-7266-0169-D0DA-71ED82540ABA}"/>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0" name="Title 1">
              <a:extLst>
                <a:ext uri="{FF2B5EF4-FFF2-40B4-BE49-F238E27FC236}">
                  <a16:creationId xmlns:a16="http://schemas.microsoft.com/office/drawing/2014/main" id="{7CC41EA2-3B48-9050-E24C-589CD5073A07}"/>
                </a:ext>
              </a:extLst>
            </p:cNvPr>
            <p:cNvSpPr txBox="1">
              <a:spLocks/>
            </p:cNvSpPr>
            <p:nvPr/>
          </p:nvSpPr>
          <p:spPr>
            <a:xfrm>
              <a:off x="1049580" y="2381064"/>
              <a:ext cx="2626355" cy="123110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lvl="0" algn="ctr">
                <a:spcBef>
                  <a:spcPts val="0"/>
                </a:spcBef>
                <a:defRPr/>
              </a:pPr>
              <a:r>
                <a:rPr lang="en-US" sz="2000">
                  <a:solidFill>
                    <a:schemeClr val="tx1"/>
                  </a:solidFill>
                  <a:ea typeface="+mj-lt"/>
                  <a:cs typeface="+mj-lt"/>
                </a:rPr>
                <a:t>Maija Isola</a:t>
              </a:r>
            </a:p>
            <a:p>
              <a:pPr lvl="0" algn="ctr">
                <a:spcBef>
                  <a:spcPts val="0"/>
                </a:spcBef>
                <a:defRPr/>
              </a:pPr>
              <a:endParaRPr lang="en-US" sz="1000" b="0">
                <a:solidFill>
                  <a:srgbClr val="002EA2"/>
                </a:solidFill>
                <a:ea typeface="+mj-lt"/>
                <a:cs typeface="Finlandica"/>
              </a:endParaRPr>
            </a:p>
            <a:p>
              <a:pPr algn="ctr">
                <a:spcBef>
                  <a:spcPts val="0"/>
                </a:spcBef>
                <a:defRPr/>
              </a:pPr>
              <a:r>
                <a:rPr lang="en-US" sz="1000" b="0">
                  <a:solidFill>
                    <a:srgbClr val="002EA2"/>
                  </a:solidFill>
                  <a:ea typeface="+mj-lt"/>
                  <a:cs typeface="Finlandica"/>
                </a:rPr>
                <a:t>is one of the great Finnish textile designers and her "</a:t>
              </a:r>
              <a:r>
                <a:rPr lang="en-US" sz="1000" b="0" err="1">
                  <a:solidFill>
                    <a:srgbClr val="002EA2"/>
                  </a:solidFill>
                  <a:ea typeface="+mj-lt"/>
                  <a:cs typeface="Finlandica"/>
                </a:rPr>
                <a:t>Unikko</a:t>
              </a:r>
              <a:r>
                <a:rPr lang="en-US" sz="1000" b="0">
                  <a:solidFill>
                    <a:srgbClr val="002EA2"/>
                  </a:solidFill>
                  <a:ea typeface="+mj-lt"/>
                  <a:cs typeface="Finlandica"/>
                </a:rPr>
                <a:t>" design is one of the most iconic Finnish patterns. Isola worked as Marimekko's head designer for 38 years and was also a talented painter.</a:t>
              </a:r>
              <a:endParaRPr kumimoji="0" lang="en-US" sz="1000" b="0" i="0" u="none" strike="noStrike" kern="1200" cap="none" spc="0" normalizeH="0" baseline="0" noProof="0">
                <a:ln>
                  <a:noFill/>
                </a:ln>
                <a:solidFill>
                  <a:srgbClr val="002EA2"/>
                </a:solidFill>
                <a:effectLst/>
                <a:uLnTx/>
                <a:uFillTx/>
                <a:latin typeface="Finlandica"/>
                <a:ea typeface="+mj-lt"/>
                <a:cs typeface="Finlandica"/>
              </a:endParaRPr>
            </a:p>
          </p:txBody>
        </p:sp>
      </p:grpSp>
      <p:grpSp>
        <p:nvGrpSpPr>
          <p:cNvPr id="3" name="Group 2">
            <a:extLst>
              <a:ext uri="{FF2B5EF4-FFF2-40B4-BE49-F238E27FC236}">
                <a16:creationId xmlns:a16="http://schemas.microsoft.com/office/drawing/2014/main" id="{7455A08B-EA69-C8E2-5EAD-2419B3178B4B}"/>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F46FD582-0F45-68C9-8DEB-E9A367BC2CFE}"/>
                </a:ext>
              </a:extLst>
            </p:cNvPr>
            <p:cNvPicPr>
              <a:picLocks/>
            </p:cNvPicPr>
            <p:nvPr/>
          </p:nvPicPr>
          <p:blipFill>
            <a:blip r:embed="rId7">
              <a:extLst>
                <a:ext uri="{28A0092B-C50C-407E-A947-70E740481C1C}">
                  <a14:useLocalDpi xmlns:a14="http://schemas.microsoft.com/office/drawing/2010/main" val="0"/>
                </a:ext>
              </a:extLst>
            </a:blip>
            <a:srcRect l="-539" t="21799" r="539" b="3825"/>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54C13C5B-A7DF-3FBB-2E53-DC23D76328F5}"/>
                </a:ext>
              </a:extLst>
            </p:cNvPr>
            <p:cNvSpPr txBox="1">
              <a:spLocks/>
            </p:cNvSpPr>
            <p:nvPr/>
          </p:nvSpPr>
          <p:spPr>
            <a:xfrm>
              <a:off x="243010" y="9363075"/>
              <a:ext cx="750205"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a:t>
              </a:r>
              <a:r>
                <a:rPr lang="en-US" sz="700" kern="0" cap="none" spc="0" dirty="0" err="1">
                  <a:solidFill>
                    <a:schemeClr val="bg1"/>
                  </a:solidFill>
                  <a:effectLst>
                    <a:outerShdw blurRad="635000" dir="5400000" algn="ctr" rotWithShape="0">
                      <a:srgbClr val="000000">
                        <a:alpha val="75000"/>
                      </a:srgbClr>
                    </a:outerShdw>
                  </a:effectLst>
                  <a:latin typeface="Finlandica" charset="0"/>
                </a:rPr>
                <a:t>VIBAe</a:t>
              </a:r>
              <a:r>
                <a:rPr lang="en-US" sz="700" kern="0" cap="none" spc="0" dirty="0">
                  <a:solidFill>
                    <a:schemeClr val="bg1"/>
                  </a:solidFill>
                  <a:effectLst>
                    <a:outerShdw blurRad="635000" dir="5400000" algn="ctr" rotWithShape="0">
                      <a:srgbClr val="000000">
                        <a:alpha val="75000"/>
                      </a:srgbClr>
                    </a:outerShdw>
                  </a:effectLst>
                  <a:latin typeface="Finlandica" charset="0"/>
                </a:rPr>
                <a:t> Shoes</a:t>
              </a:r>
            </a:p>
          </p:txBody>
        </p:sp>
      </p:grpSp>
      <p:grpSp>
        <p:nvGrpSpPr>
          <p:cNvPr id="14" name="Group 13">
            <a:extLst>
              <a:ext uri="{FF2B5EF4-FFF2-40B4-BE49-F238E27FC236}">
                <a16:creationId xmlns:a16="http://schemas.microsoft.com/office/drawing/2014/main" id="{0381A4BA-4F79-C93F-6BB3-B2F8414C3242}"/>
              </a:ext>
            </a:extLst>
          </p:cNvPr>
          <p:cNvGrpSpPr/>
          <p:nvPr/>
        </p:nvGrpSpPr>
        <p:grpSpPr>
          <a:xfrm>
            <a:off x="-3893533" y="812730"/>
            <a:ext cx="3816000" cy="4270734"/>
            <a:chOff x="144397" y="5261357"/>
            <a:chExt cx="3816000" cy="4270734"/>
          </a:xfrm>
        </p:grpSpPr>
        <p:pic>
          <p:nvPicPr>
            <p:cNvPr id="15" name="Picture 14">
              <a:extLst>
                <a:ext uri="{FF2B5EF4-FFF2-40B4-BE49-F238E27FC236}">
                  <a16:creationId xmlns:a16="http://schemas.microsoft.com/office/drawing/2014/main" id="{99DA5454-4EE6-082F-C788-7694F110AE26}"/>
                </a:ext>
              </a:extLst>
            </p:cNvPr>
            <p:cNvPicPr>
              <a:picLocks/>
            </p:cNvPicPr>
            <p:nvPr/>
          </p:nvPicPr>
          <p:blipFill>
            <a:blip r:embed="rId8">
              <a:extLst>
                <a:ext uri="{28A0092B-C50C-407E-A947-70E740481C1C}">
                  <a14:useLocalDpi xmlns:a14="http://schemas.microsoft.com/office/drawing/2010/main" val="0"/>
                </a:ext>
              </a:extLst>
            </a:blip>
            <a:srcRect l="5241" r="5241"/>
            <a:stretch/>
          </p:blipFill>
          <p:spPr>
            <a:xfrm>
              <a:off x="144397" y="5261357"/>
              <a:ext cx="3816000" cy="4270734"/>
            </a:xfrm>
            <a:prstGeom prst="rect">
              <a:avLst/>
            </a:prstGeom>
          </p:spPr>
        </p:pic>
        <p:sp>
          <p:nvSpPr>
            <p:cNvPr id="16" name="Footer Placeholder 4">
              <a:extLst>
                <a:ext uri="{FF2B5EF4-FFF2-40B4-BE49-F238E27FC236}">
                  <a16:creationId xmlns:a16="http://schemas.microsoft.com/office/drawing/2014/main" id="{909D29FA-5D71-93ED-1253-DA35C33CB61C}"/>
                </a:ext>
              </a:extLst>
            </p:cNvPr>
            <p:cNvSpPr txBox="1">
              <a:spLocks/>
            </p:cNvSpPr>
            <p:nvPr/>
          </p:nvSpPr>
          <p:spPr>
            <a:xfrm>
              <a:off x="207897" y="9255159"/>
              <a:ext cx="1253548"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rPr>
                <a:t>Jukka Rintala for Joutsen, 2006.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rPr>
                <a:t>Photo: Ari </a:t>
              </a:r>
              <a:r>
                <a:rPr lang="en-US" sz="700" kern="0" cap="none" spc="0" dirty="0" err="1">
                  <a:solidFill>
                    <a:schemeClr val="bg1"/>
                  </a:solidFill>
                  <a:effectLst>
                    <a:outerShdw blurRad="635000" dir="5400000" algn="ctr" rotWithShape="0">
                      <a:srgbClr val="000000">
                        <a:alpha val="75000"/>
                      </a:srgbClr>
                    </a:outerShdw>
                  </a:effectLst>
                </a:rPr>
                <a:t>Lyijynen</a:t>
              </a:r>
              <a:endParaRPr lang="en-US" sz="700" kern="0" cap="none" spc="0" dirty="0">
                <a:solidFill>
                  <a:schemeClr val="bg1"/>
                </a:solidFill>
                <a:effectLst>
                  <a:outerShdw blurRad="635000" dir="5400000" algn="ctr" rotWithShape="0">
                    <a:srgbClr val="000000">
                      <a:alpha val="75000"/>
                    </a:srgbClr>
                  </a:outerShdw>
                </a:effectLst>
              </a:endParaRPr>
            </a:p>
          </p:txBody>
        </p:sp>
      </p:grpSp>
      <p:sp>
        <p:nvSpPr>
          <p:cNvPr id="5" name="Title 1">
            <a:extLst>
              <a:ext uri="{FF2B5EF4-FFF2-40B4-BE49-F238E27FC236}">
                <a16:creationId xmlns:a16="http://schemas.microsoft.com/office/drawing/2014/main" id="{3172C294-F0CE-499E-F471-F83EAAF58644}"/>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dirty="0">
                <a:solidFill>
                  <a:schemeClr val="accent3"/>
                </a:solidFill>
              </a:rPr>
              <a:t>10 COMMON THREADS OF FINNISH FASHION</a:t>
            </a:r>
            <a:endParaRPr lang="en-US" sz="600" b="0" dirty="0">
              <a:solidFill>
                <a:schemeClr val="accent3"/>
              </a:solidFill>
              <a:latin typeface="Finlandica"/>
            </a:endParaRPr>
          </a:p>
        </p:txBody>
      </p:sp>
    </p:spTree>
    <p:custDataLst>
      <p:tags r:id="rId1"/>
    </p:custDataLst>
    <p:extLst>
      <p:ext uri="{BB962C8B-B14F-4D97-AF65-F5344CB8AC3E}">
        <p14:creationId xmlns:p14="http://schemas.microsoft.com/office/powerpoint/2010/main" val="3472794539"/>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p:tgtEl>
                                          <p:spTgt spid="6"/>
                                        </p:tgtEl>
                                        <p:attrNameLst>
                                          <p:attrName>ppt_y</p:attrName>
                                        </p:attrNameLst>
                                      </p:cBhvr>
                                      <p:tavLst>
                                        <p:tav tm="0">
                                          <p:val>
                                            <p:strVal val="#ppt_y+#ppt_h*1.125000"/>
                                          </p:val>
                                        </p:tav>
                                        <p:tav tm="100000">
                                          <p:val>
                                            <p:strVal val="#ppt_y"/>
                                          </p:val>
                                        </p:tav>
                                      </p:tavLst>
                                    </p:anim>
                                    <p:animEffect transition="in" filter="wipe(up)">
                                      <p:cBhvr>
                                        <p:cTn id="8" dur="10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0" presetClass="path" presetSubtype="0" repeatCount="0" accel="50000" decel="50000" fill="hold" nodeType="clickEffect">
                                  <p:stCondLst>
                                    <p:cond delay="0"/>
                                  </p:stCondLst>
                                  <p:childTnLst>
                                    <p:animMotion origin="layout" path="M 1.38889E-6 -1.35802E-6 L 0.00069 -0.91327 " pathEditMode="relative" rAng="0" ptsTypes="AA">
                                      <p:cBhvr>
                                        <p:cTn id="12" dur="2000" fill="hold"/>
                                        <p:tgtEl>
                                          <p:spTgt spid="3"/>
                                        </p:tgtEl>
                                        <p:attrNameLst>
                                          <p:attrName>ppt_x</p:attrName>
                                          <p:attrName>ppt_y</p:attrName>
                                        </p:attrNameLst>
                                      </p:cBhvr>
                                      <p:rCtr x="35" y="-45679"/>
                                    </p:animMotion>
                                  </p:childTnLst>
                                </p:cTn>
                              </p:par>
                              <p:par>
                                <p:cTn id="13" presetID="63" presetClass="path" presetSubtype="0" accel="50000" decel="50000" fill="hold" nodeType="withEffect">
                                  <p:stCondLst>
                                    <p:cond delay="0"/>
                                  </p:stCondLst>
                                  <p:childTnLst>
                                    <p:animMotion origin="layout" path="M 4.16667E-6 -4.32099E-6 L 0.69114 -4.32099E-6 " pathEditMode="relative" rAng="0" ptsTypes="AA">
                                      <p:cBhvr>
                                        <p:cTn id="14" dur="2500" fill="hold"/>
                                        <p:tgtEl>
                                          <p:spTgt spid="11"/>
                                        </p:tgtEl>
                                        <p:attrNameLst>
                                          <p:attrName>ppt_x</p:attrName>
                                          <p:attrName>ppt_y</p:attrName>
                                        </p:attrNameLst>
                                      </p:cBhvr>
                                      <p:rCtr x="34549" y="0"/>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0503 -0.03673 L 0.44636 -0.03673 " pathEditMode="relative" rAng="0" ptsTypes="AA">
                                      <p:cBhvr>
                                        <p:cTn id="18" dur="2000" fill="hold"/>
                                        <p:tgtEl>
                                          <p:spTgt spid="14"/>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4"/>
    </p:ext>
  </p:extLst>
</p:sld>
</file>

<file path=ppt/tags/tag1.xml><?xml version="1.0" encoding="utf-8"?>
<p:tagLst xmlns:a="http://schemas.openxmlformats.org/drawingml/2006/main" xmlns:r="http://schemas.openxmlformats.org/officeDocument/2006/relationships" xmlns:p="http://schemas.openxmlformats.org/presentationml/2006/main">
  <p:tag name="TIMING" val="|2.1|2"/>
</p:tagLst>
</file>

<file path=ppt/tags/tag10.xml><?xml version="1.0" encoding="utf-8"?>
<p:tagLst xmlns:a="http://schemas.openxmlformats.org/drawingml/2006/main" xmlns:r="http://schemas.openxmlformats.org/officeDocument/2006/relationships" xmlns:p="http://schemas.openxmlformats.org/presentationml/2006/main">
  <p:tag name="TIMING" val="|2.1|2"/>
</p:tagLst>
</file>

<file path=ppt/tags/tag2.xml><?xml version="1.0" encoding="utf-8"?>
<p:tagLst xmlns:a="http://schemas.openxmlformats.org/drawingml/2006/main" xmlns:r="http://schemas.openxmlformats.org/officeDocument/2006/relationships" xmlns:p="http://schemas.openxmlformats.org/presentationml/2006/main">
  <p:tag name="TIMING" val="|2.1|2"/>
</p:tagLst>
</file>

<file path=ppt/tags/tag3.xml><?xml version="1.0" encoding="utf-8"?>
<p:tagLst xmlns:a="http://schemas.openxmlformats.org/drawingml/2006/main" xmlns:r="http://schemas.openxmlformats.org/officeDocument/2006/relationships" xmlns:p="http://schemas.openxmlformats.org/presentationml/2006/main">
  <p:tag name="TIMING" val="|2.1|2"/>
</p:tagLst>
</file>

<file path=ppt/tags/tag4.xml><?xml version="1.0" encoding="utf-8"?>
<p:tagLst xmlns:a="http://schemas.openxmlformats.org/drawingml/2006/main" xmlns:r="http://schemas.openxmlformats.org/officeDocument/2006/relationships" xmlns:p="http://schemas.openxmlformats.org/presentationml/2006/main">
  <p:tag name="TIMING" val="|2.1|2"/>
</p:tagLst>
</file>

<file path=ppt/tags/tag5.xml><?xml version="1.0" encoding="utf-8"?>
<p:tagLst xmlns:a="http://schemas.openxmlformats.org/drawingml/2006/main" xmlns:r="http://schemas.openxmlformats.org/officeDocument/2006/relationships" xmlns:p="http://schemas.openxmlformats.org/presentationml/2006/main">
  <p:tag name="TIMING" val="|2.1|2"/>
</p:tagLst>
</file>

<file path=ppt/tags/tag6.xml><?xml version="1.0" encoding="utf-8"?>
<p:tagLst xmlns:a="http://schemas.openxmlformats.org/drawingml/2006/main" xmlns:r="http://schemas.openxmlformats.org/officeDocument/2006/relationships" xmlns:p="http://schemas.openxmlformats.org/presentationml/2006/main">
  <p:tag name="TIMING" val="|2.1|2"/>
</p:tagLst>
</file>

<file path=ppt/tags/tag7.xml><?xml version="1.0" encoding="utf-8"?>
<p:tagLst xmlns:a="http://schemas.openxmlformats.org/drawingml/2006/main" xmlns:r="http://schemas.openxmlformats.org/officeDocument/2006/relationships" xmlns:p="http://schemas.openxmlformats.org/presentationml/2006/main">
  <p:tag name="TIMING" val="|2.1|2"/>
</p:tagLst>
</file>

<file path=ppt/tags/tag8.xml><?xml version="1.0" encoding="utf-8"?>
<p:tagLst xmlns:a="http://schemas.openxmlformats.org/drawingml/2006/main" xmlns:r="http://schemas.openxmlformats.org/officeDocument/2006/relationships" xmlns:p="http://schemas.openxmlformats.org/presentationml/2006/main">
  <p:tag name="TIMING" val="|2.1|2"/>
</p:tagLst>
</file>

<file path=ppt/tags/tag9.xml><?xml version="1.0" encoding="utf-8"?>
<p:tagLst xmlns:a="http://schemas.openxmlformats.org/drawingml/2006/main" xmlns:r="http://schemas.openxmlformats.org/officeDocument/2006/relationships" xmlns:p="http://schemas.openxmlformats.org/presentationml/2006/main">
  <p:tag name="TIMING" val="|2.1|2"/>
</p:tagLst>
</file>

<file path=ppt/theme/theme1.xml><?xml version="1.0" encoding="utf-8"?>
<a:theme xmlns:a="http://schemas.openxmlformats.org/drawingml/2006/main" name="1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93BE7513-DF57-F74C-996A-32E01F2B7527}"/>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142e32c-b0cf-45f9-98c1-f62222713002">
      <Terms xmlns="http://schemas.microsoft.com/office/infopath/2007/PartnerControls"/>
    </lcf76f155ced4ddcb4097134ff3c332f>
    <TaxCatchAll xmlns="f6001937-131a-4e96-baff-ca13d4d9a11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97F60DBB650B439C66544DB200CF18" ma:contentTypeVersion="16" ma:contentTypeDescription="Create a new document." ma:contentTypeScope="" ma:versionID="5835fe7bda0bd66fcd2e47411ecb45f8">
  <xsd:schema xmlns:xsd="http://www.w3.org/2001/XMLSchema" xmlns:xs="http://www.w3.org/2001/XMLSchema" xmlns:p="http://schemas.microsoft.com/office/2006/metadata/properties" xmlns:ns2="d142e32c-b0cf-45f9-98c1-f62222713002" xmlns:ns3="f6001937-131a-4e96-baff-ca13d4d9a111" targetNamespace="http://schemas.microsoft.com/office/2006/metadata/properties" ma:root="true" ma:fieldsID="e6a49c3762af11cc4ff1c14f9636d29e" ns2:_="" ns3:_="">
    <xsd:import namespace="d142e32c-b0cf-45f9-98c1-f62222713002"/>
    <xsd:import namespace="f6001937-131a-4e96-baff-ca13d4d9a11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42e32c-b0cf-45f9-98c1-f622227130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f6d711f-df4e-4bf6-8041-a5aa06f7ca2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001937-131a-4e96-baff-ca13d4d9a11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1eca013-5f85-49bc-81d3-8764c7494792}" ma:internalName="TaxCatchAll" ma:showField="CatchAllData" ma:web="f6001937-131a-4e96-baff-ca13d4d9a11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AE11A5-BEE4-47AE-A876-D224C8F94A57}">
  <ds:schemaRefs>
    <ds:schemaRef ds:uri="http://schemas.microsoft.com/office/2006/metadata/properties"/>
    <ds:schemaRef ds:uri="http://www.w3.org/XML/1998/namespace"/>
    <ds:schemaRef ds:uri="http://schemas.microsoft.com/office/2006/documentManagement/types"/>
    <ds:schemaRef ds:uri="http://purl.org/dc/terms/"/>
    <ds:schemaRef ds:uri="http://purl.org/dc/dcmitype/"/>
    <ds:schemaRef ds:uri="http://purl.org/dc/elements/1.1/"/>
    <ds:schemaRef ds:uri="http://schemas.openxmlformats.org/package/2006/metadata/core-properties"/>
    <ds:schemaRef ds:uri="d142e32c-b0cf-45f9-98c1-f62222713002"/>
    <ds:schemaRef ds:uri="http://schemas.microsoft.com/office/infopath/2007/PartnerControls"/>
    <ds:schemaRef ds:uri="f6001937-131a-4e96-baff-ca13d4d9a111"/>
  </ds:schemaRefs>
</ds:datastoreItem>
</file>

<file path=customXml/itemProps2.xml><?xml version="1.0" encoding="utf-8"?>
<ds:datastoreItem xmlns:ds="http://schemas.openxmlformats.org/officeDocument/2006/customXml" ds:itemID="{B51B4369-9609-487E-8903-1D6ACFF21F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42e32c-b0cf-45f9-98c1-f62222713002"/>
    <ds:schemaRef ds:uri="f6001937-131a-4e96-baff-ca13d4d9a1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9681288-7806-430D-9BBA-254DCC6ED8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1_Suomi Finland</Template>
  <TotalTime>14382</TotalTime>
  <Words>2651</Words>
  <Application>Microsoft Macintosh PowerPoint</Application>
  <PresentationFormat>On-screen Show (16:9)</PresentationFormat>
  <Paragraphs>351</Paragraphs>
  <Slides>24</Slides>
  <Notes>24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Aptos</vt:lpstr>
      <vt:lpstr>Arial</vt:lpstr>
      <vt:lpstr>Arial,Sans-Serif</vt:lpstr>
      <vt:lpstr>Calibri</vt:lpstr>
      <vt:lpstr>Finlandica</vt:lpstr>
      <vt:lpstr>1_Suomi Finland</vt:lpstr>
      <vt:lpstr>1_Suomi Finland Blanco</vt:lpstr>
      <vt:lpstr>10 COMMON THREADS  OF FINNISH FASHION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 loose threads.  Are you ready to weave a new story with us?</vt:lpstr>
    </vt:vector>
  </TitlesOfParts>
  <Manager>Hasan &amp; Partners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WINDOWS INTO  FINNISH ARCHITECTURE</dc:title>
  <dc:creator>Smuel Stiller</dc:creator>
  <cp:lastModifiedBy>anniina.nieminen</cp:lastModifiedBy>
  <cp:revision>88</cp:revision>
  <dcterms:created xsi:type="dcterms:W3CDTF">2024-12-11T12:49:30Z</dcterms:created>
  <dcterms:modified xsi:type="dcterms:W3CDTF">2025-11-10T08:31:16Z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0x0101007E97F60DBB650B439C66544DB200CF18</vt:lpwstr>
  </property>
  <property fmtid="{D5CDD505-2E9C-101B-9397-08002B2CF9AE}" pid="3" name="MediaServiceImageTags">
    <vt:lpwstr/>
  </property>
</Properties>
</file>