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2" r:id="rId5"/>
  </p:sldMasterIdLst>
  <p:notesMasterIdLst>
    <p:notesMasterId r:id="rId27"/>
  </p:notesMasterIdLst>
  <p:handoutMasterIdLst>
    <p:handoutMasterId r:id="rId28"/>
  </p:handoutMasterIdLst>
  <p:sldIdLst>
    <p:sldId id="318" r:id="rId6"/>
    <p:sldId id="276" r:id="rId7"/>
    <p:sldId id="291" r:id="rId8"/>
    <p:sldId id="287" r:id="rId9"/>
    <p:sldId id="319" r:id="rId10"/>
    <p:sldId id="295" r:id="rId11"/>
    <p:sldId id="320" r:id="rId12"/>
    <p:sldId id="296" r:id="rId13"/>
    <p:sldId id="321" r:id="rId14"/>
    <p:sldId id="332" r:id="rId15"/>
    <p:sldId id="298" r:id="rId16"/>
    <p:sldId id="322" r:id="rId17"/>
    <p:sldId id="299" r:id="rId18"/>
    <p:sldId id="323" r:id="rId19"/>
    <p:sldId id="300" r:id="rId20"/>
    <p:sldId id="330" r:id="rId21"/>
    <p:sldId id="301" r:id="rId22"/>
    <p:sldId id="325" r:id="rId23"/>
    <p:sldId id="316" r:id="rId24"/>
    <p:sldId id="314" r:id="rId25"/>
    <p:sldId id="284" r:id="rId26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orient="horz" pos="3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15102-02C8-08AF-C081-77D1686DC858}" name="Sari Kelkka" initials="SK" userId="S::sari.kelkka@republic.fi::ba14e794-bbcd-42e0-886a-05c4435caa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B89D69-E05B-2C43-BF65-D0B8846DAB34}" v="13" dt="2025-10-22T07:22:14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7"/>
    <p:restoredTop sz="96002"/>
  </p:normalViewPr>
  <p:slideViewPr>
    <p:cSldViewPr snapToGrid="0" showGuides="1">
      <p:cViewPr varScale="1">
        <p:scale>
          <a:sx n="218" d="100"/>
          <a:sy n="218" d="100"/>
        </p:scale>
        <p:origin x="1672" y="184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orient="horz" pos="3117"/>
      </p:guideLst>
    </p:cSldViewPr>
  </p:slideViewPr>
  <p:notesTextViewPr>
    <p:cViewPr>
      <p:scale>
        <a:sx n="60" d="100"/>
        <a:sy n="60" d="100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ina Nieminen" userId="f7839237-dba9-434e-a8d8-c65406723c4d" providerId="ADAL" clId="{F77A5F71-E5E0-5517-9357-B0FFC58AD05D}"/>
    <pc:docChg chg="custSel modSld">
      <pc:chgData name="Anniina Nieminen" userId="f7839237-dba9-434e-a8d8-c65406723c4d" providerId="ADAL" clId="{F77A5F71-E5E0-5517-9357-B0FFC58AD05D}" dt="2025-10-22T07:22:28.545" v="149" actId="1037"/>
      <pc:docMkLst>
        <pc:docMk/>
      </pc:docMkLst>
      <pc:sldChg chg="modSp">
        <pc:chgData name="Anniina Nieminen" userId="f7839237-dba9-434e-a8d8-c65406723c4d" providerId="ADAL" clId="{F77A5F71-E5E0-5517-9357-B0FFC58AD05D}" dt="2025-10-22T07:17:48.888" v="28"/>
        <pc:sldMkLst>
          <pc:docMk/>
          <pc:sldMk cId="2658018367" sldId="295"/>
        </pc:sldMkLst>
        <pc:spChg chg="mod">
          <ac:chgData name="Anniina Nieminen" userId="f7839237-dba9-434e-a8d8-c65406723c4d" providerId="ADAL" clId="{F77A5F71-E5E0-5517-9357-B0FFC58AD05D}" dt="2025-10-22T07:17:48.888" v="28"/>
          <ac:spMkLst>
            <pc:docMk/>
            <pc:sldMk cId="2658018367" sldId="295"/>
            <ac:spMk id="7" creationId="{0C16778E-7E15-D2EC-DDE6-4133CA43647F}"/>
          </ac:spMkLst>
        </pc:spChg>
      </pc:sldChg>
      <pc:sldChg chg="addSp delSp modSp mod">
        <pc:chgData name="Anniina Nieminen" userId="f7839237-dba9-434e-a8d8-c65406723c4d" providerId="ADAL" clId="{F77A5F71-E5E0-5517-9357-B0FFC58AD05D}" dt="2025-10-22T07:20:26.537" v="119" actId="478"/>
        <pc:sldMkLst>
          <pc:docMk/>
          <pc:sldMk cId="1522120474" sldId="319"/>
        </pc:sldMkLst>
        <pc:spChg chg="add del mod">
          <ac:chgData name="Anniina Nieminen" userId="f7839237-dba9-434e-a8d8-c65406723c4d" providerId="ADAL" clId="{F77A5F71-E5E0-5517-9357-B0FFC58AD05D}" dt="2025-10-22T07:20:26.537" v="119" actId="478"/>
          <ac:spMkLst>
            <pc:docMk/>
            <pc:sldMk cId="1522120474" sldId="319"/>
            <ac:spMk id="2" creationId="{212BC07C-43C3-7AA9-CAF6-87E6BBFE99BC}"/>
          </ac:spMkLst>
        </pc:spChg>
        <pc:spChg chg="mod">
          <ac:chgData name="Anniina Nieminen" userId="f7839237-dba9-434e-a8d8-c65406723c4d" providerId="ADAL" clId="{F77A5F71-E5E0-5517-9357-B0FFC58AD05D}" dt="2025-10-22T07:17:08.204" v="27" actId="1036"/>
          <ac:spMkLst>
            <pc:docMk/>
            <pc:sldMk cId="1522120474" sldId="319"/>
            <ac:spMk id="19" creationId="{9AF3DD54-5282-42B8-93B9-A96EF544C08F}"/>
          </ac:spMkLst>
        </pc:spChg>
        <pc:spChg chg="mod">
          <ac:chgData name="Anniina Nieminen" userId="f7839237-dba9-434e-a8d8-c65406723c4d" providerId="ADAL" clId="{F77A5F71-E5E0-5517-9357-B0FFC58AD05D}" dt="2025-10-22T07:16:09.684" v="5" actId="20577"/>
          <ac:spMkLst>
            <pc:docMk/>
            <pc:sldMk cId="1522120474" sldId="319"/>
            <ac:spMk id="37" creationId="{560C4988-3E97-32EF-9BD0-074808652AE3}"/>
          </ac:spMkLst>
        </pc:spChg>
        <pc:spChg chg="mod">
          <ac:chgData name="Anniina Nieminen" userId="f7839237-dba9-434e-a8d8-c65406723c4d" providerId="ADAL" clId="{F77A5F71-E5E0-5517-9357-B0FFC58AD05D}" dt="2025-10-22T07:15:50.963" v="2"/>
          <ac:spMkLst>
            <pc:docMk/>
            <pc:sldMk cId="1522120474" sldId="319"/>
            <ac:spMk id="40" creationId="{F96FE0F4-4E3D-4B2A-D063-AA56211F6B04}"/>
          </ac:spMkLst>
        </pc:spChg>
        <pc:grpChg chg="mod">
          <ac:chgData name="Anniina Nieminen" userId="f7839237-dba9-434e-a8d8-c65406723c4d" providerId="ADAL" clId="{F77A5F71-E5E0-5517-9357-B0FFC58AD05D}" dt="2025-10-22T07:20:24.466" v="118" actId="1036"/>
          <ac:grpSpMkLst>
            <pc:docMk/>
            <pc:sldMk cId="1522120474" sldId="319"/>
            <ac:grpSpMk id="36" creationId="{A2B1B2A4-C5BE-FAFD-8920-0B0DA18481CB}"/>
          </ac:grpSpMkLst>
        </pc:grpChg>
      </pc:sldChg>
      <pc:sldChg chg="addSp delSp modSp mod">
        <pc:chgData name="Anniina Nieminen" userId="f7839237-dba9-434e-a8d8-c65406723c4d" providerId="ADAL" clId="{F77A5F71-E5E0-5517-9357-B0FFC58AD05D}" dt="2025-10-22T07:20:13.739" v="103" actId="21"/>
        <pc:sldMkLst>
          <pc:docMk/>
          <pc:sldMk cId="1109670201" sldId="320"/>
        </pc:sldMkLst>
        <pc:spChg chg="add del mod">
          <ac:chgData name="Anniina Nieminen" userId="f7839237-dba9-434e-a8d8-c65406723c4d" providerId="ADAL" clId="{F77A5F71-E5E0-5517-9357-B0FFC58AD05D}" dt="2025-10-22T07:20:13.739" v="103" actId="21"/>
          <ac:spMkLst>
            <pc:docMk/>
            <pc:sldMk cId="1109670201" sldId="320"/>
            <ac:spMk id="2" creationId="{80DA3DDC-214F-4537-FB77-2377FC4422B5}"/>
          </ac:spMkLst>
        </pc:spChg>
        <pc:spChg chg="mod">
          <ac:chgData name="Anniina Nieminen" userId="f7839237-dba9-434e-a8d8-c65406723c4d" providerId="ADAL" clId="{F77A5F71-E5E0-5517-9357-B0FFC58AD05D}" dt="2025-10-22T07:19:02.004" v="66" actId="20577"/>
          <ac:spMkLst>
            <pc:docMk/>
            <pc:sldMk cId="1109670201" sldId="320"/>
            <ac:spMk id="19" creationId="{9C85ECBD-4B7E-D0E9-FB4B-13CC5FEA8308}"/>
          </ac:spMkLst>
        </pc:spChg>
        <pc:spChg chg="mod">
          <ac:chgData name="Anniina Nieminen" userId="f7839237-dba9-434e-a8d8-c65406723c4d" providerId="ADAL" clId="{F77A5F71-E5E0-5517-9357-B0FFC58AD05D}" dt="2025-10-22T07:18:14.322" v="29"/>
          <ac:spMkLst>
            <pc:docMk/>
            <pc:sldMk cId="1109670201" sldId="320"/>
            <ac:spMk id="28" creationId="{168F49C4-11CC-F1F3-F30A-9AA32D15EED1}"/>
          </ac:spMkLst>
        </pc:spChg>
        <pc:spChg chg="mod">
          <ac:chgData name="Anniina Nieminen" userId="f7839237-dba9-434e-a8d8-c65406723c4d" providerId="ADAL" clId="{F77A5F71-E5E0-5517-9357-B0FFC58AD05D}" dt="2025-10-22T07:18:31.962" v="30"/>
          <ac:spMkLst>
            <pc:docMk/>
            <pc:sldMk cId="1109670201" sldId="320"/>
            <ac:spMk id="38" creationId="{A32482D4-7437-1B1A-4719-B0D3090F10FB}"/>
          </ac:spMkLst>
        </pc:spChg>
        <pc:spChg chg="mod">
          <ac:chgData name="Anniina Nieminen" userId="f7839237-dba9-434e-a8d8-c65406723c4d" providerId="ADAL" clId="{F77A5F71-E5E0-5517-9357-B0FFC58AD05D}" dt="2025-10-22T07:18:46.643" v="64" actId="1035"/>
          <ac:spMkLst>
            <pc:docMk/>
            <pc:sldMk cId="1109670201" sldId="320"/>
            <ac:spMk id="39" creationId="{9EDC87A3-F02B-32BF-5B85-D184CBE32F0F}"/>
          </ac:spMkLst>
        </pc:spChg>
        <pc:grpChg chg="mod">
          <ac:chgData name="Anniina Nieminen" userId="f7839237-dba9-434e-a8d8-c65406723c4d" providerId="ADAL" clId="{F77A5F71-E5E0-5517-9357-B0FFC58AD05D}" dt="2025-10-22T07:20:10.587" v="102" actId="1036"/>
          <ac:grpSpMkLst>
            <pc:docMk/>
            <pc:sldMk cId="1109670201" sldId="320"/>
            <ac:grpSpMk id="5" creationId="{3535822F-F8DB-60C1-1492-1D531C58CFA0}"/>
          </ac:grpSpMkLst>
        </pc:grpChg>
      </pc:sldChg>
      <pc:sldChg chg="addSp delSp modSp mod">
        <pc:chgData name="Anniina Nieminen" userId="f7839237-dba9-434e-a8d8-c65406723c4d" providerId="ADAL" clId="{F77A5F71-E5E0-5517-9357-B0FFC58AD05D}" dt="2025-10-22T07:20:50.275" v="120"/>
        <pc:sldMkLst>
          <pc:docMk/>
          <pc:sldMk cId="152930842" sldId="322"/>
        </pc:sldMkLst>
        <pc:spChg chg="add del">
          <ac:chgData name="Anniina Nieminen" userId="f7839237-dba9-434e-a8d8-c65406723c4d" providerId="ADAL" clId="{F77A5F71-E5E0-5517-9357-B0FFC58AD05D}" dt="2025-10-22T07:20:01.816" v="90" actId="21"/>
          <ac:spMkLst>
            <pc:docMk/>
            <pc:sldMk cId="152930842" sldId="322"/>
            <ac:spMk id="2" creationId="{64A35A9E-FFAA-54A8-0818-10A63028F6FA}"/>
          </ac:spMkLst>
        </pc:spChg>
        <pc:spChg chg="mod">
          <ac:chgData name="Anniina Nieminen" userId="f7839237-dba9-434e-a8d8-c65406723c4d" providerId="ADAL" clId="{F77A5F71-E5E0-5517-9357-B0FFC58AD05D}" dt="2025-10-22T07:19:41.193" v="68" actId="14100"/>
          <ac:spMkLst>
            <pc:docMk/>
            <pc:sldMk cId="152930842" sldId="322"/>
            <ac:spMk id="37" creationId="{299015C2-945B-B393-6812-EABA81C4F642}"/>
          </ac:spMkLst>
        </pc:spChg>
        <pc:spChg chg="mod">
          <ac:chgData name="Anniina Nieminen" userId="f7839237-dba9-434e-a8d8-c65406723c4d" providerId="ADAL" clId="{F77A5F71-E5E0-5517-9357-B0FFC58AD05D}" dt="2025-10-22T07:20:50.275" v="120"/>
          <ac:spMkLst>
            <pc:docMk/>
            <pc:sldMk cId="152930842" sldId="322"/>
            <ac:spMk id="41" creationId="{1DC5D974-91F3-5935-21B7-15B183143DF3}"/>
          </ac:spMkLst>
        </pc:spChg>
        <pc:grpChg chg="mod">
          <ac:chgData name="Anniina Nieminen" userId="f7839237-dba9-434e-a8d8-c65406723c4d" providerId="ADAL" clId="{F77A5F71-E5E0-5517-9357-B0FFC58AD05D}" dt="2025-10-22T07:19:50.475" v="88" actId="1038"/>
          <ac:grpSpMkLst>
            <pc:docMk/>
            <pc:sldMk cId="152930842" sldId="322"/>
            <ac:grpSpMk id="36" creationId="{D7597FF7-03B7-0443-06F8-B40A4E3674D7}"/>
          </ac:grpSpMkLst>
        </pc:grpChg>
      </pc:sldChg>
      <pc:sldChg chg="modSp mod">
        <pc:chgData name="Anniina Nieminen" userId="f7839237-dba9-434e-a8d8-c65406723c4d" providerId="ADAL" clId="{F77A5F71-E5E0-5517-9357-B0FFC58AD05D}" dt="2025-10-22T07:22:28.545" v="149" actId="1037"/>
        <pc:sldMkLst>
          <pc:docMk/>
          <pc:sldMk cId="646421175" sldId="325"/>
        </pc:sldMkLst>
        <pc:spChg chg="mod">
          <ac:chgData name="Anniina Nieminen" userId="f7839237-dba9-434e-a8d8-c65406723c4d" providerId="ADAL" clId="{F77A5F71-E5E0-5517-9357-B0FFC58AD05D}" dt="2025-10-22T07:22:28.545" v="149" actId="1037"/>
          <ac:spMkLst>
            <pc:docMk/>
            <pc:sldMk cId="646421175" sldId="325"/>
            <ac:spMk id="19" creationId="{CE5AD0BD-D578-D806-853E-257F0F9924FB}"/>
          </ac:spMkLst>
        </pc:spChg>
        <pc:spChg chg="mod">
          <ac:chgData name="Anniina Nieminen" userId="f7839237-dba9-434e-a8d8-c65406723c4d" providerId="ADAL" clId="{F77A5F71-E5E0-5517-9357-B0FFC58AD05D}" dt="2025-10-22T07:21:54.120" v="121"/>
          <ac:spMkLst>
            <pc:docMk/>
            <pc:sldMk cId="646421175" sldId="325"/>
            <ac:spMk id="39" creationId="{35891061-4CC6-D733-6699-4F60D3D5E06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22.10.2025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22.10.2025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D598C-2C9B-D92C-3D88-7AD16AFAF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83FF7733-FCD0-C5EE-83DD-E07028413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E6EF4FE1-9D88-369E-84D9-50F4001B0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1618A25-9C73-6CE1-37AC-E80C5E6B2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095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36A47-C208-E402-F8CC-CA410A109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02DC64C-CD28-E4F4-E1F3-A58005656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59E40C5-EDF4-0337-CC47-51B27E964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makes Finnish dance so vibrant is its openness to surprise.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Artists often work at the intersection of dance, performance and visual art.</a:t>
            </a:r>
            <a:br>
              <a:rPr lang="en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Finnish dance does not carry a strong classical heritage, there is room for experimentation. That freedom results in highly personal and original works – from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Valtteri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Raekallio’s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filmic storytelling, to Elina Pirinen’s emotionally charged stage presence and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Wauhaus’s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industrial excavators turned into dancers. 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never quite know what to expect – and that’s part of the thrill.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DE58EA-AE4D-E0EA-406D-60D92AAE0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107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06F3-C484-6628-1638-5BA35868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CB6BA82-3BE9-E6D5-27C7-80C1BF0C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6C00725-F9D4-0A14-E879-6E23767CD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big cities to the smallest towns, Finland has over 80 schools offering basic education in dance as part of the national arts education system. This means that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and youth can pursue dance seriously no matter where they live.</a:t>
            </a:r>
            <a:br>
              <a:rPr lang="en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doesn’t stop there. Finland embraces the idea that dance is for everyone – regardless of age, background or physical ability. So-called Dance Ambassadors might dance hand-in-hand with a bedridden patient, or you might see wheelchair dance as part of a performance.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 it’s a senior group in a care home or teenagers in a street dance crew, dance creates well-being.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DD2F3C-ED50-C1F3-C93A-59774C44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203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0F1F8-AA09-A9D4-822A-F7CF2A4F6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885778C8-6C19-49D2-A00C-BF9B8D48E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3DAF175-FE30-496D-34B1-0430837DD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From big cities to the smallest towns, Finland has over 80 schools offering basic education in dance as part of the national arts education system. This means that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and youth can pursue dance seriously no matter where they live.</a:t>
            </a:r>
            <a:endParaRPr lang="en-FI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And it doesn’t stop there. Finland embraces the idea that dance is for everyone – regardless of age, background or physical ability. So-called Dance Ambassadors might dance hand-in-hand with a bedridden patient, or you might see wheelchair dance as part of a performance.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Whether it’s a senior group in a care home or teenagers in a street dance crew, dance creates well-being.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0305B6E-7A24-DFA5-E6DB-9193F31D8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121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632-BF5B-27E4-D0A5-9923902F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92A0FD4-8E5C-634C-A75C-04762A0E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643C01-0CF0-D051-330A-B91F9D8E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strong design culture in Finland, and it also shows in dance.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higher education system trains choreographers alongside sound and lighting designers, resulting in cohesive, atmospheric productions.</a:t>
            </a:r>
            <a:br>
              <a:rPr lang="en-F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Minimalist aesthetics and poetic lighting are signature traits.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technologies – projections, sensors, immersive sound – are used thoughtfully, often to explore emotional or philosophical layers.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long Finnish winters and bright summers seem to create a unique sensitivity to space, light and rhythm.</a:t>
            </a:r>
            <a:r>
              <a:rPr lang="en-FI" dirty="0">
                <a:effectLst/>
              </a:rPr>
              <a:t> 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7174D5-ED13-EDAF-E302-62EFE3639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8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CAC47-5549-3743-AFDA-D1721BE8B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8772F42-F43E-16B4-0BB6-92CA7033D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C607B1F-3919-0F72-6152-2C3C80E3A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strong design culture in Finland, and it also shows in dance.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higher education system trains choreographers alongside sound and lighting designers, resulting in cohesive, atmospheric productions.</a:t>
            </a:r>
            <a:br>
              <a:rPr lang="en-F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Minimalist aesthetics and poetic lighting are signature traits.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technologies – projections, sensors, immersive sound – are used thoughtfully, often to explore emotional or philosophical layers.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long Finnish winters and bright summers seem to create a unique sensitivity to space, light and rhythm.</a:t>
            </a:r>
            <a:r>
              <a:rPr lang="en-FI" dirty="0">
                <a:effectLst/>
              </a:rPr>
              <a:t> 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F65E1F6-FC7B-DC19-927F-25152C19F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4135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B7-8EA7-64EE-336E-96DD6BBA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AECBE58-46D8-7304-A414-F7F1D451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8DFB9E7-25D3-9A80-DC42-F1078E7E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Multidisciplinary work is a defining feature of Finnish dance.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Artists collaborate across art forms, creating performances that feel like living sculptures, sonic journeys or visual feasts.</a:t>
            </a:r>
            <a:br>
              <a:rPr lang="en-F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 music often accompanies dancers, and site-specific works transform unexpected spaces –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an abandoned oil tank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Urban performances interact with architecture and invite passers-by into the art.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blending reflects the complexity of our world – and reaches audiences seeking depth and new forms.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06882-27EE-C196-4138-CD06F465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839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54AEA-A8C2-CE5D-B79F-F269B18A0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CBA13B1-AD72-F672-CD29-31F0E3B86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051121C-6A22-1F4E-AF22-B3CFD6AF4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Multidisciplinary work is a defining feature of Finnish dance.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Artists collaborate across art forms, creating performances that feel like living sculptures, sonic journeys or visual feasts.</a:t>
            </a:r>
            <a:br>
              <a:rPr lang="en-F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 music often accompanies dancers, and site-specific works transform unexpected spaces –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an abandoned oil tank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Urban performances interact with architecture and invite passers-by into the art.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blending reflects the complexity of our world – and reaches audiences seeking depth and new forms.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04D8BA8-3D02-DD15-886E-A2918630A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8974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8CC-0AC9-EE53-AD35-C0EF1C19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3F059FA-B4C6-3489-F786-79F18F24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8087DC3-DC75-CBF7-3E6B-862EAB29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Finnish dance is shaped by women.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Sanna Kekäläinen’s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embodied politics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Sonya Lindfors’ activism and Elina Pirinen’s raw energy to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Janina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Rajakangas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giving voice to teen-age girls on stage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women lead in artistry, institutions and innovation. </a:t>
            </a:r>
            <a:br>
              <a:rPr lang="en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Zodiak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one of Finland’s most important contemporary dance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was founded by women. Many Finnish female choreographers are deeply engaged with social issues, identity and power, making their voices both aesthetic and political.</a:t>
            </a:r>
            <a:r>
              <a:rPr lang="en-FI">
                <a:effectLst/>
              </a:rPr>
              <a:t> 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9B30CE-7FB8-632A-501C-E6EDE8210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417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EA589-F788-25C9-E9F2-3D0270BA3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9740D0E-D7EC-2A22-8D46-A51C0F04B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C42C193-FEE9-DFBA-9A1D-0490CAEA9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Finnish dance is shaped by women.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Sanna Kekäläinen’s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embodied politics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Sonya Lindfors’ activism and Elina Pirinen’s raw energy to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Janina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Rajakangas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giving voice to teen-age girls on stage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women lead in artistry, institutions and innovation. </a:t>
            </a:r>
            <a:br>
              <a:rPr lang="en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Zodiak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one of Finland’s most important contemporary dance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was founded by women. Many Finnish female choreographers are deeply engaged with social issues, identity and power, making their voices both aesthetic and political.</a:t>
            </a:r>
            <a:r>
              <a:rPr lang="en-FI" dirty="0">
                <a:effectLst/>
              </a:rPr>
              <a:t> 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04AE9E-CF87-646A-5F17-EAEF22A31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594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ED878-8B60-9D89-972A-8C2E91BF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81BEBCB3-DD05-DEAF-177E-EF9DEF58A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B9F6EA7-9D3A-C373-8B4C-AE4AEE243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D4D1D8A-2B74-A815-D1A5-EDBEB4082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127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Finlandica"/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0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8B5CC-19B5-AAD9-DA17-5720908D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31D01C6-AAE8-69A7-C554-530BDB035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6F6259A-C21D-B9E1-03E9-9D6543503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osioon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koota</a:t>
            </a:r>
            <a:r>
              <a:rPr lang="en-US" dirty="0"/>
              <a:t> </a:t>
            </a:r>
            <a:r>
              <a:rPr lang="en-US" dirty="0" err="1"/>
              <a:t>vastaanottajan</a:t>
            </a:r>
            <a:r>
              <a:rPr lang="en-US" dirty="0"/>
              <a:t> ja </a:t>
            </a:r>
            <a:r>
              <a:rPr lang="en-US" dirty="0" err="1"/>
              <a:t>tilanteen</a:t>
            </a:r>
            <a:r>
              <a:rPr lang="en-US" dirty="0"/>
              <a:t> </a:t>
            </a:r>
            <a:r>
              <a:rPr lang="en-US" dirty="0" err="1"/>
              <a:t>mukaan</a:t>
            </a:r>
            <a:r>
              <a:rPr lang="en-US" dirty="0"/>
              <a:t> </a:t>
            </a:r>
            <a:r>
              <a:rPr lang="en-US" dirty="0" err="1"/>
              <a:t>personoitavia</a:t>
            </a:r>
            <a:r>
              <a:rPr lang="en-US" dirty="0"/>
              <a:t> </a:t>
            </a:r>
            <a:r>
              <a:rPr lang="en-US" dirty="0" err="1"/>
              <a:t>asioita</a:t>
            </a:r>
            <a:r>
              <a:rPr lang="en-US" dirty="0"/>
              <a:t>, </a:t>
            </a:r>
            <a:r>
              <a:rPr lang="en-US" dirty="0" err="1"/>
              <a:t>toki</a:t>
            </a:r>
            <a:r>
              <a:rPr lang="en-US" dirty="0"/>
              <a:t> </a:t>
            </a:r>
            <a:r>
              <a:rPr lang="en-US" dirty="0" err="1"/>
              <a:t>tanssikulman</a:t>
            </a:r>
            <a:r>
              <a:rPr lang="en-US" dirty="0"/>
              <a:t> </a:t>
            </a:r>
            <a:r>
              <a:rPr lang="en-US" dirty="0" err="1"/>
              <a:t>huomioiden</a:t>
            </a:r>
            <a:r>
              <a:rPr lang="en-US" dirty="0"/>
              <a:t>.</a:t>
            </a:r>
          </a:p>
          <a:p>
            <a:pPr marL="171450" indent="-171450">
              <a:buFont typeface="Arial,Sans-Serif"/>
              <a:buChar char="•"/>
            </a:pPr>
            <a:endParaRPr lang="fi" dirty="0"/>
          </a:p>
          <a:p>
            <a:pPr marL="171450" indent="-171450">
              <a:buFont typeface="Arial,Sans-Serif"/>
              <a:buChar char="•"/>
            </a:pPr>
            <a:endParaRPr lang="fi" dirty="0"/>
          </a:p>
          <a:p>
            <a:endParaRPr lang="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274A3E0-74D4-3F98-8E8B-B66292CAC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3914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3B80A-7D8E-B35A-C03F-80469C693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CD0D1DD-2757-53A4-2B34-071FA5540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33CBFC5-2335-D055-3328-C66203FF1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latin typeface="Finlandica"/>
                <a:ea typeface="Calibri"/>
                <a:cs typeface="Calibri"/>
              </a:rPr>
              <a:t>In Finland, nature isn’t just scenery – it’s an active element in dance. The intimate relationship with nature is one of the emotional backbones of Finnish dance – it’s about sensing, not showing off.</a:t>
            </a:r>
            <a:br>
              <a:rPr lang="en-US" dirty="0">
                <a:latin typeface="Finlandica"/>
                <a:ea typeface="Calibri"/>
                <a:cs typeface="Calibri"/>
              </a:rPr>
            </a:br>
            <a:endParaRPr lang="en-US" dirty="0">
              <a:latin typeface="Finlandica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Finlandica"/>
                <a:ea typeface="Calibri"/>
                <a:cs typeface="Calibri"/>
              </a:rPr>
              <a:t>Many choreographers create site-specific performances, where bodies and landscapes form a dialogue. Nature also appears on stage through materials, symbols and ecological themes. Works explore climate change, biodiversity and our fragile coexistence with other species.</a:t>
            </a:r>
          </a:p>
          <a:p>
            <a:pPr marL="171450" indent="-171450">
              <a:buFont typeface="Arial"/>
              <a:buChar char="•"/>
            </a:pPr>
            <a:endParaRPr lang="en-US" dirty="0">
              <a:latin typeface="Finlandica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0D83EC7-4516-7B57-7566-9C256030E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174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A343-B7A5-672A-1C27-2A6BDFE4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4C0D9A1-6677-5EF9-B049-0528D093D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917749-97C9-7E96-5287-268C86EC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Dance House Helsinki, opened in 2022, is a new home for Finnish contemporary dance. Yet in Finland,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dance is not just a capital-city phenomenon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Artists create and perform from the southern archipelago to the northern fells. A state-funded structure supports this decentralisation, with public grants and regional dance centres.</a:t>
            </a:r>
            <a:br>
              <a:rPr lang="en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Finnish National Ballet has been active since 1922, making it one of Europe’s first national companies.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eight vocational or university-level institutions offering professional dance education in different parts of the country.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1980, Dance Info Finland (now part of Circus &amp; Dance Info Finland) has supported the sector through statistics, international networks and communications.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DE040-A3AD-4B72-40BA-DD9976D8A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371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F9F6-B03F-1FC3-EF00-B54E2E84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24F2862-029D-7361-EFFB-91B6ACDC0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283A2D-86C2-3DFB-8E46-2CB48FA64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Dance House Helsinki, opened in 2022, is a new home for Finnish contemporary dance. Yet in Finland,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dance is not just a capital-city phenomenon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Artists create and perform from the southern archipelago to the northern fells. A state-funded structure supports this decentralisation, with public grants and regional dance centres.</a:t>
            </a:r>
            <a:br>
              <a:rPr lang="en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Finnish National Ballet has been active since 1922, making it one of Europe’s first national companies.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eight vocational or university-level institutions offering professional dance education in different parts of the country.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1980, Dance Info Finland (now part of Circus &amp; Dance Info Finland) has supported the sector through statistics, international networks and communications.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B9C09B2-B494-044E-3A49-5231FBEE80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4487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C611-9C2E-05DB-827E-7C79566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3C9C58A-4142-981D-FAC4-2850902A3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6BDC209-CD69-A1FC-5F04-89CCEA039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Finnish contemporary dance is known for its clarity of movement and commitment to physical expression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can be fast, demanding and acrobatic – as in Kinetic Orchestra’s thrilling works – or delicate and meditative, like in Milla Koistinen’s flowing choreographies that also set huge silk fabrics in motion.</a:t>
            </a:r>
            <a:br>
              <a:rPr lang="en-F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FI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focus is not on impressing, but on expressing.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the subtlest gestures hold weight. Finnish dance culture embraces modesty and authenticity, and this shows in movement: no flourish is unnecessary.</a:t>
            </a:r>
            <a:endParaRPr lang="en-FI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EA59A-1D79-6C03-66DE-CB80775EC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188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B6DE3-DEDD-4223-1AD8-FD6A30BB5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CE2F74E-99EC-2AAF-1283-C7C2EF504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428F3C4-0B2D-7956-61C6-BC2C041CE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Finnish contemporary dance is known for its clarity of movement and commitment to physical expression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can be fast, demanding and acrobatic – as in Kinetic Orchestra’s thrilling works – or delicate and meditative, like in Milla Koistinen’s flowing choreographies that also set huge silk fabrics in motion.</a:t>
            </a:r>
            <a:br>
              <a:rPr lang="en-F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FI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focus is not on impressing, but on expressing.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the subtlest gestures hold weight. Finnish dance culture embraces modesty and authenticity, and this shows in movement: no flourish is unnecessary.</a:t>
            </a:r>
            <a:endParaRPr lang="en-FI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FI" sz="1800" b="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C6C96EE-E12D-AD8E-91F7-38D32274D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6269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A580-025A-D72B-0624-A443E10A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DA9BA6-1900-9D14-2B22-3C97FE8E2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86714BF-4B2B-190F-0467-9BD1F6EA7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makes Finnish dance so vibrant is its openness to surprise.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Artists often work at the intersection of dance, performance and visual art.</a:t>
            </a:r>
            <a:br>
              <a:rPr lang="en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Finnish dance does not carry a strong classical heritage, there is room for experimentation. That freedom results in highly personal and original works – from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Valtteri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Raekallio’s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filmic storytelling, to Elina Pirinen’s emotionally charged stage presence and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Wauhaus’s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industrial excavators turned into dancers. 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never quite know what to expect – and that’s part of the thrill.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6F3040-DEDE-78B7-30C7-611C70B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7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CF0A-4672-6823-DF32-8AFC68584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7B463A1-1EEF-0697-4009-8E6D437B7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9C79EF7-4267-F86E-0D51-6EA91DD8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makes Finnish dance so vibrant is its openness to surprise.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Artists often work at the intersection of dance, performance and visual art.</a:t>
            </a:r>
            <a:br>
              <a:rPr lang="en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Finnish dance does not carry a strong classical heritage, there is room for experimentation. That freedom results in highly personal and original works – from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Valtteri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Raekallio’s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filmic storytelling, to Elina Pirinen’s emotionally charged stage presence and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Wauhaus’s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industrial excavators turned into dancers. </a:t>
            </a:r>
            <a:br>
              <a:rPr lang="en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never quite know what to expect – and that’s part of the thrill.</a:t>
            </a: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628B211-A13B-CB11-5A3A-B71F48FF1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62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22.10.2025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22.10.2025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22.10.2025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22.10.2025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22.10.2025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184BA5-9AAB-3B55-F7F0-E82FEFFAB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7944" y="627532"/>
            <a:ext cx="5076056" cy="4247681"/>
          </a:xfrm>
          <a:solidFill>
            <a:schemeClr val="bg2"/>
          </a:solidFill>
        </p:spPr>
        <p:txBody>
          <a:bodyPr/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4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22.10.2025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22.10.2025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22.10.2025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5" r:id="rId4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https://www.youtube.com/embed/AWJYd95W-8k?start=3&amp;feature=oembed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3BC7F-FC11-521E-E344-7529AD7ED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8E9155-8F44-C537-2225-E71846579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" y="0"/>
            <a:ext cx="9144002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3EE43A-7028-A6BF-BC54-A8E87967B39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CBDB0-4A5D-3A80-F0C5-38A3A135F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662" y="2140863"/>
            <a:ext cx="8218026" cy="861774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cap="none" dirty="0">
                <a:solidFill>
                  <a:schemeClr val="bg1"/>
                </a:solidFill>
              </a:rPr>
              <a:t>THE FINNISH DANCE SCENE </a:t>
            </a:r>
            <a:br>
              <a:rPr lang="en-US" sz="2800" cap="none" dirty="0">
                <a:solidFill>
                  <a:schemeClr val="bg1"/>
                </a:solidFill>
              </a:rPr>
            </a:br>
            <a:r>
              <a:rPr lang="en-US" sz="2800" cap="none" dirty="0">
                <a:solidFill>
                  <a:schemeClr val="bg1"/>
                </a:solidFill>
              </a:rPr>
              <a:t>IN EIGHT STEPS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7BBB9682-316E-5A79-D036-EEE8BE1386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6F27B9-49A6-3360-96ED-4A07B343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484784"/>
            <a:ext cx="585368" cy="35877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88F72BD-80E9-1F9A-E38D-EF10D01AA283}"/>
              </a:ext>
            </a:extLst>
          </p:cNvPr>
          <p:cNvSpPr txBox="1">
            <a:spLocks/>
          </p:cNvSpPr>
          <p:nvPr/>
        </p:nvSpPr>
        <p:spPr>
          <a:xfrm>
            <a:off x="7611294" y="4597260"/>
            <a:ext cx="1064394" cy="9233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kern="0" cap="none" spc="0" dirty="0">
                <a:solidFill>
                  <a:schemeClr val="bg1"/>
                </a:solidFill>
              </a:rPr>
              <a:t>Photo: Ismo-Pekka Heikinheimo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D4A8F28C-3CD4-1920-A0B5-64E83F7CD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4" y="4330365"/>
            <a:ext cx="1049664" cy="411436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3ED7D06-3DC8-7E8A-7462-02FA6A64A4F3}"/>
              </a:ext>
            </a:extLst>
          </p:cNvPr>
          <p:cNvSpPr txBox="1">
            <a:spLocks/>
          </p:cNvSpPr>
          <p:nvPr/>
        </p:nvSpPr>
        <p:spPr>
          <a:xfrm>
            <a:off x="3478236" y="4597260"/>
            <a:ext cx="2176878" cy="9233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kern="0" cap="none" spc="0" dirty="0">
                <a:solidFill>
                  <a:schemeClr val="bg1"/>
                </a:solidFill>
              </a:rPr>
              <a:t>Ismo Dance Company: Anybody's Architecture, Water Spirits, 2024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D2F211-0B79-2ECB-9B19-2FE343D5FFDF}"/>
              </a:ext>
            </a:extLst>
          </p:cNvPr>
          <p:cNvSpPr txBox="1">
            <a:spLocks/>
          </p:cNvSpPr>
          <p:nvPr/>
        </p:nvSpPr>
        <p:spPr>
          <a:xfrm>
            <a:off x="6247682" y="4597260"/>
            <a:ext cx="771044" cy="9233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kern="0" cap="none" spc="0" dirty="0">
                <a:solidFill>
                  <a:schemeClr val="bg1"/>
                </a:solidFill>
              </a:rPr>
              <a:t>Sculpture: Alicja </a:t>
            </a:r>
            <a:r>
              <a:rPr lang="en-US" sz="600" kern="0" cap="none" spc="0" dirty="0" err="1">
                <a:solidFill>
                  <a:schemeClr val="bg1"/>
                </a:solidFill>
              </a:rPr>
              <a:t>Kwade</a:t>
            </a:r>
            <a:endParaRPr lang="en-US" sz="600" kern="0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4704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D06E-DFB4-B71E-B84C-93E6BF373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48559E4-7AA4-C2C1-34E4-96AACC066750}"/>
              </a:ext>
            </a:extLst>
          </p:cNvPr>
          <p:cNvSpPr/>
          <p:nvPr/>
        </p:nvSpPr>
        <p:spPr>
          <a:xfrm flipV="1">
            <a:off x="1848401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FB9DD-171E-2E0C-727F-5F42248F4581}"/>
              </a:ext>
            </a:extLst>
          </p:cNvPr>
          <p:cNvGrpSpPr/>
          <p:nvPr/>
        </p:nvGrpSpPr>
        <p:grpSpPr>
          <a:xfrm>
            <a:off x="504401" y="1956196"/>
            <a:ext cx="3138000" cy="615553"/>
            <a:chOff x="464349" y="2648569"/>
            <a:chExt cx="3138000" cy="615553"/>
          </a:xfrm>
        </p:grpSpPr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345F3C21-096C-C907-0496-8378BA6A2A6A}"/>
                </a:ext>
              </a:extLst>
            </p:cNvPr>
            <p:cNvSpPr txBox="1">
              <a:spLocks/>
            </p:cNvSpPr>
            <p:nvPr/>
          </p:nvSpPr>
          <p:spPr>
            <a:xfrm>
              <a:off x="464349" y="2648569"/>
              <a:ext cx="3138000" cy="61555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/>
                <a:t>Finnish choreographers </a:t>
              </a:r>
              <a:br>
                <a:rPr lang="en-US" sz="2000" dirty="0"/>
              </a:br>
              <a:r>
                <a:rPr lang="en-US" sz="2000" dirty="0"/>
                <a:t>are bold explorers.</a:t>
              </a:r>
              <a:r>
                <a:rPr lang="en-FI" sz="2000" dirty="0"/>
                <a:t> </a:t>
              </a:r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C786FA28-5F08-797B-D658-A60AEE83112E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789746"/>
              <a:ext cx="1449153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A8FABB66-9057-0B03-32D0-26EB7E435BC7}"/>
              </a:ext>
            </a:extLst>
          </p:cNvPr>
          <p:cNvSpPr txBox="1">
            <a:spLocks/>
          </p:cNvSpPr>
          <p:nvPr/>
        </p:nvSpPr>
        <p:spPr>
          <a:xfrm>
            <a:off x="1175003" y="3160315"/>
            <a:ext cx="1796798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They dissolve boundaries, styles, logic – and even gravity.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EF4105-54F4-7E24-AB14-294D86E4C656}"/>
              </a:ext>
            </a:extLst>
          </p:cNvPr>
          <p:cNvGrpSpPr/>
          <p:nvPr/>
        </p:nvGrpSpPr>
        <p:grpSpPr>
          <a:xfrm>
            <a:off x="179510" y="5321880"/>
            <a:ext cx="3816426" cy="4269600"/>
            <a:chOff x="179510" y="5249140"/>
            <a:chExt cx="3816426" cy="426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0024FB-7544-82CA-DD7F-68599455419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3" b="363"/>
            <a:stretch>
              <a:fillRect/>
            </a:stretch>
          </p:blipFill>
          <p:spPr>
            <a:xfrm>
              <a:off x="179510" y="5249140"/>
              <a:ext cx="3816426" cy="4269600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4ECF3042-53A8-BA2F-1561-6079FD01126B}"/>
                </a:ext>
              </a:extLst>
            </p:cNvPr>
            <p:cNvSpPr txBox="1">
              <a:spLocks/>
            </p:cNvSpPr>
            <p:nvPr/>
          </p:nvSpPr>
          <p:spPr>
            <a:xfrm>
              <a:off x="243010" y="9215762"/>
              <a:ext cx="2242602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Wauhaus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: A Great Mess, a site-specific performance, 2018.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Pekka Mäkinen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A0C7411-D8DA-06C7-73CE-9CABAF6E47D3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8B6F36-9D4E-34EC-47A7-38EA3C3B2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3" r="17123"/>
            <a:stretch>
              <a:fillRect/>
            </a:stretch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D8C430A4-49FA-EE46-C8FC-812B64827195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583308"/>
              <a:ext cx="1748877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Wauhaus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: Fluids, Baltic Dance Platform 2019.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Dmitri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Matvejev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23A6F93-A2BC-5430-B716-7ECCB466F02B}"/>
              </a:ext>
            </a:extLst>
          </p:cNvPr>
          <p:cNvGrpSpPr/>
          <p:nvPr/>
        </p:nvGrpSpPr>
        <p:grpSpPr>
          <a:xfrm>
            <a:off x="4067944" y="627016"/>
            <a:ext cx="5076056" cy="4265479"/>
            <a:chOff x="4067944" y="627018"/>
            <a:chExt cx="5076056" cy="42654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30C011-E9B8-ADAA-EBAB-E639D0F06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r="10332"/>
            <a:stretch/>
          </p:blipFill>
          <p:spPr>
            <a:xfrm>
              <a:off x="4067944" y="627018"/>
              <a:ext cx="5076056" cy="4265479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62D2CB4A-E38C-B90A-CCBD-FFA00DFBD51E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591882"/>
              <a:ext cx="2077492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Mikko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Niemistö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: Glass Eyes, 2025.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Jussi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Ulkuniemi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,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– Centre for New Dance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2FD0E3-5636-C627-3560-79DDBF6A6667}"/>
              </a:ext>
            </a:extLst>
          </p:cNvPr>
          <p:cNvGrpSpPr/>
          <p:nvPr/>
        </p:nvGrpSpPr>
        <p:grpSpPr>
          <a:xfrm>
            <a:off x="4067944" y="627015"/>
            <a:ext cx="5076056" cy="4265480"/>
            <a:chOff x="4067944" y="627530"/>
            <a:chExt cx="5076056" cy="426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06D26C-F167-56EB-1A0D-0C35B77C6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r="10332"/>
            <a:stretch/>
          </p:blipFill>
          <p:spPr>
            <a:xfrm>
              <a:off x="4067944" y="627530"/>
              <a:ext cx="5076056" cy="426548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33BF96B9-5E7E-9762-F1FE-A96D8A0CF89D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614066"/>
              <a:ext cx="2040623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Elina Pirinen: Mortal Tropical Dances, 2023.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Venla Helenius,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/ Dance House Helsinki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F174401-F4C0-8215-1E4C-52ECD4195444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3FDB86-E743-C674-680D-5D2809461D1D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9EAFEB-0CA0-CC21-66EE-6D94E8BE4C32}"/>
              </a:ext>
            </a:extLst>
          </p:cNvPr>
          <p:cNvSpPr txBox="1"/>
          <p:nvPr/>
        </p:nvSpPr>
        <p:spPr>
          <a:xfrm>
            <a:off x="400050" y="-5143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602112-05A7-2C00-C296-9220143B522F}"/>
              </a:ext>
            </a:extLst>
          </p:cNvPr>
          <p:cNvGrpSpPr/>
          <p:nvPr/>
        </p:nvGrpSpPr>
        <p:grpSpPr>
          <a:xfrm>
            <a:off x="895318" y="370623"/>
            <a:ext cx="2263596" cy="159110"/>
            <a:chOff x="623549" y="370623"/>
            <a:chExt cx="2263596" cy="15911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BE79E89A-FDF6-7C76-5818-0ABBD5F99826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8FD2CC-5B63-A5F2-317A-B464D527726C}"/>
                </a:ext>
              </a:extLst>
            </p:cNvPr>
            <p:cNvSpPr/>
            <p:nvPr/>
          </p:nvSpPr>
          <p:spPr>
            <a:xfrm>
              <a:off x="1506149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F9BFD43-DD8F-35C9-4BD8-5C9F67826120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2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E47EA42C-E9B1-5133-617D-7594597BA6E1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E4225C00-78D4-4671-1C3E-D274B845E079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2183B30-D5F2-15F1-D1C6-5B56B202A520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9A6F8D6F-9B1B-A7FC-0EF9-6EA3EC304EE8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118AD5EE-B051-9074-7FBC-C3431F76C2B6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8184F247-22FD-2A21-5DA8-9CC58287B442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8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73BE8888-3D67-FC6D-DBC4-37C049E74C68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Hooray, odd, wild and wonderfully weird!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4F5A0D5-22B5-63E9-5F49-299DA843A1D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3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69 -0.913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6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9749-A522-6569-0A80-2AB78B23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031A-1B9A-608D-58D8-E61A0FCF2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26513" r="935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3A12F3-E21B-46A8-D76A-00E18C029F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0A0DC-0F17-70AB-1B59-FE8CA24AB502}"/>
              </a:ext>
            </a:extLst>
          </p:cNvPr>
          <p:cNvSpPr txBox="1">
            <a:spLocks/>
          </p:cNvSpPr>
          <p:nvPr/>
        </p:nvSpPr>
        <p:spPr>
          <a:xfrm>
            <a:off x="1511300" y="4793684"/>
            <a:ext cx="6121400" cy="21544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kern="0" cap="none" spc="0" dirty="0">
                <a:solidFill>
                  <a:schemeClr val="bg1"/>
                </a:solidFill>
              </a:rPr>
              <a:t>Dance Pavilion at Midnight Sun Film Festival in </a:t>
            </a:r>
            <a:r>
              <a:rPr lang="en-US" sz="700" kern="0" cap="none" spc="0" dirty="0" err="1">
                <a:solidFill>
                  <a:schemeClr val="bg1"/>
                </a:solidFill>
              </a:rPr>
              <a:t>Sodankylä</a:t>
            </a:r>
            <a:r>
              <a:rPr lang="en-US" sz="700" kern="0" cap="none" spc="0" dirty="0">
                <a:solidFill>
                  <a:schemeClr val="bg1"/>
                </a:solidFill>
              </a:rPr>
              <a:t>. 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Photo: Sami </a:t>
            </a:r>
            <a:r>
              <a:rPr lang="en-US" sz="700" kern="0" cap="none" spc="0" dirty="0" err="1">
                <a:solidFill>
                  <a:schemeClr val="bg1"/>
                </a:solidFill>
              </a:rPr>
              <a:t>Sorasalmi</a:t>
            </a:r>
            <a:r>
              <a:rPr lang="en-US" sz="700" kern="0" cap="none" spc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98ED8C-8AD9-5084-8254-E2A0E39A650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</a:rPr>
              <a:t>5/8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878BC-F26A-AF54-FE4E-3EEBBE0BB591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Dance belongs to </a:t>
            </a:r>
            <a:b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every body.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09E6F-2EF2-A101-48BC-51498CE500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1AAF4-C6D3-B29D-40A4-8601A4BAE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0A1B0AE-4EA2-5A0F-1AFD-805916A0FBDF}"/>
              </a:ext>
            </a:extLst>
          </p:cNvPr>
          <p:cNvSpPr/>
          <p:nvPr/>
        </p:nvSpPr>
        <p:spPr>
          <a:xfrm flipV="1">
            <a:off x="1848401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597FF7-03B7-0443-06F8-B40A4E3674D7}"/>
              </a:ext>
            </a:extLst>
          </p:cNvPr>
          <p:cNvGrpSpPr/>
          <p:nvPr/>
        </p:nvGrpSpPr>
        <p:grpSpPr>
          <a:xfrm>
            <a:off x="762313" y="1648419"/>
            <a:ext cx="2654513" cy="923330"/>
            <a:chOff x="464349" y="2648569"/>
            <a:chExt cx="2654513" cy="923330"/>
          </a:xfrm>
        </p:grpSpPr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299015C2-945B-B393-6812-EABA81C4F642}"/>
                </a:ext>
              </a:extLst>
            </p:cNvPr>
            <p:cNvSpPr txBox="1">
              <a:spLocks/>
            </p:cNvSpPr>
            <p:nvPr/>
          </p:nvSpPr>
          <p:spPr>
            <a:xfrm>
              <a:off x="464349" y="2648569"/>
              <a:ext cx="2654513" cy="923330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People of all ages and abilities are welcome on stage. </a:t>
              </a: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E1FCA2D7-B2CC-7D31-C8A5-BADC06F1821B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789746"/>
              <a:ext cx="1449153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1DC5D974-91F3-5935-21B7-15B183143DF3}"/>
              </a:ext>
            </a:extLst>
          </p:cNvPr>
          <p:cNvSpPr txBox="1">
            <a:spLocks/>
          </p:cNvSpPr>
          <p:nvPr/>
        </p:nvSpPr>
        <p:spPr>
          <a:xfrm>
            <a:off x="844804" y="3160315"/>
            <a:ext cx="2457196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Professional performances often include amateurs and already retired dancers.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590AD-F0C5-4E70-9D78-0279FDC3D37E}"/>
              </a:ext>
            </a:extLst>
          </p:cNvPr>
          <p:cNvGrpSpPr/>
          <p:nvPr/>
        </p:nvGrpSpPr>
        <p:grpSpPr>
          <a:xfrm>
            <a:off x="179510" y="5321880"/>
            <a:ext cx="3816426" cy="4269600"/>
            <a:chOff x="179510" y="5249140"/>
            <a:chExt cx="3816426" cy="426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031BD5-7D10-EBA9-E238-84AC4FDC54B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 r="19473"/>
            <a:stretch/>
          </p:blipFill>
          <p:spPr>
            <a:xfrm>
              <a:off x="179510" y="5249140"/>
              <a:ext cx="3816426" cy="4269600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7C819291-C875-7E86-2E8C-98EF141B1F18}"/>
                </a:ext>
              </a:extLst>
            </p:cNvPr>
            <p:cNvSpPr txBox="1">
              <a:spLocks/>
            </p:cNvSpPr>
            <p:nvPr/>
          </p:nvSpPr>
          <p:spPr>
            <a:xfrm>
              <a:off x="243010" y="9095077"/>
              <a:ext cx="2519921" cy="36016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Dancing Finland Campaign, celebrating the 100 years of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independence in Finland, showed that dance belongs to everyone.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KST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210F152-1CF6-B46A-E093-2C24E0722A10}"/>
              </a:ext>
            </a:extLst>
          </p:cNvPr>
          <p:cNvGrpSpPr/>
          <p:nvPr/>
        </p:nvGrpSpPr>
        <p:grpSpPr>
          <a:xfrm>
            <a:off x="4067944" y="627017"/>
            <a:ext cx="5076056" cy="4265479"/>
            <a:chOff x="4067944" y="627018"/>
            <a:chExt cx="5076056" cy="42654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C53855-D4E2-3FAC-7A5D-A5DF3585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r="10332"/>
            <a:stretch/>
          </p:blipFill>
          <p:spPr>
            <a:xfrm>
              <a:off x="4067944" y="627018"/>
              <a:ext cx="5076056" cy="4265479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F8EEF42D-AA97-F0B7-D669-C277E3966757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708508"/>
              <a:ext cx="3749424" cy="11458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Dance Ambassadors (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Tanssikummit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) take dance to nursing homes, for example. Photo: Eino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Ansio</a:t>
              </a:r>
              <a:endParaRPr lang="en-US" sz="700" kern="0" cap="none" spc="0" dirty="0">
                <a:solidFill>
                  <a:schemeClr val="bg1"/>
                </a:solidFill>
                <a:effectLst>
                  <a:outerShdw blurRad="635000" dir="5400000" algn="ctr" rotWithShape="0">
                    <a:srgbClr val="000000">
                      <a:alpha val="75000"/>
                    </a:srgbClr>
                  </a:outerShdw>
                </a:effectLst>
                <a:latin typeface="Finlandica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086861-4E31-7EB0-1F22-818005B1FC01}"/>
              </a:ext>
            </a:extLst>
          </p:cNvPr>
          <p:cNvGrpSpPr/>
          <p:nvPr/>
        </p:nvGrpSpPr>
        <p:grpSpPr>
          <a:xfrm>
            <a:off x="4067944" y="627016"/>
            <a:ext cx="5076056" cy="4265480"/>
            <a:chOff x="4067944" y="627530"/>
            <a:chExt cx="5076056" cy="426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EBBA70-0DFE-1DA5-B252-D4AD5CEC3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r="10332"/>
            <a:stretch>
              <a:fillRect/>
            </a:stretch>
          </p:blipFill>
          <p:spPr>
            <a:xfrm>
              <a:off x="4067944" y="627530"/>
              <a:ext cx="5076056" cy="426548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B8199C6-107E-0F7E-8D0D-73B2F93C4D06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611883"/>
              <a:ext cx="3693319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Susanna Leinonen Company’s large artistic projects promote cultural activities of elderly people.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The Roots involved both professional dancers and senior citizens. Photo: Sakari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Viika</a:t>
              </a:r>
              <a:endParaRPr lang="en-US" sz="700" kern="0" cap="none" spc="0" dirty="0">
                <a:solidFill>
                  <a:schemeClr val="bg1"/>
                </a:solidFill>
                <a:effectLst>
                  <a:outerShdw blurRad="635000" dir="5400000" algn="ctr" rotWithShape="0">
                    <a:srgbClr val="000000">
                      <a:alpha val="75000"/>
                    </a:srgbClr>
                  </a:outerShdw>
                </a:effectLst>
                <a:latin typeface="Finlandica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85E5EC7-5ED4-11AC-71A3-DE9E405E764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80DB98-45FD-630F-36A3-EF6A6E6E6E37}"/>
              </a:ext>
            </a:extLst>
          </p:cNvPr>
          <p:cNvSpPr txBox="1"/>
          <p:nvPr/>
        </p:nvSpPr>
        <p:spPr>
          <a:xfrm>
            <a:off x="400050" y="-5143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D9D922-FEBE-B2DE-A9FD-DDA01D2ADF5F}"/>
              </a:ext>
            </a:extLst>
          </p:cNvPr>
          <p:cNvGrpSpPr/>
          <p:nvPr/>
        </p:nvGrpSpPr>
        <p:grpSpPr>
          <a:xfrm>
            <a:off x="895318" y="370623"/>
            <a:ext cx="2263596" cy="159110"/>
            <a:chOff x="623549" y="370623"/>
            <a:chExt cx="2263596" cy="15911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D871BD5-622B-7571-EAA6-D1BA8B92C2FE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18D0B1-3887-8611-DDBF-1661F2D76F85}"/>
                </a:ext>
              </a:extLst>
            </p:cNvPr>
            <p:cNvSpPr/>
            <p:nvPr/>
          </p:nvSpPr>
          <p:spPr>
            <a:xfrm>
              <a:off x="1800292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65CF3C10-CCFD-7870-FB70-ACA8018A3960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2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0585AE6C-528F-35F6-052D-041A5A7F7A02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1677FB81-B4C7-08EB-8298-C37742188437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C96FB260-8B0B-B022-CB2B-ECEEE88707F4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F1FD344B-3F42-B6E8-267C-3BB8AAB52BC3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40D84EB2-DD43-AB8B-88AF-4D49691D5E05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8CA30E37-0486-C1CA-7029-5F40E0BD09A9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8</a:t>
              </a: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E82A0E84-17CF-A27F-F9D5-3C0E64A19DDC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Dance belongs to every body.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EA340E2-9CCB-EF7E-E41F-A9922F6A6D1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69 -0.913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6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2CD-71A3-4454-BF73-73096B15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71FC6-636D-DD47-67BE-B65FB8BA6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>
          <a:xfrm>
            <a:off x="0" y="-9527"/>
            <a:ext cx="9144000" cy="5153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B3A6C-396E-ABB2-5439-69EE55C65706}"/>
              </a:ext>
            </a:extLst>
          </p:cNvPr>
          <p:cNvSpPr/>
          <p:nvPr/>
        </p:nvSpPr>
        <p:spPr>
          <a:xfrm>
            <a:off x="-1" y="-9528"/>
            <a:ext cx="9144001" cy="5153027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343647-0C30-D14C-583D-01E24A7FD3DA}"/>
              </a:ext>
            </a:extLst>
          </p:cNvPr>
          <p:cNvSpPr txBox="1">
            <a:spLocks/>
          </p:cNvSpPr>
          <p:nvPr/>
        </p:nvSpPr>
        <p:spPr>
          <a:xfrm>
            <a:off x="1511300" y="4685963"/>
            <a:ext cx="6121400" cy="323165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kern="0" cap="none" spc="0" dirty="0">
                <a:solidFill>
                  <a:schemeClr val="bg1"/>
                </a:solidFill>
              </a:rPr>
              <a:t>Johanna Nuutinen uses new technologies in her work Skin Hunger, 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providing a unique viewing experience through a binaural soundscape.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Johanna Nuutinen: Skin Hunger, 2023. Photo: Kai Kuusisto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E1DCD-3E49-F5AD-9BB4-4EC9D113A9CA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</a:rPr>
              <a:t>6/8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DA995-EB3A-1893-1785-A033BD3D8F31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We put light and sound </a:t>
            </a:r>
            <a:b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in the spotlight.</a:t>
            </a:r>
          </a:p>
          <a:p>
            <a:pPr algn="ctr"/>
            <a:endParaRPr lang="en-US" sz="20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132F8-43EB-F2BE-3495-D3FA158D3C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547E-28B9-982D-7375-B3A2D89D2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5C18899-BC44-978D-3873-8EE160CC97F6}"/>
              </a:ext>
            </a:extLst>
          </p:cNvPr>
          <p:cNvSpPr/>
          <p:nvPr/>
        </p:nvSpPr>
        <p:spPr>
          <a:xfrm flipV="1">
            <a:off x="1806632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A66F92-0313-6625-0CC5-7C27F7FD6721}"/>
              </a:ext>
            </a:extLst>
          </p:cNvPr>
          <p:cNvGrpSpPr/>
          <p:nvPr/>
        </p:nvGrpSpPr>
        <p:grpSpPr>
          <a:xfrm>
            <a:off x="621553" y="1648419"/>
            <a:ext cx="2820158" cy="923330"/>
            <a:chOff x="651653" y="2381064"/>
            <a:chExt cx="2820158" cy="92333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D70C77A9-D623-6A58-F049-AD7A7C2BDFB4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802612"/>
              <a:ext cx="1449153" cy="153888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4BB3CC8D-60E4-5079-093A-96880DFDFADA}"/>
                </a:ext>
              </a:extLst>
            </p:cNvPr>
            <p:cNvSpPr txBox="1">
              <a:spLocks/>
            </p:cNvSpPr>
            <p:nvPr/>
          </p:nvSpPr>
          <p:spPr>
            <a:xfrm>
              <a:off x="651653" y="2381064"/>
              <a:ext cx="2820158" cy="923330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Visual design is </a:t>
              </a:r>
              <a:b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an essential element </a:t>
              </a:r>
              <a:b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in Finnish dance.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E91074A-2E56-8468-265C-E4D4B4134B29}"/>
              </a:ext>
            </a:extLst>
          </p:cNvPr>
          <p:cNvSpPr txBox="1">
            <a:spLocks/>
          </p:cNvSpPr>
          <p:nvPr/>
        </p:nvSpPr>
        <p:spPr>
          <a:xfrm>
            <a:off x="1042063" y="3160315"/>
            <a:ext cx="198061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Lighting, sound and </a:t>
            </a:r>
            <a:b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costume design are crafted </a:t>
            </a:r>
            <a:b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at the highest level.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12A6C-7069-784B-0D78-B1408BF2CABC}"/>
              </a:ext>
            </a:extLst>
          </p:cNvPr>
          <p:cNvGrpSpPr/>
          <p:nvPr/>
        </p:nvGrpSpPr>
        <p:grpSpPr>
          <a:xfrm>
            <a:off x="179510" y="5321880"/>
            <a:ext cx="3816426" cy="4269600"/>
            <a:chOff x="179510" y="5249140"/>
            <a:chExt cx="3816426" cy="426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C8F037-2797-EB6C-A6C3-DA0B26A444A6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13" b="6005"/>
            <a:stretch>
              <a:fillRect/>
            </a:stretch>
          </p:blipFill>
          <p:spPr>
            <a:xfrm>
              <a:off x="179510" y="5249140"/>
              <a:ext cx="3816426" cy="4269600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AFE43B4F-DD97-C650-90F8-F17E6F318043}"/>
                </a:ext>
              </a:extLst>
            </p:cNvPr>
            <p:cNvSpPr txBox="1">
              <a:spLocks/>
            </p:cNvSpPr>
            <p:nvPr/>
          </p:nvSpPr>
          <p:spPr>
            <a:xfrm>
              <a:off x="243010" y="9095077"/>
              <a:ext cx="2726708" cy="36016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Tero Saarinen's HUNT (2002) is considered one of the most significant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contemporary interpretations of Stravinsky's The Rite of Spring.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Laurent Philippe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F0C5E7-E2FA-C1AC-82BA-B0A3CF0A4FAA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7D293A-46E7-FF8B-BA8B-8AA3D5B13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" r="31141"/>
            <a:stretch>
              <a:fillRect/>
            </a:stretch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55F3A948-911B-6104-13D1-B2C97BFF87FB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468832"/>
              <a:ext cx="2292294" cy="36016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Visually striking,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MimoArt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Company’s Pipes &amp; Hoses (2024)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is a spectacle with a stage filled with 2,000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litres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of water.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Kai Kuusisto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A99268-3546-94AF-270E-12F0386A9A33}"/>
              </a:ext>
            </a:extLst>
          </p:cNvPr>
          <p:cNvGrpSpPr/>
          <p:nvPr/>
        </p:nvGrpSpPr>
        <p:grpSpPr>
          <a:xfrm>
            <a:off x="4067944" y="627016"/>
            <a:ext cx="5076056" cy="4265479"/>
            <a:chOff x="4067944" y="627018"/>
            <a:chExt cx="5076056" cy="42654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0542EC-9435-DC56-7879-5B9511740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3" r="10283"/>
            <a:stretch/>
          </p:blipFill>
          <p:spPr>
            <a:xfrm>
              <a:off x="4067944" y="627018"/>
              <a:ext cx="5076056" cy="4265479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CEFF69B1-9684-4EAE-63FA-3951EEC57384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714672"/>
              <a:ext cx="2370842" cy="11458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Broas &amp; Nyberg: Designing the End, 2021. Photo: Sanna Lehto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82DA8F-66DE-2B5F-DD5C-FC906B81C210}"/>
              </a:ext>
            </a:extLst>
          </p:cNvPr>
          <p:cNvGrpSpPr/>
          <p:nvPr/>
        </p:nvGrpSpPr>
        <p:grpSpPr>
          <a:xfrm>
            <a:off x="4067944" y="627015"/>
            <a:ext cx="5076056" cy="4265480"/>
            <a:chOff x="4067944" y="627530"/>
            <a:chExt cx="5076056" cy="426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4BF3CC-3AA2-07AF-DE2A-F84DE36D5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9" r="10369"/>
            <a:stretch/>
          </p:blipFill>
          <p:spPr>
            <a:xfrm>
              <a:off x="4067944" y="627530"/>
              <a:ext cx="5076056" cy="426548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4DA89379-4D8E-D8FF-304B-2D5BC6199CA3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614298"/>
              <a:ext cx="2080698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Tero </a:t>
              </a:r>
              <a: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Saarinen Company &amp; TTT theatre: Macbeth, 2024. </a:t>
              </a:r>
              <a:b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Mikki </a:t>
              </a:r>
              <a:r>
                <a:rPr lang="en-US" sz="700" kern="0" cap="none" spc="0" noProof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Kunttu</a:t>
              </a:r>
              <a: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33B1830-B6BA-D9C7-43AB-A142BA90FE9D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19CB54-7496-4B49-7D08-98D1A4BADDD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0A144C-AF65-97D5-F0C0-AD0B4CA2CE09}"/>
              </a:ext>
            </a:extLst>
          </p:cNvPr>
          <p:cNvSpPr txBox="1"/>
          <p:nvPr/>
        </p:nvSpPr>
        <p:spPr>
          <a:xfrm>
            <a:off x="400050" y="-5143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7B8A53-05F6-AB73-480B-10725FDB14F2}"/>
              </a:ext>
            </a:extLst>
          </p:cNvPr>
          <p:cNvGrpSpPr/>
          <p:nvPr/>
        </p:nvGrpSpPr>
        <p:grpSpPr>
          <a:xfrm>
            <a:off x="895318" y="370623"/>
            <a:ext cx="2263596" cy="159110"/>
            <a:chOff x="623549" y="370623"/>
            <a:chExt cx="2263596" cy="159110"/>
          </a:xfrm>
        </p:grpSpPr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11C4122C-B179-F0B3-799F-8FD755C6E318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C7425C1-8277-FBB2-ECEE-7398AE8EF24B}"/>
                </a:ext>
              </a:extLst>
            </p:cNvPr>
            <p:cNvSpPr/>
            <p:nvPr/>
          </p:nvSpPr>
          <p:spPr>
            <a:xfrm>
              <a:off x="2093122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3AE5022D-5AC5-D5A4-CC37-26C0B3C5CF3B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2</a:t>
              </a: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99FFF4DA-6F2A-51C4-49D6-114A1C4FCC6E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05AC786F-9B66-4EDF-F005-71CDC27EBD66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42C06F68-C1C2-44CB-FA44-F513B564EE07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DBA96D15-0535-DEA3-56AC-FE0011DC53F9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C96CC1F2-6FF0-C45A-7603-D15AD1062B31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A679CC8E-4151-8B35-6F2B-1F78CAC369C1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8</a:t>
              </a: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2232C17D-D4B9-915E-896A-7EF06EBD608D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We put lighting and sound in the spotlight.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E9815AA-208E-E476-DEE8-C57E40E004A9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1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69 -0.913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6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46914E-7 L 0.69114 2.46914E-7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0.69115 2.46914E-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2ED-7CFF-5DD9-2901-7AEC0CCE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D36F4-467F-B3D0-8874-7C343781E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BC44A-E8AF-DCF8-E101-63587F0FE52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249418-16B5-6119-0692-4A328C6B4B7F}"/>
              </a:ext>
            </a:extLst>
          </p:cNvPr>
          <p:cNvSpPr txBox="1">
            <a:spLocks/>
          </p:cNvSpPr>
          <p:nvPr/>
        </p:nvSpPr>
        <p:spPr>
          <a:xfrm>
            <a:off x="1511300" y="4793684"/>
            <a:ext cx="6121400" cy="21544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kern="0" cap="none" spc="0" dirty="0">
                <a:solidFill>
                  <a:schemeClr val="bg1"/>
                </a:solidFill>
              </a:rPr>
              <a:t>Ismo Dance Company: Anybody's Architecture, Senate Square Stairs in Helsinki, 2022. 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Photo: Minna </a:t>
            </a:r>
            <a:r>
              <a:rPr lang="en-US" sz="700" kern="0" cap="none" spc="0" dirty="0" err="1">
                <a:solidFill>
                  <a:schemeClr val="bg1"/>
                </a:solidFill>
              </a:rPr>
              <a:t>Hatinen</a:t>
            </a:r>
            <a:endParaRPr lang="en-US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FFDB78-E885-C1A9-6426-BE964CA34E7B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</a:rPr>
              <a:t>7/8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5CA55-35B1-1A02-6475-1F56109B060A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It’s not just dance. </a:t>
            </a:r>
            <a:b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It’s a conversation between art forms.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5D40C-8274-1072-7170-D66E0C3241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00AA4-E5BD-C238-2E4F-D39F18D8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129475C-07C6-7AF5-FF6A-66E52977CAC8}"/>
              </a:ext>
            </a:extLst>
          </p:cNvPr>
          <p:cNvSpPr/>
          <p:nvPr/>
        </p:nvSpPr>
        <p:spPr>
          <a:xfrm flipV="1">
            <a:off x="1806632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EA3E17-F3E5-B8AC-57F9-D4BAC27D2B63}"/>
              </a:ext>
            </a:extLst>
          </p:cNvPr>
          <p:cNvGrpSpPr/>
          <p:nvPr/>
        </p:nvGrpSpPr>
        <p:grpSpPr>
          <a:xfrm>
            <a:off x="621553" y="1648419"/>
            <a:ext cx="2820158" cy="923330"/>
            <a:chOff x="651653" y="2381064"/>
            <a:chExt cx="2820158" cy="92333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48F2F790-6FC6-FE13-3082-60A1CD063E33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802612"/>
              <a:ext cx="1449153" cy="153888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D2D20CDF-6437-41EA-C6CC-C6F0DB417633}"/>
                </a:ext>
              </a:extLst>
            </p:cNvPr>
            <p:cNvSpPr txBox="1">
              <a:spLocks/>
            </p:cNvSpPr>
            <p:nvPr/>
          </p:nvSpPr>
          <p:spPr>
            <a:xfrm>
              <a:off x="651653" y="2381064"/>
              <a:ext cx="2820158" cy="923330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Finnish dance </a:t>
              </a:r>
              <a:b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embraces collaboration with other art forms.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663A709B-C1F6-1AD1-FE66-EA3AD5626477}"/>
              </a:ext>
            </a:extLst>
          </p:cNvPr>
          <p:cNvSpPr txBox="1">
            <a:spLocks/>
          </p:cNvSpPr>
          <p:nvPr/>
        </p:nvSpPr>
        <p:spPr>
          <a:xfrm>
            <a:off x="1042063" y="3160315"/>
            <a:ext cx="1980618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Genres blend and boundaries become invitations.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1BA69F-138B-3E70-CCB8-C719924F20E0}"/>
              </a:ext>
            </a:extLst>
          </p:cNvPr>
          <p:cNvGrpSpPr/>
          <p:nvPr/>
        </p:nvGrpSpPr>
        <p:grpSpPr>
          <a:xfrm>
            <a:off x="179510" y="5321880"/>
            <a:ext cx="3816426" cy="4269600"/>
            <a:chOff x="179510" y="5249140"/>
            <a:chExt cx="3816426" cy="426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B13F46-1CEA-EEAC-9F67-717FF82678D7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r="27742"/>
            <a:stretch>
              <a:fillRect/>
            </a:stretch>
          </p:blipFill>
          <p:spPr>
            <a:xfrm>
              <a:off x="179510" y="5249140"/>
              <a:ext cx="3816426" cy="4269600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F5A30830-FE52-3B81-5AC2-763BBEE3BC53}"/>
                </a:ext>
              </a:extLst>
            </p:cNvPr>
            <p:cNvSpPr txBox="1">
              <a:spLocks/>
            </p:cNvSpPr>
            <p:nvPr/>
          </p:nvSpPr>
          <p:spPr>
            <a:xfrm>
              <a:off x="243010" y="9217868"/>
              <a:ext cx="2067874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Pauliina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Feodoroff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: Matriarchy.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Sinem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Kayacan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/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- Centre for New Dance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16B9E0C-9C75-86DE-E2B1-01338F0D89AA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A5B8CB-E5F7-B1D1-B957-42752460E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" t="12" r="20221" b="-12"/>
            <a:stretch>
              <a:fillRect/>
            </a:stretch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3A5E258F-A730-6C48-6F39-275BE5B380CD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591622"/>
              <a:ext cx="2114361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Lehtovaara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&amp;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Ahtila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&amp; Hietanen: Nature Untitled, 2022.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Sinem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Kayacan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/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– Centre for New Dance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7F07D4-2EA7-C662-94F8-5879A9FF7A47}"/>
              </a:ext>
            </a:extLst>
          </p:cNvPr>
          <p:cNvGrpSpPr/>
          <p:nvPr/>
        </p:nvGrpSpPr>
        <p:grpSpPr>
          <a:xfrm>
            <a:off x="4067944" y="627016"/>
            <a:ext cx="5076056" cy="4265479"/>
            <a:chOff x="4067944" y="627018"/>
            <a:chExt cx="5076056" cy="42654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B95614-32D1-A956-3BDE-7AE2A7969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r="10332"/>
            <a:stretch/>
          </p:blipFill>
          <p:spPr>
            <a:xfrm>
              <a:off x="4067944" y="627018"/>
              <a:ext cx="5076056" cy="4265479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52D70DCB-8456-5579-3006-226DEC17378C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585415"/>
              <a:ext cx="3270126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Valtteri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Raekallio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: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Uraanilamppu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– based on Harry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Salmenniemi’s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short stories, 2021.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Valtteri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Raekallio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/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– Centre for New Dance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6C30AE-7B95-0876-0EA9-C57FACACABB0}"/>
              </a:ext>
            </a:extLst>
          </p:cNvPr>
          <p:cNvGrpSpPr/>
          <p:nvPr/>
        </p:nvGrpSpPr>
        <p:grpSpPr>
          <a:xfrm>
            <a:off x="4064402" y="627015"/>
            <a:ext cx="5076056" cy="4265480"/>
            <a:chOff x="4067944" y="627530"/>
            <a:chExt cx="5076056" cy="426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0E262A-55A9-A825-1161-1458C5E2B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9" r="10379"/>
            <a:stretch/>
          </p:blipFill>
          <p:spPr>
            <a:xfrm>
              <a:off x="4067944" y="627530"/>
              <a:ext cx="5076056" cy="426548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C44986C6-4C87-48CC-F467-3C35937A54F9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714927"/>
              <a:ext cx="3127459" cy="11458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Sonja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Jokiniemi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: Blab, 2017. Photo: Simo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Karisalo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/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- Centre for New Dance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552919D-0EC8-EFAC-BF04-7731E2944C07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C595C-1E4B-ACFB-61F4-3D44B6F793E7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A5CCCC-699E-BC0A-3915-0AD04A8BAAD4}"/>
              </a:ext>
            </a:extLst>
          </p:cNvPr>
          <p:cNvSpPr txBox="1"/>
          <p:nvPr/>
        </p:nvSpPr>
        <p:spPr>
          <a:xfrm>
            <a:off x="400050" y="-5143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4F07F0-A85B-400B-E020-DB2F48177D54}"/>
              </a:ext>
            </a:extLst>
          </p:cNvPr>
          <p:cNvGrpSpPr/>
          <p:nvPr/>
        </p:nvGrpSpPr>
        <p:grpSpPr>
          <a:xfrm>
            <a:off x="895318" y="370623"/>
            <a:ext cx="2263596" cy="159110"/>
            <a:chOff x="623549" y="370623"/>
            <a:chExt cx="2263596" cy="15911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F83156D-B335-F7DF-E948-90EDDD63FF7F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8F725-8AA5-761E-D88D-F76AEEB16F8F}"/>
                </a:ext>
              </a:extLst>
            </p:cNvPr>
            <p:cNvSpPr/>
            <p:nvPr/>
          </p:nvSpPr>
          <p:spPr>
            <a:xfrm>
              <a:off x="2387265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8B029AC-38C0-1634-7F3B-9275D9278341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2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45F60D36-9FF4-A309-220E-C2DBF0AD59FB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129E5EF-38A3-45BF-151A-42B38C2A336D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F2F2A683-570C-91E9-E34B-010E3CF0C341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6D2816E9-6222-D242-CB67-1A14CA96CB43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accent2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EAD9B7F8-AFDE-108D-ACB6-81E766FE5344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7068C87-5D56-BF89-30AB-BB866349540A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8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2B0E4F1-D4F6-5E4F-735A-8FCC6DD58A91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It’s not just dance. It’s a conversation between art forms.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40A979E-3D77-CFFA-BF0C-43FFBD71A5B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1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69 -0.913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6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46914E-7 L 0.69114 2.46914E-7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0.69115 2.46914E-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9DD2-7F03-4290-DA7B-A57D0715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34F40-1365-8BDF-374A-D8D62D15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B84F3-E2A3-E6B3-0167-099DA47CB3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0A00BB-4D3D-BF80-B7AA-BB70299A3D55}"/>
              </a:ext>
            </a:extLst>
          </p:cNvPr>
          <p:cNvSpPr txBox="1">
            <a:spLocks/>
          </p:cNvSpPr>
          <p:nvPr/>
        </p:nvSpPr>
        <p:spPr>
          <a:xfrm>
            <a:off x="1511300" y="4793684"/>
            <a:ext cx="6121400" cy="21544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kern="0" cap="none" spc="0" dirty="0">
                <a:solidFill>
                  <a:schemeClr val="bg1"/>
                </a:solidFill>
                <a:latin typeface="+mj-lt"/>
              </a:rPr>
              <a:t>Janina </a:t>
            </a:r>
            <a:r>
              <a:rPr lang="en-US" sz="700" kern="0" cap="none" spc="0" dirty="0" err="1">
                <a:solidFill>
                  <a:schemeClr val="bg1"/>
                </a:solidFill>
                <a:latin typeface="+mj-lt"/>
              </a:rPr>
              <a:t>Rajakangas</a:t>
            </a:r>
            <a:r>
              <a:rPr lang="en-US" sz="700" kern="0" cap="none" spc="0" dirty="0">
                <a:solidFill>
                  <a:schemeClr val="bg1"/>
                </a:solidFill>
                <a:latin typeface="+mj-lt"/>
              </a:rPr>
              <a:t> &amp; working group: Venus, 2022. </a:t>
            </a:r>
            <a:br>
              <a:rPr lang="en-US" sz="700" kern="0" cap="none" spc="0" dirty="0">
                <a:solidFill>
                  <a:schemeClr val="bg1"/>
                </a:solidFill>
                <a:latin typeface="+mj-lt"/>
              </a:rPr>
            </a:br>
            <a:r>
              <a:rPr lang="en-US" sz="700" kern="0" cap="none" spc="0" dirty="0">
                <a:solidFill>
                  <a:schemeClr val="bg1"/>
                </a:solidFill>
                <a:latin typeface="+mj-lt"/>
              </a:rPr>
              <a:t>Photo: Tani </a:t>
            </a:r>
            <a:r>
              <a:rPr lang="en-US" sz="700" kern="0" cap="none" spc="0" dirty="0" err="1">
                <a:solidFill>
                  <a:schemeClr val="bg1"/>
                </a:solidFill>
                <a:latin typeface="+mj-lt"/>
              </a:rPr>
              <a:t>Simberg</a:t>
            </a:r>
            <a:r>
              <a:rPr lang="en-US" sz="700" kern="0" cap="none" spc="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A2CB8-7E98-FCEB-2E23-CD8A9296EE3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</a:rPr>
              <a:t>8/8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433E3-5F06-DF3D-EABF-3BD99F7A873E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Finnish dance celebrates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strong female voices.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9117F-CCEF-C811-823C-8E6F30C2D26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3336E-B76A-C366-B41A-723C5B423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8FBEC33-B1B2-1EE7-DD11-9669CD348841}"/>
              </a:ext>
            </a:extLst>
          </p:cNvPr>
          <p:cNvSpPr/>
          <p:nvPr/>
        </p:nvSpPr>
        <p:spPr>
          <a:xfrm flipV="1">
            <a:off x="1830223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4FF455-DDE8-7139-BA03-8EC400CAB9F6}"/>
              </a:ext>
            </a:extLst>
          </p:cNvPr>
          <p:cNvGrpSpPr/>
          <p:nvPr/>
        </p:nvGrpSpPr>
        <p:grpSpPr>
          <a:xfrm>
            <a:off x="677644" y="1648419"/>
            <a:ext cx="2820158" cy="923330"/>
            <a:chOff x="651653" y="2381064"/>
            <a:chExt cx="2820158" cy="92333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C79E40E3-89E9-1E6A-E8DF-BD16AFA01346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802612"/>
              <a:ext cx="1449153" cy="153888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35891061-4CC6-D733-6699-4F60D3D5E069}"/>
                </a:ext>
              </a:extLst>
            </p:cNvPr>
            <p:cNvSpPr txBox="1">
              <a:spLocks/>
            </p:cNvSpPr>
            <p:nvPr/>
          </p:nvSpPr>
          <p:spPr>
            <a:xfrm>
              <a:off x="651653" y="2381064"/>
              <a:ext cx="2820158" cy="923330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In Finnish dancing, women are much more than just beautiful 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CE5AD0BD-D578-D806-853E-257F0F9924FB}"/>
              </a:ext>
            </a:extLst>
          </p:cNvPr>
          <p:cNvSpPr txBox="1">
            <a:spLocks/>
          </p:cNvSpPr>
          <p:nvPr/>
        </p:nvSpPr>
        <p:spPr>
          <a:xfrm>
            <a:off x="1059440" y="3160315"/>
            <a:ext cx="2003747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They are active subjects who think and act for themselves, creating political art about the (sometimes ugly) truths of this world.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F9B81C-0D2A-5092-34B4-2A1CE25AA55F}"/>
              </a:ext>
            </a:extLst>
          </p:cNvPr>
          <p:cNvGrpSpPr/>
          <p:nvPr/>
        </p:nvGrpSpPr>
        <p:grpSpPr>
          <a:xfrm>
            <a:off x="179510" y="5321880"/>
            <a:ext cx="3816426" cy="4269600"/>
            <a:chOff x="179510" y="5249140"/>
            <a:chExt cx="3816426" cy="426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8FBFF6-1859-18C9-B2F2-CFDF31D06801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50" b="5828"/>
            <a:stretch>
              <a:fillRect/>
            </a:stretch>
          </p:blipFill>
          <p:spPr>
            <a:xfrm>
              <a:off x="179510" y="5249140"/>
              <a:ext cx="3816426" cy="4269600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86FDDE31-4336-9761-0B99-DE195F12AE86}"/>
                </a:ext>
              </a:extLst>
            </p:cNvPr>
            <p:cNvSpPr txBox="1">
              <a:spLocks/>
            </p:cNvSpPr>
            <p:nvPr/>
          </p:nvSpPr>
          <p:spPr>
            <a:xfrm>
              <a:off x="218403" y="9215986"/>
              <a:ext cx="3223639" cy="23692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Sanna Kekäläinen was one of the founders of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- Center for New Dance, in 1986.</a:t>
              </a:r>
            </a:p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Kekäläinen &amp; Company: A Friend from Ethiopia, 2025. Photo: Harri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Hinkka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. 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00E6BE6-4BD4-A5F5-CADD-85D60FDF09F1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C8D4F8-11E0-5FBD-C35C-B37398C98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4" r="13364"/>
            <a:stretch>
              <a:fillRect/>
            </a:stretch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AD8E0931-7F36-263B-88A0-F5A79F8B854B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589774"/>
              <a:ext cx="2935099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Pauliina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Feodoroff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: Matriarchy. The performance was also presented at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Venice Biennale 2022. Photo: Sinem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Kayacan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/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- Centre for New Dance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B8896B1-D43A-64E3-0AB2-678294746C01}"/>
              </a:ext>
            </a:extLst>
          </p:cNvPr>
          <p:cNvGrpSpPr/>
          <p:nvPr/>
        </p:nvGrpSpPr>
        <p:grpSpPr>
          <a:xfrm>
            <a:off x="4067944" y="627016"/>
            <a:ext cx="5076056" cy="4265479"/>
            <a:chOff x="4067944" y="627018"/>
            <a:chExt cx="5076056" cy="42654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908D3A-4AD8-F171-E3A9-981B3CA65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t="26797" r="29644" b="17907"/>
            <a:stretch>
              <a:fillRect/>
            </a:stretch>
          </p:blipFill>
          <p:spPr>
            <a:xfrm>
              <a:off x="4067944" y="627018"/>
              <a:ext cx="5076056" cy="4265479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3DE13DF6-EAF9-D3E8-E43D-DFD54283C2B9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714673"/>
              <a:ext cx="1966885" cy="11458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Tiia Kasurinen: Songbird, 2025. Photo: Saara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Taussi</a:t>
              </a:r>
              <a:endParaRPr lang="en-US" sz="700" kern="0" cap="none" spc="0" dirty="0">
                <a:solidFill>
                  <a:schemeClr val="bg1"/>
                </a:solidFill>
                <a:effectLst>
                  <a:outerShdw blurRad="635000" dir="5400000" algn="ctr" rotWithShape="0">
                    <a:srgbClr val="000000">
                      <a:alpha val="75000"/>
                    </a:srgbClr>
                  </a:outerShdw>
                </a:effectLst>
                <a:latin typeface="Finlandica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073F5F-C729-4919-855F-794551486581}"/>
              </a:ext>
            </a:extLst>
          </p:cNvPr>
          <p:cNvGrpSpPr/>
          <p:nvPr/>
        </p:nvGrpSpPr>
        <p:grpSpPr>
          <a:xfrm>
            <a:off x="4067944" y="627015"/>
            <a:ext cx="5076056" cy="4265480"/>
            <a:chOff x="4067944" y="627530"/>
            <a:chExt cx="5076056" cy="426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9F29B1-4D32-0FF3-DDA5-77D419177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7" t="19695" r="11876"/>
            <a:stretch>
              <a:fillRect/>
            </a:stretch>
          </p:blipFill>
          <p:spPr>
            <a:xfrm>
              <a:off x="4067944" y="627530"/>
              <a:ext cx="5076056" cy="426548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727F9474-D519-24D7-9C21-0922DF982569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614066"/>
              <a:ext cx="1293624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Sonya Lindfors: ONE DROP, 2023. </a:t>
              </a:r>
              <a:b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Tuukka Ervasti 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82BF94-6636-8366-9E47-9258DB77DE2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885BBC-D11C-1B69-8EAD-96A980D98CD3}"/>
              </a:ext>
            </a:extLst>
          </p:cNvPr>
          <p:cNvGrpSpPr/>
          <p:nvPr/>
        </p:nvGrpSpPr>
        <p:grpSpPr>
          <a:xfrm>
            <a:off x="895318" y="370623"/>
            <a:ext cx="2263596" cy="159110"/>
            <a:chOff x="623549" y="370623"/>
            <a:chExt cx="2263596" cy="15911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E02C35D7-0D10-E5DE-C057-8D022BBD0C43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1D6473-419F-79AC-22D3-A9CCBB62E6F0}"/>
                </a:ext>
              </a:extLst>
            </p:cNvPr>
            <p:cNvSpPr/>
            <p:nvPr/>
          </p:nvSpPr>
          <p:spPr>
            <a:xfrm>
              <a:off x="2678755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3F7BA7B9-D008-B11A-903C-EE92EC40DB30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2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F4DB1639-4FA3-B8B0-5D28-D93A20B09509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518D6755-03E0-1A16-A76F-56C232F76A9C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A36F8D9B-8A22-BAFB-DF83-825602EDB3C4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277C3E0D-7CC5-8887-DFA0-44E831FE40D9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accent2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446F4CF-ED45-9791-8C6E-7EA848F2CAA1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99A36E7B-34F9-6EAD-1559-2A8DDBD430CD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Finlandica" pitchFamily="2" charset="77"/>
                </a:rPr>
                <a:t>8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D7451CF4-D4ED-D131-C0F1-D2B6BCE665C3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Finnish dance celebrates strong female voices.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3B1DF0F-370F-007A-E8A2-12E3D4398EEF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FF4D31-4681-46F9-43F1-8657D0450007}"/>
              </a:ext>
            </a:extLst>
          </p:cNvPr>
          <p:cNvGrpSpPr/>
          <p:nvPr/>
        </p:nvGrpSpPr>
        <p:grpSpPr>
          <a:xfrm>
            <a:off x="-3901697" y="812730"/>
            <a:ext cx="3816000" cy="4270734"/>
            <a:chOff x="144397" y="5261357"/>
            <a:chExt cx="3816000" cy="427073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439255F-CE83-A510-1720-6FED1BEC9081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4" t="15092" r="38036"/>
            <a:stretch>
              <a:fillRect/>
            </a:stretch>
          </p:blipFill>
          <p:spPr>
            <a:xfrm>
              <a:off x="144397" y="5261357"/>
              <a:ext cx="3816000" cy="4270734"/>
            </a:xfrm>
            <a:prstGeom prst="rect">
              <a:avLst/>
            </a:prstGeom>
          </p:spPr>
        </p:pic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7DDF4CDA-73AF-162C-1ACF-0B325B61E89D}"/>
                </a:ext>
              </a:extLst>
            </p:cNvPr>
            <p:cNvSpPr txBox="1">
              <a:spLocks/>
            </p:cNvSpPr>
            <p:nvPr/>
          </p:nvSpPr>
          <p:spPr>
            <a:xfrm>
              <a:off x="207897" y="9231219"/>
              <a:ext cx="2207336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Elina Pirinen: Personal Symphonic Moment.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Timo Wright /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- Centre for New Dance, 2013.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64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69 -0.913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6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3673 L 0.44636 -0.036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55A87-586C-9F71-BDC9-360805BA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B4B2BB-6E23-3E14-51D0-AA6E7EB74B26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/>
              </a:rPr>
              <a:t>11/10</a:t>
            </a:r>
            <a:endParaRPr lang="en-US" sz="2000" b="0" dirty="0">
              <a:solidFill>
                <a:schemeClr val="bg1"/>
              </a:solidFill>
              <a:effectLst>
                <a:outerShdw blurRad="1270000" dist="50800" dir="5400000" sx="102000" sy="102000" algn="ctr" rotWithShape="0">
                  <a:srgbClr val="000000">
                    <a:alpha val="41087"/>
                  </a:srgbClr>
                </a:outerShdw>
              </a:effectLst>
              <a:latin typeface="Finlandica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3E69F8-5FC3-F38B-00C2-F14246370ED9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1015663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An extra skylight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with views to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common ground.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9EF12-EF31-051C-6D7D-96663DD2539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1033D0-8656-BAFA-AE81-8DA581F81845}"/>
              </a:ext>
            </a:extLst>
          </p:cNvPr>
          <p:cNvSpPr txBox="1"/>
          <p:nvPr/>
        </p:nvSpPr>
        <p:spPr>
          <a:xfrm>
            <a:off x="2813538" y="-752622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6BD5E-6D4A-3DE8-99C8-BECFEF18E9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31418E-E0B8-E09B-3D85-B7AB16A51B52}"/>
              </a:ext>
            </a:extLst>
          </p:cNvPr>
          <p:cNvSpPr txBox="1">
            <a:spLocks/>
          </p:cNvSpPr>
          <p:nvPr/>
        </p:nvSpPr>
        <p:spPr>
          <a:xfrm>
            <a:off x="1171050" y="1861877"/>
            <a:ext cx="6803918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/>
              </a:rPr>
              <a:t>9/8</a:t>
            </a:r>
            <a:endParaRPr lang="en-US" sz="2000" b="0" dirty="0">
              <a:solidFill>
                <a:schemeClr val="bg1"/>
              </a:solidFill>
              <a:effectLst>
                <a:outerShdw blurRad="1270000" dist="50800" dir="5400000" sx="102000" sy="102000" algn="ctr" rotWithShape="0">
                  <a:srgbClr val="000000">
                    <a:alpha val="41087"/>
                  </a:srgbClr>
                </a:outerShdw>
              </a:effectLst>
              <a:latin typeface="Finlandica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F6F01D-B7BE-3B9F-C620-D22EAC4180F6}"/>
              </a:ext>
            </a:extLst>
          </p:cNvPr>
          <p:cNvSpPr txBox="1">
            <a:spLocks/>
          </p:cNvSpPr>
          <p:nvPr/>
        </p:nvSpPr>
        <p:spPr>
          <a:xfrm>
            <a:off x="1170041" y="2460859"/>
            <a:ext cx="6803918" cy="400110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>
                      <a:alpha val="0"/>
                    </a:srgbClr>
                  </a:outerShdw>
                </a:effectLst>
                <a:latin typeface="Finlandica"/>
              </a:rPr>
              <a:t>The Final Bow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CE87B7-2BCB-71C8-C6B7-09BA187A50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0" y="2348659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311-8B69-F592-D5DA-D6B570B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E3AAF-9D41-37FB-484C-C1488C1B1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5" b="43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E0F57-F976-A89B-5571-30371B4A3E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F8A33-F2EE-F0B9-F9C1-D466E2389E6B}"/>
              </a:ext>
            </a:extLst>
          </p:cNvPr>
          <p:cNvSpPr txBox="1">
            <a:spLocks/>
          </p:cNvSpPr>
          <p:nvPr/>
        </p:nvSpPr>
        <p:spPr>
          <a:xfrm>
            <a:off x="1511300" y="4793685"/>
            <a:ext cx="6121400" cy="21544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kern="0" cap="none" spc="0" dirty="0" err="1">
                <a:solidFill>
                  <a:schemeClr val="bg1"/>
                </a:solidFill>
              </a:rPr>
              <a:t>Wauhaus</a:t>
            </a:r>
            <a:r>
              <a:rPr lang="en-US" sz="700" kern="0" cap="none" spc="0" dirty="0">
                <a:solidFill>
                  <a:schemeClr val="bg1"/>
                </a:solidFill>
              </a:rPr>
              <a:t>: A Great Mess, 2021. 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Photo: Katri Naukkarinen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8B162-EFD0-16BB-EBCD-224880971441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</a:rPr>
              <a:t>1/8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D81F8-1BF2-4C8D-E3CB-67707B83C624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Nature choreographs us. 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EC4B8-2A23-9643-FD85-BE9CAC98422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E8261-BFE5-4D74-0C7C-38A7010ED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66C7F000-913E-55D1-6147-B112A62B27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C87D21-2ECF-8069-9042-9C0195817D92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CA32516-9DF7-69CD-9A00-F9D16D4B3423}"/>
              </a:ext>
            </a:extLst>
          </p:cNvPr>
          <p:cNvSpPr txBox="1">
            <a:spLocks/>
          </p:cNvSpPr>
          <p:nvPr/>
        </p:nvSpPr>
        <p:spPr>
          <a:xfrm>
            <a:off x="4131444" y="4719380"/>
            <a:ext cx="325410" cy="9233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kern="0" cap="none" spc="0" dirty="0">
                <a:solidFill>
                  <a:schemeClr val="bg1"/>
                </a:solidFill>
                <a:latin typeface="Finlandica" charset="0"/>
              </a:rPr>
              <a:t>Photo: xxx</a:t>
            </a:r>
            <a:endParaRPr lang="en-US" sz="6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C29C7A-11AD-6C2B-177C-98616DC94F79}"/>
              </a:ext>
            </a:extLst>
          </p:cNvPr>
          <p:cNvSpPr/>
          <p:nvPr/>
        </p:nvSpPr>
        <p:spPr>
          <a:xfrm flipV="1">
            <a:off x="1830223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0952E8-4A4D-3DB7-2E76-268B5E6CDDF9}"/>
              </a:ext>
            </a:extLst>
          </p:cNvPr>
          <p:cNvGrpSpPr/>
          <p:nvPr/>
        </p:nvGrpSpPr>
        <p:grpSpPr>
          <a:xfrm>
            <a:off x="1327483" y="2113801"/>
            <a:ext cx="1456630" cy="455453"/>
            <a:chOff x="1301295" y="2426465"/>
            <a:chExt cx="1456630" cy="455453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4D484E84-3923-E7B9-347C-DD84F8D9601A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728030"/>
              <a:ext cx="1449153" cy="153888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  <a:t>can be written here.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E12F37E3-8428-6F10-3AB1-A2F40629BF4A}"/>
                </a:ext>
              </a:extLst>
            </p:cNvPr>
            <p:cNvSpPr txBox="1">
              <a:spLocks/>
            </p:cNvSpPr>
            <p:nvPr/>
          </p:nvSpPr>
          <p:spPr>
            <a:xfrm>
              <a:off x="1301295" y="2426465"/>
              <a:ext cx="1449153" cy="2523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Any note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258035B-1D8C-314C-3CFC-1C78F24D95A1}"/>
              </a:ext>
            </a:extLst>
          </p:cNvPr>
          <p:cNvSpPr txBox="1">
            <a:spLocks/>
          </p:cNvSpPr>
          <p:nvPr/>
        </p:nvSpPr>
        <p:spPr>
          <a:xfrm>
            <a:off x="1063408" y="3162810"/>
            <a:ext cx="2059428" cy="92333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latin typeface="+mn-lt"/>
                <a:ea typeface="+mj-lt"/>
                <a:cs typeface="+mj-lt"/>
              </a:rPr>
              <a:t>This is a place for </a:t>
            </a:r>
            <a:endParaRPr lang="en-US" sz="1000" dirty="0">
              <a:solidFill>
                <a:schemeClr val="tx1"/>
              </a:solidFill>
              <a:latin typeface="+mn-lt"/>
              <a:ea typeface="+mj-lt"/>
              <a:cs typeface="+mj-lt"/>
            </a:endParaRPr>
          </a:p>
          <a:p>
            <a:pPr algn="ctr"/>
            <a:r>
              <a:rPr lang="en-US" sz="1000" b="0" dirty="0">
                <a:solidFill>
                  <a:schemeClr val="tx1"/>
                </a:solidFill>
                <a:latin typeface="+mn-lt"/>
                <a:ea typeface="+mj-lt"/>
                <a:cs typeface="+mj-lt"/>
              </a:rPr>
              <a:t>more detailed information.</a:t>
            </a:r>
            <a:br>
              <a:rPr lang="en-US" sz="1000" b="0" dirty="0">
                <a:solidFill>
                  <a:schemeClr val="tx1"/>
                </a:solidFill>
                <a:latin typeface="+mn-lt"/>
                <a:ea typeface="+mj-lt"/>
                <a:cs typeface="+mj-lt"/>
              </a:rPr>
            </a:br>
            <a:r>
              <a:rPr lang="en-US" sz="1000" b="0" dirty="0">
                <a:latin typeface="+mn-lt"/>
                <a:ea typeface="+mj-lt"/>
                <a:cs typeface="+mj-lt"/>
              </a:rPr>
              <a:t>You can use this page to highlight connections between Finnish dance and your country, shared projects, or even interesting upcoming events.</a:t>
            </a:r>
            <a:endParaRPr lang="en-US" sz="1000" dirty="0">
              <a:solidFill>
                <a:schemeClr val="tx1"/>
              </a:solidFill>
              <a:latin typeface="+mn-lt"/>
              <a:ea typeface="+mj-lt"/>
              <a:cs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DBFD47-01EF-02AF-62A4-89BAC759DEB7}"/>
              </a:ext>
            </a:extLst>
          </p:cNvPr>
          <p:cNvGrpSpPr/>
          <p:nvPr/>
        </p:nvGrpSpPr>
        <p:grpSpPr>
          <a:xfrm>
            <a:off x="895318" y="370623"/>
            <a:ext cx="2555086" cy="159110"/>
            <a:chOff x="623549" y="370623"/>
            <a:chExt cx="2555086" cy="15911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A853CF4-9D2F-BC27-9ABC-9DF9D5F3FA51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1326D1-7F67-49B0-B4C6-359523142618}"/>
                </a:ext>
              </a:extLst>
            </p:cNvPr>
            <p:cNvSpPr/>
            <p:nvPr/>
          </p:nvSpPr>
          <p:spPr>
            <a:xfrm>
              <a:off x="2970245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E0D4DD7-5362-F2E3-E722-27D59EB96EA5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2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02F2890E-A907-D332-D5E6-A0E792C80851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A230852A-BC43-BAB7-CF8A-91BED8A628BF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C33435E-5257-5547-BECF-49C22FFCC161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A819449-BA2B-C1A0-53F1-A664C2445482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accent2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E99D057B-8944-614D-B5CA-FD04B7C61191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98298B3-8DEC-43F5-BC7A-166E37E37789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8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84442486-C3DD-FBD5-D46E-CF1ECD0EDAD6}"/>
                </a:ext>
              </a:extLst>
            </p:cNvPr>
            <p:cNvSpPr txBox="1">
              <a:spLocks/>
            </p:cNvSpPr>
            <p:nvPr/>
          </p:nvSpPr>
          <p:spPr>
            <a:xfrm>
              <a:off x="297158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Finlandica" pitchFamily="2" charset="77"/>
                </a:rPr>
                <a:t>9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79614B-E21D-14A3-169C-77F78BF0237E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The Final Bow.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F6E5657-D49F-754C-9D07-EB259D3DCA2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7144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920875"/>
            <a:ext cx="4145691" cy="1295524"/>
          </a:xfrm>
        </p:spPr>
        <p:txBody>
          <a:bodyPr/>
          <a:lstStyle/>
          <a:p>
            <a:r>
              <a:rPr lang="en-US" sz="1500" dirty="0"/>
              <a:t>The show is over.</a:t>
            </a:r>
            <a:br>
              <a:rPr lang="en-US" sz="1500" dirty="0"/>
            </a:br>
            <a:br>
              <a:rPr lang="en-US" sz="1500" dirty="0"/>
            </a:br>
            <a:r>
              <a:rPr lang="en-US" dirty="0">
                <a:ea typeface="+mj-lt"/>
                <a:cs typeface="+mj-lt"/>
              </a:rPr>
              <a:t>Shall we take the 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next steps together?</a:t>
            </a:r>
            <a:endParaRPr lang="en-US" dirty="0"/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5E58F00-78E3-372A-F892-488198386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4" y="4330365"/>
            <a:ext cx="1049664" cy="4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C4C13-AAE0-E013-026E-3362FE953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FCEC5890-62D2-FCA5-5452-3EDA5216E211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DE1C60-D1AB-161B-3928-340521140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r="10332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DB891CE5-3405-E7F2-D64D-C6EE282F34C5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591880"/>
              <a:ext cx="2034211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Kira Riikonen &amp; Tuukka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Jukola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: Cycle City, 2021.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Photo: Matti Kilponen,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 – Centre For New Dance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3A5F53-69DE-0E7B-486E-2FBA846B2384}"/>
              </a:ext>
            </a:extLst>
          </p:cNvPr>
          <p:cNvGrpSpPr/>
          <p:nvPr/>
        </p:nvGrpSpPr>
        <p:grpSpPr>
          <a:xfrm>
            <a:off x="4067944" y="627016"/>
            <a:ext cx="5076056" cy="4265480"/>
            <a:chOff x="4067944" y="627530"/>
            <a:chExt cx="5076056" cy="426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5CD336-7EC3-D4DB-AD00-A6EC2301B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8" r="14768"/>
            <a:stretch/>
          </p:blipFill>
          <p:spPr>
            <a:xfrm>
              <a:off x="4067944" y="627530"/>
              <a:ext cx="5076056" cy="426548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5CF9AD68-8FD6-8BF3-984F-C0D9E3115A05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469347"/>
              <a:ext cx="2829301" cy="36016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Still image from Marja Helander's short film Birds in the Earth,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in Sámi ‘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Eatnavuloš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Lottit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’, 2018. Dancers: Biret and Gáddjá Haarla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Pieski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Photo: Mauri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</a:rPr>
                <a:t>Lähdesmäki</a:t>
              </a:r>
              <a:endParaRPr lang="en-US" sz="700" kern="0" cap="none" spc="0" dirty="0">
                <a:solidFill>
                  <a:schemeClr val="bg1"/>
                </a:solidFill>
                <a:effectLst>
                  <a:outerShdw blurRad="635000" dir="5400000" algn="ctr" rotWithShape="0">
                    <a:srgbClr val="000000">
                      <a:alpha val="75000"/>
                    </a:srgbClr>
                  </a:outerShdw>
                </a:effectLst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F2F98F8-46B5-DD5E-07CF-E73CEC4E2AD9}"/>
              </a:ext>
            </a:extLst>
          </p:cNvPr>
          <p:cNvSpPr/>
          <p:nvPr/>
        </p:nvSpPr>
        <p:spPr>
          <a:xfrm flipV="1">
            <a:off x="1848401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FFBFFA-359B-AB9C-1B53-15584FA3DBEF}"/>
              </a:ext>
            </a:extLst>
          </p:cNvPr>
          <p:cNvGrpSpPr/>
          <p:nvPr/>
        </p:nvGrpSpPr>
        <p:grpSpPr>
          <a:xfrm>
            <a:off x="504401" y="1648420"/>
            <a:ext cx="3138000" cy="923330"/>
            <a:chOff x="464349" y="2174193"/>
            <a:chExt cx="3138000" cy="92333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F63F9B70-04B8-C7CD-194D-8A9288F3B87E}"/>
                </a:ext>
              </a:extLst>
            </p:cNvPr>
            <p:cNvSpPr txBox="1">
              <a:spLocks/>
            </p:cNvSpPr>
            <p:nvPr/>
          </p:nvSpPr>
          <p:spPr>
            <a:xfrm>
              <a:off x="464349" y="2174193"/>
              <a:ext cx="3138000" cy="923330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Finnish dance is </a:t>
              </a:r>
              <a:b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shaped by the rhythms </a:t>
              </a:r>
              <a:b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and extremes of nature.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9DD8B75F-347F-EFD4-F67A-66E6C378CE28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789746"/>
              <a:ext cx="1449153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7E60A95A-2B90-A9B0-F7D2-0ACD56544CA2}"/>
              </a:ext>
            </a:extLst>
          </p:cNvPr>
          <p:cNvSpPr txBox="1">
            <a:spLocks/>
          </p:cNvSpPr>
          <p:nvPr/>
        </p:nvSpPr>
        <p:spPr>
          <a:xfrm>
            <a:off x="1348825" y="3160315"/>
            <a:ext cx="1449153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Visually, thematically </a:t>
            </a:r>
            <a:b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and physically.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D164C2-71E7-FB31-7207-EC0C824F5A4E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DE361CF-F274-B29C-BD9D-C3C5BD34EE41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Nature choreographs us.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C2B944-FF8A-1A5C-F488-071090B6D477}"/>
              </a:ext>
            </a:extLst>
          </p:cNvPr>
          <p:cNvGrpSpPr/>
          <p:nvPr/>
        </p:nvGrpSpPr>
        <p:grpSpPr>
          <a:xfrm>
            <a:off x="895318" y="370623"/>
            <a:ext cx="2263596" cy="159110"/>
            <a:chOff x="623549" y="370623"/>
            <a:chExt cx="2263596" cy="159110"/>
          </a:xfrm>
        </p:grpSpPr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EB1C4010-FBBF-89F3-4572-406EB8B58346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BE22C60-F261-06AD-6A1B-CEFC8A3FCEA6}"/>
                </a:ext>
              </a:extLst>
            </p:cNvPr>
            <p:cNvSpPr/>
            <p:nvPr/>
          </p:nvSpPr>
          <p:spPr>
            <a:xfrm>
              <a:off x="623549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30ADF5CE-AE8E-1B79-6BC1-A410633D34F0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2</a:t>
              </a: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1BEDBB7A-49AD-CAD6-F0EE-65954F661582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2E2BECAD-794A-6CE8-9061-10990344B021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61" name="Title 1">
              <a:extLst>
                <a:ext uri="{FF2B5EF4-FFF2-40B4-BE49-F238E27FC236}">
                  <a16:creationId xmlns:a16="http://schemas.microsoft.com/office/drawing/2014/main" id="{DD0A9B53-D36B-0D3E-78D7-D3ABB002DDEA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E5927FD6-477B-2C41-A3D4-E5AF7A410245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2DA00047-592F-8974-4789-8A40C7A9E795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B38E010B-85E8-51AB-F433-BC22B3EABB02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8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EF7438-4DE0-32CC-5D8E-162E63BA6D2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A5E1CE-AE21-A04E-36DA-0BB55D0D61CB}"/>
              </a:ext>
            </a:extLst>
          </p:cNvPr>
          <p:cNvGrpSpPr/>
          <p:nvPr/>
        </p:nvGrpSpPr>
        <p:grpSpPr>
          <a:xfrm>
            <a:off x="179510" y="5321880"/>
            <a:ext cx="3816426" cy="4269600"/>
            <a:chOff x="179510" y="5249140"/>
            <a:chExt cx="3816426" cy="4269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19963C-B0BB-8BCB-AFEA-C5B06306A8D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6" b="668"/>
            <a:stretch>
              <a:fillRect/>
            </a:stretch>
          </p:blipFill>
          <p:spPr>
            <a:xfrm>
              <a:off x="179510" y="5249140"/>
              <a:ext cx="3816426" cy="426960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72A8464A-56C4-062C-D268-C63EC84005EB}"/>
                </a:ext>
              </a:extLst>
            </p:cNvPr>
            <p:cNvSpPr txBox="1">
              <a:spLocks/>
            </p:cNvSpPr>
            <p:nvPr/>
          </p:nvSpPr>
          <p:spPr>
            <a:xfrm>
              <a:off x="243010" y="9095077"/>
              <a:ext cx="2870979" cy="36016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latin typeface="+mj-lt"/>
                </a:rPr>
                <a:t>Tero Saarinen's work Transit combines Sebastian Fagerlund's music with </a:t>
              </a:r>
              <a:br>
                <a:rPr lang="en-US" sz="700" kern="0" cap="none" spc="0" dirty="0">
                  <a:solidFill>
                    <a:schemeClr val="bg1"/>
                  </a:solidFill>
                  <a:latin typeface="+mj-lt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latin typeface="+mj-lt"/>
                </a:rPr>
                <a:t>Tuomas </a:t>
              </a:r>
              <a:r>
                <a:rPr lang="en-US" sz="700" kern="0" cap="none" spc="0" dirty="0" err="1">
                  <a:solidFill>
                    <a:schemeClr val="bg1"/>
                  </a:solidFill>
                  <a:latin typeface="+mj-lt"/>
                </a:rPr>
                <a:t>Norvio's</a:t>
              </a:r>
              <a:r>
                <a:rPr lang="en-US" sz="700" kern="0" cap="none" spc="0" dirty="0">
                  <a:solidFill>
                    <a:schemeClr val="bg1"/>
                  </a:solidFill>
                  <a:latin typeface="+mj-lt"/>
                </a:rPr>
                <a:t> sound design and a video installation by artist duo IC-98. </a:t>
              </a:r>
              <a:br>
                <a:rPr lang="en-US" sz="700" kern="0" cap="none" spc="0" dirty="0">
                  <a:solidFill>
                    <a:schemeClr val="bg1"/>
                  </a:solidFill>
                  <a:latin typeface="+mj-lt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latin typeface="+mj-lt"/>
                </a:rPr>
                <a:t>Photo: Kai Kuusisto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9FD370E-D58C-4AC0-CE13-3FD8AA9B4BE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925A51-C58A-5663-415E-3B0C71B8009B}"/>
              </a:ext>
            </a:extLst>
          </p:cNvPr>
          <p:cNvGrpSpPr/>
          <p:nvPr/>
        </p:nvGrpSpPr>
        <p:grpSpPr>
          <a:xfrm>
            <a:off x="4067944" y="627016"/>
            <a:ext cx="5076056" cy="4265480"/>
            <a:chOff x="4067944" y="627530"/>
            <a:chExt cx="5076056" cy="42654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B39B451-C706-9163-5CF1-E40DCC033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4" r="10384"/>
            <a:stretch/>
          </p:blipFill>
          <p:spPr>
            <a:xfrm>
              <a:off x="4067944" y="627530"/>
              <a:ext cx="5076056" cy="4265480"/>
            </a:xfrm>
            <a:prstGeom prst="rect">
              <a:avLst/>
            </a:prstGeom>
          </p:spPr>
        </p:pic>
        <p:sp>
          <p:nvSpPr>
            <p:cNvPr id="24" name="Footer Placeholder 4">
              <a:extLst>
                <a:ext uri="{FF2B5EF4-FFF2-40B4-BE49-F238E27FC236}">
                  <a16:creationId xmlns:a16="http://schemas.microsoft.com/office/drawing/2014/main" id="{DD6B0323-CBA4-770E-3126-47FEE10283BD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588571"/>
              <a:ext cx="2167260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Sari Palmgren: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Aidatut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unelmat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 (Fenced Dreams), 2018.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Photo: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Uupi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Tirronen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975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69 -0.913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6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2318-1CB5-94BF-531C-320C1755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05B46-E3C8-80A7-41DB-AFF3D513F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567AA-202B-F8D1-0633-B87317CC553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C52FD-6FD3-B542-87B9-2BA9985294DB}"/>
              </a:ext>
            </a:extLst>
          </p:cNvPr>
          <p:cNvSpPr txBox="1">
            <a:spLocks/>
          </p:cNvSpPr>
          <p:nvPr/>
        </p:nvSpPr>
        <p:spPr>
          <a:xfrm>
            <a:off x="1511300" y="4793685"/>
            <a:ext cx="6121400" cy="21544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kern="0" cap="none" spc="0" dirty="0">
                <a:solidFill>
                  <a:schemeClr val="bg1"/>
                </a:solidFill>
              </a:rPr>
              <a:t>Dance House Helsinki was inaugurated in 2022. 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Photo: Hannu </a:t>
            </a:r>
            <a:r>
              <a:rPr lang="en-US" sz="700" kern="0" cap="none" spc="0" dirty="0" err="1">
                <a:solidFill>
                  <a:schemeClr val="bg1"/>
                </a:solidFill>
              </a:rPr>
              <a:t>Rytky</a:t>
            </a:r>
            <a:r>
              <a:rPr lang="en-US" sz="700" kern="0" cap="none" spc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0501FE-8985-29ED-8DD7-8359189A74A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</a:rPr>
              <a:t>2/8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95C5D3-963E-3C35-1EFA-0309482A5ED9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>
                      <a:alpha val="9925"/>
                    </a:srgbClr>
                  </a:outerShdw>
                </a:effectLst>
                <a:latin typeface="Finlandica"/>
              </a:rPr>
              <a:t>Finland dances from </a:t>
            </a:r>
            <a:b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>
                      <a:alpha val="9925"/>
                    </a:srgbClr>
                  </a:outerShdw>
                </a:effectLst>
                <a:latin typeface="Finlandica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>
                      <a:alpha val="9925"/>
                    </a:srgbClr>
                  </a:outerShdw>
                </a:effectLst>
                <a:latin typeface="Finlandica"/>
              </a:rPr>
              <a:t>North to South.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04F1C-E6B6-CB3B-C7D3-A7BC84567A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C4E3C-B730-D708-8FB4-A391C243A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12A40AC-F1CE-D0AF-C746-9C1DF50F164B}"/>
              </a:ext>
            </a:extLst>
          </p:cNvPr>
          <p:cNvSpPr/>
          <p:nvPr/>
        </p:nvSpPr>
        <p:spPr>
          <a:xfrm flipV="1">
            <a:off x="1830223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AF3DD54-5282-42B8-93B9-A96EF544C08F}"/>
              </a:ext>
            </a:extLst>
          </p:cNvPr>
          <p:cNvSpPr txBox="1">
            <a:spLocks/>
          </p:cNvSpPr>
          <p:nvPr/>
        </p:nvSpPr>
        <p:spPr>
          <a:xfrm>
            <a:off x="803054" y="3160315"/>
            <a:ext cx="2509851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Finland is a vast and sparsely populated country, and yet, professional dance is still available everywhere.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B1B2A4-C5BE-FAFD-8920-0B0DA18481CB}"/>
              </a:ext>
            </a:extLst>
          </p:cNvPr>
          <p:cNvGrpSpPr/>
          <p:nvPr/>
        </p:nvGrpSpPr>
        <p:grpSpPr>
          <a:xfrm>
            <a:off x="873711" y="1338191"/>
            <a:ext cx="2363023" cy="1231106"/>
            <a:chOff x="464349" y="2174193"/>
            <a:chExt cx="2363023" cy="1231106"/>
          </a:xfrm>
        </p:grpSpPr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560C4988-3E97-32EF-9BD0-074808652AE3}"/>
                </a:ext>
              </a:extLst>
            </p:cNvPr>
            <p:cNvSpPr txBox="1">
              <a:spLocks/>
            </p:cNvSpPr>
            <p:nvPr/>
          </p:nvSpPr>
          <p:spPr>
            <a:xfrm>
              <a:off x="464349" y="2174193"/>
              <a:ext cx="2363023" cy="123110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ctr">
                <a:spcBef>
                  <a:spcPts val="0"/>
                </a:spcBef>
                <a:defRPr/>
              </a:pPr>
              <a:r>
                <a:rPr lang="en-US" sz="2000" dirty="0">
                  <a:solidFill>
                    <a:srgbClr val="002EA2"/>
                  </a:solidFill>
                  <a:ea typeface="+mj-lt"/>
                  <a:cs typeface="+mj-lt"/>
                </a:rPr>
                <a:t>Nothing stops us from dancing – not even the cold of </a:t>
              </a:r>
            </a:p>
            <a:p>
              <a:pPr lvl="0" algn="ctr">
                <a:spcBef>
                  <a:spcPts val="0"/>
                </a:spcBef>
                <a:defRPr/>
              </a:pPr>
              <a:r>
                <a:rPr lang="en-US" sz="2000" dirty="0">
                  <a:solidFill>
                    <a:srgbClr val="002EA2"/>
                  </a:solidFill>
                  <a:ea typeface="+mj-lt"/>
                  <a:cs typeface="+mj-lt"/>
                </a:rPr>
                <a:t>the Arctic Circle.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ea typeface="+mj-lt"/>
                <a:cs typeface="+mj-lt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F96FE0F4-4E3D-4B2A-D063-AA56211F6B04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789746"/>
              <a:ext cx="1449153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E0E82E-067A-B1E8-45A3-BFC0FBC62588}"/>
              </a:ext>
            </a:extLst>
          </p:cNvPr>
          <p:cNvGrpSpPr/>
          <p:nvPr/>
        </p:nvGrpSpPr>
        <p:grpSpPr>
          <a:xfrm>
            <a:off x="179510" y="5321880"/>
            <a:ext cx="3816426" cy="4269600"/>
            <a:chOff x="179510" y="5249140"/>
            <a:chExt cx="3816426" cy="426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8B8898-C0ED-DF32-4A9A-A478153940AB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9" r="29171"/>
            <a:stretch>
              <a:fillRect/>
            </a:stretch>
          </p:blipFill>
          <p:spPr>
            <a:xfrm>
              <a:off x="179510" y="5249140"/>
              <a:ext cx="3816426" cy="4269600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AD8DEA0A-8E73-8883-7252-C2592117B26C}"/>
                </a:ext>
              </a:extLst>
            </p:cNvPr>
            <p:cNvSpPr txBox="1">
              <a:spLocks/>
            </p:cNvSpPr>
            <p:nvPr/>
          </p:nvSpPr>
          <p:spPr>
            <a:xfrm>
              <a:off x="215313" y="9065467"/>
              <a:ext cx="1978106" cy="36016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Moomin and the Comet is a ballet created for the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Finnish National Ballet by Anandah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Kononen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, 2015.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Mirka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Kleemola</a:t>
              </a:r>
              <a:endParaRPr lang="en-US" sz="700" kern="0" cap="none" spc="0" dirty="0">
                <a:solidFill>
                  <a:schemeClr val="bg1"/>
                </a:solidFill>
                <a:effectLst>
                  <a:outerShdw blurRad="635000" dir="5400000" algn="ctr" rotWithShape="0">
                    <a:srgbClr val="000000">
                      <a:alpha val="75000"/>
                    </a:srgbClr>
                  </a:outerShdw>
                </a:effectLst>
                <a:latin typeface="Finlandica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107AD26-6C15-BED5-43E7-3E2C9B4BE646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3A896F-8AD4-DE61-6CA6-451F95795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7" r="8927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F5ED3A60-2E50-D555-0F12-33284D2C5B67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591622"/>
              <a:ext cx="3016852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Dance theater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Tsuumi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organizes traditional rural evenings throughout Finland,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featuring improvised dance performances. Photo: Clas-Olav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Slotte</a:t>
              </a:r>
              <a:endParaRPr lang="en-US" sz="700" kern="0" cap="none" spc="0" dirty="0">
                <a:solidFill>
                  <a:schemeClr val="bg1"/>
                </a:solidFill>
                <a:effectLst>
                  <a:outerShdw blurRad="635000" dir="5400000" algn="ctr" rotWithShape="0">
                    <a:srgbClr val="000000">
                      <a:alpha val="75000"/>
                    </a:srgbClr>
                  </a:outerShdw>
                </a:effectLst>
                <a:latin typeface="Finlandica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D82BEAB-6419-FBFE-C74B-7AB0158268A9}"/>
              </a:ext>
            </a:extLst>
          </p:cNvPr>
          <p:cNvGrpSpPr/>
          <p:nvPr/>
        </p:nvGrpSpPr>
        <p:grpSpPr>
          <a:xfrm>
            <a:off x="4067944" y="627017"/>
            <a:ext cx="5076056" cy="4265479"/>
            <a:chOff x="4067944" y="627018"/>
            <a:chExt cx="5076056" cy="42654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FCECE9-8778-BD86-6935-B158CD056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9" r="8839"/>
            <a:stretch/>
          </p:blipFill>
          <p:spPr>
            <a:xfrm>
              <a:off x="4067944" y="627018"/>
              <a:ext cx="5076056" cy="4265479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C93CBBCB-18C5-FD68-2CAA-19BBB01E6032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591624"/>
              <a:ext cx="1404231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Finnish National Opera and Ballet at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Töölönlahti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Bay. Photo: Heikki Tuuli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5A86D1-04A4-C386-1C34-BF6A246B8D45}"/>
              </a:ext>
            </a:extLst>
          </p:cNvPr>
          <p:cNvGrpSpPr/>
          <p:nvPr/>
        </p:nvGrpSpPr>
        <p:grpSpPr>
          <a:xfrm>
            <a:off x="4067944" y="627016"/>
            <a:ext cx="5082810" cy="4265480"/>
            <a:chOff x="4067944" y="627530"/>
            <a:chExt cx="5082810" cy="426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DF56D3-04A7-9E60-7421-F1909C9C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2" r="4729"/>
            <a:stretch>
              <a:fillRect/>
            </a:stretch>
          </p:blipFill>
          <p:spPr>
            <a:xfrm>
              <a:off x="4067944" y="627530"/>
              <a:ext cx="5082810" cy="426548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5BEE055D-10D4-A653-42D9-551D90D8F15E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614066"/>
              <a:ext cx="3350276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Finland’s northernmost dance theatre,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Rimpparemmi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, is located in Rovaniemi, Lapland.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Image from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Sillat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(Bridges) short dance film, 2021. Photo: Antti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Kurola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AE68C06-FCEF-17BE-0ED4-E2CC15904870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2B7C83-5FF2-E5EA-D0E7-27C2CF1A3F77}"/>
              </a:ext>
            </a:extLst>
          </p:cNvPr>
          <p:cNvGrpSpPr/>
          <p:nvPr/>
        </p:nvGrpSpPr>
        <p:grpSpPr>
          <a:xfrm>
            <a:off x="-3901697" y="812730"/>
            <a:ext cx="3816000" cy="4270734"/>
            <a:chOff x="144397" y="5261357"/>
            <a:chExt cx="3816000" cy="42707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7FB466-167A-B635-DF51-E5B82411B719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2" r="20262"/>
            <a:stretch/>
          </p:blipFill>
          <p:spPr>
            <a:xfrm>
              <a:off x="144397" y="5261357"/>
              <a:ext cx="3816000" cy="4270734"/>
            </a:xfrm>
            <a:prstGeom prst="rect">
              <a:avLst/>
            </a:prstGeom>
          </p:spPr>
        </p:pic>
        <p:sp>
          <p:nvSpPr>
            <p:cNvPr id="16" name="Footer Placeholder 4">
              <a:extLst>
                <a:ext uri="{FF2B5EF4-FFF2-40B4-BE49-F238E27FC236}">
                  <a16:creationId xmlns:a16="http://schemas.microsoft.com/office/drawing/2014/main" id="{E13B76D7-C9EE-9B0D-4163-FF4E127E81D7}"/>
                </a:ext>
              </a:extLst>
            </p:cNvPr>
            <p:cNvSpPr txBox="1">
              <a:spLocks/>
            </p:cNvSpPr>
            <p:nvPr/>
          </p:nvSpPr>
          <p:spPr>
            <a:xfrm>
              <a:off x="207897" y="9231218"/>
              <a:ext cx="1231106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Dance House Helsinki audience.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Annukka Pakarinen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CB7764B-B29D-E714-B987-B585537BA88D}"/>
              </a:ext>
            </a:extLst>
          </p:cNvPr>
          <p:cNvSpPr txBox="1"/>
          <p:nvPr/>
        </p:nvSpPr>
        <p:spPr>
          <a:xfrm>
            <a:off x="400050" y="-5143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8F791A-E7B6-7C67-4729-F8A2C6482C5B}"/>
              </a:ext>
            </a:extLst>
          </p:cNvPr>
          <p:cNvGrpSpPr/>
          <p:nvPr/>
        </p:nvGrpSpPr>
        <p:grpSpPr>
          <a:xfrm>
            <a:off x="895318" y="370623"/>
            <a:ext cx="2263596" cy="159110"/>
            <a:chOff x="623549" y="370623"/>
            <a:chExt cx="2263596" cy="15911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E908D89-32F9-19A4-7ED6-4114D48FEEB0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298807-7AA8-BF55-62E7-F1670B16D41A}"/>
                </a:ext>
              </a:extLst>
            </p:cNvPr>
            <p:cNvSpPr/>
            <p:nvPr/>
          </p:nvSpPr>
          <p:spPr>
            <a:xfrm>
              <a:off x="918824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5926D7CB-89C0-8C92-3F1D-807646EF7696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latin typeface="Finlandica" pitchFamily="2" charset="77"/>
                </a:rPr>
                <a:t>2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AAF29E70-9C39-16AD-D59A-1A5406FDD422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84816FB9-AD8D-DB11-5782-6DD4550B34C5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360A2BC9-7275-3DF1-A71D-718BA5D840E1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DB3FF9C3-B988-04C9-9178-335D541E4418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552B8021-D596-C594-D393-E03290D5A779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B3839E15-8D6A-B475-EECA-E1BAF87DB12B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8</a:t>
              </a:r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1F68D597-837B-83CD-AA64-FC0B594F5469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Finland dances from North to South.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87BC7EE-513A-72DC-B7F2-0A52CFBE132B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1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69 -0.913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6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0.69115 2.46914E-7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3673 L 0.44636 -0.036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C97-BAF4-2108-C6EB-87D5CEA5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A3D2F-9840-18D0-32EF-77C16061E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4" y="0"/>
            <a:ext cx="9144004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86291-B748-2E62-B6B2-84B39A623B6D}"/>
              </a:ext>
            </a:extLst>
          </p:cNvPr>
          <p:cNvSpPr/>
          <p:nvPr/>
        </p:nvSpPr>
        <p:spPr>
          <a:xfrm>
            <a:off x="-4" y="0"/>
            <a:ext cx="9144000" cy="51435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936936-58B5-45C4-9603-8A7C1E2BDC7F}"/>
              </a:ext>
            </a:extLst>
          </p:cNvPr>
          <p:cNvSpPr txBox="1">
            <a:spLocks/>
          </p:cNvSpPr>
          <p:nvPr/>
        </p:nvSpPr>
        <p:spPr>
          <a:xfrm>
            <a:off x="1511300" y="4793684"/>
            <a:ext cx="6121400" cy="21544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kern="0" cap="none" spc="0" dirty="0">
                <a:solidFill>
                  <a:schemeClr val="bg1"/>
                </a:solidFill>
              </a:rPr>
              <a:t>Helsinki Dance Company &amp; Kinetic Orchestra: Silence, 2024. 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Photo: Petra Tiihonen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3B099-21E9-158A-4C6A-F6BC7C2419E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</a:rPr>
              <a:t>3/8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16778E-7E15-D2EC-DDE6-4133CA43647F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Finnish dance has no rules.</a:t>
            </a:r>
            <a:endParaRPr lang="en-US" sz="20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4608-CEBF-A4A9-8FD1-6AA40DDD123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A408-84E6-45F2-4315-E7DE0F93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F1CE0AB-B432-1F7C-784B-784FB7DF9286}"/>
              </a:ext>
            </a:extLst>
          </p:cNvPr>
          <p:cNvSpPr/>
          <p:nvPr/>
        </p:nvSpPr>
        <p:spPr>
          <a:xfrm flipV="1">
            <a:off x="1830223" y="2839032"/>
            <a:ext cx="450000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35822F-F8DB-60C1-1492-1D531C58CFA0}"/>
              </a:ext>
            </a:extLst>
          </p:cNvPr>
          <p:cNvGrpSpPr/>
          <p:nvPr/>
        </p:nvGrpSpPr>
        <p:grpSpPr>
          <a:xfrm>
            <a:off x="597084" y="1343612"/>
            <a:ext cx="2943115" cy="1231106"/>
            <a:chOff x="571093" y="2158320"/>
            <a:chExt cx="2943115" cy="1231106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A32482D4-7437-1B1A-4719-B0D3090F10FB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802612"/>
              <a:ext cx="1449153" cy="153888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9EDC87A3-F02B-32BF-5B85-D184CBE32F0F}"/>
                </a:ext>
              </a:extLst>
            </p:cNvPr>
            <p:cNvSpPr txBox="1">
              <a:spLocks/>
            </p:cNvSpPr>
            <p:nvPr/>
          </p:nvSpPr>
          <p:spPr>
            <a:xfrm>
              <a:off x="571093" y="2158320"/>
              <a:ext cx="2943115" cy="123110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  <a:ea typeface="+mj-lt"/>
                  <a:cs typeface="+mj-lt"/>
                </a:rPr>
                <a:t>Finland never had a royal court, so we were free from the shackles of classical dance tradition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9C85ECBD-4B7E-D0E9-FB4B-13CC5FEA8308}"/>
              </a:ext>
            </a:extLst>
          </p:cNvPr>
          <p:cNvSpPr txBox="1">
            <a:spLocks/>
          </p:cNvSpPr>
          <p:nvPr/>
        </p:nvSpPr>
        <p:spPr>
          <a:xfrm>
            <a:off x="952036" y="3160315"/>
            <a:ext cx="2207854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– we embraced honesty and </a:t>
            </a:r>
          </a:p>
          <a:p>
            <a:pPr algn="ctr"/>
            <a:r>
              <a:rPr lang="en-US" sz="1000" b="0" dirty="0">
                <a:solidFill>
                  <a:schemeClr val="tx1"/>
                </a:solidFill>
                <a:ea typeface="+mj-lt"/>
                <a:cs typeface="+mj-lt"/>
              </a:rPr>
              <a:t>physicality instead.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ECE3FF-104D-9892-7090-DA0D1BFE0EA7}"/>
              </a:ext>
            </a:extLst>
          </p:cNvPr>
          <p:cNvGrpSpPr/>
          <p:nvPr/>
        </p:nvGrpSpPr>
        <p:grpSpPr>
          <a:xfrm>
            <a:off x="179510" y="5321880"/>
            <a:ext cx="3816426" cy="4269600"/>
            <a:chOff x="179510" y="5249140"/>
            <a:chExt cx="3816426" cy="426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A318EA-AE39-8FF0-7EC5-1B42951EC5A1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5" r="20205"/>
            <a:stretch/>
          </p:blipFill>
          <p:spPr>
            <a:xfrm>
              <a:off x="179510" y="5249140"/>
              <a:ext cx="3816426" cy="4269600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35125588-F2E4-A878-D4F5-210D4F477D08}"/>
                </a:ext>
              </a:extLst>
            </p:cNvPr>
            <p:cNvSpPr txBox="1">
              <a:spLocks/>
            </p:cNvSpPr>
            <p:nvPr/>
          </p:nvSpPr>
          <p:spPr>
            <a:xfrm>
              <a:off x="243010" y="9217867"/>
              <a:ext cx="2043829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Alen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Nsambu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: Neon Beige, 2024.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Aino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Kontinen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,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Zodiak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– Centre For New Dance.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FA22A6-A5B0-F8D2-DD4A-EB8E442F1F1A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A95432-411F-E320-9661-113FFCEF1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9" r="10379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77B26B58-1BD5-0A79-5046-4138A8103E19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591622"/>
              <a:ext cx="1633460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Susanna Leinonen Company: NASTY, 2018.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Mirka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Kleemola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7BCAC7-096F-06D7-43CF-37A7577CA1DC}"/>
              </a:ext>
            </a:extLst>
          </p:cNvPr>
          <p:cNvGrpSpPr/>
          <p:nvPr/>
        </p:nvGrpSpPr>
        <p:grpSpPr>
          <a:xfrm>
            <a:off x="4067944" y="627016"/>
            <a:ext cx="5076056" cy="4265479"/>
            <a:chOff x="4067944" y="627018"/>
            <a:chExt cx="5076056" cy="42654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6AEBAE-5606-A4C3-669C-E4488514F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" r="12624"/>
            <a:stretch>
              <a:fillRect/>
            </a:stretch>
          </p:blipFill>
          <p:spPr>
            <a:xfrm>
              <a:off x="4067944" y="627018"/>
              <a:ext cx="5076056" cy="4265479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88308DD2-7E8B-064A-24EE-70161BD50C87}"/>
                </a:ext>
              </a:extLst>
            </p:cNvPr>
            <p:cNvSpPr txBox="1">
              <a:spLocks/>
            </p:cNvSpPr>
            <p:nvPr/>
          </p:nvSpPr>
          <p:spPr>
            <a:xfrm>
              <a:off x="4124690" y="4590456"/>
              <a:ext cx="1314462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Petri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Kekoni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Company: 369, 2019.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Pasi </a:t>
              </a:r>
              <a:r>
                <a:rPr lang="en-US" sz="700" kern="0" cap="none" spc="0" dirty="0" err="1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Orrensalo</a:t>
              </a: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4E0508-B484-E113-E669-C04641D193D4}"/>
              </a:ext>
            </a:extLst>
          </p:cNvPr>
          <p:cNvGrpSpPr/>
          <p:nvPr/>
        </p:nvGrpSpPr>
        <p:grpSpPr>
          <a:xfrm>
            <a:off x="4067944" y="627015"/>
            <a:ext cx="5076056" cy="4265480"/>
            <a:chOff x="4067944" y="627530"/>
            <a:chExt cx="5076056" cy="426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7B19EB-0B1D-C09C-F6EE-D8CF4C932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3" r="10283"/>
            <a:stretch/>
          </p:blipFill>
          <p:spPr>
            <a:xfrm>
              <a:off x="4067944" y="627530"/>
              <a:ext cx="5076056" cy="426548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6193A5AA-2A10-9B21-35C6-84FB8D5DFB5A}"/>
                </a:ext>
              </a:extLst>
            </p:cNvPr>
            <p:cNvSpPr txBox="1">
              <a:spLocks/>
            </p:cNvSpPr>
            <p:nvPr/>
          </p:nvSpPr>
          <p:spPr>
            <a:xfrm>
              <a:off x="4131444" y="4611884"/>
              <a:ext cx="2297104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Helsinki Dance Company &amp; Kinetic Orchestra: Gravity, 2023. </a:t>
              </a:r>
              <a:b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noProof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Petra Tiihonen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85263AB-B966-2D9A-0103-C9384E98A6B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04702E-D71F-95E4-050C-0A91AD837FEF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9CCF37-465C-41F1-9EFE-4B8C64E3998F}"/>
              </a:ext>
            </a:extLst>
          </p:cNvPr>
          <p:cNvSpPr txBox="1"/>
          <p:nvPr/>
        </p:nvSpPr>
        <p:spPr>
          <a:xfrm>
            <a:off x="400050" y="-5143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88C85-C7EC-B296-A97A-83553802709A}"/>
              </a:ext>
            </a:extLst>
          </p:cNvPr>
          <p:cNvGrpSpPr/>
          <p:nvPr/>
        </p:nvGrpSpPr>
        <p:grpSpPr>
          <a:xfrm>
            <a:off x="895318" y="370623"/>
            <a:ext cx="2263596" cy="159110"/>
            <a:chOff x="623549" y="370623"/>
            <a:chExt cx="2263596" cy="15911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2A1C9F3-3B08-C765-16E2-B3B087FA687B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B3F4E9-8561-70EA-3B93-774234F96AD1}"/>
                </a:ext>
              </a:extLst>
            </p:cNvPr>
            <p:cNvSpPr/>
            <p:nvPr/>
          </p:nvSpPr>
          <p:spPr>
            <a:xfrm>
              <a:off x="1214659" y="493733"/>
              <a:ext cx="208390" cy="3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D856998D-3C00-133E-68D0-430B69E56694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2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3072A5F9-C095-4C0C-54E4-24B309B8324D}"/>
                </a:ext>
              </a:extLst>
            </p:cNvPr>
            <p:cNvSpPr txBox="1">
              <a:spLocks/>
            </p:cNvSpPr>
            <p:nvPr/>
          </p:nvSpPr>
          <p:spPr>
            <a:xfrm>
              <a:off x="121465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Finlandica" pitchFamily="2" charset="77"/>
                </a:rPr>
                <a:t>3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54A9549B-927F-39F6-3FA2-6064BCFF014F}"/>
                </a:ext>
              </a:extLst>
            </p:cNvPr>
            <p:cNvSpPr txBox="1">
              <a:spLocks/>
            </p:cNvSpPr>
            <p:nvPr/>
          </p:nvSpPr>
          <p:spPr>
            <a:xfrm>
              <a:off x="1506149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4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03A18DF7-C8F6-32AB-1D39-D19755831036}"/>
                </a:ext>
              </a:extLst>
            </p:cNvPr>
            <p:cNvSpPr txBox="1">
              <a:spLocks/>
            </p:cNvSpPr>
            <p:nvPr/>
          </p:nvSpPr>
          <p:spPr>
            <a:xfrm>
              <a:off x="180163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5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90298C5C-9F84-80A1-91AC-5DD13BB40339}"/>
                </a:ext>
              </a:extLst>
            </p:cNvPr>
            <p:cNvSpPr txBox="1">
              <a:spLocks/>
            </p:cNvSpPr>
            <p:nvPr/>
          </p:nvSpPr>
          <p:spPr>
            <a:xfrm>
              <a:off x="2093122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6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6451136B-F5DD-5E2B-6DB4-494C861061E7}"/>
                </a:ext>
              </a:extLst>
            </p:cNvPr>
            <p:cNvSpPr txBox="1">
              <a:spLocks/>
            </p:cNvSpPr>
            <p:nvPr/>
          </p:nvSpPr>
          <p:spPr>
            <a:xfrm>
              <a:off x="238860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7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6BA41A80-7153-1B0B-3359-A25C389D8E3B}"/>
                </a:ext>
              </a:extLst>
            </p:cNvPr>
            <p:cNvSpPr txBox="1">
              <a:spLocks/>
            </p:cNvSpPr>
            <p:nvPr/>
          </p:nvSpPr>
          <p:spPr>
            <a:xfrm>
              <a:off x="2680095" y="370623"/>
              <a:ext cx="207050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" b="0" dirty="0">
                  <a:solidFill>
                    <a:schemeClr val="accent2"/>
                  </a:solidFill>
                  <a:latin typeface="Finlandica" pitchFamily="2" charset="77"/>
                </a:rPr>
                <a:t>8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68F49C4-11CC-F1F3-F30A-9AA32D15EED1}"/>
              </a:ext>
            </a:extLst>
          </p:cNvPr>
          <p:cNvSpPr txBox="1">
            <a:spLocks/>
          </p:cNvSpPr>
          <p:nvPr/>
        </p:nvSpPr>
        <p:spPr>
          <a:xfrm>
            <a:off x="373352" y="167565"/>
            <a:ext cx="3307528" cy="10772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" dirty="0">
                <a:solidFill>
                  <a:schemeClr val="tx1"/>
                </a:solidFill>
              </a:rPr>
              <a:t>Finnish dance has no rules.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8944915-0346-806B-1A77-A125AA8EB212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" b="0" dirty="0">
                <a:solidFill>
                  <a:schemeClr val="accent3"/>
                </a:solidFill>
              </a:rPr>
              <a:t>FINNISH DANCE IN EIGHT STEPS</a:t>
            </a:r>
            <a:endParaRPr lang="en-US" sz="600" b="0" dirty="0">
              <a:solidFill>
                <a:schemeClr val="accent3"/>
              </a:solidFill>
              <a:latin typeface="Finlandica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008511-31B7-0C6C-18DD-18D812A07DC3}"/>
              </a:ext>
            </a:extLst>
          </p:cNvPr>
          <p:cNvGrpSpPr/>
          <p:nvPr/>
        </p:nvGrpSpPr>
        <p:grpSpPr>
          <a:xfrm>
            <a:off x="-3901697" y="812730"/>
            <a:ext cx="3816000" cy="4270734"/>
            <a:chOff x="144397" y="5261357"/>
            <a:chExt cx="3816000" cy="427073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90A74E4-B7F1-3F9F-EAFF-C7187B84ED9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1" r="26631"/>
            <a:stretch>
              <a:fillRect/>
            </a:stretch>
          </p:blipFill>
          <p:spPr>
            <a:xfrm>
              <a:off x="144397" y="5261357"/>
              <a:ext cx="3816000" cy="4270734"/>
            </a:xfrm>
            <a:prstGeom prst="rect">
              <a:avLst/>
            </a:prstGeom>
          </p:spPr>
        </p:pic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F081EBD2-7503-65EF-AA90-B0287F0CA857}"/>
                </a:ext>
              </a:extLst>
            </p:cNvPr>
            <p:cNvSpPr txBox="1">
              <a:spLocks/>
            </p:cNvSpPr>
            <p:nvPr/>
          </p:nvSpPr>
          <p:spPr>
            <a:xfrm>
              <a:off x="207897" y="9231218"/>
              <a:ext cx="1888337" cy="237373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Milla Koistinen: Magenta Haze, 2022. </a:t>
              </a:r>
              <a:b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</a:br>
              <a:r>
                <a:rPr lang="en-US" sz="700" kern="0" cap="none" spc="0" dirty="0">
                  <a:solidFill>
                    <a:schemeClr val="bg1"/>
                  </a:solidFill>
                  <a:effectLst>
                    <a:outerShdw blurRad="635000" dir="5400000" algn="ctr" rotWithShape="0">
                      <a:srgbClr val="000000">
                        <a:alpha val="75000"/>
                      </a:srgbClr>
                    </a:outerShdw>
                  </a:effectLst>
                  <a:latin typeface="Finlandica" charset="0"/>
                </a:rPr>
                <a:t>Photo: Ilkka Saastamoinen, Dance House Helsinki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96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0.00069 -0.913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56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46914E-7 L 0.69114 2.46914E-7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3673 L 0.44636 -0.036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F8E2-3203-812B-E03E-D2FE8E1F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384BA-D4F2-90F5-78F2-C6C2B1CA4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5774" r="2841"/>
          <a:stretch>
            <a:fillRect/>
          </a:stretch>
        </p:blipFill>
        <p:spPr>
          <a:xfrm>
            <a:off x="4413" y="0"/>
            <a:ext cx="9139587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5161B-D3DB-9F12-09F5-131D91E30C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4418A-D393-AA20-7AC0-B53F73496A3B}"/>
              </a:ext>
            </a:extLst>
          </p:cNvPr>
          <p:cNvSpPr txBox="1">
            <a:spLocks/>
          </p:cNvSpPr>
          <p:nvPr/>
        </p:nvSpPr>
        <p:spPr>
          <a:xfrm>
            <a:off x="1511300" y="4685964"/>
            <a:ext cx="6121400" cy="323165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kern="0" cap="none" spc="0" dirty="0">
                <a:solidFill>
                  <a:schemeClr val="bg1"/>
                </a:solidFill>
              </a:rPr>
              <a:t>From the dance short film Cold Storage, 2016. 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Dir. Thomas Freundlich, </a:t>
            </a:r>
            <a:r>
              <a:rPr lang="en-US" sz="700" kern="0" cap="none" spc="0" dirty="0" err="1">
                <a:solidFill>
                  <a:schemeClr val="bg1"/>
                </a:solidFill>
              </a:rPr>
              <a:t>chor</a:t>
            </a:r>
            <a:r>
              <a:rPr lang="en-US" sz="700" kern="0" cap="none" spc="0" dirty="0">
                <a:solidFill>
                  <a:schemeClr val="bg1"/>
                </a:solidFill>
              </a:rPr>
              <a:t>. Valtteri </a:t>
            </a:r>
            <a:r>
              <a:rPr lang="en-US" sz="700" kern="0" cap="none" spc="0" dirty="0" err="1">
                <a:solidFill>
                  <a:schemeClr val="bg1"/>
                </a:solidFill>
              </a:rPr>
              <a:t>Raekallio</a:t>
            </a:r>
            <a:r>
              <a:rPr lang="en-US" sz="700" kern="0" cap="none" spc="0" dirty="0">
                <a:solidFill>
                  <a:schemeClr val="bg1"/>
                </a:solidFill>
              </a:rPr>
              <a:t>. </a:t>
            </a:r>
            <a:br>
              <a:rPr lang="en-US" sz="700" kern="0" cap="none" spc="0" dirty="0">
                <a:solidFill>
                  <a:schemeClr val="bg1"/>
                </a:solidFill>
              </a:rPr>
            </a:br>
            <a:r>
              <a:rPr lang="en-US" sz="700" kern="0" cap="none" spc="0" dirty="0">
                <a:solidFill>
                  <a:schemeClr val="bg1"/>
                </a:solidFill>
              </a:rPr>
              <a:t>Photo: Thomas Freundlich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20F2C-BD2F-38AF-512D-836ED7927AC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</a:rPr>
              <a:t>4/8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208A9-D69C-F684-A9D8-32F5487242E9}"/>
              </a:ext>
            </a:extLst>
          </p:cNvPr>
          <p:cNvSpPr txBox="1">
            <a:spLocks/>
          </p:cNvSpPr>
          <p:nvPr/>
        </p:nvSpPr>
        <p:spPr>
          <a:xfrm>
            <a:off x="1170041" y="2459851"/>
            <a:ext cx="6803918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Hooray, odd, wild and </a:t>
            </a:r>
            <a:b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wonderfully weird!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F7CDA-AC5B-36E9-3E32-5C5DFB17190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B7D13-155A-031D-B43E-9C9B40DA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C001B4F-03E2-F52D-FBC9-F2ECA535CD61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A92882-6550-E002-2F21-D1B09645EB50}"/>
              </a:ext>
            </a:extLst>
          </p:cNvPr>
          <p:cNvSpPr txBox="1"/>
          <p:nvPr/>
        </p:nvSpPr>
        <p:spPr>
          <a:xfrm>
            <a:off x="400050" y="-5143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endParaRPr lang="en-US" sz="1400" dirty="0"/>
          </a:p>
        </p:txBody>
      </p:sp>
      <p:pic>
        <p:nvPicPr>
          <p:cNvPr id="2" name="Online Media 1" descr="Cold Storage, director Thomas Freundlich, Finland">
            <a:hlinkClick r:id="" action="ppaction://media"/>
            <a:extLst>
              <a:ext uri="{FF2B5EF4-FFF2-40B4-BE49-F238E27FC236}">
                <a16:creationId xmlns:a16="http://schemas.microsoft.com/office/drawing/2014/main" id="{A5C15B11-900B-5DB4-976A-0C86F8AFCA8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0" y="-11430"/>
            <a:ext cx="9144000" cy="5166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79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"/>
</p:tagLst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42e32c-b0cf-45f9-98c1-f62222713002">
      <Terms xmlns="http://schemas.microsoft.com/office/infopath/2007/PartnerControls"/>
    </lcf76f155ced4ddcb4097134ff3c332f>
    <TaxCatchAll xmlns="f6001937-131a-4e96-baff-ca13d4d9a11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97F60DBB650B439C66544DB200CF18" ma:contentTypeVersion="16" ma:contentTypeDescription="Create a new document." ma:contentTypeScope="" ma:versionID="5835fe7bda0bd66fcd2e47411ecb45f8">
  <xsd:schema xmlns:xsd="http://www.w3.org/2001/XMLSchema" xmlns:xs="http://www.w3.org/2001/XMLSchema" xmlns:p="http://schemas.microsoft.com/office/2006/metadata/properties" xmlns:ns2="d142e32c-b0cf-45f9-98c1-f62222713002" xmlns:ns3="f6001937-131a-4e96-baff-ca13d4d9a111" targetNamespace="http://schemas.microsoft.com/office/2006/metadata/properties" ma:root="true" ma:fieldsID="e6a49c3762af11cc4ff1c14f9636d29e" ns2:_="" ns3:_="">
    <xsd:import namespace="d142e32c-b0cf-45f9-98c1-f62222713002"/>
    <xsd:import namespace="f6001937-131a-4e96-baff-ca13d4d9a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2e32c-b0cf-45f9-98c1-f622227130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f6d711f-df4e-4bf6-8041-a5aa06f7ca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001937-131a-4e96-baff-ca13d4d9a11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1eca013-5f85-49bc-81d3-8764c7494792}" ma:internalName="TaxCatchAll" ma:showField="CatchAllData" ma:web="f6001937-131a-4e96-baff-ca13d4d9a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AE11A5-BEE4-47AE-A876-D224C8F94A57}">
  <ds:schemaRefs>
    <ds:schemaRef ds:uri="d142e32c-b0cf-45f9-98c1-f62222713002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f6001937-131a-4e96-baff-ca13d4d9a11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681288-7806-430D-9BBA-254DCC6ED8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AE3108-B859-4A83-B9A6-0EC666FA2067}"/>
</file>

<file path=docProps/app.xml><?xml version="1.0" encoding="utf-8"?>
<Properties xmlns="http://schemas.openxmlformats.org/officeDocument/2006/extended-properties" xmlns:vt="http://schemas.openxmlformats.org/officeDocument/2006/docPropsVTypes">
  <Template>1_Suomi Finland</Template>
  <TotalTime>11572</TotalTime>
  <Words>2986</Words>
  <Application>Microsoft Macintosh PowerPoint</Application>
  <PresentationFormat>On-screen Show (16:9)</PresentationFormat>
  <Paragraphs>254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Arial,Sans-Serif</vt:lpstr>
      <vt:lpstr>Calibri</vt:lpstr>
      <vt:lpstr>Finlandica</vt:lpstr>
      <vt:lpstr>1_Suomi Finland</vt:lpstr>
      <vt:lpstr>1_Suomi Finland Blanco</vt:lpstr>
      <vt:lpstr>THE FINNISH DANCE SCENE  IN EIGHT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show is over.  Shall we take the  next steps together?</vt:lpstr>
    </vt:vector>
  </TitlesOfParts>
  <Manager>Hasan &amp; Partners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WINDOWS INTO  FINNISH ARCHITECTURE</dc:title>
  <dc:creator>Smuel Stiller</dc:creator>
  <cp:lastModifiedBy>anniina.nieminen</cp:lastModifiedBy>
  <cp:revision>69</cp:revision>
  <dcterms:created xsi:type="dcterms:W3CDTF">2024-12-11T12:49:30Z</dcterms:created>
  <dcterms:modified xsi:type="dcterms:W3CDTF">2025-10-22T07:22:31Z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0x0101007E97F60DBB650B439C66544DB200CF18</vt:lpwstr>
  </property>
  <property fmtid="{D5CDD505-2E9C-101B-9397-08002B2CF9AE}" pid="3" name="MediaServiceImageTags">
    <vt:lpwstr/>
  </property>
</Properties>
</file>