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algn="r" rtl="1"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35" autoAdjust="0"/>
    <p:restoredTop sz="94710"/>
  </p:normalViewPr>
  <p:slideViewPr>
    <p:cSldViewPr snapToGrid="0">
      <p:cViewPr varScale="1">
        <p:scale>
          <a:sx n="78" d="100"/>
          <a:sy n="78" d="100"/>
        </p:scale>
        <p:origin x="748" y="52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fld id="{1C90968A-C5CD-48D6-8084-81464DC378B1}" type="datetimeFigureOut">
              <a:rPr lang="fi-FI" sz="800" smtClean="0"/>
              <a:t>6.3.2026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800"/>
            </a:lvl1pPr>
          </a:lstStyle>
          <a:p>
            <a:pPr rtl="1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800"/>
            </a:lvl1pPr>
          </a:lstStyle>
          <a:p>
            <a:pPr rtl="1"/>
            <a:fld id="{F012230E-46B9-4165-8898-A333A13AD8A2}" type="datetimeFigureOut">
              <a:rPr lang="fi-FI" smtClean="0"/>
              <a:pPr rtl="1"/>
              <a:t>6.3.2026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/>
            </a:lvl1pPr>
          </a:lstStyle>
          <a:p>
            <a:pPr rtl="1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/>
            </a:lvl1pPr>
          </a:lstStyle>
          <a:p>
            <a:pPr rtl="1"/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lvl="0" indent="-171450" rtl="1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marL="171450" indent="-171450" rtl="1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rtl="1"/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1"/>
          <a:lstStyle>
            <a:lvl1pPr marL="0" indent="0" algn="r" rtl="1">
              <a:buFontTx/>
              <a:buNone/>
              <a:defRPr sz="1200" baseline="0"/>
            </a:lvl1pPr>
          </a:lstStyle>
          <a:p>
            <a:pPr rtl="1"/>
            <a:r>
              <a:rPr lang="ar-eg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1" anchor="b" anchorCtr="0"/>
          <a:lstStyle>
            <a:lvl1pPr algn="r" rtl="1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 algn="r" rtl="1">
              <a:defRPr sz="1800"/>
            </a:lvl6pPr>
            <a:lvl7pPr algn="r" rtl="1">
              <a:defRPr sz="1800"/>
            </a:lvl7pPr>
            <a:lvl8pPr algn="r" rtl="1">
              <a:defRPr sz="1800"/>
            </a:lvl8pPr>
            <a:lvl9pPr algn="r" rtl="1">
              <a:defRPr sz="1800"/>
            </a:lvl9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 algn="r" rtl="1">
              <a:defRPr sz="1800"/>
            </a:lvl6pPr>
            <a:lvl7pPr algn="r" rtl="1">
              <a:defRPr sz="1800"/>
            </a:lvl7pPr>
            <a:lvl8pPr algn="r" rtl="1">
              <a:defRPr sz="1800"/>
            </a:lvl8pPr>
            <a:lvl9pPr algn="r" rtl="1">
              <a:defRPr sz="1800"/>
            </a:lvl9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1" anchor="b"/>
          <a:lstStyle>
            <a:lvl1pPr marL="0" indent="0" algn="r" rtl="1">
              <a:buNone/>
              <a:defRPr sz="1400" b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eg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1" anchor="b"/>
          <a:lstStyle>
            <a:lvl1pPr marL="0" indent="0" algn="r" rtl="1">
              <a:buNone/>
              <a:defRPr sz="1400" b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eg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1" anchor="b"/>
          <a:lstStyle>
            <a:lvl1pPr marL="0" indent="0" algn="r" rtl="1">
              <a:buNone/>
              <a:defRPr sz="1400" b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eg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200"/>
            </a:lvl4pPr>
            <a:lvl5pPr algn="r" rtl="1">
              <a:defRPr sz="12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1"/>
          <a:lstStyle>
            <a:lvl1pPr marL="0" indent="0" algn="r" rtl="1">
              <a:buFontTx/>
              <a:buNone/>
              <a:defRPr sz="1400"/>
            </a:lvl1pPr>
          </a:lstStyle>
          <a:p>
            <a:pPr rtl="1"/>
            <a:r>
              <a:rPr lang="ar-eg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1"/>
          <a:lstStyle/>
          <a:p>
            <a:pPr rtl="1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1" anchor="b" anchorCtr="0"/>
          <a:lstStyle>
            <a:lvl1pPr algn="r" rtl="1">
              <a:lnSpc>
                <a:spcPct val="80000"/>
              </a:lnSpc>
              <a:defRPr sz="5400" cap="all" baseline="0"/>
            </a:lvl1pPr>
          </a:lstStyle>
          <a:p>
            <a:pPr rtl="1"/>
            <a:r>
              <a:rPr lang="ar-eg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accent1"/>
                </a:solidFill>
              </a:defRPr>
            </a:lvl1pPr>
            <a:lvl2pPr marL="457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1"/>
            <a:r>
              <a:rPr lang="ar-eg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1pPr marL="265113" indent="-265113" algn="r" rtl="1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1" anchor="b" anchorCtr="0"/>
          <a:lstStyle>
            <a:lvl1pPr algn="r" rtl="1"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/>
                </a:solidFill>
              </a:defRPr>
            </a:lvl1pPr>
            <a:lvl2pPr marL="457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1"/>
            <a:r>
              <a:rPr lang="ar-eg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1"/>
          <a:lstStyle>
            <a:lvl1pPr marL="0" indent="0" algn="r" rtl="1">
              <a:buFontTx/>
              <a:buNone/>
              <a:defRPr sz="1200"/>
            </a:lvl1pPr>
          </a:lstStyle>
          <a:p>
            <a:pPr rtl="1"/>
            <a:r>
              <a:rPr lang="ar-eg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1" anchor="b" anchorCtr="0"/>
          <a:lstStyle>
            <a:lvl1pPr algn="r" rtl="1"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/>
                </a:solidFill>
              </a:defRPr>
            </a:lvl1pPr>
            <a:lvl2pPr marL="457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1"/>
            <a:r>
              <a:rPr lang="ar-eg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/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  <a:p>
            <a:pPr lvl="2" rtl="1"/>
            <a:r>
              <a:rPr lang="ar-eg"/>
              <a:t>Third level</a:t>
            </a:r>
          </a:p>
          <a:p>
            <a:pPr lvl="3" rtl="1"/>
            <a:r>
              <a:rPr lang="ar-eg"/>
              <a:t>Fourth level</a:t>
            </a:r>
          </a:p>
          <a:p>
            <a:pPr lvl="4" rtl="1"/>
            <a:r>
              <a:rPr lang="ar-e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1pPr marL="265113" indent="-265113" algn="r" rtl="1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</a:lstStyle>
          <a:p>
            <a:pPr lvl="0" rtl="1"/>
            <a:r>
              <a:rPr lang="ar-eg"/>
              <a:t>Click to edit Master text styles</a:t>
            </a:r>
          </a:p>
          <a:p>
            <a:pPr lvl="1" rtl="1"/>
            <a:r>
              <a:rPr lang="ar-eg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1" anchor="b" anchorCtr="0"/>
          <a:lstStyle>
            <a:lvl1pPr algn="r" rtl="1">
              <a:defRPr sz="2800" b="1" cap="none" baseline="0"/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1" anchor="b" anchorCtr="0"/>
          <a:lstStyle>
            <a:lvl1pPr algn="r" rtl="1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r>
              <a:rPr lang="ar-eg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pPr rtl="1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1" anchor="t" anchorCtr="0">
            <a:noAutofit/>
          </a:bodyPr>
          <a:lstStyle/>
          <a:p>
            <a:pPr rtl="1"/>
            <a:r>
              <a:rPr lang="ar-eg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1" anchor="t" anchorCtr="0">
            <a:noAutofit/>
          </a:bodyPr>
          <a:lstStyle/>
          <a:p>
            <a:pPr lvl="0" rtl="1"/>
            <a:r>
              <a:rPr lang="ar-eg" noProof="0"/>
              <a:t>Click to edit Master text styles</a:t>
            </a:r>
          </a:p>
          <a:p>
            <a:pPr lvl="1" rtl="1"/>
            <a:r>
              <a:rPr lang="ar-eg" noProof="0"/>
              <a:t>Second level</a:t>
            </a:r>
          </a:p>
          <a:p>
            <a:pPr lvl="2" rtl="1"/>
            <a:r>
              <a:rPr lang="ar-eg" noProof="0"/>
              <a:t>Third level</a:t>
            </a:r>
          </a:p>
          <a:p>
            <a:pPr lvl="3" rtl="1"/>
            <a:r>
              <a:rPr lang="ar-eg" noProof="0"/>
              <a:t>Fourth level</a:t>
            </a:r>
          </a:p>
          <a:p>
            <a:pPr lvl="4" rtl="1"/>
            <a:r>
              <a:rPr lang="ar-eg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lvl1pPr algn="r" rtl="1">
              <a:defRPr sz="800">
                <a:solidFill>
                  <a:schemeClr val="accent1"/>
                </a:solidFill>
              </a:defRPr>
            </a:lvl1pPr>
          </a:lstStyle>
          <a:p>
            <a:pPr rtl="1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lvl1pPr algn="r" rtl="1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1"/>
            <a:r>
              <a:rPr lang="ar-eg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lvl1pPr algn="r" rtl="1">
              <a:defRPr sz="800">
                <a:solidFill>
                  <a:schemeClr val="accent1"/>
                </a:solidFill>
              </a:defRPr>
            </a:lvl1pPr>
          </a:lstStyle>
          <a:p>
            <a:pPr rtl="1"/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r" defTabSz="914400" rtl="1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1" anchor="t" anchorCtr="0">
            <a:noAutofit/>
          </a:bodyPr>
          <a:lstStyle/>
          <a:p>
            <a:pPr rtl="1"/>
            <a:r>
              <a:rPr lang="ar-eg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1" anchor="t" anchorCtr="0">
            <a:noAutofit/>
          </a:bodyPr>
          <a:lstStyle/>
          <a:p>
            <a:pPr lvl="0" rtl="1"/>
            <a:r>
              <a:rPr lang="ar-eg" noProof="0"/>
              <a:t>Click to edit Master text styles</a:t>
            </a:r>
          </a:p>
          <a:p>
            <a:pPr lvl="1" rtl="1"/>
            <a:r>
              <a:rPr lang="ar-eg" noProof="0"/>
              <a:t>Second level</a:t>
            </a:r>
          </a:p>
          <a:p>
            <a:pPr lvl="2" rtl="1"/>
            <a:r>
              <a:rPr lang="ar-eg" noProof="0"/>
              <a:t>Third level</a:t>
            </a:r>
          </a:p>
          <a:p>
            <a:pPr lvl="3" rtl="1"/>
            <a:r>
              <a:rPr lang="ar-eg" noProof="0"/>
              <a:t>Fourth level</a:t>
            </a:r>
          </a:p>
          <a:p>
            <a:pPr lvl="4" rtl="1"/>
            <a:r>
              <a:rPr lang="ar-eg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lvl1pPr algn="r" rtl="1">
              <a:defRPr sz="800">
                <a:solidFill>
                  <a:schemeClr val="accent1"/>
                </a:solidFill>
              </a:defRPr>
            </a:lvl1pPr>
          </a:lstStyle>
          <a:p>
            <a:pPr rtl="1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lvl1pPr algn="r" rtl="1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1"/>
            <a:r>
              <a:rPr lang="ar-eg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lvl1pPr algn="r" rtl="1">
              <a:defRPr sz="800">
                <a:solidFill>
                  <a:schemeClr val="accent1"/>
                </a:solidFill>
              </a:defRPr>
            </a:lvl1pPr>
          </a:lstStyle>
          <a:p>
            <a:pPr rtl="1"/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r" defTabSz="914400" rtl="1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r" defTabSz="914400" rtl="1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seasons-in-finland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1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ar-eg" sz="2000" b="0" cap="none">
                <a:solidFill>
                  <a:schemeClr val="bg1"/>
                </a:solidFill>
                <a:latin typeface="+mn-lt"/>
              </a:rPr>
              <a:t>كيفية تحقيق السعادة الفنلندية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سفانتي غوليتشين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1" anchor="b" anchorCtr="0">
            <a:sp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ar-eg" sz="2800" cap="none">
                <a:solidFill>
                  <a:schemeClr val="bg1"/>
                </a:solidFill>
                <a:latin typeface="+mn-lt"/>
              </a:rPr>
              <a:t>حقائق عن فنلندا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إيلاري فاليماكي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67024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التعليم المتميز متاح للجميع</a:t>
            </a:r>
          </a:p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في فنلندا - وهو مجاني بالكامل تقريباً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التعليم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84838" y="808958"/>
            <a:ext cx="2954753" cy="49244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600">
                <a:solidFill>
                  <a:schemeClr val="tx1"/>
                </a:solidFill>
                <a:ea typeface="+mj-lt"/>
                <a:cs typeface="+mj-lt"/>
              </a:rPr>
              <a:t>نظام التعليم العام الفنلندي الشامل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419475" y="1496300"/>
            <a:ext cx="3382267" cy="3276578"/>
            <a:chOff x="419475" y="1715413"/>
            <a:chExt cx="3382267" cy="327657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535905" y="1715413"/>
              <a:ext cx="2978633" cy="2923877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نظام التعليم الفنلندي: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التعليم ما قبل الابتدائي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التعليم الأساسي الشامل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التعليم الثانوي (المدرسة الثانوية العليا والتعليم المهني)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التعليم العالي (جامعات العلوم التطبيقية والجامعات)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2000">
                  <a:solidFill>
                    <a:schemeClr val="tx1"/>
                  </a:solidFill>
                  <a:ea typeface="+mj-lt"/>
                  <a:cs typeface="+mj-lt"/>
                </a:rPr>
                <a:t>13 </a:t>
              </a: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جامعة</a:t>
              </a:r>
            </a:p>
            <a:p>
              <a:pPr algn="ctr" rtl="1"/>
              <a:r>
                <a:rPr lang="ar-eg" sz="2000">
                  <a:solidFill>
                    <a:schemeClr val="tx1"/>
                  </a:solidFill>
                  <a:ea typeface="+mj-lt"/>
                  <a:cs typeface="+mj-lt"/>
                </a:rPr>
                <a:t>22 </a:t>
              </a: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جامعة للعلوم التطبيقية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ar-eg" sz="2000">
                  <a:solidFill>
                    <a:schemeClr val="tx1"/>
                  </a:solidFill>
                  <a:ea typeface="+mj-lt"/>
                  <a:cs typeface="+mj-lt"/>
                </a:rPr>
                <a:t>أكثر من 600</a:t>
              </a:r>
            </a:p>
            <a:p>
              <a:pPr algn="ctr"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 برنامج لدرجتي البكالوريوس والماجستير باللغة الإنجليزية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وجبات مدرسية مجانية لجميع التلاميذ منذ </a:t>
              </a:r>
              <a:r>
                <a:rPr lang="ar-eg" sz="2000">
                  <a:solidFill>
                    <a:schemeClr val="tx1"/>
                  </a:solidFill>
                  <a:ea typeface="+mj-lt"/>
                  <a:cs typeface="+mj-lt"/>
                </a:rPr>
                <a:t>عام 1948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419475" y="4284105"/>
              <a:ext cx="338226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800" b="0">
                  <a:ea typeface="+mj-lt"/>
                  <a:cs typeface="+mj-lt"/>
                </a:rPr>
                <a:t>لمعرفة طبيعة النظام التعليمي: </a:t>
              </a:r>
              <a:r>
                <a:rPr lang="ar-eg" sz="800" b="1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صورة: إيلاري فاليماكي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صورة: ميكا كاينو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جوها نيميلا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ميكا كاينو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</a:rPr>
              <a:t>التعليم</a:t>
            </a:r>
          </a:p>
          <a:p>
            <a:pPr algn="ctr" rtl="1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مارجانا مالكاماكي/كيكسي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يتميز النظام السياسي في فنلندا بالشفافية والمساءلة والالتزام بسيادة القانون.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الحوكمة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صور غيتي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هان سالونين / إيدوسكونتا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460014" y="1015330"/>
            <a:ext cx="3188768" cy="61555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tx1"/>
                </a:solidFill>
                <a:ea typeface="+mj-lt"/>
                <a:cs typeface="+mj-lt"/>
              </a:rPr>
              <a:t>فنلندا جمهورية برلمانية؛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670191" y="1790668"/>
            <a:ext cx="2768414" cy="2693045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أعضاء البرلمان، الذين يتم انتخابهم كل 4 سنوات</a:t>
            </a:r>
          </a:p>
          <a:p>
            <a:pPr algn="ctr" rtl="1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2000">
                <a:solidFill>
                  <a:schemeClr val="tx1"/>
                </a:solidFill>
                <a:ea typeface="+mj-lt"/>
                <a:cs typeface="+mj-lt"/>
              </a:rPr>
              <a:t>92 امرأة / 108 رجال</a:t>
            </a: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يرأس الحكومة رئيس الوزراء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يُنتخب رئيس الجمهورية </a:t>
            </a:r>
          </a:p>
          <a:p>
            <a:pPr algn="ctr" rtl="1"/>
            <a:r>
              <a:rPr lang="ar-eg" sz="2000">
                <a:solidFill>
                  <a:schemeClr val="tx1"/>
                </a:solidFill>
                <a:ea typeface="+mj-lt"/>
                <a:cs typeface="+mj-lt"/>
              </a:rPr>
              <a:t>لفترة رئاسية مدتها ست سنوات </a:t>
            </a: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عن طريق الاقتراع الشعبي المباشر.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تعد واحدة من أكثر الدول شفافية وأقلها فساداً في العالم، مما يضمن سيادة الثقة في المجتمع. 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مؤشر الدول الجيدة: </a:t>
            </a:r>
            <a:r>
              <a:rPr lang="ar-eg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فيسا لايتينين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جوهو كوفا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الحوكمة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-4779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نحن نؤمن بالمساواة</a:t>
            </a:r>
          </a:p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والمشاركة المدنية في المجتمع 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المساواة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مايا أستيكاينن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صورة: جوسي هيلستين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فيلي أورافا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354354" y="1242309"/>
            <a:ext cx="1477536" cy="1306353"/>
            <a:chOff x="1308772" y="2224113"/>
            <a:chExt cx="1477536" cy="130635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607136"/>
              <a:ext cx="1449153" cy="923330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كانت فنلندا أول دولة في العالم تمنح حق التصويت والترشح للانتخابات لجميع النساء والرجال على حد سواء في عام 1906.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2000">
                  <a:solidFill>
                    <a:schemeClr val="tx1"/>
                  </a:solidFill>
                  <a:ea typeface="+mj-lt"/>
                  <a:cs typeface="+mj-lt"/>
                </a:rPr>
                <a:t>1906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980491" y="2803108"/>
            <a:ext cx="2128723" cy="1785104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بموجب القانون الفنلندي، يحق لكل فرد الحصول على معاملة متساوية بغض النظر عن خلفيته أو جنسه أو أي خصائص أخرى. 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تم الإقرار بتقسيم إجازة الأبوة والأمومة بالتساوي بين الوالدين في عام 2022.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جائزة المساواة بين الجنسين الدولية: </a:t>
            </a:r>
            <a:r>
              <a:rPr lang="ar-eg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صورة: أوتي نيوفونين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صورة.: سيليا مينكينين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المساواة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ليسا تاكالا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فنلندا حليف موثوق به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فنلندا في العالم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665056" y="3926523"/>
            <a:ext cx="2643519" cy="861774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تحتل فنلندا المرتبة الأولى عالمياً في المساهمة في الصالح العام للبشرية.</a:t>
            </a:r>
          </a:p>
          <a:p>
            <a:pPr algn="ctr" rtl="1"/>
            <a:r>
              <a:rPr lang="ar-eg" sz="80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وزارة الخارجية الفنلندية</a:t>
            </a:r>
          </a:p>
          <a:p>
            <a:pPr algn="ctr" rtl="1"/>
            <a:r>
              <a:rPr lang="ar-eg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577627" y="878932"/>
            <a:ext cx="3018600" cy="2739258"/>
            <a:chOff x="554938" y="1266220"/>
            <a:chExt cx="3018600" cy="214003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554938" y="1266220"/>
              <a:ext cx="3018600" cy="480899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2000">
                  <a:solidFill>
                    <a:schemeClr val="tx1"/>
                  </a:solidFill>
                  <a:ea typeface="+mj-lt"/>
                  <a:cs typeface="+mj-lt"/>
                </a:rPr>
                <a:t>فنلندا في المنظمات الدولية</a:t>
              </a:r>
              <a:endParaRPr lang="en-US" sz="1000" b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1191970" y="1891426"/>
              <a:ext cx="1892223" cy="1514833"/>
            </a:xfrm>
            <a:prstGeom prst="rect">
              <a:avLst/>
            </a:prstGeom>
            <a:noFill/>
          </p:spPr>
          <p:txBody>
            <a:bodyPr wrap="square" lIns="91440" tIns="45720" rIns="91440" bIns="45720" rtlCol="1" anchor="t">
              <a:spAutoFit/>
            </a:bodyPr>
            <a:lstStyle/>
            <a:p>
              <a:pPr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الانضمام إلى الأمم المتحدة </a:t>
              </a:r>
              <a:r>
                <a:rPr lang="ar-eg" sz="1000" b="1">
                  <a:solidFill>
                    <a:schemeClr val="tx1"/>
                  </a:solidFill>
                  <a:ea typeface="+mj-lt"/>
                  <a:cs typeface="+mj-lt"/>
                </a:rPr>
                <a:t>1955</a:t>
              </a:r>
            </a:p>
            <a:p>
              <a:pPr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الانضمام إلى المجلس النوردي 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1">
                  <a:solidFill>
                    <a:schemeClr val="tx1"/>
                  </a:solidFill>
                  <a:ea typeface="+mj-lt"/>
                  <a:cs typeface="+mj-lt"/>
                </a:rPr>
                <a:t>لعام 1955</a:t>
              </a:r>
            </a:p>
            <a:p>
              <a:pPr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الانضمام إلى مجلس أوروبا 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1">
                  <a:solidFill>
                    <a:schemeClr val="tx1"/>
                  </a:solidFill>
                  <a:ea typeface="+mj-lt"/>
                  <a:cs typeface="+mj-lt"/>
                </a:rPr>
                <a:t>1989</a:t>
              </a:r>
            </a:p>
            <a:p>
              <a:pPr rtl="1"/>
              <a:r>
                <a:rPr lang="ar-eg" sz="1000" b="0">
                  <a:ea typeface="+mj-lt"/>
                  <a:cs typeface="+mj-lt"/>
                </a:rPr>
                <a:t>الانضمام إلى </a:t>
              </a:r>
              <a:r>
                <a:rPr lang="ar-eg" sz="1000">
                  <a:ea typeface="+mj-lt"/>
                  <a:cs typeface="+mj-lt"/>
                </a:rPr>
                <a:t>منظمة الأمن والتعاون في أوروبا</a:t>
              </a:r>
              <a:r>
                <a:rPr lang="ar-eg" sz="1000" b="0">
                  <a:ea typeface="+mj-lt"/>
                  <a:cs typeface="+mj-lt"/>
                </a:rPr>
                <a:t> 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1">
                  <a:ea typeface="+mj-lt"/>
                  <a:cs typeface="+mj-lt"/>
                </a:rPr>
                <a:t>لعام 1975</a:t>
              </a:r>
              <a:endParaRPr lang="en-US" sz="1000" b="0" dirty="0">
                <a:ea typeface="+mj-lt"/>
                <a:cs typeface="+mj-lt"/>
              </a:endParaRPr>
            </a:p>
            <a:p>
              <a:pPr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الانضمام إلى الاتحاد الأوروبي 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1">
                  <a:solidFill>
                    <a:schemeClr val="tx1"/>
                  </a:solidFill>
                  <a:ea typeface="+mj-lt"/>
                  <a:cs typeface="+mj-lt"/>
                </a:rPr>
                <a:t>1995</a:t>
              </a:r>
            </a:p>
            <a:p>
              <a:pPr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الانضمام إلى حلف شمال الأطلسي "الناتو" 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ar-eg" sz="1000" b="1">
                  <a:solidFill>
                    <a:schemeClr val="tx1"/>
                  </a:solidFill>
                  <a:ea typeface="+mj-lt"/>
                  <a:cs typeface="+mj-lt"/>
                </a:rPr>
                <a:t>2023</a:t>
              </a:r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صورة: صور غيتي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تصوير: جيرت فاندين وينغارت / وكالة أسوشيتد برس / ليهتيكوفا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N2 ألبينو / ماريك سابوجال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صور غيتي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مكانة فنلندا في العالم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جوليا كيفيلا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هي مصدر عافيتنا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الساونا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صورة: جوليا كيفيلا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جوليا كيفيلا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57688" y="1376709"/>
            <a:ext cx="2453075" cy="1279184"/>
            <a:chOff x="857688" y="1376709"/>
            <a:chExt cx="2453075" cy="1279184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615553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بجذور تعود إلى 10,000 عام، تُعد كلمة 'ساونا' واحدة من الكلمات الفنلندية القليلة التي شقّت طريقها إلى القاموس اللغوي العالمي.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57688" y="1376709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>
                <a:lnSpc>
                  <a:spcPct val="80000"/>
                </a:lnSpc>
              </a:pPr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2.4 مل</a:t>
              </a:r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يو</a:t>
              </a:r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ن ساونا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00580" y="2976729"/>
            <a:ext cx="2144474" cy="1046440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تم إدراج حمام البخار الفنلندي (الساونا) في القائمة التمثيلية لليونسكو للتراث الثقافي غير المادي للبشرية؛ حيث يُعرف بدوره في تغذية العقل والجسد والروح. 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جمعية الساونا الفنلندية: </a:t>
            </a:r>
            <a:r>
              <a:rPr lang="ar-eg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مايا أستيكاينن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صورة: مايا أستيكاينن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الساونا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صور غيتي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الموقع، الموقع</a:t>
            </a:r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، الموقع</a:t>
            </a:r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: نحن في قمة العالم!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الجغرافيا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مايا أستيكاينن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متنوعة، فريدة، وأحيان</a:t>
            </a:r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اً</a:t>
            </a:r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 غريبة بعض الشيء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الثقافة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811677" y="794382"/>
            <a:ext cx="2662441" cy="49244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600" dirty="0">
                <a:solidFill>
                  <a:schemeClr val="tx1"/>
                </a:solidFill>
                <a:ea typeface="+mj-lt"/>
                <a:cs typeface="+mj-lt"/>
              </a:rPr>
              <a:t>يتميز التصميم الفنلندي بكونه </a:t>
            </a:r>
            <a:r>
              <a:rPr lang="ar-eg" sz="1600" dirty="0"/>
              <a:t>جمالياً، وعملياً، ومتاحاً للجميع </a:t>
            </a:r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1618251"/>
            <a:ext cx="4006616" cy="4370427"/>
            <a:chOff x="179510" y="2060589"/>
            <a:chExt cx="4006616" cy="3988590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931892" y="2060589"/>
              <a:ext cx="2374109" cy="3988590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تُرجمت كتب مومين التي ألفتها توفي يانسون إلى أكثر من </a:t>
              </a:r>
              <a:r>
                <a:rPr lang="ar-eg" sz="1000" dirty="0">
                  <a:solidFill>
                    <a:schemeClr val="tx1"/>
                  </a:solidFill>
                  <a:ea typeface="+mj-lt"/>
                  <a:cs typeface="+mj-lt"/>
                </a:rPr>
                <a:t>60 لغة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مكتبة عامة</a:t>
              </a:r>
            </a:p>
            <a:p>
              <a:pPr algn="ctr" rtl="1"/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85.4 مليون </a:t>
              </a:r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مادة مستعارة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الدخول إلى </a:t>
              </a:r>
              <a:r>
                <a:rPr lang="ar-eg" sz="1000" dirty="0">
                  <a:solidFill>
                    <a:schemeClr val="tx1"/>
                  </a:solidFill>
                  <a:ea typeface="+mj-lt"/>
                  <a:cs typeface="+mj-lt"/>
                </a:rPr>
                <a:t>360 متحف</a:t>
              </a:r>
              <a:r>
                <a:rPr lang="ar-EG" sz="1000" dirty="0">
                  <a:solidFill>
                    <a:schemeClr val="tx1"/>
                  </a:solidFill>
                  <a:ea typeface="+mj-lt"/>
                  <a:cs typeface="+mj-lt"/>
                </a:rPr>
                <a:t>اً</a:t>
              </a:r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 ببطاقة متحف واحدة منخفضة التكلفة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بلغ عدد استديوهات الألعاب النشطة في فنلندا </a:t>
              </a:r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250 استوديو</a:t>
              </a:r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.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1400" dirty="0">
                  <a:solidFill>
                    <a:schemeClr val="tx1"/>
                  </a:solidFill>
                  <a:ea typeface="+mj-lt"/>
                  <a:cs typeface="+mj-lt"/>
                </a:rPr>
                <a:t>أغنية "Sandstorm" للفنان دارود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الأغنية الأكثر استماعاً 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لفنان بوب فنلندي.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جوسي هيلستين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مارجانا مالكاماكي/كيكسي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ميكا كاينو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جوهو كوفا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الثقافة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1"/>
          <a:lstStyle/>
          <a:p>
            <a:pPr rtl="1"/>
            <a:br>
              <a:rPr lang="en-US"/>
            </a:br>
            <a:r>
              <a:rPr lang="ar-eg" sz="2000"/>
              <a:t>تعال وشاهد بنفسك.</a:t>
            </a:r>
            <a:br>
              <a:rPr lang="en-US" sz="1500"/>
            </a:br>
            <a:br>
              <a:rPr lang="en-US" sz="1500"/>
            </a:br>
            <a:r>
              <a:rPr lang="ar-eg" sz="1500"/>
              <a:t>Finland.fi</a:t>
            </a:r>
            <a:br>
              <a:rPr lang="en-US" sz="1500"/>
            </a:br>
            <a:br>
              <a:rPr lang="en-US" sz="15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1" anchor="ctr" anchorCtr="0">
            <a:sp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صور غيتي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1846389"/>
            <a:ext cx="3307527" cy="2923877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خط العرض فوق 60 درجة شمالاً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تبلغ مساحة فنلندا الإجمالية حوالي</a:t>
            </a:r>
          </a:p>
          <a:p>
            <a:pPr algn="ctr" rtl="1"/>
            <a:r>
              <a:rPr lang="ar-eg" sz="1000">
                <a:solidFill>
                  <a:schemeClr val="tx1"/>
                </a:solidFill>
                <a:ea typeface="+mj-lt"/>
                <a:cs typeface="+mj-lt"/>
              </a:rPr>
              <a:t>337,000 كيلومتر مربع </a:t>
            </a:r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- وهي خامس أكبر دولة في الاتحاد الأوروبي 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تحدها السويد والنرويج وروسيا، </a:t>
            </a: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وتشترك في حدود بحرية مع إستونيا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أكبر المدن:</a:t>
            </a:r>
            <a:br>
              <a:rPr lang="en-US" sz="1000" b="0" dirty="0">
                <a:ea typeface="+mj-lt"/>
                <a:cs typeface="+mj-lt"/>
              </a:rPr>
            </a:br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هلسنكي – 684,018 نسمة</a:t>
            </a:r>
            <a:br>
              <a:rPr lang="en-US" sz="1000" b="0" dirty="0">
                <a:ea typeface="+mj-lt"/>
                <a:cs typeface="+mj-lt"/>
              </a:rPr>
            </a:br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إسبو – 320,931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تامبيري – 260,180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فانتا – 251,269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ar-eg" sz="1000" b="0">
                <a:solidFill>
                  <a:schemeClr val="tx1"/>
                </a:solidFill>
                <a:ea typeface="+mj-lt"/>
                <a:cs typeface="+mj-lt"/>
              </a:rPr>
              <a:t>أولو – 216,152</a:t>
            </a: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800" b="0">
                <a:solidFill>
                  <a:schemeClr val="tx1"/>
                </a:solidFill>
                <a:ea typeface="+mj-lt"/>
                <a:cs typeface="+mj-lt"/>
              </a:rPr>
              <a:t>لمعرفة المزيد من الحقائق الجغرافية:</a:t>
            </a:r>
            <a:r>
              <a:rPr lang="ar-eg" sz="8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ar-eg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196629"/>
            <a:ext cx="3210388" cy="49244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600">
                <a:solidFill>
                  <a:schemeClr val="tx1"/>
                </a:solidFill>
                <a:ea typeface="+mj-lt"/>
                <a:cs typeface="+mj-lt"/>
              </a:rPr>
              <a:t>تقع في منطقة الشمال الأوروبي</a:t>
            </a:r>
          </a:p>
          <a:p>
            <a:pPr algn="ctr" rtl="1"/>
            <a:r>
              <a:rPr lang="ar-eg" sz="1600">
                <a:solidFill>
                  <a:schemeClr val="tx1"/>
                </a:solidFill>
                <a:ea typeface="+mj-lt"/>
                <a:cs typeface="+mj-lt"/>
              </a:rPr>
              <a:t>من شمال أوروبا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جاسبر سيدر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الجغرافيا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صور غيتي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جوسي هيلستين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ميكا كاينو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السعادة متأصلة في طبيعتنا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الطبيعة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50865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600" dirty="0">
                <a:solidFill>
                  <a:schemeClr val="tx1"/>
                </a:solidFill>
                <a:ea typeface="+mj-lt"/>
                <a:cs typeface="+mj-lt"/>
              </a:rPr>
              <a:t>188,000 بحيرة</a:t>
            </a:r>
          </a:p>
          <a:p>
            <a:pPr algn="ctr" rtl="1"/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تضم أكبر عدد من البحيرات في العالم مقارنة بمساحتها.</a:t>
            </a: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600" dirty="0">
                <a:solidFill>
                  <a:schemeClr val="tx1"/>
                </a:solidFill>
                <a:ea typeface="+mj-lt"/>
                <a:cs typeface="+mj-lt"/>
              </a:rPr>
              <a:t>180 ألف جزيرة</a:t>
            </a:r>
          </a:p>
          <a:p>
            <a:pPr algn="ctr" rtl="1"/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ثالث أعلى رقم في العالم</a:t>
            </a: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يمتد الخط الساحلي لأكثر من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ar-eg" sz="1600" dirty="0">
                <a:solidFill>
                  <a:schemeClr val="tx1"/>
                </a:solidFill>
                <a:ea typeface="+mj-lt"/>
                <a:cs typeface="+mj-lt"/>
              </a:rPr>
              <a:t>6300 كم</a:t>
            </a: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1600" dirty="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متنزه</a:t>
            </a:r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اً</a:t>
            </a:r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 وطني</a:t>
            </a:r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اً</a:t>
            </a:r>
            <a:r>
              <a:rPr lang="ar-eg" sz="1200" b="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r>
              <a:rPr lang="ar-eg" sz="800" b="0" dirty="0">
                <a:solidFill>
                  <a:schemeClr val="tx1"/>
                </a:solidFill>
                <a:ea typeface="+mj-lt"/>
                <a:cs typeface="+mj-lt"/>
              </a:rPr>
              <a:t>الطبيعة الخلابة: </a:t>
            </a:r>
            <a:r>
              <a:rPr lang="ar-eg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1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صورة: لورا دوف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صور غيتي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971329" y="1050896"/>
            <a:ext cx="2217932" cy="49244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600">
                <a:solidFill>
                  <a:schemeClr val="tx1"/>
                </a:solidFill>
                <a:ea typeface="+mj-lt"/>
                <a:cs typeface="+mj-lt"/>
              </a:rPr>
              <a:t>77% من مساحة فنلندا مغطاة بالغابات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الطبيعة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مايا أستيكاينن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ميكا كاينو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مارجانا مالكاماكي/كيكسي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الثقة والمجتمع</a:t>
            </a:r>
          </a:p>
          <a:p>
            <a:pPr algn="ctr" rtl="1"/>
            <a:r>
              <a:rPr lang="ar-eg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هي ركائز أساسية لمجتمعنا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السكان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016210"/>
            <a:chOff x="918824" y="1923175"/>
            <a:chExt cx="2355573" cy="301621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016210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تعد فنلندا دولة متعددة اللغات بامتياز، ويبلغ عدد سكانها حالياً حوالي 5.65 مل</a:t>
              </a:r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ايي</a:t>
              </a:r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ن نسمة.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1600" dirty="0">
                  <a:solidFill>
                    <a:schemeClr val="tx1"/>
                  </a:solidFill>
                  <a:ea typeface="+mj-lt"/>
                  <a:cs typeface="+mj-lt"/>
                </a:rPr>
                <a:t>اللغات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84% يتحدثون اللغة الفنلندية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11% يتحدثون لغات أخرى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5% يتحدثون اللغة السويدية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أقل من 1% من السكان يتحدثون لغة "سامي"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الكثافة السكانية </a:t>
              </a:r>
            </a:p>
            <a:p>
              <a:pPr algn="ctr" rtl="1"/>
              <a:r>
                <a:rPr lang="ar-eg" sz="1000" dirty="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18.5 نسمة لكل كيلومتر مربع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1600" dirty="0">
                  <a:solidFill>
                    <a:schemeClr val="tx1"/>
                  </a:solidFill>
                  <a:ea typeface="+mj-lt"/>
                  <a:cs typeface="+mj-lt"/>
                </a:rPr>
                <a:t>87%</a:t>
              </a:r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 تُعد الثقة بالمؤسسات في فنلندا من بين الأعلى في العالم؛ 87% من الفنلنديين يثقون بالشرطة، وهي السلطة الأكثر موثوقية في فنلندا.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909935" y="1240844"/>
            <a:ext cx="2360645" cy="307777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dirty="0">
                <a:solidFill>
                  <a:schemeClr val="tx1"/>
                </a:solidFill>
                <a:ea typeface="+mj-lt"/>
                <a:cs typeface="+mj-lt"/>
              </a:rPr>
              <a:t>5.65 مل</a:t>
            </a:r>
            <a:r>
              <a:rPr lang="ar-EG" sz="2000" dirty="0">
                <a:solidFill>
                  <a:schemeClr val="tx1"/>
                </a:solidFill>
                <a:ea typeface="+mj-lt"/>
                <a:cs typeface="+mj-lt"/>
              </a:rPr>
              <a:t>ايي</a:t>
            </a:r>
            <a:r>
              <a:rPr lang="ar-eg" sz="2000" dirty="0">
                <a:solidFill>
                  <a:schemeClr val="tx1"/>
                </a:solidFill>
                <a:ea typeface="+mj-lt"/>
                <a:cs typeface="+mj-lt"/>
              </a:rPr>
              <a:t>ن شخص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أوتي نيوفونين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1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كارون فيرما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جوهو كوفا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tx2"/>
                  </a:solidFill>
                  <a:latin typeface="Finlandica" charset="0"/>
                </a:rPr>
                <a:t>صورة: جوسي هيلستين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السكان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1" anchor="ctr" anchorCtr="0">
            <a:noAutofit/>
          </a:bodyPr>
          <a:lstStyle>
            <a:defPPr>
              <a:defRPr lang="fi-FI"/>
            </a:defPPr>
            <a:lvl1pPr marL="0" algn="r" defTabSz="914400" rtl="1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700" kern="0" cap="none" spc="0">
                <a:solidFill>
                  <a:schemeClr val="bg1"/>
                </a:solidFill>
                <a:latin typeface="Finlandica" charset="0"/>
              </a:rPr>
              <a:t>صورة: صور غيتي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1015663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التكيف التام والاحترافي مع الطبيعة </a:t>
            </a:r>
            <a:endParaRPr lang="ar-EG" sz="20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  <a:p>
            <a:pPr algn="ctr" rtl="1"/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تتميز فنلندا بوجود أربعة فصول</a:t>
            </a:r>
          </a:p>
          <a:p>
            <a:pPr algn="ctr" rtl="1"/>
            <a:r>
              <a:rPr lang="ar-eg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متميزة تماماً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المناخ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544519"/>
            <a:chOff x="623549" y="2331524"/>
            <a:chExt cx="2829834" cy="254451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000548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19 ساعة 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أطول يوم في هلسنكي في منتصف الصيف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20.5 درجة مئوية 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متوسط درجة الحرارة في هلسنكي في شهر يوليو</a:t>
              </a: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أولو المدينة رقم 1 في </a:t>
              </a:r>
            </a:p>
            <a:p>
              <a:pPr algn="ctr" rtl="1"/>
              <a:r>
                <a:rPr lang="ar-eg" sz="2000" dirty="0">
                  <a:solidFill>
                    <a:schemeClr val="tx1"/>
                  </a:solidFill>
                  <a:ea typeface="+mj-lt"/>
                  <a:cs typeface="+mj-lt"/>
                </a:rPr>
                <a:t>جودة الهواء</a:t>
              </a:r>
            </a:p>
            <a:p>
              <a:pPr algn="ctr" rtl="1"/>
              <a:r>
                <a:rPr lang="ar-eg" sz="1000" b="0" dirty="0">
                  <a:solidFill>
                    <a:schemeClr val="tx1"/>
                  </a:solidFill>
                  <a:ea typeface="+mj-lt"/>
                  <a:cs typeface="+mj-lt"/>
                </a:rPr>
                <a:t>في أوروبا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1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7258" y="4383600"/>
              <a:ext cx="1912883" cy="492443"/>
            </a:xfrm>
            <a:prstGeom prst="rect">
              <a:avLst/>
            </a:prstGeom>
          </p:spPr>
          <p:txBody>
            <a:bodyPr wrap="square" lIns="0" tIns="0" rIns="0" bIns="0" rtlCol="1" anchor="t">
              <a:spAutoFit/>
            </a:bodyPr>
            <a:lstStyle>
              <a:lvl1pPr algn="r" defTabSz="914400" rtl="1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ar-eg" sz="800" b="0">
                  <a:solidFill>
                    <a:schemeClr val="tx1"/>
                  </a:solidFill>
                  <a:ea typeface="+mj-lt"/>
                  <a:cs typeface="+mj-lt"/>
                </a:rPr>
                <a:t>حار وبارد </a:t>
              </a:r>
            </a:p>
            <a:p>
              <a:pPr algn="ctr" rtl="1"/>
              <a:r>
                <a:rPr lang="ar-eg" sz="800" b="0">
                  <a:solidFill>
                    <a:schemeClr val="tx1"/>
                  </a:solidFill>
                  <a:ea typeface="+mj-lt"/>
                  <a:cs typeface="+mj-lt"/>
                </a:rPr>
                <a:t>وكل ما بينهما: </a:t>
              </a:r>
              <a:r>
                <a:rPr lang="ar-eg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https://en.ilmatieteenlaitos.fi/</a:t>
              </a:r>
            </a:p>
            <a:p>
              <a:pPr algn="ctr" rtl="1"/>
              <a:r>
                <a:rPr lang="ar-eg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المواسم في فنلندا</a:t>
              </a:r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644283" y="1143681"/>
            <a:ext cx="2829835" cy="769442"/>
            <a:chOff x="741444" y="1292218"/>
            <a:chExt cx="2829835" cy="769442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741444" y="1292218"/>
              <a:ext cx="282983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eg" sz="1800" b="1">
                  <a:solidFill>
                    <a:schemeClr val="tx1"/>
                  </a:solidFill>
                  <a:ea typeface="+mj-lt"/>
                  <a:cs typeface="+mj-lt"/>
                </a:rPr>
                <a:t>المناظر الطبيعية الشمالية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eg" sz="1000" b="0">
                  <a:solidFill>
                    <a:schemeClr val="tx1"/>
                  </a:solidFill>
                  <a:ea typeface="+mj-lt"/>
                  <a:cs typeface="+mj-lt"/>
                </a:rPr>
                <a:t>تختلف الفصول الأربعة وتتداخل تبعاً لخط العرض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صورة: جوها فالكياوكي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341526" y="66945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 dirty="0">
                  <a:solidFill>
                    <a:schemeClr val="tx2"/>
                  </a:solidFill>
                  <a:latin typeface="Finlandica" charset="0"/>
                </a:rPr>
                <a:t>صورة: ميكا روسونين.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جوسي هيلستين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1" anchor="ctr" anchorCtr="0">
              <a:spAutoFit/>
            </a:bodyPr>
            <a:lstStyle>
              <a:defPPr>
                <a:defRPr lang="fi-FI"/>
              </a:defPPr>
              <a:lvl1pPr marL="0" algn="r" defTabSz="914400" rtl="1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1"/>
              <a:r>
                <a:rPr lang="ar-eg" sz="700" kern="0" cap="none" spc="0">
                  <a:solidFill>
                    <a:schemeClr val="bg1"/>
                  </a:solidFill>
                  <a:latin typeface="Finlandica" charset="0"/>
                </a:rPr>
                <a:t>صورة: جوليا كيفيلا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1">
            <a:spAutoFit/>
          </a:bodyPr>
          <a:lstStyle/>
          <a:p>
            <a:pPr rtl="1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700">
                <a:solidFill>
                  <a:schemeClr val="tx1"/>
                </a:solidFill>
                <a:latin typeface="Finlandica"/>
              </a:rPr>
              <a:t>المناخ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1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1" anchor="t">
            <a:sp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600" b="0">
                <a:solidFill>
                  <a:schemeClr val="accent3"/>
                </a:solidFill>
              </a:rPr>
              <a:t>حقائق عن فنلندا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282CAA672C844D9E03E8C3D0177FC5" ma:contentTypeVersion="10" ma:contentTypeDescription="Luo uusi asiakirja." ma:contentTypeScope="" ma:versionID="9f7830e759c5fb19fd59497bf8046676">
  <xsd:schema xmlns:xsd="http://www.w3.org/2001/XMLSchema" xmlns:xs="http://www.w3.org/2001/XMLSchema" xmlns:p="http://schemas.microsoft.com/office/2006/metadata/properties" xmlns:ns2="d0d2c1e0-9f25-4273-8cb3-ef9d68304ff5" xmlns:ns3="ce30f632-0876-4f31-a347-6f9b6a242beb" targetNamespace="http://schemas.microsoft.com/office/2006/metadata/properties" ma:root="true" ma:fieldsID="d532fbd65c38fc28c03a0d57962286f2" ns2:_="" ns3:_="">
    <xsd:import namespace="d0d2c1e0-9f25-4273-8cb3-ef9d68304ff5"/>
    <xsd:import namespace="ce30f632-0876-4f31-a347-6f9b6a242b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2c1e0-9f25-4273-8cb3-ef9d68304f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19fedcd0-9bcf-461e-baec-9ce4a7ec77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30f632-0876-4f31-a347-6f9b6a242be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acd5dd4-2fb7-46d7-9a20-d5de560bb43a}" ma:internalName="TaxCatchAll" ma:showField="CatchAllData" ma:web="ce30f632-0876-4f31-a347-6f9b6a242b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30f632-0876-4f31-a347-6f9b6a242beb" xsi:nil="true"/>
    <lcf76f155ced4ddcb4097134ff3c332f xmlns="d0d2c1e0-9f25-4273-8cb3-ef9d68304f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510CFA-4480-4ECC-866A-90F33CD33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d2c1e0-9f25-4273-8cb3-ef9d68304ff5"/>
    <ds:schemaRef ds:uri="ce30f632-0876-4f31-a347-6f9b6a242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AE11A5-BEE4-47AE-A876-D224C8F94A57}">
  <ds:schemaRefs>
    <ds:schemaRef ds:uri="http://purl.org/dc/terms/"/>
    <ds:schemaRef ds:uri="d0d2c1e0-9f25-4273-8cb3-ef9d68304ff5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e30f632-0876-4f31-a347-6f9b6a242beb"/>
    <ds:schemaRef ds:uri="http://www.w3.org/XML/1998/namespace"/>
    <ds:schemaRef ds:uri="86926b43-cf91-481a-a630-62b5e70ce975"/>
  </ds:schemaRefs>
</ds:datastoreItem>
</file>

<file path=customXml/itemProps3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4922</TotalTime>
  <Words>1195</Words>
  <Application>Microsoft Office PowerPoint</Application>
  <PresentationFormat>On-screen Show (16:9)</PresentationFormat>
  <Paragraphs>356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Arial,Sans-Serif</vt:lpstr>
      <vt:lpstr>Calibri</vt:lpstr>
      <vt:lpstr>Calibri,Sans-Serif</vt:lpstr>
      <vt:lpstr>Finlandica</vt:lpstr>
      <vt:lpstr>Segoe UI</vt:lpstr>
      <vt:lpstr>1_Suomi Finland</vt:lpstr>
      <vt:lpstr>1_Suomi Finland Blanco</vt:lpstr>
      <vt:lpstr>كيفية تحقيق السعادة الفنلندية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تعال وشاهد بنفسك.  Finland.fi  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Hammarén Mika (UM)</cp:lastModifiedBy>
  <cp:revision>76</cp:revision>
  <dcterms:created xsi:type="dcterms:W3CDTF">2024-12-11T12:49:30Z</dcterms:created>
  <dcterms:modified xsi:type="dcterms:W3CDTF">2026-03-06T15:24:56Z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0x010100E8282CAA672C844D9E03E8C3D0177FC5</vt:lpwstr>
  </property>
  <property fmtid="{D5CDD505-2E9C-101B-9397-08002B2CF9AE}" pid="3" name="MediaServiceImageTags">
    <vt:lpwstr/>
  </property>
</Properties>
</file>