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C168C-7040-4865-876C-3A169967CB4A}" v="11" dt="2026-01-27T12:50:33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/>
    <p:restoredTop sz="94668"/>
  </p:normalViewPr>
  <p:slideViewPr>
    <p:cSldViewPr snapToGrid="0">
      <p:cViewPr varScale="1">
        <p:scale>
          <a:sx n="88" d="100"/>
          <a:sy n="88" d="100"/>
        </p:scale>
        <p:origin x="-902" y="-48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pinen Satu" userId="e80bd5a7-b3de-4eee-81e0-70ae20171189" providerId="ADAL" clId="{B3CE7C30-A273-5E9F-978E-DB070E5241BB}"/>
    <pc:docChg chg="undo custSel modSld">
      <pc:chgData name="Karppinen Satu" userId="e80bd5a7-b3de-4eee-81e0-70ae20171189" providerId="ADAL" clId="{B3CE7C30-A273-5E9F-978E-DB070E5241BB}" dt="2026-01-05T07:32:20.025" v="17" actId="1076"/>
      <pc:docMkLst>
        <pc:docMk/>
      </pc:docMkLst>
      <pc:sldChg chg="modSp mod">
        <pc:chgData name="Karppinen Satu" userId="e80bd5a7-b3de-4eee-81e0-70ae20171189" providerId="ADAL" clId="{B3CE7C30-A273-5E9F-978E-DB070E5241BB}" dt="2026-01-05T06:37:18.443" v="3" actId="1076"/>
        <pc:sldMkLst>
          <pc:docMk/>
          <pc:sldMk cId="2234040800" sldId="308"/>
        </pc:sldMkLst>
        <pc:grpChg chg="mod">
          <ac:chgData name="Karppinen Satu" userId="e80bd5a7-b3de-4eee-81e0-70ae20171189" providerId="ADAL" clId="{B3CE7C30-A273-5E9F-978E-DB070E5241BB}" dt="2026-01-05T06:37:18.443" v="3" actId="1076"/>
          <ac:grpSpMkLst>
            <pc:docMk/>
            <pc:sldMk cId="2234040800" sldId="308"/>
            <ac:grpSpMk id="11" creationId="{9F53EF4F-13CF-82C8-D736-E85179784E13}"/>
          </ac:grpSpMkLst>
        </pc:grpChg>
        <pc:grpChg chg="mod">
          <ac:chgData name="Karppinen Satu" userId="e80bd5a7-b3de-4eee-81e0-70ae20171189" providerId="ADAL" clId="{B3CE7C30-A273-5E9F-978E-DB070E5241BB}" dt="2026-01-05T06:37:14.945" v="1" actId="1076"/>
          <ac:grpSpMkLst>
            <pc:docMk/>
            <pc:sldMk cId="2234040800" sldId="308"/>
            <ac:grpSpMk id="29" creationId="{81D66E94-F921-CD05-3969-17718AAB71FE}"/>
          </ac:grpSpMkLst>
        </pc:grpChg>
      </pc:sldChg>
      <pc:sldChg chg="modSp mod">
        <pc:chgData name="Karppinen Satu" userId="e80bd5a7-b3de-4eee-81e0-70ae20171189" providerId="ADAL" clId="{B3CE7C30-A273-5E9F-978E-DB070E5241BB}" dt="2026-01-05T06:39:10.404" v="4" actId="1076"/>
        <pc:sldMkLst>
          <pc:docMk/>
          <pc:sldMk cId="1918255660" sldId="318"/>
        </pc:sldMkLst>
        <pc:spChg chg="mod">
          <ac:chgData name="Karppinen Satu" userId="e80bd5a7-b3de-4eee-81e0-70ae20171189" providerId="ADAL" clId="{B3CE7C30-A273-5E9F-978E-DB070E5241BB}" dt="2026-01-05T06:39:10.404" v="4" actId="1076"/>
          <ac:spMkLst>
            <pc:docMk/>
            <pc:sldMk cId="1918255660" sldId="318"/>
            <ac:spMk id="19" creationId="{A39A7B99-C4BE-0F1E-DAC2-99F00B336EF1}"/>
          </ac:spMkLst>
        </pc:spChg>
      </pc:sldChg>
      <pc:sldChg chg="modSp mod">
        <pc:chgData name="Karppinen Satu" userId="e80bd5a7-b3de-4eee-81e0-70ae20171189" providerId="ADAL" clId="{B3CE7C30-A273-5E9F-978E-DB070E5241BB}" dt="2026-01-05T07:32:20.025" v="17" actId="1076"/>
        <pc:sldMkLst>
          <pc:docMk/>
          <pc:sldMk cId="3072472758" sldId="321"/>
        </pc:sldMkLst>
        <pc:spChg chg="mod">
          <ac:chgData name="Karppinen Satu" userId="e80bd5a7-b3de-4eee-81e0-70ae20171189" providerId="ADAL" clId="{B3CE7C30-A273-5E9F-978E-DB070E5241BB}" dt="2026-01-05T07:32:20.025" v="17" actId="1076"/>
          <ac:spMkLst>
            <pc:docMk/>
            <pc:sldMk cId="3072472758" sldId="321"/>
            <ac:spMk id="26" creationId="{0A184C34-C321-1EEA-88CD-54A8CA6FBC79}"/>
          </ac:spMkLst>
        </pc:spChg>
      </pc:sldChg>
    </pc:docChg>
  </pc:docChgLst>
  <pc:docChgLst>
    <pc:chgData name="Karppinen Satu" userId="S::satu.karppinen@otava.fi::e80bd5a7-b3de-4eee-81e0-70ae20171189" providerId="AD" clId="Web-{114C168C-7040-4865-876C-3A169967CB4A}"/>
    <pc:docChg chg="modSld">
      <pc:chgData name="Karppinen Satu" userId="S::satu.karppinen@otava.fi::e80bd5a7-b3de-4eee-81e0-70ae20171189" providerId="AD" clId="Web-{114C168C-7040-4865-876C-3A169967CB4A}" dt="2026-01-27T12:50:33.816" v="4" actId="20577"/>
      <pc:docMkLst>
        <pc:docMk/>
      </pc:docMkLst>
      <pc:sldChg chg="modSp">
        <pc:chgData name="Karppinen Satu" userId="S::satu.karppinen@otava.fi::e80bd5a7-b3de-4eee-81e0-70ae20171189" providerId="AD" clId="Web-{114C168C-7040-4865-876C-3A169967CB4A}" dt="2026-01-27T12:50:33.816" v="4" actId="20577"/>
        <pc:sldMkLst>
          <pc:docMk/>
          <pc:sldMk cId="2234040800" sldId="308"/>
        </pc:sldMkLst>
        <pc:spChg chg="mod">
          <ac:chgData name="Karppinen Satu" userId="S::satu.karppinen@otava.fi::e80bd5a7-b3de-4eee-81e0-70ae20171189" providerId="AD" clId="Web-{114C168C-7040-4865-876C-3A169967CB4A}" dt="2026-01-27T12:50:33.816" v="4" actId="20577"/>
          <ac:spMkLst>
            <pc:docMk/>
            <pc:sldMk cId="2234040800" sldId="308"/>
            <ac:spMk id="19" creationId="{C91387D1-E34A-39DD-166A-77839ABFDD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pPr rtl="0"/>
              <a:t>27.1.2026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pPr rtl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27.1.2026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 rtl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x-non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x-non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x-non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x-non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x-non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 rtl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de-DE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de-DE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de-DE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de-DE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  <a:p>
            <a:pPr lvl="2" rtl="0"/>
            <a:r>
              <a:rPr lang="de-DE"/>
              <a:t>Third level</a:t>
            </a:r>
          </a:p>
          <a:p>
            <a:pPr lvl="3" rtl="0"/>
            <a:r>
              <a:rPr lang="de-DE"/>
              <a:t>Fourth level</a:t>
            </a:r>
          </a:p>
          <a:p>
            <a:pPr lvl="4" rtl="0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de-DE"/>
              <a:t>Click to edit Master text styles</a:t>
            </a:r>
          </a:p>
          <a:p>
            <a:pPr lvl="1" rtl="0"/>
            <a:r>
              <a:rPr lang="de-DE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de-DE" noProof="0"/>
              <a:t>Click to edit Master text styles</a:t>
            </a:r>
          </a:p>
          <a:p>
            <a:pPr lvl="1" rtl="0"/>
            <a:r>
              <a:rPr lang="de-DE" noProof="0"/>
              <a:t>Second level</a:t>
            </a:r>
          </a:p>
          <a:p>
            <a:pPr lvl="2" rtl="0"/>
            <a:r>
              <a:rPr lang="de-DE" noProof="0"/>
              <a:t>Third level</a:t>
            </a:r>
          </a:p>
          <a:p>
            <a:pPr lvl="3" rtl="0"/>
            <a:r>
              <a:rPr lang="de-DE" noProof="0"/>
              <a:t>Fourth level</a:t>
            </a:r>
          </a:p>
          <a:p>
            <a:pPr lvl="4" rtl="0"/>
            <a:r>
              <a:rPr lang="de-DE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de-DE" noProof="0"/>
              <a:t>Click to edit Master text styles</a:t>
            </a:r>
          </a:p>
          <a:p>
            <a:pPr lvl="1" rtl="0"/>
            <a:r>
              <a:rPr lang="de-DE" noProof="0"/>
              <a:t>Second level</a:t>
            </a:r>
          </a:p>
          <a:p>
            <a:pPr lvl="2" rtl="0"/>
            <a:r>
              <a:rPr lang="de-DE" noProof="0"/>
              <a:t>Third level</a:t>
            </a:r>
          </a:p>
          <a:p>
            <a:pPr lvl="3" rtl="0"/>
            <a:r>
              <a:rPr lang="de-DE" noProof="0"/>
              <a:t>Fourth level</a:t>
            </a:r>
          </a:p>
          <a:p>
            <a:pPr lvl="4" rtl="0"/>
            <a:r>
              <a:rPr lang="de-DE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de-DE" sz="2000" b="0" cap="none">
                <a:solidFill>
                  <a:schemeClr val="bg1"/>
                </a:solidFill>
                <a:latin typeface="+mn-lt"/>
              </a:rPr>
              <a:t>DIE ELEMENTE DES FINNISCHEN GLÜCKS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Svante Gullichsen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de-DE" sz="2800" cap="none">
                <a:solidFill>
                  <a:schemeClr val="bg1"/>
                </a:solidFill>
                <a:latin typeface="+mn-lt"/>
              </a:rPr>
              <a:t>FAKTEN ÜBER FINNLAND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Ilari Välimäki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1015663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In Finnland hat jeder das Recht</a:t>
            </a:r>
          </a:p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auf erstklassige Bildung,</a:t>
            </a:r>
          </a:p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und sie ist praktisch kostenlos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BILDUNG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84838" y="808958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Integratives öffentliches finnisches Bildungssystem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399689"/>
            <a:chOff x="419475" y="1715413"/>
            <a:chExt cx="3382267" cy="3399689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30777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Finnisches Bildungssystem: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Vorschulerziehung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Umfassende Grundschulbildung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Sekundarschulbildung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(Gymnasialstufe und Berufsausbildung)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Hochschulbildung (Fachhochschulen und Universitäten)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13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Universitäten</a:t>
              </a: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22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Hochschulen für angewandte Wissenschaften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Über 600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Bachelor- und Masterstudiengänge in Englisch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Kostenloses Schulessen für alle Schüler seit </a:t>
              </a:r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800" b="0" dirty="0">
                  <a:ea typeface="+mj-lt"/>
                  <a:cs typeface="+mj-lt"/>
                </a:rPr>
                <a:t>So funktioniert das Bildungssystem :</a:t>
              </a:r>
            </a:p>
            <a:p>
              <a:pPr algn="ctr" rtl="0"/>
              <a:r>
                <a:rPr lang="de-DE" sz="800" b="1" dirty="0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Ilari Välimäki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Juha Niemelä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</a:rPr>
              <a:t>Bildung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1015663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Finnlands politisches System</a:t>
            </a:r>
          </a:p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ist transparent, rechenschaftspflichtig </a:t>
            </a:r>
          </a:p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und der Rechtsstaatlichkeit verpflichtet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Hanne Salonen / Eduskunta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511895" y="742956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tx1"/>
                </a:solidFill>
                <a:ea typeface="+mj-lt"/>
                <a:cs typeface="+mj-lt"/>
              </a:rPr>
              <a:t>Finnland ist eine parlamentarische Republik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440092" y="1673936"/>
            <a:ext cx="3221660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Parlamentsabgeordnete, die alle 4 Jahre gewählt werden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2000" dirty="0">
                <a:solidFill>
                  <a:schemeClr val="tx1"/>
                </a:solidFill>
                <a:ea typeface="+mj-lt"/>
                <a:cs typeface="+mj-lt"/>
              </a:rPr>
              <a:t>92 Frauen/108 Männer</a:t>
            </a: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An der Spitze der Regierung steht der Ministerpräsident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Der Präsident der Republik wird durch eine Direktwahl</a:t>
            </a: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für eine </a:t>
            </a:r>
          </a:p>
          <a:p>
            <a:pPr algn="ctr" rtl="0"/>
            <a:r>
              <a:rPr lang="de-DE" sz="2000" dirty="0">
                <a:solidFill>
                  <a:schemeClr val="tx1"/>
                </a:solidFill>
                <a:ea typeface="+mj-lt"/>
                <a:cs typeface="+mj-lt"/>
              </a:rPr>
              <a:t>sechsjährige Amtszeit gewählt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Eines der transparentesten und am wenigsten korrupten Länder, was das Vertrauen in die Gesellschaft gewährleistet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 dirty="0" err="1">
                <a:solidFill>
                  <a:schemeClr val="tx1"/>
                </a:solidFill>
                <a:ea typeface="+mj-lt"/>
                <a:cs typeface="+mj-lt"/>
              </a:rPr>
              <a:t>Good</a:t>
            </a:r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 Country Index: </a:t>
            </a:r>
            <a:r>
              <a:rPr lang="de-DE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Vesa Laitinen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Governance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Wir glauben an Gleichstellung</a:t>
            </a:r>
          </a:p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und die gesellschaftliche Teilhabe an der Gesellschaft 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GLEICHSTELLUNG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Vili Orava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54354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Finnland war das erste Land der Welt, das 1906 das aktive und passive Wahlrecht für alle Frauen und Männer einführte.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972697" y="2634094"/>
            <a:ext cx="212872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Nach finnischem Recht hat jeder Mensch Anspruch auf Gleichbehandlung, unabhängig von Herkunft, Geschlecht oder anderen Eigenschaften.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2022 wurde der Elternurlaub zu gleichen Teilen zwischen den Eltern aufgeteilt.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Internationaler Preis für die Gleichstellung der Geschlechter: </a:t>
            </a:r>
            <a:r>
              <a:rPr lang="de-DE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Silja Minkkinen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 dirty="0">
                <a:solidFill>
                  <a:schemeClr val="tx1"/>
                </a:solidFill>
                <a:latin typeface="Finlandica"/>
              </a:rPr>
              <a:t>Gleichstellung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Liisa Takala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Finnland ist ein zuverlässiger Verbündeter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FINNLAND IN DER WELT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Finnland steht weltweit an erster Stelle, wenn es um seinen Beitrag zum Gemeinwohl der Menschheit geht</a:t>
            </a:r>
          </a:p>
          <a:p>
            <a:pPr algn="ctr" rtl="0"/>
            <a:r>
              <a:rPr lang="de-DE" sz="800" dirty="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/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Finnisches Au</a:t>
            </a:r>
            <a:r>
              <a:rPr lang="de-DE" sz="800" b="0" dirty="0"/>
              <a:t>ß</a:t>
            </a:r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enministerium:</a:t>
            </a:r>
          </a:p>
          <a:p>
            <a:pPr algn="ctr" rtl="0"/>
            <a:r>
              <a:rPr lang="de-DE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382296" y="878932"/>
            <a:ext cx="3358630" cy="2688260"/>
            <a:chOff x="359607" y="1266220"/>
            <a:chExt cx="3358630" cy="2100197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554938" y="1266220"/>
              <a:ext cx="3018600" cy="480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2000">
                  <a:solidFill>
                    <a:schemeClr val="tx1"/>
                  </a:solidFill>
                  <a:ea typeface="+mj-lt"/>
                  <a:cs typeface="+mj-lt"/>
                </a:rPr>
                <a:t>Finnland in internationalen Organisationen</a:t>
              </a:r>
              <a:endParaRPr lang="en-US" sz="1000" b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359607" y="2104056"/>
              <a:ext cx="3358630" cy="12623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de-DE" sz="900" b="1" dirty="0">
                  <a:solidFill>
                    <a:schemeClr val="tx1"/>
                  </a:solidFill>
                  <a:ea typeface="+mj-lt"/>
                  <a:cs typeface="+mj-lt"/>
                </a:rPr>
                <a:t>1955</a:t>
              </a:r>
              <a:r>
                <a:rPr lang="de-DE" sz="900" b="0" dirty="0">
                  <a:solidFill>
                    <a:schemeClr val="tx1"/>
                  </a:solidFill>
                  <a:ea typeface="+mj-lt"/>
                  <a:cs typeface="+mj-lt"/>
                </a:rPr>
                <a:t> Vereinte Nationen</a:t>
              </a:r>
            </a:p>
            <a:p>
              <a:pPr rtl="0"/>
              <a:br>
                <a:rPr lang="en-US" sz="9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900" b="1" dirty="0">
                  <a:solidFill>
                    <a:schemeClr val="tx1"/>
                  </a:solidFill>
                  <a:ea typeface="+mj-lt"/>
                  <a:cs typeface="+mj-lt"/>
                </a:rPr>
                <a:t>1955 </a:t>
              </a:r>
              <a:r>
                <a:rPr lang="de-DE" sz="900" b="0" dirty="0">
                  <a:solidFill>
                    <a:schemeClr val="tx1"/>
                  </a:solidFill>
                  <a:ea typeface="+mj-lt"/>
                  <a:cs typeface="+mj-lt"/>
                </a:rPr>
                <a:t>Nordischer Rat</a:t>
              </a:r>
            </a:p>
            <a:p>
              <a:pPr rtl="0"/>
              <a:br>
                <a:rPr lang="en-US" sz="9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900" b="1" dirty="0">
                  <a:solidFill>
                    <a:schemeClr val="tx1"/>
                  </a:solidFill>
                  <a:ea typeface="+mj-lt"/>
                  <a:cs typeface="+mj-lt"/>
                </a:rPr>
                <a:t>1989</a:t>
              </a:r>
              <a:r>
                <a:rPr lang="de-DE" sz="900" b="0" dirty="0">
                  <a:solidFill>
                    <a:schemeClr val="tx1"/>
                  </a:solidFill>
                  <a:ea typeface="+mj-lt"/>
                  <a:cs typeface="+mj-lt"/>
                </a:rPr>
                <a:t> Europarat</a:t>
              </a:r>
            </a:p>
            <a:p>
              <a:pPr rtl="0"/>
              <a:br>
                <a:rPr lang="en-US" sz="9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900" b="1" dirty="0">
                  <a:ea typeface="+mj-lt"/>
                  <a:cs typeface="+mj-lt"/>
                </a:rPr>
                <a:t>1975</a:t>
              </a:r>
              <a:r>
                <a:rPr lang="de-DE" sz="900" b="0" dirty="0">
                  <a:ea typeface="+mj-lt"/>
                  <a:cs typeface="+mj-lt"/>
                </a:rPr>
                <a:t> </a:t>
              </a:r>
              <a:r>
                <a:rPr lang="de-DE" sz="900" dirty="0">
                  <a:ea typeface="+mj-lt"/>
                  <a:cs typeface="+mj-lt"/>
                </a:rPr>
                <a:t>Organisation für Sicherheit und Zusammenarbeit in Europa</a:t>
              </a:r>
              <a:endParaRPr lang="en-US" sz="900" b="0" dirty="0">
                <a:ea typeface="+mj-lt"/>
                <a:cs typeface="+mj-lt"/>
              </a:endParaRPr>
            </a:p>
            <a:p>
              <a:pPr rtl="0"/>
              <a:br>
                <a:rPr lang="en-US" sz="9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900" b="1" dirty="0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  <a:r>
                <a:rPr lang="de-DE" sz="900" b="0" dirty="0">
                  <a:solidFill>
                    <a:schemeClr val="tx1"/>
                  </a:solidFill>
                  <a:ea typeface="+mj-lt"/>
                  <a:cs typeface="+mj-lt"/>
                </a:rPr>
                <a:t> Europäische Union</a:t>
              </a:r>
            </a:p>
            <a:p>
              <a:pPr rtl="0"/>
              <a:br>
                <a:rPr lang="en-US" sz="9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de-DE" sz="900" b="1" dirty="0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de-DE" sz="900" b="0" dirty="0">
                  <a:solidFill>
                    <a:schemeClr val="tx1"/>
                  </a:solidFill>
                  <a:ea typeface="+mj-lt"/>
                  <a:cs typeface="+mj-lt"/>
                </a:rPr>
                <a:t> Nato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Foto; Geert Vanden Wijngaert /AP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N2 Albiino / Marek Sabogal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Finnland in der Welt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Julia Kivelä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Unsere Quelle des Wohlbefindens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SAUNA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77143" y="1175670"/>
            <a:ext cx="2453075" cy="1480223"/>
            <a:chOff x="877143" y="1175670"/>
            <a:chExt cx="2453075" cy="148022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Mit Wurzeln, die 10.000 Jahre zurückreichen, ist die Sauna eines der wenigen finnischen Wörter, die es in den internationalen Wortschatz geschafft haben.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77143" y="1175670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2,4 Millionen Saunas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000" b="0">
                <a:solidFill>
                  <a:schemeClr val="tx1"/>
                </a:solidFill>
                <a:ea typeface="+mj-lt"/>
                <a:cs typeface="+mj-lt"/>
              </a:rPr>
              <a:t>Das finnische Dampfbad ist in die Repräsentative Liste des Immateriellen Kulturerbes der Menschheit der UNESCO aufgenommen worden. Es ist bekannt dafür, dass es Geist, Körper und Seele nährt.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>
                <a:solidFill>
                  <a:schemeClr val="tx1"/>
                </a:solidFill>
                <a:ea typeface="+mj-lt"/>
                <a:cs typeface="+mj-lt"/>
              </a:rPr>
              <a:t>Die Finnische Sauna-Gesellschaft: </a:t>
            </a:r>
            <a:r>
              <a:rPr lang="de-DE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Sauna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Lage, Lage</a:t>
            </a:r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, Lage</a:t>
            </a:r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: Wir sind Weltspitze!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GEOGRAFIE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Vielfältig, unvergleichbar und manchmal etwas schräg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KULTUR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1067479"/>
            <a:ext cx="267036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Finnisches Design ist </a:t>
            </a:r>
            <a:r>
              <a:rPr lang="de-DE" sz="1600"/>
              <a:t>ästhetisch, funktional und für jeden zugänglich </a:t>
            </a:r>
            <a:endParaRPr lang="en-US" sz="160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986553"/>
            <a:ext cx="4006616" cy="3847207"/>
            <a:chOff x="179510" y="2060589"/>
            <a:chExt cx="4006616" cy="3847207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931892" y="2060589"/>
              <a:ext cx="2374109" cy="38472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Die </a:t>
              </a:r>
              <a:r>
                <a:rPr lang="de-DE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Moomin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-Bücher von </a:t>
              </a:r>
              <a:r>
                <a:rPr lang="de-DE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Tove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r>
                <a:rPr lang="de-DE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Jansson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wurden in über </a:t>
              </a:r>
              <a:r>
                <a:rPr lang="de-DE" sz="1000" dirty="0">
                  <a:solidFill>
                    <a:schemeClr val="tx1"/>
                  </a:solidFill>
                  <a:ea typeface="+mj-lt"/>
                  <a:cs typeface="+mj-lt"/>
                </a:rPr>
                <a:t>60 Sprachen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übersetzt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öffentliche Bibliotheken</a:t>
              </a: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85,4 Millionen 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Leihposten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Zugang zu </a:t>
              </a:r>
              <a:r>
                <a:rPr lang="de-DE" sz="1000" dirty="0">
                  <a:solidFill>
                    <a:schemeClr val="tx1"/>
                  </a:solidFill>
                  <a:ea typeface="+mj-lt"/>
                  <a:cs typeface="+mj-lt"/>
                </a:rPr>
                <a:t>360 Museen 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mit 1 kostengünstigen Museumskarte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250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aktive Spielstudios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400" dirty="0" err="1">
                  <a:solidFill>
                    <a:schemeClr val="tx1"/>
                  </a:solidFill>
                  <a:ea typeface="+mj-lt"/>
                  <a:cs typeface="+mj-lt"/>
                </a:rPr>
                <a:t>Darudes</a:t>
              </a:r>
              <a:r>
                <a:rPr lang="de-DE" sz="1400" dirty="0">
                  <a:solidFill>
                    <a:schemeClr val="tx1"/>
                  </a:solidFill>
                  <a:ea typeface="+mj-lt"/>
                  <a:cs typeface="+mj-lt"/>
                </a:rPr>
                <a:t> „Sandstorm“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ist der </a:t>
              </a:r>
              <a:r>
                <a:rPr lang="de-DE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meistgestreamte</a:t>
              </a:r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 Song 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von einem finnischen Pop-Künstler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Marjaana Malkamäki/Keksi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Kultur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 dirty="0"/>
            </a:br>
            <a:r>
              <a:rPr lang="de-DE" sz="2000" dirty="0"/>
              <a:t>Komm und überzeuge dich selbst.</a:t>
            </a:r>
            <a:br>
              <a:rPr lang="en-US" sz="1500" dirty="0"/>
            </a:br>
            <a:br>
              <a:rPr lang="en-US" sz="1500" dirty="0"/>
            </a:br>
            <a:r>
              <a:rPr lang="de-DE" sz="1500" dirty="0"/>
              <a:t>finland.fi</a:t>
            </a:r>
            <a:br>
              <a:rPr lang="en-US" sz="1500" dirty="0"/>
            </a:br>
            <a:br>
              <a:rPr lang="en-US" sz="15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Breitengrad oberhalb 60° N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Finnland hat eine Gesamtfläche von etwa</a:t>
            </a:r>
          </a:p>
          <a:p>
            <a:pPr algn="ctr" rtl="0"/>
            <a:r>
              <a:rPr lang="de-DE" sz="1000" dirty="0">
                <a:solidFill>
                  <a:schemeClr val="tx1"/>
                </a:solidFill>
                <a:ea typeface="+mj-lt"/>
                <a:cs typeface="+mj-lt"/>
              </a:rPr>
              <a:t>337.000 </a:t>
            </a:r>
            <a:r>
              <a:rPr lang="de-DE" sz="1000" dirty="0" err="1">
                <a:solidFill>
                  <a:schemeClr val="tx1"/>
                </a:solidFill>
                <a:ea typeface="+mj-lt"/>
                <a:cs typeface="+mj-lt"/>
              </a:rPr>
              <a:t>km²</a:t>
            </a:r>
            <a:r>
              <a:rPr lang="de-DE" sz="10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, die fünftgrößte Fläche in der EU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Es grenzt an Schweden, Norwegen und Russland </a:t>
            </a: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und hat eine gemeinsame Meeresgrenze mit Estland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Größte Städte:</a:t>
            </a:r>
            <a:br>
              <a:rPr lang="en-US" sz="1000" b="0" dirty="0">
                <a:ea typeface="+mj-lt"/>
                <a:cs typeface="+mj-lt"/>
              </a:rPr>
            </a:b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Helsinki - 684.018 Einwohner</a:t>
            </a:r>
            <a:br>
              <a:rPr lang="en-US" sz="1000" b="0" dirty="0">
                <a:ea typeface="+mj-lt"/>
                <a:cs typeface="+mj-lt"/>
              </a:rPr>
            </a:br>
            <a:r>
              <a:rPr lang="de-DE" sz="1000" b="0" dirty="0" err="1">
                <a:solidFill>
                  <a:schemeClr val="tx1"/>
                </a:solidFill>
                <a:ea typeface="+mj-lt"/>
                <a:cs typeface="+mj-lt"/>
              </a:rPr>
              <a:t>Espoo</a:t>
            </a: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 - 320.931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Tampere - 260.180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de-DE" sz="1000" b="0" dirty="0" err="1">
                <a:solidFill>
                  <a:schemeClr val="tx1"/>
                </a:solidFill>
                <a:ea typeface="+mj-lt"/>
                <a:cs typeface="+mj-lt"/>
              </a:rPr>
              <a:t>Vantaa</a:t>
            </a: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 - 251.269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de-DE" sz="1000" b="0" dirty="0">
                <a:solidFill>
                  <a:schemeClr val="tx1"/>
                </a:solidFill>
                <a:ea typeface="+mj-lt"/>
                <a:cs typeface="+mj-lt"/>
              </a:rPr>
              <a:t>Oulu - 216.152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 dirty="0">
                <a:solidFill>
                  <a:schemeClr val="tx1"/>
                </a:solidFill>
                <a:ea typeface="+mj-lt"/>
                <a:cs typeface="+mj-lt"/>
              </a:rPr>
              <a:t>Weitere geografische Fakten:</a:t>
            </a:r>
            <a:r>
              <a:rPr lang="de-DE" sz="8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de-DE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600" dirty="0">
                <a:solidFill>
                  <a:schemeClr val="tx1"/>
                </a:solidFill>
                <a:ea typeface="+mj-lt"/>
                <a:cs typeface="+mj-lt"/>
              </a:rPr>
              <a:t>Im Norden</a:t>
            </a:r>
          </a:p>
          <a:p>
            <a:pPr algn="ctr" rtl="0"/>
            <a:r>
              <a:rPr lang="de-DE" sz="1600" dirty="0">
                <a:solidFill>
                  <a:schemeClr val="tx1"/>
                </a:solidFill>
                <a:ea typeface="+mj-lt"/>
                <a:cs typeface="+mj-lt"/>
              </a:rPr>
              <a:t>Nordeuropas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Jasper Ceder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Geografie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Miika Kainu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Glück liegt in unserer Natur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NATUR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188.000 Seen</a:t>
            </a:r>
          </a:p>
          <a:p>
            <a:pPr algn="ctr" rtl="0"/>
            <a:r>
              <a:rPr lang="de-DE" sz="1200" b="0">
                <a:solidFill>
                  <a:schemeClr val="tx1"/>
                </a:solidFill>
                <a:ea typeface="+mj-lt"/>
                <a:cs typeface="+mj-lt"/>
              </a:rPr>
              <a:t>Die meisten Seen der Welt im Verhältnis zur Größe des Landes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180.000 Inseln</a:t>
            </a:r>
          </a:p>
          <a:p>
            <a:pPr algn="ctr" rtl="0"/>
            <a:r>
              <a:rPr lang="de-DE" sz="1200" b="0">
                <a:solidFill>
                  <a:schemeClr val="tx1"/>
                </a:solidFill>
                <a:ea typeface="+mj-lt"/>
                <a:cs typeface="+mj-lt"/>
              </a:rPr>
              <a:t>Die drittmeisten in der Welt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200" b="0">
                <a:solidFill>
                  <a:schemeClr val="tx1"/>
                </a:solidFill>
                <a:ea typeface="+mj-lt"/>
                <a:cs typeface="+mj-lt"/>
              </a:rPr>
              <a:t>Die Küstenlinie erstreckt sich über mehr als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6.300 km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160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de-DE" sz="1200" b="0">
                <a:solidFill>
                  <a:schemeClr val="tx1"/>
                </a:solidFill>
                <a:ea typeface="+mj-lt"/>
                <a:cs typeface="+mj-lt"/>
              </a:rPr>
              <a:t>Nationalparks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de-DE" sz="800" b="0">
                <a:solidFill>
                  <a:schemeClr val="tx1"/>
                </a:solidFill>
                <a:ea typeface="+mj-lt"/>
                <a:cs typeface="+mj-lt"/>
              </a:rPr>
              <a:t>Die tolle Natur: </a:t>
            </a:r>
            <a:r>
              <a:rPr lang="de-DE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Foto: Laura Taube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623548" y="1050896"/>
            <a:ext cx="285056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600" dirty="0">
                <a:solidFill>
                  <a:schemeClr val="tx1"/>
                </a:solidFill>
                <a:ea typeface="+mj-lt"/>
                <a:cs typeface="+mj-lt"/>
              </a:rPr>
              <a:t>77 % der Landfläche Finnlands sind von Wald bedeckt.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Natur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Vertrauen und Gemeinschaft</a:t>
            </a:r>
          </a:p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sind Eckpfeiler unserer Gesellschaft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MENSCHEN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170099"/>
            <a:chOff x="918824" y="1923175"/>
            <a:chExt cx="2355573" cy="317009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Finnland ist eine mehrsprachige Nation mit einer Bevölkerung von 5,65 Millionen Menschen.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600">
                  <a:solidFill>
                    <a:schemeClr val="tx1"/>
                  </a:solidFill>
                  <a:ea typeface="+mj-lt"/>
                  <a:cs typeface="+mj-lt"/>
                </a:rPr>
                <a:t>Sprachen</a:t>
              </a: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84% Finnisch</a:t>
              </a: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11% Sonstige</a:t>
              </a: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5% Schwedisch</a:t>
              </a: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&lt;1% Sámi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Bevölkerungsdichte </a:t>
              </a:r>
            </a:p>
            <a:p>
              <a:pPr algn="ctr" rtl="0"/>
              <a:r>
                <a:rPr lang="de-DE" sz="100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18,5 Einwohner pro km²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600">
                  <a:solidFill>
                    <a:schemeClr val="tx1"/>
                  </a:solidFill>
                  <a:ea typeface="+mj-lt"/>
                  <a:cs typeface="+mj-lt"/>
                </a:rPr>
                <a:t>87%</a:t>
              </a:r>
              <a:r>
                <a:rPr lang="de-DE" sz="200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 Das Vertrauen in die Institutionen ist eines der höchsten in der Welt. 87% der Finnen vertrauen der Polizei, der vertrauenswürdigsten Behörde Finnlands.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1010150"/>
            <a:ext cx="236446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dirty="0">
                <a:solidFill>
                  <a:schemeClr val="tx1"/>
                </a:solidFill>
                <a:ea typeface="+mj-lt"/>
                <a:cs typeface="+mj-lt"/>
              </a:rPr>
              <a:t>5,65 Millionen Menschen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Karun Verma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Menschen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de-DE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Vom Wetter geprägt: Die vier verschiedenen finnischen</a:t>
            </a:r>
          </a:p>
          <a:p>
            <a:pPr algn="ctr" rtl="0"/>
            <a:r>
              <a:rPr lang="de-DE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Jahreszeiten bieten Abwechslung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KLIMA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19 Stunden 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Der längste Tag in Helsinki im Hochsommer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20,5℃ 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Durchschnittliche Temperatur in Helsinki im Juli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Die Stadt Oulu mit der höchsten </a:t>
              </a:r>
            </a:p>
            <a:p>
              <a:pPr algn="ctr" rtl="0"/>
              <a:r>
                <a:rPr lang="de-DE" sz="2000" dirty="0">
                  <a:solidFill>
                    <a:schemeClr val="tx1"/>
                  </a:solidFill>
                  <a:ea typeface="+mj-lt"/>
                  <a:cs typeface="+mj-lt"/>
                </a:rPr>
                <a:t>Luftqualität</a:t>
              </a:r>
            </a:p>
            <a:p>
              <a:pPr algn="ctr" rtl="0"/>
              <a:r>
                <a:rPr lang="de-DE" sz="1000" b="0" dirty="0">
                  <a:solidFill>
                    <a:schemeClr val="tx1"/>
                  </a:solidFill>
                  <a:ea typeface="+mj-lt"/>
                  <a:cs typeface="+mj-lt"/>
                </a:rPr>
                <a:t>in Europa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de-DE" sz="800" b="0" dirty="0">
                  <a:solidFill>
                    <a:schemeClr val="tx1"/>
                  </a:solidFill>
                  <a:ea typeface="+mj-lt"/>
                  <a:cs typeface="+mj-lt"/>
                </a:rPr>
                <a:t>Heiß und kalt und </a:t>
              </a:r>
            </a:p>
            <a:p>
              <a:pPr algn="ctr"/>
              <a:r>
                <a:rPr lang="de-DE" sz="800" b="0" dirty="0">
                  <a:solidFill>
                    <a:schemeClr val="tx1"/>
                  </a:solidFill>
                  <a:ea typeface="+mj-lt"/>
                  <a:cs typeface="+mj-lt"/>
                </a:rPr>
                <a:t>alles, was dazwischen  liegt: </a:t>
              </a:r>
              <a:r>
                <a:rPr lang="de-DE" sz="800" dirty="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</a:p>
            <a:p>
              <a:pPr algn="ctr"/>
              <a:r>
                <a:rPr lang="de-DE" sz="800" dirty="0">
                  <a:solidFill>
                    <a:schemeClr val="tx1"/>
                  </a:solidFill>
                  <a:ea typeface="+mj-lt"/>
                  <a:cs typeface="+mj-lt"/>
                </a:rPr>
                <a:t>seasons-in-finland</a:t>
              </a:r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709134" y="923186"/>
            <a:ext cx="2829835" cy="989937"/>
            <a:chOff x="806295" y="1071723"/>
            <a:chExt cx="2829835" cy="989937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806295" y="1071723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sz="1800" b="1" dirty="0">
                  <a:solidFill>
                    <a:schemeClr val="tx1"/>
                  </a:solidFill>
                  <a:ea typeface="+mj-lt"/>
                  <a:cs typeface="+mj-lt"/>
                </a:rPr>
                <a:t>Die nordische Landschaft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sz="1000" b="0">
                  <a:solidFill>
                    <a:schemeClr val="tx1"/>
                  </a:solidFill>
                  <a:ea typeface="+mj-lt"/>
                  <a:cs typeface="+mj-lt"/>
                </a:rPr>
                <a:t>Die vier Jahreszeiten variieren und überschneiden sich je nach Breitengrad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Juha Valkeajoki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tx2"/>
                  </a:solidFill>
                  <a:latin typeface="Finlandica" charset="0"/>
                </a:rPr>
                <a:t>Foto: Mika Ruusunen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de-DE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700">
                <a:solidFill>
                  <a:schemeClr val="tx1"/>
                </a:solidFill>
                <a:latin typeface="Finlandica"/>
              </a:rPr>
              <a:t>Klima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de-DE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de-DE" sz="600" b="0">
                <a:solidFill>
                  <a:schemeClr val="accent3"/>
                </a:solidFill>
              </a:rPr>
              <a:t>FAKTEN ÜBER FINNLAND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1CF2B2-83E0-4E65-B6EF-EDCDE53FF7A2}"/>
</file>

<file path=customXml/itemProps2.xml><?xml version="1.0" encoding="utf-8"?>
<ds:datastoreItem xmlns:ds="http://schemas.openxmlformats.org/officeDocument/2006/customXml" ds:itemID="{B6AE11A5-BEE4-47AE-A876-D224C8F94A57}">
  <ds:schemaRefs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86926b43-cf91-481a-a630-62b5e70ce975"/>
    <ds:schemaRef ds:uri="ce30f632-0876-4f31-a347-6f9b6a242beb"/>
    <ds:schemaRef ds:uri="d0d2c1e0-9f25-4273-8cb3-ef9d68304ff5"/>
  </ds:schemaRefs>
</ds:datastoreItem>
</file>

<file path=customXml/itemProps3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0</TotalTime>
  <Words>983</Words>
  <Application>Microsoft Office PowerPoint</Application>
  <PresentationFormat>Näytössä katseltava esitys (16:9)</PresentationFormat>
  <Paragraphs>359</Paragraphs>
  <Slides>22</Slides>
  <Notes>22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4" baseType="lpstr">
      <vt:lpstr>1_Suomi Finland</vt:lpstr>
      <vt:lpstr>1_Suomi Finland Blanco</vt:lpstr>
      <vt:lpstr>DIE ELEMENTE DES FINNISCHEN GLÜCKS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Komm und überzeuge dich selbst.  finland.fi  </vt:lpstr>
    </vt:vector>
  </TitlesOfParts>
  <Manager>Hasan &amp; Partners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reblib</cp:lastModifiedBy>
  <cp:revision>89</cp:revision>
  <dcterms:created xsi:type="dcterms:W3CDTF">2024-12-11T12:49:30Z</dcterms:created>
  <dcterms:modified xsi:type="dcterms:W3CDTF">2026-01-27T12:50:41Z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</Properties>
</file>