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82" r:id="rId5"/>
  </p:sldMasterIdLst>
  <p:notesMasterIdLst>
    <p:notesMasterId r:id="rId28"/>
  </p:notesMasterIdLst>
  <p:handoutMasterIdLst>
    <p:handoutMasterId r:id="rId29"/>
  </p:handoutMasterIdLst>
  <p:sldIdLst>
    <p:sldId id="258" r:id="rId6"/>
    <p:sldId id="276" r:id="rId7"/>
    <p:sldId id="322" r:id="rId8"/>
    <p:sldId id="295" r:id="rId9"/>
    <p:sldId id="307" r:id="rId10"/>
    <p:sldId id="287" r:id="rId11"/>
    <p:sldId id="306" r:id="rId12"/>
    <p:sldId id="296" r:id="rId13"/>
    <p:sldId id="308" r:id="rId14"/>
    <p:sldId id="298" r:id="rId15"/>
    <p:sldId id="317" r:id="rId16"/>
    <p:sldId id="299" r:id="rId17"/>
    <p:sldId id="319" r:id="rId18"/>
    <p:sldId id="300" r:id="rId19"/>
    <p:sldId id="318" r:id="rId20"/>
    <p:sldId id="302" r:id="rId21"/>
    <p:sldId id="321" r:id="rId22"/>
    <p:sldId id="289" r:id="rId23"/>
    <p:sldId id="297" r:id="rId24"/>
    <p:sldId id="301" r:id="rId25"/>
    <p:sldId id="320" r:id="rId26"/>
    <p:sldId id="284" r:id="rId27"/>
  </p:sldIdLst>
  <p:sldSz cx="9144000" cy="5143500" type="screen16x9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orient="horz" pos="3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415102-02C8-08AF-C081-77D1686DC858}" name="Sari Kelkka" initials="SK" userId="S::sari.kelkka@republic.fi::ba14e794-bbcd-42e0-886a-05c4435caa78" providerId="AD"/>
  <p188:author id="{2BAC8D08-B139-AFDE-B53F-E8DB848904B8}" name="Heinonen Jenni (VNK)" initials="JH" userId="S::jenni.heinonen@gov.fi::8e87e9ec-a956-4d77-83e1-cfc35803fe5d" providerId="AD"/>
  <p188:author id="{2738CB42-2EA9-839F-643E-DCD23F1EC9D8}" name="Öfverström Maria" initials="MÖ" userId="S::Maria.Ofverstrom@otava.fi::cbf7a3c8-9e39-4b3e-9059-35d98a5e77d6" providerId="AD"/>
  <p188:author id="{ABC6429F-D0D0-CD2F-DAFF-46F250F5B09D}" name="Hammarén Mika (UM)" initials="MH" userId="S::mika.hammaren@gov.fi::65b36a14-15d3-4ce0-93ec-e9888db373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06DD4B-759C-41A9-AD20-3D89BCC3FF72}" v="44" dt="2026-01-27T12:38:09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65"/>
    <p:restoredTop sz="94667"/>
  </p:normalViewPr>
  <p:slideViewPr>
    <p:cSldViewPr snapToGrid="0">
      <p:cViewPr varScale="1">
        <p:scale>
          <a:sx n="165" d="100"/>
          <a:sy n="165" d="100"/>
        </p:scale>
        <p:origin x="1472" y="184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orient="horz" pos="31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ppinen Satu" userId="S::satu.karppinen@otava.fi::e80bd5a7-b3de-4eee-81e0-70ae20171189" providerId="AD" clId="Web-{7606DD4B-759C-41A9-AD20-3D89BCC3FF72}"/>
    <pc:docChg chg="modSld">
      <pc:chgData name="Karppinen Satu" userId="S::satu.karppinen@otava.fi::e80bd5a7-b3de-4eee-81e0-70ae20171189" providerId="AD" clId="Web-{7606DD4B-759C-41A9-AD20-3D89BCC3FF72}" dt="2026-01-27T12:38:08.534" v="27" actId="20577"/>
      <pc:docMkLst>
        <pc:docMk/>
      </pc:docMkLst>
      <pc:sldChg chg="modSp">
        <pc:chgData name="Karppinen Satu" userId="S::satu.karppinen@otava.fi::e80bd5a7-b3de-4eee-81e0-70ae20171189" providerId="AD" clId="Web-{7606DD4B-759C-41A9-AD20-3D89BCC3FF72}" dt="2026-01-27T12:34:01.722" v="0" actId="20577"/>
        <pc:sldMkLst>
          <pc:docMk/>
          <pc:sldMk cId="3459711246" sldId="276"/>
        </pc:sldMkLst>
        <pc:spChg chg="mod">
          <ac:chgData name="Karppinen Satu" userId="S::satu.karppinen@otava.fi::e80bd5a7-b3de-4eee-81e0-70ae20171189" providerId="AD" clId="Web-{7606DD4B-759C-41A9-AD20-3D89BCC3FF72}" dt="2026-01-27T12:34:01.722" v="0" actId="20577"/>
          <ac:spMkLst>
            <pc:docMk/>
            <pc:sldMk cId="3459711246" sldId="276"/>
            <ac:spMk id="7" creationId="{B65D81F8-1BF2-4C8D-E3CB-67707B83C624}"/>
          </ac:spMkLst>
        </pc:spChg>
      </pc:sldChg>
      <pc:sldChg chg="modSp modCm">
        <pc:chgData name="Karppinen Satu" userId="S::satu.karppinen@otava.fi::e80bd5a7-b3de-4eee-81e0-70ae20171189" providerId="AD" clId="Web-{7606DD4B-759C-41A9-AD20-3D89BCC3FF72}" dt="2026-01-27T12:36:57.941" v="25" actId="20577"/>
        <pc:sldMkLst>
          <pc:docMk/>
          <pc:sldMk cId="3943626121" sldId="307"/>
        </pc:sldMkLst>
        <pc:spChg chg="mod">
          <ac:chgData name="Karppinen Satu" userId="S::satu.karppinen@otava.fi::e80bd5a7-b3de-4eee-81e0-70ae20171189" providerId="AD" clId="Web-{7606DD4B-759C-41A9-AD20-3D89BCC3FF72}" dt="2026-01-27T12:36:57.941" v="25" actId="20577"/>
          <ac:spMkLst>
            <pc:docMk/>
            <pc:sldMk cId="3943626121" sldId="307"/>
            <ac:spMk id="15" creationId="{B8A68EFC-1ABB-E139-5B52-B72FCF2FDB2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rppinen Satu" userId="S::satu.karppinen@otava.fi::e80bd5a7-b3de-4eee-81e0-70ae20171189" providerId="AD" clId="Web-{7606DD4B-759C-41A9-AD20-3D89BCC3FF72}" dt="2026-01-27T12:36:51.800" v="24" actId="20577"/>
              <pc2:cmMkLst xmlns:pc2="http://schemas.microsoft.com/office/powerpoint/2019/9/main/command">
                <pc:docMk/>
                <pc:sldMk cId="3943626121" sldId="307"/>
                <pc2:cmMk id="{04AE7AA1-82F6-4AFE-BCB8-7D9685497D52}"/>
              </pc2:cmMkLst>
            </pc226:cmChg>
          </p:ext>
        </pc:extLst>
      </pc:sldChg>
      <pc:sldChg chg="modSp">
        <pc:chgData name="Karppinen Satu" userId="S::satu.karppinen@otava.fi::e80bd5a7-b3de-4eee-81e0-70ae20171189" providerId="AD" clId="Web-{7606DD4B-759C-41A9-AD20-3D89BCC3FF72}" dt="2026-01-27T12:38:08.534" v="27" actId="20577"/>
        <pc:sldMkLst>
          <pc:docMk/>
          <pc:sldMk cId="1709080293" sldId="317"/>
        </pc:sldMkLst>
        <pc:spChg chg="mod">
          <ac:chgData name="Karppinen Satu" userId="S::satu.karppinen@otava.fi::e80bd5a7-b3de-4eee-81e0-70ae20171189" providerId="AD" clId="Web-{7606DD4B-759C-41A9-AD20-3D89BCC3FF72}" dt="2026-01-27T12:38:08.534" v="27" actId="20577"/>
          <ac:spMkLst>
            <pc:docMk/>
            <pc:sldMk cId="1709080293" sldId="317"/>
            <ac:spMk id="19" creationId="{A61FD67B-3EB6-CD6A-6D63-97B6D47E5ADE}"/>
          </ac:spMkLst>
        </pc:spChg>
      </pc:sldChg>
    </pc:docChg>
  </pc:docChgLst>
  <pc:docChgLst>
    <pc:chgData name="Karppinen Satu" userId="e80bd5a7-b3de-4eee-81e0-70ae20171189" providerId="ADAL" clId="{B3CE7C30-A273-5E9F-978E-DB070E5241BB}"/>
    <pc:docChg chg="undo custSel modSld">
      <pc:chgData name="Karppinen Satu" userId="e80bd5a7-b3de-4eee-81e0-70ae20171189" providerId="ADAL" clId="{B3CE7C30-A273-5E9F-978E-DB070E5241BB}" dt="2026-01-27T12:38:38.405" v="43" actId="1076"/>
      <pc:docMkLst>
        <pc:docMk/>
      </pc:docMkLst>
      <pc:sldChg chg="modSp mod">
        <pc:chgData name="Karppinen Satu" userId="e80bd5a7-b3de-4eee-81e0-70ae20171189" providerId="ADAL" clId="{B3CE7C30-A273-5E9F-978E-DB070E5241BB}" dt="2026-01-27T12:38:38.405" v="43" actId="1076"/>
        <pc:sldMkLst>
          <pc:docMk/>
          <pc:sldMk cId="544517198" sldId="258"/>
        </pc:sldMkLst>
        <pc:spChg chg="mod">
          <ac:chgData name="Karppinen Satu" userId="e80bd5a7-b3de-4eee-81e0-70ae20171189" providerId="ADAL" clId="{B3CE7C30-A273-5E9F-978E-DB070E5241BB}" dt="2026-01-27T12:38:38.405" v="43" actId="1076"/>
          <ac:spMkLst>
            <pc:docMk/>
            <pc:sldMk cId="544517198" sldId="258"/>
            <ac:spMk id="17" creationId="{73540369-5679-4258-A9BB-AD03770B0F39}"/>
          </ac:spMkLst>
        </pc:spChg>
      </pc:sldChg>
      <pc:sldChg chg="modSp mod">
        <pc:chgData name="Karppinen Satu" userId="e80bd5a7-b3de-4eee-81e0-70ae20171189" providerId="ADAL" clId="{B3CE7C30-A273-5E9F-978E-DB070E5241BB}" dt="2026-01-05T07:47:50.968" v="1" actId="20577"/>
        <pc:sldMkLst>
          <pc:docMk/>
          <pc:sldMk cId="3459711246" sldId="276"/>
        </pc:sldMkLst>
        <pc:spChg chg="mod">
          <ac:chgData name="Karppinen Satu" userId="e80bd5a7-b3de-4eee-81e0-70ae20171189" providerId="ADAL" clId="{B3CE7C30-A273-5E9F-978E-DB070E5241BB}" dt="2026-01-05T07:47:50.968" v="1" actId="20577"/>
          <ac:spMkLst>
            <pc:docMk/>
            <pc:sldMk cId="3459711246" sldId="276"/>
            <ac:spMk id="7" creationId="{B65D81F8-1BF2-4C8D-E3CB-67707B83C624}"/>
          </ac:spMkLst>
        </pc:spChg>
      </pc:sldChg>
      <pc:sldChg chg="modSp">
        <pc:chgData name="Karppinen Satu" userId="e80bd5a7-b3de-4eee-81e0-70ae20171189" providerId="ADAL" clId="{B3CE7C30-A273-5E9F-978E-DB070E5241BB}" dt="2026-01-05T07:48:21.039" v="4" actId="255"/>
        <pc:sldMkLst>
          <pc:docMk/>
          <pc:sldMk cId="3943626121" sldId="307"/>
        </pc:sldMkLst>
        <pc:spChg chg="mod">
          <ac:chgData name="Karppinen Satu" userId="e80bd5a7-b3de-4eee-81e0-70ae20171189" providerId="ADAL" clId="{B3CE7C30-A273-5E9F-978E-DB070E5241BB}" dt="2026-01-05T07:48:21.039" v="4" actId="255"/>
          <ac:spMkLst>
            <pc:docMk/>
            <pc:sldMk cId="3943626121" sldId="307"/>
            <ac:spMk id="15" creationId="{B8A68EFC-1ABB-E139-5B52-B72FCF2FDB27}"/>
          </ac:spMkLst>
        </pc:spChg>
      </pc:sldChg>
      <pc:sldChg chg="modSp mod">
        <pc:chgData name="Karppinen Satu" userId="e80bd5a7-b3de-4eee-81e0-70ae20171189" providerId="ADAL" clId="{B3CE7C30-A273-5E9F-978E-DB070E5241BB}" dt="2026-01-05T07:48:48.414" v="5" actId="1076"/>
        <pc:sldMkLst>
          <pc:docMk/>
          <pc:sldMk cId="2234040800" sldId="308"/>
        </pc:sldMkLst>
        <pc:grpChg chg="mod">
          <ac:chgData name="Karppinen Satu" userId="e80bd5a7-b3de-4eee-81e0-70ae20171189" providerId="ADAL" clId="{B3CE7C30-A273-5E9F-978E-DB070E5241BB}" dt="2026-01-05T07:48:48.414" v="5" actId="1076"/>
          <ac:grpSpMkLst>
            <pc:docMk/>
            <pc:sldMk cId="2234040800" sldId="308"/>
            <ac:grpSpMk id="7" creationId="{15E57FE2-5334-1BC7-6E0D-A8885E1359CA}"/>
          </ac:grpSpMkLst>
        </pc:grpChg>
      </pc:sldChg>
      <pc:sldChg chg="modSp mod">
        <pc:chgData name="Karppinen Satu" userId="e80bd5a7-b3de-4eee-81e0-70ae20171189" providerId="ADAL" clId="{B3CE7C30-A273-5E9F-978E-DB070E5241BB}" dt="2026-01-05T07:49:45.267" v="13" actId="1076"/>
        <pc:sldMkLst>
          <pc:docMk/>
          <pc:sldMk cId="1709080293" sldId="317"/>
        </pc:sldMkLst>
        <pc:spChg chg="mod">
          <ac:chgData name="Karppinen Satu" userId="e80bd5a7-b3de-4eee-81e0-70ae20171189" providerId="ADAL" clId="{B3CE7C30-A273-5E9F-978E-DB070E5241BB}" dt="2026-01-05T07:49:30.040" v="11" actId="1076"/>
          <ac:spMkLst>
            <pc:docMk/>
            <pc:sldMk cId="1709080293" sldId="317"/>
            <ac:spMk id="19" creationId="{A61FD67B-3EB6-CD6A-6D63-97B6D47E5ADE}"/>
          </ac:spMkLst>
        </pc:spChg>
        <pc:spChg chg="mod">
          <ac:chgData name="Karppinen Satu" userId="e80bd5a7-b3de-4eee-81e0-70ae20171189" providerId="ADAL" clId="{B3CE7C30-A273-5E9F-978E-DB070E5241BB}" dt="2026-01-05T07:49:45.267" v="13" actId="1076"/>
          <ac:spMkLst>
            <pc:docMk/>
            <pc:sldMk cId="1709080293" sldId="317"/>
            <ac:spMk id="38" creationId="{D16B2D4A-2ED4-202D-7791-9D29EC28B59C}"/>
          </ac:spMkLst>
        </pc:spChg>
        <pc:spChg chg="mod">
          <ac:chgData name="Karppinen Satu" userId="e80bd5a7-b3de-4eee-81e0-70ae20171189" providerId="ADAL" clId="{B3CE7C30-A273-5E9F-978E-DB070E5241BB}" dt="2026-01-05T07:49:20.963" v="8" actId="1076"/>
          <ac:spMkLst>
            <pc:docMk/>
            <pc:sldMk cId="1709080293" sldId="317"/>
            <ac:spMk id="39" creationId="{88081C25-92B5-6E5D-5008-320E172F319F}"/>
          </ac:spMkLst>
        </pc:spChg>
      </pc:sldChg>
      <pc:sldChg chg="modSp mod">
        <pc:chgData name="Karppinen Satu" userId="e80bd5a7-b3de-4eee-81e0-70ae20171189" providerId="ADAL" clId="{B3CE7C30-A273-5E9F-978E-DB070E5241BB}" dt="2026-01-05T07:52:03.318" v="31" actId="1076"/>
        <pc:sldMkLst>
          <pc:docMk/>
          <pc:sldMk cId="1918255660" sldId="318"/>
        </pc:sldMkLst>
        <pc:spChg chg="mod">
          <ac:chgData name="Karppinen Satu" userId="e80bd5a7-b3de-4eee-81e0-70ae20171189" providerId="ADAL" clId="{B3CE7C30-A273-5E9F-978E-DB070E5241BB}" dt="2026-01-05T07:52:03.318" v="31" actId="1076"/>
          <ac:spMkLst>
            <pc:docMk/>
            <pc:sldMk cId="1918255660" sldId="318"/>
            <ac:spMk id="19" creationId="{A39A7B99-C4BE-0F1E-DAC2-99F00B336EF1}"/>
          </ac:spMkLst>
        </pc:spChg>
        <pc:spChg chg="mod">
          <ac:chgData name="Karppinen Satu" userId="e80bd5a7-b3de-4eee-81e0-70ae20171189" providerId="ADAL" clId="{B3CE7C30-A273-5E9F-978E-DB070E5241BB}" dt="2026-01-05T07:51:31.983" v="26" actId="1076"/>
          <ac:spMkLst>
            <pc:docMk/>
            <pc:sldMk cId="1918255660" sldId="318"/>
            <ac:spMk id="38" creationId="{531C2CBB-B55E-58B7-1D1E-69DF66D59A68}"/>
          </ac:spMkLst>
        </pc:spChg>
        <pc:grpChg chg="mod">
          <ac:chgData name="Karppinen Satu" userId="e80bd5a7-b3de-4eee-81e0-70ae20171189" providerId="ADAL" clId="{B3CE7C30-A273-5E9F-978E-DB070E5241BB}" dt="2026-01-05T07:52:03.318" v="31" actId="1076"/>
          <ac:grpSpMkLst>
            <pc:docMk/>
            <pc:sldMk cId="1918255660" sldId="318"/>
            <ac:grpSpMk id="5" creationId="{EBDC8DEA-D531-BC0E-0E6F-105D9F64908D}"/>
          </ac:grpSpMkLst>
        </pc:grpChg>
      </pc:sldChg>
      <pc:sldChg chg="modSp mod">
        <pc:chgData name="Karppinen Satu" userId="e80bd5a7-b3de-4eee-81e0-70ae20171189" providerId="ADAL" clId="{B3CE7C30-A273-5E9F-978E-DB070E5241BB}" dt="2026-01-05T07:50:53.630" v="20" actId="12788"/>
        <pc:sldMkLst>
          <pc:docMk/>
          <pc:sldMk cId="150256450" sldId="319"/>
        </pc:sldMkLst>
        <pc:spChg chg="mod">
          <ac:chgData name="Karppinen Satu" userId="e80bd5a7-b3de-4eee-81e0-70ae20171189" providerId="ADAL" clId="{B3CE7C30-A273-5E9F-978E-DB070E5241BB}" dt="2026-01-05T07:50:53.630" v="20" actId="12788"/>
          <ac:spMkLst>
            <pc:docMk/>
            <pc:sldMk cId="150256450" sldId="319"/>
            <ac:spMk id="19" creationId="{2238FDFE-E59E-A12E-A9A1-3B68951B8581}"/>
          </ac:spMkLst>
        </pc:spChg>
        <pc:spChg chg="mod">
          <ac:chgData name="Karppinen Satu" userId="e80bd5a7-b3de-4eee-81e0-70ae20171189" providerId="ADAL" clId="{B3CE7C30-A273-5E9F-978E-DB070E5241BB}" dt="2026-01-05T07:50:53.630" v="20" actId="12788"/>
          <ac:spMkLst>
            <pc:docMk/>
            <pc:sldMk cId="150256450" sldId="319"/>
            <ac:spMk id="38" creationId="{DBF715A8-C4C9-D323-3B93-5054C7A13D02}"/>
          </ac:spMkLst>
        </pc:spChg>
      </pc:sldChg>
      <pc:sldChg chg="modSp mod">
        <pc:chgData name="Karppinen Satu" userId="e80bd5a7-b3de-4eee-81e0-70ae20171189" providerId="ADAL" clId="{B3CE7C30-A273-5E9F-978E-DB070E5241BB}" dt="2026-01-05T07:53:41.977" v="41" actId="14100"/>
        <pc:sldMkLst>
          <pc:docMk/>
          <pc:sldMk cId="4066344402" sldId="320"/>
        </pc:sldMkLst>
        <pc:spChg chg="mod">
          <ac:chgData name="Karppinen Satu" userId="e80bd5a7-b3de-4eee-81e0-70ae20171189" providerId="ADAL" clId="{B3CE7C30-A273-5E9F-978E-DB070E5241BB}" dt="2026-01-05T07:53:41.977" v="41" actId="14100"/>
          <ac:spMkLst>
            <pc:docMk/>
            <pc:sldMk cId="4066344402" sldId="320"/>
            <ac:spMk id="5" creationId="{80484F64-DDFB-4BA9-38E8-5DF665B9B88B}"/>
          </ac:spMkLst>
        </pc:spChg>
        <pc:spChg chg="mod">
          <ac:chgData name="Karppinen Satu" userId="e80bd5a7-b3de-4eee-81e0-70ae20171189" providerId="ADAL" clId="{B3CE7C30-A273-5E9F-978E-DB070E5241BB}" dt="2026-01-05T07:53:26.394" v="39" actId="1076"/>
          <ac:spMkLst>
            <pc:docMk/>
            <pc:sldMk cId="4066344402" sldId="320"/>
            <ac:spMk id="39" creationId="{A79EE32F-7FFC-E6EF-DAC6-8CC15A80C919}"/>
          </ac:spMkLst>
        </pc:spChg>
        <pc:grpChg chg="mod">
          <ac:chgData name="Karppinen Satu" userId="e80bd5a7-b3de-4eee-81e0-70ae20171189" providerId="ADAL" clId="{B3CE7C30-A273-5E9F-978E-DB070E5241BB}" dt="2026-01-05T07:53:26.394" v="39" actId="1076"/>
          <ac:grpSpMkLst>
            <pc:docMk/>
            <pc:sldMk cId="4066344402" sldId="320"/>
            <ac:grpSpMk id="26" creationId="{BACECADA-FC15-50DD-BDD6-BD2161C28126}"/>
          </ac:grpSpMkLst>
        </pc:grpChg>
      </pc:sldChg>
      <pc:sldChg chg="modSp mod">
        <pc:chgData name="Karppinen Satu" userId="e80bd5a7-b3de-4eee-81e0-70ae20171189" providerId="ADAL" clId="{B3CE7C30-A273-5E9F-978E-DB070E5241BB}" dt="2026-01-05T07:52:49.924" v="38" actId="1076"/>
        <pc:sldMkLst>
          <pc:docMk/>
          <pc:sldMk cId="3072472758" sldId="321"/>
        </pc:sldMkLst>
        <pc:spChg chg="mod">
          <ac:chgData name="Karppinen Satu" userId="e80bd5a7-b3de-4eee-81e0-70ae20171189" providerId="ADAL" clId="{B3CE7C30-A273-5E9F-978E-DB070E5241BB}" dt="2026-01-05T07:52:49.924" v="38" actId="1076"/>
          <ac:spMkLst>
            <pc:docMk/>
            <pc:sldMk cId="3072472758" sldId="321"/>
            <ac:spMk id="19" creationId="{636D331B-F641-9A68-1B36-2C46E5182870}"/>
          </ac:spMkLst>
        </pc:spChg>
        <pc:spChg chg="mod">
          <ac:chgData name="Karppinen Satu" userId="e80bd5a7-b3de-4eee-81e0-70ae20171189" providerId="ADAL" clId="{B3CE7C30-A273-5E9F-978E-DB070E5241BB}" dt="2026-01-05T07:52:35.603" v="35" actId="1076"/>
          <ac:spMkLst>
            <pc:docMk/>
            <pc:sldMk cId="3072472758" sldId="321"/>
            <ac:spMk id="26" creationId="{0A184C34-C321-1EEA-88CD-54A8CA6FBC7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90968A-C5CD-48D6-8084-81464DC378B1}" type="datetimeFigureOut">
              <a:rPr lang="fi-FI" sz="800" smtClean="0"/>
              <a:t>27.1.2026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pPr rtl="0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pPr rtl="0"/>
            <a:fld id="{F012230E-46B9-4165-8898-A333A13AD8A2}" type="datetimeFigureOut">
              <a:rPr lang="fi-FI" smtClean="0"/>
              <a:pPr rtl="0"/>
              <a:t>27.1.2026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  <a:p>
            <a:pPr lvl="2" rtl="0"/>
            <a:r>
              <a:rPr lang="ru-ru"/>
              <a:t>Third level</a:t>
            </a:r>
          </a:p>
          <a:p>
            <a:pPr lvl="3" rtl="0"/>
            <a:r>
              <a:rPr lang="ru-ru"/>
              <a:t>Fourth level</a:t>
            </a:r>
          </a:p>
          <a:p>
            <a:pPr lvl="4" rtl="0"/>
            <a:r>
              <a:rPr lang="ru-ru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pPr rtl="0"/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pPr rtl="0"/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837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506F3-C484-6628-1638-5BA35868A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CB6BA82-3BE9-E6D5-27C7-80C1BF0CE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6C00725-F9D4-0A14-E879-6E23767CD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DD2F3C-ED50-C1F3-C93A-59774C448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8203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D19B8-B92F-1D8E-DF3C-4D1C19FC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9008242-E0E2-E577-CF35-69C3A66CA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98DFDF8-2E36-8B2A-EAD8-946AB7E20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9419BD-C1E6-6986-40EA-442140E6D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2100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BC632-BF5B-27E4-D0A5-9923902F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92A0FD4-8E5C-634C-A75C-04762A0E1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F643C01-0CF0-D051-330A-B91F9D8E0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7174D5-ED13-EDAF-E302-62EFE3639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4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B14D-45CA-7A19-C8B0-064CB26F5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34408BB-8F2E-16C4-7E2C-9F84BACBB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EE890CA-E778-42EB-DA5F-2E468C81E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DA55D97-53E9-556D-3B8D-09799F974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54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4DB7-8EA7-64EE-336E-96DD6BBA7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AECBE58-46D8-7304-A414-F7F1D4519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8DFB9E7-25D3-9A80-DC42-F1078E7E6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B06882-27EE-C196-4138-CD06F465D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2839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D9FE2-9B27-89AB-B874-4DC21C21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FC5184D-5EF6-D0BA-613A-7F41445C1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FD48CD0-0392-B4BC-886B-5D1CA31C5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4434823-4B56-4395-4920-00D52A420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511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A612B-B47A-EAC5-45EA-AF3387737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B9C9B0F-C8E4-89A0-01DF-4B79F173F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144CD3A-F2CE-2349-3724-BAD4BA2F1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3761604-AE69-0C14-C6D9-E750C92D1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43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37F67-B584-19BE-D04F-D573CA3AB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A5FF831-E635-6EB7-D121-36484C42F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28CC6D1-C4E4-0F66-85D3-DA2EB813E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3CF50-7D10-1F9F-F3B7-2AFE47E35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799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10019-D7F2-0932-08C0-3FE6EEF56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D9A56EE-6E62-EAD6-CDCA-8D1F35CB7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4BFB6823-B27E-1D8E-DB78-1BF9C3AF8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D046323-B43C-57E6-F98A-18913D905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233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78D47-12A1-A5BE-79B2-E5C0B3031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A7513DFD-0136-7260-9814-AA990B508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904272AA-E3FF-FA0A-6CDF-81E8A24A9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E513D0-1DE6-67BF-400E-29639707F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299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270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D8CC-0AC9-EE53-AD35-C0EF1C19F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3F059FA-B4C6-3489-F786-79F18F240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8087DC3-DC75-CBF7-3E6B-862EAB29E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F9B30CE-7FB8-632A-501C-E6EDE8210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417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4E71-FE38-8666-8E5E-22646AFB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FFD6570-1054-0913-263B-0D4B79FFD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582ADE7-CDC5-3A62-453A-6577B3494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3A4B246-1E75-FDD9-74DE-DE0BA3358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7674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624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11BF2-29D4-4931-1E3D-E15EBB3F4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E5CBC397-9C4B-1D22-7DF5-A947D2AAE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25D9E84-939D-EC17-FF5D-CE3377619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EDDA769-7288-839B-7E30-178045C73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637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CC611-9C2E-05DB-827E-7C79566C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3C9C58A-4142-981D-FAC4-2850902A3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6BDC209-CD69-A1FC-5F04-89CCEA039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B2EA59A-1D79-6C03-66DE-CB80775EC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18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A35E3-DD97-0142-860B-FA536B911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64D069C-35DE-7C5A-FDC0-1DEFA36D4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E7FB4C5-53C3-5C17-AD56-05FA7ED03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2468750-0E42-B029-AA52-E05F6B532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169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FA343-B7A5-672A-1C27-2A6BDFE4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4C0D9A1-6677-5EF9-B049-0528D093D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3917749-97C9-7E96-5287-268C86EC5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CDE040-A3AD-4B72-40BA-DD9976D8A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371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101B5-6C95-1A97-2549-652AC0ABB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B7D4CFE3-6F55-553B-33B5-DD6DF3DC5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FC192B7-2C3B-6283-0DD0-32C0481F8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4DE182E-FEF8-D5AE-9249-FE84D07807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799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A580-025A-D72B-0624-A443E10A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DDA9BA6-1900-9D14-2B22-3C97FE8E2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86714BF-4B2B-190F-0467-9BD1F6EA7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86F3040-DEDE-78B7-30C7-611C70BDB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3278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BFC6-715A-7A62-BD73-D24E009B9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1651642-53D0-DBDF-E15A-62F553435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05FD2E0-15CB-262A-DC82-4265D694C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B35CBE9-1343-895E-F9E9-91233E059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328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200" baseline="0"/>
            </a:lvl1pPr>
          </a:lstStyle>
          <a:p>
            <a:pPr rtl="0"/>
            <a:r>
              <a:rPr lang="ru-ru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  <a:p>
            <a:pPr lvl="2" rtl="0"/>
            <a:r>
              <a:rPr lang="ru-ru"/>
              <a:t>Third level</a:t>
            </a:r>
          </a:p>
          <a:p>
            <a:pPr lvl="3" rtl="0"/>
            <a:r>
              <a:rPr lang="ru-ru"/>
              <a:t>Fourth level</a:t>
            </a:r>
          </a:p>
          <a:p>
            <a:pPr lvl="4" rtl="0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  <a:p>
            <a:pPr lvl="2" rtl="0"/>
            <a:r>
              <a:rPr lang="ru-ru"/>
              <a:t>Third level</a:t>
            </a:r>
          </a:p>
          <a:p>
            <a:pPr lvl="3" rtl="0"/>
            <a:r>
              <a:rPr lang="ru-ru"/>
              <a:t>Fourth level</a:t>
            </a:r>
          </a:p>
          <a:p>
            <a:pPr lvl="4" rtl="0"/>
            <a:r>
              <a:rPr lang="ru-r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  <a:p>
            <a:pPr lvl="2" rtl="0"/>
            <a:r>
              <a:rPr lang="ru-ru"/>
              <a:t>Third level</a:t>
            </a:r>
          </a:p>
          <a:p>
            <a:pPr lvl="3" rtl="0"/>
            <a:r>
              <a:rPr lang="ru-ru"/>
              <a:t>Fourth level</a:t>
            </a:r>
          </a:p>
          <a:p>
            <a:pPr lvl="4" rtl="0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  <a:p>
            <a:pPr lvl="2" rtl="0"/>
            <a:r>
              <a:rPr lang="ru-ru"/>
              <a:t>Third level</a:t>
            </a:r>
          </a:p>
          <a:p>
            <a:pPr lvl="3" rtl="0"/>
            <a:r>
              <a:rPr lang="ru-ru"/>
              <a:t>Fourth level</a:t>
            </a:r>
          </a:p>
          <a:p>
            <a:pPr lvl="4" rtl="0"/>
            <a:r>
              <a:rPr lang="ru-r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  <a:p>
            <a:pPr lvl="2" rtl="0"/>
            <a:r>
              <a:rPr lang="ru-ru"/>
              <a:t>Third level</a:t>
            </a:r>
          </a:p>
          <a:p>
            <a:pPr lvl="3" rtl="0"/>
            <a:r>
              <a:rPr lang="ru-ru"/>
              <a:t>Fourth level</a:t>
            </a:r>
          </a:p>
          <a:p>
            <a:pPr lvl="4" rtl="0"/>
            <a:r>
              <a:rPr lang="ru-r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 rtlCol="0"/>
          <a:lstStyle/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 rtlCol="0"/>
          <a:lstStyle/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  <a:p>
            <a:pPr lvl="2" rtl="0"/>
            <a:r>
              <a:rPr lang="ru-ru"/>
              <a:t>Third level</a:t>
            </a:r>
          </a:p>
          <a:p>
            <a:pPr lvl="3" rtl="0"/>
            <a:r>
              <a:rPr lang="ru-ru"/>
              <a:t>Fourth level</a:t>
            </a:r>
          </a:p>
          <a:p>
            <a:pPr lvl="4" rtl="0"/>
            <a:r>
              <a:rPr lang="ru-ru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400"/>
            </a:lvl1pPr>
          </a:lstStyle>
          <a:p>
            <a:pPr rtl="0"/>
            <a:r>
              <a:rPr lang="ru-ru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  <a:p>
            <a:pPr lvl="2" rtl="0"/>
            <a:r>
              <a:rPr lang="ru-ru"/>
              <a:t>Third level</a:t>
            </a:r>
          </a:p>
          <a:p>
            <a:pPr lvl="3" rtl="0"/>
            <a:r>
              <a:rPr lang="ru-ru"/>
              <a:t>Fourth level</a:t>
            </a:r>
          </a:p>
          <a:p>
            <a:pPr lvl="4" rtl="0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184BA5-9AAB-3B55-F7F0-E82FEFFABB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7944" y="627532"/>
            <a:ext cx="5076056" cy="4247681"/>
          </a:xfrm>
          <a:solidFill>
            <a:schemeClr val="bg2"/>
          </a:solidFill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  <a:p>
            <a:pPr lvl="2" rtl="0"/>
            <a:r>
              <a:rPr lang="ru-ru"/>
              <a:t>Third level</a:t>
            </a:r>
          </a:p>
          <a:p>
            <a:pPr lvl="3" rtl="0"/>
            <a:r>
              <a:rPr lang="ru-ru"/>
              <a:t>Fourth level</a:t>
            </a:r>
          </a:p>
          <a:p>
            <a:pPr lvl="4" rtl="0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644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  <a:p>
            <a:pPr lvl="2" rtl="0"/>
            <a:r>
              <a:rPr lang="ru-ru"/>
              <a:t>Third level</a:t>
            </a:r>
          </a:p>
          <a:p>
            <a:pPr lvl="3" rtl="0"/>
            <a:r>
              <a:rPr lang="ru-ru"/>
              <a:t>Fourth level</a:t>
            </a:r>
          </a:p>
          <a:p>
            <a:pPr lvl="4" rtl="0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pPr rtl="0"/>
            <a:r>
              <a:rPr lang="ru-ru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200"/>
            </a:lvl1pPr>
          </a:lstStyle>
          <a:p>
            <a:pPr rtl="0"/>
            <a:r>
              <a:rPr lang="ru-ru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  <a:p>
            <a:pPr lvl="2" rtl="0"/>
            <a:r>
              <a:rPr lang="ru-ru"/>
              <a:t>Third level</a:t>
            </a:r>
          </a:p>
          <a:p>
            <a:pPr lvl="3" rtl="0"/>
            <a:r>
              <a:rPr lang="ru-ru"/>
              <a:t>Fourth level</a:t>
            </a:r>
          </a:p>
          <a:p>
            <a:pPr lvl="4" rtl="0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  <a:p>
            <a:pPr lvl="2" rtl="0"/>
            <a:r>
              <a:rPr lang="ru-ru"/>
              <a:t>Third level</a:t>
            </a:r>
          </a:p>
          <a:p>
            <a:pPr lvl="3" rtl="0"/>
            <a:r>
              <a:rPr lang="ru-ru"/>
              <a:t>Fourth level</a:t>
            </a:r>
          </a:p>
          <a:p>
            <a:pPr lvl="4" rtl="0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/>
              <a:t>Click to edit Master text styles</a:t>
            </a:r>
          </a:p>
          <a:p>
            <a:pPr lvl="1" rtl="0"/>
            <a:r>
              <a:rPr lang="ru-ru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/>
            </a:lvl1pPr>
          </a:lstStyle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ru-ru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rtl="0"/>
            <a:r>
              <a:rPr lang="ru-ru" noProof="0"/>
              <a:t>Click to edit Master text styles</a:t>
            </a:r>
          </a:p>
          <a:p>
            <a:pPr lvl="1" rtl="0"/>
            <a:r>
              <a:rPr lang="ru-ru" noProof="0"/>
              <a:t>Second level</a:t>
            </a:r>
          </a:p>
          <a:p>
            <a:pPr lvl="2" rtl="0"/>
            <a:r>
              <a:rPr lang="ru-ru" noProof="0"/>
              <a:t>Third level</a:t>
            </a:r>
          </a:p>
          <a:p>
            <a:pPr lvl="3" rtl="0"/>
            <a:r>
              <a:rPr lang="ru-ru" noProof="0"/>
              <a:t>Fourth level</a:t>
            </a:r>
          </a:p>
          <a:p>
            <a:pPr lvl="4" rtl="0"/>
            <a:r>
              <a:rPr lang="ru-ru" noProof="0"/>
              <a:t>Fifth 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fld id="{E9DC2C14-6E95-4EF0-AB2C-A4DB63E63034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i-FI" noProof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ru-ru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rtl="0"/>
            <a:r>
              <a:rPr lang="ru-ru" noProof="0"/>
              <a:t>Click to edit Master text styles</a:t>
            </a:r>
          </a:p>
          <a:p>
            <a:pPr lvl="1" rtl="0"/>
            <a:r>
              <a:rPr lang="ru-ru" noProof="0"/>
              <a:t>Second level</a:t>
            </a:r>
          </a:p>
          <a:p>
            <a:pPr lvl="2" rtl="0"/>
            <a:r>
              <a:rPr lang="ru-ru" noProof="0"/>
              <a:t>Third level</a:t>
            </a:r>
          </a:p>
          <a:p>
            <a:pPr lvl="3" rtl="0"/>
            <a:r>
              <a:rPr lang="ru-ru" noProof="0"/>
              <a:t>Fourth level</a:t>
            </a:r>
          </a:p>
          <a:p>
            <a:pPr lvl="4" rtl="0"/>
            <a:r>
              <a:rPr lang="ru-ru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fld id="{E9DC2C14-6E95-4EF0-AB2C-A4DB63E63034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  <p:sldLayoutId id="2147483684" r:id="rId3"/>
    <p:sldLayoutId id="2147483685" r:id="rId4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km.fi/en/education-system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hyperlink" Target="https://finland.fi/life-society/good-news-finland-tops-the-good-country-index/" TargetMode="Externa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hyperlink" Target="https://igep.fi/en/finland-gender-equality" TargetMode="Externa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index.goodcountry.org/" TargetMode="Externa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s://um.fi/frontpag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hyperlink" Target="https://sauna.fi/en/" TargetMode="Externa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hyperlink" Target="https://toolbox.finland.fi/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www.luontoon.fi/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ilmatieteenlaitos.fi/seasons-in-finland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5E787-AF76-69E8-EEFA-9FDD7905D0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7680"/>
          <a:stretch/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540369-5679-4258-A9BB-AD03770B0F3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040" y="3137615"/>
            <a:ext cx="6803918" cy="307777"/>
          </a:xfrm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</a:pPr>
            <a:r>
              <a:rPr lang="ru-ru" sz="2000" b="0" cap="none">
                <a:solidFill>
                  <a:schemeClr val="bg1"/>
                </a:solidFill>
                <a:latin typeface="+mn-lt"/>
              </a:rPr>
              <a:t>О ТОМ, В ЧЕМ СОСТОИТ ФИНСКОЕ СЧАСТЬЕ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948B642-FF05-073A-8161-5E0B256B8355}"/>
              </a:ext>
            </a:extLst>
          </p:cNvPr>
          <p:cNvSpPr txBox="1">
            <a:spLocks/>
          </p:cNvSpPr>
          <p:nvPr/>
        </p:nvSpPr>
        <p:spPr>
          <a:xfrm>
            <a:off x="1511299" y="4834492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700" kern="0" cap="none" spc="0">
                <a:solidFill>
                  <a:schemeClr val="bg1"/>
                </a:solidFill>
                <a:latin typeface="Finlandica" charset="0"/>
              </a:rPr>
              <a:t>Фото: Сванте Гуллихсен</a:t>
            </a:r>
            <a:endParaRPr lang="fi-FI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CC6192E6-64E8-EC62-4455-DBCD0CF5FE5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18F0F-ADEF-ED76-EE72-BC413F93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2" y="484784"/>
            <a:ext cx="585368" cy="3587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C91EA8-D71F-6D74-362F-1ADEFF4E2BE1}"/>
              </a:ext>
            </a:extLst>
          </p:cNvPr>
          <p:cNvSpPr txBox="1">
            <a:spLocks/>
          </p:cNvSpPr>
          <p:nvPr/>
        </p:nvSpPr>
        <p:spPr>
          <a:xfrm>
            <a:off x="1179070" y="2541069"/>
            <a:ext cx="6803918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00000"/>
              </a:lnSpc>
            </a:pPr>
            <a:r>
              <a:rPr lang="ru-ru" sz="2800" cap="none">
                <a:solidFill>
                  <a:schemeClr val="bg1"/>
                </a:solidFill>
                <a:latin typeface="+mn-lt"/>
              </a:rPr>
              <a:t>ФАКТЫ О ФИНЛЯНДИИ</a:t>
            </a:r>
          </a:p>
        </p:txBody>
      </p:sp>
    </p:spTree>
    <p:extLst>
      <p:ext uri="{BB962C8B-B14F-4D97-AF65-F5344CB8AC3E}">
        <p14:creationId xmlns:p14="http://schemas.microsoft.com/office/powerpoint/2010/main" val="54451719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A9749-A522-6569-0A80-2AB78B230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2031A-1B9A-608D-58D8-E61A0FCF2C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28" t="15539" r="1" b="151"/>
          <a:stretch>
            <a:fillRect/>
          </a:stretch>
        </p:blipFill>
        <p:spPr>
          <a:xfrm>
            <a:off x="-615142" y="0"/>
            <a:ext cx="9759142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3A12F3-E21B-46A8-D76A-00E18C029F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E0A0DC-0F17-70AB-1B59-FE8CA24AB502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700" kern="0" cap="none" spc="0">
                <a:solidFill>
                  <a:schemeClr val="bg1"/>
                </a:solidFill>
                <a:latin typeface="Finlandica" charset="0"/>
              </a:rPr>
              <a:t>Фото: Илари Вялимяки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98ED8C-8AD9-5084-8254-E2A0E39A650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5/10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B878BC-F26A-AF54-FE4E-3EEBBE0BB591}"/>
              </a:ext>
            </a:extLst>
          </p:cNvPr>
          <p:cNvSpPr txBox="1">
            <a:spLocks/>
          </p:cNvSpPr>
          <p:nvPr/>
        </p:nvSpPr>
        <p:spPr>
          <a:xfrm>
            <a:off x="1170041" y="2670243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Образование мирового уровня доступно</a:t>
            </a:r>
          </a:p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в Финляндии каждому — и практически бесплатно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09E6F-2EF2-A101-48BC-51498CE500F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F6D411-C61B-508A-2050-52839928D2B9}"/>
              </a:ext>
            </a:extLst>
          </p:cNvPr>
          <p:cNvSpPr txBox="1">
            <a:spLocks/>
          </p:cNvSpPr>
          <p:nvPr/>
        </p:nvSpPr>
        <p:spPr>
          <a:xfrm>
            <a:off x="1170041" y="245480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41670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B40D0-A51D-7B14-047C-7EA4A5AB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081C25-92B5-6E5D-5008-320E172F319F}"/>
              </a:ext>
            </a:extLst>
          </p:cNvPr>
          <p:cNvSpPr txBox="1">
            <a:spLocks/>
          </p:cNvSpPr>
          <p:nvPr/>
        </p:nvSpPr>
        <p:spPr>
          <a:xfrm>
            <a:off x="592263" y="706447"/>
            <a:ext cx="29547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600" dirty="0">
                <a:solidFill>
                  <a:schemeClr val="tx1"/>
                </a:solidFill>
                <a:ea typeface="+mj-lt"/>
                <a:cs typeface="+mj-lt"/>
              </a:rPr>
              <a:t>Инклюзивная государственная система образования Финляндии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BE39D418-2698-BB5F-4394-F3DC95102939}"/>
              </a:ext>
            </a:extLst>
          </p:cNvPr>
          <p:cNvGrpSpPr/>
          <p:nvPr/>
        </p:nvGrpSpPr>
        <p:grpSpPr>
          <a:xfrm>
            <a:off x="267792" y="1571484"/>
            <a:ext cx="3683610" cy="3355998"/>
            <a:chOff x="267792" y="1790597"/>
            <a:chExt cx="3683610" cy="3355998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61FD67B-3EB6-CD6A-6D63-97B6D47E5ADE}"/>
                </a:ext>
              </a:extLst>
            </p:cNvPr>
            <p:cNvSpPr txBox="1">
              <a:spLocks/>
            </p:cNvSpPr>
            <p:nvPr/>
          </p:nvSpPr>
          <p:spPr>
            <a:xfrm>
              <a:off x="267792" y="1790597"/>
              <a:ext cx="3596708" cy="29238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Финская система образования: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дошкольное образование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ru-RU" sz="1000" b="0" dirty="0">
                  <a:solidFill>
                    <a:srgbClr val="002EA2"/>
                  </a:solidFill>
                  <a:ea typeface="+mj-lt"/>
                  <a:cs typeface="+mj-lt"/>
                </a:rPr>
                <a:t>основное общее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 образование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вторая ступень (</a:t>
              </a:r>
              <a:r>
                <a:rPr lang="ru-ru" sz="1000" b="0" dirty="0">
                  <a:solidFill>
                    <a:srgbClr val="002EA2"/>
                  </a:solidFill>
                  <a:ea typeface="+mj-lt"/>
                  <a:cs typeface="+mj-lt"/>
                </a:rPr>
                <a:t>гимназии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 и </a:t>
              </a:r>
              <a:r>
                <a:rPr lang="ru-ru" sz="1000" b="0" dirty="0">
                  <a:solidFill>
                    <a:srgbClr val="002EA2"/>
                  </a:solidFill>
                  <a:ea typeface="+mj-lt"/>
                  <a:cs typeface="+mj-lt"/>
                </a:rPr>
                <a:t>среднее 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профессиональное </a:t>
              </a:r>
              <a:r>
                <a:rPr lang="ru-ru" sz="1000" b="0" dirty="0">
                  <a:solidFill>
                    <a:srgbClr val="002EA2"/>
                  </a:solidFill>
                  <a:ea typeface="+mj-lt"/>
                  <a:cs typeface="+mj-lt"/>
                </a:rPr>
                <a:t>образование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)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высшее образование (</a:t>
              </a:r>
              <a:r>
                <a:rPr lang="ru-ru" sz="1000" b="0" dirty="0">
                  <a:solidFill>
                    <a:srgbClr val="002EA2"/>
                  </a:solidFill>
                  <a:ea typeface="+mj-lt"/>
                  <a:cs typeface="+mj-lt"/>
                </a:rPr>
                <a:t>университеты прикладных наук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 и университеты)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ru-ru" sz="2000" dirty="0">
                  <a:solidFill>
                    <a:schemeClr val="tx1"/>
                  </a:solidFill>
                  <a:ea typeface="+mj-lt"/>
                  <a:cs typeface="+mj-lt"/>
                </a:rPr>
                <a:t>13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 университетов</a:t>
              </a:r>
            </a:p>
            <a:p>
              <a:pPr algn="ctr" rtl="0"/>
              <a:r>
                <a:rPr lang="ru-ru" sz="2000" dirty="0">
                  <a:solidFill>
                    <a:schemeClr val="tx1"/>
                  </a:solidFill>
                  <a:ea typeface="+mj-lt"/>
                  <a:cs typeface="+mj-lt"/>
                </a:rPr>
                <a:t>22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  <a:r>
                <a:rPr lang="ru-ru" sz="1000" b="0" dirty="0">
                  <a:solidFill>
                    <a:srgbClr val="002EA2"/>
                  </a:solidFill>
                  <a:ea typeface="+mj-lt"/>
                  <a:cs typeface="+mj-lt"/>
                </a:rPr>
                <a:t>университета прикладных наук</a:t>
              </a:r>
              <a:br>
                <a:rPr lang="en-US" sz="1000" b="0" dirty="0">
                  <a:ea typeface="+mj-lt"/>
                  <a:cs typeface="+mj-lt"/>
                </a:rPr>
              </a:br>
              <a:br>
                <a:rPr lang="en-US" sz="1000" b="0" dirty="0">
                  <a:ea typeface="+mj-lt"/>
                  <a:cs typeface="+mj-lt"/>
                </a:rPr>
              </a:br>
              <a:r>
                <a:rPr lang="ru-ru" sz="2000" dirty="0">
                  <a:solidFill>
                    <a:schemeClr val="tx1"/>
                  </a:solidFill>
                  <a:ea typeface="+mj-lt"/>
                  <a:cs typeface="+mj-lt"/>
                </a:rPr>
                <a:t>Более 600</a:t>
              </a:r>
            </a:p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 программ бакалавриата и магистратуры на английском языке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Бесплатное школьное питание для всех учащихся с </a:t>
              </a:r>
              <a:r>
                <a:rPr lang="ru-ru" sz="2000" dirty="0">
                  <a:solidFill>
                    <a:schemeClr val="tx1"/>
                  </a:solidFill>
                  <a:ea typeface="+mj-lt"/>
                  <a:cs typeface="+mj-lt"/>
                </a:rPr>
                <a:t>1948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 года</a:t>
              </a:r>
            </a:p>
          </p:txBody>
        </p:sp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D16B2D4A-2ED4-202D-7791-9D29EC28B59C}"/>
                </a:ext>
              </a:extLst>
            </p:cNvPr>
            <p:cNvSpPr txBox="1"/>
            <p:nvPr/>
          </p:nvSpPr>
          <p:spPr>
            <a:xfrm>
              <a:off x="337049" y="4438709"/>
              <a:ext cx="36143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endParaRPr lang="en-US" sz="24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8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ru-ru" sz="800" b="0" dirty="0">
                  <a:ea typeface="+mj-lt"/>
                  <a:cs typeface="+mj-lt"/>
                </a:rPr>
                <a:t>Как устроена система образования: </a:t>
              </a:r>
              <a:r>
                <a:rPr lang="ru-ru" sz="800" b="1" dirty="0"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https://okm.fi/en/education-system</a:t>
              </a:r>
              <a:endParaRPr lang="en-US" sz="800" b="1" dirty="0"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F0ACCD7-39BF-04FE-E0F3-5A207F586D0D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4D18F7-7695-0D38-1E68-782A966E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3C1B477D-32E1-D1C1-F9F6-09E75958C837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Фото: Илари Вялимяки</a:t>
              </a:r>
              <a:endParaRPr lang="fi-FI" sz="700" kern="0" cap="none" spc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BCA373-2652-F1DF-4C42-0B94F5438651}"/>
              </a:ext>
            </a:extLst>
          </p:cNvPr>
          <p:cNvGrpSpPr/>
          <p:nvPr/>
        </p:nvGrpSpPr>
        <p:grpSpPr>
          <a:xfrm>
            <a:off x="4068722" y="615655"/>
            <a:ext cx="6425233" cy="4279948"/>
            <a:chOff x="4068719" y="592528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58B920-2281-9A85-D8CA-346336D98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8719" y="592528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BE45E81C-0CD0-28CA-E199-0F6B7F3471BB}"/>
                </a:ext>
              </a:extLst>
            </p:cNvPr>
            <p:cNvSpPr txBox="1">
              <a:spLocks/>
            </p:cNvSpPr>
            <p:nvPr/>
          </p:nvSpPr>
          <p:spPr>
            <a:xfrm>
              <a:off x="4148601" y="667331"/>
              <a:ext cx="705803" cy="10730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tx2"/>
                  </a:solidFill>
                  <a:latin typeface="Finlandica" charset="0"/>
                </a:rPr>
                <a:t>Фото: Мийка Кайну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0593-B969-A022-90EE-1BB58EA33BDE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EA145-BD3B-92A0-8DCA-FDC565601D8E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5D3927-AA50-6E94-7E2C-3AEF0F7A3E61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D1B3E3-7137-055C-EEC2-C562C50D3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D8E0B65-6C5D-F36B-E099-F48FC9CB062D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23762"/>
              <a:ext cx="785471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Юха Ниемеля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912194-22AA-6DEB-5622-D7AA46FA6F44}"/>
              </a:ext>
            </a:extLst>
          </p:cNvPr>
          <p:cNvGrpSpPr/>
          <p:nvPr/>
        </p:nvGrpSpPr>
        <p:grpSpPr>
          <a:xfrm>
            <a:off x="-3819526" y="627531"/>
            <a:ext cx="3805815" cy="4277907"/>
            <a:chOff x="176579" y="5266610"/>
            <a:chExt cx="3805815" cy="4277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9F192F-75B6-E927-FB0C-719B68DA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04" r="20404"/>
            <a:stretch/>
          </p:blipFill>
          <p:spPr>
            <a:xfrm>
              <a:off x="176579" y="5266610"/>
              <a:ext cx="3805815" cy="4277907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AD785E25-F7DD-C0C3-668D-A98A95018CFB}"/>
                </a:ext>
              </a:extLst>
            </p:cNvPr>
            <p:cNvSpPr txBox="1">
              <a:spLocks/>
            </p:cNvSpPr>
            <p:nvPr/>
          </p:nvSpPr>
          <p:spPr>
            <a:xfrm>
              <a:off x="250327" y="5333189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Мийка Кайну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FF3690D-37E6-FC0F-29F8-243871307B97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1E2869-B808-75C9-C76D-B390B1198485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26C525-50FB-C66C-ABC6-9FFC09938B10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ru-ru" sz="600" b="0">
                <a:solidFill>
                  <a:schemeClr val="accent3"/>
                </a:solidFill>
              </a:rPr>
              <a:t>ФАКТЫ О ФИНЛЯНДИИ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1295EC-A7B5-A4B4-D178-D7DDFA742A1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700">
                <a:solidFill>
                  <a:schemeClr val="tx1"/>
                </a:solidFill>
              </a:rPr>
              <a:t>Образование</a:t>
            </a:r>
          </a:p>
          <a:p>
            <a:pPr algn="ctr" rtl="0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5B2DE9C-5F9A-856D-7062-110CD7DBBD76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61BC2B5-AE2D-FC48-F20A-915D16E7B50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4546F58-34D6-D326-639E-52413F937C6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FCB5C6-F23F-2091-A438-C92332CAF649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B984D0-7DBF-E1F5-C8BC-39327CEF5E3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9504559-70F7-3393-458B-2F58236C4E78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71552F-A529-A4FE-88EE-ADA754B5577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539A204-06EA-CF60-1786-15A9877C914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DA420567-A177-9AA4-6181-ABDC7ED8B92C}"/>
              </a:ext>
            </a:extLst>
          </p:cNvPr>
          <p:cNvSpPr/>
          <p:nvPr/>
        </p:nvSpPr>
        <p:spPr>
          <a:xfrm>
            <a:off x="180029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68531A6-5F61-5967-85A8-36D9B0F93F4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2FD5A66-F767-2CAB-AC0D-683F7187F4C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>
                <a:solidFill>
                  <a:schemeClr val="tx1"/>
                </a:solidFill>
                <a:latin typeface="Finlandic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90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46914E-7 L 0.43872 -0.001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69115 -2.96296E-6 " pathEditMode="relative" rAng="0" ptsTypes="AA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E2CD-71A3-4454-BF73-73096B153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71FC6-636D-DD47-67BE-B65FB8BA61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80" r="13598" b="6682"/>
          <a:stretch>
            <a:fillRect/>
          </a:stretch>
        </p:blipFill>
        <p:spPr>
          <a:xfrm>
            <a:off x="0" y="-9527"/>
            <a:ext cx="9144000" cy="51530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5B3A6C-396E-ABB2-5439-69EE55C65706}"/>
              </a:ext>
            </a:extLst>
          </p:cNvPr>
          <p:cNvSpPr/>
          <p:nvPr/>
        </p:nvSpPr>
        <p:spPr>
          <a:xfrm>
            <a:off x="-2" y="0"/>
            <a:ext cx="9144001" cy="5153027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343647-0C30-D14C-583D-01E24A7FD3DA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700" kern="0" cap="none" spc="0">
                <a:solidFill>
                  <a:schemeClr val="bg1"/>
                </a:solidFill>
                <a:latin typeface="Finlandica" charset="0"/>
              </a:rPr>
              <a:t>Фото: Марьяана Малкамяки / Keksi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CE1DCD-3E49-F5AD-9BB4-4EC9D113A9CA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6/10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8DA995-EB3A-1893-1785-A033BD3D8F31}"/>
              </a:ext>
            </a:extLst>
          </p:cNvPr>
          <p:cNvSpPr txBox="1">
            <a:spLocks/>
          </p:cNvSpPr>
          <p:nvPr/>
        </p:nvSpPr>
        <p:spPr>
          <a:xfrm>
            <a:off x="1170041" y="2767499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Политическая система Финляндии прозрачна, подотчетна и придерживается принципа верховенства закона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132F8-43EB-F2BE-3495-D3FA158D3C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52EB9-05E6-B74A-0803-DDC590E9194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ГОСУДАРСТВЕННОЕ УПРАВЛЕНИЕ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3356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A9E2-0E20-FAA7-E49D-464221A0A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5612B793-593C-A1DA-6CEF-1B807FC7D2D1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06D9A5-9939-448E-348C-8F676C0A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8B801DA-153D-D73E-E2CB-422BAAAA0CE2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2DA2FE-8311-40BE-BC67-2E25ABFD8332}"/>
              </a:ext>
            </a:extLst>
          </p:cNvPr>
          <p:cNvGrpSpPr/>
          <p:nvPr/>
        </p:nvGrpSpPr>
        <p:grpSpPr>
          <a:xfrm>
            <a:off x="4066435" y="63006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42E239-8333-ABEF-2AFE-B248455AB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091" b="7091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15B6495-6E77-10EF-B1CC-8A0A566EBD04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351332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Ханне Салонен / Эдускунта (парламент Финляндии) 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0CF6C43-E287-7A83-2DEC-4F89958706D7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BF715A8-C4C9-D323-3B93-5054C7A13D02}"/>
              </a:ext>
            </a:extLst>
          </p:cNvPr>
          <p:cNvSpPr txBox="1">
            <a:spLocks/>
          </p:cNvSpPr>
          <p:nvPr/>
        </p:nvSpPr>
        <p:spPr>
          <a:xfrm>
            <a:off x="483757" y="827401"/>
            <a:ext cx="31887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dirty="0">
                <a:solidFill>
                  <a:schemeClr val="tx1"/>
                </a:solidFill>
                <a:ea typeface="+mj-lt"/>
                <a:cs typeface="+mj-lt"/>
              </a:rPr>
              <a:t>Финляндия — парламентская республика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38FDFE-E59E-A12E-A9A1-3B68951B8581}"/>
              </a:ext>
            </a:extLst>
          </p:cNvPr>
          <p:cNvSpPr txBox="1">
            <a:spLocks/>
          </p:cNvSpPr>
          <p:nvPr/>
        </p:nvSpPr>
        <p:spPr>
          <a:xfrm>
            <a:off x="427121" y="1933362"/>
            <a:ext cx="3302041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dirty="0">
                <a:solidFill>
                  <a:schemeClr val="tx1"/>
                </a:solidFill>
                <a:ea typeface="+mj-lt"/>
                <a:cs typeface="+mj-lt"/>
              </a:rPr>
              <a:t>200 </a:t>
            </a:r>
          </a:p>
          <a:p>
            <a:pPr algn="ctr" rtl="0"/>
            <a:r>
              <a:rPr lang="ru-ru" sz="1000" b="0" dirty="0">
                <a:solidFill>
                  <a:schemeClr val="tx1"/>
                </a:solidFill>
                <a:ea typeface="+mj-lt"/>
                <a:cs typeface="+mj-lt"/>
              </a:rPr>
              <a:t>членов парламента, избираемых каждые 4 года</a:t>
            </a:r>
          </a:p>
          <a:p>
            <a:pPr algn="ctr" rtl="0"/>
            <a:endParaRPr lang="en-US" sz="9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2000" dirty="0">
                <a:solidFill>
                  <a:schemeClr val="tx1"/>
                </a:solidFill>
                <a:ea typeface="+mj-lt"/>
                <a:cs typeface="+mj-lt"/>
              </a:rPr>
              <a:t>92 женщины / 108 мужчин</a:t>
            </a:r>
          </a:p>
          <a:p>
            <a:pPr algn="ctr" rtl="0"/>
            <a:r>
              <a:rPr lang="ru-ru" sz="1000" b="0" dirty="0">
                <a:solidFill>
                  <a:schemeClr val="tx1"/>
                </a:solidFill>
                <a:ea typeface="+mj-lt"/>
                <a:cs typeface="+mj-lt"/>
              </a:rPr>
              <a:t>Правительство возглавляет премьер-министр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1000" b="0" dirty="0">
                <a:solidFill>
                  <a:schemeClr val="tx1"/>
                </a:solidFill>
                <a:ea typeface="+mj-lt"/>
                <a:cs typeface="+mj-lt"/>
              </a:rPr>
              <a:t>Президент республики избирается на </a:t>
            </a:r>
          </a:p>
          <a:p>
            <a:pPr algn="ctr" rtl="0"/>
            <a:r>
              <a:rPr lang="ru-ru" sz="2000" dirty="0">
                <a:solidFill>
                  <a:schemeClr val="tx1"/>
                </a:solidFill>
                <a:ea typeface="+mj-lt"/>
                <a:cs typeface="+mj-lt"/>
              </a:rPr>
              <a:t>шестилетний срок </a:t>
            </a:r>
          </a:p>
          <a:p>
            <a:pPr algn="ctr" rtl="0"/>
            <a:r>
              <a:rPr lang="ru-ru" sz="1000" b="0" dirty="0">
                <a:solidFill>
                  <a:schemeClr val="tx1"/>
                </a:solidFill>
                <a:ea typeface="+mj-lt"/>
                <a:cs typeface="+mj-lt"/>
              </a:rPr>
              <a:t>прямым всенародным голосованием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1000" b="0" dirty="0">
                <a:solidFill>
                  <a:schemeClr val="tx1"/>
                </a:solidFill>
                <a:ea typeface="+mj-lt"/>
                <a:cs typeface="+mj-lt"/>
              </a:rPr>
              <a:t>Одна из самых прозрачных и наименее коррумпированных стран, что гарантирует высокий уровень доверия в обществе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800" b="0" dirty="0">
                <a:solidFill>
                  <a:schemeClr val="tx1"/>
                </a:solidFill>
                <a:ea typeface="+mj-lt"/>
                <a:cs typeface="+mj-lt"/>
              </a:rPr>
              <a:t>Good </a:t>
            </a:r>
            <a:r>
              <a:rPr lang="ru-ru" sz="800" b="0" dirty="0" err="1">
                <a:solidFill>
                  <a:schemeClr val="tx1"/>
                </a:solidFill>
                <a:ea typeface="+mj-lt"/>
                <a:cs typeface="+mj-lt"/>
              </a:rPr>
              <a:t>country</a:t>
            </a:r>
            <a:r>
              <a:rPr lang="ru-ru" sz="800" b="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ru-ru" sz="800" b="0" dirty="0" err="1">
                <a:solidFill>
                  <a:schemeClr val="tx1"/>
                </a:solidFill>
                <a:ea typeface="+mj-lt"/>
                <a:cs typeface="+mj-lt"/>
              </a:rPr>
              <a:t>index</a:t>
            </a:r>
            <a:r>
              <a:rPr lang="ru-ru" sz="800" b="0" dirty="0">
                <a:solidFill>
                  <a:schemeClr val="tx1"/>
                </a:solidFill>
                <a:ea typeface="+mj-lt"/>
                <a:cs typeface="+mj-lt"/>
              </a:rPr>
              <a:t> («Рейтинг хороших стран»): </a:t>
            </a:r>
            <a:r>
              <a:rPr lang="ru-ru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https://finland.fi/life-society/good-news-finland-tops-the-good-country-index/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BE11C-16F3-DA3A-9578-BFAE7E8441E8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97E054-9558-14FB-F066-054929D521D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2595DF-4642-1D84-E3B3-18EB17DDC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A4C6E8C7-EB8E-FF20-F947-9EBB9964BC0B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7585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Веса Лайтинен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33DAA-A1E1-81ED-CAEA-B02A540D6882}"/>
              </a:ext>
            </a:extLst>
          </p:cNvPr>
          <p:cNvGrpSpPr/>
          <p:nvPr/>
        </p:nvGrpSpPr>
        <p:grpSpPr>
          <a:xfrm>
            <a:off x="-3811711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F8C992-38C3-3D6C-AFB0-DB87261C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9A29E83F-E587-6838-65D6-7E33CD45A424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Юхо Кува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FDB0E4C-9B83-11A4-31C2-2A2821C3769E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C1BA7F-6885-4F9D-15EE-AF944C6B674B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FDB7A7-1777-C63A-8A3C-1A28C2B74444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ru-ru" sz="600" b="0">
                <a:solidFill>
                  <a:schemeClr val="accent3"/>
                </a:solidFill>
              </a:rPr>
              <a:t>ФАКТЫ О ФИНЛЯНДИИ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A14A2-9675-8840-ACAC-D037DAED4EC8}"/>
              </a:ext>
            </a:extLst>
          </p:cNvPr>
          <p:cNvSpPr txBox="1">
            <a:spLocks/>
          </p:cNvSpPr>
          <p:nvPr/>
        </p:nvSpPr>
        <p:spPr>
          <a:xfrm>
            <a:off x="283148" y="174586"/>
            <a:ext cx="361351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700">
                <a:solidFill>
                  <a:schemeClr val="tx1"/>
                </a:solidFill>
                <a:latin typeface="Finlandica"/>
              </a:rPr>
              <a:t>Государственное управление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BAC5F5-D926-E32C-B952-76AFC8E1CED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4D737840-EA79-6F73-BF81-3B117698DA95}"/>
              </a:ext>
            </a:extLst>
          </p:cNvPr>
          <p:cNvSpPr/>
          <p:nvPr/>
        </p:nvSpPr>
        <p:spPr>
          <a:xfrm>
            <a:off x="209178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BD7E87-F899-DE51-D98A-A2044447FF0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8BFE9A5-B138-A9B9-21C8-5D80B80A66E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B50C93-28CE-A280-309D-71777A45B093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5541B6A-2C1A-FE24-8A3E-4C8873EADC1F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FCC83F7-9922-CBBA-0662-E39D9EE3AC83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>
                <a:solidFill>
                  <a:schemeClr val="tx1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C1DF45E-DA3F-22CA-420F-BB1D90B5AE0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B0919AA-1E07-423D-0CFA-8C1A6D1FD6E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67E5150-A600-FE26-C54D-615E6F51FC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E2C604A-5159-C91A-B5E7-7A21A808329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02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C2ED-7CFF-5DD9-2901-7AEC0CCE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D36F4-467F-B3D0-8874-7C343781E2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3" t="11620" b="78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FBC44A-E8AF-DCF8-E101-63587F0FE528}"/>
              </a:ext>
            </a:extLst>
          </p:cNvPr>
          <p:cNvSpPr/>
          <p:nvPr/>
        </p:nvSpPr>
        <p:spPr>
          <a:xfrm>
            <a:off x="0" y="-4779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FFDB78-E885-C1A9-6426-BE964CA34E7B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7/10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45CA55-35B1-1A02-6475-1F56109B060A}"/>
              </a:ext>
            </a:extLst>
          </p:cNvPr>
          <p:cNvSpPr txBox="1">
            <a:spLocks/>
          </p:cNvSpPr>
          <p:nvPr/>
        </p:nvSpPr>
        <p:spPr>
          <a:xfrm>
            <a:off x="1170041" y="2751163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Мы верим в равенство</a:t>
            </a:r>
          </a:p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и участие граждан в жизни общества 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35D40C-8274-1072-7170-D66E0C3241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0351E-EDB9-752E-4B2E-C1032A31DA1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РАВЕНСТВО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3DCF9C-0452-17DB-AE3E-1AB5ABFBB967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700" kern="0" cap="none" spc="0">
                <a:solidFill>
                  <a:schemeClr val="bg1"/>
                </a:solidFill>
                <a:latin typeface="Finlandica" charset="0"/>
              </a:rPr>
              <a:t>Фото: Майя Астикайнен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BD1E-F119-FCFA-6928-81A09F2C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B4BC9FA1-F3B1-50E1-7112-64F988E44607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656E63-6F4F-3168-B445-171E3A7F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1" r="1026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BB08E50-B538-9B09-2082-422C2049D789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tx2"/>
                  </a:solidFill>
                  <a:latin typeface="Finlandica" charset="0"/>
                </a:rPr>
                <a:t>Фото: Юсси Хеллстен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3D8DA-1665-BAB5-4E75-43A5534041E9}"/>
              </a:ext>
            </a:extLst>
          </p:cNvPr>
          <p:cNvGrpSpPr/>
          <p:nvPr/>
        </p:nvGrpSpPr>
        <p:grpSpPr>
          <a:xfrm>
            <a:off x="4067944" y="621040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F47DC2-CF00-B935-481E-7C722D19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08" t="-263" r="-13808" b="345"/>
            <a:stretch>
              <a:fillRect/>
            </a:stretch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3AC14E4E-19A2-A94E-AE1F-F2618DF50D37}"/>
                </a:ext>
              </a:extLst>
            </p:cNvPr>
            <p:cNvSpPr txBox="1">
              <a:spLocks/>
            </p:cNvSpPr>
            <p:nvPr/>
          </p:nvSpPr>
          <p:spPr>
            <a:xfrm>
              <a:off x="4728677" y="654548"/>
              <a:ext cx="63478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Вили Орава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DCE3EDA-54F2-CA08-93D8-07E2195FEC0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DC8DEA-D531-BC0E-0E6F-105D9F64908D}"/>
              </a:ext>
            </a:extLst>
          </p:cNvPr>
          <p:cNvGrpSpPr/>
          <p:nvPr/>
        </p:nvGrpSpPr>
        <p:grpSpPr>
          <a:xfrm>
            <a:off x="1101269" y="1341462"/>
            <a:ext cx="1972908" cy="1237003"/>
            <a:chOff x="1092758" y="2224113"/>
            <a:chExt cx="1972908" cy="1237003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531C2CBB-B55E-58B7-1D1E-69DF66D59A68}"/>
                </a:ext>
              </a:extLst>
            </p:cNvPr>
            <p:cNvSpPr txBox="1">
              <a:spLocks/>
            </p:cNvSpPr>
            <p:nvPr/>
          </p:nvSpPr>
          <p:spPr>
            <a:xfrm>
              <a:off x="1092758" y="2691675"/>
              <a:ext cx="1972908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Финляндия стала первой страной в мире, предоставившей в 1906 году право голосовать и баллотироваться на выборах всем женщинам и мужчинам.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09AEAE59-B281-8BBA-4C0A-5E29F7A108C1}"/>
                </a:ext>
              </a:extLst>
            </p:cNvPr>
            <p:cNvSpPr txBox="1">
              <a:spLocks/>
            </p:cNvSpPr>
            <p:nvPr/>
          </p:nvSpPr>
          <p:spPr>
            <a:xfrm>
              <a:off x="1337155" y="2224113"/>
              <a:ext cx="1449153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ru-ru" sz="2000">
                  <a:solidFill>
                    <a:schemeClr val="tx1"/>
                  </a:solidFill>
                  <a:ea typeface="+mj-lt"/>
                  <a:cs typeface="+mj-lt"/>
                </a:rPr>
                <a:t>1906 год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39A7B99-C4BE-0F1E-DAC2-99F00B336EF1}"/>
              </a:ext>
            </a:extLst>
          </p:cNvPr>
          <p:cNvSpPr txBox="1">
            <a:spLocks/>
          </p:cNvSpPr>
          <p:nvPr/>
        </p:nvSpPr>
        <p:spPr>
          <a:xfrm>
            <a:off x="693943" y="2988592"/>
            <a:ext cx="2787561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000" b="0" dirty="0">
                <a:solidFill>
                  <a:schemeClr val="tx1"/>
                </a:solidFill>
                <a:ea typeface="+mj-lt"/>
                <a:cs typeface="+mj-lt"/>
              </a:rPr>
              <a:t>По финскому законодательству каждый человек имеет право на равное обращение независимо от его происхождения, пола или других характеристик.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1000" b="0" dirty="0">
                <a:solidFill>
                  <a:srgbClr val="FF0000"/>
                </a:solidFill>
                <a:ea typeface="+mj-lt"/>
                <a:cs typeface="+mj-lt"/>
              </a:rPr>
              <a:t>Родительский о</a:t>
            </a:r>
            <a:r>
              <a:rPr lang="ru-ru" sz="1000" b="0" dirty="0">
                <a:solidFill>
                  <a:schemeClr val="tx1"/>
                </a:solidFill>
                <a:ea typeface="+mj-lt"/>
                <a:cs typeface="+mj-lt"/>
              </a:rPr>
              <a:t>тпуск </a:t>
            </a:r>
            <a:r>
              <a:rPr lang="ru-ru" sz="1000" b="0" strike="sngStrike" dirty="0">
                <a:solidFill>
                  <a:schemeClr val="tx1"/>
                </a:solidFill>
                <a:ea typeface="+mj-lt"/>
                <a:cs typeface="+mj-lt"/>
              </a:rPr>
              <a:t>по уходу за ребенком </a:t>
            </a:r>
            <a:r>
              <a:rPr lang="ru-ru" sz="1000" b="0" dirty="0">
                <a:solidFill>
                  <a:schemeClr val="tx1"/>
                </a:solidFill>
                <a:ea typeface="+mj-lt"/>
                <a:cs typeface="+mj-lt"/>
              </a:rPr>
              <a:t>был поделен поровну между родителями в 2022 году.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800" b="0" dirty="0">
                <a:solidFill>
                  <a:schemeClr val="tx1"/>
                </a:solidFill>
                <a:ea typeface="+mj-lt"/>
                <a:cs typeface="+mj-lt"/>
              </a:rPr>
              <a:t>Международная премия за гендерное равенство: </a:t>
            </a:r>
            <a:r>
              <a:rPr lang="ru-ru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https://igep.fi/en/finland-gender-equality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39039-AF4F-977F-6F93-CA82E5C8FCB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EA9817-2C41-2E22-312F-274172F5247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6022D7-BF58-7C02-3028-BA9F3671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D2AA9BF7-9F69-8756-16F0-587E5608E8B8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827150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tx2"/>
                  </a:solidFill>
                  <a:latin typeface="Finlandica" charset="0"/>
                </a:rPr>
                <a:t>Фото: Оути Неувонен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231D5B-6F28-565B-DB42-DD2AB335D037}"/>
              </a:ext>
            </a:extLst>
          </p:cNvPr>
          <p:cNvGrpSpPr/>
          <p:nvPr/>
        </p:nvGrpSpPr>
        <p:grpSpPr>
          <a:xfrm>
            <a:off x="-3819526" y="621040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C044C4-80DF-2CF4-6BDB-8B5D9A563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86" r="20486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C60F3F48-FCD2-A0AA-38AE-7937FD92BCAF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18581"/>
              <a:ext cx="870431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tx2"/>
                  </a:solidFill>
                  <a:latin typeface="Finlandica" charset="0"/>
                </a:rPr>
                <a:t>Фото: Силья Минккинен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4AD8CFC-5F6E-3FFA-815D-4E9E6ABCB473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4CABF5-C17B-FF3B-CF30-8B844082F5B8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F825EC-E5B4-42C8-8176-5274E34265C6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ru-ru" sz="600" b="0">
                <a:solidFill>
                  <a:schemeClr val="accent3"/>
                </a:solidFill>
              </a:rPr>
              <a:t>ФАКТЫ О ФИНЛЯНДИИ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644EC29-D797-69DB-91D2-233A70BC2E8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700">
                <a:solidFill>
                  <a:schemeClr val="tx1"/>
                </a:solidFill>
                <a:latin typeface="Finlandica"/>
              </a:rPr>
              <a:t>Равенство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AC9FCD4-0B62-3DF0-1875-B9164743705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5472B4BB-29EC-9791-9229-75494AE83BA8}"/>
              </a:ext>
            </a:extLst>
          </p:cNvPr>
          <p:cNvSpPr/>
          <p:nvPr/>
        </p:nvSpPr>
        <p:spPr>
          <a:xfrm>
            <a:off x="23872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E53E63C-A413-2329-AC6C-50ED38BDC9F4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83D271F-524C-4292-27A5-2650AB25FBFB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89652C0-41EA-B2CB-331B-B4ECA2400391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D61C9B8A-749B-F9A8-8EBD-363A0785D619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6634EF6-DB6A-C036-6EC3-F7F9C3AB5DC7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89C3BC68-FF11-F760-5891-8F7FADD3314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>
                <a:solidFill>
                  <a:schemeClr val="tx1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7F57B28-42EC-5E02-7162-FDDD6176B9CC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962BA92-BB45-2832-3A47-78B0416585FD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DB85DBF-4548-D37D-0836-B23753915E3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182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09877E-6 L 0.69114 2.09877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01DFD-5387-77CE-6527-CC473A4A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5ACA49-10A5-F6B6-B241-A8231D71BE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3" t="31868" r="11092" b="198"/>
          <a:stretch>
            <a:fillRect/>
          </a:stretch>
        </p:blipFill>
        <p:spPr>
          <a:xfrm>
            <a:off x="0" y="-1499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B8943-5F21-1897-9118-C253CC86ADA0}"/>
              </a:ext>
            </a:extLst>
          </p:cNvPr>
          <p:cNvSpPr/>
          <p:nvPr/>
        </p:nvSpPr>
        <p:spPr>
          <a:xfrm>
            <a:off x="0" y="-14990"/>
            <a:ext cx="9144000" cy="514350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31D66A-BE36-BBA6-B903-D95DB2675338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700" kern="0" cap="none" spc="0">
                <a:solidFill>
                  <a:schemeClr val="bg1"/>
                </a:solidFill>
                <a:latin typeface="Finlandica" charset="0"/>
              </a:rPr>
              <a:t>Фото: Лийса Такала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FF8357-6CED-44FE-AF41-6BD0FCEC87C8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8/10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5D93EE-8425-DD27-EC4D-ABE20EB4329B}"/>
              </a:ext>
            </a:extLst>
          </p:cNvPr>
          <p:cNvSpPr txBox="1">
            <a:spLocks/>
          </p:cNvSpPr>
          <p:nvPr/>
        </p:nvSpPr>
        <p:spPr>
          <a:xfrm>
            <a:off x="1170041" y="2758242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Финляндия — надежный союзник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7DD3E6-1E86-7C07-B175-863827C95E0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5B8C6-64C8-611E-BF8B-3AA4B5103286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ФИНЛЯНДИЯ В МИРЕ</a:t>
            </a:r>
          </a:p>
        </p:txBody>
      </p:sp>
    </p:spTree>
    <p:extLst>
      <p:ext uri="{BB962C8B-B14F-4D97-AF65-F5344CB8AC3E}">
        <p14:creationId xmlns:p14="http://schemas.microsoft.com/office/powerpoint/2010/main" val="11304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2115D-B162-00DD-0FB8-69FC2A3D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36D331B-F641-9A68-1B36-2C46E5182870}"/>
              </a:ext>
            </a:extLst>
          </p:cNvPr>
          <p:cNvSpPr txBox="1">
            <a:spLocks/>
          </p:cNvSpPr>
          <p:nvPr/>
        </p:nvSpPr>
        <p:spPr>
          <a:xfrm>
            <a:off x="589090" y="3999483"/>
            <a:ext cx="315753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800" b="0" dirty="0">
                <a:solidFill>
                  <a:schemeClr val="tx1"/>
                </a:solidFill>
                <a:ea typeface="+mj-lt"/>
                <a:cs typeface="+mj-lt"/>
              </a:rPr>
              <a:t>Финляндия занимает первое место в мире по вкладу в общее благо человечества</a:t>
            </a:r>
          </a:p>
          <a:p>
            <a:pPr algn="ctr" rtl="0"/>
            <a:r>
              <a:rPr lang="ru-ru" sz="800" dirty="0">
                <a:solidFill>
                  <a:schemeClr val="tx1"/>
                </a:solidFill>
                <a:ea typeface="+mj-lt"/>
                <a:cs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https://index.goodcountry.org/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8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800" b="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</a:p>
          <a:p>
            <a:pPr algn="ctr" rtl="0"/>
            <a:r>
              <a:rPr lang="ru-ru" sz="800" b="0" dirty="0">
                <a:solidFill>
                  <a:schemeClr val="tx1"/>
                </a:solidFill>
                <a:ea typeface="+mj-lt"/>
                <a:cs typeface="+mj-lt"/>
              </a:rPr>
              <a:t>Министерство иностранных дел Финляндии</a:t>
            </a:r>
          </a:p>
          <a:p>
            <a:pPr algn="ctr" rtl="0"/>
            <a:r>
              <a:rPr lang="ru-ru" sz="800" dirty="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https://um.fi/frontpage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34" name="Ryhmä 33">
            <a:extLst>
              <a:ext uri="{FF2B5EF4-FFF2-40B4-BE49-F238E27FC236}">
                <a16:creationId xmlns:a16="http://schemas.microsoft.com/office/drawing/2014/main" id="{1FB50446-B88C-36C9-7B85-1AAD9B340768}"/>
              </a:ext>
            </a:extLst>
          </p:cNvPr>
          <p:cNvGrpSpPr/>
          <p:nvPr/>
        </p:nvGrpSpPr>
        <p:grpSpPr>
          <a:xfrm>
            <a:off x="577627" y="713130"/>
            <a:ext cx="3207309" cy="3045720"/>
            <a:chOff x="554938" y="1136688"/>
            <a:chExt cx="3207309" cy="2379462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A272E1FF-CD66-F96C-A087-83824590AD52}"/>
                </a:ext>
              </a:extLst>
            </p:cNvPr>
            <p:cNvSpPr txBox="1">
              <a:spLocks/>
            </p:cNvSpPr>
            <p:nvPr/>
          </p:nvSpPr>
          <p:spPr>
            <a:xfrm>
              <a:off x="554938" y="1136688"/>
              <a:ext cx="2987858" cy="7213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ru-ru" sz="2000" dirty="0">
                  <a:solidFill>
                    <a:schemeClr val="tx1"/>
                  </a:solidFill>
                  <a:ea typeface="+mj-lt"/>
                  <a:cs typeface="+mj-lt"/>
                </a:rPr>
                <a:t>Финляндия в международных организациях</a:t>
              </a:r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0A184C34-C321-1EEA-88CD-54A8CA6FBC79}"/>
                </a:ext>
              </a:extLst>
            </p:cNvPr>
            <p:cNvSpPr txBox="1"/>
            <p:nvPr/>
          </p:nvSpPr>
          <p:spPr>
            <a:xfrm>
              <a:off x="585668" y="2001317"/>
              <a:ext cx="3176579" cy="15148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rtl="0"/>
              <a:r>
                <a:rPr lang="ru-ru" sz="1000" b="1" dirty="0">
                  <a:solidFill>
                    <a:schemeClr val="tx1"/>
                  </a:solidFill>
                  <a:ea typeface="+mj-lt"/>
                  <a:cs typeface="+mj-lt"/>
                </a:rPr>
                <a:t>1955 г.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 Организация Объединенных Наций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ru-ru" sz="1000" b="1" dirty="0">
                  <a:solidFill>
                    <a:schemeClr val="tx1"/>
                  </a:solidFill>
                  <a:ea typeface="+mj-lt"/>
                  <a:cs typeface="+mj-lt"/>
                </a:rPr>
                <a:t>1955 г. 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Северный совет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ru-ru" sz="1000" b="1" dirty="0">
                  <a:solidFill>
                    <a:schemeClr val="tx1"/>
                  </a:solidFill>
                  <a:ea typeface="+mj-lt"/>
                  <a:cs typeface="+mj-lt"/>
                </a:rPr>
                <a:t>1989 г.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 Совет Европы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ru-ru" sz="1000" b="1" dirty="0">
                  <a:ea typeface="+mj-lt"/>
                  <a:cs typeface="+mj-lt"/>
                </a:rPr>
                <a:t>1975 г.</a:t>
              </a:r>
              <a:r>
                <a:rPr lang="ru-ru" sz="1000" b="0" dirty="0">
                  <a:ea typeface="+mj-lt"/>
                  <a:cs typeface="+mj-lt"/>
                </a:rPr>
                <a:t> </a:t>
              </a:r>
              <a:r>
                <a:rPr lang="ru-ru" sz="1000" dirty="0">
                  <a:ea typeface="+mj-lt"/>
                  <a:cs typeface="+mj-lt"/>
                </a:rPr>
                <a:t>Организация по безопасности и сотрудничеству в Европе</a:t>
              </a:r>
              <a:endParaRPr lang="en-US" sz="1000" b="0" dirty="0">
                <a:ea typeface="+mj-lt"/>
                <a:cs typeface="+mj-lt"/>
              </a:endParaRP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ru-ru" sz="1000" b="1" dirty="0">
                  <a:solidFill>
                    <a:schemeClr val="tx1"/>
                  </a:solidFill>
                  <a:ea typeface="+mj-lt"/>
                  <a:cs typeface="+mj-lt"/>
                </a:rPr>
                <a:t>1995 г.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 Европейский союз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ru-ru" sz="1000" b="1" dirty="0">
                  <a:solidFill>
                    <a:schemeClr val="tx1"/>
                  </a:solidFill>
                  <a:ea typeface="+mj-lt"/>
                  <a:cs typeface="+mj-lt"/>
                </a:rPr>
                <a:t>2023 г.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 НАТО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2490515-FB28-D3CD-327C-F6ABE2EE5D80}"/>
              </a:ext>
            </a:extLst>
          </p:cNvPr>
          <p:cNvSpPr/>
          <p:nvPr/>
        </p:nvSpPr>
        <p:spPr>
          <a:xfrm>
            <a:off x="4452232" y="259898"/>
            <a:ext cx="4082614" cy="4528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A51A5-0CDB-C2F0-B773-090DC3327AC8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376807-08EA-0670-165E-B88FDA739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71" r="1037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281E763-3013-4C29-E979-05903F86B208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tx2"/>
                  </a:solidFill>
                  <a:latin typeface="Finlandica" charset="0"/>
                </a:rPr>
                <a:t>Фото: Getty Images</a:t>
              </a:r>
              <a:endParaRPr lang="fi-FI" sz="700" kern="0" cap="none" spc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F764379-1759-CA80-15EA-A3723D81DA0B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61B044-439A-277E-4349-A019CB7BF78C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B775A0-71B5-6806-228A-7ED9A39CF47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4AF9C0-B4D0-AB4C-1201-8FE47CC1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" t="6514" r="45108" b="1869"/>
            <a:stretch>
              <a:fillRect/>
            </a:stretch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5EA51E9-DC2F-923C-9CDF-AD6663F3DEAD}"/>
                </a:ext>
              </a:extLst>
            </p:cNvPr>
            <p:cNvSpPr txBox="1">
              <a:spLocks/>
            </p:cNvSpPr>
            <p:nvPr/>
          </p:nvSpPr>
          <p:spPr>
            <a:xfrm>
              <a:off x="303348" y="5352043"/>
              <a:ext cx="2445789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Геэрт Ванден Вийнгаэрт / AP / Lehtikuva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28EB8F-36FB-B3CA-AC63-4B739F9962EA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1CA8B6-2480-0BF2-FA70-BE9A78BE5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92CE83B-1412-F94E-D8EF-8B3AD8728B98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28008"/>
              <a:ext cx="1306448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N2 Albiino / Марек Сабогал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89804EF-1BA1-85D5-0528-A52F97EA8E11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996839-5E78-0455-8A63-E79C7CB728FD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6E0955-5820-BF7E-3D59-4C1CBC0EC63C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ru-ru" sz="600" b="0">
                <a:solidFill>
                  <a:schemeClr val="accent3"/>
                </a:solidFill>
              </a:rPr>
              <a:t>ФАКТЫ О ФИНЛЯНДИИ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052F0-E035-A4F2-68C6-9E2C26CDFB30}"/>
              </a:ext>
            </a:extLst>
          </p:cNvPr>
          <p:cNvGrpSpPr/>
          <p:nvPr/>
        </p:nvGrpSpPr>
        <p:grpSpPr>
          <a:xfrm>
            <a:off x="4069003" y="627531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85EFB9-403C-EBEC-990A-D302C7AD0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" r="25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75299885-C28F-E80C-6DDF-3A6829ED5797}"/>
                </a:ext>
              </a:extLst>
            </p:cNvPr>
            <p:cNvSpPr txBox="1">
              <a:spLocks/>
            </p:cNvSpPr>
            <p:nvPr/>
          </p:nvSpPr>
          <p:spPr>
            <a:xfrm>
              <a:off x="4709007" y="67241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506168-F2C5-D5D4-D18B-EAEFF030E45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700">
                <a:solidFill>
                  <a:schemeClr val="tx1"/>
                </a:solidFill>
                <a:latin typeface="Finlandica"/>
              </a:rPr>
              <a:t>Финляндия в мире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A2C8F9-9F4A-EE52-7008-D374CAD03011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650894BE-C100-D96D-46CE-D958A7C51549}"/>
              </a:ext>
            </a:extLst>
          </p:cNvPr>
          <p:cNvSpPr/>
          <p:nvPr/>
        </p:nvSpPr>
        <p:spPr>
          <a:xfrm>
            <a:off x="26793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474224-629C-6494-2B39-D654E1BE794A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638A2B-09C5-939B-C6D2-0580C948F0F0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1D5B0FF-7263-2AD2-A63E-5F4F9EBE8AB4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AB506A9-8294-2ED0-D15B-26DB6522D1C7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EB3F4D8-9BC8-0023-A314-914F6F92907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AC2556-97C1-990D-C879-5655F7A28133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937578-5447-CC1E-94B9-CA57033AAE59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>
                <a:solidFill>
                  <a:schemeClr val="tx1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7DEBE88-C34E-A9ED-97CA-C180E6E9BB2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3F89A2D-E00A-126B-AF3E-72DAD8FB9F33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724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7 L 0.69115 -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6BBF5-4146-B02B-CCAD-C429B364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4D180-B9D6-714E-2373-0961E447B7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FA22FD-3E4F-364F-633D-DC8CD8E67C1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029A63-C667-6CE8-94D0-3ACD2ED2B55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700" kern="0" cap="none" spc="0">
                <a:solidFill>
                  <a:schemeClr val="bg1"/>
                </a:solidFill>
                <a:latin typeface="Finlandica" charset="0"/>
              </a:rPr>
              <a:t>Фото: Юлия Кивеля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396E0A-61DF-BAC9-F6D9-5357B36E5D3E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9/10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17D421-94C6-E035-6829-E0299B68F73F}"/>
              </a:ext>
            </a:extLst>
          </p:cNvPr>
          <p:cNvSpPr txBox="1">
            <a:spLocks/>
          </p:cNvSpPr>
          <p:nvPr/>
        </p:nvSpPr>
        <p:spPr>
          <a:xfrm>
            <a:off x="1170041" y="2621044"/>
            <a:ext cx="6803918" cy="400110"/>
          </a:xfrm>
          <a:prstGeom prst="rect">
            <a:avLst/>
          </a:prstGeom>
          <a:effectLst>
            <a:outerShdw blurRad="243490" dir="9480000" sx="123000" sy="123000" algn="ctr" rotWithShape="0">
              <a:srgbClr val="000000">
                <a:alpha val="83375"/>
              </a:srgbClr>
            </a:outerShdw>
          </a:effectLst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4000" sy="104000" algn="ctr" rotWithShape="0">
                    <a:srgbClr val="000000"/>
                  </a:outerShdw>
                </a:effectLst>
                <a:latin typeface="Finlandica"/>
              </a:rPr>
              <a:t>Наш источник хорошего самочувствия</a:t>
            </a:r>
            <a:endParaRPr lang="en-US" dirty="0">
              <a:solidFill>
                <a:schemeClr val="bg1"/>
              </a:solidFill>
              <a:effectLst>
                <a:outerShdw blurRad="994667" dir="5400000" sx="104000" sy="104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E8E26-D37E-4675-508B-CEDFA3F3856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EDFADF-1086-AAAE-CFFE-BC43187A2F77}"/>
              </a:ext>
            </a:extLst>
          </p:cNvPr>
          <p:cNvSpPr txBox="1"/>
          <p:nvPr/>
        </p:nvSpPr>
        <p:spPr>
          <a:xfrm>
            <a:off x="2813538" y="-752622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866A72-8D1D-FB19-6F17-BF361C9F65EF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САУНА</a:t>
            </a:r>
            <a:endParaRPr lang="en-US" sz="1200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29386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13E1-CE5F-6F9C-6E0C-57C8A5BC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12A4F56-89E3-4B3D-3EB6-4CE4063ACDE9}"/>
              </a:ext>
            </a:extLst>
          </p:cNvPr>
          <p:cNvGrpSpPr/>
          <p:nvPr/>
        </p:nvGrpSpPr>
        <p:grpSpPr>
          <a:xfrm>
            <a:off x="4065328" y="616239"/>
            <a:ext cx="6396520" cy="4265479"/>
            <a:chOff x="4065328" y="616239"/>
            <a:chExt cx="6396520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D45E89-AD49-F73F-E50A-B82509168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82" t="342" r="-7982" b="-342"/>
            <a:stretch>
              <a:fillRect/>
            </a:stretch>
          </p:blipFill>
          <p:spPr>
            <a:xfrm>
              <a:off x="4065328" y="616239"/>
              <a:ext cx="6396520" cy="4265479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DBA1298-0213-030D-0237-87C191DE41F3}"/>
                </a:ext>
              </a:extLst>
            </p:cNvPr>
            <p:cNvSpPr txBox="1">
              <a:spLocks/>
            </p:cNvSpPr>
            <p:nvPr/>
          </p:nvSpPr>
          <p:spPr>
            <a:xfrm>
              <a:off x="4174320" y="698513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tx2"/>
                  </a:solidFill>
                  <a:latin typeface="Finlandica" charset="0"/>
                </a:rPr>
                <a:t>Фото: Юлия Кивеля</a:t>
              </a:r>
              <a:endParaRPr lang="fi-FI" sz="700" kern="0" cap="none" spc="0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364025-D26A-2E54-57AA-021C21EA362F}"/>
              </a:ext>
            </a:extLst>
          </p:cNvPr>
          <p:cNvGrpSpPr/>
          <p:nvPr/>
        </p:nvGrpSpPr>
        <p:grpSpPr>
          <a:xfrm>
            <a:off x="4067944" y="609718"/>
            <a:ext cx="5076056" cy="4265479"/>
            <a:chOff x="4124338" y="1054718"/>
            <a:chExt cx="5076056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78E2DF-2158-C027-7602-CD57C3EE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4124338" y="1054718"/>
              <a:ext cx="5076056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13FFA95D-4513-8C76-FF26-97FA2DC51C52}"/>
                </a:ext>
              </a:extLst>
            </p:cNvPr>
            <p:cNvSpPr txBox="1">
              <a:spLocks/>
            </p:cNvSpPr>
            <p:nvPr/>
          </p:nvSpPr>
          <p:spPr>
            <a:xfrm>
              <a:off x="4221387" y="1125702"/>
              <a:ext cx="7277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Юлия Кивеля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FF0ACF26-47E1-37EE-5FE5-EB0E31ADC886}"/>
              </a:ext>
            </a:extLst>
          </p:cNvPr>
          <p:cNvGrpSpPr/>
          <p:nvPr/>
        </p:nvGrpSpPr>
        <p:grpSpPr>
          <a:xfrm>
            <a:off x="857688" y="1376709"/>
            <a:ext cx="2453075" cy="1279184"/>
            <a:chOff x="857688" y="1376709"/>
            <a:chExt cx="2453075" cy="1279184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2674880C-DC3D-7097-4462-1752A62C06FD}"/>
                </a:ext>
              </a:extLst>
            </p:cNvPr>
            <p:cNvSpPr txBox="1">
              <a:spLocks/>
            </p:cNvSpPr>
            <p:nvPr/>
          </p:nvSpPr>
          <p:spPr>
            <a:xfrm>
              <a:off x="1011987" y="2040340"/>
              <a:ext cx="214447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Сауна, история которой насчитывает 10 000 лет, является одним из немногих финских слов, вошедших в международный лексикон.</a:t>
              </a: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6E9CA380-CDB4-AF47-56FF-46D6D9658E7D}"/>
                </a:ext>
              </a:extLst>
            </p:cNvPr>
            <p:cNvSpPr txBox="1">
              <a:spLocks/>
            </p:cNvSpPr>
            <p:nvPr/>
          </p:nvSpPr>
          <p:spPr>
            <a:xfrm>
              <a:off x="857688" y="1376709"/>
              <a:ext cx="2453075" cy="498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>
                <a:lnSpc>
                  <a:spcPct val="80000"/>
                </a:lnSpc>
              </a:pPr>
              <a:endParaRPr lang="en-US" sz="200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>
                <a:lnSpc>
                  <a:spcPct val="80000"/>
                </a:lnSpc>
              </a:pPr>
              <a:r>
                <a:rPr lang="ru-ru" sz="2000">
                  <a:solidFill>
                    <a:schemeClr val="tx1"/>
                  </a:solidFill>
                  <a:ea typeface="+mj-lt"/>
                  <a:cs typeface="+mj-lt"/>
                </a:rPr>
                <a:t>2,4 млн саун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DA7036B-7014-03ED-C22C-5AF21E3C43BE}"/>
              </a:ext>
            </a:extLst>
          </p:cNvPr>
          <p:cNvSpPr txBox="1">
            <a:spLocks/>
          </p:cNvSpPr>
          <p:nvPr/>
        </p:nvSpPr>
        <p:spPr>
          <a:xfrm>
            <a:off x="1000580" y="2976729"/>
            <a:ext cx="2144474" cy="1323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000" b="0" dirty="0">
                <a:solidFill>
                  <a:schemeClr val="tx1"/>
                </a:solidFill>
                <a:ea typeface="+mj-lt"/>
                <a:cs typeface="+mj-lt"/>
              </a:rPr>
              <a:t>Финская баня </a:t>
            </a:r>
            <a:r>
              <a:rPr lang="ru-ru" sz="1000" b="0" dirty="0">
                <a:solidFill>
                  <a:srgbClr val="FF0000"/>
                </a:solidFill>
                <a:ea typeface="+mj-lt"/>
                <a:cs typeface="+mj-lt"/>
              </a:rPr>
              <a:t>по-черному</a:t>
            </a:r>
            <a:r>
              <a:rPr lang="ru-ru" sz="1000" b="0" dirty="0">
                <a:solidFill>
                  <a:schemeClr val="tx1"/>
                </a:solidFill>
                <a:ea typeface="+mj-lt"/>
                <a:cs typeface="+mj-lt"/>
              </a:rPr>
              <a:t> включена в Репрезентативный список нематериального культурного наследия человечества ЮНЕСКО. Она известна тем, что питает ум, тело и душу.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800" b="0" dirty="0">
                <a:solidFill>
                  <a:schemeClr val="tx1"/>
                </a:solidFill>
                <a:ea typeface="+mj-lt"/>
                <a:cs typeface="+mj-lt"/>
              </a:rPr>
              <a:t>Финское общество любителей сауны: </a:t>
            </a:r>
            <a:r>
              <a:rPr lang="ru-ru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https://sauna.fi/en/</a:t>
            </a:r>
            <a:endParaRPr lang="fi-FI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9B50DD-EC2A-CCB6-6FA7-09C715949B81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36DB92-D0B5-68D1-EB4C-B3B62207DAC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ru-ru" sz="600" b="0">
                <a:solidFill>
                  <a:schemeClr val="accent3"/>
                </a:solidFill>
              </a:rPr>
              <a:t>ФАКТЫ О ФИНЛЯНДИИ</a:t>
            </a:r>
            <a:endParaRPr lang="fi-FI" sz="600" b="0" dirty="0">
              <a:solidFill>
                <a:schemeClr val="accent3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B0AC0C-09D8-801F-B24C-27E63AE9BB50}"/>
              </a:ext>
            </a:extLst>
          </p:cNvPr>
          <p:cNvGrpSpPr/>
          <p:nvPr/>
        </p:nvGrpSpPr>
        <p:grpSpPr>
          <a:xfrm>
            <a:off x="256175" y="5303030"/>
            <a:ext cx="3739761" cy="4265479"/>
            <a:chOff x="179510" y="5266611"/>
            <a:chExt cx="3739761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5F7B14-AAD9-8781-674A-D20E200A0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510" y="5266611"/>
              <a:ext cx="3739761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7D7EADC8-4211-F1BE-7BEE-65F9A79DD6FD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920124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Майя Астикайнен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2F1BE3-1786-7858-180E-1604F5A3B003}"/>
              </a:ext>
            </a:extLst>
          </p:cNvPr>
          <p:cNvGrpSpPr/>
          <p:nvPr/>
        </p:nvGrpSpPr>
        <p:grpSpPr>
          <a:xfrm>
            <a:off x="-3838623" y="627532"/>
            <a:ext cx="3812107" cy="4276301"/>
            <a:chOff x="157482" y="5266611"/>
            <a:chExt cx="3812107" cy="42763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3330FC3-E3CA-0B77-C948-915D8F88A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338" r="20338"/>
            <a:stretch/>
          </p:blipFill>
          <p:spPr>
            <a:xfrm>
              <a:off x="157482" y="5266611"/>
              <a:ext cx="3812107" cy="4276301"/>
            </a:xfrm>
            <a:prstGeom prst="rect">
              <a:avLst/>
            </a:prstGeom>
          </p:spPr>
        </p:pic>
        <p:sp>
          <p:nvSpPr>
            <p:cNvPr id="24" name="Footer Placeholder 4">
              <a:extLst>
                <a:ext uri="{FF2B5EF4-FFF2-40B4-BE49-F238E27FC236}">
                  <a16:creationId xmlns:a16="http://schemas.microsoft.com/office/drawing/2014/main" id="{183E7F83-38D2-A3C1-391B-61B3618052B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effectLst>
                    <a:outerShdw blurRad="291196" dir="5400000" algn="ctr" rotWithShape="0">
                      <a:srgbClr val="000000">
                        <a:alpha val="91360"/>
                      </a:srgbClr>
                    </a:outerShdw>
                  </a:effectLst>
                  <a:latin typeface="Finlandica" charset="0"/>
                </a:rPr>
                <a:t>Фото: Майя Астикайнен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291196" dir="5400000" algn="ctr" rotWithShape="0">
                    <a:srgbClr val="000000">
                      <a:alpha val="91360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A87CF06-F1BD-ED1F-CDD1-F4270C2AC26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C52E89A-73EF-C899-D2BC-FE4BC240844F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700">
                <a:solidFill>
                  <a:schemeClr val="tx1"/>
                </a:solidFill>
                <a:latin typeface="Finlandica"/>
              </a:rPr>
              <a:t>Сауна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E6FE9DD-0EB6-9ACC-E6CE-8070BCCABCE8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4" name="Rectangle 56">
            <a:extLst>
              <a:ext uri="{FF2B5EF4-FFF2-40B4-BE49-F238E27FC236}">
                <a16:creationId xmlns:a16="http://schemas.microsoft.com/office/drawing/2014/main" id="{AF4A7943-9F2F-188A-0524-585C422075C9}"/>
              </a:ext>
            </a:extLst>
          </p:cNvPr>
          <p:cNvSpPr/>
          <p:nvPr/>
        </p:nvSpPr>
        <p:spPr>
          <a:xfrm>
            <a:off x="297024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65DC50A-6D12-76EE-E5E3-8F97BF4BF2F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5FCA345-D343-E9D1-DD2C-9ECDC1136818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D3B1432-137B-8AB8-D4E2-AB27F92BB50A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D002155-ED2A-3340-F790-92319F7E5D65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E7125886-A263-A600-B7E8-CE613249E276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087FEC6-C2D1-AB6B-BCFA-D8E683EBCA6F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A4D8893-8AA5-9F94-AAA4-D7B9ED8F1A84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72F7494-0942-D93D-28E7-13D9EF5478F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>
                <a:solidFill>
                  <a:schemeClr val="tx1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96F054A-F379-D52C-E4C4-757C984C15C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534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0348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69136E-6 L 0.69115 -4.69136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32099E-6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AD311-8B69-F592-D5DA-D6B570BC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E3AAF-9D41-37FB-484C-C1488C1B12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6" b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7E0F57-F976-A89B-5571-30371B4A3EF3}"/>
              </a:ext>
            </a:extLst>
          </p:cNvPr>
          <p:cNvSpPr/>
          <p:nvPr/>
        </p:nvSpPr>
        <p:spPr>
          <a:xfrm>
            <a:off x="0" y="-27929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CF8A33-F2EE-F0B9-F9C1-D466E2389E6B}"/>
              </a:ext>
            </a:extLst>
          </p:cNvPr>
          <p:cNvSpPr txBox="1">
            <a:spLocks/>
          </p:cNvSpPr>
          <p:nvPr/>
        </p:nvSpPr>
        <p:spPr>
          <a:xfrm>
            <a:off x="1511300" y="4900069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700" kern="0" cap="none" spc="0">
                <a:solidFill>
                  <a:schemeClr val="bg1"/>
                </a:solidFill>
                <a:latin typeface="Finlandica" charset="0"/>
              </a:rPr>
              <a:t>Фото: Getty Images</a:t>
            </a:r>
            <a:endParaRPr lang="en-US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E8B162-EFD0-16BB-EBCD-224880971441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5D81F8-1BF2-4C8D-E3CB-67707B83C624}"/>
              </a:ext>
            </a:extLst>
          </p:cNvPr>
          <p:cNvSpPr txBox="1">
            <a:spLocks/>
          </p:cNvSpPr>
          <p:nvPr/>
        </p:nvSpPr>
        <p:spPr>
          <a:xfrm>
            <a:off x="1170041" y="2782405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Положение, положение</a:t>
            </a:r>
            <a:r>
              <a:rPr lang="fi-FI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ea typeface="+mj-lt"/>
                <a:cs typeface="+mj-lt"/>
              </a:rPr>
              <a:t>и еще раз положение</a:t>
            </a:r>
            <a:r>
              <a:rPr lang="ru-ru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:</a:t>
            </a:r>
            <a:br>
              <a:rPr lang="fi-FI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мы на вершине мира!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EC4B8-2A23-9643-FD85-BE9CAC98422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891A88-8EF0-AA12-3C65-65D26527FC1B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ГЕОГРАФИЯ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4597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F9DD2-7F03-4290-DA7B-A57D07152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34F40-1365-8BDF-374A-D8D62D1528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AB84F3-E2A3-E6B3-0167-099DA47CB3F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0A00BB-4D3D-BF80-B7AA-BB70299A3D55}"/>
              </a:ext>
            </a:extLst>
          </p:cNvPr>
          <p:cNvSpPr txBox="1">
            <a:spLocks/>
          </p:cNvSpPr>
          <p:nvPr/>
        </p:nvSpPr>
        <p:spPr>
          <a:xfrm>
            <a:off x="1511300" y="4742481"/>
            <a:ext cx="6121400" cy="230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700" kern="0" cap="none" spc="0">
                <a:solidFill>
                  <a:schemeClr val="bg1"/>
                </a:solidFill>
                <a:latin typeface="Finlandica" charset="0"/>
              </a:rPr>
              <a:t>Фото: Майя Астикайнен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DA2CB8-7E98-FCEB-2E23-CD8A9296EE3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10/10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433E3-5F06-DF3D-EABF-3BD99F7A873E}"/>
              </a:ext>
            </a:extLst>
          </p:cNvPr>
          <p:cNvSpPr txBox="1">
            <a:spLocks/>
          </p:cNvSpPr>
          <p:nvPr/>
        </p:nvSpPr>
        <p:spPr>
          <a:xfrm>
            <a:off x="1170041" y="2656407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Разнообразная, уникальная, а порой и немного эксцентричная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9117F-CCEF-C811-823C-8E6F30C2D26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82612D-9F71-7702-A7AE-23BE792EE39D}"/>
              </a:ext>
            </a:extLst>
          </p:cNvPr>
          <p:cNvSpPr txBox="1">
            <a:spLocks/>
          </p:cNvSpPr>
          <p:nvPr/>
        </p:nvSpPr>
        <p:spPr>
          <a:xfrm>
            <a:off x="1170041" y="2411156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29617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C1BFA-DDC1-0098-5F4A-FC8A2C0DB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A79EE32F-7FFC-E6EF-DAC6-8CC15A80C919}"/>
              </a:ext>
            </a:extLst>
          </p:cNvPr>
          <p:cNvSpPr txBox="1">
            <a:spLocks/>
          </p:cNvSpPr>
          <p:nvPr/>
        </p:nvSpPr>
        <p:spPr>
          <a:xfrm>
            <a:off x="811677" y="742262"/>
            <a:ext cx="267036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600" dirty="0">
                <a:solidFill>
                  <a:schemeClr val="tx1"/>
                </a:solidFill>
                <a:ea typeface="+mj-lt"/>
                <a:cs typeface="+mj-lt"/>
              </a:rPr>
              <a:t>Финский дизайн </a:t>
            </a:r>
            <a:r>
              <a:rPr lang="ru-ru" sz="1600" dirty="0"/>
              <a:t>эстетичен, функционален и доступен каждому </a:t>
            </a:r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26" name="Ryhmä 25">
            <a:extLst>
              <a:ext uri="{FF2B5EF4-FFF2-40B4-BE49-F238E27FC236}">
                <a16:creationId xmlns:a16="http://schemas.microsoft.com/office/drawing/2014/main" id="{BACECADA-FC15-50DD-BDD6-BD2161C28126}"/>
              </a:ext>
            </a:extLst>
          </p:cNvPr>
          <p:cNvGrpSpPr/>
          <p:nvPr/>
        </p:nvGrpSpPr>
        <p:grpSpPr>
          <a:xfrm>
            <a:off x="166375" y="1661336"/>
            <a:ext cx="4006616" cy="3754874"/>
            <a:chOff x="179510" y="2060589"/>
            <a:chExt cx="4006616" cy="3754874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94CEE929-FF1D-F24C-1CB5-00D057886A03}"/>
                </a:ext>
              </a:extLst>
            </p:cNvPr>
            <p:cNvSpPr txBox="1">
              <a:spLocks/>
            </p:cNvSpPr>
            <p:nvPr/>
          </p:nvSpPr>
          <p:spPr>
            <a:xfrm>
              <a:off x="179510" y="4741830"/>
              <a:ext cx="4006616" cy="123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endParaRPr lang="en-US" sz="80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0484F64-DDFB-4BA9-38E8-5DF665B9B88B}"/>
                </a:ext>
              </a:extLst>
            </p:cNvPr>
            <p:cNvSpPr txBox="1">
              <a:spLocks/>
            </p:cNvSpPr>
            <p:nvPr/>
          </p:nvSpPr>
          <p:spPr>
            <a:xfrm>
              <a:off x="407534" y="2060589"/>
              <a:ext cx="3307528" cy="3754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Книги о муми-троллях Туве Янссон переведены более чем на </a:t>
              </a:r>
              <a:r>
                <a:rPr lang="ru-ru" sz="1000" dirty="0">
                  <a:solidFill>
                    <a:schemeClr val="tx1"/>
                  </a:solidFill>
                  <a:ea typeface="+mj-lt"/>
                  <a:cs typeface="+mj-lt"/>
                </a:rPr>
                <a:t>60 языков </a:t>
              </a:r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ru-ru" sz="2000" dirty="0">
                  <a:solidFill>
                    <a:schemeClr val="tx1"/>
                  </a:solidFill>
                  <a:ea typeface="+mj-lt"/>
                  <a:cs typeface="+mj-lt"/>
                </a:rPr>
                <a:t>715 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публичных библиотек</a:t>
              </a:r>
            </a:p>
            <a:p>
              <a:pPr algn="ctr" rtl="0"/>
              <a:r>
                <a:rPr lang="ru-ru" sz="2000" dirty="0">
                  <a:solidFill>
                    <a:schemeClr val="tx1"/>
                  </a:solidFill>
                  <a:ea typeface="+mj-lt"/>
                  <a:cs typeface="+mj-lt"/>
                </a:rPr>
                <a:t>85,4 млн </a:t>
              </a:r>
              <a:r>
                <a:rPr lang="ru-ru" sz="1000" b="0" dirty="0">
                  <a:solidFill>
                    <a:srgbClr val="FF0000"/>
                  </a:solidFill>
                  <a:ea typeface="+mj-lt"/>
                  <a:cs typeface="+mj-lt"/>
                </a:rPr>
                <a:t>выданных изданий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  <a:r>
                <a:rPr lang="ru-ru" sz="1000" b="0" strike="sngStrike" dirty="0">
                  <a:solidFill>
                    <a:schemeClr val="tx1"/>
                  </a:solidFill>
                  <a:ea typeface="+mj-lt"/>
                  <a:cs typeface="+mj-lt"/>
                </a:rPr>
                <a:t>для предоставления 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во временное пользование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Доступ в </a:t>
              </a:r>
              <a:r>
                <a:rPr lang="ru-ru" sz="1000" dirty="0">
                  <a:solidFill>
                    <a:schemeClr val="tx1"/>
                  </a:solidFill>
                  <a:ea typeface="+mj-lt"/>
                  <a:cs typeface="+mj-lt"/>
                </a:rPr>
                <a:t>360 музеев 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по одной недорогой музейной карте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ru-ru" sz="2000" dirty="0">
                  <a:solidFill>
                    <a:schemeClr val="tx1"/>
                  </a:solidFill>
                  <a:ea typeface="+mj-lt"/>
                  <a:cs typeface="+mj-lt"/>
                </a:rPr>
                <a:t>250</a:t>
              </a:r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 активных игровых студий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fi-FI" sz="1400" dirty="0" err="1">
                  <a:solidFill>
                    <a:srgbClr val="FF0000"/>
                  </a:solidFill>
                  <a:ea typeface="+mj-lt"/>
                  <a:cs typeface="+mj-lt"/>
                </a:rPr>
                <a:t>Sandstorm</a:t>
              </a:r>
              <a:r>
                <a:rPr lang="fi-FI" sz="1400" dirty="0">
                  <a:solidFill>
                    <a:srgbClr val="FF0000"/>
                  </a:solidFill>
                  <a:ea typeface="+mj-lt"/>
                  <a:cs typeface="+mj-lt"/>
                </a:rPr>
                <a:t> </a:t>
              </a:r>
              <a:r>
                <a:rPr lang="ru-RU" sz="1400" dirty="0">
                  <a:solidFill>
                    <a:srgbClr val="FF0000"/>
                  </a:solidFill>
                  <a:ea typeface="+mj-lt"/>
                  <a:cs typeface="+mj-lt"/>
                </a:rPr>
                <a:t>от </a:t>
              </a:r>
              <a:r>
                <a:rPr lang="fi-FI" sz="1400" dirty="0" err="1">
                  <a:solidFill>
                    <a:srgbClr val="FF0000"/>
                  </a:solidFill>
                  <a:ea typeface="+mj-lt"/>
                  <a:cs typeface="+mj-lt"/>
                </a:rPr>
                <a:t>Darude</a:t>
              </a:r>
              <a:endParaRPr lang="ru-ru" sz="1400" dirty="0">
                <a:solidFill>
                  <a:srgbClr val="FF0000"/>
                </a:solidFill>
                <a:ea typeface="+mj-lt"/>
                <a:cs typeface="+mj-lt"/>
              </a:endParaRPr>
            </a:p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является самой прослушиваемой песней </a:t>
              </a:r>
            </a:p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финского поп-артиста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94490F-A5C8-2116-33CA-D8C045747D12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DFFB6B-1124-D3CF-35FF-8954FA833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990" b="21990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E6BF7DC7-9A3F-2E7C-AE20-BAB0343AA836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Юсси Хеллстен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984A4-5D08-4AF4-E894-296FF20C8198}"/>
              </a:ext>
            </a:extLst>
          </p:cNvPr>
          <p:cNvGrpSpPr/>
          <p:nvPr/>
        </p:nvGrpSpPr>
        <p:grpSpPr>
          <a:xfrm>
            <a:off x="4060762" y="62734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A873B8-9F7F-D5BC-F946-C7E27E3C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3" b="10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533F9C5-FA89-939C-DEA0-9AAA9BF6912C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288814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Марьяана Малкамяки / Keksi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62C6688-8835-A7B5-E086-1505B631445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76D045-74FF-BFF0-3CB8-FFB0D8FCFAC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70398A-7625-001A-E15B-8DF1E3A5BD5E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7DFAB0-3744-7ACC-5DB1-F9005AA8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E78C033E-4866-FB4F-0949-E55F930667C2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Мийка Кайну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BDA4F2-9082-D98A-2FB7-A53AD58BC811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C8CB55B-B8B6-CA49-6E9C-B364EB87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791" r="16791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00F53A0-5833-B136-A6AA-9E84A26CCF1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Юхо Кува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BDE4BC5-9A42-E922-520F-0CA28871DEC8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D878CF-0B8F-69FD-0E48-F0EB6661EEE6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6BA41C-8AE9-CD97-7F18-4A7433AF596D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ru-ru" sz="600" b="0">
                <a:solidFill>
                  <a:schemeClr val="accent3"/>
                </a:solidFill>
              </a:rPr>
              <a:t>ФАКТЫ О ФИНЛЯНДИИ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45ADE-6817-2C1F-FCC8-AABB738BBCB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700">
                <a:solidFill>
                  <a:schemeClr val="tx1"/>
                </a:solidFill>
                <a:latin typeface="Finlandica"/>
              </a:rPr>
              <a:t>Культура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8C454A-7849-C2D8-AB21-A5CE404C75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45B0AD06-D2EA-66C1-4E96-5EB48119E919}"/>
              </a:ext>
            </a:extLst>
          </p:cNvPr>
          <p:cNvSpPr/>
          <p:nvPr/>
        </p:nvSpPr>
        <p:spPr>
          <a:xfrm>
            <a:off x="3265728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EE81A6F-9C6D-2DE6-D664-72D9C68D526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6F1B5B-69B2-07F2-41C5-26BD704E560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87305F-28E5-EA52-A5C1-15A000FD5C9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69320B2-CDBD-6FE8-3BB9-EA0039D66F9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976D71B-D0DA-7D0B-C30B-4DC314B1F84C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CB5E73E-155E-8242-F6BE-07292A205A9D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198168-E3F9-B2C2-1090-6F7DBF3BDC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8269AFC-3776-E91B-46CB-5DB39B68ADD1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C0A93AD-DFDA-1181-56DE-666216B3DDC5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>
                <a:solidFill>
                  <a:schemeClr val="tx1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3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60494E-6 L 0.69114 1.6049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2100757"/>
            <a:ext cx="4145691" cy="1295524"/>
          </a:xfrm>
        </p:spPr>
        <p:txBody>
          <a:bodyPr rtlCol="0"/>
          <a:lstStyle/>
          <a:p>
            <a:pPr rtl="0"/>
            <a:br>
              <a:rPr lang="en-US"/>
            </a:br>
            <a:r>
              <a:rPr lang="ru-ru" sz="2000"/>
              <a:t>Приезжайте и убедитесь в этом сами.</a:t>
            </a:r>
            <a:br>
              <a:rPr lang="en-US" sz="1500"/>
            </a:br>
            <a:br>
              <a:rPr lang="en-US" sz="1500"/>
            </a:br>
            <a:r>
              <a:rPr lang="ru-ru" sz="1500"/>
              <a:t>Finland.fi</a:t>
            </a:r>
            <a:br>
              <a:rPr lang="en-US" sz="1500"/>
            </a:br>
            <a:br>
              <a:rPr lang="en-US" sz="15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05D5-B7A8-1FAF-6855-65372965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347151-9E5F-A380-CF33-81C16998F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/>
        </p:blipFill>
        <p:spPr>
          <a:xfrm>
            <a:off x="4065780" y="608386"/>
            <a:ext cx="6358013" cy="423661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EBEBBB-E87C-47A6-6468-83CC5AF175CA}"/>
              </a:ext>
            </a:extLst>
          </p:cNvPr>
          <p:cNvSpPr txBox="1">
            <a:spLocks/>
          </p:cNvSpPr>
          <p:nvPr/>
        </p:nvSpPr>
        <p:spPr>
          <a:xfrm>
            <a:off x="4200831" y="4662544"/>
            <a:ext cx="780663" cy="107722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700" kern="0" cap="none" spc="0">
                <a:solidFill>
                  <a:schemeClr val="bg1"/>
                </a:solidFill>
                <a:latin typeface="Finlandica" charset="0"/>
              </a:rPr>
              <a:t>Фото: Getty Images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C5E95-935D-F152-55D4-CD103448D9FC}"/>
              </a:ext>
            </a:extLst>
          </p:cNvPr>
          <p:cNvSpPr txBox="1">
            <a:spLocks/>
          </p:cNvSpPr>
          <p:nvPr/>
        </p:nvSpPr>
        <p:spPr>
          <a:xfrm>
            <a:off x="429130" y="1846389"/>
            <a:ext cx="3307527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000" b="0">
                <a:solidFill>
                  <a:schemeClr val="tx1"/>
                </a:solidFill>
                <a:ea typeface="+mj-lt"/>
                <a:cs typeface="+mj-lt"/>
              </a:rPr>
              <a:t>Широта выше 60° N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1000" b="0">
                <a:solidFill>
                  <a:schemeClr val="tx1"/>
                </a:solidFill>
                <a:ea typeface="+mj-lt"/>
                <a:cs typeface="+mj-lt"/>
              </a:rPr>
              <a:t>Общая площадь Финляндии составляет около</a:t>
            </a:r>
          </a:p>
          <a:p>
            <a:pPr algn="ctr" rtl="0"/>
            <a:r>
              <a:rPr lang="ru-ru" sz="1000">
                <a:solidFill>
                  <a:schemeClr val="tx1"/>
                </a:solidFill>
                <a:ea typeface="+mj-lt"/>
                <a:cs typeface="+mj-lt"/>
              </a:rPr>
              <a:t>337 000 км² </a:t>
            </a:r>
            <a:r>
              <a:rPr lang="ru-ru" sz="1000" b="0">
                <a:solidFill>
                  <a:schemeClr val="tx1"/>
                </a:solidFill>
                <a:ea typeface="+mj-lt"/>
                <a:cs typeface="+mj-lt"/>
              </a:rPr>
              <a:t>— пятая по величине в ЕС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1000" b="0">
                <a:solidFill>
                  <a:schemeClr val="tx1"/>
                </a:solidFill>
                <a:ea typeface="+mj-lt"/>
                <a:cs typeface="+mj-lt"/>
              </a:rPr>
              <a:t>Граничит со Швецией, Норвегией и Россией, </a:t>
            </a:r>
          </a:p>
          <a:p>
            <a:pPr algn="ctr" rtl="0"/>
            <a:r>
              <a:rPr lang="ru-ru" sz="1000" b="0">
                <a:solidFill>
                  <a:schemeClr val="tx1"/>
                </a:solidFill>
                <a:ea typeface="+mj-lt"/>
                <a:cs typeface="+mj-lt"/>
              </a:rPr>
              <a:t>а также имеет морскую границу с Эстонией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1000" b="0">
                <a:solidFill>
                  <a:schemeClr val="tx1"/>
                </a:solidFill>
                <a:ea typeface="+mj-lt"/>
                <a:cs typeface="+mj-lt"/>
              </a:rPr>
              <a:t>Крупнейшие города:</a:t>
            </a:r>
            <a:br>
              <a:rPr lang="en-US" sz="1000" b="0" dirty="0">
                <a:ea typeface="+mj-lt"/>
                <a:cs typeface="+mj-lt"/>
              </a:rPr>
            </a:br>
            <a:r>
              <a:rPr lang="ru-ru" sz="1000" b="0">
                <a:solidFill>
                  <a:schemeClr val="tx1"/>
                </a:solidFill>
                <a:ea typeface="+mj-lt"/>
                <a:cs typeface="+mj-lt"/>
              </a:rPr>
              <a:t>Хельсинки — 684 018 жителей</a:t>
            </a:r>
            <a:br>
              <a:rPr lang="en-US" sz="1000" b="0" dirty="0">
                <a:ea typeface="+mj-lt"/>
                <a:cs typeface="+mj-lt"/>
              </a:rPr>
            </a:br>
            <a:r>
              <a:rPr lang="ru-ru" sz="1000" b="0">
                <a:solidFill>
                  <a:schemeClr val="tx1"/>
                </a:solidFill>
                <a:ea typeface="+mj-lt"/>
                <a:cs typeface="+mj-lt"/>
              </a:rPr>
              <a:t>Эспоо — 320 931</a:t>
            </a:r>
            <a:br>
              <a:rPr lang="en-US" sz="1000" b="0" dirty="0">
                <a:ea typeface="+mj-lt"/>
                <a:cs typeface="+mj-lt"/>
              </a:rPr>
            </a:br>
            <a:r>
              <a:rPr lang="ru-ru" sz="1000" b="0">
                <a:solidFill>
                  <a:schemeClr val="tx1"/>
                </a:solidFill>
                <a:ea typeface="+mj-lt"/>
                <a:cs typeface="+mj-lt"/>
              </a:rPr>
              <a:t>Тампере — 260 180</a:t>
            </a:r>
            <a:br>
              <a:rPr lang="en-US" sz="1000" b="0" dirty="0">
                <a:ea typeface="+mj-lt"/>
                <a:cs typeface="+mj-lt"/>
              </a:rPr>
            </a:br>
            <a:r>
              <a:rPr lang="ru-ru" sz="1000" b="0">
                <a:solidFill>
                  <a:schemeClr val="tx1"/>
                </a:solidFill>
                <a:ea typeface="+mj-lt"/>
                <a:cs typeface="+mj-lt"/>
              </a:rPr>
              <a:t>Вантаа — 251 269</a:t>
            </a:r>
            <a:br>
              <a:rPr lang="en-US" sz="1000" b="0" dirty="0">
                <a:ea typeface="+mj-lt"/>
                <a:cs typeface="+mj-lt"/>
              </a:rPr>
            </a:br>
            <a:r>
              <a:rPr lang="ru-ru" sz="1000" b="0">
                <a:solidFill>
                  <a:schemeClr val="tx1"/>
                </a:solidFill>
                <a:ea typeface="+mj-lt"/>
                <a:cs typeface="+mj-lt"/>
              </a:rPr>
              <a:t>Оулу — 216 152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800" b="0">
                <a:solidFill>
                  <a:schemeClr val="tx1"/>
                </a:solidFill>
                <a:ea typeface="+mj-lt"/>
                <a:cs typeface="+mj-lt"/>
              </a:rPr>
              <a:t>Больше географических фактов на сайте</a:t>
            </a:r>
            <a:r>
              <a:rPr lang="ru-ru" sz="8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ru-ru" sz="80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https://toolbox.finland.fi/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92C3BE-B2B4-A116-9E12-B31480E8B819}"/>
              </a:ext>
            </a:extLst>
          </p:cNvPr>
          <p:cNvSpPr txBox="1">
            <a:spLocks/>
          </p:cNvSpPr>
          <p:nvPr/>
        </p:nvSpPr>
        <p:spPr>
          <a:xfrm>
            <a:off x="429130" y="1031757"/>
            <a:ext cx="320453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600" dirty="0">
                <a:solidFill>
                  <a:schemeClr val="tx1"/>
                </a:solidFill>
                <a:ea typeface="+mj-lt"/>
                <a:cs typeface="+mj-lt"/>
              </a:rPr>
              <a:t>Расположена в скандинавском регионе</a:t>
            </a:r>
          </a:p>
          <a:p>
            <a:pPr algn="ctr" rtl="0"/>
            <a:r>
              <a:rPr lang="ru-ru" sz="1600" dirty="0">
                <a:solidFill>
                  <a:schemeClr val="tx1"/>
                </a:solidFill>
                <a:ea typeface="+mj-lt"/>
                <a:cs typeface="+mj-lt"/>
              </a:rPr>
              <a:t>Северной Европы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647C3-56FF-95A5-2FFF-FB4617F9893A}"/>
              </a:ext>
            </a:extLst>
          </p:cNvPr>
          <p:cNvGrpSpPr/>
          <p:nvPr/>
        </p:nvGrpSpPr>
        <p:grpSpPr>
          <a:xfrm>
            <a:off x="4065780" y="608386"/>
            <a:ext cx="6356965" cy="4237976"/>
            <a:chOff x="3477138" y="586061"/>
            <a:chExt cx="6340418" cy="42269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81DFDC-1061-398D-36A0-F2529E98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7138" y="586061"/>
              <a:ext cx="6340418" cy="4226945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9C7F92EF-9F37-DF50-F8AF-E8DC14D26E31}"/>
                </a:ext>
              </a:extLst>
            </p:cNvPr>
            <p:cNvSpPr txBox="1">
              <a:spLocks/>
            </p:cNvSpPr>
            <p:nvPr/>
          </p:nvSpPr>
          <p:spPr>
            <a:xfrm>
              <a:off x="3569084" y="672435"/>
              <a:ext cx="751450" cy="10744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Яспер Седер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E45B897-E795-DCBB-3066-15F44947EFCB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CEA3DE-FDF5-B867-09DB-F5136CAEC31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4A81AFD-8956-523B-8370-292A310C65C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700">
                <a:solidFill>
                  <a:schemeClr val="tx1"/>
                </a:solidFill>
                <a:latin typeface="Finlandica"/>
              </a:rPr>
              <a:t>География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7AFE6FD-40A7-F551-163D-B50A887116B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>
                <a:solidFill>
                  <a:srgbClr val="002EA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2C861BF-3C63-06FC-79D2-3753424F79A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BB92E76-1465-EC1B-CC85-CFB3ADAE370F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588166B-7C82-55F5-CD13-0EAF64BA7479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A53D2D4-DD0E-834A-F29F-6C94203F1EF0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48792D1F-9729-5812-F161-36D769ADB1F0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18FF230-992D-5213-DC82-5D8EB37B375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48CAD05-DAE9-9BB2-E10D-7497026BEB0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00ED5207-24CF-47DC-936D-B319077F9488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CE2D1615-E4F9-18B8-54DE-A71BF49326F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EF1BE1-7FDF-509B-4CB1-34CE1EA83805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ru-ru" sz="600" b="0">
                <a:solidFill>
                  <a:schemeClr val="accent3"/>
                </a:solidFill>
              </a:rPr>
              <a:t>ФАКТЫ О ФИНЛЯНДИИ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84BF2-E649-82C8-C58A-D85CAC0402CA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620628-A4C5-B89E-9090-95588DA69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27" r="20227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2B1602F-9B62-5E92-47F1-0D6B1270B3CD}"/>
                </a:ext>
              </a:extLst>
            </p:cNvPr>
            <p:cNvSpPr txBox="1">
              <a:spLocks/>
            </p:cNvSpPr>
            <p:nvPr/>
          </p:nvSpPr>
          <p:spPr>
            <a:xfrm>
              <a:off x="346799" y="537956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DD1BEF3-DFFF-1303-2E62-FBB3F0096CA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725ADA4B-6D9E-9C55-3228-9DB99A3300B3}"/>
              </a:ext>
            </a:extLst>
          </p:cNvPr>
          <p:cNvGrpSpPr/>
          <p:nvPr/>
        </p:nvGrpSpPr>
        <p:grpSpPr>
          <a:xfrm>
            <a:off x="-3826865" y="60838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7C4E077-6109-50BD-EC2B-CC508192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16" r="20216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82E86191-10B3-FAAE-5825-8BC90AC43841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814185" cy="11089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Юсси Хеллстен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20E59ACA-589D-7EAE-6978-D51E90C217F2}"/>
              </a:ext>
            </a:extLst>
          </p:cNvPr>
          <p:cNvSpPr/>
          <p:nvPr/>
        </p:nvSpPr>
        <p:spPr>
          <a:xfrm>
            <a:off x="625109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0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284E-6 L 0.69115 1.7284E-6 " pathEditMode="relative" rAng="0" ptsTypes="AA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8642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5C97-BAF4-2108-C6EB-87D5CEA5C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A3D2F-9840-18D0-32EF-77C16061E1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6" t="23856" b="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E86291-B748-2E62-B6B2-84B39A623B6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936936-58B5-45C4-9603-8A7C1E2BDC7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700" kern="0" cap="none" spc="0">
                <a:solidFill>
                  <a:schemeClr val="bg1"/>
                </a:solidFill>
                <a:latin typeface="Finlandica" charset="0"/>
              </a:rPr>
              <a:t>Фото: Мийка Кайну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63B099-21E9-158A-4C6A-F6BC7C2419E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2/10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16778E-7E15-D2EC-DDE6-4133CA43647F}"/>
              </a:ext>
            </a:extLst>
          </p:cNvPr>
          <p:cNvSpPr txBox="1">
            <a:spLocks/>
          </p:cNvSpPr>
          <p:nvPr/>
        </p:nvSpPr>
        <p:spPr>
          <a:xfrm>
            <a:off x="1170041" y="2782706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Счастье — в нашей природе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F4608-CEBF-A4A9-8FD1-6AA40DDD123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AC48B-B7BA-8ABF-0F20-EB8F2192F59F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ПРИРОДА</a:t>
            </a:r>
          </a:p>
        </p:txBody>
      </p:sp>
    </p:spTree>
    <p:extLst>
      <p:ext uri="{BB962C8B-B14F-4D97-AF65-F5344CB8AC3E}">
        <p14:creationId xmlns:p14="http://schemas.microsoft.com/office/powerpoint/2010/main" val="26580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E051-DF3D-1B51-D960-6D1BB09EE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8A68EFC-1ABB-E139-5B52-B72FCF2FDB27}"/>
              </a:ext>
            </a:extLst>
          </p:cNvPr>
          <p:cNvSpPr txBox="1">
            <a:spLocks/>
          </p:cNvSpPr>
          <p:nvPr/>
        </p:nvSpPr>
        <p:spPr>
          <a:xfrm>
            <a:off x="670361" y="1959681"/>
            <a:ext cx="2819868" cy="3354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600" dirty="0">
                <a:solidFill>
                  <a:schemeClr val="tx1"/>
                </a:solidFill>
                <a:ea typeface="+mj-lt"/>
                <a:cs typeface="+mj-lt"/>
              </a:rPr>
              <a:t>188 000 озер</a:t>
            </a:r>
          </a:p>
          <a:p>
            <a:pPr algn="ctr" rtl="0"/>
            <a:r>
              <a:rPr lang="ru-ru" sz="1200" b="0" dirty="0">
                <a:solidFill>
                  <a:schemeClr val="tx1"/>
                </a:solidFill>
                <a:ea typeface="+mj-lt"/>
                <a:cs typeface="+mj-lt"/>
              </a:rPr>
              <a:t>Самые большие озера в мире по отношению к площади страны</a:t>
            </a:r>
          </a:p>
          <a:p>
            <a:pPr algn="ctr" rtl="0"/>
            <a:endParaRPr lang="en-US" sz="10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1600" dirty="0">
                <a:solidFill>
                  <a:schemeClr val="tx1"/>
                </a:solidFill>
                <a:ea typeface="+mj-lt"/>
                <a:cs typeface="+mj-lt"/>
              </a:rPr>
              <a:t>180 000 островов</a:t>
            </a:r>
          </a:p>
          <a:p>
            <a:pPr algn="ctr" rtl="0"/>
            <a:r>
              <a:rPr lang="ru-ru" sz="1200" b="0" dirty="0">
                <a:solidFill>
                  <a:schemeClr val="tx1"/>
                </a:solidFill>
                <a:ea typeface="+mj-lt"/>
                <a:cs typeface="+mj-lt"/>
              </a:rPr>
              <a:t>3-е место в мире</a:t>
            </a:r>
          </a:p>
          <a:p>
            <a:pPr algn="ctr" rtl="0"/>
            <a:endParaRPr lang="en-US" sz="10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1200" b="0" dirty="0">
                <a:solidFill>
                  <a:schemeClr val="tx1"/>
                </a:solidFill>
                <a:ea typeface="+mj-lt"/>
                <a:cs typeface="+mj-lt"/>
              </a:rPr>
              <a:t>Береговая линия простирается более чем на</a:t>
            </a:r>
            <a:br>
              <a:rPr lang="en-US" sz="1200" b="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ru-ru" sz="1600" dirty="0">
                <a:solidFill>
                  <a:schemeClr val="tx1"/>
                </a:solidFill>
                <a:ea typeface="+mj-lt"/>
                <a:cs typeface="+mj-lt"/>
              </a:rPr>
              <a:t>6 300 км</a:t>
            </a:r>
          </a:p>
          <a:p>
            <a:pPr algn="ctr" rtl="0"/>
            <a:endParaRPr lang="en-US" sz="10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ru-ru" sz="1600" dirty="0">
                <a:solidFill>
                  <a:schemeClr val="tx1"/>
                </a:solidFill>
                <a:ea typeface="+mj-lt"/>
                <a:cs typeface="+mj-lt"/>
              </a:rPr>
              <a:t>41 </a:t>
            </a:r>
            <a:r>
              <a:rPr lang="ru-ru" sz="1200" b="0" dirty="0">
                <a:solidFill>
                  <a:schemeClr val="tx1"/>
                </a:solidFill>
                <a:ea typeface="+mj-lt"/>
                <a:cs typeface="+mj-lt"/>
              </a:rPr>
              <a:t>национальный парк 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/>
            <a:r>
              <a:rPr lang="ru-ru" sz="800" b="0" dirty="0">
                <a:solidFill>
                  <a:schemeClr val="tx1"/>
                </a:solidFill>
                <a:ea typeface="+mj-lt"/>
                <a:cs typeface="+mj-lt"/>
              </a:rPr>
              <a:t>Места великолепной красоты на природе:</a:t>
            </a:r>
            <a:endParaRPr lang="en-US" sz="8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/>
            <a:r>
              <a:rPr lang="ru-ru" sz="800" dirty="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https://www.luontoon.fi/en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848821-7796-6C46-3906-16DEE6642220}"/>
              </a:ext>
            </a:extLst>
          </p:cNvPr>
          <p:cNvGrpSpPr/>
          <p:nvPr/>
        </p:nvGrpSpPr>
        <p:grpSpPr>
          <a:xfrm>
            <a:off x="4065780" y="608386"/>
            <a:ext cx="6358013" cy="4236614"/>
            <a:chOff x="3939020" y="625365"/>
            <a:chExt cx="6460296" cy="43047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452276-40DD-E136-12FB-3F77692D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647" r="-19647"/>
            <a:stretch>
              <a:fillRect/>
            </a:stretch>
          </p:blipFill>
          <p:spPr>
            <a:xfrm>
              <a:off x="3939020" y="625365"/>
              <a:ext cx="6460296" cy="430476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5D5DC3B-5B6F-DDCD-AA6B-09ADAC11527A}"/>
                </a:ext>
              </a:extLst>
            </p:cNvPr>
            <p:cNvSpPr txBox="1">
              <a:spLocks/>
            </p:cNvSpPr>
            <p:nvPr/>
          </p:nvSpPr>
          <p:spPr>
            <a:xfrm>
              <a:off x="4030690" y="704654"/>
              <a:ext cx="5076056" cy="109455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effectLst>
                    <a:outerShdw blurRad="516292" dir="3960000" algn="ctr" rotWithShape="0">
                      <a:srgbClr val="000000">
                        <a:alpha val="95351"/>
                      </a:srgbClr>
                    </a:outerShdw>
                  </a:effectLst>
                  <a:latin typeface="Finlandica" charset="0"/>
                </a:rPr>
                <a:t>Фото: Лаура Дав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516292" dir="3960000" algn="ctr" rotWithShape="0">
                    <a:srgbClr val="000000">
                      <a:alpha val="95351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5D33EF-5C4B-28FE-AECC-08D1BB801DDC}"/>
              </a:ext>
            </a:extLst>
          </p:cNvPr>
          <p:cNvGrpSpPr/>
          <p:nvPr/>
        </p:nvGrpSpPr>
        <p:grpSpPr>
          <a:xfrm>
            <a:off x="4067093" y="605469"/>
            <a:ext cx="6340418" cy="4231106"/>
            <a:chOff x="3667443" y="1545515"/>
            <a:chExt cx="6340418" cy="42311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454B24-59E5-EE1E-1D96-9F07B5D1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67443" y="1545515"/>
              <a:ext cx="6340418" cy="423110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6BEB5C6-5095-3AA0-4672-088120E7968E}"/>
                </a:ext>
              </a:extLst>
            </p:cNvPr>
            <p:cNvSpPr txBox="1">
              <a:spLocks/>
            </p:cNvSpPr>
            <p:nvPr/>
          </p:nvSpPr>
          <p:spPr>
            <a:xfrm>
              <a:off x="3778243" y="1614975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2985CDB-F742-6D51-6F17-568534D40673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7A40DB0-DB9F-B6F1-6271-65E77D4A096B}"/>
              </a:ext>
            </a:extLst>
          </p:cNvPr>
          <p:cNvSpPr txBox="1">
            <a:spLocks/>
          </p:cNvSpPr>
          <p:nvPr/>
        </p:nvSpPr>
        <p:spPr>
          <a:xfrm>
            <a:off x="971329" y="1050896"/>
            <a:ext cx="221793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600" dirty="0">
                <a:solidFill>
                  <a:schemeClr val="tx1"/>
                </a:solidFill>
                <a:ea typeface="+mj-lt"/>
                <a:cs typeface="+mj-lt"/>
              </a:rPr>
              <a:t>77 % территории Финляндии покрыто лесами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8CF541-3BE4-AF4C-D5B9-1311272CC92F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32E0347-19BC-D296-78DB-7023CE676B04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700">
                <a:solidFill>
                  <a:schemeClr val="tx1"/>
                </a:solidFill>
                <a:latin typeface="Finlandica"/>
              </a:rPr>
              <a:t>Природа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14172216-4CF2-EA75-EE2C-2C977AF0D5C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2FD85AF3-D638-CDA3-B33E-085474E6CCE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>
                <a:solidFill>
                  <a:schemeClr val="tx1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B5E6D4AE-CD3F-D210-683A-5DEE3F828E9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29CA7C4-EE30-7858-A0AF-A5F27C6227AC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C27E011-4EE9-FFD9-A5C2-A1C00B7647FC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23F8F72E-4164-9725-0CB2-3B529A0B1F8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2AC2DBB6-D0F0-76CF-ED1F-3626939C987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5A6ECF7B-E0E8-8E8E-4CB5-7D5A8BA0625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57822C0E-019E-008C-E52C-D11EA45D59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D88E457-CCCB-31F0-DCCE-11B56F862619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F720EC-F101-EE80-4B4B-77B0EA2FBA0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ru-ru" sz="600" b="0">
                <a:solidFill>
                  <a:schemeClr val="accent3"/>
                </a:solidFill>
              </a:rPr>
              <a:t>ФАКТЫ О ФИНЛЯНДИИ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0C1B28-1D34-62D8-F04F-EC4CE98C03EE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DD05E9-B02E-109E-1B30-5D1C8F4E7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3F912C5-22AE-E66B-FE2D-89235AB5086B}"/>
                </a:ext>
              </a:extLst>
            </p:cNvPr>
            <p:cNvSpPr txBox="1">
              <a:spLocks/>
            </p:cNvSpPr>
            <p:nvPr/>
          </p:nvSpPr>
          <p:spPr>
            <a:xfrm>
              <a:off x="299664" y="5341860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Майя Астикайнен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2089FFA-2EF4-F076-02F8-BA36856D3491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C7343D6F-AF17-A337-A60D-8293C86DFA29}"/>
              </a:ext>
            </a:extLst>
          </p:cNvPr>
          <p:cNvGrpSpPr/>
          <p:nvPr/>
        </p:nvGrpSpPr>
        <p:grpSpPr>
          <a:xfrm>
            <a:off x="-3826865" y="62631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B5A93E8-B875-A211-4972-90F4369D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72" r="20272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9872DD3-E297-F8FB-A39A-04581708B6A6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724083" cy="11089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Мийка Кайну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7445ED5D-FA6A-F30F-4DFF-4368D9010B7C}"/>
              </a:ext>
            </a:extLst>
          </p:cNvPr>
          <p:cNvSpPr/>
          <p:nvPr/>
        </p:nvSpPr>
        <p:spPr>
          <a:xfrm>
            <a:off x="918824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6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9.87654E-7 L 0.69114 -9.8765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9136E-6 L 0.43872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2318-1CB5-94BF-531C-320C1755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05B46-E3C8-80A7-41DB-AFF3D513F6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63" b="486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E567AA-202B-F8D1-0633-B87317CC553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6C52FD-6FD3-B542-87B9-2BA9985294DB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700" kern="0" cap="none" spc="0">
                <a:solidFill>
                  <a:schemeClr val="bg1"/>
                </a:solidFill>
                <a:latin typeface="Finlandica" charset="0"/>
              </a:rPr>
              <a:t>Фото: Марьяана Малкамяки / Keksi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0501FE-8985-29ED-8DD7-8359189A74A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3/10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95C5D3-963E-3C35-1EFA-0309482A5ED9}"/>
              </a:ext>
            </a:extLst>
          </p:cNvPr>
          <p:cNvSpPr txBox="1">
            <a:spLocks/>
          </p:cNvSpPr>
          <p:nvPr/>
        </p:nvSpPr>
        <p:spPr>
          <a:xfrm>
            <a:off x="1170041" y="2820820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Доверие и общность</a:t>
            </a:r>
          </a:p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являются краеугольными камнями нашего общества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04F1C-E6B6-CB3B-C7D3-A7BC84567A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B64A1-67E9-7FBB-2FEB-52B4C73446B7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ЛЮДИ</a:t>
            </a:r>
          </a:p>
        </p:txBody>
      </p:sp>
    </p:spTree>
    <p:extLst>
      <p:ext uri="{BB962C8B-B14F-4D97-AF65-F5344CB8AC3E}">
        <p14:creationId xmlns:p14="http://schemas.microsoft.com/office/powerpoint/2010/main" val="3199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0B4D5-1AFB-AF16-F478-53CD9E437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364C19E7-A0F0-6A76-9A68-90EECAA82FC1}"/>
              </a:ext>
            </a:extLst>
          </p:cNvPr>
          <p:cNvGrpSpPr/>
          <p:nvPr/>
        </p:nvGrpSpPr>
        <p:grpSpPr>
          <a:xfrm>
            <a:off x="918824" y="1695345"/>
            <a:ext cx="2355573" cy="3170099"/>
            <a:chOff x="918824" y="1923175"/>
            <a:chExt cx="2355573" cy="3170099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33C9D67-474E-A2CE-5837-7F71E038995E}"/>
                </a:ext>
              </a:extLst>
            </p:cNvPr>
            <p:cNvSpPr txBox="1">
              <a:spLocks/>
            </p:cNvSpPr>
            <p:nvPr/>
          </p:nvSpPr>
          <p:spPr>
            <a:xfrm>
              <a:off x="964867" y="1923175"/>
              <a:ext cx="2245711" cy="31700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ru-ru" sz="1000" b="0">
                  <a:solidFill>
                    <a:schemeClr val="tx1"/>
                  </a:solidFill>
                  <a:ea typeface="+mj-lt"/>
                  <a:cs typeface="+mj-lt"/>
                </a:rPr>
                <a:t>Финляндия — многоязычная страна с населением 5,65 млн человек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ru-ru" sz="1600">
                  <a:solidFill>
                    <a:schemeClr val="tx1"/>
                  </a:solidFill>
                  <a:ea typeface="+mj-lt"/>
                  <a:cs typeface="+mj-lt"/>
                </a:rPr>
                <a:t>Языки</a:t>
              </a:r>
            </a:p>
            <a:p>
              <a:pPr algn="ctr" rtl="0"/>
              <a:r>
                <a:rPr lang="ru-ru" sz="1000" b="0">
                  <a:solidFill>
                    <a:schemeClr val="tx1"/>
                  </a:solidFill>
                  <a:ea typeface="+mj-lt"/>
                  <a:cs typeface="+mj-lt"/>
                </a:rPr>
                <a:t>84 % финский</a:t>
              </a:r>
            </a:p>
            <a:p>
              <a:pPr algn="ctr" rtl="0"/>
              <a:r>
                <a:rPr lang="ru-ru" sz="1000" b="0">
                  <a:solidFill>
                    <a:schemeClr val="tx1"/>
                  </a:solidFill>
                  <a:ea typeface="+mj-lt"/>
                  <a:cs typeface="+mj-lt"/>
                </a:rPr>
                <a:t>11 % другие</a:t>
              </a:r>
            </a:p>
            <a:p>
              <a:pPr algn="ctr" rtl="0"/>
              <a:r>
                <a:rPr lang="ru-ru" sz="1000" b="0">
                  <a:solidFill>
                    <a:schemeClr val="tx1"/>
                  </a:solidFill>
                  <a:ea typeface="+mj-lt"/>
                  <a:cs typeface="+mj-lt"/>
                </a:rPr>
                <a:t>5 % шведский</a:t>
              </a:r>
            </a:p>
            <a:p>
              <a:pPr algn="ctr" rtl="0"/>
              <a:r>
                <a:rPr lang="ru-ru" sz="1000" b="0">
                  <a:solidFill>
                    <a:schemeClr val="tx1"/>
                  </a:solidFill>
                  <a:ea typeface="+mj-lt"/>
                  <a:cs typeface="+mj-lt"/>
                </a:rPr>
                <a:t>&lt; 1 % саамский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latin typeface="Segoe UI"/>
                <a:ea typeface="+mj-lt"/>
                <a:cs typeface="Segoe UI"/>
              </a:endParaRPr>
            </a:p>
            <a:p>
              <a:pPr algn="ctr" rtl="0"/>
              <a:r>
                <a:rPr lang="ru-ru" sz="1000" b="0">
                  <a:solidFill>
                    <a:schemeClr val="tx1"/>
                  </a:solidFill>
                  <a:latin typeface="Finlandica" pitchFamily="2" charset="77"/>
                  <a:ea typeface="+mj-lt"/>
                  <a:cs typeface="Segoe UI"/>
                </a:rPr>
                <a:t>Плотность населения </a:t>
              </a:r>
            </a:p>
            <a:p>
              <a:pPr algn="ctr" rtl="0"/>
              <a:r>
                <a:rPr lang="ru-ru" sz="1000">
                  <a:solidFill>
                    <a:schemeClr val="tx1"/>
                  </a:solidFill>
                  <a:latin typeface="Finlandica"/>
                  <a:ea typeface="+mj-lt"/>
                  <a:cs typeface="Segoe UI"/>
                </a:rPr>
                <a:t>18,5 жителей на 1 км²</a:t>
              </a:r>
              <a:endParaRPr lang="en-US" dirty="0">
                <a:solidFill>
                  <a:schemeClr val="tx1"/>
                </a:solidFill>
                <a:latin typeface="Finlandica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ru-ru" sz="1600">
                  <a:solidFill>
                    <a:schemeClr val="tx1"/>
                  </a:solidFill>
                  <a:ea typeface="+mj-lt"/>
                  <a:cs typeface="+mj-lt"/>
                </a:rPr>
                <a:t>87 %</a:t>
              </a:r>
              <a:r>
                <a:rPr lang="ru-ru" sz="200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</a:p>
            <a:p>
              <a:pPr algn="ctr" rtl="0"/>
              <a:r>
                <a:rPr lang="ru-ru" sz="1000" b="0">
                  <a:solidFill>
                    <a:schemeClr val="tx1"/>
                  </a:solidFill>
                  <a:ea typeface="+mj-lt"/>
                  <a:cs typeface="+mj-lt"/>
                </a:rPr>
                <a:t> Доверие к власти — одно из самых высоких в мире. 87 % финнов доверяют полиции, которая пользуется наибольшим доверием в Финляндии.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34F90ED-50F0-B619-1581-B521C9E5C7BB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4518942"/>
              <a:ext cx="2355573" cy="123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endParaRPr lang="en-US" sz="8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4C18A57-CE8E-0EC6-533B-369B3F564CCC}"/>
              </a:ext>
            </a:extLst>
          </p:cNvPr>
          <p:cNvSpPr txBox="1">
            <a:spLocks/>
          </p:cNvSpPr>
          <p:nvPr/>
        </p:nvSpPr>
        <p:spPr>
          <a:xfrm>
            <a:off x="909935" y="1240844"/>
            <a:ext cx="236064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>
                <a:solidFill>
                  <a:schemeClr val="tx1"/>
                </a:solidFill>
                <a:ea typeface="+mj-lt"/>
                <a:cs typeface="+mj-lt"/>
              </a:rPr>
              <a:t>5,65 млн человек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84B08D-42AB-841E-B098-9D3AA5A2528C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A93018-1D1B-486B-32D3-B6D55CA8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52" r="10352"/>
            <a:stretch/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FF98EE7E-6EEA-F974-3D1D-E92840C1F18F}"/>
                </a:ext>
              </a:extLst>
            </p:cNvPr>
            <p:cNvSpPr txBox="1">
              <a:spLocks/>
            </p:cNvSpPr>
            <p:nvPr/>
          </p:nvSpPr>
          <p:spPr>
            <a:xfrm>
              <a:off x="4157083" y="664358"/>
              <a:ext cx="827150" cy="21544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Оути Неувонен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  <a:p>
              <a:pPr rtl="0"/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F9D4F1-EFB9-F7DF-1A0F-BF1A980EB105}"/>
              </a:ext>
            </a:extLst>
          </p:cNvPr>
          <p:cNvGrpSpPr/>
          <p:nvPr/>
        </p:nvGrpSpPr>
        <p:grpSpPr>
          <a:xfrm>
            <a:off x="4064327" y="627532"/>
            <a:ext cx="5716986" cy="4287740"/>
            <a:chOff x="2210008" y="598556"/>
            <a:chExt cx="5716986" cy="42877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5DF541-413B-A3E1-E863-BEC88782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0008" y="598556"/>
              <a:ext cx="5716986" cy="428774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F1B1FEC-1DF1-4B39-594D-AB93F22C7085}"/>
                </a:ext>
              </a:extLst>
            </p:cNvPr>
            <p:cNvSpPr txBox="1">
              <a:spLocks/>
            </p:cNvSpPr>
            <p:nvPr/>
          </p:nvSpPr>
          <p:spPr>
            <a:xfrm>
              <a:off x="2312191" y="4718065"/>
              <a:ext cx="75661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Карун Верма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B0F7A-01FC-4669-2C0C-7086A381ABA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D8EAF9-7481-6ADB-DFF5-C64D69608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 flipH="1"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3AE8CEC-882E-D009-81A3-C3E2802ED223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7284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Юхо Кува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E73ADF-F49A-71B4-8040-E8AD641CDCD7}"/>
              </a:ext>
            </a:extLst>
          </p:cNvPr>
          <p:cNvGrpSpPr/>
          <p:nvPr/>
        </p:nvGrpSpPr>
        <p:grpSpPr>
          <a:xfrm>
            <a:off x="-3872759" y="627533"/>
            <a:ext cx="3859047" cy="4270734"/>
            <a:chOff x="176579" y="5261357"/>
            <a:chExt cx="3859047" cy="42707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E1EC14-881F-10E9-C216-CDE743B2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61" r="19861"/>
            <a:stretch/>
          </p:blipFill>
          <p:spPr>
            <a:xfrm>
              <a:off x="176579" y="5261357"/>
              <a:ext cx="3859047" cy="4270734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D69ADCF8-A421-8805-F57C-26A392D1503C}"/>
                </a:ext>
              </a:extLst>
            </p:cNvPr>
            <p:cNvSpPr txBox="1">
              <a:spLocks/>
            </p:cNvSpPr>
            <p:nvPr/>
          </p:nvSpPr>
          <p:spPr>
            <a:xfrm>
              <a:off x="278608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tx2"/>
                  </a:solidFill>
                  <a:latin typeface="Finlandica" charset="0"/>
                </a:rPr>
                <a:t>Фото: Юсси Хеллстен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0D7C56C3-EA30-702E-80D7-4A518BD4D6FA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700">
                <a:solidFill>
                  <a:schemeClr val="tx1"/>
                </a:solidFill>
                <a:latin typeface="Finlandica"/>
              </a:rPr>
              <a:t>Люди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0BDA84C1-0E66-1FF4-F44C-6A94D21FFC87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40D4AC53-F268-262E-6E08-48F02A806A56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5DDEE14-07A3-AE0F-B57F-31903F1F3AA7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>
                <a:solidFill>
                  <a:srgbClr val="002EA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307E5D8D-B2D6-6367-AB64-A9C2C8AC4C97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32F86C6-518F-991C-7135-FD422305A97D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6A09181-281B-3E74-6664-6DDDE8C1E39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0449B63-8177-56F3-E31F-52975B8BDDC4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C5A0292-E81C-5397-4250-1E6E58AD5C3F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3C42A723-E029-535C-F939-6B596BF643B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4B46584-D1F0-1D3A-AF3F-6303EA418C4F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A4204-99C1-D832-9A00-941B3FEC365F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ru-ru" sz="600" b="0">
                <a:solidFill>
                  <a:schemeClr val="accent3"/>
                </a:solidFill>
              </a:rPr>
              <a:t>ФАКТЫ О ФИНЛЯНДИИ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2298E-4FE8-61BE-3EBD-3288647340C5}"/>
              </a:ext>
            </a:extLst>
          </p:cNvPr>
          <p:cNvSpPr/>
          <p:nvPr/>
        </p:nvSpPr>
        <p:spPr>
          <a:xfrm>
            <a:off x="121465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B1EE1F-6565-CA1F-9564-5AFA6A72EFC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6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46914E-7 L 0.69114 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6F8E2-3203-812B-E03E-D2FE8E1FE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384BA-D4F2-90F5-78F2-C6C2B1CA4C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0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65161B-D3DB-9F12-09F5-131D91E30C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44418A-D393-AA20-7AC0-B53F73496A3B}"/>
              </a:ext>
            </a:extLst>
          </p:cNvPr>
          <p:cNvSpPr txBox="1">
            <a:spLocks/>
          </p:cNvSpPr>
          <p:nvPr/>
        </p:nvSpPr>
        <p:spPr>
          <a:xfrm>
            <a:off x="1511300" y="4750231"/>
            <a:ext cx="6121400" cy="2228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700" kern="0" cap="none" spc="0">
                <a:solidFill>
                  <a:schemeClr val="bg1"/>
                </a:solidFill>
                <a:latin typeface="Finlandica" charset="0"/>
              </a:rPr>
              <a:t>Фото: Getty Images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B20F2C-BD2F-38AF-512D-836ED7927AC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4/10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7208A9-D69C-F684-A9D8-32F5487242E9}"/>
              </a:ext>
            </a:extLst>
          </p:cNvPr>
          <p:cNvSpPr txBox="1">
            <a:spLocks/>
          </p:cNvSpPr>
          <p:nvPr/>
        </p:nvSpPr>
        <p:spPr>
          <a:xfrm>
            <a:off x="1170041" y="2797719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Сбалансированные погодные условия: четыре явно выраженных сезона</a:t>
            </a:r>
          </a:p>
          <a:p>
            <a:pPr algn="ctr" rtl="0"/>
            <a:r>
              <a:rPr lang="ru-ru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в Финляндии дарят приятное разнообразие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F7CDA-AC5B-36E9-3E32-5C5DFB17190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26116-7BED-B617-9A39-4CD951E1F2CC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КЛИМАТ</a:t>
            </a:r>
          </a:p>
        </p:txBody>
      </p:sp>
    </p:spTree>
    <p:extLst>
      <p:ext uri="{BB962C8B-B14F-4D97-AF65-F5344CB8AC3E}">
        <p14:creationId xmlns:p14="http://schemas.microsoft.com/office/powerpoint/2010/main" val="30173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E8F0-D128-E4D1-A073-A9D1F1C6C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30CD2AE2-E9C4-DB80-9E54-79B66D14A142}"/>
              </a:ext>
            </a:extLst>
          </p:cNvPr>
          <p:cNvGrpSpPr/>
          <p:nvPr/>
        </p:nvGrpSpPr>
        <p:grpSpPr>
          <a:xfrm>
            <a:off x="623549" y="2063473"/>
            <a:ext cx="2829834" cy="2544519"/>
            <a:chOff x="623549" y="2331524"/>
            <a:chExt cx="2829834" cy="2544519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74543130-5F1D-1B65-8F4C-02FE62BCFCFC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2331524"/>
              <a:ext cx="2829834" cy="20005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ru-ru" sz="2000" dirty="0">
                  <a:solidFill>
                    <a:schemeClr val="tx1"/>
                  </a:solidFill>
                  <a:ea typeface="+mj-lt"/>
                  <a:cs typeface="+mj-lt"/>
                </a:rPr>
                <a:t>19 часов </a:t>
              </a:r>
            </a:p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Самый длинный день в Хельсинки в середине лета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ru-ru" sz="2000" dirty="0">
                  <a:solidFill>
                    <a:schemeClr val="tx1"/>
                  </a:solidFill>
                  <a:ea typeface="+mj-lt"/>
                  <a:cs typeface="+mj-lt"/>
                </a:rPr>
                <a:t>20,5 ℃ </a:t>
              </a:r>
            </a:p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Средняя температура в Хельсинки в июле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Оулу занимает первое место </a:t>
              </a:r>
            </a:p>
            <a:p>
              <a:pPr algn="ctr" rtl="0"/>
              <a:r>
                <a:rPr lang="ru-ru" sz="2000" dirty="0">
                  <a:solidFill>
                    <a:schemeClr val="tx1"/>
                  </a:solidFill>
                  <a:ea typeface="+mj-lt"/>
                  <a:cs typeface="+mj-lt"/>
                </a:rPr>
                <a:t>по качеству воздуха</a:t>
              </a:r>
            </a:p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в Европе 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91387D1-E34A-39DD-166A-77839ABFDD07}"/>
                </a:ext>
              </a:extLst>
            </p:cNvPr>
            <p:cNvSpPr txBox="1">
              <a:spLocks/>
            </p:cNvSpPr>
            <p:nvPr/>
          </p:nvSpPr>
          <p:spPr>
            <a:xfrm>
              <a:off x="1027258" y="4383600"/>
              <a:ext cx="191288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ru-ru" sz="800" b="0">
                  <a:solidFill>
                    <a:schemeClr val="tx1"/>
                  </a:solidFill>
                  <a:ea typeface="+mj-lt"/>
                  <a:cs typeface="+mj-lt"/>
                </a:rPr>
                <a:t>Горячее и холодное, а также всё, </a:t>
              </a:r>
            </a:p>
            <a:p>
              <a:pPr algn="ctr" rtl="0"/>
              <a:r>
                <a:rPr lang="ru-ru" sz="800" b="0">
                  <a:solidFill>
                    <a:schemeClr val="tx1"/>
                  </a:solidFill>
                  <a:ea typeface="+mj-lt"/>
                  <a:cs typeface="+mj-lt"/>
                </a:rPr>
                <a:t>что между ними: </a:t>
              </a:r>
              <a:r>
                <a:rPr lang="ru-ru" sz="800">
                  <a:solidFill>
                    <a:schemeClr val="tx1"/>
                  </a:solidFill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https://en.ilmatieteenlaitos.fi/</a:t>
              </a:r>
            </a:p>
            <a:p>
              <a:pPr algn="ctr" rtl="0"/>
              <a:r>
                <a:rPr lang="ru-ru" sz="800">
                  <a:solidFill>
                    <a:schemeClr val="tx1"/>
                  </a:solidFill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seasons-in-finland</a:t>
              </a:r>
              <a:endParaRPr lang="en-US" sz="8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15E57FE2-5334-1BC7-6E0D-A8885E1359CA}"/>
              </a:ext>
            </a:extLst>
          </p:cNvPr>
          <p:cNvGrpSpPr/>
          <p:nvPr/>
        </p:nvGrpSpPr>
        <p:grpSpPr>
          <a:xfrm>
            <a:off x="633245" y="883546"/>
            <a:ext cx="2829835" cy="769442"/>
            <a:chOff x="741444" y="1292218"/>
            <a:chExt cx="2829835" cy="769442"/>
          </a:xfrm>
        </p:grpSpPr>
        <p:sp>
          <p:nvSpPr>
            <p:cNvPr id="2" name="Tekstiruutu 1">
              <a:extLst>
                <a:ext uri="{FF2B5EF4-FFF2-40B4-BE49-F238E27FC236}">
                  <a16:creationId xmlns:a16="http://schemas.microsoft.com/office/drawing/2014/main" id="{AAF50805-38DC-996A-D3CE-478589900BBC}"/>
                </a:ext>
              </a:extLst>
            </p:cNvPr>
            <p:cNvSpPr txBox="1"/>
            <p:nvPr/>
          </p:nvSpPr>
          <p:spPr>
            <a:xfrm>
              <a:off x="741444" y="1292218"/>
              <a:ext cx="2829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u-ru" sz="1800" b="1">
                  <a:solidFill>
                    <a:schemeClr val="tx1"/>
                  </a:solidFill>
                  <a:ea typeface="+mj-lt"/>
                  <a:cs typeface="+mj-lt"/>
                </a:rPr>
                <a:t>Скандинавский пейзаж</a:t>
              </a: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3564F5D8-47D2-5862-FFAB-057D864120AB}"/>
                </a:ext>
              </a:extLst>
            </p:cNvPr>
            <p:cNvSpPr txBox="1"/>
            <p:nvPr/>
          </p:nvSpPr>
          <p:spPr>
            <a:xfrm>
              <a:off x="1023919" y="1661550"/>
              <a:ext cx="2264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u-ru" sz="1000" b="0" dirty="0">
                  <a:solidFill>
                    <a:schemeClr val="tx1"/>
                  </a:solidFill>
                  <a:ea typeface="+mj-lt"/>
                  <a:cs typeface="+mj-lt"/>
                </a:rPr>
                <a:t>Четыре сезона отличаются друг друга или же имеют размытые границы — в зависимости от широты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7492E3D-9ECD-7FFA-286C-BB77905475E3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764C25-0732-94A0-8582-4E287DEAA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464A08C0-D0CA-AF29-1DCC-E7164213F47F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Фото: Юха Валкеайоки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53EF4F-13CF-82C8-D736-E85179784E13}"/>
              </a:ext>
            </a:extLst>
          </p:cNvPr>
          <p:cNvGrpSpPr/>
          <p:nvPr/>
        </p:nvGrpSpPr>
        <p:grpSpPr>
          <a:xfrm>
            <a:off x="4064927" y="624379"/>
            <a:ext cx="6400535" cy="4265479"/>
            <a:chOff x="4067943" y="603366"/>
            <a:chExt cx="6400535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19DE62-9062-4166-3A2D-AB3B07A3C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7943" y="603366"/>
              <a:ext cx="6400535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82C2099B-AB10-AA27-C543-01BCB586AF0B}"/>
                </a:ext>
              </a:extLst>
            </p:cNvPr>
            <p:cNvSpPr txBox="1">
              <a:spLocks/>
            </p:cNvSpPr>
            <p:nvPr/>
          </p:nvSpPr>
          <p:spPr>
            <a:xfrm>
              <a:off x="4157181" y="669454"/>
              <a:ext cx="843180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tx2"/>
                  </a:solidFill>
                  <a:latin typeface="Finlandica" charset="0"/>
                </a:rPr>
                <a:t>Фото: Мика Руусунен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084EED-6D62-2A9A-B5C7-5194CAAA3BA6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0C583C-C1FC-7264-7522-73BCB6123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23" r="20123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0DD78B3-1055-1259-9AED-6C6DB2358593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Юсси Хеллстен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D66E94-F921-CD05-3969-17718AAB71FE}"/>
              </a:ext>
            </a:extLst>
          </p:cNvPr>
          <p:cNvGrpSpPr/>
          <p:nvPr/>
        </p:nvGrpSpPr>
        <p:grpSpPr>
          <a:xfrm>
            <a:off x="-3853226" y="624379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929A8A5-F23D-C07E-BF0A-9536A11B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40" r="20540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21D69A64-C023-9A6F-A0E6-14CBB2485C7C}"/>
                </a:ext>
              </a:extLst>
            </p:cNvPr>
            <p:cNvSpPr txBox="1">
              <a:spLocks/>
            </p:cNvSpPr>
            <p:nvPr/>
          </p:nvSpPr>
          <p:spPr>
            <a:xfrm>
              <a:off x="240900" y="5318581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ru-ru" sz="700" kern="0" cap="none" spc="0">
                  <a:solidFill>
                    <a:schemeClr val="bg1"/>
                  </a:solidFill>
                  <a:latin typeface="Finlandica" charset="0"/>
                </a:rPr>
                <a:t>Фото: Юлия Кивеля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09AE40-35C0-5208-2CDC-F0DFEA8559F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742A06A-8340-A5CD-0BE1-ADD2F746EC4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700">
                <a:solidFill>
                  <a:schemeClr val="tx1"/>
                </a:solidFill>
                <a:latin typeface="Finlandica"/>
              </a:rPr>
              <a:t>Климат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A057A4D8-CAC5-E2D7-CD30-0E9599091F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100387-9DBD-CBBA-E960-D6A80D109621}"/>
              </a:ext>
            </a:extLst>
          </p:cNvPr>
          <p:cNvSpPr/>
          <p:nvPr/>
        </p:nvSpPr>
        <p:spPr>
          <a:xfrm>
            <a:off x="150480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DC2792F0-2FF4-0CD5-320E-A32390AF47D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054F6CE0-AF96-0C27-4776-B9BB3C50D54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BF59625F-3A57-DAA3-EF55-8670C3C7E84E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>
                <a:solidFill>
                  <a:schemeClr val="tx1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7C010D64-1EC7-A928-43DC-7E921BB9011B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BCF0A634-F85C-F39E-6F44-E8EFB9F3B2B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BCCA154D-A5C7-E799-2E14-FCC51C49C6D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A577FBD7-9749-B9F5-613A-84AEFF9AC6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9F008E56-939B-B134-D48F-244EC529A00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FA16B224-DBAB-9792-BF15-2C28DDDFA87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-ru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36BA76-612A-FCFC-FF06-C1487A5A602B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ru-ru" sz="600" b="0">
                <a:solidFill>
                  <a:schemeClr val="accent3"/>
                </a:solidFill>
              </a:rPr>
              <a:t>ФАКТЫ О ФИНЛЯНДИИ</a:t>
            </a:r>
          </a:p>
        </p:txBody>
      </p:sp>
    </p:spTree>
    <p:extLst>
      <p:ext uri="{BB962C8B-B14F-4D97-AF65-F5344CB8AC3E}">
        <p14:creationId xmlns:p14="http://schemas.microsoft.com/office/powerpoint/2010/main" val="22340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2"/>
</p:tagLst>
</file>

<file path=ppt/theme/theme1.xml><?xml version="1.0" encoding="utf-8"?>
<a:theme xmlns:a="http://schemas.openxmlformats.org/drawingml/2006/main" name="1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iedaanVahvaan xmlns="86926b43-cf91-481a-a630-62b5e70ce975" xsi:nil="true"/>
    <Tila xmlns="86926b43-cf91-481a-a630-62b5e70ce975" xsi:nil="true"/>
    <LinkkiVahvaan xmlns="86926b43-cf91-481a-a630-62b5e70ce975">
      <Url xsi:nil="true"/>
      <Description xsi:nil="true"/>
    </LinkkiVahvaa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1038C5D7116FD4491487F911ECCB923" ma:contentTypeVersion="6" ma:contentTypeDescription="Luo uusi asiakirja." ma:contentTypeScope="" ma:versionID="c17d18d58afe9fd71409658fc1daaab4">
  <xsd:schema xmlns:xsd="http://www.w3.org/2001/XMLSchema" xmlns:xs="http://www.w3.org/2001/XMLSchema" xmlns:p="http://schemas.microsoft.com/office/2006/metadata/properties" xmlns:ns2="86926b43-cf91-481a-a630-62b5e70ce975" targetNamespace="http://schemas.microsoft.com/office/2006/metadata/properties" ma:root="true" ma:fieldsID="bda45b744bae084ad59a417c78556a4f" ns2:_="">
    <xsd:import namespace="86926b43-cf91-481a-a630-62b5e70ce975"/>
    <xsd:element name="properties">
      <xsd:complexType>
        <xsd:sequence>
          <xsd:element name="documentManagement">
            <xsd:complexType>
              <xsd:all>
                <xsd:element ref="ns2:Tila" minOccurs="0"/>
                <xsd:element ref="ns2:ViedaanVahvaan" minOccurs="0"/>
                <xsd:element ref="ns2:LinkkiVahvaan" minOccurs="0"/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26b43-cf91-481a-a630-62b5e70ce975" elementFormDefault="qualified">
    <xsd:import namespace="http://schemas.microsoft.com/office/2006/documentManagement/types"/>
    <xsd:import namespace="http://schemas.microsoft.com/office/infopath/2007/PartnerControls"/>
    <xsd:element name="Tila" ma:index="8" nillable="true" ma:displayName="Tila" ma:format="Dropdown" ma:internalName="Tila">
      <xsd:simpleType>
        <xsd:restriction base="dms:Choice">
          <xsd:enumeration value="Luonnos"/>
          <xsd:enumeration value="Valmis"/>
        </xsd:restriction>
      </xsd:simpleType>
    </xsd:element>
    <xsd:element name="ViedaanVahvaan" ma:index="9" nillable="true" ma:displayName="Viedään Vahvaan" ma:format="Dropdown" ma:internalName="ViedaanVahvaan">
      <xsd:simpleType>
        <xsd:restriction base="dms:Choice">
          <xsd:enumeration value="Ei"/>
          <xsd:enumeration value="Kyllä"/>
          <xsd:enumeration value="EOS"/>
          <xsd:enumeration value="Viety"/>
        </xsd:restriction>
      </xsd:simpleType>
    </xsd:element>
    <xsd:element name="LinkkiVahvaan" ma:index="10" nillable="true" ma:displayName="Linkki Vahvaan" ma:format="Hyperlink" ma:internalName="LinkkiVahvaa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AE11A5-BEE4-47AE-A876-D224C8F94A57}">
  <ds:schemaRefs>
    <ds:schemaRef ds:uri="d0d2c1e0-9f25-4273-8cb3-ef9d68304ff5"/>
    <ds:schemaRef ds:uri="ce30f632-0876-4f31-a347-6f9b6a242beb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9DA080A-91F1-47E4-A599-55137CEB2603}"/>
</file>

<file path=customXml/itemProps3.xml><?xml version="1.0" encoding="utf-8"?>
<ds:datastoreItem xmlns:ds="http://schemas.openxmlformats.org/officeDocument/2006/customXml" ds:itemID="{69681288-7806-430D-9BBA-254DCC6ED8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1_Suomi Finland</Template>
  <TotalTime>4971</TotalTime>
  <Words>1193</Words>
  <Application>Microsoft Macintosh PowerPoint</Application>
  <PresentationFormat>Näytössä katseltava esitys (16:9)</PresentationFormat>
  <Paragraphs>354</Paragraphs>
  <Slides>22</Slides>
  <Notes>22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22</vt:i4>
      </vt:variant>
    </vt:vector>
  </HeadingPairs>
  <TitlesOfParts>
    <vt:vector size="30" baseType="lpstr">
      <vt:lpstr>Arial</vt:lpstr>
      <vt:lpstr>Arial,Sans-Serif</vt:lpstr>
      <vt:lpstr>Calibri</vt:lpstr>
      <vt:lpstr>Calibri,Sans-Serif</vt:lpstr>
      <vt:lpstr>Finlandica</vt:lpstr>
      <vt:lpstr>Segoe UI</vt:lpstr>
      <vt:lpstr>1_Suomi Finland</vt:lpstr>
      <vt:lpstr>1_Suomi Finland Blanco</vt:lpstr>
      <vt:lpstr>О ТОМ, В ЧЕМ СОСТОИТ ФИНСКОЕ СЧАСТЬЕ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Приезжайте и убедитесь в этом сами.  Finland.fi  </vt:lpstr>
    </vt:vector>
  </TitlesOfParts>
  <Manager>Hasan &amp; Partners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WINDOWS INTO  FINNISH ARCHITECTURE</dc:title>
  <dc:creator>Smuel Stiller</dc:creator>
  <cp:lastModifiedBy>Karppinen Satu</cp:lastModifiedBy>
  <cp:revision>88</cp:revision>
  <dcterms:created xsi:type="dcterms:W3CDTF">2024-12-11T12:49:30Z</dcterms:created>
  <dcterms:modified xsi:type="dcterms:W3CDTF">2026-01-27T12:38:48Z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0x01010091038C5D7116FD4491487F911ECCB923</vt:lpwstr>
  </property>
  <property fmtid="{D5CDD505-2E9C-101B-9397-08002B2CF9AE}" pid="3" name="MediaServiceImageTags">
    <vt:lpwstr/>
  </property>
</Properties>
</file>