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comments/modernComment_143_C42AE94E.xml" ContentType="application/vnd.ms-powerpoint.comment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32" r:id="rId10"/>
    <p:sldId id="295" r:id="rId11"/>
    <p:sldId id="333"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330" r:id="rId25"/>
    <p:sldId id="331"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50" userDrawn="1">
          <p15:clr>
            <a:srgbClr val="A4A3A4"/>
          </p15:clr>
        </p15:guide>
        <p15:guide id="13" pos="3787">
          <p15:clr>
            <a:srgbClr val="A4A3A4"/>
          </p15:clr>
        </p15:guide>
        <p15:guide id="14" pos="4604">
          <p15:clr>
            <a:srgbClr val="A4A3A4"/>
          </p15:clr>
        </p15:guide>
        <p15:guide id="15" orient="horz" pos="3117" userDrawn="1">
          <p15:clr>
            <a:srgbClr val="A4A3A4"/>
          </p15:clr>
        </p15:guide>
        <p15:guide id="16" pos="1292" userDrawn="1">
          <p15:clr>
            <a:srgbClr val="A4A3A4"/>
          </p15:clr>
        </p15:guide>
        <p15:guide id="17" orient="horz" pos="157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3455B831-4E5A-461A-53B9-6F5E5CE7FA3B}" name="Emma Kemppainen" initials="" userId="S::emma.kemppainen@republic.fi::8155b497-1e7e-4c60-bc78-05f00b1c973e" providerId="AD"/>
  <p188:author id="{700FAF4A-DD11-9293-4AB1-FDEA1FCB99E4}" name="Pussinen Helena" initials="HP" userId="S::1401609@edu.karelia.fi::b576e79f-7f32-47f4-b23d-17a5786f2b72"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F19CC-A92B-3141-9755-B775DDB8DF87}" v="147" dt="2026-04-07T06:23:58.292"/>
    <p1510:client id="{F106CD53-A1A0-9242-90E5-901AE167E223}" v="120" dt="2026-04-07T07:18:49.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56525"/>
  </p:normalViewPr>
  <p:slideViewPr>
    <p:cSldViewPr snapToGrid="0">
      <p:cViewPr varScale="1">
        <p:scale>
          <a:sx n="88" d="100"/>
          <a:sy n="88" d="100"/>
        </p:scale>
        <p:origin x="2224" y="176"/>
      </p:cViewPr>
      <p:guideLst>
        <p:guide orient="horz" pos="1620"/>
        <p:guide orient="horz" pos="305"/>
        <p:guide orient="horz" pos="2754"/>
        <p:guide orient="horz" pos="531"/>
        <p:guide orient="horz" pos="940"/>
        <p:guide orient="horz" pos="849"/>
        <p:guide orient="horz" pos="1756"/>
        <p:guide pos="2880"/>
        <p:guide pos="295"/>
        <p:guide pos="5465"/>
        <p:guide pos="1156"/>
        <p:guide pos="1950"/>
        <p:guide pos="3787"/>
        <p:guide pos="4604"/>
        <p:guide orient="horz" pos="3117"/>
        <p:guide pos="1292"/>
        <p:guide orient="horz" pos="157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ina Nieminen" userId="f7839237-dba9-434e-a8d8-c65406723c4d" providerId="ADAL" clId="{F77A5F71-E5E0-5517-9357-B0FFC58AD05D}"/>
    <pc:docChg chg="modSld">
      <pc:chgData name="Anniina Nieminen" userId="f7839237-dba9-434e-a8d8-c65406723c4d" providerId="ADAL" clId="{F77A5F71-E5E0-5517-9357-B0FFC58AD05D}" dt="2026-04-07T07:18:49.570" v="108" actId="20577"/>
      <pc:docMkLst>
        <pc:docMk/>
      </pc:docMkLst>
      <pc:sldChg chg="modSp mod">
        <pc:chgData name="Anniina Nieminen" userId="f7839237-dba9-434e-a8d8-c65406723c4d" providerId="ADAL" clId="{F77A5F71-E5E0-5517-9357-B0FFC58AD05D}" dt="2026-04-07T06:39:50.863" v="31" actId="122"/>
        <pc:sldMkLst>
          <pc:docMk/>
          <pc:sldMk cId="3459711246" sldId="276"/>
        </pc:sldMkLst>
        <pc:spChg chg="mod">
          <ac:chgData name="Anniina Nieminen" userId="f7839237-dba9-434e-a8d8-c65406723c4d" providerId="ADAL" clId="{F77A5F71-E5E0-5517-9357-B0FFC58AD05D}" dt="2026-04-07T06:39:50.863" v="31" actId="122"/>
          <ac:spMkLst>
            <pc:docMk/>
            <pc:sldMk cId="3459711246" sldId="276"/>
            <ac:spMk id="3" creationId="{4FCF8A33-F2EE-F0B9-F9C1-D466E2389E6B}"/>
          </ac:spMkLst>
        </pc:spChg>
      </pc:sldChg>
      <pc:sldChg chg="modSp mod">
        <pc:chgData name="Anniina Nieminen" userId="f7839237-dba9-434e-a8d8-c65406723c4d" providerId="ADAL" clId="{F77A5F71-E5E0-5517-9357-B0FFC58AD05D}" dt="2026-04-07T06:40:26.679" v="41" actId="1036"/>
        <pc:sldMkLst>
          <pc:docMk/>
          <pc:sldMk cId="4097577496" sldId="291"/>
        </pc:sldMkLst>
        <pc:spChg chg="mod">
          <ac:chgData name="Anniina Nieminen" userId="f7839237-dba9-434e-a8d8-c65406723c4d" providerId="ADAL" clId="{F77A5F71-E5E0-5517-9357-B0FFC58AD05D}" dt="2026-04-07T06:40:26.679" v="41" actId="1036"/>
          <ac:spMkLst>
            <pc:docMk/>
            <pc:sldMk cId="4097577496" sldId="291"/>
            <ac:spMk id="9" creationId="{FAFBAA51-17E7-ABD7-E66F-F66A3276AB93}"/>
          </ac:spMkLst>
        </pc:spChg>
        <pc:spChg chg="mod">
          <ac:chgData name="Anniina Nieminen" userId="f7839237-dba9-434e-a8d8-c65406723c4d" providerId="ADAL" clId="{F77A5F71-E5E0-5517-9357-B0FFC58AD05D}" dt="2026-04-07T06:40:08.459" v="38" actId="1036"/>
          <ac:spMkLst>
            <pc:docMk/>
            <pc:sldMk cId="4097577496" sldId="291"/>
            <ac:spMk id="22" creationId="{5CF9AD68-8FD6-8BF3-984F-C0D9E3115A05}"/>
          </ac:spMkLst>
        </pc:spChg>
      </pc:sldChg>
      <pc:sldChg chg="modSp mod">
        <pc:chgData name="Anniina Nieminen" userId="f7839237-dba9-434e-a8d8-c65406723c4d" providerId="ADAL" clId="{F77A5F71-E5E0-5517-9357-B0FFC58AD05D}" dt="2026-04-07T06:39:11.691" v="30" actId="1076"/>
        <pc:sldMkLst>
          <pc:docMk/>
          <pc:sldMk cId="2961702279" sldId="301"/>
        </pc:sldMkLst>
        <pc:spChg chg="mod">
          <ac:chgData name="Anniina Nieminen" userId="f7839237-dba9-434e-a8d8-c65406723c4d" providerId="ADAL" clId="{F77A5F71-E5E0-5517-9357-B0FFC58AD05D}" dt="2026-04-07T06:39:11.691" v="30" actId="1076"/>
          <ac:spMkLst>
            <pc:docMk/>
            <pc:sldMk cId="2961702279" sldId="301"/>
            <ac:spMk id="5" creationId="{FBAB84F3-E2A3-E6B3-0167-099DA47CB3FE}"/>
          </ac:spMkLst>
        </pc:spChg>
      </pc:sldChg>
      <pc:sldChg chg="modSp mod">
        <pc:chgData name="Anniina Nieminen" userId="f7839237-dba9-434e-a8d8-c65406723c4d" providerId="ADAL" clId="{F77A5F71-E5E0-5517-9357-B0FFC58AD05D}" dt="2026-04-07T06:42:20.494" v="53" actId="1036"/>
        <pc:sldMkLst>
          <pc:docMk/>
          <pc:sldMk cId="3472794539" sldId="321"/>
        </pc:sldMkLst>
        <pc:spChg chg="mod">
          <ac:chgData name="Anniina Nieminen" userId="f7839237-dba9-434e-a8d8-c65406723c4d" providerId="ADAL" clId="{F77A5F71-E5E0-5517-9357-B0FFC58AD05D}" dt="2026-04-07T06:42:20.494" v="53" actId="1036"/>
          <ac:spMkLst>
            <pc:docMk/>
            <pc:sldMk cId="3472794539" sldId="321"/>
            <ac:spMk id="37" creationId="{A3ABACAA-0CAE-F6D6-B36B-7B9E441983AA}"/>
          </ac:spMkLst>
        </pc:spChg>
      </pc:sldChg>
      <pc:sldChg chg="modSp mod">
        <pc:chgData name="Anniina Nieminen" userId="f7839237-dba9-434e-a8d8-c65406723c4d" providerId="ADAL" clId="{F77A5F71-E5E0-5517-9357-B0FFC58AD05D}" dt="2026-04-07T06:47:09.217" v="77" actId="1035"/>
        <pc:sldMkLst>
          <pc:docMk/>
          <pc:sldMk cId="152930842" sldId="322"/>
        </pc:sldMkLst>
        <pc:spChg chg="mod">
          <ac:chgData name="Anniina Nieminen" userId="f7839237-dba9-434e-a8d8-c65406723c4d" providerId="ADAL" clId="{F77A5F71-E5E0-5517-9357-B0FFC58AD05D}" dt="2026-04-07T06:45:50.490" v="71" actId="20577"/>
          <ac:spMkLst>
            <pc:docMk/>
            <pc:sldMk cId="152930842" sldId="322"/>
            <ac:spMk id="41" creationId="{0D341D79-1E45-0515-7A06-3FB4691E11B4}"/>
          </ac:spMkLst>
        </pc:spChg>
        <pc:grpChg chg="mod">
          <ac:chgData name="Anniina Nieminen" userId="f7839237-dba9-434e-a8d8-c65406723c4d" providerId="ADAL" clId="{F77A5F71-E5E0-5517-9357-B0FFC58AD05D}" dt="2026-04-07T06:47:09.217" v="77" actId="1035"/>
          <ac:grpSpMkLst>
            <pc:docMk/>
            <pc:sldMk cId="152930842" sldId="322"/>
            <ac:grpSpMk id="37" creationId="{D71122AE-DECF-8F41-4085-96F170AB76B1}"/>
          </ac:grpSpMkLst>
        </pc:grpChg>
      </pc:sldChg>
      <pc:sldChg chg="modSp modNotesTx">
        <pc:chgData name="Anniina Nieminen" userId="f7839237-dba9-434e-a8d8-c65406723c4d" providerId="ADAL" clId="{F77A5F71-E5E0-5517-9357-B0FFC58AD05D}" dt="2026-04-07T07:14:59.247" v="107" actId="113"/>
        <pc:sldMkLst>
          <pc:docMk/>
          <pc:sldMk cId="3291146574" sldId="323"/>
        </pc:sldMkLst>
        <pc:spChg chg="mod">
          <ac:chgData name="Anniina Nieminen" userId="f7839237-dba9-434e-a8d8-c65406723c4d" providerId="ADAL" clId="{F77A5F71-E5E0-5517-9357-B0FFC58AD05D}" dt="2026-04-07T06:28:49.857" v="7" actId="20577"/>
          <ac:spMkLst>
            <pc:docMk/>
            <pc:sldMk cId="3291146574" sldId="323"/>
            <ac:spMk id="15" creationId="{2D483463-E01F-626D-D292-2728F0BFB468}"/>
          </ac:spMkLst>
        </pc:spChg>
      </pc:sldChg>
      <pc:sldChg chg="modSp mod">
        <pc:chgData name="Anniina Nieminen" userId="f7839237-dba9-434e-a8d8-c65406723c4d" providerId="ADAL" clId="{F77A5F71-E5E0-5517-9357-B0FFC58AD05D}" dt="2026-04-07T06:47:57.510" v="103" actId="1035"/>
        <pc:sldMkLst>
          <pc:docMk/>
          <pc:sldMk cId="3489334767" sldId="324"/>
        </pc:sldMkLst>
        <pc:spChg chg="mod">
          <ac:chgData name="Anniina Nieminen" userId="f7839237-dba9-434e-a8d8-c65406723c4d" providerId="ADAL" clId="{F77A5F71-E5E0-5517-9357-B0FFC58AD05D}" dt="2026-04-07T06:47:44.474" v="79" actId="20577"/>
          <ac:spMkLst>
            <pc:docMk/>
            <pc:sldMk cId="3489334767" sldId="324"/>
            <ac:spMk id="39" creationId="{6239683C-CF78-867E-8DB5-AE51D34E0A4E}"/>
          </ac:spMkLst>
        </pc:spChg>
        <pc:grpChg chg="mod">
          <ac:chgData name="Anniina Nieminen" userId="f7839237-dba9-434e-a8d8-c65406723c4d" providerId="ADAL" clId="{F77A5F71-E5E0-5517-9357-B0FFC58AD05D}" dt="2026-04-07T06:47:57.510" v="103" actId="1035"/>
          <ac:grpSpMkLst>
            <pc:docMk/>
            <pc:sldMk cId="3489334767" sldId="324"/>
            <ac:grpSpMk id="5" creationId="{99A551D2-C414-9790-6082-7AF4EA6ECFF0}"/>
          </ac:grpSpMkLst>
        </pc:grpChg>
      </pc:sldChg>
      <pc:sldChg chg="modNotesTx">
        <pc:chgData name="Anniina Nieminen" userId="f7839237-dba9-434e-a8d8-c65406723c4d" providerId="ADAL" clId="{F77A5F71-E5E0-5517-9357-B0FFC58AD05D}" dt="2026-04-07T07:18:49.570" v="108" actId="20577"/>
        <pc:sldMkLst>
          <pc:docMk/>
          <pc:sldMk cId="3433744088" sldId="331"/>
        </pc:sldMkLst>
      </pc:sldChg>
      <pc:sldChg chg="addSp modSp mod modAnim modNotesTx">
        <pc:chgData name="Anniina Nieminen" userId="f7839237-dba9-434e-a8d8-c65406723c4d" providerId="ADAL" clId="{F77A5F71-E5E0-5517-9357-B0FFC58AD05D}" dt="2026-04-07T07:09:28.536" v="105" actId="20577"/>
        <pc:sldMkLst>
          <pc:docMk/>
          <pc:sldMk cId="1313481444" sldId="332"/>
        </pc:sldMkLst>
        <pc:spChg chg="mod">
          <ac:chgData name="Anniina Nieminen" userId="f7839237-dba9-434e-a8d8-c65406723c4d" providerId="ADAL" clId="{F77A5F71-E5E0-5517-9357-B0FFC58AD05D}" dt="2026-04-07T06:38:10.486" v="24" actId="1035"/>
          <ac:spMkLst>
            <pc:docMk/>
            <pc:sldMk cId="1313481444" sldId="332"/>
            <ac:spMk id="8" creationId="{2050D277-9174-0C6A-0435-B9D209DA3DE8}"/>
          </ac:spMkLst>
        </pc:spChg>
        <pc:spChg chg="mod">
          <ac:chgData name="Anniina Nieminen" userId="f7839237-dba9-434e-a8d8-c65406723c4d" providerId="ADAL" clId="{F77A5F71-E5E0-5517-9357-B0FFC58AD05D}" dt="2026-04-07T06:38:46.462" v="29" actId="1035"/>
          <ac:spMkLst>
            <pc:docMk/>
            <pc:sldMk cId="1313481444" sldId="332"/>
            <ac:spMk id="9" creationId="{C57F96A1-4117-CC2E-8582-8ADF4740D3B6}"/>
          </ac:spMkLst>
        </pc:spChg>
        <pc:spChg chg="mod">
          <ac:chgData name="Anniina Nieminen" userId="f7839237-dba9-434e-a8d8-c65406723c4d" providerId="ADAL" clId="{F77A5F71-E5E0-5517-9357-B0FFC58AD05D}" dt="2026-04-07T06:37:38.304" v="18"/>
          <ac:spMkLst>
            <pc:docMk/>
            <pc:sldMk cId="1313481444" sldId="332"/>
            <ac:spMk id="22" creationId="{36A2E93A-C034-1F77-1C83-23936AF50F8F}"/>
          </ac:spMkLst>
        </pc:spChg>
        <pc:grpChg chg="add mod">
          <ac:chgData name="Anniina Nieminen" userId="f7839237-dba9-434e-a8d8-c65406723c4d" providerId="ADAL" clId="{F77A5F71-E5E0-5517-9357-B0FFC58AD05D}" dt="2026-04-07T06:38:16.596" v="25" actId="1076"/>
          <ac:grpSpMkLst>
            <pc:docMk/>
            <pc:sldMk cId="1313481444" sldId="332"/>
            <ac:grpSpMk id="5" creationId="{E5BBE357-52B0-DE9F-2381-0A169B5A702F}"/>
          </ac:grpSpMkLst>
        </pc:grpChg>
        <pc:grpChg chg="mod">
          <ac:chgData name="Anniina Nieminen" userId="f7839237-dba9-434e-a8d8-c65406723c4d" providerId="ADAL" clId="{F77A5F71-E5E0-5517-9357-B0FFC58AD05D}" dt="2026-04-07T06:37:38.304" v="18"/>
          <ac:grpSpMkLst>
            <pc:docMk/>
            <pc:sldMk cId="1313481444" sldId="332"/>
            <ac:grpSpMk id="11" creationId="{43AC8780-31A0-56D2-6206-232892690C55}"/>
          </ac:grpSpMkLst>
        </pc:grpChg>
        <pc:picChg chg="mod">
          <ac:chgData name="Anniina Nieminen" userId="f7839237-dba9-434e-a8d8-c65406723c4d" providerId="ADAL" clId="{F77A5F71-E5E0-5517-9357-B0FFC58AD05D}" dt="2026-04-07T06:34:00.627" v="11"/>
          <ac:picMkLst>
            <pc:docMk/>
            <pc:sldMk cId="1313481444" sldId="332"/>
            <ac:picMk id="7" creationId="{954766E0-71D5-4249-D6C7-94B40D1B704D}"/>
          </ac:picMkLst>
        </pc:picChg>
        <pc:picChg chg="mod modCrop">
          <ac:chgData name="Anniina Nieminen" userId="f7839237-dba9-434e-a8d8-c65406723c4d" providerId="ADAL" clId="{F77A5F71-E5E0-5517-9357-B0FFC58AD05D}" dt="2026-04-07T06:37:38.304" v="18"/>
          <ac:picMkLst>
            <pc:docMk/>
            <pc:sldMk cId="1313481444" sldId="332"/>
            <ac:picMk id="13" creationId="{011A9EC2-7D56-0A4B-DE59-9BF193EF1090}"/>
          </ac:picMkLst>
        </pc:picChg>
      </pc:sldChg>
    </pc:docChg>
  </pc:docChgLst>
  <pc:docChgLst>
    <pc:chgData name="Helena Piirainen" userId="321f3615-564d-49fa-aaee-49cebc29807f" providerId="ADAL" clId="{D1E85647-87CF-54A9-8508-F716E8734552}"/>
    <pc:docChg chg="undo custSel modSld">
      <pc:chgData name="Helena Piirainen" userId="321f3615-564d-49fa-aaee-49cebc29807f" providerId="ADAL" clId="{D1E85647-87CF-54A9-8508-F716E8734552}" dt="2026-04-07T06:23:58.292" v="142" actId="20577"/>
      <pc:docMkLst>
        <pc:docMk/>
      </pc:docMkLst>
      <pc:sldChg chg="modSp">
        <pc:chgData name="Helena Piirainen" userId="321f3615-564d-49fa-aaee-49cebc29807f" providerId="ADAL" clId="{D1E85647-87CF-54A9-8508-F716E8734552}" dt="2026-04-02T08:10:44.691" v="1"/>
        <pc:sldMkLst>
          <pc:docMk/>
          <pc:sldMk cId="3459711246" sldId="276"/>
        </pc:sldMkLst>
        <pc:spChg chg="mod">
          <ac:chgData name="Helena Piirainen" userId="321f3615-564d-49fa-aaee-49cebc29807f" providerId="ADAL" clId="{D1E85647-87CF-54A9-8508-F716E8734552}" dt="2026-04-02T08:10:44.691" v="1"/>
          <ac:spMkLst>
            <pc:docMk/>
            <pc:sldMk cId="3459711246" sldId="276"/>
            <ac:spMk id="3" creationId="{4FCF8A33-F2EE-F0B9-F9C1-D466E2389E6B}"/>
          </ac:spMkLst>
        </pc:spChg>
      </pc:sldChg>
      <pc:sldChg chg="modSp mod">
        <pc:chgData name="Helena Piirainen" userId="321f3615-564d-49fa-aaee-49cebc29807f" providerId="ADAL" clId="{D1E85647-87CF-54A9-8508-F716E8734552}" dt="2026-04-02T08:10:37.910" v="0" actId="21"/>
        <pc:sldMkLst>
          <pc:docMk/>
          <pc:sldMk cId="4097577496" sldId="291"/>
        </pc:sldMkLst>
        <pc:spChg chg="mod">
          <ac:chgData name="Helena Piirainen" userId="321f3615-564d-49fa-aaee-49cebc29807f" providerId="ADAL" clId="{D1E85647-87CF-54A9-8508-F716E8734552}" dt="2026-04-02T08:10:37.910" v="0" actId="21"/>
          <ac:spMkLst>
            <pc:docMk/>
            <pc:sldMk cId="4097577496" sldId="291"/>
            <ac:spMk id="22" creationId="{5CF9AD68-8FD6-8BF3-984F-C0D9E3115A05}"/>
          </ac:spMkLst>
        </pc:spChg>
      </pc:sldChg>
      <pc:sldChg chg="modSp mod">
        <pc:chgData name="Helena Piirainen" userId="321f3615-564d-49fa-aaee-49cebc29807f" providerId="ADAL" clId="{D1E85647-87CF-54A9-8508-F716E8734552}" dt="2026-04-02T08:18:08.263" v="98" actId="1076"/>
        <pc:sldMkLst>
          <pc:docMk/>
          <pc:sldMk cId="4167083555" sldId="298"/>
        </pc:sldMkLst>
        <pc:spChg chg="mod">
          <ac:chgData name="Helena Piirainen" userId="321f3615-564d-49fa-aaee-49cebc29807f" providerId="ADAL" clId="{D1E85647-87CF-54A9-8508-F716E8734552}" dt="2026-04-02T08:18:07.331" v="97" actId="20577"/>
          <ac:spMkLst>
            <pc:docMk/>
            <pc:sldMk cId="4167083555" sldId="298"/>
            <ac:spMk id="7" creationId="{CDB878BC-F26A-AF54-FE4E-3EEBBE0BB591}"/>
          </ac:spMkLst>
        </pc:spChg>
        <pc:spChg chg="mod">
          <ac:chgData name="Helena Piirainen" userId="321f3615-564d-49fa-aaee-49cebc29807f" providerId="ADAL" clId="{D1E85647-87CF-54A9-8508-F716E8734552}" dt="2026-04-02T08:18:08.263" v="98" actId="1076"/>
          <ac:spMkLst>
            <pc:docMk/>
            <pc:sldMk cId="4167083555" sldId="298"/>
            <ac:spMk id="8" creationId="{EA3A12F3-E21B-46A8-D76A-00E18C029FDD}"/>
          </ac:spMkLst>
        </pc:spChg>
      </pc:sldChg>
      <pc:sldChg chg="modSp mod">
        <pc:chgData name="Helena Piirainen" userId="321f3615-564d-49fa-aaee-49cebc29807f" providerId="ADAL" clId="{D1E85647-87CF-54A9-8508-F716E8734552}" dt="2026-04-07T06:18:48.271" v="112" actId="20577"/>
        <pc:sldMkLst>
          <pc:docMk/>
          <pc:sldMk cId="2335621244" sldId="299"/>
        </pc:sldMkLst>
        <pc:spChg chg="mod">
          <ac:chgData name="Helena Piirainen" userId="321f3615-564d-49fa-aaee-49cebc29807f" providerId="ADAL" clId="{D1E85647-87CF-54A9-8508-F716E8734552}" dt="2026-04-07T06:18:48.271" v="112" actId="20577"/>
          <ac:spMkLst>
            <pc:docMk/>
            <pc:sldMk cId="2335621244" sldId="299"/>
            <ac:spMk id="7" creationId="{A38DA995-EB3A-1893-1785-A033BD3D8F31}"/>
          </ac:spMkLst>
        </pc:spChg>
        <pc:spChg chg="mod">
          <ac:chgData name="Helena Piirainen" userId="321f3615-564d-49fa-aaee-49cebc29807f" providerId="ADAL" clId="{D1E85647-87CF-54A9-8508-F716E8734552}" dt="2026-04-02T08:19:08.204" v="107" actId="1076"/>
          <ac:spMkLst>
            <pc:docMk/>
            <pc:sldMk cId="2335621244" sldId="299"/>
            <ac:spMk id="8" creationId="{805B3A6C-396E-ABB2-5439-69EE55C65706}"/>
          </ac:spMkLst>
        </pc:spChg>
      </pc:sldChg>
      <pc:sldChg chg="modSp mod">
        <pc:chgData name="Helena Piirainen" userId="321f3615-564d-49fa-aaee-49cebc29807f" providerId="ADAL" clId="{D1E85647-87CF-54A9-8508-F716E8734552}" dt="2026-04-07T06:18:54.806" v="114" actId="20577"/>
        <pc:sldMkLst>
          <pc:docMk/>
          <pc:sldMk cId="2961702279" sldId="301"/>
        </pc:sldMkLst>
        <pc:spChg chg="mod">
          <ac:chgData name="Helena Piirainen" userId="321f3615-564d-49fa-aaee-49cebc29807f" providerId="ADAL" clId="{D1E85647-87CF-54A9-8508-F716E8734552}" dt="2026-04-07T06:18:51.753" v="113" actId="1076"/>
          <ac:spMkLst>
            <pc:docMk/>
            <pc:sldMk cId="2961702279" sldId="301"/>
            <ac:spMk id="5" creationId="{FBAB84F3-E2A3-E6B3-0167-099DA47CB3FE}"/>
          </ac:spMkLst>
        </pc:spChg>
        <pc:spChg chg="mod">
          <ac:chgData name="Helena Piirainen" userId="321f3615-564d-49fa-aaee-49cebc29807f" providerId="ADAL" clId="{D1E85647-87CF-54A9-8508-F716E8734552}" dt="2026-04-07T06:18:54.806" v="114" actId="20577"/>
          <ac:spMkLst>
            <pc:docMk/>
            <pc:sldMk cId="2961702279" sldId="301"/>
            <ac:spMk id="7" creationId="{A15433E3-5F06-DF3D-EABF-3BD99F7A873E}"/>
          </ac:spMkLst>
        </pc:spChg>
      </pc:sldChg>
      <pc:sldChg chg="addSp modSp mod">
        <pc:chgData name="Helena Piirainen" userId="321f3615-564d-49fa-aaee-49cebc29807f" providerId="ADAL" clId="{D1E85647-87CF-54A9-8508-F716E8734552}" dt="2026-04-02T08:18:28.093" v="102" actId="20577"/>
        <pc:sldMkLst>
          <pc:docMk/>
          <pc:sldMk cId="152930842" sldId="322"/>
        </pc:sldMkLst>
        <pc:spChg chg="add">
          <ac:chgData name="Helena Piirainen" userId="321f3615-564d-49fa-aaee-49cebc29807f" providerId="ADAL" clId="{D1E85647-87CF-54A9-8508-F716E8734552}" dt="2026-04-02T08:17:11.696" v="4"/>
          <ac:spMkLst>
            <pc:docMk/>
            <pc:sldMk cId="152930842" sldId="322"/>
            <ac:spMk id="3" creationId="{6CFC6D9E-61FB-2C62-DAC2-CC418B029727}"/>
          </ac:spMkLst>
        </pc:spChg>
        <pc:spChg chg="mod">
          <ac:chgData name="Helena Piirainen" userId="321f3615-564d-49fa-aaee-49cebc29807f" providerId="ADAL" clId="{D1E85647-87CF-54A9-8508-F716E8734552}" dt="2026-04-02T08:16:52.309" v="3"/>
          <ac:spMkLst>
            <pc:docMk/>
            <pc:sldMk cId="152930842" sldId="322"/>
            <ac:spMk id="40" creationId="{294ADA50-0C29-7D69-6AF4-DBAFD041B497}"/>
          </ac:spMkLst>
        </pc:spChg>
        <pc:spChg chg="mod">
          <ac:chgData name="Helena Piirainen" userId="321f3615-564d-49fa-aaee-49cebc29807f" providerId="ADAL" clId="{D1E85647-87CF-54A9-8508-F716E8734552}" dt="2026-04-02T08:18:28.093" v="102" actId="20577"/>
          <ac:spMkLst>
            <pc:docMk/>
            <pc:sldMk cId="152930842" sldId="322"/>
            <ac:spMk id="41" creationId="{0D341D79-1E45-0515-7A06-3FB4691E11B4}"/>
          </ac:spMkLst>
        </pc:spChg>
        <pc:grpChg chg="mod">
          <ac:chgData name="Helena Piirainen" userId="321f3615-564d-49fa-aaee-49cebc29807f" providerId="ADAL" clId="{D1E85647-87CF-54A9-8508-F716E8734552}" dt="2026-04-02T08:16:52.309" v="3"/>
          <ac:grpSpMkLst>
            <pc:docMk/>
            <pc:sldMk cId="152930842" sldId="322"/>
            <ac:grpSpMk id="37" creationId="{D71122AE-DECF-8F41-4085-96F170AB76B1}"/>
          </ac:grpSpMkLst>
        </pc:grpChg>
      </pc:sldChg>
      <pc:sldChg chg="modSp mod modNotesTx">
        <pc:chgData name="Helena Piirainen" userId="321f3615-564d-49fa-aaee-49cebc29807f" providerId="ADAL" clId="{D1E85647-87CF-54A9-8508-F716E8734552}" dt="2026-04-07T06:23:58.292" v="142" actId="20577"/>
        <pc:sldMkLst>
          <pc:docMk/>
          <pc:sldMk cId="3291146574" sldId="323"/>
        </pc:sldMkLst>
        <pc:spChg chg="mod">
          <ac:chgData name="Helena Piirainen" userId="321f3615-564d-49fa-aaee-49cebc29807f" providerId="ADAL" clId="{D1E85647-87CF-54A9-8508-F716E8734552}" dt="2026-04-07T06:21:50.037" v="120" actId="20577"/>
          <ac:spMkLst>
            <pc:docMk/>
            <pc:sldMk cId="3291146574" sldId="323"/>
            <ac:spMk id="14" creationId="{5214F75C-70AF-AA4E-9281-6485004CCCCB}"/>
          </ac:spMkLst>
        </pc:spChg>
        <pc:spChg chg="mod">
          <ac:chgData name="Helena Piirainen" userId="321f3615-564d-49fa-aaee-49cebc29807f" providerId="ADAL" clId="{D1E85647-87CF-54A9-8508-F716E8734552}" dt="2026-04-07T06:23:09.068" v="134" actId="113"/>
          <ac:spMkLst>
            <pc:docMk/>
            <pc:sldMk cId="3291146574" sldId="323"/>
            <ac:spMk id="15" creationId="{2D483463-E01F-626D-D292-2728F0BFB468}"/>
          </ac:spMkLst>
        </pc:spChg>
      </pc:sldChg>
      <pc:sldChg chg="modSp mod">
        <pc:chgData name="Helena Piirainen" userId="321f3615-564d-49fa-aaee-49cebc29807f" providerId="ADAL" clId="{D1E85647-87CF-54A9-8508-F716E8734552}" dt="2026-04-02T08:21:48.485" v="111" actId="313"/>
        <pc:sldMkLst>
          <pc:docMk/>
          <pc:sldMk cId="3489334767" sldId="324"/>
        </pc:sldMkLst>
        <pc:spChg chg="mod">
          <ac:chgData name="Helena Piirainen" userId="321f3615-564d-49fa-aaee-49cebc29807f" providerId="ADAL" clId="{D1E85647-87CF-54A9-8508-F716E8734552}" dt="2026-04-02T08:21:48.485" v="111" actId="313"/>
          <ac:spMkLst>
            <pc:docMk/>
            <pc:sldMk cId="3489334767" sldId="324"/>
            <ac:spMk id="35" creationId="{A909FD39-34E3-51B0-95C3-1033E5C4DF3D}"/>
          </ac:spMkLst>
        </pc:spChg>
      </pc:sldChg>
    </pc:docChg>
  </pc:docChgLst>
</pc:chgInfo>
</file>

<file path=ppt/comments/modernComment_143_C42AE94E.xml><?xml version="1.0" encoding="utf-8"?>
<p188:cmLst xmlns:a="http://schemas.openxmlformats.org/drawingml/2006/main" xmlns:r="http://schemas.openxmlformats.org/officeDocument/2006/relationships" xmlns:p188="http://schemas.microsoft.com/office/powerpoint/2018/8/main">
  <p188:cm id="{979C56F7-4385-B449-A4FD-F92F83CEB99B}" authorId="{A0FFE6CC-4A8E-91DF-898A-C86CB04609C2}" status="resolved" created="2026-04-02T08:20:18.136" startDate="2026-04-02T08:20:18.136" dueDate="2026-04-02T08:20:18.136" assignedTo="{6B033516-5930-667A-6A57-33645B575DEF}" complete="100000" title="@Anniina Nieminen katotko tekstien asettelut vielä kertaalleen">
    <pc:sldMkLst xmlns:pc="http://schemas.microsoft.com/office/powerpoint/2013/main/command">
      <pc:docMk/>
      <pc:sldMk cId="3291146574" sldId="323"/>
    </pc:sldMkLst>
    <p188:txBody>
      <a:bodyPr/>
      <a:lstStyle/>
      <a:p>
        <a:r>
          <a:rPr lang="en-FI"/>
          <a:t>[@Anniina Nieminen] katotko tekstien asettelut vielä kertaalleen</a:t>
        </a:r>
      </a:p>
    </p188:txBody>
    <p188:extLst>
      <p:ext xmlns:p="http://schemas.openxmlformats.org/presentationml/2006/main" uri="{5BB2D875-25FF-4072-B9AC-8F64D62656EB}">
        <p228:taskDetails xmlns:p228="http://schemas.microsoft.com/office/powerpoint/2022/08/main">
          <p228:history>
            <p228:event time="2026-04-02T08:20:18.136" id="{3180DD65-EADD-6541-ACED-60F8D5BBDD79}">
              <p228:atrbtn authorId="{A0FFE6CC-4A8E-91DF-898A-C86CB04609C2}"/>
              <p228:anchr>
                <p228:comment id="{979C56F7-4385-B449-A4FD-F92F83CEB99B}"/>
              </p228:anchr>
              <p228:add/>
            </p228:event>
            <p228:event time="2026-04-02T08:20:18.136" id="{A59591CF-D6A1-AD43-8FF6-737207BE0CFF}">
              <p228:atrbtn authorId="{A0FFE6CC-4A8E-91DF-898A-C86CB04609C2}"/>
              <p228:anchr>
                <p228:comment id="{979C56F7-4385-B449-A4FD-F92F83CEB99B}"/>
              </p228:anchr>
              <p228:asgn authorId="{6B033516-5930-667A-6A57-33645B575DEF}"/>
            </p228:event>
            <p228:event time="2026-04-02T08:20:18.136" id="{46A841EF-E28E-2045-A7CC-55F2C5D417B3}">
              <p228:atrbtn authorId="{A0FFE6CC-4A8E-91DF-898A-C86CB04609C2}"/>
              <p228:anchr>
                <p228:comment id="{979C56F7-4385-B449-A4FD-F92F83CEB99B}"/>
              </p228:anchr>
              <p228:title val="@Anniina Nieminen katotko tekstien asettelut vielä kertaalleen"/>
            </p228:event>
            <p228:event time="2026-04-02T08:20:18.136" id="{2F0026F7-5A16-124F-BE34-316B6D24C00C}">
              <p228:atrbtn authorId="{A0FFE6CC-4A8E-91DF-898A-C86CB04609C2}"/>
              <p228:anchr>
                <p228:comment id="{979C56F7-4385-B449-A4FD-F92F83CEB99B}"/>
              </p228:anchr>
              <p228:date stDt="2026-04-02T08:20:18.136" endDt="2026-04-02T08:20:18.136"/>
            </p228:event>
            <p228:event time="2026-04-07T06:50:49.471" id="{F5CE4B8E-5336-0040-B1E0-D63B8C5BEFEE}">
              <p228:atrbtn authorId="{6B033516-5930-667A-6A57-33645B575DEF}"/>
              <p228:anchr>
                <p228:comment id="{00000000-0000-0000-0000-000000000000}"/>
              </p228:anchr>
              <p228:pcntCmplt val="100000"/>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7.4.2026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7.4.2026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In Finland, design education is deeply rooted in craft. This means learning by doing - working with materials, understanding their properties, and developing a hands-on relationship with form and function. Whether working with wood, textiles, ceramics or digital tools, the process builds a deep understanding of how ideas take shape in the real world.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approach is not limited to universities. It reflects a broader Finnish education culture, where practical skills, creativity and problem-solving go hand in hand.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Aalto University’s School of Arts, Design and Architecture - consistently ranked among the world’s best - this tradition continues in a contemporary context, combining craftsmanship with research, technology and critical thinking.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mindset is also visible in fashion, where students and alumni have gained international recognition, including top prizes at Hyères.</a:t>
            </a: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rtl="0"/>
            <a:r>
              <a:rPr lang="en-GB" sz="1200" b="0" i="0" kern="1200" dirty="0">
                <a:solidFill>
                  <a:schemeClr val="tx1"/>
                </a:solidFill>
                <a:effectLst/>
                <a:latin typeface="+mn-lt"/>
                <a:ea typeface="+mn-ea"/>
                <a:cs typeface="+mn-cs"/>
              </a:rPr>
              <a:t>If you need to know just </a:t>
            </a:r>
            <a:r>
              <a:rPr lang="en-GB" sz="1200" b="0" i="0" kern="1200">
                <a:solidFill>
                  <a:schemeClr val="tx1"/>
                </a:solidFill>
                <a:effectLst/>
                <a:latin typeface="+mn-lt"/>
                <a:ea typeface="+mn-ea"/>
                <a:cs typeface="+mn-cs"/>
              </a:rPr>
              <a:t>two </a:t>
            </a:r>
            <a:r>
              <a:rPr lang="en-GB" sz="1200" b="0" i="0" kern="1200" dirty="0">
                <a:solidFill>
                  <a:schemeClr val="tx1"/>
                </a:solidFill>
                <a:effectLst/>
                <a:latin typeface="+mn-lt"/>
                <a:ea typeface="+mn-ea"/>
                <a:cs typeface="+mn-cs"/>
              </a:rPr>
              <a:t>names in Finnish design, know Aino Aalto and </a:t>
            </a:r>
            <a:r>
              <a:rPr lang="en-GB" sz="1200" b="0" i="0" kern="1200">
                <a:solidFill>
                  <a:schemeClr val="tx1"/>
                </a:solidFill>
                <a:effectLst/>
                <a:latin typeface="+mn-lt"/>
                <a:ea typeface="+mn-ea"/>
                <a:cs typeface="+mn-cs"/>
              </a:rPr>
              <a:t>Alvar </a:t>
            </a:r>
            <a:r>
              <a:rPr lang="en-GB" sz="1200" b="0" i="0" kern="1200" dirty="0">
                <a:solidFill>
                  <a:schemeClr val="tx1"/>
                </a:solidFill>
                <a:effectLst/>
                <a:latin typeface="+mn-lt"/>
                <a:ea typeface="+mn-ea"/>
                <a:cs typeface="+mn-cs"/>
              </a:rPr>
              <a:t>Aalto.</a:t>
            </a:r>
            <a:r>
              <a:rPr lang="en-GB" sz="1200" b="0" i="0" kern="120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pPr rtl="0"/>
            <a:r>
              <a:rPr lang="en-GB" sz="1200" b="0" i="0" kern="120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pPr rtl="0"/>
            <a:r>
              <a:rPr lang="en-GB" sz="1200" b="0" i="0" kern="1200">
                <a:solidFill>
                  <a:schemeClr val="tx1"/>
                </a:solidFill>
                <a:effectLst/>
                <a:latin typeface="+mn-lt"/>
                <a:ea typeface="+mn-ea"/>
                <a:cs typeface="+mn-cs"/>
              </a:rPr>
              <a:t>They </a:t>
            </a:r>
            <a:r>
              <a:rPr lang="en-GB" sz="1200" b="0" i="0" kern="1200" dirty="0">
                <a:solidFill>
                  <a:schemeClr val="tx1"/>
                </a:solidFill>
                <a:effectLst/>
                <a:latin typeface="+mn-lt"/>
                <a:ea typeface="+mn-ea"/>
                <a:cs typeface="+mn-cs"/>
              </a:rPr>
              <a:t>were not just collaborators, but equal partners – shaping a new kind of design thinking together. Their work extended far beyond individual objects or buildings: it wove design into the fabric of everyday life, from homes and factories to hospitals and libraries.</a:t>
            </a:r>
            <a:r>
              <a:rPr lang="en-GB" sz="1200" b="0" i="0" kern="1200">
                <a:solidFill>
                  <a:schemeClr val="tx1"/>
                </a:solidFill>
                <a:effectLst/>
                <a:latin typeface="+mn-lt"/>
                <a:ea typeface="+mn-ea"/>
                <a:cs typeface="+mn-cs"/>
              </a:rPr>
              <a:t> </a:t>
            </a:r>
          </a:p>
          <a:p>
            <a:pPr rtl="0"/>
            <a:r>
              <a:rPr lang="en-GB" sz="1200" b="0" i="0" kern="1200">
                <a:solidFill>
                  <a:schemeClr val="tx1"/>
                </a:solidFill>
                <a:effectLst/>
                <a:latin typeface="+mn-lt"/>
                <a:ea typeface="+mn-ea"/>
                <a:cs typeface="+mn-cs"/>
              </a:rPr>
              <a:t> </a:t>
            </a:r>
          </a:p>
          <a:p>
            <a:pPr rtl="0"/>
            <a:r>
              <a:rPr lang="en-GB" sz="1200" b="0" i="0" kern="1200" dirty="0">
                <a:solidFill>
                  <a:schemeClr val="tx1"/>
                </a:solidFill>
                <a:effectLst/>
                <a:latin typeface="+mn-lt"/>
                <a:ea typeface="+mn-ea"/>
                <a:cs typeface="+mn-cs"/>
              </a:rPr>
              <a:t>Researchers have noted that in many of their works, it is difficult to distinguish who designed what. Rather than working separately, they developed ideas together – shaping a shared design language and a more human, humane version of modernism. It was a vision of society – one where design serves people, supports well-being, and feels naturally present.</a:t>
            </a:r>
            <a:r>
              <a:rPr lang="en-GB" sz="1200" b="0" i="0" kern="1200">
                <a:solidFill>
                  <a:schemeClr val="tx1"/>
                </a:solidFill>
                <a:effectLst/>
                <a:latin typeface="+mn-lt"/>
                <a:ea typeface="+mn-ea"/>
                <a:cs typeface="+mn-cs"/>
              </a:rPr>
              <a:t> </a:t>
            </a:r>
          </a:p>
          <a:p>
            <a:pPr rtl="0"/>
            <a:r>
              <a:rPr lang="en-GB" sz="1200" b="0" i="0" kern="1200">
                <a:solidFill>
                  <a:schemeClr val="tx1"/>
                </a:solidFill>
                <a:effectLst/>
                <a:latin typeface="+mn-lt"/>
                <a:ea typeface="+mn-ea"/>
                <a:cs typeface="+mn-cs"/>
              </a:rPr>
              <a:t> </a:t>
            </a:r>
          </a:p>
          <a:p>
            <a:pPr rtl="0"/>
            <a:r>
              <a:rPr lang="en-GB" sz="1200" b="0" i="0" kern="1200" dirty="0">
                <a:solidFill>
                  <a:schemeClr val="tx1"/>
                </a:solidFill>
                <a:effectLst/>
                <a:latin typeface="+mn-lt"/>
                <a:ea typeface="+mn-ea"/>
                <a:cs typeface="+mn-cs"/>
              </a:rPr>
              <a:t>Today, we call this </a:t>
            </a:r>
            <a:r>
              <a:rPr lang="en-GB" sz="1200" b="1" i="0" kern="1200">
                <a:solidFill>
                  <a:schemeClr val="tx1"/>
                </a:solidFill>
                <a:effectLst/>
                <a:latin typeface="+mn-lt"/>
                <a:ea typeface="+mn-ea"/>
                <a:cs typeface="+mn-cs"/>
              </a:rPr>
              <a:t>the Aalto spirit</a:t>
            </a:r>
            <a:r>
              <a:rPr lang="en-GB" sz="1200" b="0" i="0" kern="1200" dirty="0">
                <a:solidFill>
                  <a:schemeClr val="tx1"/>
                </a:solidFill>
                <a:effectLst/>
                <a:latin typeface="+mn-lt"/>
                <a:ea typeface="+mn-ea"/>
                <a:cs typeface="+mn-cs"/>
              </a:rPr>
              <a:t>: a way of designing where light, material and function come together in quiet harmony with daily life.</a:t>
            </a:r>
            <a:r>
              <a:rPr lang="en-GB" sz="1200" b="0" i="0" kern="1200">
                <a:solidFill>
                  <a:schemeClr val="tx1"/>
                </a:solidFill>
                <a:effectLst/>
                <a:latin typeface="+mn-lt"/>
                <a:ea typeface="+mn-ea"/>
                <a:cs typeface="+mn-cs"/>
              </a:rPr>
              <a:t> </a:t>
            </a:r>
          </a:p>
          <a:p>
            <a:pPr rtl="0"/>
            <a:r>
              <a:rPr lang="en-GB" sz="1200" b="0" i="0" kern="1200">
                <a:solidFill>
                  <a:schemeClr val="tx1"/>
                </a:solidFill>
                <a:effectLst/>
                <a:latin typeface="+mn-lt"/>
                <a:ea typeface="+mn-ea"/>
                <a:cs typeface="+mn-cs"/>
              </a:rPr>
              <a:t> </a:t>
            </a:r>
          </a:p>
          <a:p>
            <a:pPr rtl="0"/>
            <a:r>
              <a:rPr lang="en-GB" sz="1200" b="0" i="0" kern="1200" dirty="0">
                <a:solidFill>
                  <a:schemeClr val="tx1"/>
                </a:solidFill>
                <a:effectLst/>
                <a:latin typeface="+mn-lt"/>
                <a:ea typeface="+mn-ea"/>
                <a:cs typeface="+mn-cs"/>
              </a:rPr>
              <a:t>***</a:t>
            </a:r>
            <a:endParaRPr lang="en-GB" sz="1200" b="0" i="0" kern="1200">
              <a:solidFill>
                <a:schemeClr val="tx1"/>
              </a:solidFill>
              <a:effectLst/>
              <a:latin typeface="+mn-lt"/>
              <a:ea typeface="+mn-ea"/>
              <a:cs typeface="+mn-cs"/>
            </a:endParaRPr>
          </a:p>
          <a:p>
            <a:pPr rtl="0"/>
            <a:r>
              <a:rPr lang="en-GB" sz="1200" b="0" i="0" kern="1200">
                <a:solidFill>
                  <a:schemeClr val="tx1"/>
                </a:solidFill>
                <a:effectLst/>
                <a:latin typeface="+mn-lt"/>
                <a:ea typeface="+mn-ea"/>
                <a:cs typeface="+mn-cs"/>
              </a:rPr>
              <a:t> </a:t>
            </a:r>
          </a:p>
          <a:p>
            <a:pPr rtl="0"/>
            <a:r>
              <a:rPr lang="en-GB" sz="1200" b="0" i="0" kern="1200" dirty="0">
                <a:solidFill>
                  <a:schemeClr val="tx1"/>
                </a:solidFill>
                <a:effectLst/>
                <a:latin typeface="+mn-lt"/>
                <a:ea typeface="+mn-ea"/>
                <a:cs typeface="+mn-cs"/>
              </a:rPr>
              <a:t>While Alvar Aalto is widely recognised for iconic buildings, Aino’s contribution was significant. She brought a strong social awareness to their work and emphasized that the goal of design was not luxury, but a beautiful everyday life. Her work included interiors, kitchens, kindergartens, and healthcare environments – all grounded in functionality, care, and the needs of people.</a:t>
            </a:r>
            <a:r>
              <a:rPr lang="en-GB" sz="1200" b="0" i="0" kern="1200">
                <a:solidFill>
                  <a:schemeClr val="tx1"/>
                </a:solidFill>
                <a:effectLst/>
                <a:latin typeface="+mn-lt"/>
                <a:ea typeface="+mn-ea"/>
                <a:cs typeface="+mn-cs"/>
              </a:rPr>
              <a:t> </a:t>
            </a:r>
          </a:p>
          <a:p>
            <a:pPr rtl="0"/>
            <a:endParaRPr lang="en-GB" sz="1200" b="0" i="0" kern="1200">
              <a:solidFill>
                <a:schemeClr val="tx1"/>
              </a:solidFill>
              <a:effectLst/>
              <a:latin typeface="+mn-lt"/>
              <a:ea typeface="+mn-ea"/>
              <a:cs typeface="+mn-cs"/>
            </a:endParaRPr>
          </a:p>
          <a:p>
            <a:pPr rtl="0"/>
            <a:r>
              <a:rPr lang="en-GB" sz="1200" b="0" i="0" kern="1200" dirty="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rtl="0"/>
            <a:r>
              <a:rPr lang="en-GB" sz="1200" b="0" i="0" kern="1200">
                <a:solidFill>
                  <a:schemeClr val="tx1"/>
                </a:solidFill>
                <a:effectLst/>
                <a:latin typeface="+mn-lt"/>
                <a:ea typeface="+mn-ea"/>
                <a:cs typeface="+mn-cs"/>
              </a:rPr>
              <a:t> </a:t>
            </a:r>
          </a:p>
          <a:p>
            <a:pPr rtl="0"/>
            <a:r>
              <a:rPr lang="en-GB" sz="1200" b="0" i="0" kern="1200" dirty="0">
                <a:solidFill>
                  <a:schemeClr val="tx1"/>
                </a:solidFill>
                <a:effectLst/>
                <a:latin typeface="+mn-lt"/>
                <a:ea typeface="+mn-ea"/>
                <a:cs typeface="+mn-cs"/>
              </a:rPr>
              <a:t>As Alvar Aalto once said, </a:t>
            </a:r>
            <a:r>
              <a:rPr lang="en-GB" sz="1200" b="0" i="1" kern="1200">
                <a:solidFill>
                  <a:schemeClr val="tx1"/>
                </a:solidFill>
                <a:effectLst/>
                <a:latin typeface="+mn-lt"/>
                <a:ea typeface="+mn-ea"/>
                <a:cs typeface="+mn-cs"/>
              </a:rPr>
              <a:t>“Finland is the home of the sauna; it is almost the only genuinely Finnish cultural phenomenon.” </a:t>
            </a:r>
            <a:r>
              <a:rPr lang="en-GB" sz="1200" b="0" i="0" kern="1200" dirty="0">
                <a:solidFill>
                  <a:schemeClr val="tx1"/>
                </a:solidFill>
                <a:effectLst/>
                <a:latin typeface="+mn-lt"/>
                <a:ea typeface="+mn-ea"/>
                <a:cs typeface="+mn-cs"/>
              </a:rPr>
              <a:t>More about the thoughts, works</a:t>
            </a:r>
            <a:r>
              <a:rPr lang="en-GB" sz="1200" b="0" i="0" kern="120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and lives of Alvar, Aino and Elissa Aalto – and about the broader story of Finland – can </a:t>
            </a:r>
            <a:r>
              <a:rPr lang="en-GB" sz="1200" b="0" i="0" kern="1200">
                <a:solidFill>
                  <a:schemeClr val="tx1"/>
                </a:solidFill>
                <a:effectLst/>
                <a:latin typeface="+mn-lt"/>
                <a:ea typeface="+mn-ea"/>
                <a:cs typeface="+mn-cs"/>
              </a:rPr>
              <a:t>now </a:t>
            </a:r>
            <a:r>
              <a:rPr lang="en-GB" sz="1200" b="0" i="0" kern="1200" dirty="0">
                <a:solidFill>
                  <a:schemeClr val="tx1"/>
                </a:solidFill>
                <a:effectLst/>
                <a:latin typeface="+mn-lt"/>
                <a:ea typeface="+mn-ea"/>
                <a:cs typeface="+mn-cs"/>
              </a:rPr>
              <a:t>be discovered in the renewed exhibition at Finlandia Hall</a:t>
            </a:r>
            <a:r>
              <a:rPr lang="en-GB" sz="1200" b="0" i="0" kern="1200">
                <a:solidFill>
                  <a:schemeClr val="tx1"/>
                </a:solidFill>
                <a:effectLst/>
                <a:latin typeface="+mn-lt"/>
                <a:ea typeface="+mn-ea"/>
                <a:cs typeface="+mn-cs"/>
              </a:rPr>
              <a:t>,</a:t>
            </a:r>
            <a:r>
              <a:rPr lang="en-GB" sz="1200" b="0" i="0" kern="1200" dirty="0">
                <a:solidFill>
                  <a:schemeClr val="tx1"/>
                </a:solidFill>
                <a:effectLst/>
                <a:latin typeface="+mn-lt"/>
                <a:ea typeface="+mn-ea"/>
                <a:cs typeface="+mn-cs"/>
              </a:rPr>
              <a:t> Helsinki.</a:t>
            </a:r>
            <a:endParaRPr lang="en-US"/>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At the heart of Finnish design, there is a simple idea: how things work in real life – and this naturally brings design and technology together.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mindset is deeply embedded in the Finnish design – in innovations that emerge at this intersection.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Take Oura, for example: a ring that combines advanced health technology with refined, wearable design.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Or the emerging startup IXI, developing what could become the world’s first autofocus eyeglasses – merging optics, real-time eye tracking and design.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 Finland, world-class creativity and technological innovation go hand in hand. Design doesn’t just shape how things look – it defines how they work, and how they fit into our lives.</a:t>
            </a: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From playgrounds and everyday objects to public services, functional design thinking is embedded in Finnish society. Perhaps that’s why Finland has been named the world’s happiest country multiple times in the UN World Happiness Report.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This raises an interesting question: can happiness be designed?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 Finland, design is not something separate – it is part of everyday life. We see it in open, accessible libraries, in public spaces, and in the objects we use from childhood to old age. We sit on the same Artek chairs in kindergarten and in retirement homes.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In this way, design and happiness become lifelong experiences – shaped by functionality, accessibility and a human-</a:t>
            </a:r>
            <a:r>
              <a:rPr lang="en-GB" sz="1200" b="0" i="0" kern="1200" err="1">
                <a:solidFill>
                  <a:schemeClr val="tx1"/>
                </a:solidFill>
                <a:effectLst/>
                <a:latin typeface="+mn-lt"/>
                <a:ea typeface="+mn-ea"/>
                <a:cs typeface="+mn-cs"/>
              </a:rPr>
              <a:t>centered</a:t>
            </a:r>
            <a:r>
              <a:rPr lang="en-GB" sz="1200" b="0" i="0" kern="1200">
                <a:solidFill>
                  <a:schemeClr val="tx1"/>
                </a:solidFill>
                <a:effectLst/>
                <a:latin typeface="+mn-lt"/>
                <a:ea typeface="+mn-ea"/>
                <a:cs typeface="+mn-cs"/>
              </a:rPr>
              <a:t> approach.</a:t>
            </a: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Wood is the material that warms our winters, shapes our homes, and brings the quiet rhythm of the forest into everyday life. </a:t>
            </a:r>
          </a:p>
          <a:p>
            <a:pPr rtl="0" fontAlgn="base"/>
            <a:r>
              <a:rPr lang="en-GB" sz="1200" b="0" i="0" kern="1200">
                <a:solidFill>
                  <a:schemeClr val="tx1"/>
                </a:solidFill>
                <a:effectLst/>
                <a:latin typeface="+mn-lt"/>
                <a:ea typeface="+mn-ea"/>
                <a:cs typeface="+mn-cs"/>
              </a:rPr>
              <a:t>In Finnish design, wood is never just a material –  it’s a collaborator. It reflects a way of thinking shaped by our environment: long winters, limited resources, and a close relationship with nature. These conditions have taught us to value durability, resourcefulness and respect for materials.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Sustainability, in this context, is not a separate goal. It is embedded in the way things are made –  using materials wisely and creating objects that are meant to last. </a:t>
            </a:r>
          </a:p>
          <a:p>
            <a:pPr rtl="0" fontAlgn="base"/>
            <a:r>
              <a:rPr lang="en-GB" sz="1200" b="0" i="0" kern="1200">
                <a:solidFill>
                  <a:schemeClr val="tx1"/>
                </a:solidFill>
                <a:effectLst/>
                <a:latin typeface="+mn-lt"/>
                <a:ea typeface="+mn-ea"/>
                <a:cs typeface="+mn-cs"/>
              </a:rPr>
              <a:t>Today, this mindset continues to shape Finnish design. From timeless wooden objects to new material innovations, the same principles apply: simplicity, longevity, and a balance between people, materials and the environment.</a:t>
            </a: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C04B-7F05-30F8-4155-8D15D14BAE8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C8C4D3B-84F5-1683-B1A0-C7E6DD8D2A2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47FDB10-4EDA-7B88-7D7F-13563D8006F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157C12E-E217-EF00-CE47-98EB6D0EC330}"/>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1645089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9F990-7410-F6B5-1240-5B5800B8E95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E00BFB4-9057-41D9-69E2-A7E8E922B0F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372270E-5CDA-742B-551F-CF1EFB646144}"/>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Opening in the heart of Helsinki in 2030, the museum will celebrate Finnish design’s roots and future – and invite everyone to join the journey.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But you don’t have to wait until then: one of the best times to explore Finnish design is every September, when Helsinki Design Week, the Nordic region’s largest interior fair </a:t>
            </a:r>
            <a:r>
              <a:rPr lang="en-GB" sz="1200" b="0" i="0" kern="1200" err="1">
                <a:solidFill>
                  <a:schemeClr val="tx1"/>
                </a:solidFill>
                <a:effectLst/>
                <a:latin typeface="+mn-lt"/>
                <a:ea typeface="+mn-ea"/>
                <a:cs typeface="+mn-cs"/>
              </a:rPr>
              <a:t>Habitare</a:t>
            </a:r>
            <a:r>
              <a:rPr lang="en-GB" sz="1200" b="0" i="0" kern="1200">
                <a:solidFill>
                  <a:schemeClr val="tx1"/>
                </a:solidFill>
                <a:effectLst/>
                <a:latin typeface="+mn-lt"/>
                <a:ea typeface="+mn-ea"/>
                <a:cs typeface="+mn-cs"/>
              </a:rPr>
              <a:t>, and Aalto University’s Designs for a Cooler Planet exhibition all take place — and the calendar doesn’t stop there: from Fashion in Helsinki in May to Slush in November, Finland breathes design all year round. Welcome!</a:t>
            </a:r>
          </a:p>
        </p:txBody>
      </p:sp>
      <p:sp>
        <p:nvSpPr>
          <p:cNvPr id="4" name="Dian numeron paikkamerkki 3">
            <a:extLst>
              <a:ext uri="{FF2B5EF4-FFF2-40B4-BE49-F238E27FC236}">
                <a16:creationId xmlns:a16="http://schemas.microsoft.com/office/drawing/2014/main" id="{DFFF2B23-2110-3911-E47F-9A71E43B8B7B}"/>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964449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design-</a:t>
            </a:r>
            <a:r>
              <a:rPr lang="en-US" err="1"/>
              <a:t>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While Finnish Design is often minimalist in style, and at its core it's not about aesthetics – it's a mindset. </a:t>
            </a:r>
            <a:r>
              <a:rPr lang="en-GB" sz="1200" b="0" i="0" kern="1200" err="1">
                <a:solidFill>
                  <a:schemeClr val="tx1"/>
                </a:solidFill>
                <a:effectLst/>
                <a:latin typeface="+mn-lt"/>
                <a:ea typeface="+mn-ea"/>
                <a:cs typeface="+mn-cs"/>
              </a:rPr>
              <a:t>Finimalism</a:t>
            </a:r>
            <a:r>
              <a:rPr lang="en-GB" sz="1200" b="0" i="0" kern="1200">
                <a:solidFill>
                  <a:schemeClr val="tx1"/>
                </a:solidFill>
                <a:effectLst/>
                <a:latin typeface="+mn-lt"/>
                <a:ea typeface="+mn-ea"/>
                <a:cs typeface="+mn-cs"/>
              </a:rPr>
              <a:t> is about making more with less, guided by purpose, clarity, and respect for resources. This gives Finnish Design its quiet strength, timeless appeal and lasting impact. </a:t>
            </a: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2563-7834-69C1-3C86-AC512BBF9F7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4363B8-6234-6BCA-5D47-27C1D82668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DD448CE-048C-07E2-B008-4506F09A3C67}"/>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Think of the world’s most famous orange-handled Fiskars scissors, the iconic Aalto stool, Marimekko print or timeless Arabia ceramics. These classics aren’t just admired – they’re used daily in homes, workplaces, and public spaces all over the world.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Many of these designs have reached remarkable scale and longevity. Some have been produced for decades, even generations – and in the case of Fiskars, over a billion pairs of its iconic scissors have been sold worldwide, since their introduction in 1967. Together, they reflect a distinctly Finnish approach: creating objects that are practical, durable, and designed to be lived with.</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Many of these designs have reached remarkable scale and longevity. Some have been produced for decades, even generations – and in the case of Fiskars, over a billion pairs of its iconic scissors have been sold worldwide, since their introduction in 1967. Together, they reflect a distinctly Finnish approach: creating objects that are practical, durable, and designed to be lived with. </a:t>
            </a:r>
          </a:p>
          <a:p>
            <a:pPr>
              <a:buFont typeface="Arial"/>
              <a:buNone/>
            </a:pPr>
            <a:endParaRPr lang="en-US"/>
          </a:p>
        </p:txBody>
      </p:sp>
      <p:sp>
        <p:nvSpPr>
          <p:cNvPr id="4" name="Dian numeron paikkamerkki 3">
            <a:extLst>
              <a:ext uri="{FF2B5EF4-FFF2-40B4-BE49-F238E27FC236}">
                <a16:creationId xmlns:a16="http://schemas.microsoft.com/office/drawing/2014/main" id="{6CCA8E1F-1406-F3A1-39F7-7855D2C26585}"/>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90071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8537-149F-8F58-51F7-411DB95847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C971E73-4897-5C1A-5D18-D4CCF725038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19AB269-8E87-9014-0995-A3411A850444}"/>
              </a:ext>
            </a:extLst>
          </p:cNvPr>
          <p:cNvSpPr>
            <a:spLocks noGrp="1"/>
          </p:cNvSpPr>
          <p:nvPr>
            <p:ph type="body" idx="1"/>
          </p:nvPr>
        </p:nvSpPr>
        <p:spPr/>
        <p:txBody>
          <a:bodyPr/>
          <a:lstStyle/>
          <a:p>
            <a:pPr rtl="0" fontAlgn="base"/>
            <a:r>
              <a:rPr lang="fi-FI" sz="1200" b="0" i="0" kern="1200" err="1">
                <a:solidFill>
                  <a:schemeClr val="tx1"/>
                </a:solidFill>
                <a:effectLst/>
                <a:latin typeface="+mn-lt"/>
                <a:ea typeface="+mn-ea"/>
                <a:cs typeface="+mn-cs"/>
              </a:rPr>
              <a:t>When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nature</a:t>
            </a:r>
            <a:r>
              <a:rPr lang="fi-FI" sz="1200" b="0" i="0" kern="1200">
                <a:solidFill>
                  <a:schemeClr val="tx1"/>
                </a:solidFill>
                <a:effectLst/>
                <a:latin typeface="+mn-lt"/>
                <a:ea typeface="+mn-ea"/>
                <a:cs typeface="+mn-cs"/>
              </a:rPr>
              <a:t> is </a:t>
            </a:r>
            <a:r>
              <a:rPr lang="fi-FI" sz="1200" b="0" i="0" kern="1200" err="1">
                <a:solidFill>
                  <a:schemeClr val="tx1"/>
                </a:solidFill>
                <a:effectLst/>
                <a:latin typeface="+mn-lt"/>
                <a:ea typeface="+mn-ea"/>
                <a:cs typeface="+mn-cs"/>
              </a:rPr>
              <a:t>your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teacher</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surrounds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you</a:t>
            </a:r>
            <a:r>
              <a:rPr lang="fi-FI" sz="1200" b="0" i="0" kern="1200">
                <a:solidFill>
                  <a:schemeClr val="tx1"/>
                </a:solidFill>
                <a:effectLst/>
                <a:latin typeface="+mn-lt"/>
                <a:ea typeface="+mn-ea"/>
                <a:cs typeface="+mn-cs"/>
              </a:rPr>
              <a:t>, design </a:t>
            </a:r>
            <a:r>
              <a:rPr lang="fi-FI" sz="1200" b="0" i="0" kern="1200" err="1">
                <a:solidFill>
                  <a:schemeClr val="tx1"/>
                </a:solidFill>
                <a:effectLst/>
                <a:latin typeface="+mn-lt"/>
                <a:ea typeface="+mn-ea"/>
                <a:cs typeface="+mn-cs"/>
              </a:rPr>
              <a:t>follows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rhythm</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elements</a:t>
            </a:r>
            <a:r>
              <a:rPr lang="fi-FI" sz="1200" b="0" i="0" kern="1200">
                <a:solidFill>
                  <a:schemeClr val="tx1"/>
                </a:solidFill>
                <a:effectLst/>
                <a:latin typeface="+mn-lt"/>
                <a:ea typeface="+mn-ea"/>
                <a:cs typeface="+mn-cs"/>
              </a:rPr>
              <a:t>. In Finland –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land</a:t>
            </a:r>
            <a:r>
              <a:rPr lang="fi-FI" sz="1200" b="0" i="0" kern="1200">
                <a:solidFill>
                  <a:schemeClr val="tx1"/>
                </a:solidFill>
                <a:effectLst/>
                <a:latin typeface="+mn-lt"/>
                <a:ea typeface="+mn-ea"/>
                <a:cs typeface="+mn-cs"/>
              </a:rPr>
              <a:t> of 188,000 </a:t>
            </a:r>
            <a:r>
              <a:rPr lang="fi-FI" sz="1200" b="0" i="0" kern="1200" err="1">
                <a:solidFill>
                  <a:schemeClr val="tx1"/>
                </a:solidFill>
                <a:effectLst/>
                <a:latin typeface="+mn-lt"/>
                <a:ea typeface="+mn-ea"/>
                <a:cs typeface="+mn-cs"/>
              </a:rPr>
              <a:t>lakes</a:t>
            </a:r>
            <a:r>
              <a:rPr lang="fi-FI" sz="1200" b="0" i="0" kern="1200">
                <a:solidFill>
                  <a:schemeClr val="tx1"/>
                </a:solidFill>
                <a:effectLst/>
                <a:latin typeface="+mn-lt"/>
                <a:ea typeface="+mn-ea"/>
                <a:cs typeface="+mn-cs"/>
              </a:rPr>
              <a:t>, an </a:t>
            </a:r>
            <a:r>
              <a:rPr lang="fi-FI" sz="1200" b="0" i="0" kern="1200" err="1">
                <a:solidFill>
                  <a:schemeClr val="tx1"/>
                </a:solidFill>
                <a:effectLst/>
                <a:latin typeface="+mn-lt"/>
                <a:ea typeface="+mn-ea"/>
                <a:cs typeface="+mn-cs"/>
              </a:rPr>
              <a:t>extensive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coastline</a:t>
            </a:r>
            <a:r>
              <a:rPr lang="fi-FI" sz="1200" b="0" i="0" kern="1200">
                <a:solidFill>
                  <a:schemeClr val="tx1"/>
                </a:solidFill>
                <a:effectLst/>
                <a:latin typeface="+mn-lt"/>
                <a:ea typeface="+mn-ea"/>
                <a:cs typeface="+mn-cs"/>
              </a:rPr>
              <a:t> and a </a:t>
            </a:r>
            <a:r>
              <a:rPr lang="fi-FI" sz="1200" b="0" i="0" kern="1200" err="1">
                <a:solidFill>
                  <a:schemeClr val="tx1"/>
                </a:solidFill>
                <a:effectLst/>
                <a:latin typeface="+mn-lt"/>
                <a:ea typeface="+mn-ea"/>
                <a:cs typeface="+mn-cs"/>
              </a:rPr>
              <a:t>vast</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archipelago</a:t>
            </a:r>
            <a:r>
              <a:rPr lang="fi-FI" sz="1200" b="0" i="0" kern="1200">
                <a:solidFill>
                  <a:schemeClr val="tx1"/>
                </a:solidFill>
                <a:effectLst/>
                <a:latin typeface="+mn-lt"/>
                <a:ea typeface="+mn-ea"/>
                <a:cs typeface="+mn-cs"/>
              </a:rPr>
              <a:t> – </a:t>
            </a:r>
            <a:r>
              <a:rPr lang="fi-FI" sz="1200" b="0" i="0" kern="1200" err="1">
                <a:solidFill>
                  <a:schemeClr val="tx1"/>
                </a:solidFill>
                <a:effectLst/>
                <a:latin typeface="+mn-lt"/>
                <a:ea typeface="+mn-ea"/>
                <a:cs typeface="+mn-cs"/>
              </a:rPr>
              <a:t>living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with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has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shaped</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wide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spectrum</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expertise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from</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wooden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boats</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maritime</a:t>
            </a:r>
            <a:r>
              <a:rPr lang="fi-FI" sz="1200" b="0" i="0" kern="1200">
                <a:solidFill>
                  <a:schemeClr val="tx1"/>
                </a:solidFill>
                <a:effectLst/>
                <a:latin typeface="+mn-lt"/>
                <a:ea typeface="+mn-ea"/>
                <a:cs typeface="+mn-cs"/>
              </a:rPr>
              <a:t> engineering to </a:t>
            </a:r>
            <a:r>
              <a:rPr lang="fi-FI" sz="1200" b="0" i="0" kern="1200" err="1">
                <a:solidFill>
                  <a:schemeClr val="tx1"/>
                </a:solidFill>
                <a:effectLst/>
                <a:latin typeface="+mn-lt"/>
                <a:ea typeface="+mn-ea"/>
                <a:cs typeface="+mn-cs"/>
              </a:rPr>
              <a:t>navigation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systems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weather-resistant</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apparel</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material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innovation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Today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around</a:t>
            </a:r>
            <a:r>
              <a:rPr lang="fi-FI" sz="1200" b="0" i="0" kern="1200">
                <a:solidFill>
                  <a:schemeClr val="tx1"/>
                </a:solidFill>
                <a:effectLst/>
                <a:latin typeface="+mn-lt"/>
                <a:ea typeface="+mn-ea"/>
                <a:cs typeface="+mn-cs"/>
              </a:rPr>
              <a:t> 80 % of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world’s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icebreakers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designed</a:t>
            </a:r>
            <a:r>
              <a:rPr lang="fi-FI" sz="1200" b="0" i="0" kern="1200">
                <a:solidFill>
                  <a:schemeClr val="tx1"/>
                </a:solidFill>
                <a:effectLst/>
                <a:latin typeface="+mn-lt"/>
                <a:ea typeface="+mn-ea"/>
                <a:cs typeface="+mn-cs"/>
              </a:rPr>
              <a:t> in Finland. </a:t>
            </a:r>
          </a:p>
          <a:p>
            <a:pPr rtl="0" fontAlgn="base"/>
            <a:endParaRPr lang="fi-FI" sz="1200" b="0" i="0" kern="1200">
              <a:solidFill>
                <a:schemeClr val="tx1"/>
              </a:solidFill>
              <a:effectLst/>
              <a:latin typeface="+mn-lt"/>
              <a:ea typeface="+mn-ea"/>
              <a:cs typeface="+mn-cs"/>
            </a:endParaRPr>
          </a:p>
          <a:p>
            <a:pPr rtl="0" fontAlgn="base"/>
            <a:r>
              <a:rPr lang="fi-FI" sz="1200" b="0" i="0" kern="1200" err="1">
                <a:solidFill>
                  <a:schemeClr val="tx1"/>
                </a:solidFill>
                <a:effectLst/>
                <a:latin typeface="+mn-lt"/>
                <a:ea typeface="+mn-ea"/>
                <a:cs typeface="+mn-cs"/>
              </a:rPr>
              <a:t>Polaris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designed</a:t>
            </a:r>
            <a:r>
              <a:rPr lang="fi-FI" sz="1200" b="0" i="0" kern="1200">
                <a:solidFill>
                  <a:schemeClr val="tx1"/>
                </a:solidFill>
                <a:effectLst/>
                <a:latin typeface="+mn-lt"/>
                <a:ea typeface="+mn-ea"/>
                <a:cs typeface="+mn-cs"/>
              </a:rPr>
              <a:t> for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demanding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conditions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Baltic Sea, </a:t>
            </a:r>
            <a:r>
              <a:rPr lang="fi-FI" sz="1200" b="0" i="0" kern="1200" err="1">
                <a:solidFill>
                  <a:schemeClr val="tx1"/>
                </a:solidFill>
                <a:effectLst/>
                <a:latin typeface="+mn-lt"/>
                <a:ea typeface="+mn-ea"/>
                <a:cs typeface="+mn-cs"/>
              </a:rPr>
              <a:t>represents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forefront</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this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expertise</a:t>
            </a:r>
            <a:r>
              <a:rPr lang="fi-FI" sz="1200" b="0" i="0" kern="1200">
                <a:solidFill>
                  <a:schemeClr val="tx1"/>
                </a:solidFill>
                <a:effectLst/>
                <a:latin typeface="+mn-lt"/>
                <a:ea typeface="+mn-ea"/>
                <a:cs typeface="+mn-cs"/>
              </a:rPr>
              <a:t> – a </a:t>
            </a:r>
            <a:r>
              <a:rPr lang="fi-FI" sz="1200" b="0" i="0" kern="1200" err="1">
                <a:solidFill>
                  <a:schemeClr val="tx1"/>
                </a:solidFill>
                <a:effectLst/>
                <a:latin typeface="+mn-lt"/>
                <a:ea typeface="+mn-ea"/>
                <a:cs typeface="+mn-cs"/>
              </a:rPr>
              <a:t>multifunctional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icebreaker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capable</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oil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spill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response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emergency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towing</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rescue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operations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year-round</a:t>
            </a:r>
            <a:r>
              <a:rPr lang="fi-FI" sz="1200" b="0" i="0" kern="1200">
                <a:solidFill>
                  <a:schemeClr val="tx1"/>
                </a:solidFill>
                <a:effectLst/>
                <a:latin typeface="+mn-lt"/>
                <a:ea typeface="+mn-ea"/>
                <a:cs typeface="+mn-cs"/>
              </a:rPr>
              <a:t>. </a:t>
            </a:r>
          </a:p>
          <a:p>
            <a:pPr rtl="0" fontAlgn="base"/>
            <a:endParaRPr lang="fi-FI" sz="1200" b="0" i="0" kern="1200">
              <a:solidFill>
                <a:schemeClr val="tx1"/>
              </a:solidFill>
              <a:effectLst/>
              <a:latin typeface="+mn-lt"/>
              <a:ea typeface="+mn-ea"/>
              <a:cs typeface="+mn-cs"/>
            </a:endParaRPr>
          </a:p>
          <a:p>
            <a:pPr rtl="0" fontAlgn="base"/>
            <a:r>
              <a:rPr lang="fi-FI" sz="1200" b="0" i="0" kern="1200" err="1">
                <a:solidFill>
                  <a:schemeClr val="tx1"/>
                </a:solidFill>
                <a:effectLst/>
                <a:latin typeface="+mn-lt"/>
                <a:ea typeface="+mn-ea"/>
                <a:cs typeface="+mn-cs"/>
              </a:rPr>
              <a:t>This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deep</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connection</a:t>
            </a:r>
            <a:r>
              <a:rPr lang="fi-FI" sz="1200" b="0" i="0" kern="1200">
                <a:solidFill>
                  <a:schemeClr val="tx1"/>
                </a:solidFill>
                <a:effectLst/>
                <a:latin typeface="+mn-lt"/>
                <a:ea typeface="+mn-ea"/>
                <a:cs typeface="+mn-cs"/>
              </a:rPr>
              <a:t> to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also</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appears</a:t>
            </a:r>
            <a:r>
              <a:rPr lang="fi-FI" sz="1200" b="0" i="0" kern="1200">
                <a:solidFill>
                  <a:schemeClr val="tx1"/>
                </a:solidFill>
                <a:effectLst/>
                <a:latin typeface="+mn-lt"/>
                <a:ea typeface="+mn-ea"/>
                <a:cs typeface="+mn-cs"/>
              </a:rPr>
              <a:t> in </a:t>
            </a:r>
            <a:r>
              <a:rPr lang="fi-FI" sz="1200" b="0" i="0" kern="1200" err="1">
                <a:solidFill>
                  <a:schemeClr val="tx1"/>
                </a:solidFill>
                <a:effectLst/>
                <a:latin typeface="+mn-lt"/>
                <a:ea typeface="+mn-ea"/>
                <a:cs typeface="+mn-cs"/>
              </a:rPr>
              <a:t>everyday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objects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Aino Aalto </a:t>
            </a:r>
            <a:r>
              <a:rPr lang="fi-FI" sz="1200" b="0" i="0" kern="1200" err="1">
                <a:solidFill>
                  <a:schemeClr val="tx1"/>
                </a:solidFill>
                <a:effectLst/>
                <a:latin typeface="+mn-lt"/>
                <a:ea typeface="+mn-ea"/>
                <a:cs typeface="+mn-cs"/>
              </a:rPr>
              <a:t>glassware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series</a:t>
            </a:r>
            <a:r>
              <a:rPr lang="fi-FI" sz="1200" b="0" i="0" kern="1200">
                <a:solidFill>
                  <a:schemeClr val="tx1"/>
                </a:solidFill>
                <a:effectLst/>
                <a:latin typeface="+mn-lt"/>
                <a:ea typeface="+mn-ea"/>
                <a:cs typeface="+mn-cs"/>
              </a:rPr>
              <a:t> (1932), </a:t>
            </a:r>
            <a:r>
              <a:rPr lang="fi-FI" sz="1200" b="0" i="0" kern="1200" err="1">
                <a:solidFill>
                  <a:schemeClr val="tx1"/>
                </a:solidFill>
                <a:effectLst/>
                <a:latin typeface="+mn-lt"/>
                <a:ea typeface="+mn-ea"/>
                <a:cs typeface="+mn-cs"/>
              </a:rPr>
              <a:t>inspired</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ripples</a:t>
            </a:r>
            <a:r>
              <a:rPr lang="fi-FI" sz="1200" b="0" i="0" kern="1200">
                <a:solidFill>
                  <a:schemeClr val="tx1"/>
                </a:solidFill>
                <a:effectLst/>
                <a:latin typeface="+mn-lt"/>
                <a:ea typeface="+mn-ea"/>
                <a:cs typeface="+mn-cs"/>
              </a:rPr>
              <a:t> on </a:t>
            </a:r>
            <a:r>
              <a:rPr lang="fi-FI" sz="1200" b="0" i="0" kern="1200" err="1">
                <a:solidFill>
                  <a:schemeClr val="tx1"/>
                </a:solidFill>
                <a:effectLst/>
                <a:latin typeface="+mn-lt"/>
                <a:ea typeface="+mn-ea"/>
                <a:cs typeface="+mn-cs"/>
              </a:rPr>
              <a:t>water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translates</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natural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phenomenon</a:t>
            </a:r>
            <a:r>
              <a:rPr lang="fi-FI" sz="1200" b="0" i="0" kern="1200">
                <a:solidFill>
                  <a:schemeClr val="tx1"/>
                </a:solidFill>
                <a:effectLst/>
                <a:latin typeface="+mn-lt"/>
                <a:ea typeface="+mn-ea"/>
                <a:cs typeface="+mn-cs"/>
              </a:rPr>
              <a:t> into a </a:t>
            </a:r>
            <a:r>
              <a:rPr lang="fi-FI" sz="1200" b="0" i="0" kern="1200" err="1">
                <a:solidFill>
                  <a:schemeClr val="tx1"/>
                </a:solidFill>
                <a:effectLst/>
                <a:latin typeface="+mn-lt"/>
                <a:ea typeface="+mn-ea"/>
                <a:cs typeface="+mn-cs"/>
              </a:rPr>
              <a:t>simple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functional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form</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Once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considered</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radically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minimal</a:t>
            </a:r>
            <a:r>
              <a:rPr lang="fi-FI" sz="1200" b="0" i="0" kern="1200">
                <a:solidFill>
                  <a:schemeClr val="tx1"/>
                </a:solidFill>
                <a:effectLst/>
                <a:latin typeface="+mn-lt"/>
                <a:ea typeface="+mn-ea"/>
                <a:cs typeface="+mn-cs"/>
              </a:rPr>
              <a:t>, it </a:t>
            </a:r>
            <a:r>
              <a:rPr lang="fi-FI" sz="1200" b="0" i="0" kern="1200" err="1">
                <a:solidFill>
                  <a:schemeClr val="tx1"/>
                </a:solidFill>
                <a:effectLst/>
                <a:latin typeface="+mn-lt"/>
                <a:ea typeface="+mn-ea"/>
                <a:cs typeface="+mn-cs"/>
              </a:rPr>
              <a:t>has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become</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timeless</a:t>
            </a:r>
            <a:r>
              <a:rPr lang="fi-FI" sz="1200" b="0" i="0" kern="1200">
                <a:solidFill>
                  <a:schemeClr val="tx1"/>
                </a:solidFill>
                <a:effectLst/>
                <a:latin typeface="+mn-lt"/>
                <a:ea typeface="+mn-ea"/>
                <a:cs typeface="+mn-cs"/>
              </a:rPr>
              <a:t> classic of Nordic </a:t>
            </a:r>
            <a:r>
              <a:rPr lang="fi-FI" sz="1200" b="0" i="0" kern="1200" err="1">
                <a:solidFill>
                  <a:schemeClr val="tx1"/>
                </a:solidFill>
                <a:effectLst/>
                <a:latin typeface="+mn-lt"/>
                <a:ea typeface="+mn-ea"/>
                <a:cs typeface="+mn-cs"/>
              </a:rPr>
              <a:t>modernism</a:t>
            </a:r>
            <a:r>
              <a:rPr lang="fi-FI" sz="1200" b="0" i="0" kern="1200">
                <a:solidFill>
                  <a:schemeClr val="tx1"/>
                </a:solidFill>
                <a:effectLst/>
                <a:latin typeface="+mn-lt"/>
                <a:ea typeface="+mn-ea"/>
                <a:cs typeface="+mn-cs"/>
              </a:rPr>
              <a:t> – </a:t>
            </a:r>
            <a:r>
              <a:rPr lang="fi-FI" sz="1200" b="0" i="0" kern="1200" err="1">
                <a:solidFill>
                  <a:schemeClr val="tx1"/>
                </a:solidFill>
                <a:effectLst/>
                <a:latin typeface="+mn-lt"/>
                <a:ea typeface="+mn-ea"/>
                <a:cs typeface="+mn-cs"/>
              </a:rPr>
              <a:t>still</a:t>
            </a:r>
            <a:r>
              <a:rPr lang="fi-FI" sz="1200" b="0" i="0" kern="1200">
                <a:solidFill>
                  <a:schemeClr val="tx1"/>
                </a:solidFill>
                <a:effectLst/>
                <a:latin typeface="+mn-lt"/>
                <a:ea typeface="+mn-ea"/>
                <a:cs typeface="+mn-cs"/>
              </a:rPr>
              <a:t> in </a:t>
            </a:r>
            <a:r>
              <a:rPr lang="fi-FI" sz="1200" b="0" i="0" kern="1200" err="1">
                <a:solidFill>
                  <a:schemeClr val="tx1"/>
                </a:solidFill>
                <a:effectLst/>
                <a:latin typeface="+mn-lt"/>
                <a:ea typeface="+mn-ea"/>
                <a:cs typeface="+mn-cs"/>
              </a:rPr>
              <a:t>production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today</a:t>
            </a:r>
            <a:r>
              <a:rPr lang="fi-FI" sz="1200" b="0" i="0" kern="1200">
                <a:solidFill>
                  <a:schemeClr val="tx1"/>
                </a:solidFill>
                <a:effectLst/>
                <a:latin typeface="+mn-lt"/>
                <a:ea typeface="+mn-ea"/>
                <a:cs typeface="+mn-cs"/>
              </a:rPr>
              <a:t>.</a:t>
            </a:r>
          </a:p>
        </p:txBody>
      </p:sp>
      <p:sp>
        <p:nvSpPr>
          <p:cNvPr id="4" name="Dian numeron paikkamerkki 3">
            <a:extLst>
              <a:ext uri="{FF2B5EF4-FFF2-40B4-BE49-F238E27FC236}">
                <a16:creationId xmlns:a16="http://schemas.microsoft.com/office/drawing/2014/main" id="{94175696-107E-0B6C-5D3F-C4720DA49D4D}"/>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139268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Finland’s strength in digital design didn’t emerge overnight – it builds on a strong legacy.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Nokia set the tone. Its pioneering approach to mobile technology and design didn’t just change how the world communicates – it placed Finnish design and technology firmly on the global map. At its core was a distinctive design DNA: user-focused thinking, clarity, and the courage to innovate.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That legacy continues today in a new generation of digital companies. From gaming studios like Supercell, Remedy and Rovio to space-tech innovators like ICEYE, Finnish companies are taking design-driven thinking into new domains – even beyond our planet.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Digital design is now one of Finland’s fastest-growing creative sectors. It spans gaming, mobile applications, service design, UX and UI, as well as AI and emerging technologies. In a highly competitive global field, Finland has built a reputation for combining functionality with bold creativity.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Discover the Nokia Design Archive – free and open to all, online. It reveals the visions that transformed how we connect, through never-before-seen sketches, photographs, videos and interviews from the mid-90s to 2017. Step inside Nokia Mobile Phones and see how design ideas shaped our world.</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7.4.2026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7.4.2026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7.4.2026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18/10/relationships/comments" Target="../comments/modernComment_143_C42AE94E.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565C1A-17E3-734C-EEB4-BE596AF7D428}"/>
              </a:ext>
            </a:extLst>
          </p:cNvPr>
          <p:cNvPicPr>
            <a:picLocks noChangeAspect="1"/>
          </p:cNvPicPr>
          <p:nvPr/>
        </p:nvPicPr>
        <p:blipFill>
          <a:blip r:embed="rId4">
            <a:extLst>
              <a:ext uri="{28A0092B-C50C-407E-A947-70E740481C1C}">
                <a14:useLocalDpi xmlns:a14="http://schemas.microsoft.com/office/drawing/2010/main" val="0"/>
              </a:ext>
            </a:extLst>
          </a:blip>
          <a:srcRect t="48" b="48"/>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9">
            <a:extLst>
              <a:ext uri="{FF2B5EF4-FFF2-40B4-BE49-F238E27FC236}">
                <a16:creationId xmlns:a16="http://schemas.microsoft.com/office/drawing/2014/main" id="{66ADDC17-71D3-E1E1-1190-5AF58BEE75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9721" y="4440008"/>
            <a:ext cx="1857002" cy="462611"/>
          </a:xfrm>
          <a:prstGeom prst="rect">
            <a:avLst/>
          </a:prstGeom>
        </p:spPr>
      </p:pic>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6"/>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8196389" y="4597260"/>
            <a:ext cx="476092"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a:t>
            </a:r>
            <a:r>
              <a:rPr lang="en-US" sz="600" kern="0" cap="none" spc="0" err="1">
                <a:solidFill>
                  <a:schemeClr val="bg1"/>
                </a:solidFill>
              </a:rPr>
              <a:t>Genelec</a:t>
            </a:r>
            <a:endParaRPr lang="en-US" sz="600" kern="0" cap="none" spc="0">
              <a:solidFill>
                <a:schemeClr val="bg1"/>
              </a:solidFill>
            </a:endParaRPr>
          </a:p>
        </p:txBody>
      </p:sp>
      <p:sp>
        <p:nvSpPr>
          <p:cNvPr id="6" name="Title 1">
            <a:extLst>
              <a:ext uri="{FF2B5EF4-FFF2-40B4-BE49-F238E27FC236}">
                <a16:creationId xmlns:a16="http://schemas.microsoft.com/office/drawing/2014/main" id="{687EF3CD-F463-0913-1CBE-0C022F7963D2}"/>
              </a:ext>
            </a:extLst>
          </p:cNvPr>
          <p:cNvSpPr txBox="1">
            <a:spLocks/>
          </p:cNvSpPr>
          <p:nvPr/>
        </p:nvSpPr>
        <p:spPr>
          <a:xfrm>
            <a:off x="454455" y="2140863"/>
            <a:ext cx="8218026" cy="861774"/>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nSpc>
                <a:spcPct val="100000"/>
              </a:lnSpc>
            </a:pPr>
            <a:r>
              <a:rPr lang="en-US" sz="2800" cap="none">
                <a:solidFill>
                  <a:schemeClr val="bg1"/>
                </a:solidFill>
              </a:rPr>
              <a:t>10 PATTERNS OF </a:t>
            </a:r>
          </a:p>
          <a:p>
            <a:pPr>
              <a:lnSpc>
                <a:spcPct val="100000"/>
              </a:lnSpc>
            </a:pPr>
            <a:r>
              <a:rPr lang="en-US" sz="2800" cap="none">
                <a:solidFill>
                  <a:schemeClr val="bg1"/>
                </a:solidFill>
              </a:rPr>
              <a:t>FINNISH DESIGN</a:t>
            </a:r>
          </a:p>
        </p:txBody>
      </p:sp>
    </p:spTree>
    <p:extLst>
      <p:ext uri="{BB962C8B-B14F-4D97-AF65-F5344CB8AC3E}">
        <p14:creationId xmlns:p14="http://schemas.microsoft.com/office/powerpoint/2010/main" val="1564547042"/>
      </p:ext>
    </p:extLst>
  </p:cSld>
  <p:clrMapOvr>
    <a:overrideClrMapping bg1="lt1" tx1="dk1" bg2="lt2" tx2="dk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16712" r="14680" b="11300"/>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8051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39825"/>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Every May, Fashion in Helsinki showcases emerging talents in Finnish fashion, </a:t>
            </a:r>
          </a:p>
          <a:p>
            <a:pPr algn="ctr"/>
            <a:r>
              <a:rPr lang="en-US" sz="700" kern="0" cap="none" spc="0">
                <a:solidFill>
                  <a:schemeClr val="bg1"/>
                </a:solidFill>
              </a:rPr>
              <a:t>many from Aalto University and LAB Institute of Design and Fine Arts.</a:t>
            </a:r>
            <a:br>
              <a:rPr lang="en-US" sz="700" kern="0" cap="none" spc="0">
                <a:solidFill>
                  <a:schemeClr val="bg1"/>
                </a:solidFill>
              </a:rPr>
            </a:br>
            <a:r>
              <a:rPr lang="en-US" sz="700" kern="0" cap="none" spc="0">
                <a:solidFill>
                  <a:schemeClr val="bg1"/>
                </a:solidFill>
              </a:rPr>
              <a:t>Photo: Fashion in Helsinki</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education </a:t>
            </a:r>
          </a:p>
          <a:p>
            <a:pPr algn="ctr"/>
            <a:r>
              <a:rPr lang="en-US" sz="2000">
                <a:solidFill>
                  <a:schemeClr val="bg1"/>
                </a:solidFill>
                <a:effectLst>
                  <a:outerShdw blurRad="994667" dir="5400000" sx="102000" sy="102000" algn="ctr" rotWithShape="0">
                    <a:srgbClr val="000000"/>
                  </a:outerShdw>
                </a:effectLst>
              </a:rPr>
              <a:t>never goes out of style</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BD08ACD-31B6-D9BE-52E7-6CFA3F8A9E84}"/>
              </a:ext>
            </a:extLst>
          </p:cNvPr>
          <p:cNvGrpSpPr/>
          <p:nvPr/>
        </p:nvGrpSpPr>
        <p:grpSpPr>
          <a:xfrm>
            <a:off x="4072471" y="631770"/>
            <a:ext cx="5076056" cy="4265480"/>
            <a:chOff x="4067944" y="627530"/>
            <a:chExt cx="5076056" cy="4265480"/>
          </a:xfrm>
        </p:grpSpPr>
        <p:pic>
          <p:nvPicPr>
            <p:cNvPr id="6" name="Picture 5">
              <a:extLst>
                <a:ext uri="{FF2B5EF4-FFF2-40B4-BE49-F238E27FC236}">
                  <a16:creationId xmlns:a16="http://schemas.microsoft.com/office/drawing/2014/main" id="{88A96A5E-532F-ACDA-E783-57FE2B75617D}"/>
                </a:ext>
              </a:extLst>
            </p:cNvPr>
            <p:cNvPicPr>
              <a:picLocks noChangeAspect="1"/>
            </p:cNvPicPr>
            <p:nvPr/>
          </p:nvPicPr>
          <p:blipFill>
            <a:blip r:embed="rId4">
              <a:extLst>
                <a:ext uri="{28A0092B-C50C-407E-A947-70E740481C1C}">
                  <a14:useLocalDpi xmlns:a14="http://schemas.microsoft.com/office/drawing/2010/main" val="0"/>
                </a:ext>
              </a:extLst>
            </a:blip>
            <a:srcRect l="14314" r="4444"/>
            <a:stretch>
              <a:fillRect/>
            </a:stretch>
          </p:blipFill>
          <p:spPr>
            <a:xfrm>
              <a:off x="4067944" y="627530"/>
              <a:ext cx="5076056" cy="4265480"/>
            </a:xfrm>
            <a:prstGeom prst="rect">
              <a:avLst/>
            </a:prstGeom>
          </p:spPr>
        </p:pic>
        <p:sp>
          <p:nvSpPr>
            <p:cNvPr id="9" name="Footer Placeholder 4">
              <a:extLst>
                <a:ext uri="{FF2B5EF4-FFF2-40B4-BE49-F238E27FC236}">
                  <a16:creationId xmlns:a16="http://schemas.microsoft.com/office/drawing/2014/main" id="{37D9E336-372D-D227-2968-E5E873F27C22}"/>
                </a:ext>
              </a:extLst>
            </p:cNvPr>
            <p:cNvSpPr txBox="1">
              <a:spLocks/>
            </p:cNvSpPr>
            <p:nvPr/>
          </p:nvSpPr>
          <p:spPr>
            <a:xfrm>
              <a:off x="4131444" y="4728779"/>
              <a:ext cx="145232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Erica Nyholm / Aalto University</a:t>
              </a:r>
            </a:p>
          </p:txBody>
        </p:sp>
      </p:grpSp>
      <p:sp>
        <p:nvSpPr>
          <p:cNvPr id="36" name="Rectangle 35">
            <a:extLst>
              <a:ext uri="{FF2B5EF4-FFF2-40B4-BE49-F238E27FC236}">
                <a16:creationId xmlns:a16="http://schemas.microsoft.com/office/drawing/2014/main" id="{4DC1CE7B-4C1F-4E4A-2ACB-D44276338C9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71122AE-DECF-8F41-4085-96F170AB76B1}"/>
              </a:ext>
            </a:extLst>
          </p:cNvPr>
          <p:cNvGrpSpPr/>
          <p:nvPr/>
        </p:nvGrpSpPr>
        <p:grpSpPr>
          <a:xfrm>
            <a:off x="562251" y="1660490"/>
            <a:ext cx="3035177" cy="923331"/>
            <a:chOff x="1077426" y="2381064"/>
            <a:chExt cx="2218353" cy="656994"/>
          </a:xfrm>
        </p:grpSpPr>
        <p:sp>
          <p:nvSpPr>
            <p:cNvPr id="40" name="Title 1">
              <a:extLst>
                <a:ext uri="{FF2B5EF4-FFF2-40B4-BE49-F238E27FC236}">
                  <a16:creationId xmlns:a16="http://schemas.microsoft.com/office/drawing/2014/main" id="{294ADA50-0C29-7D69-6AF4-DBAFD041B49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41" name="Title 1">
              <a:extLst>
                <a:ext uri="{FF2B5EF4-FFF2-40B4-BE49-F238E27FC236}">
                  <a16:creationId xmlns:a16="http://schemas.microsoft.com/office/drawing/2014/main" id="{0D341D79-1E45-0515-7A06-3FB4691E11B4}"/>
                </a:ext>
              </a:extLst>
            </p:cNvPr>
            <p:cNvSpPr txBox="1">
              <a:spLocks/>
            </p:cNvSpPr>
            <p:nvPr/>
          </p:nvSpPr>
          <p:spPr>
            <a:xfrm>
              <a:off x="1077426" y="2381064"/>
              <a:ext cx="2218353" cy="65699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World-class </a:t>
              </a:r>
            </a:p>
            <a:p>
              <a:pPr algn="ctr"/>
              <a:r>
                <a:rPr lang="en-US" sz="2000">
                  <a:solidFill>
                    <a:schemeClr val="tx1"/>
                  </a:solidFill>
                  <a:ea typeface="+mj-lt"/>
                  <a:cs typeface="+mj-lt"/>
                </a:rPr>
                <a:t>design education </a:t>
              </a:r>
            </a:p>
            <a:p>
              <a:pPr algn="ctr"/>
              <a:r>
                <a:rPr lang="en-US" sz="2000">
                  <a:solidFill>
                    <a:schemeClr val="tx1"/>
                  </a:solidFill>
                  <a:ea typeface="+mj-lt"/>
                  <a:cs typeface="+mj-lt"/>
                </a:rPr>
                <a:t>fuels the future</a:t>
              </a:r>
            </a:p>
          </p:txBody>
        </p:sp>
      </p:grpSp>
      <p:sp>
        <p:nvSpPr>
          <p:cNvPr id="42" name="Title 1">
            <a:extLst>
              <a:ext uri="{FF2B5EF4-FFF2-40B4-BE49-F238E27FC236}">
                <a16:creationId xmlns:a16="http://schemas.microsoft.com/office/drawing/2014/main" id="{1F9C71CA-9441-37F5-BCFD-04F5C08ABD8C}"/>
              </a:ext>
            </a:extLst>
          </p:cNvPr>
          <p:cNvSpPr txBox="1">
            <a:spLocks/>
          </p:cNvSpPr>
          <p:nvPr/>
        </p:nvSpPr>
        <p:spPr>
          <a:xfrm>
            <a:off x="1107787" y="3160315"/>
            <a:ext cx="203188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Aalto University’s School of Arts, Design and Architecture consistently ranks among the world’s best. This reflects a broader Finnish approach to design education, grounded in craft and hands-on learning.</a:t>
            </a:r>
          </a:p>
        </p:txBody>
      </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World-class design education fuels the future</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5850997D-0843-123B-D42D-65C96017490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4" name="Rectangle 13">
            <a:extLst>
              <a:ext uri="{FF2B5EF4-FFF2-40B4-BE49-F238E27FC236}">
                <a16:creationId xmlns:a16="http://schemas.microsoft.com/office/drawing/2014/main" id="{97091CF9-7F75-5F4B-A792-3364FBAC91ED}"/>
              </a:ext>
            </a:extLst>
          </p:cNvPr>
          <p:cNvSpPr/>
          <p:nvPr/>
        </p:nvSpPr>
        <p:spPr>
          <a:xfrm>
            <a:off x="180415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
            <a:extLst>
              <a:ext uri="{FF2B5EF4-FFF2-40B4-BE49-F238E27FC236}">
                <a16:creationId xmlns:a16="http://schemas.microsoft.com/office/drawing/2014/main" id="{B5F238DE-6EBB-088A-60B9-DF0F6BD0811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C2528D80-E031-8978-E24B-0812BA036BDF}"/>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4" name="Title 1">
            <a:extLst>
              <a:ext uri="{FF2B5EF4-FFF2-40B4-BE49-F238E27FC236}">
                <a16:creationId xmlns:a16="http://schemas.microsoft.com/office/drawing/2014/main" id="{8450E753-9F0E-6BCB-D645-FA07FF87309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5" name="Title 1">
            <a:extLst>
              <a:ext uri="{FF2B5EF4-FFF2-40B4-BE49-F238E27FC236}">
                <a16:creationId xmlns:a16="http://schemas.microsoft.com/office/drawing/2014/main" id="{0D075275-7C80-3C3B-0AFC-A761C90199D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38" name="Title 1">
            <a:extLst>
              <a:ext uri="{FF2B5EF4-FFF2-40B4-BE49-F238E27FC236}">
                <a16:creationId xmlns:a16="http://schemas.microsoft.com/office/drawing/2014/main" id="{586DC92F-7DD7-7BF9-3E46-040D8695C5C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9" name="Title 1">
            <a:extLst>
              <a:ext uri="{FF2B5EF4-FFF2-40B4-BE49-F238E27FC236}">
                <a16:creationId xmlns:a16="http://schemas.microsoft.com/office/drawing/2014/main" id="{FC7C246B-7343-0346-2190-50117763EC7F}"/>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9B165C05-AC9F-5FF1-E216-3EA0186D81E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A55A245D-02E2-2426-05F1-7B450F716B4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7E7338DE-83E6-B640-D8B6-8A3008A9B4E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0" name="Group 9">
            <a:extLst>
              <a:ext uri="{FF2B5EF4-FFF2-40B4-BE49-F238E27FC236}">
                <a16:creationId xmlns:a16="http://schemas.microsoft.com/office/drawing/2014/main" id="{01E83E53-CA62-2037-A5AE-BF3A4D3E5485}"/>
              </a:ext>
            </a:extLst>
          </p:cNvPr>
          <p:cNvGrpSpPr/>
          <p:nvPr/>
        </p:nvGrpSpPr>
        <p:grpSpPr>
          <a:xfrm>
            <a:off x="184037" y="5326119"/>
            <a:ext cx="3816426" cy="4269600"/>
            <a:chOff x="179510" y="5249140"/>
            <a:chExt cx="3816426" cy="4269600"/>
          </a:xfrm>
        </p:grpSpPr>
        <p:pic>
          <p:nvPicPr>
            <p:cNvPr id="11" name="Picture 10">
              <a:extLst>
                <a:ext uri="{FF2B5EF4-FFF2-40B4-BE49-F238E27FC236}">
                  <a16:creationId xmlns:a16="http://schemas.microsoft.com/office/drawing/2014/main" id="{9395E330-7550-6BF7-B2FA-84B3876F2B06}"/>
                </a:ext>
              </a:extLst>
            </p:cNvPr>
            <p:cNvPicPr>
              <a:picLocks/>
            </p:cNvPicPr>
            <p:nvPr/>
          </p:nvPicPr>
          <p:blipFill>
            <a:blip r:embed="rId5">
              <a:extLst>
                <a:ext uri="{28A0092B-C50C-407E-A947-70E740481C1C}">
                  <a14:useLocalDpi xmlns:a14="http://schemas.microsoft.com/office/drawing/2010/main" val="0"/>
                </a:ext>
              </a:extLst>
            </a:blip>
            <a:srcRect l="14766" r="25644"/>
            <a:stretch>
              <a:fillRect/>
            </a:stretch>
          </p:blipFill>
          <p:spPr>
            <a:xfrm>
              <a:off x="179510" y="5249140"/>
              <a:ext cx="3816426" cy="4269600"/>
            </a:xfrm>
            <a:prstGeom prst="rect">
              <a:avLst/>
            </a:prstGeom>
          </p:spPr>
        </p:pic>
        <p:sp>
          <p:nvSpPr>
            <p:cNvPr id="13" name="Footer Placeholder 4">
              <a:extLst>
                <a:ext uri="{FF2B5EF4-FFF2-40B4-BE49-F238E27FC236}">
                  <a16:creationId xmlns:a16="http://schemas.microsoft.com/office/drawing/2014/main" id="{28AE2F2E-35C6-E436-6D59-125FD030E82E}"/>
                </a:ext>
              </a:extLst>
            </p:cNvPr>
            <p:cNvSpPr txBox="1">
              <a:spLocks/>
            </p:cNvSpPr>
            <p:nvPr/>
          </p:nvSpPr>
          <p:spPr>
            <a:xfrm>
              <a:off x="243010" y="9255754"/>
              <a:ext cx="134972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Pinja Valja / Aalto University</a:t>
              </a:r>
            </a:p>
          </p:txBody>
        </p:sp>
      </p:grpSp>
      <p:sp>
        <p:nvSpPr>
          <p:cNvPr id="3" name="Rectangle 1">
            <a:extLst>
              <a:ext uri="{FF2B5EF4-FFF2-40B4-BE49-F238E27FC236}">
                <a16:creationId xmlns:a16="http://schemas.microsoft.com/office/drawing/2014/main" id="{6CFC6D9E-61FB-2C62-DAC2-CC418B02972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FI" altLang="en-FI" sz="2000" b="0" i="0" u="none" strike="noStrike" cap="none" normalizeH="0" baseline="0">
                <a:ln>
                  <a:noFill/>
                </a:ln>
                <a:solidFill>
                  <a:srgbClr val="FFFFFF"/>
                </a:solidFill>
                <a:effectLst/>
                <a:latin typeface="Finlandica"/>
              </a:rPr>
              <a:t>World-class design education </a:t>
            </a:r>
            <a:endParaRPr kumimoji="0" lang="en-FI" altLang="en-FI"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FI" altLang="en-FI" sz="2000" b="0" i="0" u="none" strike="noStrike" cap="none" normalizeH="0" baseline="0">
                <a:ln>
                  <a:noFill/>
                </a:ln>
                <a:solidFill>
                  <a:srgbClr val="FFFFFF"/>
                </a:solidFill>
                <a:effectLst/>
                <a:latin typeface="Finlandica"/>
              </a:rPr>
              <a:t>fuels the future</a:t>
            </a:r>
            <a:endParaRPr kumimoji="0" lang="en-FI" altLang="en-FI"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ppt_y</p:attrName>
                                        </p:attrNameLst>
                                      </p:cBhvr>
                                      <p:tavLst>
                                        <p:tav tm="0">
                                          <p:val>
                                            <p:strVal val="#ppt_y+#ppt_h*1.125000"/>
                                          </p:val>
                                        </p:tav>
                                        <p:tav tm="100000">
                                          <p:val>
                                            <p:strVal val="#ppt_y"/>
                                          </p:val>
                                        </p:tav>
                                      </p:tavLst>
                                    </p:anim>
                                    <p:animEffect transition="in" filter="wipe(up)">
                                      <p:cBhvr>
                                        <p:cTn id="8" dur="10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p:tgtEl>
                                          <p:spTgt spid="42"/>
                                        </p:tgtEl>
                                        <p:attrNameLst>
                                          <p:attrName>ppt_y</p:attrName>
                                        </p:attrNameLst>
                                      </p:cBhvr>
                                      <p:tavLst>
                                        <p:tav tm="0">
                                          <p:val>
                                            <p:strVal val="#ppt_y-#ppt_h*1.125000"/>
                                          </p:val>
                                        </p:tav>
                                        <p:tav tm="100000">
                                          <p:val>
                                            <p:strVal val="#ppt_y"/>
                                          </p:val>
                                        </p:tav>
                                      </p:tavLst>
                                    </p:anim>
                                    <p:animEffect transition="in" filter="wipe(down)">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55556E-7 2.71605E-6 L 0.00069 -0.91327 " pathEditMode="relative" rAng="0" ptsTypes="AA">
                                      <p:cBhvr>
                                        <p:cTn id="23" dur="2000" fill="hold"/>
                                        <p:tgtEl>
                                          <p:spTgt spid="10"/>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16877" b="7949"/>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Finlandia Hall by Alvar Aalto was conceived as a national symbol of Finland – a total work of art </a:t>
            </a:r>
          </a:p>
          <a:p>
            <a:pPr algn="ctr"/>
            <a:r>
              <a:rPr lang="en-US" sz="700" kern="0" cap="none" spc="0">
                <a:solidFill>
                  <a:schemeClr val="bg1"/>
                </a:solidFill>
              </a:rPr>
              <a:t>where everything from architecture to furniture and details was designed by Aalto and his studio.</a:t>
            </a:r>
            <a:br>
              <a:rPr lang="en-US" sz="700" kern="0" cap="none" spc="0">
                <a:solidFill>
                  <a:schemeClr val="bg1"/>
                </a:solidFill>
              </a:rPr>
            </a:br>
            <a:r>
              <a:rPr lang="en-US" sz="700" kern="0" cap="none" spc="0">
                <a:solidFill>
                  <a:schemeClr val="bg1"/>
                </a:solidFill>
              </a:rPr>
              <a:t>Photo: Tuomas </a:t>
            </a:r>
            <a:r>
              <a:rPr lang="en-US" sz="700" kern="0" cap="none" spc="0" err="1">
                <a:solidFill>
                  <a:schemeClr val="bg1"/>
                </a:solidFill>
              </a:rPr>
              <a:t>Uusheimo</a:t>
            </a:r>
            <a:r>
              <a:rPr lang="en-US" sz="700" kern="0" cap="none" spc="0">
                <a:solidFill>
                  <a:schemeClr val="bg1"/>
                </a:solidFill>
              </a:rPr>
              <a:t> / Finlandia Hall</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Past forward: </a:t>
            </a:r>
          </a:p>
          <a:p>
            <a:pPr algn="ctr"/>
            <a:r>
              <a:rPr lang="en-US" sz="2000" dirty="0">
                <a:solidFill>
                  <a:schemeClr val="bg1"/>
                </a:solidFill>
                <a:effectLst>
                  <a:outerShdw blurRad="994667" dir="5400000" sx="102000" sy="102000" algn="ctr" rotWithShape="0">
                    <a:srgbClr val="000000"/>
                  </a:outerShdw>
                </a:effectLst>
              </a:rPr>
              <a:t>The Aalto spirit</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Past forward: The Aalto spirit</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2" name="Title 1">
            <a:extLst>
              <a:ext uri="{FF2B5EF4-FFF2-40B4-BE49-F238E27FC236}">
                <a16:creationId xmlns:a16="http://schemas.microsoft.com/office/drawing/2014/main" id="{4FFA78D3-3062-5A2B-85F4-61406C220B7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3" name="Rectangle 32">
            <a:extLst>
              <a:ext uri="{FF2B5EF4-FFF2-40B4-BE49-F238E27FC236}">
                <a16:creationId xmlns:a16="http://schemas.microsoft.com/office/drawing/2014/main" id="{A7B7504A-C6FE-B07D-9902-81621330E828}"/>
              </a:ext>
            </a:extLst>
          </p:cNvPr>
          <p:cNvSpPr/>
          <p:nvPr/>
        </p:nvSpPr>
        <p:spPr>
          <a:xfrm>
            <a:off x="20935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itle 1">
            <a:extLst>
              <a:ext uri="{FF2B5EF4-FFF2-40B4-BE49-F238E27FC236}">
                <a16:creationId xmlns:a16="http://schemas.microsoft.com/office/drawing/2014/main" id="{E7476319-57C3-1C3A-36CD-2A8BBE7B495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5" name="Title 1">
            <a:extLst>
              <a:ext uri="{FF2B5EF4-FFF2-40B4-BE49-F238E27FC236}">
                <a16:creationId xmlns:a16="http://schemas.microsoft.com/office/drawing/2014/main" id="{6142DEE6-A461-8587-5100-F9EF7DD0ABE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6" name="Title 1">
            <a:extLst>
              <a:ext uri="{FF2B5EF4-FFF2-40B4-BE49-F238E27FC236}">
                <a16:creationId xmlns:a16="http://schemas.microsoft.com/office/drawing/2014/main" id="{F2219AB2-B146-3426-A632-8ED67FBB210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7" name="Title 1">
            <a:extLst>
              <a:ext uri="{FF2B5EF4-FFF2-40B4-BE49-F238E27FC236}">
                <a16:creationId xmlns:a16="http://schemas.microsoft.com/office/drawing/2014/main" id="{A826EBA8-6CCE-C82B-B27D-10D8A79C118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0" name="Title 1">
            <a:extLst>
              <a:ext uri="{FF2B5EF4-FFF2-40B4-BE49-F238E27FC236}">
                <a16:creationId xmlns:a16="http://schemas.microsoft.com/office/drawing/2014/main" id="{9A6AFA3C-F745-D6B8-EAF0-26AF3843EEB9}"/>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41" name="Title 1">
            <a:extLst>
              <a:ext uri="{FF2B5EF4-FFF2-40B4-BE49-F238E27FC236}">
                <a16:creationId xmlns:a16="http://schemas.microsoft.com/office/drawing/2014/main" id="{FFB17DA7-405E-35B9-1B39-93440886BC5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2" name="Title 1">
            <a:extLst>
              <a:ext uri="{FF2B5EF4-FFF2-40B4-BE49-F238E27FC236}">
                <a16:creationId xmlns:a16="http://schemas.microsoft.com/office/drawing/2014/main" id="{EDBB9B33-6114-4B25-5B49-170DB86AA5F6}"/>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3" name="Title 1">
            <a:extLst>
              <a:ext uri="{FF2B5EF4-FFF2-40B4-BE49-F238E27FC236}">
                <a16:creationId xmlns:a16="http://schemas.microsoft.com/office/drawing/2014/main" id="{77EDD2D9-9A1A-53C7-33F6-3451CFFCA9F0}"/>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4" name="Title 1">
            <a:extLst>
              <a:ext uri="{FF2B5EF4-FFF2-40B4-BE49-F238E27FC236}">
                <a16:creationId xmlns:a16="http://schemas.microsoft.com/office/drawing/2014/main" id="{52894CEF-4D71-5D16-A966-D138E3E3B33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6" name="Rectangle 5">
            <a:extLst>
              <a:ext uri="{FF2B5EF4-FFF2-40B4-BE49-F238E27FC236}">
                <a16:creationId xmlns:a16="http://schemas.microsoft.com/office/drawing/2014/main" id="{E500BC71-027D-90CC-6779-FDE95838B987}"/>
              </a:ext>
            </a:extLst>
          </p:cNvPr>
          <p:cNvSpPr/>
          <p:nvPr/>
        </p:nvSpPr>
        <p:spPr>
          <a:xfrm flipV="1">
            <a:off x="1752701" y="2393283"/>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8FBF81B-9C0F-8EB0-0A06-A550DBBF0074}"/>
              </a:ext>
            </a:extLst>
          </p:cNvPr>
          <p:cNvGrpSpPr/>
          <p:nvPr/>
        </p:nvGrpSpPr>
        <p:grpSpPr>
          <a:xfrm>
            <a:off x="589228" y="1198662"/>
            <a:ext cx="2769674" cy="923330"/>
            <a:chOff x="1077427" y="2381064"/>
            <a:chExt cx="2024302" cy="923330"/>
          </a:xfrm>
        </p:grpSpPr>
        <p:sp>
          <p:nvSpPr>
            <p:cNvPr id="10" name="Title 1">
              <a:extLst>
                <a:ext uri="{FF2B5EF4-FFF2-40B4-BE49-F238E27FC236}">
                  <a16:creationId xmlns:a16="http://schemas.microsoft.com/office/drawing/2014/main" id="{F0B0322B-566B-9F55-284E-F9E48275818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4" name="Title 1">
              <a:extLst>
                <a:ext uri="{FF2B5EF4-FFF2-40B4-BE49-F238E27FC236}">
                  <a16:creationId xmlns:a16="http://schemas.microsoft.com/office/drawing/2014/main" id="{5214F75C-70AF-AA4E-9281-6485004CCCCB}"/>
                </a:ext>
              </a:extLst>
            </p:cNvPr>
            <p:cNvSpPr txBox="1">
              <a:spLocks/>
            </p:cNvSpPr>
            <p:nvPr/>
          </p:nvSpPr>
          <p:spPr>
            <a:xfrm>
              <a:off x="1077427" y="2381064"/>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One story. Three Aaltos. Design, embedded in everyday life.</a:t>
              </a:r>
            </a:p>
          </p:txBody>
        </p:sp>
      </p:grpSp>
      <p:sp>
        <p:nvSpPr>
          <p:cNvPr id="15" name="Title 1">
            <a:extLst>
              <a:ext uri="{FF2B5EF4-FFF2-40B4-BE49-F238E27FC236}">
                <a16:creationId xmlns:a16="http://schemas.microsoft.com/office/drawing/2014/main" id="{2D483463-E01F-626D-D292-2728F0BFB468}"/>
              </a:ext>
            </a:extLst>
          </p:cNvPr>
          <p:cNvSpPr txBox="1">
            <a:spLocks/>
          </p:cNvSpPr>
          <p:nvPr/>
        </p:nvSpPr>
        <p:spPr>
          <a:xfrm>
            <a:off x="637906" y="2718574"/>
            <a:ext cx="2769674"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fontAlgn="base"/>
            <a:r>
              <a:rPr lang="en-GB" sz="1000" b="0" dirty="0"/>
              <a:t>Modern Finnish design is the shared work of </a:t>
            </a:r>
            <a:br>
              <a:rPr lang="en-GB" sz="1000" b="0"/>
            </a:br>
            <a:r>
              <a:rPr lang="en-GB" sz="1000" dirty="0"/>
              <a:t>Alvar Aalto</a:t>
            </a:r>
            <a:r>
              <a:rPr lang="en-GB" sz="1000" b="0" dirty="0"/>
              <a:t>, </a:t>
            </a:r>
            <a:r>
              <a:rPr lang="en-GB" sz="1000" dirty="0"/>
              <a:t>Aino Aalto </a:t>
            </a:r>
            <a:r>
              <a:rPr lang="en-GB" sz="1000" b="0" dirty="0"/>
              <a:t>and </a:t>
            </a:r>
            <a:r>
              <a:rPr lang="en-GB" sz="1000" dirty="0"/>
              <a:t>Elissa Aalto </a:t>
            </a:r>
            <a:r>
              <a:rPr lang="en-GB" sz="1000" b="0"/>
              <a:t>–</a:t>
            </a:r>
            <a:r>
              <a:rPr lang="en-GB" sz="1000" b="0" dirty="0"/>
              <a:t> Aino shaped its beginning, Elissa ensured its continuity. </a:t>
            </a:r>
          </a:p>
          <a:p>
            <a:pPr algn="ctr" fontAlgn="base"/>
            <a:endParaRPr lang="en-GB" sz="1000" b="0" dirty="0"/>
          </a:p>
          <a:p>
            <a:pPr algn="ctr" fontAlgn="base"/>
            <a:r>
              <a:rPr lang="en-GB" sz="1000" b="0" dirty="0"/>
              <a:t>At its core: human-</a:t>
            </a:r>
            <a:r>
              <a:rPr lang="en-GB" sz="1000" b="0" dirty="0" err="1"/>
              <a:t>centered</a:t>
            </a:r>
            <a:r>
              <a:rPr lang="en-GB" sz="1000" b="0" dirty="0"/>
              <a:t> design </a:t>
            </a:r>
            <a:r>
              <a:rPr lang="en-GB" sz="1000" b="0"/>
              <a:t>–</a:t>
            </a:r>
            <a:r>
              <a:rPr lang="en-GB" sz="1000" b="0" dirty="0"/>
              <a:t> the Aalto spirit, where light, material and function come together in quiet harmony with daily life.</a:t>
            </a:r>
          </a:p>
        </p:txBody>
      </p:sp>
      <p:grpSp>
        <p:nvGrpSpPr>
          <p:cNvPr id="28" name="Group 27">
            <a:extLst>
              <a:ext uri="{FF2B5EF4-FFF2-40B4-BE49-F238E27FC236}">
                <a16:creationId xmlns:a16="http://schemas.microsoft.com/office/drawing/2014/main" id="{0F4E108E-694E-BC11-5161-E4DDF2C72DEF}"/>
              </a:ext>
            </a:extLst>
          </p:cNvPr>
          <p:cNvGrpSpPr/>
          <p:nvPr/>
        </p:nvGrpSpPr>
        <p:grpSpPr>
          <a:xfrm>
            <a:off x="4072471" y="631770"/>
            <a:ext cx="5076056" cy="4265480"/>
            <a:chOff x="4067944" y="627530"/>
            <a:chExt cx="5076056" cy="4265480"/>
          </a:xfrm>
        </p:grpSpPr>
        <p:pic>
          <p:nvPicPr>
            <p:cNvPr id="29" name="Picture 28">
              <a:extLst>
                <a:ext uri="{FF2B5EF4-FFF2-40B4-BE49-F238E27FC236}">
                  <a16:creationId xmlns:a16="http://schemas.microsoft.com/office/drawing/2014/main" id="{098996AC-AD63-9BA7-2AA3-F5E78D1A97F3}"/>
                </a:ext>
              </a:extLst>
            </p:cNvPr>
            <p:cNvPicPr>
              <a:picLocks noChangeAspect="1"/>
            </p:cNvPicPr>
            <p:nvPr/>
          </p:nvPicPr>
          <p:blipFill>
            <a:blip r:embed="rId5">
              <a:extLst>
                <a:ext uri="{28A0092B-C50C-407E-A947-70E740481C1C}">
                  <a14:useLocalDpi xmlns:a14="http://schemas.microsoft.com/office/drawing/2010/main" val="0"/>
                </a:ext>
              </a:extLst>
            </a:blip>
            <a:srcRect l="13300" r="11166"/>
            <a:stretch>
              <a:fillRect/>
            </a:stretch>
          </p:blipFill>
          <p:spPr>
            <a:xfrm>
              <a:off x="4067944" y="627530"/>
              <a:ext cx="5076056" cy="4265480"/>
            </a:xfrm>
            <a:prstGeom prst="rect">
              <a:avLst/>
            </a:prstGeom>
          </p:spPr>
        </p:pic>
        <p:sp>
          <p:nvSpPr>
            <p:cNvPr id="30" name="Footer Placeholder 4">
              <a:extLst>
                <a:ext uri="{FF2B5EF4-FFF2-40B4-BE49-F238E27FC236}">
                  <a16:creationId xmlns:a16="http://schemas.microsoft.com/office/drawing/2014/main" id="{DBF76984-97DD-6513-A695-CCA589203117}"/>
                </a:ext>
              </a:extLst>
            </p:cNvPr>
            <p:cNvSpPr txBox="1">
              <a:spLocks/>
            </p:cNvSpPr>
            <p:nvPr/>
          </p:nvSpPr>
          <p:spPr>
            <a:xfrm>
              <a:off x="4131444" y="4638633"/>
              <a:ext cx="441787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379736" dir="5400000" algn="ctr" rotWithShape="0">
                      <a:srgbClr val="000000">
                        <a:alpha val="75000"/>
                      </a:srgbClr>
                    </a:outerShdw>
                  </a:effectLst>
                  <a:latin typeface="Finlandica" charset="0"/>
                </a:rPr>
                <a:t>Aino and Alvar Aalto in their studio. They worked as equal partners in a seamless and deeply symbiotic collaboration, </a:t>
              </a:r>
            </a:p>
            <a:p>
              <a:r>
                <a:rPr lang="en-US" sz="700" kern="0" cap="none" spc="0">
                  <a:solidFill>
                    <a:schemeClr val="bg1"/>
                  </a:solidFill>
                  <a:effectLst>
                    <a:outerShdw blurRad="379736" dir="5400000" algn="ctr" rotWithShape="0">
                      <a:srgbClr val="000000">
                        <a:alpha val="75000"/>
                      </a:srgbClr>
                    </a:outerShdw>
                  </a:effectLst>
                  <a:latin typeface="Finlandica" charset="0"/>
                </a:rPr>
                <a:t>often making it impossible to distinguish who designed what.  Photo: Alvar Aalto Foundation</a:t>
              </a:r>
            </a:p>
          </p:txBody>
        </p:sp>
      </p:grpSp>
      <p:grpSp>
        <p:nvGrpSpPr>
          <p:cNvPr id="31" name="Group 30">
            <a:extLst>
              <a:ext uri="{FF2B5EF4-FFF2-40B4-BE49-F238E27FC236}">
                <a16:creationId xmlns:a16="http://schemas.microsoft.com/office/drawing/2014/main" id="{9569AC3A-6C71-F3FC-972F-2394DFBF66D9}"/>
              </a:ext>
            </a:extLst>
          </p:cNvPr>
          <p:cNvGrpSpPr/>
          <p:nvPr/>
        </p:nvGrpSpPr>
        <p:grpSpPr>
          <a:xfrm>
            <a:off x="184037" y="5326119"/>
            <a:ext cx="3816426" cy="4269600"/>
            <a:chOff x="179510" y="5249140"/>
            <a:chExt cx="3816426" cy="4269600"/>
          </a:xfrm>
        </p:grpSpPr>
        <p:pic>
          <p:nvPicPr>
            <p:cNvPr id="32" name="Picture 31">
              <a:extLst>
                <a:ext uri="{FF2B5EF4-FFF2-40B4-BE49-F238E27FC236}">
                  <a16:creationId xmlns:a16="http://schemas.microsoft.com/office/drawing/2014/main" id="{BFFCBA96-F13A-3A74-CF6C-CEF5545BDF4C}"/>
                </a:ext>
              </a:extLst>
            </p:cNvPr>
            <p:cNvPicPr>
              <a:picLocks/>
            </p:cNvPicPr>
            <p:nvPr/>
          </p:nvPicPr>
          <p:blipFill>
            <a:blip r:embed="rId6">
              <a:extLst>
                <a:ext uri="{28A0092B-C50C-407E-A947-70E740481C1C}">
                  <a14:useLocalDpi xmlns:a14="http://schemas.microsoft.com/office/drawing/2010/main" val="0"/>
                </a:ext>
              </a:extLst>
            </a:blip>
            <a:srcRect l="32399" r="561"/>
            <a:stretch>
              <a:fillRect/>
            </a:stretch>
          </p:blipFill>
          <p:spPr>
            <a:xfrm>
              <a:off x="179510" y="5249140"/>
              <a:ext cx="3816426" cy="4269600"/>
            </a:xfrm>
            <a:prstGeom prst="rect">
              <a:avLst/>
            </a:prstGeom>
          </p:spPr>
        </p:pic>
        <p:sp>
          <p:nvSpPr>
            <p:cNvPr id="45" name="Footer Placeholder 4">
              <a:extLst>
                <a:ext uri="{FF2B5EF4-FFF2-40B4-BE49-F238E27FC236}">
                  <a16:creationId xmlns:a16="http://schemas.microsoft.com/office/drawing/2014/main" id="{32AA8643-34E9-D03B-0412-B60AA6B0F5BE}"/>
                </a:ext>
              </a:extLst>
            </p:cNvPr>
            <p:cNvSpPr txBox="1">
              <a:spLocks/>
            </p:cNvSpPr>
            <p:nvPr/>
          </p:nvSpPr>
          <p:spPr>
            <a:xfrm>
              <a:off x="243010" y="9136581"/>
              <a:ext cx="3550652"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Designed by Alvar Aalto in 1928 for the Paimio Tuberculosis Sanatorium, the Paimio armchair </a:t>
              </a:r>
            </a:p>
            <a:p>
              <a:r>
                <a:rPr lang="en-US" sz="700" kern="0" cap="none" spc="0">
                  <a:solidFill>
                    <a:schemeClr val="bg1"/>
                  </a:solidFill>
                  <a:effectLst>
                    <a:outerShdw blurRad="635000" dir="5400000" algn="ctr" rotWithShape="0">
                      <a:srgbClr val="000000">
                        <a:alpha val="75000"/>
                      </a:srgbClr>
                    </a:outerShdw>
                  </a:effectLst>
                  <a:latin typeface="Finlandica" charset="0"/>
                </a:rPr>
                <a:t>is considered one of his masterpieces. Its form combines beauty and function – the angle of </a:t>
              </a:r>
            </a:p>
            <a:p>
              <a:r>
                <a:rPr lang="en-US" sz="700" kern="0" cap="none" spc="0">
                  <a:solidFill>
                    <a:schemeClr val="bg1"/>
                  </a:solidFill>
                  <a:effectLst>
                    <a:outerShdw blurRad="635000" dir="5400000" algn="ctr" rotWithShape="0">
                      <a:srgbClr val="000000">
                        <a:alpha val="75000"/>
                      </a:srgbClr>
                    </a:outerShdw>
                  </a:effectLst>
                  <a:latin typeface="Finlandica" charset="0"/>
                </a:rPr>
                <a:t>the chair was designed to ease patients’ breathing. Photo: Anna Rusi / </a:t>
              </a:r>
              <a:r>
                <a:rPr lang="en-US" sz="700" kern="0" cap="none" spc="0" err="1">
                  <a:solidFill>
                    <a:schemeClr val="bg1"/>
                  </a:solidFill>
                  <a:effectLst>
                    <a:outerShdw blurRad="635000" dir="5400000" algn="ctr" rotWithShape="0">
                      <a:srgbClr val="000000">
                        <a:alpha val="75000"/>
                      </a:srgbClr>
                    </a:outerShdw>
                  </a:effectLst>
                  <a:latin typeface="Finlandica" charset="0"/>
                </a:rPr>
                <a:t>Archinfo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ppt_y</p:attrName>
                                        </p:attrNameLst>
                                      </p:cBhvr>
                                      <p:tavLst>
                                        <p:tav tm="0">
                                          <p:val>
                                            <p:strVal val="#ppt_y+#ppt_h*1.125000"/>
                                          </p:val>
                                        </p:tav>
                                        <p:tav tm="100000">
                                          <p:val>
                                            <p:strVal val="#ppt_y"/>
                                          </p:val>
                                        </p:tav>
                                      </p:tavLst>
                                    </p:anim>
                                    <p:animEffect transition="in" filter="wipe(up)">
                                      <p:cBhvr>
                                        <p:cTn id="8" dur="10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55556E-7 2.71605E-6 L 0.00069 -0.91327 " pathEditMode="relative" rAng="0" ptsTypes="AA">
                                      <p:cBhvr>
                                        <p:cTn id="23" dur="2000" fill="hold"/>
                                        <p:tgtEl>
                                          <p:spTgt spid="31"/>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b="20059"/>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 Photo: IXI</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Where design and </a:t>
            </a:r>
          </a:p>
          <a:p>
            <a:pPr algn="ctr"/>
            <a:r>
              <a:rPr lang="en-US" sz="2000">
                <a:solidFill>
                  <a:schemeClr val="bg1"/>
                </a:solidFill>
                <a:effectLst>
                  <a:outerShdw blurRad="994667" dir="5400000" sx="102000" sy="102000" algn="ctr" rotWithShape="0">
                    <a:srgbClr val="000000"/>
                  </a:outerShdw>
                </a:effectLst>
              </a:rPr>
              <a:t>technology unite</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024CDA1F-B513-8B13-6E61-682E38EA6CCC}"/>
              </a:ext>
            </a:extLst>
          </p:cNvPr>
          <p:cNvGrpSpPr/>
          <p:nvPr/>
        </p:nvGrpSpPr>
        <p:grpSpPr>
          <a:xfrm>
            <a:off x="4067944" y="627015"/>
            <a:ext cx="5076056" cy="4265480"/>
            <a:chOff x="4067944" y="627530"/>
            <a:chExt cx="5076056" cy="4265480"/>
          </a:xfrm>
        </p:grpSpPr>
        <p:pic>
          <p:nvPicPr>
            <p:cNvPr id="34" name="Picture 33">
              <a:extLst>
                <a:ext uri="{FF2B5EF4-FFF2-40B4-BE49-F238E27FC236}">
                  <a16:creationId xmlns:a16="http://schemas.microsoft.com/office/drawing/2014/main" id="{DD9D6566-96D7-4446-C542-75382F1E6B52}"/>
                </a:ext>
              </a:extLst>
            </p:cNvPr>
            <p:cNvPicPr>
              <a:picLocks noChangeAspect="1"/>
            </p:cNvPicPr>
            <p:nvPr/>
          </p:nvPicPr>
          <p:blipFill>
            <a:blip r:embed="rId4">
              <a:extLst>
                <a:ext uri="{28A0092B-C50C-407E-A947-70E740481C1C}">
                  <a14:useLocalDpi xmlns:a14="http://schemas.microsoft.com/office/drawing/2010/main" val="0"/>
                </a:ext>
              </a:extLst>
            </a:blip>
            <a:srcRect l="18355" r="2741"/>
            <a:stretch>
              <a:fillRect/>
            </a:stretch>
          </p:blipFill>
          <p:spPr>
            <a:xfrm>
              <a:off x="4067944" y="627530"/>
              <a:ext cx="5076056" cy="4265480"/>
            </a:xfrm>
            <a:prstGeom prst="rect">
              <a:avLst/>
            </a:prstGeom>
          </p:spPr>
        </p:pic>
        <p:sp>
          <p:nvSpPr>
            <p:cNvPr id="35" name="Footer Placeholder 4">
              <a:extLst>
                <a:ext uri="{FF2B5EF4-FFF2-40B4-BE49-F238E27FC236}">
                  <a16:creationId xmlns:a16="http://schemas.microsoft.com/office/drawing/2014/main" id="{A909FD39-34E3-51B0-95C3-1033E5C4DF3D}"/>
                </a:ext>
              </a:extLst>
            </p:cNvPr>
            <p:cNvSpPr txBox="1">
              <a:spLocks/>
            </p:cNvSpPr>
            <p:nvPr/>
          </p:nvSpPr>
          <p:spPr>
            <a:xfrm>
              <a:off x="4124690" y="4610092"/>
              <a:ext cx="412452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Genelec</a:t>
              </a:r>
              <a:r>
                <a:rPr lang="en-US" sz="700" kern="0" cap="none" spc="0">
                  <a:solidFill>
                    <a:schemeClr val="bg1"/>
                  </a:solidFill>
                  <a:effectLst>
                    <a:outerShdw blurRad="635000" dir="5400000" algn="ctr" rotWithShape="0">
                      <a:srgbClr val="000000">
                        <a:alpha val="75000"/>
                      </a:srgbClr>
                    </a:outerShdw>
                  </a:effectLst>
                  <a:latin typeface="Finlandica" charset="0"/>
                </a:rPr>
                <a:t> is built on a foundation of respect and pure passion for truthful sound. “The quality of our solutions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has always been extremely important to us, and that is why our designs last for decades.” Photo: </a:t>
              </a:r>
              <a:r>
                <a:rPr lang="en-US" sz="700" kern="0" cap="none" spc="0" err="1">
                  <a:solidFill>
                    <a:schemeClr val="bg1"/>
                  </a:solidFill>
                  <a:effectLst>
                    <a:outerShdw blurRad="635000" dir="5400000" algn="ctr" rotWithShape="0">
                      <a:srgbClr val="000000">
                        <a:alpha val="75000"/>
                      </a:srgbClr>
                    </a:outerShdw>
                  </a:effectLst>
                  <a:latin typeface="Finlandica" charset="0"/>
                </a:rPr>
                <a:t>Genelec</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31" name="Rectangle 30">
            <a:extLst>
              <a:ext uri="{FF2B5EF4-FFF2-40B4-BE49-F238E27FC236}">
                <a16:creationId xmlns:a16="http://schemas.microsoft.com/office/drawing/2014/main" id="{7E714B89-E037-F796-3273-0C180E817808}"/>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656827" y="1641475"/>
            <a:ext cx="2756074" cy="923330"/>
            <a:chOff x="630836" y="2073288"/>
            <a:chExt cx="2756074" cy="923330"/>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630836" y="2073288"/>
              <a:ext cx="275607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design </a:t>
              </a:r>
            </a:p>
            <a:p>
              <a:pPr algn="ctr"/>
              <a:r>
                <a:rPr lang="en-US" sz="2000">
                  <a:solidFill>
                    <a:schemeClr val="tx1"/>
                  </a:solidFill>
                  <a:ea typeface="+mj-lt"/>
                  <a:cs typeface="+mj-lt"/>
                </a:rPr>
                <a:t>is driven by </a:t>
              </a:r>
            </a:p>
            <a:p>
              <a:pPr algn="ctr"/>
              <a:r>
                <a:rPr lang="en-US" sz="2000">
                  <a:solidFill>
                    <a:schemeClr val="tx1"/>
                  </a:solidFill>
                  <a:ea typeface="+mj-lt"/>
                  <a:cs typeface="+mj-lt"/>
                </a:rPr>
                <a:t>how things work</a:t>
              </a: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025867" y="3160315"/>
            <a:ext cx="212371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 can be autofocusing eyewear, a ring that monitors your health, or a robot that delivers your groceries. In Finland, world-class creativity is inseparable from technical innovation. Soon, you’ll see this even more clearly...</a:t>
            </a: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5">
              <a:extLst>
                <a:ext uri="{28A0092B-C50C-407E-A947-70E740481C1C}">
                  <a14:useLocalDpi xmlns:a14="http://schemas.microsoft.com/office/drawing/2010/main" val="0"/>
                </a:ext>
              </a:extLst>
            </a:blip>
            <a:srcRect l="20223" r="20223"/>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212718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IXI is developing the world’s first autofocus eyeglasses.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Eyewear that focuses as fast as your eyes do. Photo: IXI</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Where design and technology unite</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Title 1">
            <a:extLst>
              <a:ext uri="{FF2B5EF4-FFF2-40B4-BE49-F238E27FC236}">
                <a16:creationId xmlns:a16="http://schemas.microsoft.com/office/drawing/2014/main" id="{D0C0BAC0-96C4-AC9E-3B13-DD9F18706BD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6" name="Rectangle 35">
            <a:extLst>
              <a:ext uri="{FF2B5EF4-FFF2-40B4-BE49-F238E27FC236}">
                <a16:creationId xmlns:a16="http://schemas.microsoft.com/office/drawing/2014/main" id="{730C3FAA-A49A-B99A-52C7-2BA47F8188A0}"/>
              </a:ext>
            </a:extLst>
          </p:cNvPr>
          <p:cNvSpPr/>
          <p:nvPr/>
        </p:nvSpPr>
        <p:spPr>
          <a:xfrm>
            <a:off x="238867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itle 1">
            <a:extLst>
              <a:ext uri="{FF2B5EF4-FFF2-40B4-BE49-F238E27FC236}">
                <a16:creationId xmlns:a16="http://schemas.microsoft.com/office/drawing/2014/main" id="{B81A2F93-E68A-6B12-E35B-E07F51C60CB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0" name="Title 1">
            <a:extLst>
              <a:ext uri="{FF2B5EF4-FFF2-40B4-BE49-F238E27FC236}">
                <a16:creationId xmlns:a16="http://schemas.microsoft.com/office/drawing/2014/main" id="{674B8CED-01C7-5C4C-E142-5EC06CD61D4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1" name="Title 1">
            <a:extLst>
              <a:ext uri="{FF2B5EF4-FFF2-40B4-BE49-F238E27FC236}">
                <a16:creationId xmlns:a16="http://schemas.microsoft.com/office/drawing/2014/main" id="{3983DC3D-9EE1-1C39-51F4-5B03ECDBB62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2" name="Title 1">
            <a:extLst>
              <a:ext uri="{FF2B5EF4-FFF2-40B4-BE49-F238E27FC236}">
                <a16:creationId xmlns:a16="http://schemas.microsoft.com/office/drawing/2014/main" id="{75389CB4-6114-DC5C-992C-5F79ABA6C94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3" name="Title 1">
            <a:extLst>
              <a:ext uri="{FF2B5EF4-FFF2-40B4-BE49-F238E27FC236}">
                <a16:creationId xmlns:a16="http://schemas.microsoft.com/office/drawing/2014/main" id="{B67A1403-777F-6E33-DB65-523589E5A82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4" name="Title 1">
            <a:extLst>
              <a:ext uri="{FF2B5EF4-FFF2-40B4-BE49-F238E27FC236}">
                <a16:creationId xmlns:a16="http://schemas.microsoft.com/office/drawing/2014/main" id="{C62BBB0A-7305-3ECC-AB80-5A34E61B1577}"/>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45" name="Title 1">
            <a:extLst>
              <a:ext uri="{FF2B5EF4-FFF2-40B4-BE49-F238E27FC236}">
                <a16:creationId xmlns:a16="http://schemas.microsoft.com/office/drawing/2014/main" id="{24C5AF41-7C0B-7E8B-DA2F-74A125CD794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6" name="Title 1">
            <a:extLst>
              <a:ext uri="{FF2B5EF4-FFF2-40B4-BE49-F238E27FC236}">
                <a16:creationId xmlns:a16="http://schemas.microsoft.com/office/drawing/2014/main" id="{80938B2F-ED11-AD7D-D443-5B29D05158F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7" name="Title 1">
            <a:extLst>
              <a:ext uri="{FF2B5EF4-FFF2-40B4-BE49-F238E27FC236}">
                <a16:creationId xmlns:a16="http://schemas.microsoft.com/office/drawing/2014/main" id="{31A10862-6B30-8B12-29B8-B093F0F2267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13453" b="44385"/>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352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6043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Artwork: Moss people by Kim Simonsson, Amos Rex collection. </a:t>
            </a:r>
          </a:p>
          <a:p>
            <a:pPr algn="ctr"/>
            <a:r>
              <a:rPr lang="en-US" sz="700" kern="0" cap="none" spc="0">
                <a:solidFill>
                  <a:schemeClr val="bg1"/>
                </a:solidFill>
                <a:latin typeface="+mj-lt"/>
              </a:rPr>
              <a:t>Photo: Joseph Harwood / Helsinki Partners. </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rPr>
              <a:t>Recipe for happiness?</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735F26F8-DCF0-701D-1179-696A57D08378}"/>
              </a:ext>
            </a:extLst>
          </p:cNvPr>
          <p:cNvGrpSpPr/>
          <p:nvPr/>
        </p:nvGrpSpPr>
        <p:grpSpPr>
          <a:xfrm>
            <a:off x="697294" y="1704736"/>
            <a:ext cx="2705475" cy="923330"/>
            <a:chOff x="368408" y="2381064"/>
            <a:chExt cx="2705475" cy="923330"/>
          </a:xfrm>
        </p:grpSpPr>
        <p:sp>
          <p:nvSpPr>
            <p:cNvPr id="34" name="Title 1">
              <a:extLst>
                <a:ext uri="{FF2B5EF4-FFF2-40B4-BE49-F238E27FC236}">
                  <a16:creationId xmlns:a16="http://schemas.microsoft.com/office/drawing/2014/main" id="{295FD03C-29BE-822E-A844-50F586C87643}"/>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5" name="Title 1">
              <a:extLst>
                <a:ext uri="{FF2B5EF4-FFF2-40B4-BE49-F238E27FC236}">
                  <a16:creationId xmlns:a16="http://schemas.microsoft.com/office/drawing/2014/main" id="{1D0C6731-1DC5-821E-BF48-0D7CDF48D65C}"/>
                </a:ext>
              </a:extLst>
            </p:cNvPr>
            <p:cNvSpPr txBox="1">
              <a:spLocks/>
            </p:cNvSpPr>
            <p:nvPr/>
          </p:nvSpPr>
          <p:spPr>
            <a:xfrm>
              <a:off x="368408" y="2381064"/>
              <a:ext cx="2705475"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Design thinking </a:t>
              </a:r>
            </a:p>
            <a:p>
              <a:pPr algn="ctr"/>
              <a:r>
                <a:rPr lang="en-US" sz="2000">
                  <a:solidFill>
                    <a:schemeClr val="tx1"/>
                  </a:solidFill>
                  <a:ea typeface="+mj-lt"/>
                  <a:cs typeface="+mj-lt"/>
                </a:rPr>
                <a:t>shapes everyday life </a:t>
              </a:r>
            </a:p>
            <a:p>
              <a:pPr algn="ctr"/>
              <a:r>
                <a:rPr lang="en-US" sz="2000">
                  <a:solidFill>
                    <a:schemeClr val="tx1"/>
                  </a:solidFill>
                  <a:ea typeface="+mj-lt"/>
                  <a:cs typeface="+mj-lt"/>
                </a:rPr>
                <a:t>in Finland</a:t>
              </a:r>
            </a:p>
          </p:txBody>
        </p:sp>
      </p:grpSp>
      <p:sp>
        <p:nvSpPr>
          <p:cNvPr id="36" name="Rectangle 35">
            <a:extLst>
              <a:ext uri="{FF2B5EF4-FFF2-40B4-BE49-F238E27FC236}">
                <a16:creationId xmlns:a16="http://schemas.microsoft.com/office/drawing/2014/main" id="{5AE77ACC-2C3B-1FB4-9C37-6C2E5A76680A}"/>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2790D74A-2B27-C002-10FB-5C1FF3505B87}"/>
              </a:ext>
            </a:extLst>
          </p:cNvPr>
          <p:cNvSpPr txBox="1">
            <a:spLocks/>
          </p:cNvSpPr>
          <p:nvPr/>
        </p:nvSpPr>
        <p:spPr>
          <a:xfrm>
            <a:off x="946510" y="3160315"/>
            <a:ext cx="220908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From playgrounds and everyday objects to public services, functional design thinking is embedded in Finnish society. Perhaps that’s why Finland has been named the world’s happiest country ninth time in a row.</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l="20659" r="1941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235720"/>
              <a:ext cx="273953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Lappset</a:t>
              </a:r>
              <a:r>
                <a:rPr lang="en-US" sz="700" kern="0" cap="none" spc="0">
                  <a:solidFill>
                    <a:schemeClr val="bg1"/>
                  </a:solidFill>
                  <a:effectLst>
                    <a:outerShdw blurRad="635000" dir="5400000" algn="ctr" rotWithShape="0">
                      <a:srgbClr val="000000">
                        <a:alpha val="75000"/>
                      </a:srgbClr>
                    </a:outerShdw>
                  </a:effectLst>
                  <a:latin typeface="Finlandica" charset="0"/>
                </a:rPr>
                <a:t> playground – designed to spark joy, imagination and active play.</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Lappset</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10285" r="1028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484404"/>
              <a:ext cx="4090863"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343633" dir="5400000" algn="ctr" rotWithShape="0">
                      <a:srgbClr val="000000">
                        <a:alpha val="90000"/>
                      </a:srgbClr>
                    </a:outerShdw>
                  </a:effectLst>
                  <a:latin typeface="Finlandica" charset="0"/>
                </a:rPr>
                <a:t>Helsinki University Main Library (Kaisa House), designed by </a:t>
              </a:r>
              <a:r>
                <a:rPr lang="en-US" sz="700" kern="0" cap="none" spc="0" err="1">
                  <a:solidFill>
                    <a:schemeClr val="bg1"/>
                  </a:solidFill>
                  <a:effectLst>
                    <a:outerShdw blurRad="343633" dir="5400000" algn="ctr" rotWithShape="0">
                      <a:srgbClr val="000000">
                        <a:alpha val="90000"/>
                      </a:srgbClr>
                    </a:outerShdw>
                  </a:effectLst>
                  <a:latin typeface="Finlandica" charset="0"/>
                </a:rPr>
                <a:t>Anttinen</a:t>
              </a:r>
              <a:r>
                <a:rPr lang="en-US" sz="700" kern="0" cap="none" spc="0">
                  <a:solidFill>
                    <a:schemeClr val="bg1"/>
                  </a:solidFill>
                  <a:effectLst>
                    <a:outerShdw blurRad="343633" dir="5400000" algn="ctr" rotWithShape="0">
                      <a:srgbClr val="000000">
                        <a:alpha val="90000"/>
                      </a:srgbClr>
                    </a:outerShdw>
                  </a:effectLst>
                  <a:latin typeface="Finlandica" charset="0"/>
                </a:rPr>
                <a:t> Oiva Architects – with Yrjö </a:t>
              </a:r>
              <a:r>
                <a:rPr lang="en-US" sz="700" kern="0" cap="none" spc="0" err="1">
                  <a:solidFill>
                    <a:schemeClr val="bg1"/>
                  </a:solidFill>
                  <a:effectLst>
                    <a:outerShdw blurRad="343633" dir="5400000" algn="ctr" rotWithShape="0">
                      <a:srgbClr val="000000">
                        <a:alpha val="90000"/>
                      </a:srgbClr>
                    </a:outerShdw>
                  </a:effectLst>
                  <a:latin typeface="Finlandica" charset="0"/>
                </a:rPr>
                <a:t>Kukkapuro’s</a:t>
              </a:r>
              <a:r>
                <a:rPr lang="en-US" sz="700" kern="0" cap="none" spc="0">
                  <a:solidFill>
                    <a:schemeClr val="bg1"/>
                  </a:solidFill>
                  <a:effectLst>
                    <a:outerShdw blurRad="343633" dir="5400000" algn="ctr" rotWithShape="0">
                      <a:srgbClr val="000000">
                        <a:alpha val="90000"/>
                      </a:srgbClr>
                    </a:outerShdw>
                  </a:effectLst>
                  <a:latin typeface="Finlandica" charset="0"/>
                </a:rPr>
                <a:t> </a:t>
              </a:r>
            </a:p>
            <a:p>
              <a:pPr>
                <a:lnSpc>
                  <a:spcPct val="114000"/>
                </a:lnSpc>
              </a:pPr>
              <a:r>
                <a:rPr lang="en-US" sz="700" kern="0" cap="none" spc="0" err="1">
                  <a:solidFill>
                    <a:schemeClr val="bg1"/>
                  </a:solidFill>
                  <a:effectLst>
                    <a:outerShdw blurRad="343633" dir="5400000" algn="ctr" rotWithShape="0">
                      <a:srgbClr val="000000">
                        <a:alpha val="90000"/>
                      </a:srgbClr>
                    </a:outerShdw>
                  </a:effectLst>
                  <a:latin typeface="Finlandica" charset="0"/>
                </a:rPr>
                <a:t>Karuselli</a:t>
              </a:r>
              <a:r>
                <a:rPr lang="en-US" sz="700" kern="0" cap="none" spc="0">
                  <a:solidFill>
                    <a:schemeClr val="bg1"/>
                  </a:solidFill>
                  <a:effectLst>
                    <a:outerShdw blurRad="343633" dir="5400000" algn="ctr" rotWithShape="0">
                      <a:srgbClr val="000000">
                        <a:alpha val="90000"/>
                      </a:srgbClr>
                    </a:outerShdw>
                  </a:effectLst>
                  <a:latin typeface="Finlandica" charset="0"/>
                </a:rPr>
                <a:t> chair (1964), an icon of Finnish design known for its organic form and ergonomic innovation. </a:t>
              </a:r>
            </a:p>
            <a:p>
              <a:pPr>
                <a:lnSpc>
                  <a:spcPct val="114000"/>
                </a:lnSpc>
              </a:pPr>
              <a:r>
                <a:rPr lang="en-US" sz="700" kern="0" cap="none" spc="0">
                  <a:solidFill>
                    <a:schemeClr val="bg1"/>
                  </a:solidFill>
                  <a:effectLst>
                    <a:outerShdw blurRad="343633" dir="5400000" algn="ctr" rotWithShape="0">
                      <a:srgbClr val="000000">
                        <a:alpha val="90000"/>
                      </a:srgbClr>
                    </a:outerShdw>
                  </a:effectLst>
                  <a:latin typeface="Finlandica" charset="0"/>
                </a:rPr>
                <a:t>Photo: Linda </a:t>
              </a:r>
              <a:r>
                <a:rPr lang="en-US" sz="700" kern="0" cap="none" spc="0" err="1">
                  <a:solidFill>
                    <a:schemeClr val="bg1"/>
                  </a:solidFill>
                  <a:effectLst>
                    <a:outerShdw blurRad="343633" dir="5400000" algn="ctr" rotWithShape="0">
                      <a:srgbClr val="000000">
                        <a:alpha val="90000"/>
                      </a:srgbClr>
                    </a:outerShdw>
                  </a:effectLst>
                  <a:latin typeface="Finlandica" charset="0"/>
                </a:rPr>
                <a:t>Tammisto</a:t>
              </a:r>
              <a:r>
                <a:rPr lang="en-US" sz="700" kern="0" cap="none" spc="0">
                  <a:solidFill>
                    <a:schemeClr val="bg1"/>
                  </a:solidFill>
                  <a:effectLst>
                    <a:outerShdw blurRad="343633" dir="5400000" algn="ctr" rotWithShape="0">
                      <a:srgbClr val="000000">
                        <a:alpha val="90000"/>
                      </a:srgbClr>
                    </a:outerShdw>
                  </a:effectLst>
                  <a:latin typeface="Finlandica" charset="0"/>
                </a:rPr>
                <a:t> / Helsinki Partners</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Recipe for happiness</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18FF0DB8-0053-8C7C-BD90-FF258961398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7195336D-B529-59DC-F948-B6BF33D69B4E}"/>
              </a:ext>
            </a:extLst>
          </p:cNvPr>
          <p:cNvSpPr/>
          <p:nvPr/>
        </p:nvSpPr>
        <p:spPr>
          <a:xfrm>
            <a:off x="268383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FF60D9F7-2D72-DE69-09C9-2732AA5237B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8" name="Title 1">
            <a:extLst>
              <a:ext uri="{FF2B5EF4-FFF2-40B4-BE49-F238E27FC236}">
                <a16:creationId xmlns:a16="http://schemas.microsoft.com/office/drawing/2014/main" id="{95377EF5-02C5-5D0F-3DF8-E9E46113CFE9}"/>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9" name="Title 1">
            <a:extLst>
              <a:ext uri="{FF2B5EF4-FFF2-40B4-BE49-F238E27FC236}">
                <a16:creationId xmlns:a16="http://schemas.microsoft.com/office/drawing/2014/main" id="{39AEF452-E908-40A7-38DB-34E06172E99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863A601B-6625-DF5C-E807-EA712BCE5FD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2E0CBA43-8E32-BA9C-06C6-0C610FB5DF9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63C8DA96-88A2-3F96-5FE2-8ED9B653328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B63DCC2F-84C8-0C65-F981-0A8A0E99BC61}"/>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44" name="Title 1">
            <a:extLst>
              <a:ext uri="{FF2B5EF4-FFF2-40B4-BE49-F238E27FC236}">
                <a16:creationId xmlns:a16="http://schemas.microsoft.com/office/drawing/2014/main" id="{F537A733-BBBF-24A9-3F52-A43E03BCD53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11502016-BC9B-ACD3-2135-975A34FC0FE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4" name="Group 3">
            <a:extLst>
              <a:ext uri="{FF2B5EF4-FFF2-40B4-BE49-F238E27FC236}">
                <a16:creationId xmlns:a16="http://schemas.microsoft.com/office/drawing/2014/main" id="{5A336C45-D882-1B39-AFBE-D882E431222A}"/>
              </a:ext>
            </a:extLst>
          </p:cNvPr>
          <p:cNvGrpSpPr/>
          <p:nvPr/>
        </p:nvGrpSpPr>
        <p:grpSpPr>
          <a:xfrm>
            <a:off x="4067944" y="620212"/>
            <a:ext cx="5076056" cy="4265480"/>
            <a:chOff x="4067944" y="627530"/>
            <a:chExt cx="5076056" cy="4265480"/>
          </a:xfrm>
        </p:grpSpPr>
        <p:pic>
          <p:nvPicPr>
            <p:cNvPr id="6" name="Picture 5">
              <a:extLst>
                <a:ext uri="{FF2B5EF4-FFF2-40B4-BE49-F238E27FC236}">
                  <a16:creationId xmlns:a16="http://schemas.microsoft.com/office/drawing/2014/main" id="{41FCAE76-B59A-BAE6-BE51-AEE4C80D918B}"/>
                </a:ext>
              </a:extLst>
            </p:cNvPr>
            <p:cNvPicPr>
              <a:picLocks noChangeAspect="1"/>
            </p:cNvPicPr>
            <p:nvPr/>
          </p:nvPicPr>
          <p:blipFill>
            <a:blip r:embed="rId6">
              <a:extLst>
                <a:ext uri="{28A0092B-C50C-407E-A947-70E740481C1C}">
                  <a14:useLocalDpi xmlns:a14="http://schemas.microsoft.com/office/drawing/2010/main" val="0"/>
                </a:ext>
              </a:extLst>
            </a:blip>
            <a:srcRect l="8291" r="12373"/>
            <a:stretch>
              <a:fillRect/>
            </a:stretch>
          </p:blipFill>
          <p:spPr>
            <a:xfrm>
              <a:off x="4067944" y="627530"/>
              <a:ext cx="5076056" cy="4265480"/>
            </a:xfrm>
            <a:prstGeom prst="rect">
              <a:avLst/>
            </a:prstGeom>
          </p:spPr>
        </p:pic>
        <p:sp>
          <p:nvSpPr>
            <p:cNvPr id="9" name="Footer Placeholder 4">
              <a:extLst>
                <a:ext uri="{FF2B5EF4-FFF2-40B4-BE49-F238E27FC236}">
                  <a16:creationId xmlns:a16="http://schemas.microsoft.com/office/drawing/2014/main" id="{911DDA55-A77C-F9D7-3EB0-D126EEAC24C3}"/>
                </a:ext>
              </a:extLst>
            </p:cNvPr>
            <p:cNvSpPr txBox="1">
              <a:spLocks/>
            </p:cNvSpPr>
            <p:nvPr/>
          </p:nvSpPr>
          <p:spPr>
            <a:xfrm>
              <a:off x="4131444" y="4638634"/>
              <a:ext cx="152445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Jussi Hellsten / Helsinki Partners</a:t>
              </a:r>
            </a:p>
          </p:txBody>
        </p:sp>
      </p:gr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ppt_y</p:attrName>
                                        </p:attrNameLst>
                                      </p:cBhvr>
                                      <p:tavLst>
                                        <p:tav tm="0">
                                          <p:val>
                                            <p:strVal val="#ppt_y+#ppt_h*1.125000"/>
                                          </p:val>
                                        </p:tav>
                                        <p:tav tm="100000">
                                          <p:val>
                                            <p:strVal val="#ppt_y"/>
                                          </p:val>
                                        </p:tav>
                                      </p:tavLst>
                                    </p:anim>
                                    <p:animEffect transition="in" filter="wipe(up)">
                                      <p:cBhvr>
                                        <p:cTn id="8" dur="10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p:tgtEl>
                                          <p:spTgt spid="37"/>
                                        </p:tgtEl>
                                        <p:attrNameLst>
                                          <p:attrName>ppt_y</p:attrName>
                                        </p:attrNameLst>
                                      </p:cBhvr>
                                      <p:tavLst>
                                        <p:tav tm="0">
                                          <p:val>
                                            <p:strVal val="#ppt_y-#ppt_h*1.125000"/>
                                          </p:val>
                                        </p:tav>
                                        <p:tav tm="100000">
                                          <p:val>
                                            <p:strVal val="#ppt_y"/>
                                          </p:val>
                                        </p:tav>
                                      </p:tavLst>
                                    </p:anim>
                                    <p:animEffect transition="in" filter="wipe(down)">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4.81481E-6 L 0.69114 4.81481E-6 " pathEditMode="relative" rAng="0" ptsTypes="AA">
                                      <p:cBhvr>
                                        <p:cTn id="25"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Antrei</a:t>
            </a:r>
            <a:r>
              <a:rPr lang="en-US" sz="700" kern="0" cap="none" spc="0">
                <a:solidFill>
                  <a:schemeClr val="bg1"/>
                </a:solidFill>
              </a:rPr>
              <a:t> Hartikainen (b. 1991), an award-winning Finnish master cabinetmaker and designer, explores </a:t>
            </a:r>
          </a:p>
          <a:p>
            <a:pPr algn="ctr"/>
            <a:r>
              <a:rPr lang="en-US" sz="700" kern="0" cap="none" spc="0">
                <a:solidFill>
                  <a:schemeClr val="bg1"/>
                </a:solidFill>
              </a:rPr>
              <a:t>the diverse possibilities of wood through form, technique and expression. Photo: Ville </a:t>
            </a:r>
            <a:r>
              <a:rPr lang="en-US" sz="700" kern="0" cap="none" spc="0" err="1">
                <a:solidFill>
                  <a:schemeClr val="bg1"/>
                </a:solidFill>
              </a:rPr>
              <a:t>Vappula</a:t>
            </a:r>
            <a:r>
              <a:rPr lang="en-US" sz="700" kern="0" cap="none" spc="0">
                <a:solidFill>
                  <a:schemeClr val="bg1"/>
                </a:solidFill>
              </a:rPr>
              <a:t> for </a:t>
            </a:r>
            <a:r>
              <a:rPr lang="en-US" sz="700" kern="0" cap="none" spc="0" err="1">
                <a:solidFill>
                  <a:schemeClr val="bg1"/>
                </a:solidFill>
              </a:rPr>
              <a:t>Antrei</a:t>
            </a:r>
            <a:r>
              <a:rPr lang="en-US" sz="700" kern="0" cap="none" spc="0">
                <a:solidFill>
                  <a:schemeClr val="bg1"/>
                </a:solidFill>
              </a:rPr>
              <a:t> Hartikainen</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We see the forest </a:t>
            </a:r>
          </a:p>
          <a:p>
            <a:pPr algn="ctr"/>
            <a:r>
              <a:rPr lang="en-US" sz="2000">
                <a:solidFill>
                  <a:schemeClr val="bg1"/>
                </a:solidFill>
                <a:effectLst>
                  <a:outerShdw blurRad="994667" dir="5400000" sx="102000" sy="102000" algn="ctr" rotWithShape="0">
                    <a:srgbClr val="000000"/>
                  </a:outerShdw>
                </a:effectLst>
              </a:rPr>
              <a:t>and the trees</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t="16403" b="16403"/>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632599"/>
              <a:ext cx="471443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Woodio</a:t>
              </a:r>
              <a:r>
                <a:rPr lang="en-US" sz="700" kern="0" cap="none" spc="0">
                  <a:solidFill>
                    <a:schemeClr val="bg1"/>
                  </a:solidFill>
                  <a:effectLst>
                    <a:outerShdw blurRad="635000" dir="5400000" algn="ctr" rotWithShape="0">
                      <a:srgbClr val="000000">
                        <a:alpha val="75000"/>
                      </a:srgbClr>
                    </a:outerShdw>
                  </a:effectLst>
                  <a:latin typeface="Finlandica" charset="0"/>
                </a:rPr>
                <a:t> leverages its substantial innovation in forest technology for interior design expertise. Its waterproof wood composite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can replace ceramics and other high-carbon footprint materials in bathroom interiors. Photo: </a:t>
              </a:r>
              <a:r>
                <a:rPr lang="en-US" sz="700" kern="0" cap="none" spc="0" err="1">
                  <a:solidFill>
                    <a:schemeClr val="bg1"/>
                  </a:solidFill>
                  <a:effectLst>
                    <a:outerShdw blurRad="635000" dir="5400000" algn="ctr" rotWithShape="0">
                      <a:srgbClr val="000000">
                        <a:alpha val="75000"/>
                      </a:srgbClr>
                    </a:outerShdw>
                  </a:effectLst>
                  <a:latin typeface="Finlandica" charset="0"/>
                </a:rPr>
                <a:t>Woodio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We see the forest and the trees</a:t>
            </a:r>
          </a:p>
        </p:txBody>
      </p:sp>
      <p:sp>
        <p:nvSpPr>
          <p:cNvPr id="18" name="Title 1">
            <a:extLst>
              <a:ext uri="{FF2B5EF4-FFF2-40B4-BE49-F238E27FC236}">
                <a16:creationId xmlns:a16="http://schemas.microsoft.com/office/drawing/2014/main" id="{42DB529B-87B0-72B2-F9AF-144517D6790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0" name="Rectangle 29">
            <a:extLst>
              <a:ext uri="{FF2B5EF4-FFF2-40B4-BE49-F238E27FC236}">
                <a16:creationId xmlns:a16="http://schemas.microsoft.com/office/drawing/2014/main" id="{B3B271CE-4225-01F3-0F0A-74644C5DF91B}"/>
              </a:ext>
            </a:extLst>
          </p:cNvPr>
          <p:cNvSpPr/>
          <p:nvPr/>
        </p:nvSpPr>
        <p:spPr>
          <a:xfrm>
            <a:off x="297319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175C2334-D218-70B6-DCB2-111E7A28B39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2" name="Title 1">
            <a:extLst>
              <a:ext uri="{FF2B5EF4-FFF2-40B4-BE49-F238E27FC236}">
                <a16:creationId xmlns:a16="http://schemas.microsoft.com/office/drawing/2014/main" id="{1654D95D-AAF7-2143-A9BF-79B58405362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3" name="Title 1">
            <a:extLst>
              <a:ext uri="{FF2B5EF4-FFF2-40B4-BE49-F238E27FC236}">
                <a16:creationId xmlns:a16="http://schemas.microsoft.com/office/drawing/2014/main" id="{FF838A47-D166-5129-AF97-C27296353AC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4" name="Title 1">
            <a:extLst>
              <a:ext uri="{FF2B5EF4-FFF2-40B4-BE49-F238E27FC236}">
                <a16:creationId xmlns:a16="http://schemas.microsoft.com/office/drawing/2014/main" id="{2C7EC401-0A0B-5523-3D25-83C8D8DACD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5" name="Title 1">
            <a:extLst>
              <a:ext uri="{FF2B5EF4-FFF2-40B4-BE49-F238E27FC236}">
                <a16:creationId xmlns:a16="http://schemas.microsoft.com/office/drawing/2014/main" id="{CA258CDE-B045-0AB8-F245-7BF060D5B088}"/>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6" name="Title 1">
            <a:extLst>
              <a:ext uri="{FF2B5EF4-FFF2-40B4-BE49-F238E27FC236}">
                <a16:creationId xmlns:a16="http://schemas.microsoft.com/office/drawing/2014/main" id="{36C0747F-BC3A-BFDB-E426-D874667C93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8" name="Title 1">
            <a:extLst>
              <a:ext uri="{FF2B5EF4-FFF2-40B4-BE49-F238E27FC236}">
                <a16:creationId xmlns:a16="http://schemas.microsoft.com/office/drawing/2014/main" id="{BA16780E-65B4-173F-5AAB-7F00A4ABA28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9" name="Title 1">
            <a:extLst>
              <a:ext uri="{FF2B5EF4-FFF2-40B4-BE49-F238E27FC236}">
                <a16:creationId xmlns:a16="http://schemas.microsoft.com/office/drawing/2014/main" id="{384FC0BF-F885-FF70-9B06-864CA254F45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40" name="Title 1">
            <a:extLst>
              <a:ext uri="{FF2B5EF4-FFF2-40B4-BE49-F238E27FC236}">
                <a16:creationId xmlns:a16="http://schemas.microsoft.com/office/drawing/2014/main" id="{056D78C0-9567-FB47-FE0D-938F18042DA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5" name="Group 4">
            <a:extLst>
              <a:ext uri="{FF2B5EF4-FFF2-40B4-BE49-F238E27FC236}">
                <a16:creationId xmlns:a16="http://schemas.microsoft.com/office/drawing/2014/main" id="{15B64AF7-547C-5665-7721-B1AA78F942CB}"/>
              </a:ext>
            </a:extLst>
          </p:cNvPr>
          <p:cNvGrpSpPr/>
          <p:nvPr/>
        </p:nvGrpSpPr>
        <p:grpSpPr>
          <a:xfrm>
            <a:off x="622477" y="1704736"/>
            <a:ext cx="2885491" cy="923330"/>
            <a:chOff x="368408" y="2381064"/>
            <a:chExt cx="2885491" cy="923330"/>
          </a:xfrm>
        </p:grpSpPr>
        <p:sp>
          <p:nvSpPr>
            <p:cNvPr id="6" name="Title 1">
              <a:extLst>
                <a:ext uri="{FF2B5EF4-FFF2-40B4-BE49-F238E27FC236}">
                  <a16:creationId xmlns:a16="http://schemas.microsoft.com/office/drawing/2014/main" id="{8BA075B4-690C-B33A-C234-04C750EF87A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9" name="Title 1">
              <a:extLst>
                <a:ext uri="{FF2B5EF4-FFF2-40B4-BE49-F238E27FC236}">
                  <a16:creationId xmlns:a16="http://schemas.microsoft.com/office/drawing/2014/main" id="{232118F6-FA1D-B639-E95F-99CE499F08AB}"/>
                </a:ext>
              </a:extLst>
            </p:cNvPr>
            <p:cNvSpPr txBox="1">
              <a:spLocks/>
            </p:cNvSpPr>
            <p:nvPr/>
          </p:nvSpPr>
          <p:spPr>
            <a:xfrm>
              <a:off x="368408" y="2381064"/>
              <a:ext cx="2885491"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design draws inspiration – and materials – from nature</a:t>
              </a:r>
            </a:p>
          </p:txBody>
        </p:sp>
      </p:grpSp>
      <p:sp>
        <p:nvSpPr>
          <p:cNvPr id="10" name="Rectangle 9">
            <a:extLst>
              <a:ext uri="{FF2B5EF4-FFF2-40B4-BE49-F238E27FC236}">
                <a16:creationId xmlns:a16="http://schemas.microsoft.com/office/drawing/2014/main" id="{4FFAFAED-6A3B-180F-1154-59DC182E0104}"/>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471AA00-C853-800D-6C4F-F0DF6394D405}"/>
              </a:ext>
            </a:extLst>
          </p:cNvPr>
          <p:cNvSpPr txBox="1">
            <a:spLocks/>
          </p:cNvSpPr>
          <p:nvPr/>
        </p:nvSpPr>
        <p:spPr>
          <a:xfrm>
            <a:off x="946510" y="3160315"/>
            <a:ext cx="2209080"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Yes. These sinks are wooden. Wood is not just material for a chair or a table. It is a muse and a mentor. Natural materials are a sustainable choice that reflects our deep connection to nature.</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5">
              <a:extLst>
                <a:ext uri="{28A0092B-C50C-407E-A947-70E740481C1C}">
                  <a14:useLocalDpi xmlns:a14="http://schemas.microsoft.com/office/drawing/2010/main" val="0"/>
                </a:ext>
              </a:extLst>
            </a:blip>
            <a:srcRect l="25887" r="18529" b="657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125704"/>
              <a:ext cx="3582712"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Shimber</a:t>
              </a:r>
              <a:r>
                <a:rPr lang="en-US" sz="700" kern="0" cap="none" spc="0">
                  <a:solidFill>
                    <a:schemeClr val="bg1"/>
                  </a:solidFill>
                  <a:effectLst>
                    <a:outerShdw blurRad="635000" dir="5400000" algn="ctr" rotWithShape="0">
                      <a:srgbClr val="000000">
                        <a:alpha val="75000"/>
                      </a:srgbClr>
                    </a:outerShdw>
                  </a:effectLst>
                  <a:latin typeface="Finlandica" charset="0"/>
                </a:rPr>
                <a:t> is an iridescent coating made from wood that not only redefines aesthetics in fashion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and luxury but also opens new frontiers in sustainable surfaces for design and architecture.</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Shimber</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750" fill="hold"/>
                                        <p:tgtEl>
                                          <p:spTgt spid="10"/>
                                        </p:tgtEl>
                                        <p:attrNameLst>
                                          <p:attrName>ppt_w</p:attrName>
                                        </p:attrNameLst>
                                      </p:cBhvr>
                                      <p:tavLst>
                                        <p:tav tm="0">
                                          <p:val>
                                            <p:strVal val="#ppt_w*0.70"/>
                                          </p:val>
                                        </p:tav>
                                        <p:tav tm="100000">
                                          <p:val>
                                            <p:strVal val="#ppt_w"/>
                                          </p:val>
                                        </p:tav>
                                      </p:tavLst>
                                    </p:anim>
                                    <p:anim calcmode="lin" valueType="num">
                                      <p:cBhvr>
                                        <p:cTn id="14" dur="750" fill="hold"/>
                                        <p:tgtEl>
                                          <p:spTgt spid="10"/>
                                        </p:tgtEl>
                                        <p:attrNameLst>
                                          <p:attrName>ppt_h</p:attrName>
                                        </p:attrNameLst>
                                      </p:cBhvr>
                                      <p:tavLst>
                                        <p:tav tm="0">
                                          <p:val>
                                            <p:strVal val="#ppt_h"/>
                                          </p:val>
                                        </p:tav>
                                        <p:tav tm="100000">
                                          <p:val>
                                            <p:strVal val="#ppt_h"/>
                                          </p:val>
                                        </p:tav>
                                      </p:tavLst>
                                    </p:anim>
                                    <p:animEffect transition="in" filter="fade">
                                      <p:cBhvr>
                                        <p:cTn id="15" dur="750"/>
                                        <p:tgtEl>
                                          <p:spTgt spid="10"/>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p:tgtEl>
                                          <p:spTgt spid="11"/>
                                        </p:tgtEl>
                                        <p:attrNameLst>
                                          <p:attrName>ppt_y</p:attrName>
                                        </p:attrNameLst>
                                      </p:cBhvr>
                                      <p:tavLst>
                                        <p:tav tm="0">
                                          <p:val>
                                            <p:strVal val="#ppt_y-#ppt_h*1.125000"/>
                                          </p:val>
                                        </p:tav>
                                        <p:tav tm="100000">
                                          <p:val>
                                            <p:strVal val="#ppt_y"/>
                                          </p:val>
                                        </p:tav>
                                      </p:tavLst>
                                    </p:anim>
                                    <p:animEffect transition="in" filter="wipe(down)">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17611" b="1555"/>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effectLst>
                  <a:outerShdw blurRad="635000" dir="5400000" algn="ctr" rotWithShape="0">
                    <a:srgbClr val="000000">
                      <a:alpha val="75000"/>
                    </a:srgbClr>
                  </a:outerShdw>
                </a:effectLst>
                <a:latin typeface="Finlandica" charset="0"/>
              </a:rPr>
              <a:t>Parabel</a:t>
            </a:r>
            <a:r>
              <a:rPr lang="en-US" sz="700" kern="0" cap="none" spc="0">
                <a:solidFill>
                  <a:schemeClr val="bg1"/>
                </a:solidFill>
                <a:effectLst>
                  <a:outerShdw blurRad="635000" dir="5400000" algn="ctr" rotWithShape="0">
                    <a:srgbClr val="000000">
                      <a:alpha val="75000"/>
                    </a:srgbClr>
                  </a:outerShdw>
                </a:effectLst>
                <a:latin typeface="Finlandica" charset="0"/>
              </a:rPr>
              <a:t> table (1993) by Eero Aarnio, one of Finland’s most renowned designers, whose work is defined by a deep curiosity for </a:t>
            </a:r>
          </a:p>
          <a:p>
            <a:pPr algn="ctr"/>
            <a:r>
              <a:rPr lang="en-US" sz="700" kern="0" cap="none" spc="0">
                <a:solidFill>
                  <a:schemeClr val="bg1"/>
                </a:solidFill>
                <a:effectLst>
                  <a:outerShdw blurRad="635000" dir="5400000" algn="ctr" rotWithShape="0">
                    <a:srgbClr val="000000">
                      <a:alpha val="75000"/>
                    </a:srgbClr>
                  </a:outerShdw>
                </a:effectLst>
                <a:latin typeface="Finlandica" charset="0"/>
              </a:rPr>
              <a:t>materials and form. “A new material gives a new form,” he says. </a:t>
            </a:r>
            <a:r>
              <a:rPr lang="en-US" sz="700" kern="0" cap="none" spc="0">
                <a:solidFill>
                  <a:schemeClr val="bg1"/>
                </a:solidFill>
              </a:rPr>
              <a:t>Photo: Eero Aarnio Originals</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err="1">
                <a:solidFill>
                  <a:schemeClr val="bg1"/>
                </a:solidFill>
                <a:effectLst>
                  <a:outerShdw blurRad="994667" dir="5400000" sx="102000" sy="102000" algn="ctr" rotWithShape="0">
                    <a:srgbClr val="000000"/>
                  </a:outerShdw>
                </a:effectLst>
              </a:rPr>
              <a:t>Finimalism</a:t>
            </a:r>
            <a:r>
              <a:rPr lang="en-US" sz="2000">
                <a:solidFill>
                  <a:schemeClr val="bg1"/>
                </a:solidFill>
                <a:effectLst>
                  <a:outerShdw blurRad="994667" dir="5400000" sx="102000" sy="102000" algn="ctr" rotWithShape="0">
                    <a:srgbClr val="000000"/>
                  </a:outerShdw>
                </a:effectLst>
              </a:rPr>
              <a:t>: The essence of </a:t>
            </a:r>
          </a:p>
          <a:p>
            <a:pPr algn="ctr"/>
            <a:r>
              <a:rPr lang="en-US" sz="2000">
                <a:solidFill>
                  <a:schemeClr val="bg1"/>
                </a:solidFill>
                <a:effectLst>
                  <a:outerShdw blurRad="994667" dir="5400000" sx="102000" sy="102000" algn="ctr" rotWithShape="0">
                    <a:srgbClr val="000000"/>
                  </a:outerShdw>
                </a:effectLst>
              </a:rPr>
              <a:t>Finnish design</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63BA-BB6B-1B35-CA4B-00F106EF32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E9AE2B-8036-B7B2-E44D-687AFCA031B7}"/>
              </a:ext>
            </a:extLst>
          </p:cNvPr>
          <p:cNvPicPr>
            <a:picLocks noChangeAspect="1"/>
          </p:cNvPicPr>
          <p:nvPr/>
        </p:nvPicPr>
        <p:blipFill>
          <a:blip r:embed="rId3">
            <a:extLst>
              <a:ext uri="{28A0092B-C50C-407E-A947-70E740481C1C}">
                <a14:useLocalDpi xmlns:a14="http://schemas.microsoft.com/office/drawing/2010/main" val="0"/>
              </a:ext>
            </a:extLst>
          </a:blip>
          <a:srcRect t="41706" b="1381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1D4B704C-2F2A-D736-875E-B531AA28FF5E}"/>
              </a:ext>
            </a:extLst>
          </p:cNvPr>
          <p:cNvSpPr/>
          <p:nvPr/>
        </p:nvSpPr>
        <p:spPr>
          <a:xfrm>
            <a:off x="-1" y="0"/>
            <a:ext cx="9144000" cy="5143500"/>
          </a:xfrm>
          <a:prstGeom prst="rect">
            <a:avLst/>
          </a:prstGeom>
          <a:solidFill>
            <a:schemeClr val="tx2">
              <a:alpha val="271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D46CF121-79BA-9253-D214-244BB16CCCF0}"/>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JKMM Architects</a:t>
            </a:r>
          </a:p>
        </p:txBody>
      </p:sp>
      <p:sp>
        <p:nvSpPr>
          <p:cNvPr id="6" name="Title 1">
            <a:extLst>
              <a:ext uri="{FF2B5EF4-FFF2-40B4-BE49-F238E27FC236}">
                <a16:creationId xmlns:a16="http://schemas.microsoft.com/office/drawing/2014/main" id="{353E7604-0B69-16E7-146A-41A1D183975F}"/>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953C01E2-F85A-CDF7-4031-319529E98428}"/>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In spring, fall, and even winter </a:t>
            </a:r>
          </a:p>
          <a:p>
            <a:pPr algn="ctr"/>
            <a:r>
              <a:rPr lang="en-US" sz="2000">
                <a:solidFill>
                  <a:schemeClr val="bg1"/>
                </a:solidFill>
                <a:effectLst>
                  <a:outerShdw blurRad="994667" dir="5400000" sx="102000" sy="102000" algn="ctr" rotWithShape="0">
                    <a:srgbClr val="000000"/>
                  </a:outerShdw>
                </a:effectLst>
              </a:rPr>
              <a:t>– design is always in season</a:t>
            </a:r>
          </a:p>
        </p:txBody>
      </p:sp>
      <p:pic>
        <p:nvPicPr>
          <p:cNvPr id="17" name="Picture 16">
            <a:extLst>
              <a:ext uri="{FF2B5EF4-FFF2-40B4-BE49-F238E27FC236}">
                <a16:creationId xmlns:a16="http://schemas.microsoft.com/office/drawing/2014/main" id="{D3F1FD00-8C3C-F1F6-6B07-9D7B3D08D80C}"/>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10097952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1E00-9434-C404-36E6-9F09F20B4B7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61DD786-302D-9983-1C06-5E0ADD90A119}"/>
              </a:ext>
            </a:extLst>
          </p:cNvPr>
          <p:cNvGrpSpPr/>
          <p:nvPr/>
        </p:nvGrpSpPr>
        <p:grpSpPr>
          <a:xfrm>
            <a:off x="1075572" y="1333261"/>
            <a:ext cx="2024302" cy="1231106"/>
            <a:chOff x="1049581" y="2381064"/>
            <a:chExt cx="2024302" cy="1231106"/>
          </a:xfrm>
        </p:grpSpPr>
        <p:sp>
          <p:nvSpPr>
            <p:cNvPr id="14" name="Title 1">
              <a:extLst>
                <a:ext uri="{FF2B5EF4-FFF2-40B4-BE49-F238E27FC236}">
                  <a16:creationId xmlns:a16="http://schemas.microsoft.com/office/drawing/2014/main" id="{F661B1C5-AEFC-7EA4-AFEC-B7A04ACC778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8DB3E647-6F4D-541D-6F9C-35103EED8819}"/>
                </a:ext>
              </a:extLst>
            </p:cNvPr>
            <p:cNvSpPr txBox="1">
              <a:spLocks/>
            </p:cNvSpPr>
            <p:nvPr/>
          </p:nvSpPr>
          <p:spPr>
            <a:xfrm>
              <a:off x="1049581" y="2381064"/>
              <a:ext cx="2024302"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A new design and architecture museum opens in Helsinki in 2030</a:t>
              </a:r>
            </a:p>
          </p:txBody>
        </p:sp>
      </p:grpSp>
      <p:sp>
        <p:nvSpPr>
          <p:cNvPr id="16" name="Rectangle 15">
            <a:extLst>
              <a:ext uri="{FF2B5EF4-FFF2-40B4-BE49-F238E27FC236}">
                <a16:creationId xmlns:a16="http://schemas.microsoft.com/office/drawing/2014/main" id="{78D35F0C-983C-F2D1-F859-0F5CF47D9FC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73F7D58-C1A9-36ED-140A-3C0BC17641C6}"/>
              </a:ext>
            </a:extLst>
          </p:cNvPr>
          <p:cNvSpPr txBox="1">
            <a:spLocks/>
          </p:cNvSpPr>
          <p:nvPr/>
        </p:nvSpPr>
        <p:spPr>
          <a:xfrm>
            <a:off x="1195383" y="3160315"/>
            <a:ext cx="1710991"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solidFill>
                  <a:schemeClr val="tx1"/>
                </a:solidFill>
                <a:ea typeface="+mj-lt"/>
                <a:cs typeface="+mj-lt"/>
              </a:rPr>
              <a:t>– and before that you can experience Finnish design at events all year round!</a:t>
            </a:r>
          </a:p>
        </p:txBody>
      </p:sp>
      <p:grpSp>
        <p:nvGrpSpPr>
          <p:cNvPr id="69" name="Group 68">
            <a:extLst>
              <a:ext uri="{FF2B5EF4-FFF2-40B4-BE49-F238E27FC236}">
                <a16:creationId xmlns:a16="http://schemas.microsoft.com/office/drawing/2014/main" id="{CAD09305-315C-416B-148E-C91F5C3D2337}"/>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9E79E95-79AA-A2B8-9BBD-7E55261E57B9}"/>
                </a:ext>
              </a:extLst>
            </p:cNvPr>
            <p:cNvPicPr>
              <a:picLocks noChangeAspect="1"/>
            </p:cNvPicPr>
            <p:nvPr/>
          </p:nvPicPr>
          <p:blipFill>
            <a:blip r:embed="rId4">
              <a:extLst>
                <a:ext uri="{28A0092B-C50C-407E-A947-70E740481C1C}">
                  <a14:useLocalDpi xmlns:a14="http://schemas.microsoft.com/office/drawing/2010/main" val="0"/>
                </a:ext>
              </a:extLst>
            </a:blip>
            <a:srcRect l="18096" t="20202" r="15720" b="4336"/>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15C83E67-3205-AF1B-40B4-00B27C6293DD}"/>
                </a:ext>
              </a:extLst>
            </p:cNvPr>
            <p:cNvSpPr txBox="1">
              <a:spLocks/>
            </p:cNvSpPr>
            <p:nvPr/>
          </p:nvSpPr>
          <p:spPr>
            <a:xfrm>
              <a:off x="4131444" y="4598648"/>
              <a:ext cx="354744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JKMM Architects. JKMM Architects won the international competition for Finland’s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new Museum of Architecture and Design with “</a:t>
              </a:r>
              <a:r>
                <a:rPr lang="en-US" sz="700" kern="0" cap="none" spc="0" err="1">
                  <a:solidFill>
                    <a:schemeClr val="bg1"/>
                  </a:solidFill>
                  <a:effectLst>
                    <a:outerShdw blurRad="635000" dir="5400000" algn="ctr" rotWithShape="0">
                      <a:srgbClr val="000000">
                        <a:alpha val="75000"/>
                      </a:srgbClr>
                    </a:outerShdw>
                  </a:effectLst>
                  <a:latin typeface="Finlandica" charset="0"/>
                </a:rPr>
                <a:t>Kumma</a:t>
              </a:r>
              <a:r>
                <a:rPr lang="en-US" sz="700" kern="0" cap="none" spc="0">
                  <a:solidFill>
                    <a:schemeClr val="bg1"/>
                  </a:solidFill>
                  <a:effectLst>
                    <a:outerShdw blurRad="635000" dir="5400000" algn="ctr" rotWithShape="0">
                      <a:srgbClr val="000000">
                        <a:alpha val="75000"/>
                      </a:srgbClr>
                    </a:outerShdw>
                  </a:effectLst>
                  <a:latin typeface="Finlandica" charset="0"/>
                </a:rPr>
                <a:t>,” chosen from 624 proposals worldwide.</a:t>
              </a:r>
            </a:p>
          </p:txBody>
        </p:sp>
      </p:grpSp>
      <p:sp>
        <p:nvSpPr>
          <p:cNvPr id="27" name="TextBox 26">
            <a:extLst>
              <a:ext uri="{FF2B5EF4-FFF2-40B4-BE49-F238E27FC236}">
                <a16:creationId xmlns:a16="http://schemas.microsoft.com/office/drawing/2014/main" id="{78E79C63-4892-1E6E-91BD-8C5E4F0B64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E18F2F12-FA02-55A2-BF92-76AD492C792F}"/>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4D892076-4D8C-BD87-D51E-B4668AB1B22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EC555FB-38FB-659F-F7C1-8989E34F1F2E}"/>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8B65AEC2-E1E6-826E-D93C-BC74082E7FA0}"/>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In spring, fall, and even winter – design is always in season</a:t>
            </a:r>
          </a:p>
        </p:txBody>
      </p:sp>
      <p:sp>
        <p:nvSpPr>
          <p:cNvPr id="18" name="Title 1">
            <a:extLst>
              <a:ext uri="{FF2B5EF4-FFF2-40B4-BE49-F238E27FC236}">
                <a16:creationId xmlns:a16="http://schemas.microsoft.com/office/drawing/2014/main" id="{72CBAB95-48BD-D68F-F18C-8C780176FDD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0" name="Rectangle 29">
            <a:extLst>
              <a:ext uri="{FF2B5EF4-FFF2-40B4-BE49-F238E27FC236}">
                <a16:creationId xmlns:a16="http://schemas.microsoft.com/office/drawing/2014/main" id="{4CD311CF-053A-6DC9-239E-4529AC41407B}"/>
              </a:ext>
            </a:extLst>
          </p:cNvPr>
          <p:cNvSpPr/>
          <p:nvPr/>
        </p:nvSpPr>
        <p:spPr>
          <a:xfrm>
            <a:off x="32683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B7A222EC-CAA6-077C-2D8E-0F01DB9995F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2" name="Title 1">
            <a:extLst>
              <a:ext uri="{FF2B5EF4-FFF2-40B4-BE49-F238E27FC236}">
                <a16:creationId xmlns:a16="http://schemas.microsoft.com/office/drawing/2014/main" id="{A26F7842-8F0D-811C-00E9-AA44529CB09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3" name="Title 1">
            <a:extLst>
              <a:ext uri="{FF2B5EF4-FFF2-40B4-BE49-F238E27FC236}">
                <a16:creationId xmlns:a16="http://schemas.microsoft.com/office/drawing/2014/main" id="{302F4542-FA3E-0E9B-BA87-F6011DBA449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4" name="Title 1">
            <a:extLst>
              <a:ext uri="{FF2B5EF4-FFF2-40B4-BE49-F238E27FC236}">
                <a16:creationId xmlns:a16="http://schemas.microsoft.com/office/drawing/2014/main" id="{168D7BF1-7F71-46C0-01F1-EA21DE615AA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5" name="Title 1">
            <a:extLst>
              <a:ext uri="{FF2B5EF4-FFF2-40B4-BE49-F238E27FC236}">
                <a16:creationId xmlns:a16="http://schemas.microsoft.com/office/drawing/2014/main" id="{4BFF7086-E00D-D21A-24E1-0AF762CD3111}"/>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6" name="Title 1">
            <a:extLst>
              <a:ext uri="{FF2B5EF4-FFF2-40B4-BE49-F238E27FC236}">
                <a16:creationId xmlns:a16="http://schemas.microsoft.com/office/drawing/2014/main" id="{2E9CE20D-B7E9-A951-4BB2-F5B5F809292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8" name="Title 1">
            <a:extLst>
              <a:ext uri="{FF2B5EF4-FFF2-40B4-BE49-F238E27FC236}">
                <a16:creationId xmlns:a16="http://schemas.microsoft.com/office/drawing/2014/main" id="{37A2165F-D758-F636-9767-440CA15C93D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9" name="Title 1">
            <a:extLst>
              <a:ext uri="{FF2B5EF4-FFF2-40B4-BE49-F238E27FC236}">
                <a16:creationId xmlns:a16="http://schemas.microsoft.com/office/drawing/2014/main" id="{29D9D23B-0FB0-6A91-BFB5-539C5F37769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0" name="Title 1">
            <a:extLst>
              <a:ext uri="{FF2B5EF4-FFF2-40B4-BE49-F238E27FC236}">
                <a16:creationId xmlns:a16="http://schemas.microsoft.com/office/drawing/2014/main" id="{72B0D655-C2DE-4A99-77F8-0DBFCB4E3AEF}"/>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custDataLst>
      <p:tags r:id="rId1"/>
    </p:custDataLst>
    <p:extLst>
      <p:ext uri="{BB962C8B-B14F-4D97-AF65-F5344CB8AC3E}">
        <p14:creationId xmlns:p14="http://schemas.microsoft.com/office/powerpoint/2010/main" val="343374408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p:tgtEl>
                                          <p:spTgt spid="17"/>
                                        </p:tgtEl>
                                        <p:attrNameLst>
                                          <p:attrName>ppt_y</p:attrName>
                                        </p:attrNameLst>
                                      </p:cBhvr>
                                      <p:tavLst>
                                        <p:tav tm="0">
                                          <p:val>
                                            <p:strVal val="#ppt_y-#ppt_h*1.125000"/>
                                          </p:val>
                                        </p:tav>
                                        <p:tav tm="100000">
                                          <p:val>
                                            <p:strVal val="#ppt_y"/>
                                          </p:val>
                                        </p:tav>
                                      </p:tavLst>
                                    </p:anim>
                                    <p:animEffect transition="in" filter="wipe(down)">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07817" y="4741315"/>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grpSp>
        <p:nvGrpSpPr>
          <p:cNvPr id="17" name="Group 16">
            <a:extLst>
              <a:ext uri="{FF2B5EF4-FFF2-40B4-BE49-F238E27FC236}">
                <a16:creationId xmlns:a16="http://schemas.microsoft.com/office/drawing/2014/main" id="{EFCB8230-F5DF-FDEA-BEF3-B820FFE040A2}"/>
              </a:ext>
            </a:extLst>
          </p:cNvPr>
          <p:cNvGrpSpPr/>
          <p:nvPr/>
        </p:nvGrpSpPr>
        <p:grpSpPr>
          <a:xfrm>
            <a:off x="452099" y="370623"/>
            <a:ext cx="3159177" cy="159110"/>
            <a:chOff x="623549" y="370623"/>
            <a:chExt cx="3159177" cy="159110"/>
          </a:xfrm>
        </p:grpSpPr>
        <p:sp>
          <p:nvSpPr>
            <p:cNvPr id="3" name="Title 1">
              <a:extLst>
                <a:ext uri="{FF2B5EF4-FFF2-40B4-BE49-F238E27FC236}">
                  <a16:creationId xmlns:a16="http://schemas.microsoft.com/office/drawing/2014/main" id="{132437AA-612C-939F-D0A0-4797DCBC509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 name="Rectangle 4">
              <a:extLst>
                <a:ext uri="{FF2B5EF4-FFF2-40B4-BE49-F238E27FC236}">
                  <a16:creationId xmlns:a16="http://schemas.microsoft.com/office/drawing/2014/main" id="{1CE6CCDC-C946-6578-93AB-0A62317D03B9}"/>
                </a:ext>
              </a:extLst>
            </p:cNvPr>
            <p:cNvSpPr/>
            <p:nvPr/>
          </p:nvSpPr>
          <p:spPr>
            <a:xfrm>
              <a:off x="357433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ADF5DAD9-C470-27AE-C300-2339BE968DE9}"/>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7" name="Title 1">
              <a:extLst>
                <a:ext uri="{FF2B5EF4-FFF2-40B4-BE49-F238E27FC236}">
                  <a16:creationId xmlns:a16="http://schemas.microsoft.com/office/drawing/2014/main" id="{C1B1D3C0-AF33-1211-552A-E6B44973139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8" name="Title 1">
              <a:extLst>
                <a:ext uri="{FF2B5EF4-FFF2-40B4-BE49-F238E27FC236}">
                  <a16:creationId xmlns:a16="http://schemas.microsoft.com/office/drawing/2014/main" id="{F0EA6961-2CEB-4F43-AE4F-8F14FD7B508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9" name="Title 1">
              <a:extLst>
                <a:ext uri="{FF2B5EF4-FFF2-40B4-BE49-F238E27FC236}">
                  <a16:creationId xmlns:a16="http://schemas.microsoft.com/office/drawing/2014/main" id="{D6E1F742-0EC1-0C07-75E7-09322402B0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10" name="Title 1">
              <a:extLst>
                <a:ext uri="{FF2B5EF4-FFF2-40B4-BE49-F238E27FC236}">
                  <a16:creationId xmlns:a16="http://schemas.microsoft.com/office/drawing/2014/main" id="{67169B40-124A-14D1-F38E-01EED8523BE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11" name="Title 1">
              <a:extLst>
                <a:ext uri="{FF2B5EF4-FFF2-40B4-BE49-F238E27FC236}">
                  <a16:creationId xmlns:a16="http://schemas.microsoft.com/office/drawing/2014/main" id="{0D88B605-067B-8EED-2BC6-9A36F22773A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18" name="Title 1">
              <a:extLst>
                <a:ext uri="{FF2B5EF4-FFF2-40B4-BE49-F238E27FC236}">
                  <a16:creationId xmlns:a16="http://schemas.microsoft.com/office/drawing/2014/main" id="{E592537B-F560-CF18-13F4-EB8112F6E2C1}"/>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19" name="Title 1">
              <a:extLst>
                <a:ext uri="{FF2B5EF4-FFF2-40B4-BE49-F238E27FC236}">
                  <a16:creationId xmlns:a16="http://schemas.microsoft.com/office/drawing/2014/main" id="{2E615ABD-0194-40E9-E2B1-4867E6A0679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1" name="Title 1">
              <a:extLst>
                <a:ext uri="{FF2B5EF4-FFF2-40B4-BE49-F238E27FC236}">
                  <a16:creationId xmlns:a16="http://schemas.microsoft.com/office/drawing/2014/main" id="{C7E85504-B609-4C4B-2DD5-71A8EAAC6A6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4" name="Title 1">
              <a:extLst>
                <a:ext uri="{FF2B5EF4-FFF2-40B4-BE49-F238E27FC236}">
                  <a16:creationId xmlns:a16="http://schemas.microsoft.com/office/drawing/2014/main" id="{54BFB7F1-B05E-C949-ADE7-30B5FDB9802E}"/>
                </a:ext>
              </a:extLst>
            </p:cNvPr>
            <p:cNvSpPr txBox="1">
              <a:spLocks/>
            </p:cNvSpPr>
            <p:nvPr/>
          </p:nvSpPr>
          <p:spPr>
            <a:xfrm>
              <a:off x="3575043"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gr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557262" cy="1295524"/>
          </a:xfrm>
        </p:spPr>
        <p:txBody>
          <a:bodyPr/>
          <a:lstStyle/>
          <a:p>
            <a:r>
              <a:rPr lang="en-US" sz="1500"/>
              <a:t>Let’s take a seat</a:t>
            </a:r>
            <a:br>
              <a:rPr lang="en-US" sz="1500"/>
            </a:br>
            <a:br>
              <a:rPr lang="en-US" sz="1500"/>
            </a:br>
            <a:r>
              <a:rPr lang="en-US">
                <a:ea typeface="+mj-lt"/>
                <a:cs typeface="+mj-lt"/>
              </a:rPr>
              <a:t>and talk about how to shape the future, together.</a:t>
            </a:r>
            <a:endParaRPr lang="en-US"/>
          </a:p>
        </p:txBody>
      </p:sp>
      <p:pic>
        <p:nvPicPr>
          <p:cNvPr id="4" name="Graphic 9">
            <a:extLst>
              <a:ext uri="{FF2B5EF4-FFF2-40B4-BE49-F238E27FC236}">
                <a16:creationId xmlns:a16="http://schemas.microsoft.com/office/drawing/2014/main" id="{90FFA19F-0928-5613-239D-537CE95422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721" y="4440008"/>
            <a:ext cx="1857002" cy="462611"/>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4">
              <a:extLst>
                <a:ext uri="{28A0092B-C50C-407E-A947-70E740481C1C}">
                  <a14:useLocalDpi xmlns:a14="http://schemas.microsoft.com/office/drawing/2010/main" val="0"/>
                </a:ext>
              </a:extLst>
            </a:blip>
            <a:srcRect l="5717" r="14994"/>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44453"/>
              <a:ext cx="1166986"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Puikkonen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Vaarnii</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6" name="Group 15">
            <a:extLst>
              <a:ext uri="{FF2B5EF4-FFF2-40B4-BE49-F238E27FC236}">
                <a16:creationId xmlns:a16="http://schemas.microsoft.com/office/drawing/2014/main" id="{0611FC26-03AE-7BBA-810E-C31A7FE1EFE8}"/>
              </a:ext>
            </a:extLst>
          </p:cNvPr>
          <p:cNvGrpSpPr/>
          <p:nvPr/>
        </p:nvGrpSpPr>
        <p:grpSpPr>
          <a:xfrm>
            <a:off x="1075572" y="1984572"/>
            <a:ext cx="2024302" cy="307777"/>
            <a:chOff x="1049581" y="2688840"/>
            <a:chExt cx="2024302" cy="307777"/>
          </a:xfrm>
        </p:grpSpPr>
        <p:sp>
          <p:nvSpPr>
            <p:cNvPr id="17" name="Title 1">
              <a:extLst>
                <a:ext uri="{FF2B5EF4-FFF2-40B4-BE49-F238E27FC236}">
                  <a16:creationId xmlns:a16="http://schemas.microsoft.com/office/drawing/2014/main" id="{C2337BA5-BD7E-1A63-22BF-CB20155CD62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6BCBB630-78C3-46FB-33F7-8EC75474A3A7}"/>
                </a:ext>
              </a:extLst>
            </p:cNvPr>
            <p:cNvSpPr txBox="1">
              <a:spLocks/>
            </p:cNvSpPr>
            <p:nvPr/>
          </p:nvSpPr>
          <p:spPr>
            <a:xfrm>
              <a:off x="1049581" y="2688840"/>
              <a:ext cx="202430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More with less</a:t>
              </a:r>
            </a:p>
          </p:txBody>
        </p:sp>
      </p:gr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err="1">
                <a:solidFill>
                  <a:schemeClr val="tx1"/>
                </a:solidFill>
              </a:rPr>
              <a:t>Finimalism</a:t>
            </a:r>
            <a:r>
              <a:rPr lang="en-US" sz="700">
                <a:solidFill>
                  <a:schemeClr val="tx1"/>
                </a:solidFill>
              </a:rPr>
              <a:t>: The essence of Finnish design</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2F93DE-0962-767E-FF3B-A565704DA542}"/>
              </a:ext>
            </a:extLst>
          </p:cNvPr>
          <p:cNvSpPr/>
          <p:nvPr/>
        </p:nvSpPr>
        <p:spPr>
          <a:xfrm flipV="1">
            <a:off x="1830223" y="25596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0086BF3-6590-CA22-C4CC-46401123D41F}"/>
              </a:ext>
            </a:extLst>
          </p:cNvPr>
          <p:cNvSpPr txBox="1">
            <a:spLocks/>
          </p:cNvSpPr>
          <p:nvPr/>
        </p:nvSpPr>
        <p:spPr>
          <a:xfrm>
            <a:off x="835303" y="2880915"/>
            <a:ext cx="2296835"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Finnish design is often described as minimalistic. But </a:t>
            </a:r>
            <a:r>
              <a:rPr lang="en-US" sz="1000" b="0" err="1">
                <a:solidFill>
                  <a:schemeClr val="tx1"/>
                </a:solidFill>
                <a:ea typeface="+mj-lt"/>
                <a:cs typeface="+mj-lt"/>
              </a:rPr>
              <a:t>Finimalism</a:t>
            </a:r>
            <a:r>
              <a:rPr lang="en-US" sz="1000" b="0">
                <a:solidFill>
                  <a:schemeClr val="tx1"/>
                </a:solidFill>
                <a:ea typeface="+mj-lt"/>
                <a:cs typeface="+mj-lt"/>
              </a:rPr>
              <a:t> goes beyond how things look. It’s a mindset. Simple in form, timeless in design – made in Finland for endless ways of living.</a:t>
            </a:r>
          </a:p>
        </p:txBody>
      </p:sp>
      <p:sp>
        <p:nvSpPr>
          <p:cNvPr id="5" name="Title 1">
            <a:extLst>
              <a:ext uri="{FF2B5EF4-FFF2-40B4-BE49-F238E27FC236}">
                <a16:creationId xmlns:a16="http://schemas.microsoft.com/office/drawing/2014/main" id="{158AEB0D-A0EE-52EA-91CD-A6C1DAFE5E6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7" name="Rectangle 6">
            <a:extLst>
              <a:ext uri="{FF2B5EF4-FFF2-40B4-BE49-F238E27FC236}">
                <a16:creationId xmlns:a16="http://schemas.microsoft.com/office/drawing/2014/main" id="{A382610E-F3B0-4C1A-08C1-B65DF411223E}"/>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C2A5BFB2-063F-C745-95DC-4413B2E431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4" name="Title 1">
            <a:extLst>
              <a:ext uri="{FF2B5EF4-FFF2-40B4-BE49-F238E27FC236}">
                <a16:creationId xmlns:a16="http://schemas.microsoft.com/office/drawing/2014/main" id="{872EC5F4-A26C-8142-2CB8-A6027AC91E5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A8BC95A4-D41B-3360-0E3C-9611E857CDF7}"/>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20741F77-8617-DF2C-1B3B-8C2268E7BA3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3" name="Title 1">
            <a:extLst>
              <a:ext uri="{FF2B5EF4-FFF2-40B4-BE49-F238E27FC236}">
                <a16:creationId xmlns:a16="http://schemas.microsoft.com/office/drawing/2014/main" id="{C5FD40D5-4258-1654-233B-44B7C9580B9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64ECB4F1-DBED-0FA6-A58F-BE3FB0B68AE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08B54EE4-7EB6-EFAB-157E-1BEFEEADB56E}"/>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B90EA07D-D585-2B72-7728-29CA072313B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E1889ACE-D2F7-BF42-FB26-A26C7B90AB1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 name="Group 2">
            <a:extLst>
              <a:ext uri="{FF2B5EF4-FFF2-40B4-BE49-F238E27FC236}">
                <a16:creationId xmlns:a16="http://schemas.microsoft.com/office/drawing/2014/main" id="{1E91E348-9877-E425-862B-990CB95576BA}"/>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A6399DBB-C201-8D73-9D73-A7C1A80D8A4E}"/>
                </a:ext>
              </a:extLst>
            </p:cNvPr>
            <p:cNvPicPr>
              <a:picLocks/>
            </p:cNvPicPr>
            <p:nvPr/>
          </p:nvPicPr>
          <p:blipFill>
            <a:blip r:embed="rId5">
              <a:extLst>
                <a:ext uri="{28A0092B-C50C-407E-A947-70E740481C1C}">
                  <a14:useLocalDpi xmlns:a14="http://schemas.microsoft.com/office/drawing/2010/main" val="0"/>
                </a:ext>
              </a:extLst>
            </a:blip>
            <a:srcRect l="17484" r="18704"/>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FAFBAA51-17E7-ABD7-E66F-F66A3276AB93}"/>
                </a:ext>
              </a:extLst>
            </p:cNvPr>
            <p:cNvSpPr txBox="1">
              <a:spLocks/>
            </p:cNvSpPr>
            <p:nvPr/>
          </p:nvSpPr>
          <p:spPr>
            <a:xfrm>
              <a:off x="243010" y="9155884"/>
              <a:ext cx="3347070"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Vaarnii</a:t>
              </a:r>
              <a:r>
                <a:rPr lang="en-US" sz="700" kern="0" cap="none" spc="0">
                  <a:solidFill>
                    <a:schemeClr val="bg1"/>
                  </a:solidFill>
                  <a:effectLst>
                    <a:outerShdw blurRad="635000" dir="5400000" algn="ctr" rotWithShape="0">
                      <a:srgbClr val="000000">
                        <a:alpha val="75000"/>
                      </a:srgbClr>
                    </a:outerShdw>
                  </a:effectLst>
                  <a:latin typeface="Finlandica" charset="0"/>
                </a:rPr>
                <a:t> is a furniture company that makes brutal and sophisticated objects from </a:t>
              </a:r>
            </a:p>
            <a:p>
              <a:r>
                <a:rPr lang="en-US" sz="700" kern="0" cap="none" spc="0">
                  <a:solidFill>
                    <a:schemeClr val="bg1"/>
                  </a:solidFill>
                  <a:effectLst>
                    <a:outerShdw blurRad="635000" dir="5400000" algn="ctr" rotWithShape="0">
                      <a:srgbClr val="000000">
                        <a:alpha val="75000"/>
                      </a:srgbClr>
                    </a:outerShdw>
                  </a:effectLst>
                  <a:latin typeface="Finlandica" charset="0"/>
                </a:rPr>
                <a:t>a single natural raw material; Finnish pine by local craftspeople and factories in Finland. </a:t>
              </a:r>
            </a:p>
            <a:p>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Puikkonen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Vaarnii</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23352" r="2116" b="32600"/>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Marimekko, a beloved Finnish design company, is known for its bold patterns and colors. </a:t>
            </a:r>
          </a:p>
          <a:p>
            <a:pPr algn="ctr"/>
            <a:r>
              <a:rPr lang="en-US" sz="700" kern="0" cap="none" spc="0">
                <a:solidFill>
                  <a:schemeClr val="bg1"/>
                </a:solidFill>
              </a:rPr>
              <a:t>Photo: Mikael Niemi. Courtesy of Marimekko.</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design is </a:t>
            </a:r>
          </a:p>
          <a:p>
            <a:pPr algn="ctr"/>
            <a:r>
              <a:rPr lang="en-US" sz="2000">
                <a:solidFill>
                  <a:schemeClr val="bg1"/>
                </a:solidFill>
                <a:effectLst>
                  <a:outerShdw blurRad="994667" dir="5400000" sx="102000" sy="102000" algn="ctr" rotWithShape="0">
                    <a:srgbClr val="000000"/>
                  </a:outerShdw>
                </a:effectLst>
              </a:rPr>
              <a:t>made to be used</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4AFB-E159-D50E-4D75-AF756631A4A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3AC8780-31A0-56D2-6206-232892690C55}"/>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011A9EC2-7D56-0A4B-DE59-9BF193EF1090}"/>
                </a:ext>
              </a:extLst>
            </p:cNvPr>
            <p:cNvPicPr>
              <a:picLocks noChangeAspect="1"/>
            </p:cNvPicPr>
            <p:nvPr/>
          </p:nvPicPr>
          <p:blipFill>
            <a:blip r:embed="rId4">
              <a:extLst>
                <a:ext uri="{28A0092B-C50C-407E-A947-70E740481C1C}">
                  <a14:useLocalDpi xmlns:a14="http://schemas.microsoft.com/office/drawing/2010/main" val="0"/>
                </a:ext>
              </a:extLst>
            </a:blip>
            <a:srcRect l="13874" r="693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6A2E93A-C034-1F77-1C83-23936AF50F8F}"/>
                </a:ext>
              </a:extLst>
            </p:cNvPr>
            <p:cNvSpPr txBox="1">
              <a:spLocks/>
            </p:cNvSpPr>
            <p:nvPr/>
          </p:nvSpPr>
          <p:spPr>
            <a:xfrm>
              <a:off x="4131444" y="4728779"/>
              <a:ext cx="423834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Photography by Suvi </a:t>
              </a:r>
              <a:r>
                <a:rPr lang="en-US" sz="700" kern="0" cap="none" spc="0" err="1">
                  <a:solidFill>
                    <a:schemeClr val="bg1"/>
                  </a:solidFill>
                  <a:effectLst>
                    <a:outerShdw blurRad="635000" dir="5400000" algn="ctr" rotWithShape="0">
                      <a:srgbClr val="000000">
                        <a:alpha val="75000"/>
                      </a:srgbClr>
                    </a:outerShdw>
                  </a:effectLst>
                  <a:latin typeface="Finlandica" charset="0"/>
                </a:rPr>
                <a:t>Kesäläinen</a:t>
              </a:r>
              <a:r>
                <a:rPr lang="en-US" sz="700" kern="0" cap="none" spc="0">
                  <a:solidFill>
                    <a:schemeClr val="bg1"/>
                  </a:solidFill>
                  <a:effectLst>
                    <a:outerShdw blurRad="635000" dir="5400000" algn="ctr" rotWithShape="0">
                      <a:srgbClr val="000000">
                        <a:alpha val="75000"/>
                      </a:srgbClr>
                    </a:outerShdw>
                  </a:effectLst>
                  <a:latin typeface="Finlandica" charset="0"/>
                </a:rPr>
                <a:t> for Hakola – a family-owned furniture company known for its bold use of </a:t>
              </a:r>
              <a:r>
                <a:rPr lang="en-US" sz="700" kern="0" cap="none" spc="0" err="1">
                  <a:solidFill>
                    <a:schemeClr val="bg1"/>
                  </a:solidFill>
                  <a:effectLst>
                    <a:outerShdw blurRad="635000" dir="5400000" algn="ctr" rotWithShape="0">
                      <a:srgbClr val="000000">
                        <a:alpha val="75000"/>
                      </a:srgbClr>
                    </a:outerShdw>
                  </a:effectLst>
                  <a:latin typeface="Finlandica" charset="0"/>
                </a:rPr>
                <a:t>colour</a:t>
              </a:r>
              <a:r>
                <a:rPr lang="en-US" sz="700" kern="0" cap="none" spc="0">
                  <a:solidFill>
                    <a:schemeClr val="bg1"/>
                  </a:solidFill>
                  <a:effectLst>
                    <a:outerShdw blurRad="635000" dir="5400000" algn="ctr" rotWithShape="0">
                      <a:srgbClr val="000000">
                        <a:alpha val="75000"/>
                      </a:srgbClr>
                    </a:outerShdw>
                  </a:effectLst>
                  <a:latin typeface="Finlandica" charset="0"/>
                </a:rPr>
                <a:t>.</a:t>
              </a:r>
            </a:p>
          </p:txBody>
        </p:sp>
      </p:grpSp>
      <p:grpSp>
        <p:nvGrpSpPr>
          <p:cNvPr id="16" name="Group 15">
            <a:extLst>
              <a:ext uri="{FF2B5EF4-FFF2-40B4-BE49-F238E27FC236}">
                <a16:creationId xmlns:a16="http://schemas.microsoft.com/office/drawing/2014/main" id="{1DEDF5FA-B170-7E12-4566-22B2E31DD146}"/>
              </a:ext>
            </a:extLst>
          </p:cNvPr>
          <p:cNvGrpSpPr/>
          <p:nvPr/>
        </p:nvGrpSpPr>
        <p:grpSpPr>
          <a:xfrm>
            <a:off x="765149" y="1532776"/>
            <a:ext cx="2571802" cy="1107996"/>
            <a:chOff x="288969" y="2688840"/>
            <a:chExt cx="2784914" cy="1107996"/>
          </a:xfrm>
        </p:grpSpPr>
        <p:sp>
          <p:nvSpPr>
            <p:cNvPr id="17" name="Title 1">
              <a:extLst>
                <a:ext uri="{FF2B5EF4-FFF2-40B4-BE49-F238E27FC236}">
                  <a16:creationId xmlns:a16="http://schemas.microsoft.com/office/drawing/2014/main" id="{CACFC0B6-8EAC-D067-789E-11720D9A559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EB17C714-2F90-DE4A-C984-8155234FF05C}"/>
                </a:ext>
              </a:extLst>
            </p:cNvPr>
            <p:cNvSpPr txBox="1">
              <a:spLocks/>
            </p:cNvSpPr>
            <p:nvPr/>
          </p:nvSpPr>
          <p:spPr>
            <a:xfrm>
              <a:off x="288969" y="2688840"/>
              <a:ext cx="2784914"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Our most famous designs are everyday objects used and loved all over the world</a:t>
              </a:r>
            </a:p>
          </p:txBody>
        </p:sp>
      </p:grpSp>
      <p:sp>
        <p:nvSpPr>
          <p:cNvPr id="27" name="TextBox 26">
            <a:extLst>
              <a:ext uri="{FF2B5EF4-FFF2-40B4-BE49-F238E27FC236}">
                <a16:creationId xmlns:a16="http://schemas.microsoft.com/office/drawing/2014/main" id="{F066695D-869F-8170-1F9A-539ECBB5A14F}"/>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CB653951-BD3B-2A0E-FA1E-2532C8B687E0}"/>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design is made to be used</a:t>
            </a:r>
          </a:p>
        </p:txBody>
      </p:sp>
      <p:sp>
        <p:nvSpPr>
          <p:cNvPr id="2" name="Title 1">
            <a:extLst>
              <a:ext uri="{FF2B5EF4-FFF2-40B4-BE49-F238E27FC236}">
                <a16:creationId xmlns:a16="http://schemas.microsoft.com/office/drawing/2014/main" id="{B00F9EBE-B1CD-30F4-5FB2-0D317C402476}"/>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006F6A52-74EB-FEBD-85A9-323015CA3DC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FA53B7-945D-9439-BE7D-A0307A2242D1}"/>
              </a:ext>
            </a:extLst>
          </p:cNvPr>
          <p:cNvSpPr/>
          <p:nvPr/>
        </p:nvSpPr>
        <p:spPr>
          <a:xfrm flipV="1">
            <a:off x="1826050" y="293885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8CAFD66-CB22-062A-E086-CBCF256E3E04}"/>
              </a:ext>
            </a:extLst>
          </p:cNvPr>
          <p:cNvSpPr txBox="1">
            <a:spLocks/>
          </p:cNvSpPr>
          <p:nvPr/>
        </p:nvSpPr>
        <p:spPr>
          <a:xfrm>
            <a:off x="1003141" y="3261169"/>
            <a:ext cx="209581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From nearly every home in Finland to over a billion pairs sold worldwide, Fiskars’ iconic orange scissors have been shaping everyday life since 1967.</a:t>
            </a:r>
          </a:p>
        </p:txBody>
      </p:sp>
      <p:grpSp>
        <p:nvGrpSpPr>
          <p:cNvPr id="3" name="Group 2">
            <a:extLst>
              <a:ext uri="{FF2B5EF4-FFF2-40B4-BE49-F238E27FC236}">
                <a16:creationId xmlns:a16="http://schemas.microsoft.com/office/drawing/2014/main" id="{B4F5A732-2707-E4D4-E114-BBDDBB2DD141}"/>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ED68E63B-F3AB-C21F-F06A-32F13923CDF5}"/>
                </a:ext>
              </a:extLst>
            </p:cNvPr>
            <p:cNvPicPr>
              <a:picLocks/>
            </p:cNvPicPr>
            <p:nvPr/>
          </p:nvPicPr>
          <p:blipFill>
            <a:blip r:embed="rId5">
              <a:extLst>
                <a:ext uri="{28A0092B-C50C-407E-A947-70E740481C1C}">
                  <a14:useLocalDpi xmlns:a14="http://schemas.microsoft.com/office/drawing/2010/main" val="0"/>
                </a:ext>
              </a:extLst>
            </a:blip>
            <a:srcRect l="20205" r="20205"/>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C57F96A1-4117-CC2E-8582-8ADF4740D3B6}"/>
                </a:ext>
              </a:extLst>
            </p:cNvPr>
            <p:cNvSpPr txBox="1">
              <a:spLocks/>
            </p:cNvSpPr>
            <p:nvPr/>
          </p:nvSpPr>
          <p:spPr>
            <a:xfrm>
              <a:off x="243010" y="9241126"/>
              <a:ext cx="370614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Designed by Alvar Aalto in 1936, the Aalto vase has become an internationally </a:t>
              </a:r>
              <a:r>
                <a:rPr lang="en-US" sz="700" kern="0" cap="none" spc="0" err="1">
                  <a:solidFill>
                    <a:schemeClr val="bg1"/>
                  </a:solidFill>
                  <a:effectLst>
                    <a:outerShdw blurRad="635000" dir="5400000" algn="ctr" rotWithShape="0">
                      <a:srgbClr val="000000">
                        <a:alpha val="75000"/>
                      </a:srgbClr>
                    </a:outerShdw>
                  </a:effectLst>
                  <a:latin typeface="Finlandica" charset="0"/>
                </a:rPr>
                <a:t>recognised</a:t>
              </a:r>
              <a:r>
                <a:rPr lang="en-US" sz="700" kern="0" cap="none" spc="0">
                  <a:solidFill>
                    <a:schemeClr val="bg1"/>
                  </a:solidFill>
                  <a:effectLst>
                    <a:outerShdw blurRad="635000" dir="5400000" algn="ctr" rotWithShape="0">
                      <a:srgbClr val="000000">
                        <a:alpha val="75000"/>
                      </a:srgbClr>
                    </a:outerShdw>
                  </a:effectLst>
                  <a:latin typeface="Finlandica" charset="0"/>
                </a:rPr>
                <a:t> icon </a:t>
              </a:r>
            </a:p>
            <a:p>
              <a:r>
                <a:rPr lang="en-US" sz="700" kern="0" cap="none" spc="0">
                  <a:solidFill>
                    <a:schemeClr val="bg1"/>
                  </a:solidFill>
                  <a:effectLst>
                    <a:outerShdw blurRad="635000" dir="5400000" algn="ctr" rotWithShape="0">
                      <a:srgbClr val="000000">
                        <a:alpha val="75000"/>
                      </a:srgbClr>
                    </a:outerShdw>
                  </a:effectLst>
                  <a:latin typeface="Finlandica" charset="0"/>
                </a:rPr>
                <a:t>of Finnish modernism, found in homes, exhibitions and collections around the world. Photo: Iittala</a:t>
              </a:r>
            </a:p>
          </p:txBody>
        </p:sp>
      </p:grpSp>
      <p:sp>
        <p:nvSpPr>
          <p:cNvPr id="10" name="Title 1">
            <a:extLst>
              <a:ext uri="{FF2B5EF4-FFF2-40B4-BE49-F238E27FC236}">
                <a16:creationId xmlns:a16="http://schemas.microsoft.com/office/drawing/2014/main" id="{F0D84AF8-4001-7DAD-BC54-FCD5C3422F1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9" name="Rectangle 28">
            <a:extLst>
              <a:ext uri="{FF2B5EF4-FFF2-40B4-BE49-F238E27FC236}">
                <a16:creationId xmlns:a16="http://schemas.microsoft.com/office/drawing/2014/main" id="{8F22B68F-8070-556B-50C5-31D92D7CF8D2}"/>
              </a:ext>
            </a:extLst>
          </p:cNvPr>
          <p:cNvSpPr/>
          <p:nvPr/>
        </p:nvSpPr>
        <p:spPr>
          <a:xfrm>
            <a:off x="92448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itle 1">
            <a:extLst>
              <a:ext uri="{FF2B5EF4-FFF2-40B4-BE49-F238E27FC236}">
                <a16:creationId xmlns:a16="http://schemas.microsoft.com/office/drawing/2014/main" id="{8542CCAD-10B7-56AA-C432-2F7B826B156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31" name="Title 1">
            <a:extLst>
              <a:ext uri="{FF2B5EF4-FFF2-40B4-BE49-F238E27FC236}">
                <a16:creationId xmlns:a16="http://schemas.microsoft.com/office/drawing/2014/main" id="{5DD4B424-32AC-3D42-D455-A2437677762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2" name="Title 1">
            <a:extLst>
              <a:ext uri="{FF2B5EF4-FFF2-40B4-BE49-F238E27FC236}">
                <a16:creationId xmlns:a16="http://schemas.microsoft.com/office/drawing/2014/main" id="{58751D4B-86CF-D301-1A02-23AA20625672}"/>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3" name="Title 1">
            <a:extLst>
              <a:ext uri="{FF2B5EF4-FFF2-40B4-BE49-F238E27FC236}">
                <a16:creationId xmlns:a16="http://schemas.microsoft.com/office/drawing/2014/main" id="{64AB9526-05E0-7045-A8E5-962713C9BD35}"/>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4" name="Title 1">
            <a:extLst>
              <a:ext uri="{FF2B5EF4-FFF2-40B4-BE49-F238E27FC236}">
                <a16:creationId xmlns:a16="http://schemas.microsoft.com/office/drawing/2014/main" id="{B7099DA0-1A26-4913-28B3-A3B9087F38A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5" name="Title 1">
            <a:extLst>
              <a:ext uri="{FF2B5EF4-FFF2-40B4-BE49-F238E27FC236}">
                <a16:creationId xmlns:a16="http://schemas.microsoft.com/office/drawing/2014/main" id="{D20116EB-C864-5955-353D-D20CEFEF5C4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6" name="Title 1">
            <a:extLst>
              <a:ext uri="{FF2B5EF4-FFF2-40B4-BE49-F238E27FC236}">
                <a16:creationId xmlns:a16="http://schemas.microsoft.com/office/drawing/2014/main" id="{B6FDCD96-4307-3578-E741-BBC251BBCD8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7" name="Title 1">
            <a:extLst>
              <a:ext uri="{FF2B5EF4-FFF2-40B4-BE49-F238E27FC236}">
                <a16:creationId xmlns:a16="http://schemas.microsoft.com/office/drawing/2014/main" id="{FA125667-8A55-4BF3-F421-BFCFCACB60A2}"/>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8" name="Title 1">
            <a:extLst>
              <a:ext uri="{FF2B5EF4-FFF2-40B4-BE49-F238E27FC236}">
                <a16:creationId xmlns:a16="http://schemas.microsoft.com/office/drawing/2014/main" id="{61BF9A27-A0E6-7AD3-BF15-63A6495F72D6}"/>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5" name="Group 4">
            <a:extLst>
              <a:ext uri="{FF2B5EF4-FFF2-40B4-BE49-F238E27FC236}">
                <a16:creationId xmlns:a16="http://schemas.microsoft.com/office/drawing/2014/main" id="{E5BBE357-52B0-DE9F-2381-0A169B5A702F}"/>
              </a:ext>
            </a:extLst>
          </p:cNvPr>
          <p:cNvGrpSpPr/>
          <p:nvPr/>
        </p:nvGrpSpPr>
        <p:grpSpPr>
          <a:xfrm>
            <a:off x="4067944" y="627531"/>
            <a:ext cx="5076056" cy="4265480"/>
            <a:chOff x="4067944" y="627530"/>
            <a:chExt cx="5076056" cy="4265480"/>
          </a:xfrm>
        </p:grpSpPr>
        <p:pic>
          <p:nvPicPr>
            <p:cNvPr id="7" name="Picture 6">
              <a:extLst>
                <a:ext uri="{FF2B5EF4-FFF2-40B4-BE49-F238E27FC236}">
                  <a16:creationId xmlns:a16="http://schemas.microsoft.com/office/drawing/2014/main" id="{954766E0-71D5-4249-D6C7-94B40D1B704D}"/>
                </a:ext>
              </a:extLst>
            </p:cNvPr>
            <p:cNvPicPr>
              <a:picLocks noChangeAspect="1"/>
            </p:cNvPicPr>
            <p:nvPr/>
          </p:nvPicPr>
          <p:blipFill>
            <a:blip r:embed="rId6">
              <a:extLst>
                <a:ext uri="{28A0092B-C50C-407E-A947-70E740481C1C}">
                  <a14:useLocalDpi xmlns:a14="http://schemas.microsoft.com/office/drawing/2010/main" val="0"/>
                </a:ext>
              </a:extLst>
            </a:blip>
            <a:srcRect t="7984" b="7984"/>
            <a:stretch/>
          </p:blipFill>
          <p:spPr>
            <a:xfrm>
              <a:off x="4067944" y="627530"/>
              <a:ext cx="5076056" cy="4265480"/>
            </a:xfrm>
            <a:prstGeom prst="rect">
              <a:avLst/>
            </a:prstGeom>
          </p:spPr>
        </p:pic>
        <p:sp>
          <p:nvSpPr>
            <p:cNvPr id="8" name="Footer Placeholder 4">
              <a:extLst>
                <a:ext uri="{FF2B5EF4-FFF2-40B4-BE49-F238E27FC236}">
                  <a16:creationId xmlns:a16="http://schemas.microsoft.com/office/drawing/2014/main" id="{2050D277-9174-0C6A-0435-B9D209DA3DE8}"/>
                </a:ext>
              </a:extLst>
            </p:cNvPr>
            <p:cNvSpPr txBox="1">
              <a:spLocks/>
            </p:cNvSpPr>
            <p:nvPr/>
          </p:nvSpPr>
          <p:spPr>
            <a:xfrm>
              <a:off x="4131444" y="4602971"/>
              <a:ext cx="108042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90000"/>
                    </a:srgbClr>
                  </a:outerShdw>
                </a:effectLst>
              </a:endParaRPr>
            </a:p>
            <a:p>
              <a:pPr>
                <a:lnSpc>
                  <a:spcPct val="114000"/>
                </a:lnSpc>
              </a:pPr>
              <a:r>
                <a:rPr lang="en-US" sz="700" kern="0" cap="none" spc="0">
                  <a:solidFill>
                    <a:schemeClr val="bg1"/>
                  </a:solidFill>
                  <a:effectLst>
                    <a:outerShdw blurRad="635000" dir="5400000" algn="ctr" rotWithShape="0">
                      <a:srgbClr val="000000">
                        <a:alpha val="90000"/>
                      </a:srgbClr>
                    </a:outerShdw>
                  </a:effectLst>
                </a:rPr>
                <a:t>Photo: Fiskars Finland Oy Ab</a:t>
              </a:r>
            </a:p>
          </p:txBody>
        </p:sp>
      </p:grpSp>
    </p:spTree>
    <p:custDataLst>
      <p:tags r:id="rId1"/>
    </p:custDataLst>
    <p:extLst>
      <p:ext uri="{BB962C8B-B14F-4D97-AF65-F5344CB8AC3E}">
        <p14:creationId xmlns:p14="http://schemas.microsoft.com/office/powerpoint/2010/main" val="131348144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5"/>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b="15468"/>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Polaris icebreaker, designed for the challenging conditions of the Baltic Sea. About 80% of the world’s icebreakers are designed in Finland. </a:t>
            </a:r>
            <a:br>
              <a:rPr lang="en-US" sz="700" kern="0" cap="none" spc="0">
                <a:solidFill>
                  <a:schemeClr val="bg1"/>
                </a:solidFill>
              </a:rPr>
            </a:br>
            <a:r>
              <a:rPr lang="en-US" sz="700" kern="0" cap="none" spc="0">
                <a:solidFill>
                  <a:schemeClr val="bg1"/>
                </a:solidFill>
              </a:rPr>
              <a:t>Photo: Flying Focus / </a:t>
            </a:r>
            <a:r>
              <a:rPr lang="en-US" sz="700" kern="0" cap="none" spc="0" err="1">
                <a:solidFill>
                  <a:schemeClr val="bg1"/>
                </a:solidFill>
              </a:rPr>
              <a:t>Arctia</a:t>
            </a:r>
            <a:endParaRPr lang="en-US" sz="700" kern="0" cap="none" spc="0">
              <a:solidFill>
                <a:schemeClr val="bg1"/>
              </a:solidFill>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Here's an icebreaker: We know how </a:t>
            </a:r>
          </a:p>
          <a:p>
            <a:pPr algn="ctr"/>
            <a:r>
              <a:rPr lang="en-US" sz="2000">
                <a:solidFill>
                  <a:schemeClr val="bg1"/>
                </a:solidFill>
                <a:effectLst>
                  <a:outerShdw blurRad="994667" dir="5400000" sx="102000" sy="102000" algn="ctr" rotWithShape="0">
                    <a:srgbClr val="000000"/>
                  </a:outerShdw>
                </a:effectLst>
              </a:rPr>
              <a:t>to design in, on and around water</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43C5-C7CF-31CB-E6AF-C75D8960351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8906DAC-FB0A-53E5-1BD8-699FB33C81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E111B350-61C7-A6F1-3EF7-A7DCB9438314}"/>
                </a:ext>
              </a:extLst>
            </p:cNvPr>
            <p:cNvPicPr>
              <a:picLocks noChangeAspect="1"/>
            </p:cNvPicPr>
            <p:nvPr/>
          </p:nvPicPr>
          <p:blipFill>
            <a:blip r:embed="rId4">
              <a:extLst>
                <a:ext uri="{28A0092B-C50C-407E-A947-70E740481C1C}">
                  <a14:useLocalDpi xmlns:a14="http://schemas.microsoft.com/office/drawing/2010/main" val="0"/>
                </a:ext>
              </a:extLst>
            </a:blip>
            <a:srcRect l="10406" r="10406"/>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9788654-2FA8-F768-6BE9-C1379AD117D8}"/>
                </a:ext>
              </a:extLst>
            </p:cNvPr>
            <p:cNvSpPr txBox="1">
              <a:spLocks/>
            </p:cNvSpPr>
            <p:nvPr/>
          </p:nvSpPr>
          <p:spPr>
            <a:xfrm>
              <a:off x="4131444" y="4636554"/>
              <a:ext cx="293670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Axopar</a:t>
              </a:r>
              <a:r>
                <a:rPr lang="en-US" sz="700" kern="0" cap="none" spc="0">
                  <a:solidFill>
                    <a:schemeClr val="bg1"/>
                  </a:solidFill>
                  <a:effectLst>
                    <a:outerShdw blurRad="635000" dir="5400000" algn="ctr" rotWithShape="0">
                      <a:srgbClr val="000000">
                        <a:alpha val="75000"/>
                      </a:srgbClr>
                    </a:outerShdw>
                  </a:effectLst>
                  <a:latin typeface="Finlandica" charset="0"/>
                </a:rPr>
                <a:t> – a Finnish-designed boat brand known for multifunctional boats that </a:t>
              </a:r>
            </a:p>
            <a:p>
              <a:r>
                <a:rPr lang="en-US" sz="700" kern="0" cap="none" spc="0">
                  <a:solidFill>
                    <a:schemeClr val="bg1"/>
                  </a:solidFill>
                  <a:effectLst>
                    <a:outerShdw blurRad="635000" dir="5400000" algn="ctr" rotWithShape="0">
                      <a:srgbClr val="000000">
                        <a:alpha val="75000"/>
                      </a:srgbClr>
                    </a:outerShdw>
                  </a:effectLst>
                  <a:latin typeface="Finlandica" charset="0"/>
                </a:rPr>
                <a:t>combine Scandinavian simplicity with a spirit of adventure. Photo: </a:t>
              </a:r>
              <a:r>
                <a:rPr lang="en-US" sz="700" kern="0" cap="none" spc="0" err="1">
                  <a:solidFill>
                    <a:schemeClr val="bg1"/>
                  </a:solidFill>
                  <a:effectLst>
                    <a:outerShdw blurRad="635000" dir="5400000" algn="ctr" rotWithShape="0">
                      <a:srgbClr val="000000">
                        <a:alpha val="75000"/>
                      </a:srgbClr>
                    </a:outerShdw>
                  </a:effectLst>
                  <a:latin typeface="Finlandica" charset="0"/>
                </a:rPr>
                <a:t>Axopar</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6" name="Group 15">
            <a:extLst>
              <a:ext uri="{FF2B5EF4-FFF2-40B4-BE49-F238E27FC236}">
                <a16:creationId xmlns:a16="http://schemas.microsoft.com/office/drawing/2014/main" id="{961ADBC2-7D98-0A21-EEC9-3472D72301AE}"/>
              </a:ext>
            </a:extLst>
          </p:cNvPr>
          <p:cNvGrpSpPr/>
          <p:nvPr/>
        </p:nvGrpSpPr>
        <p:grpSpPr>
          <a:xfrm>
            <a:off x="537340" y="1650977"/>
            <a:ext cx="2936778" cy="689350"/>
            <a:chOff x="288969" y="2688840"/>
            <a:chExt cx="2784914" cy="830997"/>
          </a:xfrm>
        </p:grpSpPr>
        <p:sp>
          <p:nvSpPr>
            <p:cNvPr id="17" name="Title 1">
              <a:extLst>
                <a:ext uri="{FF2B5EF4-FFF2-40B4-BE49-F238E27FC236}">
                  <a16:creationId xmlns:a16="http://schemas.microsoft.com/office/drawing/2014/main" id="{32DC7DD5-CDE6-2F57-CCA4-FDE1E8D91DD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B4D406BE-BF3A-30D7-66C2-5E9B17FC8A0C}"/>
                </a:ext>
              </a:extLst>
            </p:cNvPr>
            <p:cNvSpPr txBox="1">
              <a:spLocks/>
            </p:cNvSpPr>
            <p:nvPr/>
          </p:nvSpPr>
          <p:spPr>
            <a:xfrm>
              <a:off x="288969" y="2688840"/>
              <a:ext cx="2784914" cy="83099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Living with the elements made us experts in water</a:t>
              </a:r>
            </a:p>
          </p:txBody>
        </p:sp>
      </p:grpSp>
      <p:sp>
        <p:nvSpPr>
          <p:cNvPr id="27" name="TextBox 26">
            <a:extLst>
              <a:ext uri="{FF2B5EF4-FFF2-40B4-BE49-F238E27FC236}">
                <a16:creationId xmlns:a16="http://schemas.microsoft.com/office/drawing/2014/main" id="{F94AC433-3728-A217-F515-7E37130AF2F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98E15BB9-BD86-82AE-3FEC-1E105576415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E770118C-3D78-6359-775C-F8227D651253}"/>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267746-F4A7-929C-9038-2701609A30AB}"/>
              </a:ext>
            </a:extLst>
          </p:cNvPr>
          <p:cNvSpPr/>
          <p:nvPr/>
        </p:nvSpPr>
        <p:spPr>
          <a:xfrm flipV="1">
            <a:off x="1739841" y="257443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B3F511F-7E48-7E34-B100-5C5256FC483D}"/>
              </a:ext>
            </a:extLst>
          </p:cNvPr>
          <p:cNvSpPr txBox="1">
            <a:spLocks/>
          </p:cNvSpPr>
          <p:nvPr/>
        </p:nvSpPr>
        <p:spPr>
          <a:xfrm>
            <a:off x="697485" y="2868972"/>
            <a:ext cx="2539603"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Finland has 188 000 lakes, 31 000 kilometers of shoreline and an archipelago of 81 000 islands. From wooden sailboats to maritime engineering, from ship design and navigation systems to fishing gear, weather-resistant apparel, and world-famous glassware — water runs deep in Finnish design.</a:t>
            </a:r>
          </a:p>
        </p:txBody>
      </p:sp>
      <p:grpSp>
        <p:nvGrpSpPr>
          <p:cNvPr id="3" name="Group 2">
            <a:extLst>
              <a:ext uri="{FF2B5EF4-FFF2-40B4-BE49-F238E27FC236}">
                <a16:creationId xmlns:a16="http://schemas.microsoft.com/office/drawing/2014/main" id="{4D40D10E-0AF7-9479-A72B-ADC120977268}"/>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CBC93AEA-A04D-04C8-53CE-AAFBBB77D13D}"/>
                </a:ext>
              </a:extLst>
            </p:cNvPr>
            <p:cNvPicPr>
              <a:picLocks/>
            </p:cNvPicPr>
            <p:nvPr/>
          </p:nvPicPr>
          <p:blipFill>
            <a:blip r:embed="rId5">
              <a:extLst>
                <a:ext uri="{28A0092B-C50C-407E-A947-70E740481C1C}">
                  <a14:useLocalDpi xmlns:a14="http://schemas.microsoft.com/office/drawing/2010/main" val="0"/>
                </a:ext>
              </a:extLst>
            </a:blip>
            <a:srcRect t="5271" b="5271"/>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4267BFC7-023F-059C-2FD0-EEDCCDC3C877}"/>
                </a:ext>
              </a:extLst>
            </p:cNvPr>
            <p:cNvSpPr txBox="1">
              <a:spLocks/>
            </p:cNvSpPr>
            <p:nvPr/>
          </p:nvSpPr>
          <p:spPr>
            <a:xfrm>
              <a:off x="243010" y="9150805"/>
              <a:ext cx="3191579"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Aino Aalto glassware (1932) is inspired by ripples on water and designed for </a:t>
              </a:r>
            </a:p>
            <a:p>
              <a:r>
                <a:rPr lang="en-US" sz="700" kern="0" cap="none" spc="0">
                  <a:solidFill>
                    <a:schemeClr val="bg1"/>
                  </a:solidFill>
                  <a:effectLst>
                    <a:outerShdw blurRad="635000" dir="5400000" algn="ctr" rotWithShape="0">
                      <a:srgbClr val="000000">
                        <a:alpha val="75000"/>
                      </a:srgbClr>
                    </a:outerShdw>
                  </a:effectLst>
                  <a:latin typeface="Finlandica" charset="0"/>
                </a:rPr>
                <a:t>everyday use – a timeless classic of Nordic modernism, still in production by Iittala. </a:t>
              </a:r>
            </a:p>
            <a:p>
              <a:r>
                <a:rPr lang="en-US" sz="700" kern="0" cap="none" spc="0">
                  <a:solidFill>
                    <a:schemeClr val="bg1"/>
                  </a:solidFill>
                  <a:effectLst>
                    <a:outerShdw blurRad="635000" dir="5400000" algn="ctr" rotWithShape="0">
                      <a:srgbClr val="000000">
                        <a:alpha val="75000"/>
                      </a:srgbClr>
                    </a:outerShdw>
                  </a:effectLst>
                  <a:latin typeface="Finlandica" charset="0"/>
                </a:rPr>
                <a:t>Photo: Anton Sucksdorff / Iittala</a:t>
              </a:r>
            </a:p>
          </p:txBody>
        </p:sp>
      </p:grpSp>
      <p:sp>
        <p:nvSpPr>
          <p:cNvPr id="5" name="Title 1">
            <a:extLst>
              <a:ext uri="{FF2B5EF4-FFF2-40B4-BE49-F238E27FC236}">
                <a16:creationId xmlns:a16="http://schemas.microsoft.com/office/drawing/2014/main" id="{5D2D1718-927B-0ED6-DF61-05557ABC3B7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7" name="Rectangle 6">
            <a:extLst>
              <a:ext uri="{FF2B5EF4-FFF2-40B4-BE49-F238E27FC236}">
                <a16:creationId xmlns:a16="http://schemas.microsoft.com/office/drawing/2014/main" id="{58602626-B862-8373-733D-0D2BB56496AE}"/>
              </a:ext>
            </a:extLst>
          </p:cNvPr>
          <p:cNvSpPr/>
          <p:nvPr/>
        </p:nvSpPr>
        <p:spPr>
          <a:xfrm>
            <a:off x="121385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2C765702-D003-E43E-66DF-F25B9E7561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4" name="Title 1">
            <a:extLst>
              <a:ext uri="{FF2B5EF4-FFF2-40B4-BE49-F238E27FC236}">
                <a16:creationId xmlns:a16="http://schemas.microsoft.com/office/drawing/2014/main" id="{10B4EEEA-BAED-EA2C-4E9D-60346111D7D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19" name="Title 1">
            <a:extLst>
              <a:ext uri="{FF2B5EF4-FFF2-40B4-BE49-F238E27FC236}">
                <a16:creationId xmlns:a16="http://schemas.microsoft.com/office/drawing/2014/main" id="{3B93143B-3642-16EE-25DA-2A9071B3DB92}"/>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3D7B0DA6-BD0A-D988-9649-04636B84978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3" name="Title 1">
            <a:extLst>
              <a:ext uri="{FF2B5EF4-FFF2-40B4-BE49-F238E27FC236}">
                <a16:creationId xmlns:a16="http://schemas.microsoft.com/office/drawing/2014/main" id="{F92809C7-44B8-03E8-FEB3-8ED76CE6B3F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C9113901-607C-72DE-EB06-6A290A151119}"/>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0F7B1B0F-7120-586A-8625-FE70E7EF7A1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B74FACD4-C7A6-2FDD-50D1-DFF74DD568D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25EEB8D8-F811-EB14-EFFB-6C6B4935D1F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39" name="Title 1">
            <a:extLst>
              <a:ext uri="{FF2B5EF4-FFF2-40B4-BE49-F238E27FC236}">
                <a16:creationId xmlns:a16="http://schemas.microsoft.com/office/drawing/2014/main" id="{A76C96D7-AA24-AE1B-C8D3-FD0D3AEF336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Here's an icebreaker: We know how to design in, on and around water</a:t>
            </a:r>
          </a:p>
        </p:txBody>
      </p:sp>
      <p:grpSp>
        <p:nvGrpSpPr>
          <p:cNvPr id="10" name="Group 9">
            <a:extLst>
              <a:ext uri="{FF2B5EF4-FFF2-40B4-BE49-F238E27FC236}">
                <a16:creationId xmlns:a16="http://schemas.microsoft.com/office/drawing/2014/main" id="{BE035845-842A-7A8F-40FE-369AE23C6892}"/>
              </a:ext>
            </a:extLst>
          </p:cNvPr>
          <p:cNvGrpSpPr/>
          <p:nvPr/>
        </p:nvGrpSpPr>
        <p:grpSpPr>
          <a:xfrm>
            <a:off x="4067944" y="620212"/>
            <a:ext cx="5076056" cy="4265480"/>
            <a:chOff x="4067944" y="627530"/>
            <a:chExt cx="5076056" cy="4265480"/>
          </a:xfrm>
        </p:grpSpPr>
        <p:pic>
          <p:nvPicPr>
            <p:cNvPr id="12" name="Picture 11">
              <a:extLst>
                <a:ext uri="{FF2B5EF4-FFF2-40B4-BE49-F238E27FC236}">
                  <a16:creationId xmlns:a16="http://schemas.microsoft.com/office/drawing/2014/main" id="{3FC7E940-C373-CCB0-BCA0-EC288E020D83}"/>
                </a:ext>
              </a:extLst>
            </p:cNvPr>
            <p:cNvPicPr>
              <a:picLocks noChangeAspect="1"/>
            </p:cNvPicPr>
            <p:nvPr/>
          </p:nvPicPr>
          <p:blipFill>
            <a:blip r:embed="rId6">
              <a:extLst>
                <a:ext uri="{28A0092B-C50C-407E-A947-70E740481C1C}">
                  <a14:useLocalDpi xmlns:a14="http://schemas.microsoft.com/office/drawing/2010/main" val="0"/>
                </a:ext>
              </a:extLst>
            </a:blip>
            <a:srcRect l="2328" r="2328"/>
            <a:stretch/>
          </p:blipFill>
          <p:spPr>
            <a:xfrm>
              <a:off x="4067944" y="627530"/>
              <a:ext cx="5076056" cy="4265480"/>
            </a:xfrm>
            <a:prstGeom prst="rect">
              <a:avLst/>
            </a:prstGeom>
          </p:spPr>
        </p:pic>
        <p:sp>
          <p:nvSpPr>
            <p:cNvPr id="29" name="Footer Placeholder 4">
              <a:extLst>
                <a:ext uri="{FF2B5EF4-FFF2-40B4-BE49-F238E27FC236}">
                  <a16:creationId xmlns:a16="http://schemas.microsoft.com/office/drawing/2014/main" id="{B4DF7458-E88B-2E52-5B66-C401852B0243}"/>
                </a:ext>
              </a:extLst>
            </p:cNvPr>
            <p:cNvSpPr txBox="1">
              <a:spLocks/>
            </p:cNvSpPr>
            <p:nvPr/>
          </p:nvSpPr>
          <p:spPr>
            <a:xfrm>
              <a:off x="4131444" y="4638634"/>
              <a:ext cx="434253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Löyly</a:t>
              </a:r>
              <a:r>
                <a:rPr lang="en-US" sz="700" kern="0" cap="none" spc="0">
                  <a:solidFill>
                    <a:schemeClr val="bg1"/>
                  </a:solidFill>
                  <a:effectLst>
                    <a:outerShdw blurRad="635000" dir="5400000" algn="ctr" rotWithShape="0">
                      <a:srgbClr val="000000">
                        <a:alpha val="75000"/>
                      </a:srgbClr>
                    </a:outerShdw>
                  </a:effectLst>
                  <a:latin typeface="Finlandica" charset="0"/>
                </a:rPr>
                <a:t>, Helsinki — a public sauna designed by </a:t>
              </a:r>
              <a:r>
                <a:rPr lang="en-US" sz="700" kern="0" cap="none" spc="0" err="1">
                  <a:solidFill>
                    <a:schemeClr val="bg1"/>
                  </a:solidFill>
                  <a:effectLst>
                    <a:outerShdw blurRad="635000" dir="5400000" algn="ctr" rotWithShape="0">
                      <a:srgbClr val="000000">
                        <a:alpha val="75000"/>
                      </a:srgbClr>
                    </a:outerShdw>
                  </a:effectLst>
                  <a:latin typeface="Finlandica" charset="0"/>
                </a:rPr>
                <a:t>Avanto</a:t>
              </a:r>
              <a:r>
                <a:rPr lang="en-US" sz="700" kern="0" cap="none" spc="0">
                  <a:solidFill>
                    <a:schemeClr val="bg1"/>
                  </a:solidFill>
                  <a:effectLst>
                    <a:outerShdw blurRad="635000" dir="5400000" algn="ctr" rotWithShape="0">
                      <a:srgbClr val="000000">
                        <a:alpha val="75000"/>
                      </a:srgbClr>
                    </a:outerShdw>
                  </a:effectLst>
                  <a:latin typeface="Finlandica" charset="0"/>
                </a:rPr>
                <a:t> Architects and Joanna </a:t>
              </a:r>
              <a:r>
                <a:rPr lang="en-US" sz="700" kern="0" cap="none" spc="0" err="1">
                  <a:solidFill>
                    <a:schemeClr val="bg1"/>
                  </a:solidFill>
                  <a:effectLst>
                    <a:outerShdw blurRad="635000" dir="5400000" algn="ctr" rotWithShape="0">
                      <a:srgbClr val="000000">
                        <a:alpha val="75000"/>
                      </a:srgbClr>
                    </a:outerShdw>
                  </a:effectLst>
                  <a:latin typeface="Finlandica" charset="0"/>
                </a:rPr>
                <a:t>Laajisto</a:t>
              </a:r>
              <a:r>
                <a:rPr lang="en-US" sz="700" kern="0" cap="none" spc="0">
                  <a:solidFill>
                    <a:schemeClr val="bg1"/>
                  </a:solidFill>
                  <a:effectLst>
                    <a:outerShdw blurRad="635000" dir="5400000" algn="ctr" rotWithShape="0">
                      <a:srgbClr val="000000">
                        <a:alpha val="75000"/>
                      </a:srgbClr>
                    </a:outerShdw>
                  </a:effectLst>
                  <a:latin typeface="Finlandica" charset="0"/>
                </a:rPr>
                <a:t> Creative Studio, where design </a:t>
              </a:r>
            </a:p>
            <a:p>
              <a:r>
                <a:rPr lang="en-US" sz="700" kern="0" cap="none" spc="0">
                  <a:solidFill>
                    <a:schemeClr val="bg1"/>
                  </a:solidFill>
                  <a:effectLst>
                    <a:outerShdw blurRad="635000" dir="5400000" algn="ctr" rotWithShape="0">
                      <a:srgbClr val="000000">
                        <a:alpha val="75000"/>
                      </a:srgbClr>
                    </a:outerShdw>
                  </a:effectLst>
                  <a:latin typeface="Finlandica" charset="0"/>
                </a:rPr>
                <a:t>meets nature and the sea is part of the experience, all year round. Photo: </a:t>
              </a:r>
              <a:r>
                <a:rPr lang="en-US" sz="700" kern="0" cap="none" spc="0" err="1">
                  <a:solidFill>
                    <a:schemeClr val="bg1"/>
                  </a:solidFill>
                  <a:effectLst>
                    <a:outerShdw blurRad="635000" dir="5400000" algn="ctr" rotWithShape="0">
                      <a:srgbClr val="000000">
                        <a:alpha val="75000"/>
                      </a:srgbClr>
                    </a:outerShdw>
                  </a:effectLst>
                  <a:latin typeface="Finlandica" charset="0"/>
                </a:rPr>
                <a:t>Kuvatoimisto</a:t>
              </a:r>
              <a:r>
                <a:rPr lang="en-US" sz="700" kern="0" cap="none" spc="0">
                  <a:solidFill>
                    <a:schemeClr val="bg1"/>
                  </a:solidFill>
                  <a:effectLst>
                    <a:outerShdw blurRad="635000" dir="5400000" algn="ctr" rotWithShape="0">
                      <a:srgbClr val="000000">
                        <a:alpha val="75000"/>
                      </a:srgbClr>
                    </a:outerShdw>
                  </a:effectLst>
                  <a:latin typeface="Finlandica" charset="0"/>
                </a:rPr>
                <a:t> Kuvio Oy / Helsinki Partners</a:t>
              </a:r>
            </a:p>
          </p:txBody>
        </p:sp>
      </p:grpSp>
    </p:spTree>
    <p:custDataLst>
      <p:tags r:id="rId1"/>
    </p:custDataLst>
    <p:extLst>
      <p:ext uri="{BB962C8B-B14F-4D97-AF65-F5344CB8AC3E}">
        <p14:creationId xmlns:p14="http://schemas.microsoft.com/office/powerpoint/2010/main" val="863751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4.81481E-6 L 0.69114 4.81481E-6 " pathEditMode="relative" rAng="0" ptsTypes="AA">
                                      <p:cBhvr>
                                        <p:cTn id="25" dur="2500" fill="hold"/>
                                        <p:tgtEl>
                                          <p:spTgt spid="10"/>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7668" t="28492" r="766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29506"/>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Supercell’s headquarters in Wood City, </a:t>
            </a:r>
            <a:r>
              <a:rPr lang="en-US" sz="700" kern="0" cap="none" spc="0" err="1">
                <a:solidFill>
                  <a:schemeClr val="bg1"/>
                </a:solidFill>
              </a:rPr>
              <a:t>Jätkäsaari</a:t>
            </a:r>
            <a:r>
              <a:rPr lang="en-US" sz="700" kern="0" cap="none" spc="0">
                <a:solidFill>
                  <a:schemeClr val="bg1"/>
                </a:solidFill>
              </a:rPr>
              <a:t>, Helsinki – designed to create the “best working conditions in the world”. </a:t>
            </a:r>
          </a:p>
          <a:p>
            <a:pPr algn="ctr"/>
            <a:r>
              <a:rPr lang="en-US" sz="700" kern="0" cap="none" spc="0">
                <a:solidFill>
                  <a:schemeClr val="bg1"/>
                </a:solidFill>
              </a:rPr>
              <a:t>Architecture: </a:t>
            </a:r>
            <a:r>
              <a:rPr lang="en-US" sz="700" kern="0" cap="none" spc="0" err="1">
                <a:solidFill>
                  <a:schemeClr val="bg1"/>
                </a:solidFill>
              </a:rPr>
              <a:t>Anttinen</a:t>
            </a:r>
            <a:r>
              <a:rPr lang="en-US" sz="700" kern="0" cap="none" spc="0">
                <a:solidFill>
                  <a:schemeClr val="bg1"/>
                </a:solidFill>
              </a:rPr>
              <a:t> Oiva Architects. Interiors: Firm 151, </a:t>
            </a:r>
            <a:r>
              <a:rPr lang="en-US" sz="700" kern="0" cap="none" spc="0" err="1">
                <a:solidFill>
                  <a:schemeClr val="bg1"/>
                </a:solidFill>
              </a:rPr>
              <a:t>Futudesign</a:t>
            </a:r>
            <a:r>
              <a:rPr lang="en-US" sz="700" kern="0" cap="none" spc="0">
                <a:solidFill>
                  <a:schemeClr val="bg1"/>
                </a:solidFill>
              </a:rPr>
              <a:t>, and Fyra.</a:t>
            </a:r>
          </a:p>
          <a:p>
            <a:pPr algn="ctr"/>
            <a:r>
              <a:rPr lang="en-US" sz="700" kern="0" cap="none" spc="0">
                <a:solidFill>
                  <a:schemeClr val="bg1"/>
                </a:solidFill>
              </a:rPr>
              <a:t>Photo: Pasi Salminen / Supercell</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Game-changing digital design</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75B8AE8-7D55-0CC2-EFBE-E3D80A0047E2}"/>
              </a:ext>
            </a:extLst>
          </p:cNvPr>
          <p:cNvSpPr/>
          <p:nvPr/>
        </p:nvSpPr>
        <p:spPr>
          <a:xfrm flipV="1">
            <a:off x="1830223" y="2169104"/>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CF0E396-A741-0976-E152-3DB38B8260C4}"/>
              </a:ext>
            </a:extLst>
          </p:cNvPr>
          <p:cNvGrpSpPr/>
          <p:nvPr/>
        </p:nvGrpSpPr>
        <p:grpSpPr>
          <a:xfrm>
            <a:off x="666750" y="1606437"/>
            <a:ext cx="2769674" cy="456892"/>
            <a:chOff x="1077427" y="2465316"/>
            <a:chExt cx="2024302" cy="491184"/>
          </a:xfrm>
        </p:grpSpPr>
        <p:sp>
          <p:nvSpPr>
            <p:cNvPr id="36" name="Title 1">
              <a:extLst>
                <a:ext uri="{FF2B5EF4-FFF2-40B4-BE49-F238E27FC236}">
                  <a16:creationId xmlns:a16="http://schemas.microsoft.com/office/drawing/2014/main" id="{ABE64597-B55D-6A6B-7F07-ADF576EA25C1}"/>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7" name="Title 1">
              <a:extLst>
                <a:ext uri="{FF2B5EF4-FFF2-40B4-BE49-F238E27FC236}">
                  <a16:creationId xmlns:a16="http://schemas.microsoft.com/office/drawing/2014/main" id="{A3ABACAA-0CAE-F6D6-B36B-7B9E441983AA}"/>
                </a:ext>
              </a:extLst>
            </p:cNvPr>
            <p:cNvSpPr txBox="1">
              <a:spLocks/>
            </p:cNvSpPr>
            <p:nvPr/>
          </p:nvSpPr>
          <p:spPr>
            <a:xfrm>
              <a:off x="1077427" y="2465316"/>
              <a:ext cx="2024302" cy="30777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Nokia set the tone</a:t>
              </a:r>
            </a:p>
          </p:txBody>
        </p:sp>
      </p:grpSp>
      <p:sp>
        <p:nvSpPr>
          <p:cNvPr id="40" name="Title 1">
            <a:extLst>
              <a:ext uri="{FF2B5EF4-FFF2-40B4-BE49-F238E27FC236}">
                <a16:creationId xmlns:a16="http://schemas.microsoft.com/office/drawing/2014/main" id="{F157252A-0A4F-5048-D4E4-04FB0F5B46D1}"/>
              </a:ext>
            </a:extLst>
          </p:cNvPr>
          <p:cNvSpPr txBox="1">
            <a:spLocks/>
          </p:cNvSpPr>
          <p:nvPr/>
        </p:nvSpPr>
        <p:spPr>
          <a:xfrm>
            <a:off x="938628" y="2490387"/>
            <a:ext cx="2233190"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the highly competitive global field of digital design, Finland has established a reputation for innovation, functionality, and bold creativity. </a:t>
            </a:r>
          </a:p>
          <a:p>
            <a:pPr algn="ctr"/>
            <a:endParaRPr lang="en-US" sz="1000" b="0">
              <a:solidFill>
                <a:schemeClr val="tx1"/>
              </a:solidFill>
              <a:ea typeface="+mj-lt"/>
              <a:cs typeface="+mj-lt"/>
            </a:endParaRPr>
          </a:p>
          <a:p>
            <a:pPr algn="ctr"/>
            <a:r>
              <a:rPr lang="en-US" sz="1000" b="0">
                <a:solidFill>
                  <a:schemeClr val="tx1"/>
                </a:solidFill>
                <a:ea typeface="+mj-lt"/>
                <a:cs typeface="+mj-lt"/>
              </a:rPr>
              <a:t>Now digital design companies like Supercell, Remedy, and </a:t>
            </a:r>
            <a:r>
              <a:rPr lang="en-US" sz="1000" b="0" err="1">
                <a:solidFill>
                  <a:schemeClr val="tx1"/>
                </a:solidFill>
                <a:ea typeface="+mj-lt"/>
                <a:cs typeface="+mj-lt"/>
              </a:rPr>
              <a:t>Iceye</a:t>
            </a:r>
            <a:r>
              <a:rPr lang="en-US" sz="1000" b="0">
                <a:solidFill>
                  <a:schemeClr val="tx1"/>
                </a:solidFill>
                <a:ea typeface="+mj-lt"/>
                <a:cs typeface="+mj-lt"/>
              </a:rPr>
              <a:t> are taking it to the next level – all the way to space.</a:t>
            </a:r>
          </a:p>
        </p:txBody>
      </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Game-changing digital design</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PATTERNS OF FINNISH DESIGN</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878E4E5B-7E7E-7E19-8EC6-04705EA2A9E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1" name="Rectangle 30">
            <a:extLst>
              <a:ext uri="{FF2B5EF4-FFF2-40B4-BE49-F238E27FC236}">
                <a16:creationId xmlns:a16="http://schemas.microsoft.com/office/drawing/2014/main" id="{9FCB2063-6A7B-3650-71E6-97308FB7ADC9}"/>
              </a:ext>
            </a:extLst>
          </p:cNvPr>
          <p:cNvSpPr/>
          <p:nvPr/>
        </p:nvSpPr>
        <p:spPr>
          <a:xfrm>
            <a:off x="150900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itle 1">
            <a:extLst>
              <a:ext uri="{FF2B5EF4-FFF2-40B4-BE49-F238E27FC236}">
                <a16:creationId xmlns:a16="http://schemas.microsoft.com/office/drawing/2014/main" id="{087E02E7-D02F-2838-8CE5-66FABA43CD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3" name="Title 1">
            <a:extLst>
              <a:ext uri="{FF2B5EF4-FFF2-40B4-BE49-F238E27FC236}">
                <a16:creationId xmlns:a16="http://schemas.microsoft.com/office/drawing/2014/main" id="{10DA66A6-D091-442B-1E79-8DC5DEE93B8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8" name="Title 1">
            <a:extLst>
              <a:ext uri="{FF2B5EF4-FFF2-40B4-BE49-F238E27FC236}">
                <a16:creationId xmlns:a16="http://schemas.microsoft.com/office/drawing/2014/main" id="{4052D588-B529-B386-EFB8-D103CABEE47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9" name="Title 1">
            <a:extLst>
              <a:ext uri="{FF2B5EF4-FFF2-40B4-BE49-F238E27FC236}">
                <a16:creationId xmlns:a16="http://schemas.microsoft.com/office/drawing/2014/main" id="{50102F7A-FE38-DE1A-6E34-84872DB3EED5}"/>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D5270261-C3DC-B444-98F8-EDCEE19FB16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AB3DF21D-DFF9-842D-4652-60CE2A99593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652C8400-C4A5-39D3-ADB0-ACDCC8394104}"/>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6329EAAC-AD65-6633-1979-09B59D60837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A1E3FA5D-8ABB-E62B-445F-232542C5387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4" name="Group 13">
            <a:extLst>
              <a:ext uri="{FF2B5EF4-FFF2-40B4-BE49-F238E27FC236}">
                <a16:creationId xmlns:a16="http://schemas.microsoft.com/office/drawing/2014/main" id="{463B8D08-6434-73CF-8C40-02DCA71AA997}"/>
              </a:ext>
            </a:extLst>
          </p:cNvPr>
          <p:cNvGrpSpPr/>
          <p:nvPr/>
        </p:nvGrpSpPr>
        <p:grpSpPr>
          <a:xfrm>
            <a:off x="4067944" y="627531"/>
            <a:ext cx="5076056" cy="4265480"/>
            <a:chOff x="4067944" y="627530"/>
            <a:chExt cx="5076056" cy="4265480"/>
          </a:xfrm>
        </p:grpSpPr>
        <p:pic>
          <p:nvPicPr>
            <p:cNvPr id="15" name="Picture 14">
              <a:extLst>
                <a:ext uri="{FF2B5EF4-FFF2-40B4-BE49-F238E27FC236}">
                  <a16:creationId xmlns:a16="http://schemas.microsoft.com/office/drawing/2014/main" id="{6A7E154E-1FAE-B01A-37A8-30EDB3F90FF5}"/>
                </a:ext>
              </a:extLst>
            </p:cNvPr>
            <p:cNvPicPr>
              <a:picLocks noChangeAspect="1"/>
            </p:cNvPicPr>
            <p:nvPr/>
          </p:nvPicPr>
          <p:blipFill>
            <a:blip r:embed="rId4">
              <a:extLst>
                <a:ext uri="{28A0092B-C50C-407E-A947-70E740481C1C}">
                  <a14:useLocalDpi xmlns:a14="http://schemas.microsoft.com/office/drawing/2010/main" val="0"/>
                </a:ext>
              </a:extLst>
            </a:blip>
            <a:srcRect l="12518" r="8146"/>
            <a:stretch>
              <a:fillRect/>
            </a:stretch>
          </p:blipFill>
          <p:spPr>
            <a:xfrm>
              <a:off x="4067944" y="627530"/>
              <a:ext cx="5076056" cy="4265480"/>
            </a:xfrm>
            <a:prstGeom prst="rect">
              <a:avLst/>
            </a:prstGeom>
          </p:spPr>
        </p:pic>
        <p:sp>
          <p:nvSpPr>
            <p:cNvPr id="16" name="Footer Placeholder 4">
              <a:extLst>
                <a:ext uri="{FF2B5EF4-FFF2-40B4-BE49-F238E27FC236}">
                  <a16:creationId xmlns:a16="http://schemas.microsoft.com/office/drawing/2014/main" id="{35664968-DCCB-C438-0A63-F7E30913EE18}"/>
                </a:ext>
              </a:extLst>
            </p:cNvPr>
            <p:cNvSpPr txBox="1">
              <a:spLocks/>
            </p:cNvSpPr>
            <p:nvPr/>
          </p:nvSpPr>
          <p:spPr>
            <a:xfrm>
              <a:off x="4131444" y="4631376"/>
              <a:ext cx="379430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Nokia Design Archive – Opening the door to two decades of Nokia’s inner workings, a new online </a:t>
              </a:r>
            </a:p>
            <a:p>
              <a:r>
                <a:rPr lang="en-US" sz="700" kern="0" cap="none" spc="0">
                  <a:solidFill>
                    <a:schemeClr val="bg1"/>
                  </a:solidFill>
                  <a:effectLst>
                    <a:outerShdw blurRad="635000" dir="5400000" algn="ctr" rotWithShape="0">
                      <a:srgbClr val="000000">
                        <a:alpha val="75000"/>
                      </a:srgbClr>
                    </a:outerShdw>
                  </a:effectLst>
                  <a:latin typeface="Finlandica" charset="0"/>
                </a:rPr>
                <a:t>portal brings never-before-seen material to the </a:t>
              </a:r>
              <a:r>
                <a:rPr lang="en-US" sz="700" kern="0" cap="none" spc="0" err="1">
                  <a:solidFill>
                    <a:schemeClr val="bg1"/>
                  </a:solidFill>
                  <a:effectLst>
                    <a:outerShdw blurRad="635000" dir="5400000" algn="ctr" rotWithShape="0">
                      <a:srgbClr val="000000">
                        <a:alpha val="75000"/>
                      </a:srgbClr>
                    </a:outerShdw>
                  </a:effectLst>
                  <a:latin typeface="Finlandica" charset="0"/>
                </a:rPr>
                <a:t>public.Photo</a:t>
              </a:r>
              <a:r>
                <a:rPr lang="en-US" sz="700" kern="0" cap="none" spc="0">
                  <a:solidFill>
                    <a:schemeClr val="bg1"/>
                  </a:solidFill>
                  <a:effectLst>
                    <a:outerShdw blurRad="635000" dir="5400000" algn="ctr" rotWithShape="0">
                      <a:srgbClr val="000000">
                        <a:alpha val="75000"/>
                      </a:srgbClr>
                    </a:outerShdw>
                  </a:effectLst>
                  <a:latin typeface="Finlandica" charset="0"/>
                </a:rPr>
                <a:t>: Aleksi Poutanen / Aalto University</a:t>
              </a:r>
            </a:p>
          </p:txBody>
        </p:sp>
      </p:grpSp>
      <p:grpSp>
        <p:nvGrpSpPr>
          <p:cNvPr id="17" name="Group 16">
            <a:extLst>
              <a:ext uri="{FF2B5EF4-FFF2-40B4-BE49-F238E27FC236}">
                <a16:creationId xmlns:a16="http://schemas.microsoft.com/office/drawing/2014/main" id="{FEEC4DB3-028B-3FF8-79DA-2F5A3EC4DC57}"/>
              </a:ext>
            </a:extLst>
          </p:cNvPr>
          <p:cNvGrpSpPr/>
          <p:nvPr/>
        </p:nvGrpSpPr>
        <p:grpSpPr>
          <a:xfrm>
            <a:off x="179510" y="5321880"/>
            <a:ext cx="3816426" cy="4269600"/>
            <a:chOff x="179510" y="5249140"/>
            <a:chExt cx="3816426" cy="4269600"/>
          </a:xfrm>
        </p:grpSpPr>
        <p:pic>
          <p:nvPicPr>
            <p:cNvPr id="18" name="Picture 17">
              <a:extLst>
                <a:ext uri="{FF2B5EF4-FFF2-40B4-BE49-F238E27FC236}">
                  <a16:creationId xmlns:a16="http://schemas.microsoft.com/office/drawing/2014/main" id="{938C454E-2541-AAD7-2542-17DB40B7ABF2}"/>
                </a:ext>
              </a:extLst>
            </p:cNvPr>
            <p:cNvPicPr>
              <a:picLocks/>
            </p:cNvPicPr>
            <p:nvPr/>
          </p:nvPicPr>
          <p:blipFill>
            <a:blip r:embed="rId5">
              <a:extLst>
                <a:ext uri="{28A0092B-C50C-407E-A947-70E740481C1C}">
                  <a14:useLocalDpi xmlns:a14="http://schemas.microsoft.com/office/drawing/2010/main" val="0"/>
                </a:ext>
              </a:extLst>
            </a:blip>
            <a:srcRect l="27778" r="21942"/>
            <a:stretch>
              <a:fillRect/>
            </a:stretch>
          </p:blipFill>
          <p:spPr>
            <a:xfrm>
              <a:off x="179510" y="5249140"/>
              <a:ext cx="3816426" cy="4269600"/>
            </a:xfrm>
            <a:prstGeom prst="rect">
              <a:avLst/>
            </a:prstGeom>
          </p:spPr>
        </p:pic>
        <p:sp>
          <p:nvSpPr>
            <p:cNvPr id="19" name="Footer Placeholder 4">
              <a:extLst>
                <a:ext uri="{FF2B5EF4-FFF2-40B4-BE49-F238E27FC236}">
                  <a16:creationId xmlns:a16="http://schemas.microsoft.com/office/drawing/2014/main" id="{6C5C83CC-1E6D-208F-F81F-2683298C43C6}"/>
                </a:ext>
              </a:extLst>
            </p:cNvPr>
            <p:cNvSpPr txBox="1">
              <a:spLocks/>
            </p:cNvSpPr>
            <p:nvPr/>
          </p:nvSpPr>
          <p:spPr>
            <a:xfrm>
              <a:off x="243010" y="9255754"/>
              <a:ext cx="264655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Helsinki, Finland – captured by ICEYE’s high-resolution radar satellite.</a:t>
              </a:r>
            </a:p>
            <a:p>
              <a:r>
                <a:rPr lang="en-US" sz="700" kern="0" cap="none" spc="0">
                  <a:solidFill>
                    <a:schemeClr val="bg1"/>
                  </a:solidFill>
                  <a:effectLst>
                    <a:outerShdw blurRad="635000" dir="5400000" algn="ctr" rotWithShape="0">
                      <a:srgbClr val="000000">
                        <a:alpha val="75000"/>
                      </a:srgbClr>
                    </a:outerShdw>
                  </a:effectLst>
                  <a:latin typeface="Finlandica" charset="0"/>
                </a:rPr>
                <a:t>Photo: ICEYE</a:t>
              </a:r>
            </a:p>
          </p:txBody>
        </p:sp>
      </p:gr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strVal val="#ppt_w*0.70"/>
                                          </p:val>
                                        </p:tav>
                                        <p:tav tm="100000">
                                          <p:val>
                                            <p:strVal val="#ppt_w"/>
                                          </p:val>
                                        </p:tav>
                                      </p:tavLst>
                                    </p:anim>
                                    <p:anim calcmode="lin" valueType="num">
                                      <p:cBhvr>
                                        <p:cTn id="14" dur="750" fill="hold"/>
                                        <p:tgtEl>
                                          <p:spTgt spid="34"/>
                                        </p:tgtEl>
                                        <p:attrNameLst>
                                          <p:attrName>ppt_h</p:attrName>
                                        </p:attrNameLst>
                                      </p:cBhvr>
                                      <p:tavLst>
                                        <p:tav tm="0">
                                          <p:val>
                                            <p:strVal val="#ppt_h"/>
                                          </p:val>
                                        </p:tav>
                                        <p:tav tm="100000">
                                          <p:val>
                                            <p:strVal val="#ppt_h"/>
                                          </p:val>
                                        </p:tav>
                                      </p:tavLst>
                                    </p:anim>
                                    <p:animEffect transition="in" filter="fade">
                                      <p:cBhvr>
                                        <p:cTn id="15" dur="750"/>
                                        <p:tgtEl>
                                          <p:spTgt spid="3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p:tgtEl>
                                          <p:spTgt spid="40"/>
                                        </p:tgtEl>
                                        <p:attrNameLst>
                                          <p:attrName>ppt_y</p:attrName>
                                        </p:attrNameLst>
                                      </p:cBhvr>
                                      <p:tavLst>
                                        <p:tav tm="0">
                                          <p:val>
                                            <p:strVal val="#ppt_y-#ppt_h*1.125000"/>
                                          </p:val>
                                        </p:tav>
                                        <p:tav tm="100000">
                                          <p:val>
                                            <p:strVal val="#ppt_y"/>
                                          </p:val>
                                        </p:tav>
                                      </p:tavLst>
                                    </p:anim>
                                    <p:animEffect transition="in" filter="wipe(down)">
                                      <p:cBhvr>
                                        <p:cTn id="19" dur="10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436F6FF9-61A0-4F07-A0A8-A39A1CEE0741}"/>
</file>

<file path=customXml/itemProps3.xml><?xml version="1.0" encoding="utf-8"?>
<ds:datastoreItem xmlns:ds="http://schemas.openxmlformats.org/officeDocument/2006/customXml" ds:itemID="{B6AE11A5-BEE4-47AE-A876-D224C8F94A57}">
  <ds:schemaRefs>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 ds:uri="f6001937-131a-4e96-baff-ca13d4d9a111"/>
    <ds:schemaRef ds:uri="http://schemas.microsoft.com/office/infopath/2007/PartnerControls"/>
    <ds:schemaRef ds:uri="d142e32c-b0cf-45f9-98c1-f6222271300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1_Suomi Finland</Template>
  <TotalTime>0</TotalTime>
  <Words>3349</Words>
  <Application>Microsoft Macintosh PowerPoint</Application>
  <PresentationFormat>On-screen Show (16:9)</PresentationFormat>
  <Paragraphs>366</Paragraphs>
  <Slides>24</Slides>
  <Notes>24</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Arial,Sans-Serif</vt:lpstr>
      <vt:lpstr>Calibri</vt:lpstr>
      <vt:lpstr>Finlandica</vt:lpstr>
      <vt:lpstr>1_Suomi Finland</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take a seat  and talk about how to shape the future,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1</cp:revision>
  <dcterms:created xsi:type="dcterms:W3CDTF">2024-12-11T12:49:30Z</dcterms:created>
  <dcterms:modified xsi:type="dcterms:W3CDTF">2026-04-07T09:45:09Z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