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3E_5D4117E2.xml" ContentType="application/vnd.ms-powerpoint.comments+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comments/modernComment_142_91D8A1A.xml" ContentType="application/vnd.ms-powerpoint.comment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comments/modernComment_144_CFFB05EF.xml" ContentType="application/vnd.ms-powerpoint.comment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comments/modernComment_145_26879AB7.xml" ContentType="application/vnd.ms-powerpoint.comment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comments/modernComment_149_1958ED6E.xml" ContentType="application/vnd.ms-powerpoint.comment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318" r:id="rId6"/>
    <p:sldId id="276" r:id="rId7"/>
    <p:sldId id="291" r:id="rId8"/>
    <p:sldId id="287" r:id="rId9"/>
    <p:sldId id="319" r:id="rId10"/>
    <p:sldId id="295" r:id="rId11"/>
    <p:sldId id="320" r:id="rId12"/>
    <p:sldId id="296" r:id="rId13"/>
    <p:sldId id="330" r:id="rId14"/>
    <p:sldId id="298" r:id="rId15"/>
    <p:sldId id="322" r:id="rId16"/>
    <p:sldId id="299" r:id="rId17"/>
    <p:sldId id="323" r:id="rId18"/>
    <p:sldId id="300" r:id="rId19"/>
    <p:sldId id="324" r:id="rId20"/>
    <p:sldId id="301" r:id="rId21"/>
    <p:sldId id="325" r:id="rId22"/>
    <p:sldId id="302" r:id="rId23"/>
    <p:sldId id="329" r:id="rId24"/>
    <p:sldId id="289" r:id="rId25"/>
    <p:sldId id="328"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2935" userDrawn="1">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guide id="16" pos="2980" userDrawn="1">
          <p15:clr>
            <a:srgbClr val="A4A3A4"/>
          </p15:clr>
        </p15:guide>
        <p15:guide id="17" orient="horz" pos="17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 id="{6B033516-5930-667A-6A57-33645B575DEF}" name="Anniina Nieminen" initials="AN" userId="S::anniina.nieminen@republic.fi::f7839237-dba9-434e-a8d8-c65406723c4d" providerId="AD"/>
  <p188:author id="{DCE21123-2A52-48A0-5831-EDBDF6607DD5}" name="Smuel Stiller" initials="SS" userId="S::smuel.stiller@republic.fi::baaceb4f-c17c-4b20-a98b-2c2514b53c4b" providerId="AD"/>
  <p188:author id="{3455B831-4E5A-461A-53B9-6F5E5CE7FA3B}" name="Emma Kemppainen" initials="" userId="S::emma.kemppainen@republic.fi::8155b497-1e7e-4c60-bc78-05f00b1c973e" providerId="AD"/>
  <p188:author id="{A0FFE6CC-4A8E-91DF-898A-C86CB04609C2}" name="Helena Piirainen" initials="HP" userId="S::helena.piirainen@republic.fi::321f3615-564d-49fa-aaee-49cebc2980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E7CAA-4720-7D2E-EDB3-BF492DCECB62}" v="5" dt="2026-02-19T12:14:49.121"/>
    <p1510:client id="{B3FBA0DB-6367-984C-9D98-140FCE5656A4}" v="210" dt="2026-02-19T12:21:41.6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43"/>
    <p:restoredTop sz="88844"/>
  </p:normalViewPr>
  <p:slideViewPr>
    <p:cSldViewPr snapToGrid="0">
      <p:cViewPr>
        <p:scale>
          <a:sx n="121" d="100"/>
          <a:sy n="121" d="100"/>
        </p:scale>
        <p:origin x="656" y="560"/>
      </p:cViewPr>
      <p:guideLst>
        <p:guide orient="horz" pos="1620"/>
        <p:guide orient="horz" pos="305"/>
        <p:guide orient="horz" pos="2754"/>
        <p:guide orient="horz" pos="531"/>
        <p:guide orient="horz" pos="940"/>
        <p:guide orient="horz" pos="849"/>
        <p:guide orient="horz" pos="2935"/>
        <p:guide pos="2880"/>
        <p:guide pos="295"/>
        <p:guide pos="5465"/>
        <p:guide pos="1156"/>
        <p:guide pos="1973"/>
        <p:guide pos="3787"/>
        <p:guide pos="4604"/>
        <p:guide orient="horz" pos="3117"/>
        <p:guide pos="2980"/>
        <p:guide orient="horz" pos="1720"/>
      </p:guideLst>
    </p:cSldViewPr>
  </p:slideViewPr>
  <p:notesTextViewPr>
    <p:cViewPr>
      <p:scale>
        <a:sx n="170" d="100"/>
        <a:sy n="170" d="100"/>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omments/modernComment_13E_5D4117E2.xml><?xml version="1.0" encoding="utf-8"?>
<p188:cmLst xmlns:a="http://schemas.openxmlformats.org/drawingml/2006/main" xmlns:r="http://schemas.openxmlformats.org/officeDocument/2006/relationships" xmlns:p188="http://schemas.microsoft.com/office/powerpoint/2018/8/main">
  <p188:cm id="{842204C6-6971-4CBE-B3E8-96E92F31BB00}" authorId="{A0FFE6CC-4A8E-91DF-898A-C86CB04609C2}" created="2026-01-22T06:20:20.186">
    <pc:sldMkLst xmlns:pc="http://schemas.microsoft.com/office/powerpoint/2013/main/command">
      <pc:docMk/>
      <pc:sldMk cId="1564547042" sldId="318"/>
    </pc:sldMkLst>
    <p188:txBody>
      <a:bodyPr/>
      <a:lstStyle/>
      <a:p>
        <a:r>
          <a:rPr lang="fi-FI"/>
          <a:t>Kuva Schjerfbeckistä, sopisi kultakauden taiteilijoiden yhteyteen paremmin
Simbergin haavoittuneesta enkelistä tai Antti Laitisen Broken Landscape VI:sta ei olla saatu kuvaa
Dia 11: Sasha Huberin kuvasta puuttuu kuvaajatiedot ja hänestä ylipäätään muistiinpanot
kuvaajatiedot puuttuu: dia 15 Jenni Laiti, dia 17 Kaarina Kaikkonen (vasemmanpuolinen kuva), dia 19 Raimo Saarinen (vasen ala) (toimi. huom: voi olla, että jos esitystä on katsellut vain selaamalla selaimessa läpi, niin nämä alahaalta ylös animoituvat kuvat on voineet jäädä huomaamatta)</a:t>
        </a:r>
      </a:p>
    </p188:txBody>
    <p188:extLst>
      <p:ext xmlns:p="http://schemas.openxmlformats.org/presentationml/2006/main" uri="{57CB4572-C831-44C2-8A1C-0ADB6CCDFE69}">
        <p223:reactions xmlns:p223="http://schemas.microsoft.com/office/powerpoint/2022/03/main">
          <p223:rxn type="👍">
            <p223:instance time="2026-01-28T07:58:41.297" authorId="{6B033516-5930-667A-6A57-33645B575DEF}"/>
          </p223:rxn>
        </p223:reactions>
      </p:ext>
    </p188:extLst>
  </p188:cm>
  <p188:cm id="{36617E99-D928-544B-A80A-ADC7A211D251}" authorId="{A0FFE6CC-4A8E-91DF-898A-C86CB04609C2}" created="2026-01-28T08:47:17.479">
    <pc:sldMkLst xmlns:pc="http://schemas.microsoft.com/office/powerpoint/2013/main/command">
      <pc:docMk/>
      <pc:sldMk cId="1564547042" sldId="318"/>
    </pc:sldMkLst>
    <p188:txBody>
      <a:bodyPr/>
      <a:lstStyle/>
      <a:p>
        <a:r>
          <a:rPr lang="en-FI"/>
          <a:t>kansikuva menee vaihtoon</a:t>
        </a:r>
      </a:p>
    </p188:txBody>
    <p188:extLst>
      <p:ext xmlns:p="http://schemas.openxmlformats.org/presentationml/2006/main" uri="{57CB4572-C831-44C2-8A1C-0ADB6CCDFE69}">
        <p223:reactions xmlns:p223="http://schemas.microsoft.com/office/powerpoint/2022/03/main">
          <p223:rxn type="👍">
            <p223:instance time="2026-02-16T08:10:33.749" authorId="{6B033516-5930-667A-6A57-33645B575DEF}"/>
          </p223:rxn>
        </p223:reactions>
      </p:ext>
    </p188:extLst>
  </p188:cm>
</p188:cmLst>
</file>

<file path=ppt/comments/modernComment_142_91D8A1A.xml><?xml version="1.0" encoding="utf-8"?>
<p188:cmLst xmlns:a="http://schemas.openxmlformats.org/drawingml/2006/main" xmlns:r="http://schemas.openxmlformats.org/officeDocument/2006/relationships" xmlns:p188="http://schemas.microsoft.com/office/powerpoint/2018/8/main">
  <p188:cm id="{749C17E0-B438-44A7-8DC8-0DAF1D2708A1}" authorId="{A0FFE6CC-4A8E-91DF-898A-C86CB04609C2}" status="resolved" created="2026-02-19T12:05:14.448" startDate="2026-02-19T12:05:20.058" dueDate="2026-02-19T12:05:20.058" assignedTo="{DCE21123-2A52-48A0-5831-EDBDF6607DD5}" complete="100000" title="@Smuel Stiller">
    <pc:sldMkLst xmlns:pc="http://schemas.microsoft.com/office/powerpoint/2013/main/command">
      <pc:docMk/>
      <pc:sldMk cId="152930842" sldId="322"/>
    </pc:sldMkLst>
    <p188:replyLst>
      <p188:reply id="{25D91674-5668-457F-94BE-E36C9DEA37C1}" authorId="{A0FFE6CC-4A8E-91DF-898A-C86CB04609C2}" created="2026-02-19T12:05:20.058">
        <p188:txBody>
          <a:bodyPr/>
          <a:lstStyle/>
          <a:p>
            <a:r>
              <a:rPr lang="fi-FI"/>
              <a:t>[@Smuel Stiller] </a:t>
            </a:r>
          </a:p>
        </p188:txBody>
      </p188:reply>
    </p188:replyLst>
    <p188:txBody>
      <a:bodyPr/>
      <a:lstStyle/>
      <a:p>
        <a:r>
          <a:rPr lang="fi-FI"/>
          <a:t>Tailoring Freedom – Renty and Delia, 2021 Sasha Huber. Photo: Tamara Lanier</a:t>
        </a:r>
      </a:p>
    </p188:txBody>
    <p188:extLst>
      <p:ext xmlns:p="http://schemas.openxmlformats.org/presentationml/2006/main" uri="{5BB2D875-25FF-4072-B9AC-8F64D62656EB}">
        <p228:taskDetails xmlns:p228="http://schemas.microsoft.com/office/powerpoint/2022/08/main">
          <p228:history>
            <p228:event time="2026-02-19T12:05:20.058" id="{00B1FF09-3EAB-4DAB-B786-956CA6527A56}">
              <p228:atrbtn authorId="{A0FFE6CC-4A8E-91DF-898A-C86CB04609C2}"/>
              <p228:anchr>
                <p228:comment id="{25D91674-5668-457F-94BE-E36C9DEA37C1}"/>
              </p228:anchr>
              <p228:add/>
            </p228:event>
            <p228:event time="2026-02-19T12:05:20.058" id="{74E9A2FB-551A-405C-824F-7A6A61BC27F9}">
              <p228:atrbtn authorId="{A0FFE6CC-4A8E-91DF-898A-C86CB04609C2}"/>
              <p228:anchr>
                <p228:comment id="{25D91674-5668-457F-94BE-E36C9DEA37C1}"/>
              </p228:anchr>
              <p228:asgn authorId="{DCE21123-2A52-48A0-5831-EDBDF6607DD5}"/>
            </p228:event>
            <p228:event time="2026-02-19T12:05:20.058" id="{BA65DBC6-EEF9-43E9-B1A1-C0F04A40E312}">
              <p228:atrbtn authorId="{A0FFE6CC-4A8E-91DF-898A-C86CB04609C2}"/>
              <p228:anchr>
                <p228:comment id="{25D91674-5668-457F-94BE-E36C9DEA37C1}"/>
              </p228:anchr>
              <p228:date stDt="2026-02-19T12:05:20.058" endDt="2026-02-19T12:05:20.058"/>
            </p228:event>
            <p228:event time="2026-02-19T12:05:20.058" id="{7821576B-4708-4BDD-A2EF-12B1C6FED8B3}">
              <p228:atrbtn authorId="{A0FFE6CC-4A8E-91DF-898A-C86CB04609C2}"/>
              <p228:anchr>
                <p228:comment id="{25D91674-5668-457F-94BE-E36C9DEA37C1}"/>
              </p228:anchr>
              <p228:title val="@Smuel Stiller"/>
            </p228:event>
            <p228:event time="2026-02-19T12:14:22.015" id="{CA5822EF-1D83-0B42-A7BA-70E0D3303477}">
              <p228:atrbtn authorId="{DCE21123-2A52-48A0-5831-EDBDF6607DD5}"/>
              <p228:anchr>
                <p228:comment id="{00000000-0000-0000-0000-000000000000}"/>
              </p228:anchr>
              <p228:pcntCmplt val="100000"/>
            </p228:event>
          </p228:history>
        </p228:taskDetails>
      </p:ext>
    </p188:extLst>
  </p188:cm>
</p188:cmLst>
</file>

<file path=ppt/comments/modernComment_144_CFFB05EF.xml><?xml version="1.0" encoding="utf-8"?>
<p188:cmLst xmlns:a="http://schemas.openxmlformats.org/drawingml/2006/main" xmlns:r="http://schemas.openxmlformats.org/officeDocument/2006/relationships" xmlns:p188="http://schemas.microsoft.com/office/powerpoint/2018/8/main">
  <p188:cm id="{8B947185-8D63-45A6-9FE9-DF63A06CB9F1}" authorId="{A0FFE6CC-4A8E-91DF-898A-C86CB04609C2}" status="resolved" created="2026-02-19T12:14:43.574" startDate="2026-02-19T12:14:49.121" dueDate="2026-02-19T12:14:49.121" assignedTo="{DCE21123-2A52-48A0-5831-EDBDF6607DD5}" complete="100000" title="@Smuel Stiller">
    <ac:deMkLst xmlns:ac="http://schemas.microsoft.com/office/drawing/2013/main/command">
      <pc:docMk xmlns:pc="http://schemas.microsoft.com/office/powerpoint/2013/main/command"/>
      <pc:sldMk xmlns:pc="http://schemas.microsoft.com/office/powerpoint/2013/main/command" cId="3489334767" sldId="324"/>
      <ac:grpSpMk id="3" creationId="{F2ED7C37-810F-3BCA-4848-B29FEC183CA7}"/>
    </ac:deMkLst>
    <p188:replyLst>
      <p188:reply id="{501EA5D3-ED43-43BF-AE1E-119188FA55E9}" authorId="{A0FFE6CC-4A8E-91DF-898A-C86CB04609C2}" created="2026-02-19T12:14:49.121">
        <p188:txBody>
          <a:bodyPr/>
          <a:lstStyle/>
          <a:p>
            <a:r>
              <a:rPr lang="fi-FI"/>
              <a:t>[@Smuel Stiller] </a:t>
            </a:r>
          </a:p>
        </p188:txBody>
      </p188:reply>
      <p188:reply id="{82FC4A1C-096E-3748-9DE7-6CA59E92EB56}" authorId="{DCE21123-2A52-48A0-5831-EDBDF6607DD5}" created="2026-02-19T12:17:47.841">
        <p188:txBody>
          <a:bodyPr/>
          <a:lstStyle/>
          <a:p>
            <a:r>
              <a:rPr lang="fi-FI"/>
              <a:t>ilm. enkuksi Forewalkers [@Helena Piirainen]</a:t>
            </a:r>
          </a:p>
        </p188:txBody>
      </p188:reply>
    </p188:replyLst>
    <p188:txBody>
      <a:bodyPr/>
      <a:lstStyle/>
      <a:p>
        <a:r>
          <a:rPr lang="fi-FI"/>
          <a:t>Edellä kävijät, 2016 Jenni Laiti. Photo: Antti J. Leinonen</a:t>
        </a:r>
      </a:p>
    </p188:txBody>
    <p188:extLst>
      <p:ext xmlns:p="http://schemas.openxmlformats.org/presentationml/2006/main" uri="{5BB2D875-25FF-4072-B9AC-8F64D62656EB}">
        <p228:taskDetails xmlns:p228="http://schemas.microsoft.com/office/powerpoint/2022/08/main">
          <p228:history>
            <p228:event time="2026-02-19T12:14:49.121" id="{97863D85-7DCA-4DA4-9845-A28BBF852B20}">
              <p228:atrbtn authorId="{A0FFE6CC-4A8E-91DF-898A-C86CB04609C2}"/>
              <p228:anchr>
                <p228:comment id="{501EA5D3-ED43-43BF-AE1E-119188FA55E9}"/>
              </p228:anchr>
              <p228:add/>
            </p228:event>
            <p228:event time="2026-02-19T12:14:49.121" id="{9170B25F-D772-465E-A7CF-421CA1372FD8}">
              <p228:atrbtn authorId="{A0FFE6CC-4A8E-91DF-898A-C86CB04609C2}"/>
              <p228:anchr>
                <p228:comment id="{501EA5D3-ED43-43BF-AE1E-119188FA55E9}"/>
              </p228:anchr>
              <p228:asgn authorId="{DCE21123-2A52-48A0-5831-EDBDF6607DD5}"/>
            </p228:event>
            <p228:event time="2026-02-19T12:14:49.121" id="{B6DE9C23-D88C-4976-B224-B9F0209E07F3}">
              <p228:atrbtn authorId="{A0FFE6CC-4A8E-91DF-898A-C86CB04609C2}"/>
              <p228:anchr>
                <p228:comment id="{501EA5D3-ED43-43BF-AE1E-119188FA55E9}"/>
              </p228:anchr>
              <p228:date stDt="2026-02-19T12:14:49.121" endDt="2026-02-19T12:14:49.121"/>
            </p228:event>
            <p228:event time="2026-02-19T12:14:49.121" id="{408A5726-95B4-4BA0-A7A5-EC1CDB514D72}">
              <p228:atrbtn authorId="{A0FFE6CC-4A8E-91DF-898A-C86CB04609C2}"/>
              <p228:anchr>
                <p228:comment id="{501EA5D3-ED43-43BF-AE1E-119188FA55E9}"/>
              </p228:anchr>
              <p228:title val="@Smuel Stiller"/>
            </p228:event>
            <p228:event time="2026-02-19T12:17:55.034" id="{08778BCD-2A0B-2044-B456-DB72578D6F20}">
              <p228:atrbtn authorId="{DCE21123-2A52-48A0-5831-EDBDF6607DD5}"/>
              <p228:anchr>
                <p228:comment id="{00000000-0000-0000-0000-000000000000}"/>
              </p228:anchr>
              <p228:pcntCmplt val="100000"/>
            </p228:event>
          </p228:history>
        </p228:taskDetails>
      </p:ext>
    </p188:extLst>
  </p188:cm>
</p188:cmLst>
</file>

<file path=ppt/comments/modernComment_145_26879AB7.xml><?xml version="1.0" encoding="utf-8"?>
<p188:cmLst xmlns:a="http://schemas.openxmlformats.org/drawingml/2006/main" xmlns:r="http://schemas.openxmlformats.org/officeDocument/2006/relationships" xmlns:p188="http://schemas.microsoft.com/office/powerpoint/2018/8/main">
  <p188:cm id="{0EB9C193-346C-FD4C-9509-3FCB54A3E878}" authorId="{A0FFE6CC-4A8E-91DF-898A-C86CB04609C2}" status="resolved" created="2026-01-28T09:02:43.898" startDate="2026-01-28T09:02:50.882" dueDate="2026-01-28T09:02:50.882" assignedTo="{6B033516-5930-667A-6A57-33645B575DEF}" complete="100000" title="@Anniina Nieminen">
    <pc:sldMkLst xmlns:pc="http://schemas.microsoft.com/office/powerpoint/2013/main/command">
      <pc:docMk/>
      <pc:sldMk cId="646421175" sldId="325"/>
    </pc:sldMkLst>
    <p188:replyLst>
      <p188:reply id="{6E74ADF7-2FB4-2946-8CD5-C12B1E25D8D0}" authorId="{A0FFE6CC-4A8E-91DF-898A-C86CB04609C2}" created="2026-01-28T09:02:50.870">
        <p188:txBody>
          <a:bodyPr/>
          <a:lstStyle/>
          <a:p>
            <a:r>
              <a:rPr lang="en-FI"/>
              <a:t>[@Anniina Nieminen]</a:t>
            </a:r>
          </a:p>
        </p188:txBody>
      </p188:reply>
    </p188:replyLst>
    <p188:txBody>
      <a:bodyPr/>
      <a:lstStyle/>
      <a:p>
        <a:r>
          <a:rPr lang="en-FI"/>
          <a:t>Tähän lisää kuvia ja toinen Kaarinan kuvista pois. Pöllin Benettonin kuvapankista, pitäs olla ok käyttää, kuvakrediitit: Paula Pääkkönen https://republicfi.sharepoint.com/:f:/g/IgCV1A0P3GxUTrwcWUkgp-mvAev7L5l8RtqlmVXX45D8ihA?e=zOYlgT</a:t>
        </a:r>
      </a:p>
    </p188:txBody>
    <p188:extLst>
      <p:ext xmlns:p="http://schemas.openxmlformats.org/presentationml/2006/main" uri="{5BB2D875-25FF-4072-B9AC-8F64D62656EB}">
        <p228:taskDetails xmlns:p228="http://schemas.microsoft.com/office/powerpoint/2022/08/main">
          <p228:history>
            <p228:event time="2026-01-28T09:02:50.883" id="{A71B3E51-2B3D-0244-8C51-D2341FEA72B8}">
              <p228:atrbtn authorId="{A0FFE6CC-4A8E-91DF-898A-C86CB04609C2}"/>
              <p228:anchr>
                <p228:comment id="{6E74ADF7-2FB4-2946-8CD5-C12B1E25D8D0}"/>
              </p228:anchr>
              <p228:add/>
            </p228:event>
            <p228:event time="2026-01-28T09:02:50.883" id="{E6BC337B-D66F-7E4B-A9D6-28C582E3B953}">
              <p228:atrbtn authorId="{A0FFE6CC-4A8E-91DF-898A-C86CB04609C2}"/>
              <p228:anchr>
                <p228:comment id="{6E74ADF7-2FB4-2946-8CD5-C12B1E25D8D0}"/>
              </p228:anchr>
              <p228:asgn authorId="{6B033516-5930-667A-6A57-33645B575DEF}"/>
            </p228:event>
            <p228:event time="2026-01-28T09:02:50.883" id="{8A1ACAF6-0DC5-E049-BBE7-8CC3AA3848BE}">
              <p228:atrbtn authorId="{A0FFE6CC-4A8E-91DF-898A-C86CB04609C2}"/>
              <p228:anchr>
                <p228:comment id="{6E74ADF7-2FB4-2946-8CD5-C12B1E25D8D0}"/>
              </p228:anchr>
              <p228:date stDt="2026-01-28T09:02:50.882" endDt="2026-01-28T09:02:50.882"/>
            </p228:event>
            <p228:event time="2026-01-28T09:02:50.883" id="{091E2CAD-6C2E-7D4A-A55B-4AE009DF2783}">
              <p228:atrbtn authorId="{A0FFE6CC-4A8E-91DF-898A-C86CB04609C2}"/>
              <p228:anchr>
                <p228:comment id="{6E74ADF7-2FB4-2946-8CD5-C12B1E25D8D0}"/>
              </p228:anchr>
              <p228:title val="@Anniina Nieminen"/>
            </p228:event>
            <p228:event time="2026-01-29T09:34:51.096" id="{C1A33A1D-C0D6-9D4D-8F31-644D90039880}">
              <p228:atrbtn authorId="{6B033516-5930-667A-6A57-33645B575DEF}"/>
              <p228:anchr>
                <p228:comment id="{00000000-0000-0000-0000-000000000000}"/>
              </p228:anchr>
              <p228:pcntCmplt val="100000"/>
            </p228:event>
          </p228:history>
        </p228:taskDetails>
      </p:ext>
    </p188:extLst>
  </p188:cm>
  <p188:cm id="{D87BC0A5-D193-E543-BE3D-97945343F5AC}" authorId="{A0FFE6CC-4A8E-91DF-898A-C86CB04609C2}" created="2026-01-28T09:04:52.582">
    <pc:sldMkLst xmlns:pc="http://schemas.microsoft.com/office/powerpoint/2013/main/command">
      <pc:docMk/>
      <pc:sldMk cId="646421175" sldId="325"/>
    </pc:sldMkLst>
    <p188:txBody>
      <a:bodyPr/>
      <a:lstStyle/>
      <a:p>
        <a:r>
          <a:rPr lang="en-FI"/>
          <a:t>Täällä ois Iiu Susirajan teoksista kuvia, en tiiä saako näitä käyttää (https://iiususiraja.com/sculpture/</a:t>
        </a:r>
      </a:p>
    </p188:txBody>
    <p188:extLst>
      <p:ext xmlns:p="http://schemas.openxmlformats.org/presentationml/2006/main" uri="{57CB4572-C831-44C2-8A1C-0ADB6CCDFE69}">
        <p223:reactions xmlns:p223="http://schemas.microsoft.com/office/powerpoint/2022/03/main">
          <p223:rxn type="👍">
            <p223:instance time="2026-01-29T09:34:58.142" authorId="{6B033516-5930-667A-6A57-33645B575DEF}"/>
          </p223:rxn>
        </p223:reactions>
      </p:ext>
    </p188:extLst>
  </p188:cm>
</p188:cmLst>
</file>

<file path=ppt/comments/modernComment_149_1958ED6E.xml><?xml version="1.0" encoding="utf-8"?>
<p188:cmLst xmlns:a="http://schemas.openxmlformats.org/drawingml/2006/main" xmlns:r="http://schemas.openxmlformats.org/officeDocument/2006/relationships" xmlns:p188="http://schemas.microsoft.com/office/powerpoint/2018/8/main">
  <p188:cm id="{BD14F3D6-B30C-9C4C-A3A1-E427AAC8E65B}" authorId="{A0FFE6CC-4A8E-91DF-898A-C86CB04609C2}" created="2026-01-28T08:49:58.421" startDate="2026-01-28T08:49:58.421" dueDate="2026-01-28T08:49:58.421" assignedTo="{3455B831-4E5A-461A-53B9-6F5E5CE7FA3B}" title="Tähän haluttaisiin alateksti @Emma Kemppainen">
    <pc:sldMkLst xmlns:pc="http://schemas.microsoft.com/office/powerpoint/2013/main/command">
      <pc:docMk/>
      <pc:sldMk cId="425258350" sldId="329"/>
    </pc:sldMkLst>
    <p188:replyLst>
      <p188:reply id="{9814628A-28FC-436F-BDC7-4ED632F17B80}" authorId="{3455B831-4E5A-461A-53B9-6F5E5CE7FA3B}" created="2026-02-12T08:53:05.862">
        <p188:txBody>
          <a:bodyPr/>
          <a:lstStyle/>
          <a:p>
            <a:r>
              <a:rPr lang="en-GB"/>
              <a:t>Lisätään alateksti:
Artists highlight nature in their work by using natural materials and addressing current concerns such as the ecological crisis and loss of biodiversity. </a:t>
            </a:r>
          </a:p>
        </p188:txBody>
      </p188:reply>
    </p188:replyLst>
    <p188:txBody>
      <a:bodyPr/>
      <a:lstStyle/>
      <a:p>
        <a:r>
          <a:rPr lang="en-FI"/>
          <a:t>Tähän haluttaisiin alateksti [@Emma Kemppainen]</a:t>
        </a:r>
      </a:p>
    </p188:txBody>
    <p188:extLst>
      <p:ext xmlns:p="http://schemas.openxmlformats.org/presentationml/2006/main" uri="{5BB2D875-25FF-4072-B9AC-8F64D62656EB}">
        <p228:taskDetails xmlns:p228="http://schemas.microsoft.com/office/powerpoint/2022/08/main">
          <p228:history>
            <p228:event time="2026-01-28T08:49:58.421" id="{4D046D8D-7CA0-F947-9DFA-6C952556663B}">
              <p228:atrbtn authorId="{A0FFE6CC-4A8E-91DF-898A-C86CB04609C2}"/>
              <p228:anchr>
                <p228:comment id="{BD14F3D6-B30C-9C4C-A3A1-E427AAC8E65B}"/>
              </p228:anchr>
              <p228:add/>
            </p228:event>
            <p228:event time="2026-01-28T08:49:58.421" id="{79C40F58-0642-C144-A605-EF9AA45AEF95}">
              <p228:atrbtn authorId="{A0FFE6CC-4A8E-91DF-898A-C86CB04609C2}"/>
              <p228:anchr>
                <p228:comment id="{BD14F3D6-B30C-9C4C-A3A1-E427AAC8E65B}"/>
              </p228:anchr>
              <p228:asgn authorId="{3455B831-4E5A-461A-53B9-6F5E5CE7FA3B}"/>
            </p228:event>
            <p228:event time="2026-01-28T08:49:58.421" id="{C7496B79-6FB6-4049-8C67-23A6736DF3FC}">
              <p228:atrbtn authorId="{A0FFE6CC-4A8E-91DF-898A-C86CB04609C2}"/>
              <p228:anchr>
                <p228:comment id="{BD14F3D6-B30C-9C4C-A3A1-E427AAC8E65B}"/>
              </p228:anchr>
              <p228:title val="Tähän haluttaisiin alateksti @Emma Kemppainen"/>
            </p228:event>
            <p228:event time="2026-01-28T08:49:58.421" id="{EF542EB1-7DB6-814D-A35C-004355E60ACD}">
              <p228:atrbtn authorId="{A0FFE6CC-4A8E-91DF-898A-C86CB04609C2}"/>
              <p228:anchr>
                <p228:comment id="{BD14F3D6-B30C-9C4C-A3A1-E427AAC8E65B}"/>
              </p228:anchr>
              <p228:date stDt="2026-01-28T08:49:58.421" endDt="2026-01-28T08:49:58.421"/>
            </p228:event>
          </p228:history>
        </p228:taskDetails>
      </p:ext>
    </p188:extLst>
  </p188:cm>
  <p188:cm id="{3B9E4FDA-518F-440C-AC39-7CF8331283E5}" authorId="{A0FFE6CC-4A8E-91DF-898A-C86CB04609C2}" status="resolved" created="2026-02-19T12:01:24.854" startDate="2026-02-19T12:01:24.854" dueDate="2026-02-19T12:01:24.854" assignedTo="{DCE21123-2A52-48A0-5831-EDBDF6607DD5}" complete="100000" title="Alicja Kwade: Big Be-Hide, 2019. © HAM/Maija Toivanen @Smuel Stiller">
    <pc:sldMkLst xmlns:pc="http://schemas.microsoft.com/office/powerpoint/2013/main/command">
      <pc:docMk/>
      <pc:sldMk cId="425258350" sldId="329"/>
    </pc:sldMkLst>
    <p188:txBody>
      <a:bodyPr/>
      <a:lstStyle/>
      <a:p>
        <a:r>
          <a:rPr lang="fi-FI"/>
          <a:t>Alicja Kwade: Big Be-Hide, 2019. © HAM/Maija Toivanen [@Smuel Stiller] </a:t>
        </a:r>
      </a:p>
    </p188:txBody>
    <p188:extLst>
      <p:ext xmlns:p="http://schemas.openxmlformats.org/presentationml/2006/main" uri="{5BB2D875-25FF-4072-B9AC-8F64D62656EB}">
        <p228:taskDetails xmlns:p228="http://schemas.microsoft.com/office/powerpoint/2022/08/main">
          <p228:history>
            <p228:event time="2026-02-19T12:01:24.854" id="{5C48419C-687B-4317-87C6-2E7D14B9A862}">
              <p228:atrbtn authorId="{A0FFE6CC-4A8E-91DF-898A-C86CB04609C2}"/>
              <p228:anchr>
                <p228:comment id="{3B9E4FDA-518F-440C-AC39-7CF8331283E5}"/>
              </p228:anchr>
              <p228:add/>
            </p228:event>
            <p228:event time="2026-02-19T12:01:24.854" id="{16070429-7C26-4E36-9428-4C20E793AE39}">
              <p228:atrbtn authorId="{A0FFE6CC-4A8E-91DF-898A-C86CB04609C2}"/>
              <p228:anchr>
                <p228:comment id="{3B9E4FDA-518F-440C-AC39-7CF8331283E5}"/>
              </p228:anchr>
              <p228:asgn authorId="{DCE21123-2A52-48A0-5831-EDBDF6607DD5}"/>
            </p228:event>
            <p228:event time="2026-02-19T12:01:24.854" id="{A4C07507-1CE3-4CD5-A6BA-5B0E278511B4}">
              <p228:atrbtn authorId="{A0FFE6CC-4A8E-91DF-898A-C86CB04609C2}"/>
              <p228:anchr>
                <p228:comment id="{3B9E4FDA-518F-440C-AC39-7CF8331283E5}"/>
              </p228:anchr>
              <p228:title val="Alicja Kwade: Big Be-Hide, 2019. © HAM/Maija Toivanen @Smuel Stiller"/>
            </p228:event>
            <p228:event time="2026-02-19T12:01:24.854" id="{EF101741-C2A1-42A0-A3F4-EEBEEF6CB095}">
              <p228:atrbtn authorId="{A0FFE6CC-4A8E-91DF-898A-C86CB04609C2}"/>
              <p228:anchr>
                <p228:comment id="{3B9E4FDA-518F-440C-AC39-7CF8331283E5}"/>
              </p228:anchr>
              <p228:date stDt="2026-02-19T12:01:24.854" endDt="2026-02-19T12:01:24.854"/>
            </p228:event>
            <p228:event time="2026-02-19T12:19:47.731" id="{A7AF9BA2-0A87-3646-BBDB-CDED3AF19AB5}">
              <p228:atrbtn authorId="{DCE21123-2A52-48A0-5831-EDBDF6607DD5}"/>
              <p228:anchr>
                <p228:comment id="{00000000-0000-0000-0000-000000000000}"/>
              </p228:anchr>
              <p228:pcntCmplt val="100000"/>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19.2.2026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19.2.2026</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r>
              <a:rPr lang="fi" err="1">
                <a:solidFill>
                  <a:srgbClr val="000000"/>
                </a:solidFill>
              </a:rPr>
              <a:t>Finland’s</a:t>
            </a:r>
            <a:r>
              <a:rPr lang="fi">
                <a:solidFill>
                  <a:srgbClr val="000000"/>
                </a:solidFill>
              </a:rPr>
              <a:t> </a:t>
            </a:r>
            <a:r>
              <a:rPr lang="fi" err="1">
                <a:solidFill>
                  <a:srgbClr val="000000"/>
                </a:solidFill>
              </a:rPr>
              <a:t>contemporary</a:t>
            </a:r>
            <a:r>
              <a:rPr lang="fi">
                <a:solidFill>
                  <a:srgbClr val="000000"/>
                </a:solidFill>
              </a:rPr>
              <a:t> </a:t>
            </a:r>
            <a:r>
              <a:rPr lang="fi" err="1">
                <a:solidFill>
                  <a:srgbClr val="000000"/>
                </a:solidFill>
              </a:rPr>
              <a:t>art</a:t>
            </a:r>
            <a:r>
              <a:rPr lang="fi">
                <a:solidFill>
                  <a:srgbClr val="000000"/>
                </a:solidFill>
              </a:rPr>
              <a:t> scene embraces everything from flagship art institutions to commercial galleries and experimental, grassroots art initiatives. There are over 3,000 professional visual artists, more than 60 art museums, and numerous galleries packed into this northern country. Also, there are over 50 international artist residencies in Finland – the most in the world relative to the population.</a:t>
            </a:r>
            <a:endParaRPr lang="fi-FI"/>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F1F8-AA09-A9D4-822A-F7CF2A4F62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5778C8-6C19-49D2-A00C-BF9B8D48EB5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3DAF175-FE30-496D-34B1-0430837DDD99}"/>
              </a:ext>
            </a:extLst>
          </p:cNvPr>
          <p:cNvSpPr>
            <a:spLocks noGrp="1"/>
          </p:cNvSpPr>
          <p:nvPr>
            <p:ph type="body" idx="1"/>
          </p:nvPr>
        </p:nvSpPr>
        <p:spPr/>
        <p:txBody>
          <a:bodyPr/>
          <a:lstStyle/>
          <a:p>
            <a:pPr>
              <a:buFont typeface="Arial" panose="020B0604020202020204" pitchFamily="34" charset="0"/>
              <a:buChar char="•"/>
            </a:pPr>
            <a:r>
              <a:rPr lang="fi"/>
              <a:t> </a:t>
            </a:r>
            <a:r>
              <a:rPr lang="fi" err="1"/>
              <a:t>Internationally</a:t>
            </a:r>
            <a:r>
              <a:rPr lang="fi"/>
              <a:t>, </a:t>
            </a:r>
            <a:r>
              <a:rPr lang="fi" err="1"/>
              <a:t>Finnish</a:t>
            </a:r>
            <a:r>
              <a:rPr lang="fi"/>
              <a:t> </a:t>
            </a:r>
            <a:r>
              <a:rPr lang="fi" err="1"/>
              <a:t>contemporary</a:t>
            </a:r>
            <a:r>
              <a:rPr lang="fi"/>
              <a:t> </a:t>
            </a:r>
            <a:r>
              <a:rPr lang="fi" err="1"/>
              <a:t>art</a:t>
            </a:r>
            <a:r>
              <a:rPr lang="fi"/>
              <a:t> is </a:t>
            </a:r>
            <a:r>
              <a:rPr lang="fi" err="1"/>
              <a:t>known</a:t>
            </a:r>
            <a:r>
              <a:rPr lang="fi"/>
              <a:t> </a:t>
            </a:r>
            <a:r>
              <a:rPr lang="fi" err="1"/>
              <a:t>especially</a:t>
            </a:r>
            <a:r>
              <a:rPr lang="fi"/>
              <a:t> for media </a:t>
            </a:r>
            <a:r>
              <a:rPr lang="fi" err="1"/>
              <a:t>art</a:t>
            </a:r>
            <a:r>
              <a:rPr lang="fi"/>
              <a:t>, </a:t>
            </a:r>
            <a:r>
              <a:rPr lang="fi" err="1"/>
              <a:t>photography</a:t>
            </a:r>
            <a:r>
              <a:rPr lang="fi"/>
              <a:t>, and </a:t>
            </a:r>
            <a:r>
              <a:rPr lang="fi" err="1"/>
              <a:t>the</a:t>
            </a:r>
            <a:r>
              <a:rPr lang="fi"/>
              <a:t> </a:t>
            </a:r>
            <a:r>
              <a:rPr lang="fi" err="1"/>
              <a:t>use</a:t>
            </a:r>
            <a:r>
              <a:rPr lang="fi"/>
              <a:t> of </a:t>
            </a:r>
            <a:r>
              <a:rPr lang="fi" err="1"/>
              <a:t>new</a:t>
            </a:r>
            <a:r>
              <a:rPr lang="fi"/>
              <a:t> </a:t>
            </a:r>
            <a:r>
              <a:rPr lang="fi" err="1"/>
              <a:t>technologies</a:t>
            </a:r>
            <a:r>
              <a:rPr lang="fi"/>
              <a:t>. </a:t>
            </a:r>
            <a:r>
              <a:rPr lang="fi" err="1"/>
              <a:t>From</a:t>
            </a:r>
            <a:r>
              <a:rPr lang="fi"/>
              <a:t> </a:t>
            </a:r>
            <a:r>
              <a:rPr lang="fi" err="1"/>
              <a:t>the</a:t>
            </a:r>
            <a:r>
              <a:rPr lang="fi"/>
              <a:t> </a:t>
            </a:r>
            <a:r>
              <a:rPr lang="fi" err="1"/>
              <a:t>younger</a:t>
            </a:r>
            <a:r>
              <a:rPr lang="fi"/>
              <a:t> </a:t>
            </a:r>
            <a:r>
              <a:rPr lang="fi" err="1"/>
              <a:t>generation</a:t>
            </a:r>
            <a:r>
              <a:rPr lang="fi"/>
              <a:t> of </a:t>
            </a:r>
            <a:r>
              <a:rPr lang="fi" err="1"/>
              <a:t>internationally</a:t>
            </a:r>
            <a:r>
              <a:rPr lang="fi"/>
              <a:t> </a:t>
            </a:r>
            <a:r>
              <a:rPr lang="fi" err="1"/>
              <a:t>renowned</a:t>
            </a:r>
            <a:r>
              <a:rPr lang="fi"/>
              <a:t> </a:t>
            </a:r>
            <a:r>
              <a:rPr lang="fi" err="1"/>
              <a:t>names</a:t>
            </a:r>
            <a:r>
              <a:rPr lang="fi"/>
              <a:t>, </a:t>
            </a:r>
            <a:r>
              <a:rPr lang="fi" b="1"/>
              <a:t>Pilvi Takala</a:t>
            </a:r>
            <a:r>
              <a:rPr lang="fi"/>
              <a:t> is </a:t>
            </a:r>
            <a:r>
              <a:rPr lang="fi" err="1"/>
              <a:t>known</a:t>
            </a:r>
            <a:r>
              <a:rPr lang="fi"/>
              <a:t> for </a:t>
            </a:r>
            <a:r>
              <a:rPr lang="fi" err="1"/>
              <a:t>her</a:t>
            </a:r>
            <a:r>
              <a:rPr lang="fi"/>
              <a:t> </a:t>
            </a:r>
            <a:r>
              <a:rPr lang="fi" err="1"/>
              <a:t>performative</a:t>
            </a:r>
            <a:r>
              <a:rPr lang="fi"/>
              <a:t> video </a:t>
            </a:r>
            <a:r>
              <a:rPr lang="fi" err="1"/>
              <a:t>work</a:t>
            </a:r>
            <a:r>
              <a:rPr lang="fi"/>
              <a:t> </a:t>
            </a:r>
            <a:r>
              <a:rPr lang="fi" err="1"/>
              <a:t>disrupting</a:t>
            </a:r>
            <a:r>
              <a:rPr lang="fi"/>
              <a:t> </a:t>
            </a:r>
            <a:r>
              <a:rPr lang="fi" err="1"/>
              <a:t>social</a:t>
            </a:r>
            <a:r>
              <a:rPr lang="fi"/>
              <a:t> </a:t>
            </a:r>
            <a:r>
              <a:rPr lang="fi" err="1"/>
              <a:t>situations</a:t>
            </a:r>
            <a:r>
              <a:rPr lang="fi"/>
              <a:t>; </a:t>
            </a:r>
            <a:r>
              <a:rPr lang="fi" b="1"/>
              <a:t>Jenna Sutela</a:t>
            </a:r>
            <a:r>
              <a:rPr lang="fi"/>
              <a:t> for </a:t>
            </a:r>
            <a:r>
              <a:rPr lang="fi" err="1"/>
              <a:t>incorporating</a:t>
            </a:r>
            <a:r>
              <a:rPr lang="fi"/>
              <a:t> AI, sound, and </a:t>
            </a:r>
            <a:r>
              <a:rPr lang="fi" err="1"/>
              <a:t>living</a:t>
            </a:r>
            <a:r>
              <a:rPr lang="fi"/>
              <a:t> </a:t>
            </a:r>
            <a:r>
              <a:rPr lang="fi" err="1"/>
              <a:t>organisms</a:t>
            </a:r>
            <a:r>
              <a:rPr lang="fi"/>
              <a:t> into </a:t>
            </a:r>
            <a:r>
              <a:rPr lang="fi" err="1"/>
              <a:t>her</a:t>
            </a:r>
            <a:r>
              <a:rPr lang="fi"/>
              <a:t> </a:t>
            </a:r>
            <a:r>
              <a:rPr lang="fi" err="1"/>
              <a:t>mixed</a:t>
            </a:r>
            <a:r>
              <a:rPr lang="fi"/>
              <a:t>-media </a:t>
            </a:r>
            <a:r>
              <a:rPr lang="fi" err="1"/>
              <a:t>work</a:t>
            </a:r>
            <a:r>
              <a:rPr lang="fi"/>
              <a:t>; and </a:t>
            </a:r>
            <a:r>
              <a:rPr lang="fi" b="1"/>
              <a:t>Hans Rosenström</a:t>
            </a:r>
            <a:r>
              <a:rPr lang="fi"/>
              <a:t> for </a:t>
            </a:r>
            <a:r>
              <a:rPr lang="fi" err="1"/>
              <a:t>creating</a:t>
            </a:r>
            <a:r>
              <a:rPr lang="fi"/>
              <a:t> </a:t>
            </a:r>
            <a:r>
              <a:rPr lang="fi" err="1"/>
              <a:t>unique</a:t>
            </a:r>
            <a:r>
              <a:rPr lang="fi"/>
              <a:t> </a:t>
            </a:r>
            <a:r>
              <a:rPr lang="fi" err="1"/>
              <a:t>site-specific</a:t>
            </a:r>
            <a:r>
              <a:rPr lang="fi"/>
              <a:t> sound </a:t>
            </a:r>
            <a:r>
              <a:rPr lang="fi" err="1"/>
              <a:t>works</a:t>
            </a:r>
            <a:r>
              <a:rPr lang="fi"/>
              <a:t>.</a:t>
            </a:r>
            <a:endParaRPr lang="en-US"/>
          </a:p>
          <a:p>
            <a:endParaRPr lang="fi"/>
          </a:p>
          <a:p>
            <a:pPr>
              <a:buFont typeface="Arial" panose="020B0604020202020204" pitchFamily="34" charset="0"/>
              <a:buChar char="•"/>
            </a:pPr>
            <a:r>
              <a:rPr lang="fi"/>
              <a:t> </a:t>
            </a:r>
            <a:r>
              <a:rPr lang="fi" err="1"/>
              <a:t>But</a:t>
            </a:r>
            <a:r>
              <a:rPr lang="fi"/>
              <a:t> </a:t>
            </a:r>
            <a:r>
              <a:rPr lang="fi" err="1"/>
              <a:t>those</a:t>
            </a:r>
            <a:r>
              <a:rPr lang="fi"/>
              <a:t> </a:t>
            </a:r>
            <a:r>
              <a:rPr lang="fi" err="1"/>
              <a:t>do</a:t>
            </a:r>
            <a:r>
              <a:rPr lang="fi"/>
              <a:t> </a:t>
            </a:r>
            <a:r>
              <a:rPr lang="fi" err="1"/>
              <a:t>not</a:t>
            </a:r>
            <a:r>
              <a:rPr lang="fi"/>
              <a:t> </a:t>
            </a:r>
            <a:r>
              <a:rPr lang="fi" err="1"/>
              <a:t>give</a:t>
            </a:r>
            <a:r>
              <a:rPr lang="fi"/>
              <a:t> </a:t>
            </a:r>
            <a:r>
              <a:rPr lang="fi" err="1"/>
              <a:t>the</a:t>
            </a:r>
            <a:r>
              <a:rPr lang="fi"/>
              <a:t> </a:t>
            </a:r>
            <a:r>
              <a:rPr lang="fi" err="1"/>
              <a:t>whole</a:t>
            </a:r>
            <a:r>
              <a:rPr lang="fi"/>
              <a:t> </a:t>
            </a:r>
            <a:r>
              <a:rPr lang="fi" err="1"/>
              <a:t>picture</a:t>
            </a:r>
            <a:r>
              <a:rPr lang="fi"/>
              <a:t>—Finland </a:t>
            </a:r>
            <a:r>
              <a:rPr lang="fi" err="1"/>
              <a:t>also</a:t>
            </a:r>
            <a:r>
              <a:rPr lang="fi"/>
              <a:t> </a:t>
            </a:r>
            <a:r>
              <a:rPr lang="fi" err="1"/>
              <a:t>has</a:t>
            </a:r>
            <a:r>
              <a:rPr lang="fi"/>
              <a:t> a </a:t>
            </a:r>
            <a:r>
              <a:rPr lang="fi" err="1"/>
              <a:t>very</a:t>
            </a:r>
            <a:r>
              <a:rPr lang="fi"/>
              <a:t> </a:t>
            </a:r>
            <a:r>
              <a:rPr lang="fi" err="1"/>
              <a:t>strong</a:t>
            </a:r>
            <a:r>
              <a:rPr lang="fi"/>
              <a:t> </a:t>
            </a:r>
            <a:r>
              <a:rPr lang="fi" err="1"/>
              <a:t>painting</a:t>
            </a:r>
            <a:r>
              <a:rPr lang="fi"/>
              <a:t> and </a:t>
            </a:r>
            <a:r>
              <a:rPr lang="fi" err="1"/>
              <a:t>sculpture</a:t>
            </a:r>
            <a:r>
              <a:rPr lang="fi"/>
              <a:t> tradition, </a:t>
            </a:r>
            <a:r>
              <a:rPr lang="fi" err="1"/>
              <a:t>with</a:t>
            </a:r>
            <a:r>
              <a:rPr lang="fi"/>
              <a:t> </a:t>
            </a:r>
            <a:r>
              <a:rPr lang="fi" err="1"/>
              <a:t>artists</a:t>
            </a:r>
            <a:r>
              <a:rPr lang="fi"/>
              <a:t> </a:t>
            </a:r>
            <a:r>
              <a:rPr lang="fi" err="1"/>
              <a:t>like</a:t>
            </a:r>
            <a:r>
              <a:rPr lang="fi"/>
              <a:t> </a:t>
            </a:r>
            <a:r>
              <a:rPr lang="fi" b="1"/>
              <a:t>Kaarina Kaikkonen</a:t>
            </a:r>
            <a:r>
              <a:rPr lang="fi"/>
              <a:t>, </a:t>
            </a:r>
            <a:r>
              <a:rPr lang="fi" b="1"/>
              <a:t>Kim </a:t>
            </a:r>
            <a:r>
              <a:rPr lang="fi" b="1" err="1"/>
              <a:t>Simonsson</a:t>
            </a:r>
            <a:r>
              <a:rPr lang="fi"/>
              <a:t>, </a:t>
            </a:r>
            <a:r>
              <a:rPr lang="fi" b="1"/>
              <a:t>Heikki Marila</a:t>
            </a:r>
            <a:r>
              <a:rPr lang="fi"/>
              <a:t>, </a:t>
            </a:r>
            <a:r>
              <a:rPr lang="fi" err="1"/>
              <a:t>or</a:t>
            </a:r>
            <a:r>
              <a:rPr lang="fi"/>
              <a:t> </a:t>
            </a:r>
            <a:r>
              <a:rPr lang="fi" err="1"/>
              <a:t>the</a:t>
            </a:r>
            <a:r>
              <a:rPr lang="fi"/>
              <a:t> </a:t>
            </a:r>
            <a:r>
              <a:rPr lang="fi" err="1"/>
              <a:t>younger</a:t>
            </a:r>
            <a:r>
              <a:rPr lang="fi"/>
              <a:t> </a:t>
            </a:r>
            <a:r>
              <a:rPr lang="fi" err="1"/>
              <a:t>generation’s</a:t>
            </a:r>
            <a:r>
              <a:rPr lang="fi"/>
              <a:t> </a:t>
            </a:r>
            <a:r>
              <a:rPr lang="fi" b="1"/>
              <a:t>Alma Heikkilä</a:t>
            </a:r>
            <a:r>
              <a:rPr lang="fi"/>
              <a:t> and </a:t>
            </a:r>
            <a:r>
              <a:rPr lang="fi" b="1"/>
              <a:t>Emma </a:t>
            </a:r>
            <a:r>
              <a:rPr lang="fi" b="1" err="1"/>
              <a:t>Ainala</a:t>
            </a:r>
            <a:r>
              <a:rPr lang="fi"/>
              <a:t>.</a:t>
            </a:r>
            <a:endParaRPr lang="en-US"/>
          </a:p>
          <a:p>
            <a:endParaRPr lang="fi"/>
          </a:p>
          <a:p>
            <a:pPr>
              <a:buFont typeface="Arial" panose="020B0604020202020204" pitchFamily="34" charset="0"/>
              <a:buChar char="•"/>
            </a:pPr>
            <a:r>
              <a:rPr lang="fi"/>
              <a:t> </a:t>
            </a:r>
            <a:r>
              <a:rPr lang="fi" err="1"/>
              <a:t>Today</a:t>
            </a:r>
            <a:r>
              <a:rPr lang="fi"/>
              <a:t>, </a:t>
            </a:r>
            <a:r>
              <a:rPr lang="fi" err="1"/>
              <a:t>the</a:t>
            </a:r>
            <a:r>
              <a:rPr lang="fi"/>
              <a:t> </a:t>
            </a:r>
            <a:r>
              <a:rPr lang="fi" err="1"/>
              <a:t>Finnish</a:t>
            </a:r>
            <a:r>
              <a:rPr lang="fi"/>
              <a:t> </a:t>
            </a:r>
            <a:r>
              <a:rPr lang="fi" err="1"/>
              <a:t>artistic</a:t>
            </a:r>
            <a:r>
              <a:rPr lang="fi"/>
              <a:t> </a:t>
            </a:r>
            <a:r>
              <a:rPr lang="fi" err="1"/>
              <a:t>community</a:t>
            </a:r>
            <a:r>
              <a:rPr lang="fi"/>
              <a:t> is </a:t>
            </a:r>
            <a:r>
              <a:rPr lang="fi" err="1"/>
              <a:t>growing</a:t>
            </a:r>
            <a:r>
              <a:rPr lang="fi"/>
              <a:t> </a:t>
            </a:r>
            <a:r>
              <a:rPr lang="fi" err="1"/>
              <a:t>constantly</a:t>
            </a:r>
            <a:r>
              <a:rPr lang="fi"/>
              <a:t> </a:t>
            </a:r>
            <a:r>
              <a:rPr lang="fi" err="1"/>
              <a:t>more</a:t>
            </a:r>
            <a:r>
              <a:rPr lang="fi"/>
              <a:t> </a:t>
            </a:r>
            <a:r>
              <a:rPr lang="fi" err="1"/>
              <a:t>diverse</a:t>
            </a:r>
            <a:r>
              <a:rPr lang="fi"/>
              <a:t>, and Finland-</a:t>
            </a:r>
            <a:r>
              <a:rPr lang="fi" err="1"/>
              <a:t>based</a:t>
            </a:r>
            <a:r>
              <a:rPr lang="fi"/>
              <a:t> </a:t>
            </a:r>
            <a:r>
              <a:rPr lang="fi" err="1"/>
              <a:t>artists</a:t>
            </a:r>
            <a:r>
              <a:rPr lang="fi"/>
              <a:t> </a:t>
            </a:r>
            <a:r>
              <a:rPr lang="fi" err="1"/>
              <a:t>address</a:t>
            </a:r>
            <a:r>
              <a:rPr lang="fi"/>
              <a:t> a </a:t>
            </a:r>
            <a:r>
              <a:rPr lang="fi" err="1"/>
              <a:t>broad</a:t>
            </a:r>
            <a:r>
              <a:rPr lang="fi"/>
              <a:t> agenda of </a:t>
            </a:r>
            <a:r>
              <a:rPr lang="fi" err="1"/>
              <a:t>global</a:t>
            </a:r>
            <a:r>
              <a:rPr lang="fi"/>
              <a:t> </a:t>
            </a:r>
            <a:r>
              <a:rPr lang="fi" err="1"/>
              <a:t>issues</a:t>
            </a:r>
            <a:r>
              <a:rPr lang="fi"/>
              <a:t>, </a:t>
            </a:r>
            <a:r>
              <a:rPr lang="fi" err="1"/>
              <a:t>such</a:t>
            </a:r>
            <a:r>
              <a:rPr lang="fi"/>
              <a:t> as </a:t>
            </a:r>
            <a:r>
              <a:rPr lang="fi" err="1"/>
              <a:t>transcultural</a:t>
            </a:r>
            <a:r>
              <a:rPr lang="fi"/>
              <a:t> </a:t>
            </a:r>
            <a:r>
              <a:rPr lang="fi" err="1"/>
              <a:t>experiences</a:t>
            </a:r>
            <a:r>
              <a:rPr lang="fi"/>
              <a:t>. </a:t>
            </a:r>
            <a:r>
              <a:rPr lang="fi" err="1"/>
              <a:t>The</a:t>
            </a:r>
            <a:r>
              <a:rPr lang="fi"/>
              <a:t> </a:t>
            </a:r>
            <a:r>
              <a:rPr lang="fi" err="1"/>
              <a:t>growing</a:t>
            </a:r>
            <a:r>
              <a:rPr lang="fi"/>
              <a:t> </a:t>
            </a:r>
            <a:r>
              <a:rPr lang="fi" err="1"/>
              <a:t>scene</a:t>
            </a:r>
            <a:r>
              <a:rPr lang="fi"/>
              <a:t> of </a:t>
            </a:r>
            <a:r>
              <a:rPr lang="fi" err="1"/>
              <a:t>artists</a:t>
            </a:r>
            <a:r>
              <a:rPr lang="fi"/>
              <a:t> </a:t>
            </a:r>
            <a:r>
              <a:rPr lang="fi" err="1"/>
              <a:t>with</a:t>
            </a:r>
            <a:r>
              <a:rPr lang="fi"/>
              <a:t> an </a:t>
            </a:r>
            <a:r>
              <a:rPr lang="fi" err="1"/>
              <a:t>international</a:t>
            </a:r>
            <a:r>
              <a:rPr lang="fi"/>
              <a:t> </a:t>
            </a:r>
            <a:r>
              <a:rPr lang="fi" err="1"/>
              <a:t>background</a:t>
            </a:r>
            <a:r>
              <a:rPr lang="fi"/>
              <a:t>, </a:t>
            </a:r>
            <a:r>
              <a:rPr lang="fi" err="1"/>
              <a:t>such</a:t>
            </a:r>
            <a:r>
              <a:rPr lang="fi"/>
              <a:t> as </a:t>
            </a:r>
            <a:r>
              <a:rPr lang="fi" err="1"/>
              <a:t>textile</a:t>
            </a:r>
            <a:r>
              <a:rPr lang="fi"/>
              <a:t> </a:t>
            </a:r>
            <a:r>
              <a:rPr lang="fi" err="1"/>
              <a:t>artists</a:t>
            </a:r>
            <a:r>
              <a:rPr lang="fi"/>
              <a:t> </a:t>
            </a:r>
            <a:r>
              <a:rPr lang="fi" b="1" err="1"/>
              <a:t>Kholod</a:t>
            </a:r>
            <a:r>
              <a:rPr lang="fi" b="1"/>
              <a:t> </a:t>
            </a:r>
            <a:r>
              <a:rPr lang="fi" b="1" err="1"/>
              <a:t>Hawash</a:t>
            </a:r>
            <a:r>
              <a:rPr lang="fi"/>
              <a:t> and </a:t>
            </a:r>
            <a:r>
              <a:rPr lang="fi" b="1" err="1"/>
              <a:t>Vidha</a:t>
            </a:r>
            <a:r>
              <a:rPr lang="fi" b="1"/>
              <a:t> </a:t>
            </a:r>
            <a:r>
              <a:rPr lang="fi" b="1" err="1"/>
              <a:t>Saumya</a:t>
            </a:r>
            <a:r>
              <a:rPr lang="fi"/>
              <a:t>, </a:t>
            </a:r>
            <a:r>
              <a:rPr lang="fi" err="1"/>
              <a:t>or</a:t>
            </a:r>
            <a:r>
              <a:rPr lang="fi"/>
              <a:t> video </a:t>
            </a:r>
            <a:r>
              <a:rPr lang="fi" err="1"/>
              <a:t>artist</a:t>
            </a:r>
            <a:r>
              <a:rPr lang="fi"/>
              <a:t> </a:t>
            </a:r>
            <a:r>
              <a:rPr lang="fi" b="1" err="1"/>
              <a:t>Sepideh</a:t>
            </a:r>
            <a:r>
              <a:rPr lang="fi" b="1"/>
              <a:t> Rahaa</a:t>
            </a:r>
            <a:r>
              <a:rPr lang="fi"/>
              <a:t>, </a:t>
            </a:r>
            <a:r>
              <a:rPr lang="fi" err="1"/>
              <a:t>has</a:t>
            </a:r>
            <a:r>
              <a:rPr lang="fi"/>
              <a:t> </a:t>
            </a:r>
            <a:r>
              <a:rPr lang="fi" err="1"/>
              <a:t>further</a:t>
            </a:r>
            <a:r>
              <a:rPr lang="fi"/>
              <a:t> </a:t>
            </a:r>
            <a:r>
              <a:rPr lang="fi" err="1"/>
              <a:t>enriched</a:t>
            </a:r>
            <a:r>
              <a:rPr lang="fi"/>
              <a:t> </a:t>
            </a:r>
            <a:r>
              <a:rPr lang="fi" err="1"/>
              <a:t>the</a:t>
            </a:r>
            <a:r>
              <a:rPr lang="fi"/>
              <a:t> </a:t>
            </a:r>
            <a:r>
              <a:rPr lang="fi" err="1"/>
              <a:t>Finnish</a:t>
            </a:r>
            <a:r>
              <a:rPr lang="fi"/>
              <a:t> </a:t>
            </a:r>
            <a:r>
              <a:rPr lang="fi" err="1"/>
              <a:t>art</a:t>
            </a:r>
            <a:r>
              <a:rPr lang="fi"/>
              <a:t> </a:t>
            </a:r>
            <a:r>
              <a:rPr lang="fi" err="1"/>
              <a:t>scene</a:t>
            </a:r>
            <a:r>
              <a:rPr lang="fi"/>
              <a:t> and </a:t>
            </a:r>
            <a:r>
              <a:rPr lang="fi" err="1"/>
              <a:t>contemporary</a:t>
            </a:r>
            <a:r>
              <a:rPr lang="fi"/>
              <a:t> </a:t>
            </a:r>
            <a:r>
              <a:rPr lang="fi" err="1"/>
              <a:t>art</a:t>
            </a:r>
            <a:r>
              <a:rPr lang="fi"/>
              <a:t> </a:t>
            </a:r>
            <a:r>
              <a:rPr lang="fi" err="1"/>
              <a:t>discourse</a:t>
            </a:r>
            <a:r>
              <a:rPr lang="fi"/>
              <a:t>. </a:t>
            </a:r>
            <a:endParaRPr lang="en-US"/>
          </a:p>
        </p:txBody>
      </p:sp>
      <p:sp>
        <p:nvSpPr>
          <p:cNvPr id="4" name="Dian numeron paikkamerkki 3">
            <a:extLst>
              <a:ext uri="{FF2B5EF4-FFF2-40B4-BE49-F238E27FC236}">
                <a16:creationId xmlns:a16="http://schemas.microsoft.com/office/drawing/2014/main" id="{30305B6E-7A24-DFA5-E6DB-9193F31D8C12}"/>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441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AC47-5549-3743-AFDA-D1721BE8B1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8772F42-F43E-16B4-0BB6-92CA7033DEB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607B1F-3919-0F72-6152-2C3C80E3A7EA}"/>
              </a:ext>
            </a:extLst>
          </p:cNvPr>
          <p:cNvSpPr>
            <a:spLocks noGrp="1"/>
          </p:cNvSpPr>
          <p:nvPr>
            <p:ph type="body" idx="1"/>
          </p:nvPr>
        </p:nvSpPr>
        <p:spPr/>
        <p:txBody>
          <a:bodyPr/>
          <a:lstStyle/>
          <a:p>
            <a:pPr>
              <a:buFont typeface="Arial" panose="020B0604020202020204" pitchFamily="34" charset="0"/>
              <a:buChar char="•"/>
            </a:pPr>
            <a:r>
              <a:rPr lang="fi"/>
              <a:t> For </a:t>
            </a:r>
            <a:r>
              <a:rPr lang="fi" err="1"/>
              <a:t>many</a:t>
            </a:r>
            <a:r>
              <a:rPr lang="fi"/>
              <a:t>, Finland </a:t>
            </a:r>
            <a:r>
              <a:rPr lang="fi" err="1"/>
              <a:t>brings</a:t>
            </a:r>
            <a:r>
              <a:rPr lang="fi"/>
              <a:t> to </a:t>
            </a:r>
            <a:r>
              <a:rPr lang="fi" err="1"/>
              <a:t>mind</a:t>
            </a:r>
            <a:r>
              <a:rPr lang="fi"/>
              <a:t> </a:t>
            </a:r>
            <a:r>
              <a:rPr lang="fi" err="1"/>
              <a:t>Moomins</a:t>
            </a:r>
            <a:r>
              <a:rPr lang="fi"/>
              <a:t>. And </a:t>
            </a:r>
            <a:r>
              <a:rPr lang="fi" err="1"/>
              <a:t>while</a:t>
            </a:r>
            <a:r>
              <a:rPr lang="fi"/>
              <a:t> </a:t>
            </a:r>
            <a:r>
              <a:rPr lang="fi" err="1"/>
              <a:t>we</a:t>
            </a:r>
            <a:r>
              <a:rPr lang="fi"/>
              <a:t> </a:t>
            </a:r>
            <a:r>
              <a:rPr lang="fi" err="1"/>
              <a:t>are</a:t>
            </a:r>
            <a:r>
              <a:rPr lang="fi"/>
              <a:t> </a:t>
            </a:r>
            <a:r>
              <a:rPr lang="fi" err="1"/>
              <a:t>very</a:t>
            </a:r>
            <a:r>
              <a:rPr lang="fi"/>
              <a:t> </a:t>
            </a:r>
            <a:r>
              <a:rPr lang="fi" err="1"/>
              <a:t>fond</a:t>
            </a:r>
            <a:r>
              <a:rPr lang="fi"/>
              <a:t> of </a:t>
            </a:r>
            <a:r>
              <a:rPr lang="fi" err="1"/>
              <a:t>the</a:t>
            </a:r>
            <a:r>
              <a:rPr lang="fi"/>
              <a:t> </a:t>
            </a:r>
            <a:r>
              <a:rPr lang="fi" err="1"/>
              <a:t>lovely</a:t>
            </a:r>
            <a:r>
              <a:rPr lang="fi"/>
              <a:t> </a:t>
            </a:r>
            <a:r>
              <a:rPr lang="fi" err="1"/>
              <a:t>creatures</a:t>
            </a:r>
            <a:r>
              <a:rPr lang="fi"/>
              <a:t>, </a:t>
            </a:r>
            <a:r>
              <a:rPr lang="fi" err="1"/>
              <a:t>their</a:t>
            </a:r>
            <a:r>
              <a:rPr lang="fi"/>
              <a:t> </a:t>
            </a:r>
            <a:r>
              <a:rPr lang="fi" err="1"/>
              <a:t>creator</a:t>
            </a:r>
            <a:r>
              <a:rPr lang="fi"/>
              <a:t>, </a:t>
            </a:r>
            <a:r>
              <a:rPr lang="fi" b="1"/>
              <a:t>Tove Jansson</a:t>
            </a:r>
            <a:r>
              <a:rPr lang="fi"/>
              <a:t> (1914–2001) </a:t>
            </a:r>
            <a:r>
              <a:rPr lang="fi" err="1"/>
              <a:t>was</a:t>
            </a:r>
            <a:r>
              <a:rPr lang="fi"/>
              <a:t> an </a:t>
            </a:r>
            <a:r>
              <a:rPr lang="fi" err="1"/>
              <a:t>artist</a:t>
            </a:r>
            <a:r>
              <a:rPr lang="fi"/>
              <a:t> </a:t>
            </a:r>
            <a:r>
              <a:rPr lang="fi" err="1"/>
              <a:t>with</a:t>
            </a:r>
            <a:r>
              <a:rPr lang="fi"/>
              <a:t> </a:t>
            </a:r>
            <a:r>
              <a:rPr lang="fi" err="1"/>
              <a:t>many</a:t>
            </a:r>
            <a:r>
              <a:rPr lang="fi"/>
              <a:t> </a:t>
            </a:r>
            <a:r>
              <a:rPr lang="fi" err="1"/>
              <a:t>talents</a:t>
            </a:r>
            <a:r>
              <a:rPr lang="fi"/>
              <a:t>: </a:t>
            </a:r>
            <a:r>
              <a:rPr lang="fi" err="1"/>
              <a:t>she</a:t>
            </a:r>
            <a:r>
              <a:rPr lang="fi"/>
              <a:t> </a:t>
            </a:r>
            <a:r>
              <a:rPr lang="fi" err="1"/>
              <a:t>was</a:t>
            </a:r>
            <a:r>
              <a:rPr lang="fi"/>
              <a:t> a </a:t>
            </a:r>
            <a:r>
              <a:rPr lang="fi" err="1"/>
              <a:t>painter</a:t>
            </a:r>
            <a:r>
              <a:rPr lang="fi"/>
              <a:t>, </a:t>
            </a:r>
            <a:r>
              <a:rPr lang="fi" err="1"/>
              <a:t>author</a:t>
            </a:r>
            <a:r>
              <a:rPr lang="fi"/>
              <a:t>, </a:t>
            </a:r>
            <a:r>
              <a:rPr lang="fi" err="1"/>
              <a:t>illustrator</a:t>
            </a:r>
            <a:r>
              <a:rPr lang="fi"/>
              <a:t>, and </a:t>
            </a:r>
            <a:r>
              <a:rPr lang="fi" err="1"/>
              <a:t>comic</a:t>
            </a:r>
            <a:r>
              <a:rPr lang="fi"/>
              <a:t> </a:t>
            </a:r>
            <a:r>
              <a:rPr lang="fi" err="1"/>
              <a:t>artist</a:t>
            </a:r>
            <a:r>
              <a:rPr lang="fi"/>
              <a:t>. Jansson is </a:t>
            </a:r>
            <a:r>
              <a:rPr lang="fi" err="1"/>
              <a:t>still</a:t>
            </a:r>
            <a:r>
              <a:rPr lang="fi"/>
              <a:t> </a:t>
            </a:r>
            <a:r>
              <a:rPr lang="fi" err="1"/>
              <a:t>one</a:t>
            </a:r>
            <a:r>
              <a:rPr lang="fi"/>
              <a:t> of </a:t>
            </a:r>
            <a:r>
              <a:rPr lang="fi" err="1"/>
              <a:t>the</a:t>
            </a:r>
            <a:r>
              <a:rPr lang="fi"/>
              <a:t> </a:t>
            </a:r>
            <a:r>
              <a:rPr lang="fi" err="1"/>
              <a:t>best-known</a:t>
            </a:r>
            <a:r>
              <a:rPr lang="fi"/>
              <a:t> and </a:t>
            </a:r>
            <a:r>
              <a:rPr lang="fi" err="1"/>
              <a:t>celebrated</a:t>
            </a:r>
            <a:r>
              <a:rPr lang="fi"/>
              <a:t> </a:t>
            </a:r>
            <a:r>
              <a:rPr lang="fi" err="1"/>
              <a:t>Finnish</a:t>
            </a:r>
            <a:r>
              <a:rPr lang="fi"/>
              <a:t> </a:t>
            </a:r>
            <a:r>
              <a:rPr lang="fi" err="1"/>
              <a:t>artists</a:t>
            </a:r>
            <a:r>
              <a:rPr lang="fi"/>
              <a:t> </a:t>
            </a:r>
            <a:r>
              <a:rPr lang="fi" err="1"/>
              <a:t>abroad</a:t>
            </a:r>
            <a:r>
              <a:rPr lang="fi"/>
              <a:t>. </a:t>
            </a:r>
            <a:r>
              <a:rPr lang="fi" err="1"/>
              <a:t>Her</a:t>
            </a:r>
            <a:r>
              <a:rPr lang="fi"/>
              <a:t> </a:t>
            </a:r>
            <a:r>
              <a:rPr lang="fi" err="1"/>
              <a:t>artistic</a:t>
            </a:r>
            <a:r>
              <a:rPr lang="fi"/>
              <a:t> </a:t>
            </a:r>
            <a:r>
              <a:rPr lang="fi" err="1"/>
              <a:t>legacy</a:t>
            </a:r>
            <a:r>
              <a:rPr lang="fi"/>
              <a:t> and </a:t>
            </a:r>
            <a:r>
              <a:rPr lang="fi" err="1"/>
              <a:t>self-reliant</a:t>
            </a:r>
            <a:r>
              <a:rPr lang="fi"/>
              <a:t> </a:t>
            </a:r>
            <a:r>
              <a:rPr lang="fi" err="1"/>
              <a:t>way</a:t>
            </a:r>
            <a:r>
              <a:rPr lang="fi"/>
              <a:t> of life </a:t>
            </a:r>
            <a:r>
              <a:rPr lang="fi" err="1"/>
              <a:t>are</a:t>
            </a:r>
            <a:r>
              <a:rPr lang="fi"/>
              <a:t> </a:t>
            </a:r>
            <a:r>
              <a:rPr lang="fi" err="1"/>
              <a:t>rooted</a:t>
            </a:r>
            <a:r>
              <a:rPr lang="fi"/>
              <a:t> </a:t>
            </a:r>
            <a:r>
              <a:rPr lang="fi" err="1"/>
              <a:t>deeply</a:t>
            </a:r>
            <a:r>
              <a:rPr lang="fi"/>
              <a:t> in </a:t>
            </a:r>
            <a:r>
              <a:rPr lang="fi" err="1"/>
              <a:t>the</a:t>
            </a:r>
            <a:r>
              <a:rPr lang="fi"/>
              <a:t> </a:t>
            </a:r>
            <a:r>
              <a:rPr lang="fi" err="1"/>
              <a:t>Finnish</a:t>
            </a:r>
            <a:r>
              <a:rPr lang="fi"/>
              <a:t> culture </a:t>
            </a:r>
            <a:r>
              <a:rPr lang="fi" err="1"/>
              <a:t>scene</a:t>
            </a:r>
            <a:r>
              <a:rPr lang="fi"/>
              <a:t> and </a:t>
            </a:r>
            <a:r>
              <a:rPr lang="fi" err="1"/>
              <a:t>celebrated</a:t>
            </a:r>
            <a:r>
              <a:rPr lang="fi"/>
              <a:t> </a:t>
            </a:r>
            <a:r>
              <a:rPr lang="fi" err="1"/>
              <a:t>regularly</a:t>
            </a:r>
            <a:r>
              <a:rPr lang="fi"/>
              <a:t> in </a:t>
            </a:r>
            <a:r>
              <a:rPr lang="fi" err="1"/>
              <a:t>exhibitions</a:t>
            </a:r>
            <a:r>
              <a:rPr lang="fi"/>
              <a:t>, </a:t>
            </a:r>
            <a:r>
              <a:rPr lang="fi" err="1"/>
              <a:t>movies</a:t>
            </a:r>
            <a:r>
              <a:rPr lang="fi"/>
              <a:t>, </a:t>
            </a:r>
            <a:r>
              <a:rPr lang="fi" err="1"/>
              <a:t>novels</a:t>
            </a:r>
            <a:r>
              <a:rPr lang="fi"/>
              <a:t>, and </a:t>
            </a:r>
            <a:r>
              <a:rPr lang="fi" err="1"/>
              <a:t>theatre</a:t>
            </a:r>
            <a:r>
              <a:rPr lang="fi"/>
              <a:t> </a:t>
            </a:r>
            <a:r>
              <a:rPr lang="fi" err="1"/>
              <a:t>plays</a:t>
            </a:r>
            <a:r>
              <a:rPr lang="fi"/>
              <a:t>.</a:t>
            </a:r>
            <a:endParaRPr lang="en-US"/>
          </a:p>
          <a:p>
            <a:pPr>
              <a:buFont typeface="Arial" panose="020B0604020202020204" pitchFamily="34" charset="0"/>
              <a:buChar char="•"/>
            </a:pPr>
            <a:endParaRPr lang="en-US"/>
          </a:p>
          <a:p>
            <a:pPr>
              <a:buFont typeface="Arial" panose="020B0604020202020204" pitchFamily="34" charset="0"/>
              <a:buChar char="•"/>
            </a:pPr>
            <a:r>
              <a:rPr lang="fi"/>
              <a:t> </a:t>
            </a:r>
            <a:r>
              <a:rPr lang="fi" err="1"/>
              <a:t>Another</a:t>
            </a:r>
            <a:r>
              <a:rPr lang="fi"/>
              <a:t> </a:t>
            </a:r>
            <a:r>
              <a:rPr lang="fi" err="1"/>
              <a:t>groundbreaking</a:t>
            </a:r>
            <a:r>
              <a:rPr lang="fi"/>
              <a:t> </a:t>
            </a:r>
            <a:r>
              <a:rPr lang="fi" err="1"/>
              <a:t>figure</a:t>
            </a:r>
            <a:r>
              <a:rPr lang="fi"/>
              <a:t> in </a:t>
            </a:r>
            <a:r>
              <a:rPr lang="fi" err="1"/>
              <a:t>Finnish</a:t>
            </a:r>
            <a:r>
              <a:rPr lang="fi"/>
              <a:t> art history and </a:t>
            </a:r>
            <a:r>
              <a:rPr lang="fi" err="1"/>
              <a:t>Tove’s</a:t>
            </a:r>
            <a:r>
              <a:rPr lang="fi"/>
              <a:t> </a:t>
            </a:r>
            <a:r>
              <a:rPr lang="fi" err="1"/>
              <a:t>contemporary</a:t>
            </a:r>
            <a:r>
              <a:rPr lang="fi"/>
              <a:t> </a:t>
            </a:r>
            <a:r>
              <a:rPr lang="fi" err="1"/>
              <a:t>was</a:t>
            </a:r>
            <a:r>
              <a:rPr lang="fi"/>
              <a:t> </a:t>
            </a:r>
            <a:r>
              <a:rPr lang="fi" b="1"/>
              <a:t>Touko Laaksonen</a:t>
            </a:r>
            <a:r>
              <a:rPr lang="fi"/>
              <a:t> (1920–1991), </a:t>
            </a:r>
            <a:r>
              <a:rPr lang="fi" err="1"/>
              <a:t>better</a:t>
            </a:r>
            <a:r>
              <a:rPr lang="fi"/>
              <a:t> </a:t>
            </a:r>
            <a:r>
              <a:rPr lang="fi" err="1"/>
              <a:t>known</a:t>
            </a:r>
            <a:r>
              <a:rPr lang="fi"/>
              <a:t> </a:t>
            </a:r>
            <a:r>
              <a:rPr lang="fi" err="1"/>
              <a:t>by</a:t>
            </a:r>
            <a:r>
              <a:rPr lang="fi"/>
              <a:t> </a:t>
            </a:r>
            <a:r>
              <a:rPr lang="fi" err="1"/>
              <a:t>his</a:t>
            </a:r>
            <a:r>
              <a:rPr lang="fi"/>
              <a:t> </a:t>
            </a:r>
            <a:r>
              <a:rPr lang="fi" err="1">
                <a:solidFill>
                  <a:srgbClr val="202122"/>
                </a:solidFill>
              </a:rPr>
              <a:t>pseudonym</a:t>
            </a:r>
            <a:r>
              <a:rPr lang="fi">
                <a:solidFill>
                  <a:srgbClr val="202122"/>
                </a:solidFill>
              </a:rPr>
              <a:t> </a:t>
            </a:r>
            <a:r>
              <a:rPr lang="fi" b="1">
                <a:solidFill>
                  <a:srgbClr val="202122"/>
                </a:solidFill>
              </a:rPr>
              <a:t>Tom of Finland</a:t>
            </a:r>
            <a:r>
              <a:rPr lang="fi"/>
              <a:t>. </a:t>
            </a:r>
            <a:r>
              <a:rPr lang="fi">
                <a:solidFill>
                  <a:srgbClr val="202122"/>
                </a:solidFill>
              </a:rPr>
              <a:t>Laaksonen is </a:t>
            </a:r>
            <a:r>
              <a:rPr lang="fi" err="1">
                <a:solidFill>
                  <a:srgbClr val="202122"/>
                </a:solidFill>
              </a:rPr>
              <a:t>known</a:t>
            </a:r>
            <a:r>
              <a:rPr lang="fi">
                <a:solidFill>
                  <a:srgbClr val="202122"/>
                </a:solidFill>
              </a:rPr>
              <a:t> for </a:t>
            </a:r>
            <a:r>
              <a:rPr lang="fi" err="1">
                <a:solidFill>
                  <a:srgbClr val="202122"/>
                </a:solidFill>
              </a:rPr>
              <a:t>his</a:t>
            </a:r>
            <a:r>
              <a:rPr lang="fi">
                <a:solidFill>
                  <a:srgbClr val="202122"/>
                </a:solidFill>
              </a:rPr>
              <a:t> </a:t>
            </a:r>
            <a:r>
              <a:rPr lang="fi" err="1">
                <a:solidFill>
                  <a:srgbClr val="202122"/>
                </a:solidFill>
              </a:rPr>
              <a:t>masculinized</a:t>
            </a:r>
            <a:r>
              <a:rPr lang="fi">
                <a:solidFill>
                  <a:srgbClr val="202122"/>
                </a:solidFill>
              </a:rPr>
              <a:t> </a:t>
            </a:r>
            <a:r>
              <a:rPr lang="fi" err="1"/>
              <a:t>representation</a:t>
            </a:r>
            <a:r>
              <a:rPr lang="fi"/>
              <a:t> of </a:t>
            </a:r>
            <a:r>
              <a:rPr lang="fi" err="1"/>
              <a:t>the</a:t>
            </a:r>
            <a:r>
              <a:rPr lang="fi"/>
              <a:t> </a:t>
            </a:r>
            <a:r>
              <a:rPr lang="fi" err="1"/>
              <a:t>male</a:t>
            </a:r>
            <a:r>
              <a:rPr lang="fi"/>
              <a:t> </a:t>
            </a:r>
            <a:r>
              <a:rPr lang="fi" err="1"/>
              <a:t>figure</a:t>
            </a:r>
            <a:r>
              <a:rPr lang="fi"/>
              <a:t>,</a:t>
            </a:r>
            <a:r>
              <a:rPr lang="fi">
                <a:solidFill>
                  <a:srgbClr val="202122"/>
                </a:solidFill>
              </a:rPr>
              <a:t> and he </a:t>
            </a:r>
            <a:r>
              <a:rPr lang="fi" err="1">
                <a:solidFill>
                  <a:srgbClr val="202122"/>
                </a:solidFill>
              </a:rPr>
              <a:t>heavily</a:t>
            </a:r>
            <a:r>
              <a:rPr lang="fi">
                <a:solidFill>
                  <a:srgbClr val="202122"/>
                </a:solidFill>
              </a:rPr>
              <a:t> </a:t>
            </a:r>
            <a:r>
              <a:rPr lang="fi" err="1">
                <a:solidFill>
                  <a:srgbClr val="202122"/>
                </a:solidFill>
              </a:rPr>
              <a:t>influenced</a:t>
            </a:r>
            <a:r>
              <a:rPr lang="fi">
                <a:solidFill>
                  <a:srgbClr val="202122"/>
                </a:solidFill>
              </a:rPr>
              <a:t> </a:t>
            </a:r>
            <a:r>
              <a:rPr lang="fi" err="1">
                <a:solidFill>
                  <a:srgbClr val="202122"/>
                </a:solidFill>
              </a:rPr>
              <a:t>late</a:t>
            </a:r>
            <a:r>
              <a:rPr lang="fi">
                <a:solidFill>
                  <a:srgbClr val="202122"/>
                </a:solidFill>
              </a:rPr>
              <a:t> 20th-century </a:t>
            </a:r>
            <a:r>
              <a:rPr lang="fi" err="1">
                <a:solidFill>
                  <a:srgbClr val="202122"/>
                </a:solidFill>
              </a:rPr>
              <a:t>gay</a:t>
            </a:r>
            <a:r>
              <a:rPr lang="fi">
                <a:solidFill>
                  <a:srgbClr val="202122"/>
                </a:solidFill>
              </a:rPr>
              <a:t> culture. </a:t>
            </a:r>
            <a:r>
              <a:rPr lang="fi" err="1">
                <a:solidFill>
                  <a:srgbClr val="202122"/>
                </a:solidFill>
              </a:rPr>
              <a:t>During</a:t>
            </a:r>
            <a:r>
              <a:rPr lang="fi">
                <a:solidFill>
                  <a:srgbClr val="202122"/>
                </a:solidFill>
              </a:rPr>
              <a:t> </a:t>
            </a:r>
            <a:r>
              <a:rPr lang="fi" err="1">
                <a:solidFill>
                  <a:srgbClr val="202122"/>
                </a:solidFill>
              </a:rPr>
              <a:t>his</a:t>
            </a:r>
            <a:r>
              <a:rPr lang="fi">
                <a:solidFill>
                  <a:srgbClr val="202122"/>
                </a:solidFill>
              </a:rPr>
              <a:t> </a:t>
            </a:r>
            <a:r>
              <a:rPr lang="fi" err="1">
                <a:solidFill>
                  <a:srgbClr val="202122"/>
                </a:solidFill>
              </a:rPr>
              <a:t>time</a:t>
            </a:r>
            <a:r>
              <a:rPr lang="fi">
                <a:solidFill>
                  <a:srgbClr val="202122"/>
                </a:solidFill>
              </a:rPr>
              <a:t>, </a:t>
            </a:r>
            <a:r>
              <a:rPr lang="fi" err="1"/>
              <a:t>Laaksonen’s</a:t>
            </a:r>
            <a:r>
              <a:rPr lang="fi"/>
              <a:t> </a:t>
            </a:r>
            <a:r>
              <a:rPr lang="fi" err="1"/>
              <a:t>drawings</a:t>
            </a:r>
            <a:r>
              <a:rPr lang="fi"/>
              <a:t> </a:t>
            </a:r>
            <a:r>
              <a:rPr lang="fi" err="1"/>
              <a:t>spread</a:t>
            </a:r>
            <a:r>
              <a:rPr lang="fi"/>
              <a:t> </a:t>
            </a:r>
            <a:r>
              <a:rPr lang="fi" err="1"/>
              <a:t>across</a:t>
            </a:r>
            <a:r>
              <a:rPr lang="fi"/>
              <a:t> </a:t>
            </a:r>
            <a:r>
              <a:rPr lang="fi" err="1"/>
              <a:t>the</a:t>
            </a:r>
            <a:r>
              <a:rPr lang="fi"/>
              <a:t> </a:t>
            </a:r>
            <a:r>
              <a:rPr lang="fi" err="1"/>
              <a:t>globe</a:t>
            </a:r>
            <a:r>
              <a:rPr lang="fi"/>
              <a:t>, </a:t>
            </a:r>
            <a:r>
              <a:rPr lang="fi" err="1"/>
              <a:t>fueling</a:t>
            </a:r>
            <a:r>
              <a:rPr lang="fi"/>
              <a:t> </a:t>
            </a:r>
            <a:r>
              <a:rPr lang="fi" err="1"/>
              <a:t>real-world</a:t>
            </a:r>
            <a:r>
              <a:rPr lang="fi"/>
              <a:t> </a:t>
            </a:r>
            <a:r>
              <a:rPr lang="fi" err="1"/>
              <a:t>liberation</a:t>
            </a:r>
            <a:r>
              <a:rPr lang="fi"/>
              <a:t> </a:t>
            </a:r>
            <a:r>
              <a:rPr lang="fi" err="1"/>
              <a:t>movements</a:t>
            </a:r>
            <a:r>
              <a:rPr lang="fi"/>
              <a:t>. </a:t>
            </a:r>
            <a:r>
              <a:rPr lang="fi" err="1"/>
              <a:t>Since</a:t>
            </a:r>
            <a:r>
              <a:rPr lang="fi"/>
              <a:t> </a:t>
            </a:r>
            <a:r>
              <a:rPr lang="fi" err="1"/>
              <a:t>then</a:t>
            </a:r>
            <a:r>
              <a:rPr lang="fi"/>
              <a:t>, Tom of Finland </a:t>
            </a:r>
            <a:r>
              <a:rPr lang="fi" err="1"/>
              <a:t>has</a:t>
            </a:r>
            <a:r>
              <a:rPr lang="fi"/>
              <a:t> </a:t>
            </a:r>
            <a:r>
              <a:rPr lang="fi" err="1"/>
              <a:t>been</a:t>
            </a:r>
            <a:r>
              <a:rPr lang="fi"/>
              <a:t> </a:t>
            </a:r>
            <a:r>
              <a:rPr lang="fi" err="1"/>
              <a:t>the</a:t>
            </a:r>
            <a:r>
              <a:rPr lang="fi"/>
              <a:t> </a:t>
            </a:r>
            <a:r>
              <a:rPr lang="fi" err="1"/>
              <a:t>subject</a:t>
            </a:r>
            <a:r>
              <a:rPr lang="fi"/>
              <a:t> of </a:t>
            </a:r>
            <a:r>
              <a:rPr lang="fi" err="1"/>
              <a:t>numerous</a:t>
            </a:r>
            <a:r>
              <a:rPr lang="fi"/>
              <a:t> </a:t>
            </a:r>
            <a:r>
              <a:rPr lang="fi" err="1"/>
              <a:t>museum</a:t>
            </a:r>
            <a:r>
              <a:rPr lang="fi"/>
              <a:t> </a:t>
            </a:r>
            <a:r>
              <a:rPr lang="fi" err="1"/>
              <a:t>exhibitions</a:t>
            </a:r>
            <a:r>
              <a:rPr lang="fi"/>
              <a:t> in Finland and </a:t>
            </a:r>
            <a:r>
              <a:rPr lang="fi" err="1"/>
              <a:t>abroad</a:t>
            </a:r>
            <a:r>
              <a:rPr lang="fi"/>
              <a:t>.</a:t>
            </a:r>
            <a:endParaRPr lang="en-US"/>
          </a:p>
        </p:txBody>
      </p:sp>
      <p:sp>
        <p:nvSpPr>
          <p:cNvPr id="4" name="Dian numeron paikkamerkki 3">
            <a:extLst>
              <a:ext uri="{FF2B5EF4-FFF2-40B4-BE49-F238E27FC236}">
                <a16:creationId xmlns:a16="http://schemas.microsoft.com/office/drawing/2014/main" id="{CF65E1F6-FC7B-DC19-927F-25152C19F6DE}"/>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325413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endParaRPr lang="en-US" dirty="0"/>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85799-CBD6-637C-AC45-309E0365E07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9A3D25D-0903-8A9A-3E48-1990C25C88D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52CF2CB-C534-B756-AD51-E605624C295E}"/>
              </a:ext>
            </a:extLst>
          </p:cNvPr>
          <p:cNvSpPr>
            <a:spLocks noGrp="1"/>
          </p:cNvSpPr>
          <p:nvPr>
            <p:ph type="body" idx="1"/>
          </p:nvPr>
        </p:nvSpPr>
        <p:spPr/>
        <p:txBody>
          <a:bodyPr/>
          <a:lstStyle/>
          <a:p>
            <a:pPr>
              <a:buFont typeface="Arial" panose="020B0604020202020204" pitchFamily="34" charset="0"/>
              <a:buChar char="•"/>
            </a:pPr>
            <a:r>
              <a:rPr lang="fi"/>
              <a:t> In </a:t>
            </a:r>
            <a:r>
              <a:rPr lang="fi" err="1"/>
              <a:t>recent</a:t>
            </a:r>
            <a:r>
              <a:rPr lang="fi"/>
              <a:t> </a:t>
            </a:r>
            <a:r>
              <a:rPr lang="fi" err="1"/>
              <a:t>years</a:t>
            </a:r>
            <a:r>
              <a:rPr lang="fi"/>
              <a:t>, </a:t>
            </a:r>
            <a:r>
              <a:rPr lang="fi" err="1"/>
              <a:t>Sámi</a:t>
            </a:r>
            <a:r>
              <a:rPr lang="fi"/>
              <a:t> </a:t>
            </a:r>
            <a:r>
              <a:rPr lang="fi" err="1"/>
              <a:t>art</a:t>
            </a:r>
            <a:r>
              <a:rPr lang="fi"/>
              <a:t> </a:t>
            </a:r>
            <a:r>
              <a:rPr lang="fi" err="1"/>
              <a:t>has</a:t>
            </a:r>
            <a:r>
              <a:rPr lang="fi"/>
              <a:t> </a:t>
            </a:r>
            <a:r>
              <a:rPr lang="fi" err="1"/>
              <a:t>been</a:t>
            </a:r>
            <a:r>
              <a:rPr lang="fi"/>
              <a:t> </a:t>
            </a:r>
            <a:r>
              <a:rPr lang="fi" err="1"/>
              <a:t>the</a:t>
            </a:r>
            <a:r>
              <a:rPr lang="fi"/>
              <a:t> </a:t>
            </a:r>
            <a:r>
              <a:rPr lang="fi" err="1"/>
              <a:t>subject</a:t>
            </a:r>
            <a:r>
              <a:rPr lang="fi"/>
              <a:t> of </a:t>
            </a:r>
            <a:r>
              <a:rPr lang="fi" err="1"/>
              <a:t>significant</a:t>
            </a:r>
            <a:r>
              <a:rPr lang="fi"/>
              <a:t> </a:t>
            </a:r>
            <a:r>
              <a:rPr lang="fi" err="1"/>
              <a:t>international</a:t>
            </a:r>
            <a:r>
              <a:rPr lang="fi"/>
              <a:t> </a:t>
            </a:r>
            <a:r>
              <a:rPr lang="fi" err="1"/>
              <a:t>interest</a:t>
            </a:r>
            <a:r>
              <a:rPr lang="fi"/>
              <a:t>. </a:t>
            </a:r>
            <a:r>
              <a:rPr lang="fi" err="1"/>
              <a:t>Sámi</a:t>
            </a:r>
            <a:r>
              <a:rPr lang="fi"/>
              <a:t> </a:t>
            </a:r>
            <a:r>
              <a:rPr lang="fi" err="1"/>
              <a:t>artists</a:t>
            </a:r>
            <a:r>
              <a:rPr lang="fi"/>
              <a:t> </a:t>
            </a:r>
            <a:r>
              <a:rPr lang="fi" err="1"/>
              <a:t>such</a:t>
            </a:r>
            <a:r>
              <a:rPr lang="fi"/>
              <a:t> as </a:t>
            </a:r>
            <a:r>
              <a:rPr lang="fi" b="1"/>
              <a:t>Outi </a:t>
            </a:r>
            <a:r>
              <a:rPr lang="fi" b="1" err="1"/>
              <a:t>Pieski</a:t>
            </a:r>
            <a:r>
              <a:rPr lang="fi"/>
              <a:t>, </a:t>
            </a:r>
            <a:r>
              <a:rPr lang="fi" b="1"/>
              <a:t>Matti Aikio</a:t>
            </a:r>
            <a:r>
              <a:rPr lang="fi"/>
              <a:t>,</a:t>
            </a:r>
            <a:r>
              <a:rPr lang="fi" b="1"/>
              <a:t> Jenni </a:t>
            </a:r>
            <a:r>
              <a:rPr lang="fi" b="1" err="1"/>
              <a:t>Laiti</a:t>
            </a:r>
            <a:r>
              <a:rPr lang="fi"/>
              <a:t>, and </a:t>
            </a:r>
            <a:r>
              <a:rPr lang="fi" b="1"/>
              <a:t>Marja Helander</a:t>
            </a:r>
            <a:r>
              <a:rPr lang="fi"/>
              <a:t> </a:t>
            </a:r>
            <a:r>
              <a:rPr lang="fi" err="1"/>
              <a:t>address</a:t>
            </a:r>
            <a:r>
              <a:rPr lang="fi"/>
              <a:t> in </a:t>
            </a:r>
            <a:r>
              <a:rPr lang="fi" err="1"/>
              <a:t>their</a:t>
            </a:r>
            <a:r>
              <a:rPr lang="fi"/>
              <a:t> </a:t>
            </a:r>
            <a:r>
              <a:rPr lang="fi" err="1"/>
              <a:t>art</a:t>
            </a:r>
            <a:r>
              <a:rPr lang="fi"/>
              <a:t> </a:t>
            </a:r>
            <a:r>
              <a:rPr lang="fi" err="1"/>
              <a:t>issues</a:t>
            </a:r>
            <a:r>
              <a:rPr lang="fi"/>
              <a:t> </a:t>
            </a:r>
            <a:r>
              <a:rPr lang="fi" err="1"/>
              <a:t>related</a:t>
            </a:r>
            <a:r>
              <a:rPr lang="fi"/>
              <a:t> to </a:t>
            </a:r>
            <a:r>
              <a:rPr lang="fi" err="1"/>
              <a:t>Sámi</a:t>
            </a:r>
            <a:r>
              <a:rPr lang="fi"/>
              <a:t> culture: </a:t>
            </a:r>
            <a:r>
              <a:rPr lang="fi" err="1"/>
              <a:t>the</a:t>
            </a:r>
            <a:r>
              <a:rPr lang="fi"/>
              <a:t> </a:t>
            </a:r>
            <a:r>
              <a:rPr lang="fi" err="1"/>
              <a:t>history</a:t>
            </a:r>
            <a:r>
              <a:rPr lang="fi"/>
              <a:t> and </a:t>
            </a:r>
            <a:r>
              <a:rPr lang="fi" err="1"/>
              <a:t>future</a:t>
            </a:r>
            <a:r>
              <a:rPr lang="fi"/>
              <a:t> of </a:t>
            </a:r>
            <a:r>
              <a:rPr lang="fi" err="1"/>
              <a:t>the</a:t>
            </a:r>
            <a:r>
              <a:rPr lang="fi"/>
              <a:t> </a:t>
            </a:r>
            <a:r>
              <a:rPr lang="fi" err="1"/>
              <a:t>Sámi</a:t>
            </a:r>
            <a:r>
              <a:rPr lang="fi"/>
              <a:t> </a:t>
            </a:r>
            <a:r>
              <a:rPr lang="fi" err="1"/>
              <a:t>people</a:t>
            </a:r>
            <a:r>
              <a:rPr lang="fi"/>
              <a:t>, </a:t>
            </a:r>
            <a:r>
              <a:rPr lang="fi" err="1"/>
              <a:t>the</a:t>
            </a:r>
            <a:r>
              <a:rPr lang="fi"/>
              <a:t> </a:t>
            </a:r>
            <a:r>
              <a:rPr lang="fi" err="1"/>
              <a:t>rights</a:t>
            </a:r>
            <a:r>
              <a:rPr lang="fi"/>
              <a:t> of </a:t>
            </a:r>
            <a:r>
              <a:rPr lang="fi" err="1"/>
              <a:t>indigenous</a:t>
            </a:r>
            <a:r>
              <a:rPr lang="fi"/>
              <a:t> </a:t>
            </a:r>
            <a:r>
              <a:rPr lang="fi" err="1"/>
              <a:t>peoples</a:t>
            </a:r>
            <a:r>
              <a:rPr lang="fi"/>
              <a:t>, and </a:t>
            </a:r>
            <a:r>
              <a:rPr lang="fi" err="1"/>
              <a:t>their</a:t>
            </a:r>
            <a:r>
              <a:rPr lang="fi"/>
              <a:t> </a:t>
            </a:r>
            <a:r>
              <a:rPr lang="fi" err="1"/>
              <a:t>relationship</a:t>
            </a:r>
            <a:r>
              <a:rPr lang="fi"/>
              <a:t> </a:t>
            </a:r>
            <a:r>
              <a:rPr lang="fi" err="1"/>
              <a:t>with</a:t>
            </a:r>
            <a:r>
              <a:rPr lang="fi"/>
              <a:t> </a:t>
            </a:r>
            <a:r>
              <a:rPr lang="fi" err="1"/>
              <a:t>nature</a:t>
            </a:r>
            <a:r>
              <a:rPr lang="fi"/>
              <a:t> and </a:t>
            </a:r>
            <a:r>
              <a:rPr lang="fi" err="1"/>
              <a:t>ancestral</a:t>
            </a:r>
            <a:r>
              <a:rPr lang="fi"/>
              <a:t> </a:t>
            </a:r>
            <a:r>
              <a:rPr lang="fi" err="1"/>
              <a:t>lands</a:t>
            </a:r>
            <a:r>
              <a:rPr lang="fi"/>
              <a:t>.</a:t>
            </a:r>
            <a:endParaRPr lang="en-US"/>
          </a:p>
          <a:p>
            <a:pPr>
              <a:buFont typeface="Arial" panose="020B0604020202020204" pitchFamily="34" charset="0"/>
              <a:buChar char="•"/>
            </a:pPr>
            <a:endParaRPr lang="en-US">
              <a:solidFill>
                <a:srgbClr val="202122"/>
              </a:solidFill>
            </a:endParaRPr>
          </a:p>
          <a:p>
            <a:pPr>
              <a:buFont typeface="Arial" panose="020B0604020202020204" pitchFamily="34" charset="0"/>
              <a:buChar char="•"/>
            </a:pPr>
            <a:r>
              <a:rPr lang="fi">
                <a:solidFill>
                  <a:srgbClr val="202122"/>
                </a:solidFill>
              </a:rPr>
              <a:t> Duodji, the traditional Sami handicraft, encompasses a wide range of crafts, such as textiles and beadwork, leather items, woodwork, birch bark, bone, as well as objects and jewellery with silver decorations. Purpose of use, material knowledge, and family connection are significant for traditional Sami handicrafts. Duodji is also visible in many contemporary Sámi artists’ work.</a:t>
            </a:r>
            <a:endParaRPr lang="en-US">
              <a:solidFill>
                <a:srgbClr val="202122"/>
              </a:solidFill>
            </a:endParaRPr>
          </a:p>
          <a:p>
            <a:pPr>
              <a:buFont typeface="Arial" panose="020B0604020202020204" pitchFamily="34" charset="0"/>
              <a:buChar char="•"/>
            </a:pPr>
            <a:endParaRPr lang="en-US">
              <a:solidFill>
                <a:srgbClr val="202122"/>
              </a:solidFill>
            </a:endParaRPr>
          </a:p>
          <a:p>
            <a:pPr>
              <a:buFont typeface="Arial" panose="020B0604020202020204" pitchFamily="34" charset="0"/>
              <a:buChar char="•"/>
            </a:pPr>
            <a:r>
              <a:rPr lang="fi"/>
              <a:t> </a:t>
            </a:r>
            <a:r>
              <a:rPr lang="fi" err="1"/>
              <a:t>The</a:t>
            </a:r>
            <a:r>
              <a:rPr lang="fi"/>
              <a:t> </a:t>
            </a:r>
            <a:r>
              <a:rPr lang="fi" err="1"/>
              <a:t>Sámi</a:t>
            </a:r>
            <a:r>
              <a:rPr lang="fi"/>
              <a:t> </a:t>
            </a:r>
            <a:r>
              <a:rPr lang="fi" err="1"/>
              <a:t>Museum</a:t>
            </a:r>
            <a:r>
              <a:rPr lang="fi"/>
              <a:t> </a:t>
            </a:r>
            <a:r>
              <a:rPr lang="fi" err="1"/>
              <a:t>Siida</a:t>
            </a:r>
            <a:r>
              <a:rPr lang="fi"/>
              <a:t>, </a:t>
            </a:r>
            <a:r>
              <a:rPr lang="fi" err="1"/>
              <a:t>located</a:t>
            </a:r>
            <a:r>
              <a:rPr lang="fi"/>
              <a:t> in Inari, in </a:t>
            </a:r>
            <a:r>
              <a:rPr lang="fi" err="1"/>
              <a:t>the</a:t>
            </a:r>
            <a:r>
              <a:rPr lang="fi"/>
              <a:t> </a:t>
            </a:r>
            <a:r>
              <a:rPr lang="fi" err="1"/>
              <a:t>Finnish</a:t>
            </a:r>
            <a:r>
              <a:rPr lang="fi"/>
              <a:t> </a:t>
            </a:r>
            <a:r>
              <a:rPr lang="fi" err="1"/>
              <a:t>part</a:t>
            </a:r>
            <a:r>
              <a:rPr lang="fi"/>
              <a:t> of </a:t>
            </a:r>
            <a:r>
              <a:rPr lang="fi" err="1"/>
              <a:t>Sápmi</a:t>
            </a:r>
            <a:r>
              <a:rPr lang="fi"/>
              <a:t>, </a:t>
            </a:r>
            <a:r>
              <a:rPr lang="fi" err="1"/>
              <a:t>stores</a:t>
            </a:r>
            <a:r>
              <a:rPr lang="fi"/>
              <a:t>, </a:t>
            </a:r>
            <a:r>
              <a:rPr lang="fi" err="1"/>
              <a:t>researches</a:t>
            </a:r>
            <a:r>
              <a:rPr lang="fi"/>
              <a:t>, and </a:t>
            </a:r>
            <a:r>
              <a:rPr lang="fi" err="1"/>
              <a:t>showcases</a:t>
            </a:r>
            <a:r>
              <a:rPr lang="fi"/>
              <a:t> </a:t>
            </a:r>
            <a:r>
              <a:rPr lang="fi" err="1"/>
              <a:t>Sámi</a:t>
            </a:r>
            <a:r>
              <a:rPr lang="fi"/>
              <a:t> culture in Finland. In 2024, </a:t>
            </a:r>
            <a:r>
              <a:rPr lang="fi" err="1"/>
              <a:t>Siida</a:t>
            </a:r>
            <a:r>
              <a:rPr lang="fi"/>
              <a:t> </a:t>
            </a:r>
            <a:r>
              <a:rPr lang="fi" err="1"/>
              <a:t>was</a:t>
            </a:r>
            <a:r>
              <a:rPr lang="fi"/>
              <a:t> </a:t>
            </a:r>
            <a:r>
              <a:rPr lang="fi" err="1"/>
              <a:t>chosen</a:t>
            </a:r>
            <a:r>
              <a:rPr lang="fi"/>
              <a:t> as </a:t>
            </a:r>
            <a:r>
              <a:rPr lang="fi" err="1"/>
              <a:t>the</a:t>
            </a:r>
            <a:r>
              <a:rPr lang="fi"/>
              <a:t> European </a:t>
            </a:r>
            <a:r>
              <a:rPr lang="fi" err="1"/>
              <a:t>Museum</a:t>
            </a:r>
            <a:r>
              <a:rPr lang="fi"/>
              <a:t> of </a:t>
            </a:r>
            <a:r>
              <a:rPr lang="fi" err="1"/>
              <a:t>the</a:t>
            </a:r>
            <a:r>
              <a:rPr lang="fi"/>
              <a:t> </a:t>
            </a:r>
            <a:r>
              <a:rPr lang="fi" err="1"/>
              <a:t>Year</a:t>
            </a:r>
            <a:r>
              <a:rPr lang="fi"/>
              <a:t>.</a:t>
            </a:r>
            <a:endParaRPr lang="en-US"/>
          </a:p>
        </p:txBody>
      </p:sp>
      <p:sp>
        <p:nvSpPr>
          <p:cNvPr id="4" name="Dian numeron paikkamerkki 3">
            <a:extLst>
              <a:ext uri="{FF2B5EF4-FFF2-40B4-BE49-F238E27FC236}">
                <a16:creationId xmlns:a16="http://schemas.microsoft.com/office/drawing/2014/main" id="{5B6529CC-0511-2184-AA39-C2E578C52CD3}"/>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319259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589-F788-25C9-E9F2-3D0270BA3B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9740D0E-D7EC-2A22-8D46-A51C0F04B8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42C193-FEE9-DFBA-9A1D-0490CAEA9A7C}"/>
              </a:ext>
            </a:extLst>
          </p:cNvPr>
          <p:cNvSpPr>
            <a:spLocks noGrp="1"/>
          </p:cNvSpPr>
          <p:nvPr>
            <p:ph type="body" idx="1"/>
          </p:nvPr>
        </p:nvSpPr>
        <p:spPr/>
        <p:txBody>
          <a:bodyPr/>
          <a:lstStyle/>
          <a:p>
            <a:pPr>
              <a:buFont typeface="Arial" panose="020B0604020202020204" pitchFamily="34" charset="0"/>
              <a:buChar char="•"/>
            </a:pPr>
            <a:r>
              <a:rPr lang="fi"/>
              <a:t> Among the best-known names in Finnish contemporary art are media art pioneer </a:t>
            </a:r>
            <a:r>
              <a:rPr lang="fi" b="1"/>
              <a:t>Eija-Liisa Ahtila</a:t>
            </a:r>
            <a:r>
              <a:rPr lang="fi"/>
              <a:t>, sculptor and conceptual artist </a:t>
            </a:r>
            <a:r>
              <a:rPr lang="fi" b="1"/>
              <a:t>Maaria Wirkkala</a:t>
            </a:r>
            <a:r>
              <a:rPr lang="fi"/>
              <a:t>, and sculptor and installation artist </a:t>
            </a:r>
            <a:r>
              <a:rPr lang="fi" b="1"/>
              <a:t>Kaarina Kaikkonen</a:t>
            </a:r>
            <a:r>
              <a:rPr lang="fi"/>
              <a:t> – all women. Internationally renowned photographers </a:t>
            </a:r>
            <a:r>
              <a:rPr lang="fi" b="1"/>
              <a:t>Elina Brotherus</a:t>
            </a:r>
            <a:r>
              <a:rPr lang="fi"/>
              <a:t>, </a:t>
            </a:r>
            <a:r>
              <a:rPr lang="fi" b="1"/>
              <a:t>Iiu Susiraja,</a:t>
            </a:r>
            <a:r>
              <a:rPr lang="fi"/>
              <a:t> and emerging </a:t>
            </a:r>
            <a:r>
              <a:rPr lang="fi" b="1"/>
              <a:t>Emma Sarpaniemi</a:t>
            </a:r>
            <a:r>
              <a:rPr lang="fi"/>
              <a:t> also explore themes of identity and womanhood through unconventional and sometimes humorous portraits.</a:t>
            </a:r>
            <a:endParaRPr lang="en-US"/>
          </a:p>
          <a:p>
            <a:pPr>
              <a:buFont typeface="Arial" panose="020B0604020202020204" pitchFamily="34" charset="0"/>
              <a:buChar char="•"/>
            </a:pPr>
            <a:endParaRPr lang="en-US"/>
          </a:p>
          <a:p>
            <a:pPr>
              <a:buFont typeface="Arial" panose="020B0604020202020204" pitchFamily="34" charset="0"/>
              <a:buChar char="•"/>
            </a:pPr>
            <a:r>
              <a:rPr lang="fi"/>
              <a:t> The majority of Finnish artists are female, which is partly explained by a tradition of gender equality in education and the long legacy of independent female artists starting with painters </a:t>
            </a:r>
            <a:r>
              <a:rPr lang="fi" b="1"/>
              <a:t>Ellen Thesleff</a:t>
            </a:r>
            <a:r>
              <a:rPr lang="fi"/>
              <a:t> and </a:t>
            </a:r>
            <a:r>
              <a:rPr lang="fi" b="1"/>
              <a:t>Helene Schjerfbeck</a:t>
            </a:r>
            <a:r>
              <a:rPr lang="fi"/>
              <a:t> (1862–1946). Schjerfbeck can be counted among the great modernists in Western art, and she was one of the leading artists in Finland during her lifetime. Today’s strong women painters – </a:t>
            </a:r>
            <a:r>
              <a:rPr lang="fi" b="1"/>
              <a:t>Anna Tuori, Rauha Mäkilä</a:t>
            </a:r>
            <a:r>
              <a:rPr lang="fi"/>
              <a:t> and</a:t>
            </a:r>
            <a:r>
              <a:rPr lang="fi" b="1"/>
              <a:t> Mari Sunna</a:t>
            </a:r>
            <a:r>
              <a:rPr lang="fi"/>
              <a:t>, to mention a few – follow in their footsteps.</a:t>
            </a:r>
            <a:endParaRPr lang="en-US"/>
          </a:p>
        </p:txBody>
      </p:sp>
      <p:sp>
        <p:nvSpPr>
          <p:cNvPr id="4" name="Dian numeron paikkamerkki 3">
            <a:extLst>
              <a:ext uri="{FF2B5EF4-FFF2-40B4-BE49-F238E27FC236}">
                <a16:creationId xmlns:a16="http://schemas.microsoft.com/office/drawing/2014/main" id="{9204AE9E-CF87-646A-5F17-EAEF22A31C6A}"/>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16959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7D07-7B52-BEC1-AB87-CB68395F35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E49B8B-3779-0A9C-0114-6EF461AAE7C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D61DF2E-1333-CFD6-BDDF-B16AF07FC948}"/>
              </a:ext>
            </a:extLst>
          </p:cNvPr>
          <p:cNvSpPr>
            <a:spLocks noGrp="1"/>
          </p:cNvSpPr>
          <p:nvPr>
            <p:ph type="body" idx="1"/>
          </p:nvPr>
        </p:nvSpPr>
        <p:spPr/>
        <p:txBody>
          <a:bodyPr/>
          <a:lstStyle/>
          <a:p>
            <a:pPr>
              <a:buFont typeface="Arial" panose="020B0604020202020204" pitchFamily="34" charset="0"/>
              <a:buChar char="•"/>
            </a:pPr>
            <a:r>
              <a:rPr lang="fi"/>
              <a:t> </a:t>
            </a:r>
            <a:r>
              <a:rPr lang="fi" err="1"/>
              <a:t>Finnish</a:t>
            </a:r>
            <a:r>
              <a:rPr lang="fi"/>
              <a:t> </a:t>
            </a:r>
            <a:r>
              <a:rPr lang="fi" err="1"/>
              <a:t>art</a:t>
            </a:r>
            <a:r>
              <a:rPr lang="fi"/>
              <a:t> </a:t>
            </a:r>
            <a:r>
              <a:rPr lang="fi" err="1"/>
              <a:t>has</a:t>
            </a:r>
            <a:r>
              <a:rPr lang="fi"/>
              <a:t> </a:t>
            </a:r>
            <a:r>
              <a:rPr lang="fi" err="1"/>
              <a:t>its</a:t>
            </a:r>
            <a:r>
              <a:rPr lang="fi"/>
              <a:t> </a:t>
            </a:r>
            <a:r>
              <a:rPr lang="fi" err="1"/>
              <a:t>roots</a:t>
            </a:r>
            <a:r>
              <a:rPr lang="fi"/>
              <a:t> in a </a:t>
            </a:r>
            <a:r>
              <a:rPr lang="fi" err="1"/>
              <a:t>particular</a:t>
            </a:r>
            <a:r>
              <a:rPr lang="fi"/>
              <a:t> </a:t>
            </a:r>
            <a:r>
              <a:rPr lang="fi" err="1"/>
              <a:t>socio-cultural</a:t>
            </a:r>
            <a:r>
              <a:rPr lang="fi"/>
              <a:t> and </a:t>
            </a:r>
            <a:r>
              <a:rPr lang="fi" err="1"/>
              <a:t>geographical</a:t>
            </a:r>
            <a:r>
              <a:rPr lang="fi"/>
              <a:t> </a:t>
            </a:r>
            <a:r>
              <a:rPr lang="fi" err="1"/>
              <a:t>context</a:t>
            </a:r>
            <a:r>
              <a:rPr lang="fi"/>
              <a:t>. </a:t>
            </a:r>
            <a:r>
              <a:rPr lang="fi" err="1"/>
              <a:t>The</a:t>
            </a:r>
            <a:r>
              <a:rPr lang="fi"/>
              <a:t> </a:t>
            </a:r>
            <a:r>
              <a:rPr lang="fi" err="1"/>
              <a:t>northern</a:t>
            </a:r>
            <a:r>
              <a:rPr lang="fi"/>
              <a:t> </a:t>
            </a:r>
            <a:r>
              <a:rPr lang="fi" err="1"/>
              <a:t>climate</a:t>
            </a:r>
            <a:r>
              <a:rPr lang="fi"/>
              <a:t> and </a:t>
            </a:r>
            <a:r>
              <a:rPr lang="fi" err="1"/>
              <a:t>the</a:t>
            </a:r>
            <a:r>
              <a:rPr lang="fi"/>
              <a:t> </a:t>
            </a:r>
            <a:r>
              <a:rPr lang="fi" err="1"/>
              <a:t>iconic</a:t>
            </a:r>
            <a:r>
              <a:rPr lang="fi"/>
              <a:t> </a:t>
            </a:r>
            <a:r>
              <a:rPr lang="fi" err="1"/>
              <a:t>landscapes</a:t>
            </a:r>
            <a:r>
              <a:rPr lang="fi"/>
              <a:t> of </a:t>
            </a:r>
            <a:r>
              <a:rPr lang="fi" err="1"/>
              <a:t>forests</a:t>
            </a:r>
            <a:r>
              <a:rPr lang="fi"/>
              <a:t> and </a:t>
            </a:r>
            <a:r>
              <a:rPr lang="fi" err="1"/>
              <a:t>lakes</a:t>
            </a:r>
            <a:r>
              <a:rPr lang="fi"/>
              <a:t> </a:t>
            </a:r>
            <a:r>
              <a:rPr lang="fi" err="1"/>
              <a:t>continue</a:t>
            </a:r>
            <a:r>
              <a:rPr lang="fi"/>
              <a:t> to </a:t>
            </a:r>
            <a:r>
              <a:rPr lang="fi" err="1"/>
              <a:t>influence</a:t>
            </a:r>
            <a:r>
              <a:rPr lang="fi"/>
              <a:t> </a:t>
            </a:r>
            <a:r>
              <a:rPr lang="fi" err="1"/>
              <a:t>Finnish</a:t>
            </a:r>
            <a:r>
              <a:rPr lang="fi"/>
              <a:t> </a:t>
            </a:r>
            <a:r>
              <a:rPr lang="fi" err="1"/>
              <a:t>artists</a:t>
            </a:r>
            <a:r>
              <a:rPr lang="fi"/>
              <a:t>, </a:t>
            </a:r>
            <a:r>
              <a:rPr lang="fi" err="1"/>
              <a:t>not</a:t>
            </a:r>
            <a:r>
              <a:rPr lang="fi"/>
              <a:t> to </a:t>
            </a:r>
            <a:r>
              <a:rPr lang="fi" err="1"/>
              <a:t>mention</a:t>
            </a:r>
            <a:r>
              <a:rPr lang="fi"/>
              <a:t> </a:t>
            </a:r>
            <a:r>
              <a:rPr lang="fi" err="1"/>
              <a:t>the</a:t>
            </a:r>
            <a:r>
              <a:rPr lang="fi"/>
              <a:t> </a:t>
            </a:r>
            <a:r>
              <a:rPr lang="fi" err="1"/>
              <a:t>solitude</a:t>
            </a:r>
            <a:r>
              <a:rPr lang="fi"/>
              <a:t>, culture of </a:t>
            </a:r>
            <a:r>
              <a:rPr lang="fi" err="1"/>
              <a:t>silence</a:t>
            </a:r>
            <a:r>
              <a:rPr lang="fi"/>
              <a:t>, </a:t>
            </a:r>
            <a:r>
              <a:rPr lang="fi" err="1"/>
              <a:t>black</a:t>
            </a:r>
            <a:r>
              <a:rPr lang="fi"/>
              <a:t> </a:t>
            </a:r>
            <a:r>
              <a:rPr lang="fi" err="1"/>
              <a:t>humour</a:t>
            </a:r>
            <a:r>
              <a:rPr lang="fi"/>
              <a:t>, and </a:t>
            </a:r>
            <a:r>
              <a:rPr lang="fi" err="1"/>
              <a:t>melancholy</a:t>
            </a:r>
            <a:r>
              <a:rPr lang="fi"/>
              <a:t> </a:t>
            </a:r>
            <a:r>
              <a:rPr lang="fi" err="1"/>
              <a:t>quintessentially</a:t>
            </a:r>
            <a:r>
              <a:rPr lang="fi"/>
              <a:t> </a:t>
            </a:r>
            <a:r>
              <a:rPr lang="fi" err="1"/>
              <a:t>characteristic</a:t>
            </a:r>
            <a:r>
              <a:rPr lang="fi"/>
              <a:t> of </a:t>
            </a:r>
            <a:r>
              <a:rPr lang="fi" err="1"/>
              <a:t>the</a:t>
            </a:r>
            <a:r>
              <a:rPr lang="fi"/>
              <a:t> </a:t>
            </a:r>
            <a:r>
              <a:rPr lang="fi" err="1"/>
              <a:t>Finnish</a:t>
            </a:r>
            <a:r>
              <a:rPr lang="fi"/>
              <a:t> </a:t>
            </a:r>
            <a:r>
              <a:rPr lang="fi" err="1"/>
              <a:t>mentality</a:t>
            </a:r>
            <a:r>
              <a:rPr lang="fi"/>
              <a:t>.</a:t>
            </a:r>
            <a:endParaRPr lang="en-US"/>
          </a:p>
          <a:p>
            <a:pPr>
              <a:buFont typeface="Arial" panose="020B0604020202020204" pitchFamily="34" charset="0"/>
              <a:buChar char="•"/>
            </a:pPr>
            <a:endParaRPr lang="fi"/>
          </a:p>
          <a:p>
            <a:pPr>
              <a:buFont typeface="Arial" panose="020B0604020202020204" pitchFamily="34" charset="0"/>
              <a:buChar char="•"/>
            </a:pPr>
            <a:r>
              <a:rPr lang="fi"/>
              <a:t> In recent years, questions of the ecological crisis and loss of biodiversity have also appeared at the forefront of contemporary artists’ work. Nature is also present in many artists’ work physically: using wood, clay, leaves, living organisms, water, and other natural materials is typical for many Finnish contemporary artists.</a:t>
            </a:r>
            <a:endParaRPr lang="en-US"/>
          </a:p>
          <a:p>
            <a:pPr>
              <a:buFont typeface="Arial" panose="020B0604020202020204" pitchFamily="34" charset="0"/>
              <a:buChar char="•"/>
            </a:pPr>
            <a:endParaRPr lang="fi"/>
          </a:p>
          <a:p>
            <a:pPr>
              <a:buFont typeface="Arial" panose="020B0604020202020204" pitchFamily="34" charset="0"/>
              <a:buChar char="•"/>
            </a:pPr>
            <a:r>
              <a:rPr lang="fi"/>
              <a:t> </a:t>
            </a:r>
            <a:r>
              <a:rPr lang="fi" err="1"/>
              <a:t>The</a:t>
            </a:r>
            <a:r>
              <a:rPr lang="fi"/>
              <a:t> </a:t>
            </a:r>
            <a:r>
              <a:rPr lang="fi" err="1"/>
              <a:t>recently</a:t>
            </a:r>
            <a:r>
              <a:rPr lang="fi"/>
              <a:t> </a:t>
            </a:r>
            <a:r>
              <a:rPr lang="fi" err="1"/>
              <a:t>launched</a:t>
            </a:r>
            <a:r>
              <a:rPr lang="fi"/>
              <a:t> </a:t>
            </a:r>
            <a:r>
              <a:rPr lang="fi" err="1"/>
              <a:t>major</a:t>
            </a:r>
            <a:r>
              <a:rPr lang="fi"/>
              <a:t> </a:t>
            </a:r>
            <a:r>
              <a:rPr lang="fi" err="1"/>
              <a:t>art</a:t>
            </a:r>
            <a:r>
              <a:rPr lang="fi"/>
              <a:t> </a:t>
            </a:r>
            <a:r>
              <a:rPr lang="fi" err="1"/>
              <a:t>event</a:t>
            </a:r>
            <a:r>
              <a:rPr lang="fi"/>
              <a:t>, Helsinki </a:t>
            </a:r>
            <a:r>
              <a:rPr lang="fi" err="1"/>
              <a:t>Biennial</a:t>
            </a:r>
            <a:r>
              <a:rPr lang="fi"/>
              <a:t>, </a:t>
            </a:r>
            <a:r>
              <a:rPr lang="fi" err="1"/>
              <a:t>focuses</a:t>
            </a:r>
            <a:r>
              <a:rPr lang="fi"/>
              <a:t> </a:t>
            </a:r>
            <a:r>
              <a:rPr lang="fi" err="1"/>
              <a:t>strongly</a:t>
            </a:r>
            <a:r>
              <a:rPr lang="fi"/>
              <a:t> on </a:t>
            </a:r>
            <a:r>
              <a:rPr lang="fi" err="1"/>
              <a:t>ecological</a:t>
            </a:r>
            <a:r>
              <a:rPr lang="fi"/>
              <a:t> </a:t>
            </a:r>
            <a:r>
              <a:rPr lang="fi" err="1"/>
              <a:t>sustainability</a:t>
            </a:r>
            <a:r>
              <a:rPr lang="fi"/>
              <a:t>. </a:t>
            </a:r>
            <a:r>
              <a:rPr lang="fi" err="1"/>
              <a:t>Located</a:t>
            </a:r>
            <a:r>
              <a:rPr lang="fi"/>
              <a:t> </a:t>
            </a:r>
            <a:r>
              <a:rPr lang="fi" err="1"/>
              <a:t>partly</a:t>
            </a:r>
            <a:r>
              <a:rPr lang="fi"/>
              <a:t> on a </a:t>
            </a:r>
            <a:r>
              <a:rPr lang="fi" err="1"/>
              <a:t>picturesque</a:t>
            </a:r>
            <a:r>
              <a:rPr lang="fi"/>
              <a:t> Vallisaari Island, a </a:t>
            </a:r>
            <a:r>
              <a:rPr lang="fi" err="1"/>
              <a:t>nature</a:t>
            </a:r>
            <a:r>
              <a:rPr lang="fi"/>
              <a:t> </a:t>
            </a:r>
            <a:r>
              <a:rPr lang="fi" err="1"/>
              <a:t>preservation</a:t>
            </a:r>
            <a:r>
              <a:rPr lang="fi"/>
              <a:t> </a:t>
            </a:r>
            <a:r>
              <a:rPr lang="fi" err="1"/>
              <a:t>area</a:t>
            </a:r>
            <a:r>
              <a:rPr lang="fi"/>
              <a:t> </a:t>
            </a:r>
            <a:r>
              <a:rPr lang="fi" err="1"/>
              <a:t>with</a:t>
            </a:r>
            <a:r>
              <a:rPr lang="fi"/>
              <a:t> </a:t>
            </a:r>
            <a:r>
              <a:rPr lang="fi" err="1"/>
              <a:t>blossoming</a:t>
            </a:r>
            <a:r>
              <a:rPr lang="fi"/>
              <a:t> </a:t>
            </a:r>
            <a:r>
              <a:rPr lang="fi" err="1"/>
              <a:t>hills</a:t>
            </a:r>
            <a:r>
              <a:rPr lang="fi"/>
              <a:t> and </a:t>
            </a:r>
            <a:r>
              <a:rPr lang="fi" err="1"/>
              <a:t>wartime</a:t>
            </a:r>
            <a:r>
              <a:rPr lang="fi"/>
              <a:t> </a:t>
            </a:r>
            <a:r>
              <a:rPr lang="fi" err="1"/>
              <a:t>fortresses</a:t>
            </a:r>
            <a:r>
              <a:rPr lang="fi"/>
              <a:t>, </a:t>
            </a:r>
            <a:r>
              <a:rPr lang="fi" err="1"/>
              <a:t>the</a:t>
            </a:r>
            <a:r>
              <a:rPr lang="fi"/>
              <a:t> Biennale </a:t>
            </a:r>
            <a:r>
              <a:rPr lang="fi" err="1"/>
              <a:t>considers</a:t>
            </a:r>
            <a:r>
              <a:rPr lang="fi"/>
              <a:t> </a:t>
            </a:r>
            <a:r>
              <a:rPr lang="fi" err="1"/>
              <a:t>ecological</a:t>
            </a:r>
            <a:r>
              <a:rPr lang="fi"/>
              <a:t> </a:t>
            </a:r>
            <a:r>
              <a:rPr lang="fi" err="1"/>
              <a:t>aspects</a:t>
            </a:r>
            <a:r>
              <a:rPr lang="fi"/>
              <a:t>, </a:t>
            </a:r>
            <a:r>
              <a:rPr lang="fi" err="1"/>
              <a:t>both</a:t>
            </a:r>
            <a:r>
              <a:rPr lang="fi"/>
              <a:t> on </a:t>
            </a:r>
            <a:r>
              <a:rPr lang="fi" err="1"/>
              <a:t>the</a:t>
            </a:r>
            <a:r>
              <a:rPr lang="fi"/>
              <a:t> </a:t>
            </a:r>
            <a:r>
              <a:rPr lang="fi" err="1"/>
              <a:t>thematic</a:t>
            </a:r>
            <a:r>
              <a:rPr lang="fi"/>
              <a:t> and </a:t>
            </a:r>
            <a:r>
              <a:rPr lang="fi" err="1"/>
              <a:t>practical</a:t>
            </a:r>
            <a:r>
              <a:rPr lang="fi"/>
              <a:t> </a:t>
            </a:r>
            <a:r>
              <a:rPr lang="fi" err="1"/>
              <a:t>levels</a:t>
            </a:r>
            <a:r>
              <a:rPr lang="fi"/>
              <a:t>.</a:t>
            </a:r>
            <a:endParaRPr lang="en-US"/>
          </a:p>
        </p:txBody>
      </p:sp>
      <p:sp>
        <p:nvSpPr>
          <p:cNvPr id="4" name="Dian numeron paikkamerkki 3">
            <a:extLst>
              <a:ext uri="{FF2B5EF4-FFF2-40B4-BE49-F238E27FC236}">
                <a16:creationId xmlns:a16="http://schemas.microsoft.com/office/drawing/2014/main" id="{82CF06D6-BAC4-C92F-4199-71BF9A0F5573}"/>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29138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a:latin typeface="Finlandica"/>
              <a:ea typeface="Calibri"/>
              <a:cs typeface="Calibri"/>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0019-D7F2-0932-08C0-3FE6EEF5696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D9A56EE-6E62-EAD6-CDCA-8D1F35CB726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4BFB6823-B27E-1D8E-DB78-1BF9C3AF818D}"/>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0D046323-B43C-57E6-F98A-18913D90531E}"/>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95623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8525D-170E-CDE8-30F5-2AB4C8A17CD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406BC18-B7D2-606F-36FC-79F5BE47D8B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E8BC9C6-8DB7-37AD-BF02-258A867364FD}"/>
              </a:ext>
            </a:extLst>
          </p:cNvPr>
          <p:cNvSpPr>
            <a:spLocks noGrp="1"/>
          </p:cNvSpPr>
          <p:nvPr>
            <p:ph type="body" idx="1"/>
          </p:nvPr>
        </p:nvSpPr>
        <p:spPr/>
        <p:txBody>
          <a:bodyPr/>
          <a:lstStyle/>
          <a:p>
            <a:pPr marL="171450" indent="-171450">
              <a:buFont typeface="Arial" panose="020B0604020202020204" pitchFamily="34" charset="0"/>
              <a:buChar char="•"/>
            </a:pPr>
            <a:r>
              <a:rPr lang="fi">
                <a:solidFill>
                  <a:srgbClr val="000000"/>
                </a:solidFill>
              </a:rPr>
              <a:t>Finland is </a:t>
            </a:r>
            <a:r>
              <a:rPr lang="fi" err="1">
                <a:solidFill>
                  <a:srgbClr val="000000"/>
                </a:solidFill>
              </a:rPr>
              <a:t>known</a:t>
            </a:r>
            <a:r>
              <a:rPr lang="fi">
                <a:solidFill>
                  <a:srgbClr val="000000"/>
                </a:solidFill>
              </a:rPr>
              <a:t> for an </a:t>
            </a:r>
            <a:r>
              <a:rPr lang="fi" err="1">
                <a:solidFill>
                  <a:srgbClr val="000000"/>
                </a:solidFill>
              </a:rPr>
              <a:t>extensive</a:t>
            </a:r>
            <a:r>
              <a:rPr lang="fi">
                <a:solidFill>
                  <a:srgbClr val="000000"/>
                </a:solidFill>
              </a:rPr>
              <a:t> and </a:t>
            </a:r>
            <a:r>
              <a:rPr lang="fi" err="1">
                <a:solidFill>
                  <a:srgbClr val="000000"/>
                </a:solidFill>
              </a:rPr>
              <a:t>accessible</a:t>
            </a:r>
            <a:r>
              <a:rPr lang="fi">
                <a:solidFill>
                  <a:srgbClr val="000000"/>
                </a:solidFill>
              </a:rPr>
              <a:t> </a:t>
            </a:r>
            <a:r>
              <a:rPr lang="fi" err="1">
                <a:solidFill>
                  <a:srgbClr val="000000"/>
                </a:solidFill>
              </a:rPr>
              <a:t>public</a:t>
            </a:r>
            <a:r>
              <a:rPr lang="fi">
                <a:solidFill>
                  <a:srgbClr val="000000"/>
                </a:solidFill>
              </a:rPr>
              <a:t> </a:t>
            </a:r>
            <a:r>
              <a:rPr lang="fi" err="1">
                <a:solidFill>
                  <a:srgbClr val="000000"/>
                </a:solidFill>
              </a:rPr>
              <a:t>art</a:t>
            </a:r>
            <a:r>
              <a:rPr lang="fi">
                <a:solidFill>
                  <a:srgbClr val="000000"/>
                </a:solidFill>
              </a:rPr>
              <a:t> </a:t>
            </a:r>
            <a:r>
              <a:rPr lang="fi" err="1">
                <a:solidFill>
                  <a:srgbClr val="000000"/>
                </a:solidFill>
              </a:rPr>
              <a:t>education</a:t>
            </a:r>
            <a:r>
              <a:rPr lang="fi">
                <a:solidFill>
                  <a:srgbClr val="000000"/>
                </a:solidFill>
              </a:rPr>
              <a:t> </a:t>
            </a:r>
            <a:r>
              <a:rPr lang="fi" err="1">
                <a:solidFill>
                  <a:srgbClr val="000000"/>
                </a:solidFill>
              </a:rPr>
              <a:t>system</a:t>
            </a:r>
            <a:r>
              <a:rPr lang="fi">
                <a:solidFill>
                  <a:srgbClr val="000000"/>
                </a:solidFill>
              </a:rPr>
              <a:t>, </a:t>
            </a:r>
            <a:r>
              <a:rPr lang="fi" err="1">
                <a:solidFill>
                  <a:srgbClr val="000000"/>
                </a:solidFill>
              </a:rPr>
              <a:t>provided</a:t>
            </a:r>
            <a:r>
              <a:rPr lang="fi">
                <a:solidFill>
                  <a:srgbClr val="000000"/>
                </a:solidFill>
              </a:rPr>
              <a:t> </a:t>
            </a:r>
            <a:r>
              <a:rPr lang="fi" err="1">
                <a:solidFill>
                  <a:srgbClr val="000000"/>
                </a:solidFill>
              </a:rPr>
              <a:t>primarily</a:t>
            </a:r>
            <a:r>
              <a:rPr lang="fi">
                <a:solidFill>
                  <a:srgbClr val="000000"/>
                </a:solidFill>
              </a:rPr>
              <a:t> for </a:t>
            </a:r>
            <a:r>
              <a:rPr lang="fi" err="1">
                <a:solidFill>
                  <a:srgbClr val="000000"/>
                </a:solidFill>
              </a:rPr>
              <a:t>children</a:t>
            </a:r>
            <a:r>
              <a:rPr lang="fi">
                <a:solidFill>
                  <a:srgbClr val="000000"/>
                </a:solidFill>
              </a:rPr>
              <a:t> and </a:t>
            </a:r>
            <a:r>
              <a:rPr lang="fi" err="1">
                <a:solidFill>
                  <a:srgbClr val="000000"/>
                </a:solidFill>
              </a:rPr>
              <a:t>young</a:t>
            </a:r>
            <a:r>
              <a:rPr lang="fi">
                <a:solidFill>
                  <a:srgbClr val="000000"/>
                </a:solidFill>
              </a:rPr>
              <a:t> </a:t>
            </a:r>
            <a:r>
              <a:rPr lang="fi" err="1">
                <a:solidFill>
                  <a:srgbClr val="000000"/>
                </a:solidFill>
              </a:rPr>
              <a:t>people</a:t>
            </a:r>
            <a:r>
              <a:rPr lang="fi">
                <a:solidFill>
                  <a:srgbClr val="000000"/>
                </a:solidFill>
              </a:rPr>
              <a:t> on an </a:t>
            </a:r>
            <a:r>
              <a:rPr lang="fi" err="1">
                <a:solidFill>
                  <a:srgbClr val="000000"/>
                </a:solidFill>
              </a:rPr>
              <a:t>extracurricular</a:t>
            </a:r>
            <a:r>
              <a:rPr lang="fi">
                <a:solidFill>
                  <a:srgbClr val="000000"/>
                </a:solidFill>
              </a:rPr>
              <a:t> </a:t>
            </a:r>
            <a:r>
              <a:rPr lang="fi" err="1">
                <a:solidFill>
                  <a:srgbClr val="000000"/>
                </a:solidFill>
              </a:rPr>
              <a:t>basis</a:t>
            </a:r>
            <a:r>
              <a:rPr lang="fi">
                <a:solidFill>
                  <a:srgbClr val="000000"/>
                </a:solidFill>
              </a:rPr>
              <a:t>. </a:t>
            </a:r>
            <a:r>
              <a:rPr lang="fi">
                <a:solidFill>
                  <a:srgbClr val="0F0F0F"/>
                </a:solidFill>
              </a:rPr>
              <a:t>Basic </a:t>
            </a:r>
            <a:r>
              <a:rPr lang="fi" err="1">
                <a:solidFill>
                  <a:srgbClr val="0F0F0F"/>
                </a:solidFill>
              </a:rPr>
              <a:t>education</a:t>
            </a:r>
            <a:r>
              <a:rPr lang="fi">
                <a:solidFill>
                  <a:srgbClr val="0F0F0F"/>
                </a:solidFill>
              </a:rPr>
              <a:t> in </a:t>
            </a:r>
            <a:r>
              <a:rPr lang="fi" err="1">
                <a:solidFill>
                  <a:srgbClr val="0F0F0F"/>
                </a:solidFill>
              </a:rPr>
              <a:t>the</a:t>
            </a:r>
            <a:r>
              <a:rPr lang="fi">
                <a:solidFill>
                  <a:srgbClr val="0F0F0F"/>
                </a:solidFill>
              </a:rPr>
              <a:t> </a:t>
            </a:r>
            <a:r>
              <a:rPr lang="fi" err="1">
                <a:solidFill>
                  <a:srgbClr val="0F0F0F"/>
                </a:solidFill>
              </a:rPr>
              <a:t>different</a:t>
            </a:r>
            <a:r>
              <a:rPr lang="fi">
                <a:solidFill>
                  <a:srgbClr val="0F0F0F"/>
                </a:solidFill>
              </a:rPr>
              <a:t> </a:t>
            </a:r>
            <a:r>
              <a:rPr lang="fi" err="1">
                <a:solidFill>
                  <a:srgbClr val="0F0F0F"/>
                </a:solidFill>
              </a:rPr>
              <a:t>fields</a:t>
            </a:r>
            <a:r>
              <a:rPr lang="fi">
                <a:solidFill>
                  <a:srgbClr val="0F0F0F"/>
                </a:solidFill>
              </a:rPr>
              <a:t> of </a:t>
            </a:r>
            <a:r>
              <a:rPr lang="fi" err="1">
                <a:solidFill>
                  <a:srgbClr val="0F0F0F"/>
                </a:solidFill>
              </a:rPr>
              <a:t>art</a:t>
            </a:r>
            <a:r>
              <a:rPr lang="fi">
                <a:solidFill>
                  <a:srgbClr val="0F0F0F"/>
                </a:solidFill>
              </a:rPr>
              <a:t> </a:t>
            </a:r>
            <a:r>
              <a:rPr lang="fi" err="1">
                <a:solidFill>
                  <a:srgbClr val="0F0F0F"/>
                </a:solidFill>
              </a:rPr>
              <a:t>provides</a:t>
            </a:r>
            <a:r>
              <a:rPr lang="fi">
                <a:solidFill>
                  <a:srgbClr val="0F0F0F"/>
                </a:solidFill>
              </a:rPr>
              <a:t> </a:t>
            </a:r>
            <a:r>
              <a:rPr lang="fi" err="1">
                <a:solidFill>
                  <a:srgbClr val="0F0F0F"/>
                </a:solidFill>
              </a:rPr>
              <a:t>students</a:t>
            </a:r>
            <a:r>
              <a:rPr lang="fi">
                <a:solidFill>
                  <a:srgbClr val="0F0F0F"/>
                </a:solidFill>
              </a:rPr>
              <a:t> </a:t>
            </a:r>
            <a:r>
              <a:rPr lang="fi" err="1">
                <a:solidFill>
                  <a:srgbClr val="0F0F0F"/>
                </a:solidFill>
              </a:rPr>
              <a:t>with</a:t>
            </a:r>
            <a:r>
              <a:rPr lang="fi">
                <a:solidFill>
                  <a:srgbClr val="0F0F0F"/>
                </a:solidFill>
              </a:rPr>
              <a:t> </a:t>
            </a:r>
            <a:r>
              <a:rPr lang="fi" err="1">
                <a:solidFill>
                  <a:srgbClr val="0F0F0F"/>
                </a:solidFill>
              </a:rPr>
              <a:t>the</a:t>
            </a:r>
            <a:r>
              <a:rPr lang="fi">
                <a:solidFill>
                  <a:srgbClr val="0F0F0F"/>
                </a:solidFill>
              </a:rPr>
              <a:t> </a:t>
            </a:r>
            <a:r>
              <a:rPr lang="fi" err="1">
                <a:solidFill>
                  <a:srgbClr val="0F0F0F"/>
                </a:solidFill>
              </a:rPr>
              <a:t>skills</a:t>
            </a:r>
            <a:r>
              <a:rPr lang="fi">
                <a:solidFill>
                  <a:srgbClr val="0F0F0F"/>
                </a:solidFill>
              </a:rPr>
              <a:t> to express </a:t>
            </a:r>
            <a:r>
              <a:rPr lang="fi" err="1">
                <a:solidFill>
                  <a:srgbClr val="0F0F0F"/>
                </a:solidFill>
              </a:rPr>
              <a:t>themselves</a:t>
            </a:r>
            <a:r>
              <a:rPr lang="fi">
                <a:solidFill>
                  <a:srgbClr val="0F0F0F"/>
                </a:solidFill>
              </a:rPr>
              <a:t> as </a:t>
            </a:r>
            <a:r>
              <a:rPr lang="fi" err="1">
                <a:solidFill>
                  <a:srgbClr val="0F0F0F"/>
                </a:solidFill>
              </a:rPr>
              <a:t>well</a:t>
            </a:r>
            <a:r>
              <a:rPr lang="fi">
                <a:solidFill>
                  <a:srgbClr val="0F0F0F"/>
                </a:solidFill>
              </a:rPr>
              <a:t> as </a:t>
            </a:r>
            <a:r>
              <a:rPr lang="fi" err="1">
                <a:solidFill>
                  <a:srgbClr val="0F0F0F"/>
                </a:solidFill>
              </a:rPr>
              <a:t>the</a:t>
            </a:r>
            <a:r>
              <a:rPr lang="fi">
                <a:solidFill>
                  <a:srgbClr val="0F0F0F"/>
                </a:solidFill>
              </a:rPr>
              <a:t> </a:t>
            </a:r>
            <a:r>
              <a:rPr lang="fi" err="1">
                <a:solidFill>
                  <a:srgbClr val="0F0F0F"/>
                </a:solidFill>
              </a:rPr>
              <a:t>ability</a:t>
            </a:r>
            <a:r>
              <a:rPr lang="fi">
                <a:solidFill>
                  <a:srgbClr val="0F0F0F"/>
                </a:solidFill>
              </a:rPr>
              <a:t> to </a:t>
            </a:r>
            <a:r>
              <a:rPr lang="fi" err="1">
                <a:solidFill>
                  <a:srgbClr val="0F0F0F"/>
                </a:solidFill>
              </a:rPr>
              <a:t>apply</a:t>
            </a:r>
            <a:r>
              <a:rPr lang="fi">
                <a:solidFill>
                  <a:srgbClr val="0F0F0F"/>
                </a:solidFill>
              </a:rPr>
              <a:t> for </a:t>
            </a:r>
            <a:r>
              <a:rPr lang="fi" err="1">
                <a:solidFill>
                  <a:srgbClr val="0F0F0F"/>
                </a:solidFill>
              </a:rPr>
              <a:t>further</a:t>
            </a:r>
            <a:r>
              <a:rPr lang="fi">
                <a:solidFill>
                  <a:srgbClr val="0F0F0F"/>
                </a:solidFill>
              </a:rPr>
              <a:t> </a:t>
            </a:r>
            <a:r>
              <a:rPr lang="fi" err="1">
                <a:solidFill>
                  <a:srgbClr val="0F0F0F"/>
                </a:solidFill>
              </a:rPr>
              <a:t>education</a:t>
            </a:r>
            <a:r>
              <a:rPr lang="fi">
                <a:solidFill>
                  <a:srgbClr val="0F0F0F"/>
                </a:solidFill>
              </a:rPr>
              <a:t> in </a:t>
            </a:r>
            <a:r>
              <a:rPr lang="fi" err="1">
                <a:solidFill>
                  <a:srgbClr val="0F0F0F"/>
                </a:solidFill>
              </a:rPr>
              <a:t>the</a:t>
            </a:r>
            <a:r>
              <a:rPr lang="fi">
                <a:solidFill>
                  <a:srgbClr val="0F0F0F"/>
                </a:solidFill>
              </a:rPr>
              <a:t> </a:t>
            </a:r>
            <a:r>
              <a:rPr lang="fi" err="1">
                <a:solidFill>
                  <a:srgbClr val="0F0F0F"/>
                </a:solidFill>
              </a:rPr>
              <a:t>art</a:t>
            </a:r>
            <a:r>
              <a:rPr lang="fi">
                <a:solidFill>
                  <a:srgbClr val="0F0F0F"/>
                </a:solidFill>
              </a:rPr>
              <a:t> </a:t>
            </a:r>
            <a:r>
              <a:rPr lang="fi" err="1">
                <a:solidFill>
                  <a:srgbClr val="0F0F0F"/>
                </a:solidFill>
              </a:rPr>
              <a:t>field</a:t>
            </a:r>
            <a:r>
              <a:rPr lang="fi">
                <a:solidFill>
                  <a:srgbClr val="0F0F0F"/>
                </a:solidFill>
              </a:rPr>
              <a:t>.</a:t>
            </a:r>
            <a:endParaRPr lang="fi-FI">
              <a:solidFill>
                <a:srgbClr val="000000"/>
              </a:solidFill>
            </a:endParaRPr>
          </a:p>
          <a:p>
            <a:endParaRPr lang="fi">
              <a:solidFill>
                <a:srgbClr val="0F0F0F"/>
              </a:solidFill>
            </a:endParaRPr>
          </a:p>
          <a:p>
            <a:pPr marL="171450" indent="-171450">
              <a:buFont typeface="Arial" panose="020B0604020202020204" pitchFamily="34" charset="0"/>
              <a:buChar char="•"/>
            </a:pPr>
            <a:r>
              <a:rPr lang="fi" err="1">
                <a:solidFill>
                  <a:srgbClr val="0F0F0F"/>
                </a:solidFill>
              </a:rPr>
              <a:t>The</a:t>
            </a:r>
            <a:r>
              <a:rPr lang="fi">
                <a:solidFill>
                  <a:srgbClr val="0F0F0F"/>
                </a:solidFill>
              </a:rPr>
              <a:t> </a:t>
            </a:r>
            <a:r>
              <a:rPr lang="fi" err="1">
                <a:solidFill>
                  <a:srgbClr val="0F0F0F"/>
                </a:solidFill>
              </a:rPr>
              <a:t>flourishing</a:t>
            </a:r>
            <a:r>
              <a:rPr lang="fi">
                <a:solidFill>
                  <a:srgbClr val="0F0F0F"/>
                </a:solidFill>
              </a:rPr>
              <a:t> </a:t>
            </a:r>
            <a:r>
              <a:rPr lang="fi" err="1">
                <a:solidFill>
                  <a:srgbClr val="0F0F0F"/>
                </a:solidFill>
              </a:rPr>
              <a:t>Finnish</a:t>
            </a:r>
            <a:r>
              <a:rPr lang="fi">
                <a:solidFill>
                  <a:srgbClr val="0F0F0F"/>
                </a:solidFill>
              </a:rPr>
              <a:t> </a:t>
            </a:r>
            <a:r>
              <a:rPr lang="fi" err="1">
                <a:solidFill>
                  <a:srgbClr val="0F0F0F"/>
                </a:solidFill>
              </a:rPr>
              <a:t>art</a:t>
            </a:r>
            <a:r>
              <a:rPr lang="fi">
                <a:solidFill>
                  <a:srgbClr val="0F0F0F"/>
                </a:solidFill>
              </a:rPr>
              <a:t> </a:t>
            </a:r>
            <a:r>
              <a:rPr lang="fi" err="1">
                <a:solidFill>
                  <a:srgbClr val="0F0F0F"/>
                </a:solidFill>
              </a:rPr>
              <a:t>scene</a:t>
            </a:r>
            <a:r>
              <a:rPr lang="fi">
                <a:solidFill>
                  <a:srgbClr val="0F0F0F"/>
                </a:solidFill>
              </a:rPr>
              <a:t> is </a:t>
            </a:r>
            <a:r>
              <a:rPr lang="fi" err="1">
                <a:solidFill>
                  <a:srgbClr val="0F0F0F"/>
                </a:solidFill>
              </a:rPr>
              <a:t>largely</a:t>
            </a:r>
            <a:r>
              <a:rPr lang="fi">
                <a:solidFill>
                  <a:srgbClr val="0F0F0F"/>
                </a:solidFill>
              </a:rPr>
              <a:t> to </a:t>
            </a:r>
            <a:r>
              <a:rPr lang="fi" err="1">
                <a:solidFill>
                  <a:srgbClr val="0F0F0F"/>
                </a:solidFill>
              </a:rPr>
              <a:t>the</a:t>
            </a:r>
            <a:r>
              <a:rPr lang="fi">
                <a:solidFill>
                  <a:srgbClr val="0F0F0F"/>
                </a:solidFill>
              </a:rPr>
              <a:t> </a:t>
            </a:r>
            <a:r>
              <a:rPr lang="fi" err="1">
                <a:solidFill>
                  <a:srgbClr val="0F0F0F"/>
                </a:solidFill>
              </a:rPr>
              <a:t>credit</a:t>
            </a:r>
            <a:r>
              <a:rPr lang="fi">
                <a:solidFill>
                  <a:srgbClr val="0F0F0F"/>
                </a:solidFill>
              </a:rPr>
              <a:t> of </a:t>
            </a:r>
            <a:r>
              <a:rPr lang="fi" err="1">
                <a:solidFill>
                  <a:srgbClr val="0F0F0F"/>
                </a:solidFill>
              </a:rPr>
              <a:t>the</a:t>
            </a:r>
            <a:r>
              <a:rPr lang="fi">
                <a:solidFill>
                  <a:srgbClr val="0F0F0F"/>
                </a:solidFill>
              </a:rPr>
              <a:t> </a:t>
            </a:r>
            <a:r>
              <a:rPr lang="fi" err="1">
                <a:solidFill>
                  <a:srgbClr val="0F0F0F"/>
                </a:solidFill>
              </a:rPr>
              <a:t>art</a:t>
            </a:r>
            <a:r>
              <a:rPr lang="fi">
                <a:solidFill>
                  <a:srgbClr val="0F0F0F"/>
                </a:solidFill>
              </a:rPr>
              <a:t> </a:t>
            </a:r>
            <a:r>
              <a:rPr lang="fi" err="1">
                <a:solidFill>
                  <a:srgbClr val="0F0F0F"/>
                </a:solidFill>
              </a:rPr>
              <a:t>education</a:t>
            </a:r>
            <a:r>
              <a:rPr lang="fi">
                <a:solidFill>
                  <a:srgbClr val="0F0F0F"/>
                </a:solidFill>
              </a:rPr>
              <a:t> </a:t>
            </a:r>
            <a:r>
              <a:rPr lang="fi" err="1">
                <a:solidFill>
                  <a:srgbClr val="0F0F0F"/>
                </a:solidFill>
              </a:rPr>
              <a:t>system</a:t>
            </a:r>
            <a:r>
              <a:rPr lang="fi">
                <a:solidFill>
                  <a:srgbClr val="0F0F0F"/>
                </a:solidFill>
              </a:rPr>
              <a:t> </a:t>
            </a:r>
            <a:r>
              <a:rPr lang="fi" err="1">
                <a:solidFill>
                  <a:srgbClr val="0F0F0F"/>
                </a:solidFill>
              </a:rPr>
              <a:t>that</a:t>
            </a:r>
            <a:r>
              <a:rPr lang="fi">
                <a:solidFill>
                  <a:srgbClr val="0F0F0F"/>
                </a:solidFill>
              </a:rPr>
              <a:t> </a:t>
            </a:r>
            <a:r>
              <a:rPr lang="fi" err="1">
                <a:solidFill>
                  <a:srgbClr val="0F0F0F"/>
                </a:solidFill>
              </a:rPr>
              <a:t>has</a:t>
            </a:r>
            <a:r>
              <a:rPr lang="fi">
                <a:solidFill>
                  <a:srgbClr val="0F0F0F"/>
                </a:solidFill>
              </a:rPr>
              <a:t> </a:t>
            </a:r>
            <a:r>
              <a:rPr lang="fi" err="1">
                <a:solidFill>
                  <a:srgbClr val="0F0F0F"/>
                </a:solidFill>
              </a:rPr>
              <a:t>been</a:t>
            </a:r>
            <a:r>
              <a:rPr lang="fi">
                <a:solidFill>
                  <a:srgbClr val="0F0F0F"/>
                </a:solidFill>
              </a:rPr>
              <a:t> </a:t>
            </a:r>
            <a:r>
              <a:rPr lang="fi" err="1">
                <a:solidFill>
                  <a:srgbClr val="0F0F0F"/>
                </a:solidFill>
              </a:rPr>
              <a:t>well-funded</a:t>
            </a:r>
            <a:r>
              <a:rPr lang="fi">
                <a:solidFill>
                  <a:srgbClr val="0F0F0F"/>
                </a:solidFill>
              </a:rPr>
              <a:t>, as </a:t>
            </a:r>
            <a:r>
              <a:rPr lang="fi" err="1">
                <a:solidFill>
                  <a:srgbClr val="0F0F0F"/>
                </a:solidFill>
              </a:rPr>
              <a:t>well</a:t>
            </a:r>
            <a:r>
              <a:rPr lang="fi">
                <a:solidFill>
                  <a:srgbClr val="0F0F0F"/>
                </a:solidFill>
              </a:rPr>
              <a:t> as a </a:t>
            </a:r>
            <a:r>
              <a:rPr lang="fi" err="1">
                <a:solidFill>
                  <a:srgbClr val="0F0F0F"/>
                </a:solidFill>
              </a:rPr>
              <a:t>relatively</a:t>
            </a:r>
            <a:r>
              <a:rPr lang="fi">
                <a:solidFill>
                  <a:srgbClr val="0F0F0F"/>
                </a:solidFill>
              </a:rPr>
              <a:t> </a:t>
            </a:r>
            <a:r>
              <a:rPr lang="fi" err="1">
                <a:solidFill>
                  <a:srgbClr val="0F0F0F"/>
                </a:solidFill>
              </a:rPr>
              <a:t>healthy</a:t>
            </a:r>
            <a:r>
              <a:rPr lang="fi">
                <a:solidFill>
                  <a:srgbClr val="0F0F0F"/>
                </a:solidFill>
              </a:rPr>
              <a:t> </a:t>
            </a:r>
            <a:r>
              <a:rPr lang="fi" err="1">
                <a:solidFill>
                  <a:srgbClr val="0F0F0F"/>
                </a:solidFill>
              </a:rPr>
              <a:t>grants</a:t>
            </a:r>
            <a:r>
              <a:rPr lang="fi">
                <a:solidFill>
                  <a:srgbClr val="0F0F0F"/>
                </a:solidFill>
              </a:rPr>
              <a:t> </a:t>
            </a:r>
            <a:r>
              <a:rPr lang="fi" err="1">
                <a:solidFill>
                  <a:srgbClr val="0F0F0F"/>
                </a:solidFill>
              </a:rPr>
              <a:t>system</a:t>
            </a:r>
            <a:r>
              <a:rPr lang="fi">
                <a:solidFill>
                  <a:srgbClr val="0F0F0F"/>
                </a:solidFill>
              </a:rPr>
              <a:t> </a:t>
            </a:r>
            <a:r>
              <a:rPr lang="fi" err="1">
                <a:solidFill>
                  <a:srgbClr val="0F0F0F"/>
                </a:solidFill>
              </a:rPr>
              <a:t>that</a:t>
            </a:r>
            <a:r>
              <a:rPr lang="fi">
                <a:solidFill>
                  <a:srgbClr val="0F0F0F"/>
                </a:solidFill>
              </a:rPr>
              <a:t> </a:t>
            </a:r>
            <a:r>
              <a:rPr lang="fi" err="1">
                <a:solidFill>
                  <a:srgbClr val="0F0F0F"/>
                </a:solidFill>
              </a:rPr>
              <a:t>secures</a:t>
            </a:r>
            <a:r>
              <a:rPr lang="fi">
                <a:solidFill>
                  <a:srgbClr val="0F0F0F"/>
                </a:solidFill>
              </a:rPr>
              <a:t> </a:t>
            </a:r>
            <a:r>
              <a:rPr lang="fi" err="1">
                <a:solidFill>
                  <a:srgbClr val="0F0F0F"/>
                </a:solidFill>
              </a:rPr>
              <a:t>working</a:t>
            </a:r>
            <a:r>
              <a:rPr lang="fi">
                <a:solidFill>
                  <a:srgbClr val="0F0F0F"/>
                </a:solidFill>
              </a:rPr>
              <a:t> </a:t>
            </a:r>
            <a:r>
              <a:rPr lang="fi" err="1">
                <a:solidFill>
                  <a:srgbClr val="0F0F0F"/>
                </a:solidFill>
              </a:rPr>
              <a:t>opportunities</a:t>
            </a:r>
            <a:r>
              <a:rPr lang="fi">
                <a:solidFill>
                  <a:srgbClr val="0F0F0F"/>
                </a:solidFill>
              </a:rPr>
              <a:t> for </a:t>
            </a:r>
            <a:r>
              <a:rPr lang="fi" err="1">
                <a:solidFill>
                  <a:srgbClr val="0F0F0F"/>
                </a:solidFill>
              </a:rPr>
              <a:t>hundreds</a:t>
            </a:r>
            <a:r>
              <a:rPr lang="fi">
                <a:solidFill>
                  <a:srgbClr val="0F0F0F"/>
                </a:solidFill>
              </a:rPr>
              <a:t> of </a:t>
            </a:r>
            <a:r>
              <a:rPr lang="fi" err="1">
                <a:solidFill>
                  <a:srgbClr val="0F0F0F"/>
                </a:solidFill>
              </a:rPr>
              <a:t>artists</a:t>
            </a:r>
            <a:r>
              <a:rPr lang="fi">
                <a:solidFill>
                  <a:srgbClr val="0F0F0F"/>
                </a:solidFill>
              </a:rPr>
              <a:t> </a:t>
            </a:r>
            <a:r>
              <a:rPr lang="fi" err="1">
                <a:solidFill>
                  <a:srgbClr val="0F0F0F"/>
                </a:solidFill>
              </a:rPr>
              <a:t>every</a:t>
            </a:r>
            <a:r>
              <a:rPr lang="fi">
                <a:solidFill>
                  <a:srgbClr val="0F0F0F"/>
                </a:solidFill>
              </a:rPr>
              <a:t> </a:t>
            </a:r>
            <a:r>
              <a:rPr lang="fi" err="1">
                <a:solidFill>
                  <a:srgbClr val="0F0F0F"/>
                </a:solidFill>
              </a:rPr>
              <a:t>year</a:t>
            </a:r>
            <a:r>
              <a:rPr lang="fi">
                <a:solidFill>
                  <a:srgbClr val="0F0F0F"/>
                </a:solidFill>
              </a:rPr>
              <a:t>. </a:t>
            </a:r>
            <a:r>
              <a:rPr lang="fi" err="1">
                <a:solidFill>
                  <a:srgbClr val="0F0F0F"/>
                </a:solidFill>
              </a:rPr>
              <a:t>Finnish</a:t>
            </a:r>
            <a:r>
              <a:rPr lang="fi">
                <a:solidFill>
                  <a:srgbClr val="0F0F0F"/>
                </a:solidFill>
              </a:rPr>
              <a:t> </a:t>
            </a:r>
            <a:r>
              <a:rPr lang="fi" err="1">
                <a:solidFill>
                  <a:srgbClr val="0F0F0F"/>
                </a:solidFill>
              </a:rPr>
              <a:t>professional</a:t>
            </a:r>
            <a:r>
              <a:rPr lang="fi">
                <a:solidFill>
                  <a:srgbClr val="0F0F0F"/>
                </a:solidFill>
              </a:rPr>
              <a:t> </a:t>
            </a:r>
            <a:r>
              <a:rPr lang="fi" err="1">
                <a:solidFill>
                  <a:srgbClr val="0F0F0F"/>
                </a:solidFill>
              </a:rPr>
              <a:t>artists</a:t>
            </a:r>
            <a:r>
              <a:rPr lang="fi">
                <a:solidFill>
                  <a:srgbClr val="0F0F0F"/>
                </a:solidFill>
              </a:rPr>
              <a:t> </a:t>
            </a:r>
            <a:r>
              <a:rPr lang="fi" err="1">
                <a:solidFill>
                  <a:srgbClr val="0F0F0F"/>
                </a:solidFill>
              </a:rPr>
              <a:t>are</a:t>
            </a:r>
            <a:r>
              <a:rPr lang="fi">
                <a:solidFill>
                  <a:srgbClr val="0F0F0F"/>
                </a:solidFill>
              </a:rPr>
              <a:t> </a:t>
            </a:r>
            <a:r>
              <a:rPr lang="fi" err="1">
                <a:solidFill>
                  <a:srgbClr val="0F0F0F"/>
                </a:solidFill>
              </a:rPr>
              <a:t>highly</a:t>
            </a:r>
            <a:r>
              <a:rPr lang="fi">
                <a:solidFill>
                  <a:srgbClr val="0F0F0F"/>
                </a:solidFill>
              </a:rPr>
              <a:t> </a:t>
            </a:r>
            <a:r>
              <a:rPr lang="fi" err="1">
                <a:solidFill>
                  <a:srgbClr val="0F0F0F"/>
                </a:solidFill>
              </a:rPr>
              <a:t>educated</a:t>
            </a:r>
            <a:r>
              <a:rPr lang="fi">
                <a:solidFill>
                  <a:srgbClr val="0F0F0F"/>
                </a:solidFill>
              </a:rPr>
              <a:t>. </a:t>
            </a:r>
            <a:r>
              <a:rPr lang="fi" err="1">
                <a:solidFill>
                  <a:srgbClr val="0F0F0F"/>
                </a:solidFill>
              </a:rPr>
              <a:t>The</a:t>
            </a:r>
            <a:r>
              <a:rPr lang="fi">
                <a:solidFill>
                  <a:srgbClr val="0F0F0F"/>
                </a:solidFill>
              </a:rPr>
              <a:t> Academy of </a:t>
            </a:r>
            <a:r>
              <a:rPr lang="fi" err="1">
                <a:solidFill>
                  <a:srgbClr val="0F0F0F"/>
                </a:solidFill>
              </a:rPr>
              <a:t>the</a:t>
            </a:r>
            <a:r>
              <a:rPr lang="fi">
                <a:solidFill>
                  <a:srgbClr val="0F0F0F"/>
                </a:solidFill>
              </a:rPr>
              <a:t> </a:t>
            </a:r>
            <a:r>
              <a:rPr lang="fi" err="1">
                <a:solidFill>
                  <a:srgbClr val="0F0F0F"/>
                </a:solidFill>
              </a:rPr>
              <a:t>Fine</a:t>
            </a:r>
            <a:r>
              <a:rPr lang="fi">
                <a:solidFill>
                  <a:srgbClr val="0F0F0F"/>
                </a:solidFill>
              </a:rPr>
              <a:t> </a:t>
            </a:r>
            <a:r>
              <a:rPr lang="fi" err="1">
                <a:solidFill>
                  <a:srgbClr val="0F0F0F"/>
                </a:solidFill>
              </a:rPr>
              <a:t>Arts</a:t>
            </a:r>
            <a:r>
              <a:rPr lang="fi">
                <a:solidFill>
                  <a:srgbClr val="0F0F0F"/>
                </a:solidFill>
              </a:rPr>
              <a:t> at </a:t>
            </a:r>
            <a:r>
              <a:rPr lang="fi" err="1">
                <a:solidFill>
                  <a:srgbClr val="0F0F0F"/>
                </a:solidFill>
              </a:rPr>
              <a:t>Uniarts</a:t>
            </a:r>
            <a:r>
              <a:rPr lang="fi">
                <a:solidFill>
                  <a:srgbClr val="0F0F0F"/>
                </a:solidFill>
              </a:rPr>
              <a:t> Helsinki and </a:t>
            </a:r>
            <a:r>
              <a:rPr lang="fi" err="1">
                <a:solidFill>
                  <a:srgbClr val="0F0F0F"/>
                </a:solidFill>
              </a:rPr>
              <a:t>the</a:t>
            </a:r>
            <a:r>
              <a:rPr lang="fi">
                <a:solidFill>
                  <a:srgbClr val="0F0F0F"/>
                </a:solidFill>
              </a:rPr>
              <a:t> Aalto </a:t>
            </a:r>
            <a:r>
              <a:rPr lang="fi" err="1">
                <a:solidFill>
                  <a:srgbClr val="0F0F0F"/>
                </a:solidFill>
              </a:rPr>
              <a:t>University</a:t>
            </a:r>
            <a:r>
              <a:rPr lang="fi">
                <a:solidFill>
                  <a:srgbClr val="0F0F0F"/>
                </a:solidFill>
              </a:rPr>
              <a:t> School of </a:t>
            </a:r>
            <a:r>
              <a:rPr lang="fi" err="1">
                <a:solidFill>
                  <a:srgbClr val="0F0F0F"/>
                </a:solidFill>
              </a:rPr>
              <a:t>Arts</a:t>
            </a:r>
            <a:r>
              <a:rPr lang="fi">
                <a:solidFill>
                  <a:srgbClr val="0F0F0F"/>
                </a:solidFill>
              </a:rPr>
              <a:t>, Design and Architecture </a:t>
            </a:r>
            <a:r>
              <a:rPr lang="fi" err="1">
                <a:solidFill>
                  <a:srgbClr val="0F0F0F"/>
                </a:solidFill>
              </a:rPr>
              <a:t>offer</a:t>
            </a:r>
            <a:r>
              <a:rPr lang="fi">
                <a:solidFill>
                  <a:srgbClr val="0F0F0F"/>
                </a:solidFill>
              </a:rPr>
              <a:t> top-ranking </a:t>
            </a:r>
            <a:r>
              <a:rPr lang="fi" err="1">
                <a:solidFill>
                  <a:srgbClr val="0F0F0F"/>
                </a:solidFill>
              </a:rPr>
              <a:t>higher</a:t>
            </a:r>
            <a:r>
              <a:rPr lang="fi">
                <a:solidFill>
                  <a:srgbClr val="0F0F0F"/>
                </a:solidFill>
              </a:rPr>
              <a:t> </a:t>
            </a:r>
            <a:r>
              <a:rPr lang="fi" err="1">
                <a:solidFill>
                  <a:srgbClr val="0F0F0F"/>
                </a:solidFill>
              </a:rPr>
              <a:t>education</a:t>
            </a:r>
            <a:r>
              <a:rPr lang="fi">
                <a:solidFill>
                  <a:srgbClr val="0F0F0F"/>
                </a:solidFill>
              </a:rPr>
              <a:t> in </a:t>
            </a:r>
            <a:r>
              <a:rPr lang="fi" err="1">
                <a:solidFill>
                  <a:srgbClr val="0F0F0F"/>
                </a:solidFill>
              </a:rPr>
              <a:t>the</a:t>
            </a:r>
            <a:r>
              <a:rPr lang="fi">
                <a:solidFill>
                  <a:srgbClr val="0F0F0F"/>
                </a:solidFill>
              </a:rPr>
              <a:t> </a:t>
            </a:r>
            <a:r>
              <a:rPr lang="fi" err="1">
                <a:solidFill>
                  <a:srgbClr val="0F0F0F"/>
                </a:solidFill>
              </a:rPr>
              <a:t>arts</a:t>
            </a:r>
            <a:r>
              <a:rPr lang="fi">
                <a:solidFill>
                  <a:srgbClr val="0F0F0F"/>
                </a:solidFill>
              </a:rPr>
              <a:t>.</a:t>
            </a:r>
            <a:endParaRPr lang="fi-FI" b="0" kern="1200">
              <a:solidFill>
                <a:srgbClr val="000000"/>
              </a:solidFill>
              <a:effectLst/>
            </a:endParaRPr>
          </a:p>
        </p:txBody>
      </p:sp>
      <p:sp>
        <p:nvSpPr>
          <p:cNvPr id="4" name="Dian numeron paikkamerkki 3">
            <a:extLst>
              <a:ext uri="{FF2B5EF4-FFF2-40B4-BE49-F238E27FC236}">
                <a16:creationId xmlns:a16="http://schemas.microsoft.com/office/drawing/2014/main" id="{C4DDE2E8-3AFF-249B-C9EC-20808E8F7D76}"/>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1639434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a:t>
            </a:r>
            <a:r>
              <a:rPr lang="en-US" err="1"/>
              <a:t>elokuvakulman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a:buFont typeface="Arial"/>
              <a:buChar char="•"/>
            </a:pPr>
            <a:r>
              <a:rPr lang="fi"/>
              <a:t> </a:t>
            </a:r>
            <a:r>
              <a:rPr lang="fi" err="1"/>
              <a:t>Finnish</a:t>
            </a:r>
            <a:r>
              <a:rPr lang="fi"/>
              <a:t> </a:t>
            </a:r>
            <a:r>
              <a:rPr lang="fi" err="1"/>
              <a:t>art</a:t>
            </a:r>
            <a:r>
              <a:rPr lang="fi"/>
              <a:t> </a:t>
            </a:r>
            <a:r>
              <a:rPr lang="fi" err="1"/>
              <a:t>museums</a:t>
            </a:r>
            <a:r>
              <a:rPr lang="fi"/>
              <a:t> </a:t>
            </a:r>
            <a:r>
              <a:rPr lang="fi" err="1"/>
              <a:t>are</a:t>
            </a:r>
            <a:r>
              <a:rPr lang="fi"/>
              <a:t> </a:t>
            </a:r>
            <a:r>
              <a:rPr lang="fi" err="1"/>
              <a:t>more</a:t>
            </a:r>
            <a:r>
              <a:rPr lang="fi"/>
              <a:t> </a:t>
            </a:r>
            <a:r>
              <a:rPr lang="fi" err="1"/>
              <a:t>popular</a:t>
            </a:r>
            <a:r>
              <a:rPr lang="fi"/>
              <a:t> </a:t>
            </a:r>
            <a:r>
              <a:rPr lang="fi" err="1"/>
              <a:t>than</a:t>
            </a:r>
            <a:r>
              <a:rPr lang="fi"/>
              <a:t> </a:t>
            </a:r>
            <a:r>
              <a:rPr lang="fi" err="1"/>
              <a:t>ever</a:t>
            </a:r>
            <a:r>
              <a:rPr lang="fi"/>
              <a:t>, </a:t>
            </a:r>
            <a:r>
              <a:rPr lang="fi" err="1"/>
              <a:t>with</a:t>
            </a:r>
            <a:r>
              <a:rPr lang="fi"/>
              <a:t> </a:t>
            </a:r>
            <a:r>
              <a:rPr lang="fi" err="1"/>
              <a:t>more</a:t>
            </a:r>
            <a:r>
              <a:rPr lang="fi"/>
              <a:t> </a:t>
            </a:r>
            <a:r>
              <a:rPr lang="fi" err="1"/>
              <a:t>than</a:t>
            </a:r>
            <a:r>
              <a:rPr lang="fi"/>
              <a:t> 3 </a:t>
            </a:r>
            <a:r>
              <a:rPr lang="fi" err="1"/>
              <a:t>million</a:t>
            </a:r>
            <a:r>
              <a:rPr lang="fi"/>
              <a:t> </a:t>
            </a:r>
            <a:r>
              <a:rPr lang="fi" err="1"/>
              <a:t>visits</a:t>
            </a:r>
            <a:r>
              <a:rPr lang="fi"/>
              <a:t> </a:t>
            </a:r>
            <a:r>
              <a:rPr lang="fi" err="1"/>
              <a:t>yearly</a:t>
            </a:r>
            <a:r>
              <a:rPr lang="fi"/>
              <a:t>.</a:t>
            </a:r>
            <a:endParaRPr lang="en-US"/>
          </a:p>
          <a:p>
            <a:pPr>
              <a:buFont typeface="Arial"/>
              <a:buChar char="•"/>
            </a:pPr>
            <a:r>
              <a:rPr lang="fi"/>
              <a:t> </a:t>
            </a:r>
            <a:r>
              <a:rPr lang="fi" err="1"/>
              <a:t>Contemporary</a:t>
            </a:r>
            <a:r>
              <a:rPr lang="fi"/>
              <a:t> </a:t>
            </a:r>
            <a:r>
              <a:rPr lang="fi" err="1"/>
              <a:t>art</a:t>
            </a:r>
            <a:r>
              <a:rPr lang="fi"/>
              <a:t> </a:t>
            </a:r>
            <a:r>
              <a:rPr lang="fi" err="1"/>
              <a:t>museums</a:t>
            </a:r>
            <a:r>
              <a:rPr lang="fi"/>
              <a:t> </a:t>
            </a:r>
            <a:r>
              <a:rPr lang="fi" err="1"/>
              <a:t>have</a:t>
            </a:r>
            <a:r>
              <a:rPr lang="fi"/>
              <a:t> </a:t>
            </a:r>
            <a:r>
              <a:rPr lang="fi" err="1"/>
              <a:t>lately</a:t>
            </a:r>
            <a:r>
              <a:rPr lang="fi"/>
              <a:t> </a:t>
            </a:r>
            <a:r>
              <a:rPr lang="fi" err="1"/>
              <a:t>strengthened</a:t>
            </a:r>
            <a:r>
              <a:rPr lang="fi"/>
              <a:t> </a:t>
            </a:r>
            <a:r>
              <a:rPr lang="fi" err="1"/>
              <a:t>their</a:t>
            </a:r>
            <a:r>
              <a:rPr lang="fi"/>
              <a:t> </a:t>
            </a:r>
            <a:r>
              <a:rPr lang="fi" err="1"/>
              <a:t>foothold</a:t>
            </a:r>
            <a:r>
              <a:rPr lang="fi"/>
              <a:t>, </a:t>
            </a:r>
            <a:r>
              <a:rPr lang="fi" err="1"/>
              <a:t>especially</a:t>
            </a:r>
            <a:r>
              <a:rPr lang="fi"/>
              <a:t> in Helsinki, </a:t>
            </a:r>
            <a:r>
              <a:rPr lang="fi" err="1"/>
              <a:t>Finland’s</a:t>
            </a:r>
            <a:r>
              <a:rPr lang="fi"/>
              <a:t> capital. </a:t>
            </a:r>
            <a:r>
              <a:rPr lang="fi" err="1"/>
              <a:t>The</a:t>
            </a:r>
            <a:r>
              <a:rPr lang="fi"/>
              <a:t> city </a:t>
            </a:r>
            <a:r>
              <a:rPr lang="fi" err="1"/>
              <a:t>centre</a:t>
            </a:r>
            <a:r>
              <a:rPr lang="fi"/>
              <a:t> </a:t>
            </a:r>
            <a:r>
              <a:rPr lang="fi" err="1"/>
              <a:t>has</a:t>
            </a:r>
            <a:r>
              <a:rPr lang="fi"/>
              <a:t> a </a:t>
            </a:r>
            <a:r>
              <a:rPr lang="fi" err="1"/>
              <a:t>cluster</a:t>
            </a:r>
            <a:r>
              <a:rPr lang="fi"/>
              <a:t> of </a:t>
            </a:r>
            <a:r>
              <a:rPr lang="fi" err="1"/>
              <a:t>art</a:t>
            </a:r>
            <a:r>
              <a:rPr lang="fi"/>
              <a:t> </a:t>
            </a:r>
            <a:r>
              <a:rPr lang="fi" err="1"/>
              <a:t>museums</a:t>
            </a:r>
            <a:r>
              <a:rPr lang="fi"/>
              <a:t>: Amos Rex, Kiasma </a:t>
            </a:r>
            <a:r>
              <a:rPr lang="fi" err="1"/>
              <a:t>Museum</a:t>
            </a:r>
            <a:r>
              <a:rPr lang="fi"/>
              <a:t> of </a:t>
            </a:r>
            <a:r>
              <a:rPr lang="fi" err="1"/>
              <a:t>Contemporary</a:t>
            </a:r>
            <a:r>
              <a:rPr lang="fi"/>
              <a:t> </a:t>
            </a:r>
            <a:r>
              <a:rPr lang="fi" err="1"/>
              <a:t>Art</a:t>
            </a:r>
            <a:r>
              <a:rPr lang="fi"/>
              <a:t>, Ateneum </a:t>
            </a:r>
            <a:r>
              <a:rPr lang="fi" err="1"/>
              <a:t>Art</a:t>
            </a:r>
            <a:r>
              <a:rPr lang="fi"/>
              <a:t> </a:t>
            </a:r>
            <a:r>
              <a:rPr lang="fi" err="1"/>
              <a:t>Museum</a:t>
            </a:r>
            <a:r>
              <a:rPr lang="fi"/>
              <a:t>, and Helsinki </a:t>
            </a:r>
            <a:r>
              <a:rPr lang="fi" err="1"/>
              <a:t>Art</a:t>
            </a:r>
            <a:r>
              <a:rPr lang="fi"/>
              <a:t> </a:t>
            </a:r>
            <a:r>
              <a:rPr lang="fi" err="1"/>
              <a:t>Museum</a:t>
            </a:r>
            <a:r>
              <a:rPr lang="fi"/>
              <a:t>, Taidehalli/</a:t>
            </a:r>
            <a:r>
              <a:rPr lang="fi" err="1"/>
              <a:t>Kunsthalle</a:t>
            </a:r>
            <a:r>
              <a:rPr lang="fi"/>
              <a:t> and </a:t>
            </a:r>
            <a:r>
              <a:rPr lang="fi" err="1"/>
              <a:t>Sinebrycoff</a:t>
            </a:r>
            <a:r>
              <a:rPr lang="fi"/>
              <a:t> </a:t>
            </a:r>
            <a:r>
              <a:rPr lang="fi" err="1"/>
              <a:t>art</a:t>
            </a:r>
            <a:r>
              <a:rPr lang="fi"/>
              <a:t> </a:t>
            </a:r>
            <a:r>
              <a:rPr lang="fi" err="1"/>
              <a:t>museum</a:t>
            </a:r>
            <a:r>
              <a:rPr lang="fi"/>
              <a:t>.</a:t>
            </a:r>
            <a:endParaRPr lang="en-US"/>
          </a:p>
          <a:p>
            <a:pPr>
              <a:buFont typeface="Arial"/>
              <a:buChar char="•"/>
            </a:pPr>
            <a:r>
              <a:rPr lang="fi" err="1"/>
              <a:t>There</a:t>
            </a:r>
            <a:r>
              <a:rPr lang="fi"/>
              <a:t> </a:t>
            </a:r>
            <a:r>
              <a:rPr lang="fi" err="1"/>
              <a:t>are</a:t>
            </a:r>
            <a:r>
              <a:rPr lang="fi"/>
              <a:t> </a:t>
            </a:r>
            <a:r>
              <a:rPr lang="fi" err="1"/>
              <a:t>nearly</a:t>
            </a:r>
            <a:r>
              <a:rPr lang="fi"/>
              <a:t> 70 </a:t>
            </a:r>
            <a:r>
              <a:rPr lang="fi" err="1"/>
              <a:t>art</a:t>
            </a:r>
            <a:r>
              <a:rPr lang="fi"/>
              <a:t> </a:t>
            </a:r>
            <a:r>
              <a:rPr lang="fi" err="1"/>
              <a:t>museums</a:t>
            </a:r>
            <a:r>
              <a:rPr lang="fi"/>
              <a:t> in Finland, and </a:t>
            </a:r>
            <a:r>
              <a:rPr lang="fi" err="1"/>
              <a:t>many</a:t>
            </a:r>
            <a:r>
              <a:rPr lang="fi"/>
              <a:t> of </a:t>
            </a:r>
            <a:r>
              <a:rPr lang="fi" err="1"/>
              <a:t>them</a:t>
            </a:r>
            <a:r>
              <a:rPr lang="fi"/>
              <a:t>, </a:t>
            </a:r>
            <a:r>
              <a:rPr lang="fi" err="1"/>
              <a:t>such</a:t>
            </a:r>
            <a:r>
              <a:rPr lang="fi"/>
              <a:t> as </a:t>
            </a:r>
            <a:r>
              <a:rPr lang="fi" err="1"/>
              <a:t>the</a:t>
            </a:r>
            <a:r>
              <a:rPr lang="fi"/>
              <a:t> </a:t>
            </a:r>
            <a:r>
              <a:rPr lang="fi" err="1"/>
              <a:t>established</a:t>
            </a:r>
            <a:r>
              <a:rPr lang="fi"/>
              <a:t> Serlachius </a:t>
            </a:r>
            <a:r>
              <a:rPr lang="fi" err="1"/>
              <a:t>Museums</a:t>
            </a:r>
            <a:r>
              <a:rPr lang="fi"/>
              <a:t> in Mänttä, </a:t>
            </a:r>
            <a:r>
              <a:rPr lang="fi" err="1"/>
              <a:t>or</a:t>
            </a:r>
            <a:r>
              <a:rPr lang="fi"/>
              <a:t> </a:t>
            </a:r>
            <a:r>
              <a:rPr lang="fi" err="1"/>
              <a:t>newcomers</a:t>
            </a:r>
            <a:r>
              <a:rPr lang="fi"/>
              <a:t> </a:t>
            </a:r>
            <a:r>
              <a:rPr lang="fi" err="1"/>
              <a:t>Chappe</a:t>
            </a:r>
            <a:r>
              <a:rPr lang="fi"/>
              <a:t> in Tammisaari and Malva in Lahti, </a:t>
            </a:r>
            <a:r>
              <a:rPr lang="fi" err="1"/>
              <a:t>are</a:t>
            </a:r>
            <a:r>
              <a:rPr lang="fi"/>
              <a:t> </a:t>
            </a:r>
            <a:r>
              <a:rPr lang="fi" err="1"/>
              <a:t>popular</a:t>
            </a:r>
            <a:r>
              <a:rPr lang="fi"/>
              <a:t> </a:t>
            </a:r>
            <a:r>
              <a:rPr lang="fi" err="1"/>
              <a:t>regional</a:t>
            </a:r>
            <a:r>
              <a:rPr lang="fi"/>
              <a:t> </a:t>
            </a:r>
            <a:r>
              <a:rPr lang="fi" err="1"/>
              <a:t>attractions</a:t>
            </a:r>
            <a:r>
              <a:rPr lang="fi"/>
              <a:t>.</a:t>
            </a:r>
            <a:endParaRPr lang="en-US"/>
          </a:p>
          <a:p>
            <a:pPr>
              <a:buFont typeface="Arial"/>
              <a:buChar char="•"/>
            </a:pPr>
            <a:r>
              <a:rPr lang="fi" err="1"/>
              <a:t>Another</a:t>
            </a:r>
            <a:r>
              <a:rPr lang="fi"/>
              <a:t> </a:t>
            </a:r>
            <a:r>
              <a:rPr lang="fi" err="1"/>
              <a:t>success</a:t>
            </a:r>
            <a:r>
              <a:rPr lang="fi"/>
              <a:t> is </a:t>
            </a:r>
            <a:r>
              <a:rPr lang="fi" err="1"/>
              <a:t>the</a:t>
            </a:r>
            <a:r>
              <a:rPr lang="fi"/>
              <a:t> </a:t>
            </a:r>
            <a:r>
              <a:rPr lang="fi" err="1"/>
              <a:t>Museum</a:t>
            </a:r>
            <a:r>
              <a:rPr lang="fi"/>
              <a:t> Card, </a:t>
            </a:r>
            <a:r>
              <a:rPr lang="fi" err="1"/>
              <a:t>which</a:t>
            </a:r>
            <a:r>
              <a:rPr lang="fi"/>
              <a:t> </a:t>
            </a:r>
            <a:r>
              <a:rPr lang="fi" err="1"/>
              <a:t>was</a:t>
            </a:r>
            <a:r>
              <a:rPr lang="fi"/>
              <a:t> </a:t>
            </a:r>
            <a:r>
              <a:rPr lang="fi" err="1"/>
              <a:t>launched</a:t>
            </a:r>
            <a:r>
              <a:rPr lang="fi"/>
              <a:t> in 2015 and </a:t>
            </a:r>
            <a:r>
              <a:rPr lang="fi" err="1"/>
              <a:t>has</a:t>
            </a:r>
            <a:r>
              <a:rPr lang="fi"/>
              <a:t> </a:t>
            </a:r>
            <a:r>
              <a:rPr lang="fi" err="1"/>
              <a:t>since</a:t>
            </a:r>
            <a:r>
              <a:rPr lang="fi"/>
              <a:t> </a:t>
            </a:r>
            <a:r>
              <a:rPr lang="fi" err="1"/>
              <a:t>pushed</a:t>
            </a:r>
            <a:r>
              <a:rPr lang="fi"/>
              <a:t> </a:t>
            </a:r>
            <a:r>
              <a:rPr lang="fi" err="1"/>
              <a:t>museum</a:t>
            </a:r>
            <a:r>
              <a:rPr lang="fi"/>
              <a:t> </a:t>
            </a:r>
            <a:r>
              <a:rPr lang="fi" err="1"/>
              <a:t>visitor</a:t>
            </a:r>
            <a:r>
              <a:rPr lang="fi"/>
              <a:t> </a:t>
            </a:r>
            <a:r>
              <a:rPr lang="fi" err="1"/>
              <a:t>numbers</a:t>
            </a:r>
            <a:r>
              <a:rPr lang="fi"/>
              <a:t> to </a:t>
            </a:r>
            <a:r>
              <a:rPr lang="fi" err="1"/>
              <a:t>record</a:t>
            </a:r>
            <a:r>
              <a:rPr lang="fi"/>
              <a:t> </a:t>
            </a:r>
            <a:r>
              <a:rPr lang="fi" err="1"/>
              <a:t>levels</a:t>
            </a:r>
            <a:r>
              <a:rPr lang="fi"/>
              <a:t>: in </a:t>
            </a:r>
            <a:r>
              <a:rPr lang="fi" err="1"/>
              <a:t>the</a:t>
            </a:r>
            <a:r>
              <a:rPr lang="fi"/>
              <a:t> </a:t>
            </a:r>
            <a:r>
              <a:rPr lang="fi" err="1"/>
              <a:t>last</a:t>
            </a:r>
            <a:r>
              <a:rPr lang="fi"/>
              <a:t> </a:t>
            </a:r>
            <a:r>
              <a:rPr lang="fi" err="1"/>
              <a:t>decade</a:t>
            </a:r>
            <a:r>
              <a:rPr lang="fi"/>
              <a:t> </a:t>
            </a:r>
            <a:r>
              <a:rPr lang="fi" err="1"/>
              <a:t>from</a:t>
            </a:r>
            <a:r>
              <a:rPr lang="fi"/>
              <a:t> 6,6 to 8,7 </a:t>
            </a:r>
            <a:r>
              <a:rPr lang="fi" err="1"/>
              <a:t>million</a:t>
            </a:r>
            <a:r>
              <a:rPr lang="fi"/>
              <a:t> </a:t>
            </a:r>
            <a:r>
              <a:rPr lang="fi" err="1"/>
              <a:t>visitors</a:t>
            </a:r>
            <a:r>
              <a:rPr lang="fi"/>
              <a:t> </a:t>
            </a:r>
            <a:r>
              <a:rPr lang="fi" err="1"/>
              <a:t>annually</a:t>
            </a:r>
            <a:r>
              <a:rPr lang="fi"/>
              <a:t>. It </a:t>
            </a:r>
            <a:r>
              <a:rPr lang="fi" err="1"/>
              <a:t>allows</a:t>
            </a:r>
            <a:r>
              <a:rPr lang="fi"/>
              <a:t> </a:t>
            </a:r>
            <a:r>
              <a:rPr lang="fi" err="1"/>
              <a:t>cardholders</a:t>
            </a:r>
            <a:r>
              <a:rPr lang="fi"/>
              <a:t> to </a:t>
            </a:r>
            <a:r>
              <a:rPr lang="fi" err="1"/>
              <a:t>visit</a:t>
            </a:r>
            <a:r>
              <a:rPr lang="fi"/>
              <a:t> </a:t>
            </a:r>
            <a:r>
              <a:rPr lang="fi" err="1"/>
              <a:t>over</a:t>
            </a:r>
            <a:r>
              <a:rPr lang="fi"/>
              <a:t> 300 </a:t>
            </a:r>
            <a:r>
              <a:rPr lang="fi" err="1"/>
              <a:t>participating</a:t>
            </a:r>
            <a:r>
              <a:rPr lang="fi"/>
              <a:t> </a:t>
            </a:r>
            <a:r>
              <a:rPr lang="fi" err="1"/>
              <a:t>museums</a:t>
            </a:r>
            <a:r>
              <a:rPr lang="fi"/>
              <a:t> </a:t>
            </a:r>
            <a:r>
              <a:rPr lang="fi" err="1"/>
              <a:t>across</a:t>
            </a:r>
            <a:r>
              <a:rPr lang="fi"/>
              <a:t> </a:t>
            </a:r>
            <a:r>
              <a:rPr lang="fi" err="1"/>
              <a:t>the</a:t>
            </a:r>
            <a:r>
              <a:rPr lang="fi"/>
              <a:t> country for an </a:t>
            </a:r>
            <a:r>
              <a:rPr lang="fi" err="1"/>
              <a:t>annual</a:t>
            </a:r>
            <a:r>
              <a:rPr lang="fi"/>
              <a:t> </a:t>
            </a:r>
            <a:r>
              <a:rPr lang="fi" err="1"/>
              <a:t>fee</a:t>
            </a:r>
            <a:r>
              <a:rPr lang="fi"/>
              <a:t> of 80 </a:t>
            </a:r>
            <a:r>
              <a:rPr lang="fi" err="1"/>
              <a:t>euros</a:t>
            </a:r>
            <a:r>
              <a:rPr lang="fi"/>
              <a:t>. </a:t>
            </a:r>
            <a:r>
              <a:rPr lang="fi" err="1"/>
              <a:t>Nowadays</a:t>
            </a:r>
            <a:r>
              <a:rPr lang="fi"/>
              <a:t>, </a:t>
            </a:r>
            <a:r>
              <a:rPr lang="fi" err="1"/>
              <a:t>nearly</a:t>
            </a:r>
            <a:r>
              <a:rPr lang="fi"/>
              <a:t> </a:t>
            </a:r>
            <a:r>
              <a:rPr lang="fi" err="1"/>
              <a:t>half</a:t>
            </a:r>
            <a:r>
              <a:rPr lang="fi"/>
              <a:t> of </a:t>
            </a:r>
            <a:r>
              <a:rPr lang="fi" err="1"/>
              <a:t>the</a:t>
            </a:r>
            <a:r>
              <a:rPr lang="fi"/>
              <a:t> </a:t>
            </a:r>
            <a:r>
              <a:rPr lang="fi" err="1"/>
              <a:t>paid</a:t>
            </a:r>
            <a:r>
              <a:rPr lang="fi"/>
              <a:t> </a:t>
            </a:r>
            <a:r>
              <a:rPr lang="fi" err="1"/>
              <a:t>museum</a:t>
            </a:r>
            <a:r>
              <a:rPr lang="fi"/>
              <a:t> </a:t>
            </a:r>
            <a:r>
              <a:rPr lang="fi" err="1"/>
              <a:t>visits</a:t>
            </a:r>
            <a:r>
              <a:rPr lang="fi"/>
              <a:t> </a:t>
            </a:r>
            <a:r>
              <a:rPr lang="fi" err="1"/>
              <a:t>are</a:t>
            </a:r>
            <a:r>
              <a:rPr lang="fi"/>
              <a:t> made </a:t>
            </a:r>
            <a:r>
              <a:rPr lang="fi" err="1"/>
              <a:t>with</a:t>
            </a:r>
            <a:r>
              <a:rPr lang="fi"/>
              <a:t> </a:t>
            </a:r>
            <a:r>
              <a:rPr lang="fi" err="1"/>
              <a:t>the</a:t>
            </a:r>
            <a:r>
              <a:rPr lang="fi"/>
              <a:t> </a:t>
            </a:r>
            <a:r>
              <a:rPr lang="fi" err="1"/>
              <a:t>Museum</a:t>
            </a:r>
            <a:r>
              <a:rPr lang="fi"/>
              <a:t> Card.</a:t>
            </a:r>
            <a:endParaRPr lang="en-US"/>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F9F6-B03F-1FC3-EF00-B54E2E84B2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24F2862-029D-7361-EFFB-91B6ACDC040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283A2D-86C2-3DFB-8E46-2CB48FA6460B}"/>
              </a:ext>
            </a:extLst>
          </p:cNvPr>
          <p:cNvSpPr>
            <a:spLocks noGrp="1"/>
          </p:cNvSpPr>
          <p:nvPr>
            <p:ph type="body" idx="1"/>
          </p:nvPr>
        </p:nvSpPr>
        <p:spPr/>
        <p:txBody>
          <a:bodyPr/>
          <a:lstStyle/>
          <a:p>
            <a:pPr>
              <a:buFont typeface="Arial"/>
              <a:buChar char="•"/>
            </a:pPr>
            <a:r>
              <a:rPr lang="fi"/>
              <a:t> Public </a:t>
            </a:r>
            <a:r>
              <a:rPr lang="fi" err="1"/>
              <a:t>art</a:t>
            </a:r>
            <a:r>
              <a:rPr lang="fi"/>
              <a:t> </a:t>
            </a:r>
            <a:r>
              <a:rPr lang="fi" err="1"/>
              <a:t>makes</a:t>
            </a:r>
            <a:r>
              <a:rPr lang="fi"/>
              <a:t> </a:t>
            </a:r>
            <a:r>
              <a:rPr lang="fi" err="1"/>
              <a:t>art</a:t>
            </a:r>
            <a:r>
              <a:rPr lang="fi"/>
              <a:t> </a:t>
            </a:r>
            <a:r>
              <a:rPr lang="fi" err="1"/>
              <a:t>accessible</a:t>
            </a:r>
            <a:r>
              <a:rPr lang="fi"/>
              <a:t> to </a:t>
            </a:r>
            <a:r>
              <a:rPr lang="fi" err="1"/>
              <a:t>every</a:t>
            </a:r>
            <a:r>
              <a:rPr lang="fi"/>
              <a:t> </a:t>
            </a:r>
            <a:r>
              <a:rPr lang="fi" err="1"/>
              <a:t>citizen</a:t>
            </a:r>
            <a:r>
              <a:rPr lang="fi"/>
              <a:t>. Finland is </a:t>
            </a:r>
            <a:r>
              <a:rPr lang="fi" err="1"/>
              <a:t>known</a:t>
            </a:r>
            <a:r>
              <a:rPr lang="fi"/>
              <a:t> for </a:t>
            </a:r>
            <a:r>
              <a:rPr lang="fi" err="1"/>
              <a:t>the</a:t>
            </a:r>
            <a:r>
              <a:rPr lang="fi"/>
              <a:t> </a:t>
            </a:r>
            <a:r>
              <a:rPr lang="fi" err="1"/>
              <a:t>percent</a:t>
            </a:r>
            <a:r>
              <a:rPr lang="fi"/>
              <a:t>-for-</a:t>
            </a:r>
            <a:r>
              <a:rPr lang="fi" err="1"/>
              <a:t>art</a:t>
            </a:r>
            <a:r>
              <a:rPr lang="fi"/>
              <a:t> </a:t>
            </a:r>
            <a:r>
              <a:rPr lang="fi" err="1"/>
              <a:t>principle</a:t>
            </a:r>
            <a:r>
              <a:rPr lang="fi"/>
              <a:t>, </a:t>
            </a:r>
            <a:r>
              <a:rPr lang="fi" err="1"/>
              <a:t>which</a:t>
            </a:r>
            <a:r>
              <a:rPr lang="fi"/>
              <a:t> </a:t>
            </a:r>
            <a:r>
              <a:rPr lang="fi" err="1"/>
              <a:t>funds</a:t>
            </a:r>
            <a:r>
              <a:rPr lang="fi"/>
              <a:t> </a:t>
            </a:r>
            <a:r>
              <a:rPr lang="fi" err="1"/>
              <a:t>public</a:t>
            </a:r>
            <a:r>
              <a:rPr lang="fi"/>
              <a:t> </a:t>
            </a:r>
            <a:r>
              <a:rPr lang="fi" err="1"/>
              <a:t>art</a:t>
            </a:r>
            <a:r>
              <a:rPr lang="fi"/>
              <a:t> for </a:t>
            </a:r>
            <a:r>
              <a:rPr lang="fi" err="1"/>
              <a:t>municipalities</a:t>
            </a:r>
            <a:r>
              <a:rPr lang="fi"/>
              <a:t>. Public </a:t>
            </a:r>
            <a:r>
              <a:rPr lang="fi" err="1"/>
              <a:t>artworks</a:t>
            </a:r>
            <a:r>
              <a:rPr lang="fi"/>
              <a:t> </a:t>
            </a:r>
            <a:r>
              <a:rPr lang="fi" err="1"/>
              <a:t>are</a:t>
            </a:r>
            <a:r>
              <a:rPr lang="fi"/>
              <a:t> </a:t>
            </a:r>
            <a:r>
              <a:rPr lang="fi" err="1"/>
              <a:t>commissioned</a:t>
            </a:r>
            <a:r>
              <a:rPr lang="fi"/>
              <a:t> </a:t>
            </a:r>
            <a:r>
              <a:rPr lang="fi" err="1"/>
              <a:t>by</a:t>
            </a:r>
            <a:r>
              <a:rPr lang="fi"/>
              <a:t> </a:t>
            </a:r>
            <a:r>
              <a:rPr lang="fi" err="1"/>
              <a:t>the</a:t>
            </a:r>
            <a:r>
              <a:rPr lang="fi"/>
              <a:t> </a:t>
            </a:r>
            <a:r>
              <a:rPr lang="fi" err="1"/>
              <a:t>state</a:t>
            </a:r>
            <a:r>
              <a:rPr lang="fi"/>
              <a:t>, </a:t>
            </a:r>
            <a:r>
              <a:rPr lang="fi" err="1"/>
              <a:t>municipalities</a:t>
            </a:r>
            <a:r>
              <a:rPr lang="fi"/>
              <a:t>, and </a:t>
            </a:r>
            <a:r>
              <a:rPr lang="fi" err="1"/>
              <a:t>private</a:t>
            </a:r>
            <a:r>
              <a:rPr lang="fi"/>
              <a:t> </a:t>
            </a:r>
            <a:r>
              <a:rPr lang="fi" err="1"/>
              <a:t>businesses</a:t>
            </a:r>
            <a:r>
              <a:rPr lang="fi"/>
              <a:t> for </a:t>
            </a:r>
            <a:r>
              <a:rPr lang="fi" err="1"/>
              <a:t>public</a:t>
            </a:r>
            <a:r>
              <a:rPr lang="fi"/>
              <a:t> </a:t>
            </a:r>
            <a:r>
              <a:rPr lang="fi" err="1"/>
              <a:t>spaces</a:t>
            </a:r>
            <a:r>
              <a:rPr lang="fi"/>
              <a:t>, </a:t>
            </a:r>
            <a:r>
              <a:rPr lang="fi" err="1"/>
              <a:t>office</a:t>
            </a:r>
            <a:r>
              <a:rPr lang="fi"/>
              <a:t> </a:t>
            </a:r>
            <a:r>
              <a:rPr lang="fi" err="1"/>
              <a:t>buildings</a:t>
            </a:r>
            <a:r>
              <a:rPr lang="fi"/>
              <a:t>, </a:t>
            </a:r>
            <a:r>
              <a:rPr lang="fi" err="1"/>
              <a:t>schools</a:t>
            </a:r>
            <a:r>
              <a:rPr lang="fi"/>
              <a:t>, </a:t>
            </a:r>
            <a:r>
              <a:rPr lang="fi" err="1"/>
              <a:t>outdoors</a:t>
            </a:r>
            <a:r>
              <a:rPr lang="fi"/>
              <a:t>, and </a:t>
            </a:r>
            <a:r>
              <a:rPr lang="fi" err="1"/>
              <a:t>shopping</a:t>
            </a:r>
            <a:r>
              <a:rPr lang="fi"/>
              <a:t> </a:t>
            </a:r>
            <a:r>
              <a:rPr lang="fi" err="1"/>
              <a:t>malls</a:t>
            </a:r>
            <a:r>
              <a:rPr lang="fi"/>
              <a:t>, to </a:t>
            </a:r>
            <a:r>
              <a:rPr lang="fi" err="1"/>
              <a:t>name</a:t>
            </a:r>
            <a:r>
              <a:rPr lang="fi"/>
              <a:t> a </a:t>
            </a:r>
            <a:r>
              <a:rPr lang="fi" err="1"/>
              <a:t>few</a:t>
            </a:r>
            <a:r>
              <a:rPr lang="fi"/>
              <a:t>. Public </a:t>
            </a:r>
            <a:r>
              <a:rPr lang="fi" err="1"/>
              <a:t>art</a:t>
            </a:r>
            <a:r>
              <a:rPr lang="fi"/>
              <a:t> </a:t>
            </a:r>
            <a:r>
              <a:rPr lang="fi" err="1"/>
              <a:t>competitions</a:t>
            </a:r>
            <a:r>
              <a:rPr lang="fi"/>
              <a:t> </a:t>
            </a:r>
            <a:r>
              <a:rPr lang="fi" err="1"/>
              <a:t>are</a:t>
            </a:r>
            <a:r>
              <a:rPr lang="fi"/>
              <a:t> </a:t>
            </a:r>
            <a:r>
              <a:rPr lang="fi" err="1"/>
              <a:t>very</a:t>
            </a:r>
            <a:r>
              <a:rPr lang="fi"/>
              <a:t> </a:t>
            </a:r>
            <a:r>
              <a:rPr lang="fi" err="1"/>
              <a:t>popular</a:t>
            </a:r>
            <a:r>
              <a:rPr lang="fi"/>
              <a:t> </a:t>
            </a:r>
            <a:r>
              <a:rPr lang="fi" err="1"/>
              <a:t>among</a:t>
            </a:r>
            <a:r>
              <a:rPr lang="fi"/>
              <a:t> </a:t>
            </a:r>
            <a:r>
              <a:rPr lang="fi" err="1"/>
              <a:t>contemporary</a:t>
            </a:r>
            <a:r>
              <a:rPr lang="fi"/>
              <a:t> </a:t>
            </a:r>
            <a:r>
              <a:rPr lang="fi" err="1"/>
              <a:t>artists</a:t>
            </a:r>
            <a:r>
              <a:rPr lang="fi"/>
              <a:t>, </a:t>
            </a:r>
            <a:r>
              <a:rPr lang="fi" err="1"/>
              <a:t>which</a:t>
            </a:r>
            <a:r>
              <a:rPr lang="fi"/>
              <a:t> </a:t>
            </a:r>
            <a:r>
              <a:rPr lang="fi" err="1"/>
              <a:t>leads</a:t>
            </a:r>
            <a:r>
              <a:rPr lang="fi"/>
              <a:t> to </a:t>
            </a:r>
            <a:r>
              <a:rPr lang="fi" err="1"/>
              <a:t>high-quality</a:t>
            </a:r>
            <a:r>
              <a:rPr lang="fi"/>
              <a:t> </a:t>
            </a:r>
            <a:r>
              <a:rPr lang="fi" err="1"/>
              <a:t>public</a:t>
            </a:r>
            <a:r>
              <a:rPr lang="fi"/>
              <a:t> </a:t>
            </a:r>
            <a:r>
              <a:rPr lang="fi" err="1"/>
              <a:t>artworks</a:t>
            </a:r>
            <a:r>
              <a:rPr lang="fi"/>
              <a:t> </a:t>
            </a:r>
            <a:r>
              <a:rPr lang="fi" err="1"/>
              <a:t>created</a:t>
            </a:r>
            <a:r>
              <a:rPr lang="fi"/>
              <a:t> </a:t>
            </a:r>
            <a:r>
              <a:rPr lang="fi" err="1"/>
              <a:t>by</a:t>
            </a:r>
            <a:r>
              <a:rPr lang="fi"/>
              <a:t> </a:t>
            </a:r>
            <a:r>
              <a:rPr lang="fi" err="1"/>
              <a:t>professionals</a:t>
            </a:r>
            <a:r>
              <a:rPr lang="fi"/>
              <a:t>.</a:t>
            </a:r>
            <a:endParaRPr lang="en-US"/>
          </a:p>
          <a:p>
            <a:pPr>
              <a:buFont typeface="Arial"/>
              <a:buChar char="•"/>
            </a:pPr>
            <a:endParaRPr lang="en-US"/>
          </a:p>
          <a:p>
            <a:pPr>
              <a:buFont typeface="Arial"/>
              <a:buChar char="•"/>
            </a:pPr>
            <a:r>
              <a:rPr lang="fi"/>
              <a:t> Public </a:t>
            </a:r>
            <a:r>
              <a:rPr lang="fi" err="1"/>
              <a:t>art</a:t>
            </a:r>
            <a:r>
              <a:rPr lang="fi"/>
              <a:t> </a:t>
            </a:r>
            <a:r>
              <a:rPr lang="fi" err="1"/>
              <a:t>brings</a:t>
            </a:r>
            <a:r>
              <a:rPr lang="fi"/>
              <a:t> </a:t>
            </a:r>
            <a:r>
              <a:rPr lang="fi" err="1"/>
              <a:t>art</a:t>
            </a:r>
            <a:r>
              <a:rPr lang="fi"/>
              <a:t> into </a:t>
            </a:r>
            <a:r>
              <a:rPr lang="fi" err="1"/>
              <a:t>people’s</a:t>
            </a:r>
            <a:r>
              <a:rPr lang="fi"/>
              <a:t> everyday environments and makes public spaces and the built environment more attractive. Commissioning public artworks provides artists with valuable work opportunities while increasing the accessibility of art. </a:t>
            </a:r>
            <a:r>
              <a:rPr lang="fi">
                <a:solidFill>
                  <a:srgbClr val="0A0A0A"/>
                </a:solidFill>
              </a:rPr>
              <a:t>Public </a:t>
            </a:r>
            <a:r>
              <a:rPr lang="fi" err="1">
                <a:solidFill>
                  <a:srgbClr val="0A0A0A"/>
                </a:solidFill>
              </a:rPr>
              <a:t>art</a:t>
            </a:r>
            <a:r>
              <a:rPr lang="fi">
                <a:solidFill>
                  <a:srgbClr val="0A0A0A"/>
                </a:solidFill>
              </a:rPr>
              <a:t> in </a:t>
            </a:r>
            <a:r>
              <a:rPr lang="fi" err="1">
                <a:solidFill>
                  <a:srgbClr val="0A0A0A"/>
                </a:solidFill>
              </a:rPr>
              <a:t>cities</a:t>
            </a:r>
            <a:r>
              <a:rPr lang="fi">
                <a:solidFill>
                  <a:srgbClr val="0A0A0A"/>
                </a:solidFill>
              </a:rPr>
              <a:t> and </a:t>
            </a:r>
            <a:r>
              <a:rPr lang="fi" err="1">
                <a:solidFill>
                  <a:srgbClr val="0A0A0A"/>
                </a:solidFill>
              </a:rPr>
              <a:t>municipalities</a:t>
            </a:r>
            <a:r>
              <a:rPr lang="fi">
                <a:solidFill>
                  <a:srgbClr val="0A0A0A"/>
                </a:solidFill>
              </a:rPr>
              <a:t> is </a:t>
            </a:r>
            <a:r>
              <a:rPr lang="fi" err="1">
                <a:solidFill>
                  <a:srgbClr val="0A0A0A"/>
                </a:solidFill>
              </a:rPr>
              <a:t>important</a:t>
            </a:r>
            <a:r>
              <a:rPr lang="fi">
                <a:solidFill>
                  <a:srgbClr val="0A0A0A"/>
                </a:solidFill>
              </a:rPr>
              <a:t> for </a:t>
            </a:r>
            <a:r>
              <a:rPr lang="fi" err="1">
                <a:solidFill>
                  <a:srgbClr val="0A0A0A"/>
                </a:solidFill>
              </a:rPr>
              <a:t>residents</a:t>
            </a:r>
            <a:r>
              <a:rPr lang="fi">
                <a:solidFill>
                  <a:srgbClr val="0A0A0A"/>
                </a:solidFill>
              </a:rPr>
              <a:t>. </a:t>
            </a:r>
            <a:r>
              <a:rPr lang="fi"/>
              <a:t>A </a:t>
            </a:r>
            <a:r>
              <a:rPr lang="fi" err="1"/>
              <a:t>survey</a:t>
            </a:r>
            <a:r>
              <a:rPr lang="fi"/>
              <a:t> </a:t>
            </a:r>
            <a:r>
              <a:rPr lang="fi" err="1"/>
              <a:t>by</a:t>
            </a:r>
            <a:r>
              <a:rPr lang="fi"/>
              <a:t> </a:t>
            </a:r>
            <a:r>
              <a:rPr lang="fi" err="1"/>
              <a:t>the</a:t>
            </a:r>
            <a:r>
              <a:rPr lang="fi"/>
              <a:t> </a:t>
            </a:r>
            <a:r>
              <a:rPr lang="fi" err="1"/>
              <a:t>Arts</a:t>
            </a:r>
            <a:r>
              <a:rPr lang="fi"/>
              <a:t> </a:t>
            </a:r>
            <a:r>
              <a:rPr lang="fi" err="1"/>
              <a:t>Promotion</a:t>
            </a:r>
            <a:r>
              <a:rPr lang="fi"/>
              <a:t> Centre </a:t>
            </a:r>
            <a:r>
              <a:rPr lang="fi" err="1"/>
              <a:t>shows</a:t>
            </a:r>
            <a:r>
              <a:rPr lang="fi"/>
              <a:t> </a:t>
            </a:r>
            <a:r>
              <a:rPr lang="fi" err="1"/>
              <a:t>that</a:t>
            </a:r>
            <a:r>
              <a:rPr lang="fi"/>
              <a:t> 72% of </a:t>
            </a:r>
            <a:r>
              <a:rPr lang="fi" err="1"/>
              <a:t>Finnish</a:t>
            </a:r>
            <a:r>
              <a:rPr lang="fi"/>
              <a:t> </a:t>
            </a:r>
            <a:r>
              <a:rPr lang="fi" err="1"/>
              <a:t>people</a:t>
            </a:r>
            <a:r>
              <a:rPr lang="fi"/>
              <a:t> </a:t>
            </a:r>
            <a:r>
              <a:rPr lang="fi" err="1"/>
              <a:t>want</a:t>
            </a:r>
            <a:r>
              <a:rPr lang="fi"/>
              <a:t> </a:t>
            </a:r>
            <a:r>
              <a:rPr lang="fi" err="1"/>
              <a:t>art</a:t>
            </a:r>
            <a:r>
              <a:rPr lang="fi"/>
              <a:t> in </a:t>
            </a:r>
            <a:r>
              <a:rPr lang="fi" err="1"/>
              <a:t>their</a:t>
            </a:r>
            <a:r>
              <a:rPr lang="fi"/>
              <a:t> </a:t>
            </a:r>
            <a:r>
              <a:rPr lang="fi" err="1"/>
              <a:t>everyday</a:t>
            </a:r>
            <a:r>
              <a:rPr lang="fi"/>
              <a:t> </a:t>
            </a:r>
            <a:r>
              <a:rPr lang="fi" err="1"/>
              <a:t>environment</a:t>
            </a:r>
            <a:r>
              <a:rPr lang="fi"/>
              <a:t>, and </a:t>
            </a:r>
            <a:r>
              <a:rPr lang="fi" err="1"/>
              <a:t>up</a:t>
            </a:r>
            <a:r>
              <a:rPr lang="fi"/>
              <a:t> to 47% </a:t>
            </a:r>
            <a:r>
              <a:rPr lang="fi" err="1"/>
              <a:t>are</a:t>
            </a:r>
            <a:r>
              <a:rPr lang="fi"/>
              <a:t> </a:t>
            </a:r>
            <a:r>
              <a:rPr lang="fi" err="1"/>
              <a:t>prepared</a:t>
            </a:r>
            <a:r>
              <a:rPr lang="fi"/>
              <a:t> to </a:t>
            </a:r>
            <a:r>
              <a:rPr lang="fi" err="1"/>
              <a:t>allocate</a:t>
            </a:r>
            <a:r>
              <a:rPr lang="fi"/>
              <a:t> </a:t>
            </a:r>
            <a:r>
              <a:rPr lang="fi" err="1"/>
              <a:t>more</a:t>
            </a:r>
            <a:r>
              <a:rPr lang="fi"/>
              <a:t> </a:t>
            </a:r>
            <a:r>
              <a:rPr lang="fi" err="1"/>
              <a:t>tax</a:t>
            </a:r>
            <a:r>
              <a:rPr lang="fi"/>
              <a:t> </a:t>
            </a:r>
            <a:r>
              <a:rPr lang="fi" err="1"/>
              <a:t>revenue</a:t>
            </a:r>
            <a:r>
              <a:rPr lang="fi"/>
              <a:t> for </a:t>
            </a:r>
            <a:r>
              <a:rPr lang="fi" err="1"/>
              <a:t>commissioning</a:t>
            </a:r>
            <a:r>
              <a:rPr lang="fi"/>
              <a:t> </a:t>
            </a:r>
            <a:r>
              <a:rPr lang="fi" err="1"/>
              <a:t>public</a:t>
            </a:r>
            <a:r>
              <a:rPr lang="fi"/>
              <a:t> art.</a:t>
            </a:r>
            <a:endParaRPr lang="en-US"/>
          </a:p>
        </p:txBody>
      </p:sp>
      <p:sp>
        <p:nvSpPr>
          <p:cNvPr id="4" name="Dian numeron paikkamerkki 3">
            <a:extLst>
              <a:ext uri="{FF2B5EF4-FFF2-40B4-BE49-F238E27FC236}">
                <a16:creationId xmlns:a16="http://schemas.microsoft.com/office/drawing/2014/main" id="{3B9C09B2-B494-044E-3A49-5231FBEE8019}"/>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46448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6DE3-DEDD-4223-1AD8-FD6A30BB5BA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CE2F74E-99EC-2AAF-1283-C7C2EF504E7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428F3C4-0B2D-7956-61C6-BC2C041CE01D}"/>
              </a:ext>
            </a:extLst>
          </p:cNvPr>
          <p:cNvSpPr>
            <a:spLocks noGrp="1"/>
          </p:cNvSpPr>
          <p:nvPr>
            <p:ph type="body" idx="1"/>
          </p:nvPr>
        </p:nvSpPr>
        <p:spPr/>
        <p:txBody>
          <a:bodyPr/>
          <a:lstStyle/>
          <a:p>
            <a:pPr>
              <a:buFont typeface="Arial" panose="020B0604020202020204" pitchFamily="34" charset="0"/>
              <a:buChar char="•"/>
            </a:pPr>
            <a:r>
              <a:rPr lang="fi" kern="100"/>
              <a:t> </a:t>
            </a:r>
            <a:r>
              <a:rPr lang="fi" kern="100" err="1"/>
              <a:t>Take</a:t>
            </a:r>
            <a:r>
              <a:rPr lang="fi" kern="100"/>
              <a:t> a </a:t>
            </a:r>
            <a:r>
              <a:rPr lang="fi" kern="100" err="1"/>
              <a:t>road</a:t>
            </a:r>
            <a:r>
              <a:rPr lang="fi" kern="100"/>
              <a:t> </a:t>
            </a:r>
            <a:r>
              <a:rPr lang="fi" kern="100" err="1"/>
              <a:t>trip</a:t>
            </a:r>
            <a:r>
              <a:rPr lang="fi" kern="100"/>
              <a:t> to </a:t>
            </a:r>
            <a:r>
              <a:rPr lang="fi" kern="100" err="1"/>
              <a:t>the</a:t>
            </a:r>
            <a:r>
              <a:rPr lang="fi" kern="100"/>
              <a:t> </a:t>
            </a:r>
            <a:r>
              <a:rPr lang="fi" kern="100" err="1"/>
              <a:t>Finnish</a:t>
            </a:r>
            <a:r>
              <a:rPr lang="fi" kern="100"/>
              <a:t> countryside and </a:t>
            </a:r>
            <a:r>
              <a:rPr lang="fi" kern="100" err="1"/>
              <a:t>enjoy</a:t>
            </a:r>
            <a:r>
              <a:rPr lang="fi" kern="100"/>
              <a:t> some </a:t>
            </a:r>
            <a:r>
              <a:rPr lang="fi" kern="100" err="1"/>
              <a:t>art</a:t>
            </a:r>
            <a:r>
              <a:rPr lang="fi" kern="100"/>
              <a:t> </a:t>
            </a:r>
            <a:r>
              <a:rPr lang="fi" kern="100" err="1"/>
              <a:t>while</a:t>
            </a:r>
            <a:r>
              <a:rPr lang="fi" kern="100"/>
              <a:t> </a:t>
            </a:r>
            <a:r>
              <a:rPr lang="fi" kern="100" err="1"/>
              <a:t>you’re</a:t>
            </a:r>
            <a:r>
              <a:rPr lang="fi" kern="100"/>
              <a:t> at it! In </a:t>
            </a:r>
            <a:r>
              <a:rPr lang="fi" kern="100" err="1"/>
              <a:t>the</a:t>
            </a:r>
            <a:r>
              <a:rPr lang="fi" kern="100"/>
              <a:t> </a:t>
            </a:r>
            <a:r>
              <a:rPr lang="fi" kern="100" err="1"/>
              <a:t>summertime</a:t>
            </a:r>
            <a:r>
              <a:rPr lang="fi" kern="100"/>
              <a:t>, </a:t>
            </a:r>
            <a:r>
              <a:rPr lang="fi" kern="100" err="1"/>
              <a:t>dozens</a:t>
            </a:r>
            <a:r>
              <a:rPr lang="fi" kern="100"/>
              <a:t> of </a:t>
            </a:r>
            <a:r>
              <a:rPr lang="fi" kern="100" err="1"/>
              <a:t>regional</a:t>
            </a:r>
            <a:r>
              <a:rPr lang="fi" kern="100"/>
              <a:t> </a:t>
            </a:r>
            <a:r>
              <a:rPr lang="fi" kern="100" err="1"/>
              <a:t>art</a:t>
            </a:r>
            <a:r>
              <a:rPr lang="fi" kern="100"/>
              <a:t> </a:t>
            </a:r>
            <a:r>
              <a:rPr lang="fi" kern="100" err="1"/>
              <a:t>exhibitions</a:t>
            </a:r>
            <a:r>
              <a:rPr lang="fi" kern="100"/>
              <a:t> open to </a:t>
            </a:r>
            <a:r>
              <a:rPr lang="fi" kern="100" err="1"/>
              <a:t>the</a:t>
            </a:r>
            <a:r>
              <a:rPr lang="fi" kern="100"/>
              <a:t> </a:t>
            </a:r>
            <a:r>
              <a:rPr lang="fi" kern="100" err="1"/>
              <a:t>audience</a:t>
            </a:r>
            <a:r>
              <a:rPr lang="fi" kern="100"/>
              <a:t>, </a:t>
            </a:r>
            <a:r>
              <a:rPr lang="fi" kern="100" err="1"/>
              <a:t>often</a:t>
            </a:r>
            <a:r>
              <a:rPr lang="fi" kern="100"/>
              <a:t> in </a:t>
            </a:r>
            <a:r>
              <a:rPr lang="fi" kern="100" err="1"/>
              <a:t>remote</a:t>
            </a:r>
            <a:r>
              <a:rPr lang="fi" kern="100"/>
              <a:t> countryside </a:t>
            </a:r>
            <a:r>
              <a:rPr lang="fi" kern="100" err="1"/>
              <a:t>locations</a:t>
            </a:r>
            <a:r>
              <a:rPr lang="fi" kern="100"/>
              <a:t>. Summer </a:t>
            </a:r>
            <a:r>
              <a:rPr lang="fi" kern="100" err="1"/>
              <a:t>exhibitions</a:t>
            </a:r>
            <a:r>
              <a:rPr lang="fi" kern="100"/>
              <a:t> </a:t>
            </a:r>
            <a:r>
              <a:rPr lang="fi" kern="100" err="1"/>
              <a:t>are</a:t>
            </a:r>
            <a:r>
              <a:rPr lang="fi" kern="100"/>
              <a:t> a </a:t>
            </a:r>
            <a:r>
              <a:rPr lang="fi" kern="100" err="1"/>
              <a:t>vital</a:t>
            </a:r>
            <a:r>
              <a:rPr lang="fi" kern="100"/>
              <a:t> </a:t>
            </a:r>
            <a:r>
              <a:rPr lang="fi" kern="100" err="1"/>
              <a:t>part</a:t>
            </a:r>
            <a:r>
              <a:rPr lang="fi" kern="100"/>
              <a:t> of </a:t>
            </a:r>
            <a:r>
              <a:rPr lang="fi" kern="100" err="1"/>
              <a:t>the</a:t>
            </a:r>
            <a:r>
              <a:rPr lang="fi" kern="100"/>
              <a:t> </a:t>
            </a:r>
            <a:r>
              <a:rPr lang="fi" kern="100" err="1"/>
              <a:t>Finnish</a:t>
            </a:r>
            <a:r>
              <a:rPr lang="fi" kern="100"/>
              <a:t> </a:t>
            </a:r>
            <a:r>
              <a:rPr lang="fi" kern="100" err="1"/>
              <a:t>art</a:t>
            </a:r>
            <a:r>
              <a:rPr lang="fi" kern="100"/>
              <a:t> </a:t>
            </a:r>
            <a:r>
              <a:rPr lang="fi" kern="100" err="1"/>
              <a:t>ecosystem</a:t>
            </a:r>
            <a:r>
              <a:rPr lang="fi" kern="100"/>
              <a:t>. Some of </a:t>
            </a:r>
            <a:r>
              <a:rPr lang="fi" kern="100" err="1"/>
              <a:t>the</a:t>
            </a:r>
            <a:r>
              <a:rPr lang="fi" kern="100"/>
              <a:t> </a:t>
            </a:r>
            <a:r>
              <a:rPr lang="fi" kern="100" err="1"/>
              <a:t>traditional</a:t>
            </a:r>
            <a:r>
              <a:rPr lang="fi" kern="100"/>
              <a:t> summer </a:t>
            </a:r>
            <a:r>
              <a:rPr lang="fi" kern="100" err="1"/>
              <a:t>exhibitions</a:t>
            </a:r>
            <a:r>
              <a:rPr lang="fi" kern="100"/>
              <a:t> </a:t>
            </a:r>
            <a:r>
              <a:rPr lang="fi" kern="100" err="1"/>
              <a:t>have</a:t>
            </a:r>
            <a:r>
              <a:rPr lang="fi" kern="100"/>
              <a:t> a </a:t>
            </a:r>
            <a:r>
              <a:rPr lang="fi" kern="100" err="1"/>
              <a:t>decade</a:t>
            </a:r>
            <a:r>
              <a:rPr lang="fi" kern="100"/>
              <a:t>-long </a:t>
            </a:r>
            <a:r>
              <a:rPr lang="fi" kern="100" err="1"/>
              <a:t>history</a:t>
            </a:r>
            <a:r>
              <a:rPr lang="fi" kern="100"/>
              <a:t>, </a:t>
            </a:r>
            <a:r>
              <a:rPr lang="fi" kern="100" err="1"/>
              <a:t>such</a:t>
            </a:r>
            <a:r>
              <a:rPr lang="fi" kern="100"/>
              <a:t> as </a:t>
            </a:r>
            <a:r>
              <a:rPr lang="fi" kern="100" err="1"/>
              <a:t>the</a:t>
            </a:r>
            <a:r>
              <a:rPr lang="fi" kern="100"/>
              <a:t> </a:t>
            </a:r>
            <a:r>
              <a:rPr lang="fi" kern="100" err="1"/>
              <a:t>established</a:t>
            </a:r>
            <a:r>
              <a:rPr lang="fi" kern="100"/>
              <a:t> Mänttä </a:t>
            </a:r>
            <a:r>
              <a:rPr lang="fi" kern="100" err="1"/>
              <a:t>Art</a:t>
            </a:r>
            <a:r>
              <a:rPr lang="fi" kern="100"/>
              <a:t> Festival, </a:t>
            </a:r>
            <a:r>
              <a:rPr lang="fi" kern="100" err="1"/>
              <a:t>first</a:t>
            </a:r>
            <a:r>
              <a:rPr lang="fi" kern="100"/>
              <a:t> </a:t>
            </a:r>
            <a:r>
              <a:rPr lang="fi" kern="100" err="1"/>
              <a:t>organised</a:t>
            </a:r>
            <a:r>
              <a:rPr lang="fi" kern="100"/>
              <a:t> in 1993, and </a:t>
            </a:r>
            <a:r>
              <a:rPr lang="fi" kern="100" err="1"/>
              <a:t>Art</a:t>
            </a:r>
            <a:r>
              <a:rPr lang="fi" kern="100"/>
              <a:t> Center Purnu, </a:t>
            </a:r>
            <a:r>
              <a:rPr lang="fi" kern="100" err="1"/>
              <a:t>dating</a:t>
            </a:r>
            <a:r>
              <a:rPr lang="fi" kern="100"/>
              <a:t> </a:t>
            </a:r>
            <a:r>
              <a:rPr lang="fi" kern="100" err="1"/>
              <a:t>back</a:t>
            </a:r>
            <a:r>
              <a:rPr lang="fi" kern="100"/>
              <a:t> to 1967. Purnu, </a:t>
            </a:r>
            <a:r>
              <a:rPr lang="fi" kern="100" err="1"/>
              <a:t>located</a:t>
            </a:r>
            <a:r>
              <a:rPr lang="fi" kern="100"/>
              <a:t> at </a:t>
            </a:r>
            <a:r>
              <a:rPr lang="fi" kern="100" err="1"/>
              <a:t>the</a:t>
            </a:r>
            <a:r>
              <a:rPr lang="fi" kern="100"/>
              <a:t> summer </a:t>
            </a:r>
            <a:r>
              <a:rPr lang="fi" kern="100" err="1"/>
              <a:t>atelier</a:t>
            </a:r>
            <a:r>
              <a:rPr lang="fi" kern="100"/>
              <a:t> of </a:t>
            </a:r>
            <a:r>
              <a:rPr lang="fi" kern="100" err="1"/>
              <a:t>sculptor</a:t>
            </a:r>
            <a:r>
              <a:rPr lang="fi" kern="100"/>
              <a:t> Aimo Tukiainen (1917–1996), </a:t>
            </a:r>
            <a:r>
              <a:rPr lang="fi" kern="100" err="1"/>
              <a:t>even</a:t>
            </a:r>
            <a:r>
              <a:rPr lang="fi" kern="100"/>
              <a:t> </a:t>
            </a:r>
            <a:r>
              <a:rPr lang="fi" kern="100" err="1"/>
              <a:t>has</a:t>
            </a:r>
            <a:r>
              <a:rPr lang="fi" kern="100"/>
              <a:t> a </a:t>
            </a:r>
            <a:r>
              <a:rPr lang="fi" kern="100" err="1"/>
              <a:t>traditional</a:t>
            </a:r>
            <a:r>
              <a:rPr lang="fi" kern="100"/>
              <a:t> </a:t>
            </a:r>
            <a:r>
              <a:rPr lang="fi" kern="100" err="1"/>
              <a:t>smoke</a:t>
            </a:r>
            <a:r>
              <a:rPr lang="fi" kern="100"/>
              <a:t> sauna for </a:t>
            </a:r>
            <a:r>
              <a:rPr lang="fi" kern="100" err="1"/>
              <a:t>art-loving</a:t>
            </a:r>
            <a:r>
              <a:rPr lang="fi" kern="100"/>
              <a:t> </a:t>
            </a:r>
            <a:r>
              <a:rPr lang="fi" kern="100" err="1"/>
              <a:t>visitors</a:t>
            </a:r>
            <a:r>
              <a:rPr lang="fi" kern="100"/>
              <a:t> to </a:t>
            </a:r>
            <a:r>
              <a:rPr lang="fi" kern="100" err="1"/>
              <a:t>relax</a:t>
            </a:r>
            <a:r>
              <a:rPr lang="fi" kern="100"/>
              <a:t> </a:t>
            </a:r>
            <a:r>
              <a:rPr lang="fi" kern="100" err="1"/>
              <a:t>after</a:t>
            </a:r>
            <a:r>
              <a:rPr lang="fi" kern="100"/>
              <a:t> </a:t>
            </a:r>
            <a:r>
              <a:rPr lang="fi" kern="100" err="1"/>
              <a:t>the</a:t>
            </a:r>
            <a:r>
              <a:rPr lang="fi" kern="100"/>
              <a:t> </a:t>
            </a:r>
            <a:r>
              <a:rPr lang="fi" kern="100" err="1"/>
              <a:t>exhibition</a:t>
            </a:r>
            <a:r>
              <a:rPr lang="fi" kern="100"/>
              <a:t> </a:t>
            </a:r>
            <a:r>
              <a:rPr lang="fi" kern="100" err="1"/>
              <a:t>tour</a:t>
            </a:r>
            <a:r>
              <a:rPr lang="fi" kern="100"/>
              <a:t>. </a:t>
            </a:r>
            <a:r>
              <a:rPr lang="fi" kern="100" err="1"/>
              <a:t>Newer</a:t>
            </a:r>
            <a:r>
              <a:rPr lang="fi" kern="100"/>
              <a:t> </a:t>
            </a:r>
            <a:r>
              <a:rPr lang="fi" kern="100" err="1"/>
              <a:t>events</a:t>
            </a:r>
            <a:r>
              <a:rPr lang="fi" kern="100"/>
              <a:t> </a:t>
            </a:r>
            <a:r>
              <a:rPr lang="fi" kern="100" err="1"/>
              <a:t>such</a:t>
            </a:r>
            <a:r>
              <a:rPr lang="fi" kern="100"/>
              <a:t> as Haihatus </a:t>
            </a:r>
            <a:r>
              <a:rPr lang="fi" kern="100" err="1"/>
              <a:t>Art</a:t>
            </a:r>
            <a:r>
              <a:rPr lang="fi" kern="100"/>
              <a:t> Festival, </a:t>
            </a:r>
            <a:r>
              <a:rPr lang="fi" kern="100" err="1"/>
              <a:t>Art</a:t>
            </a:r>
            <a:r>
              <a:rPr lang="fi" kern="100"/>
              <a:t> Ii Biennale, and Fiskars </a:t>
            </a:r>
            <a:r>
              <a:rPr lang="fi" kern="100" err="1"/>
              <a:t>Art</a:t>
            </a:r>
            <a:r>
              <a:rPr lang="fi" kern="100"/>
              <a:t> &amp; Design Biennale </a:t>
            </a:r>
            <a:r>
              <a:rPr lang="fi" kern="100" err="1"/>
              <a:t>complement</a:t>
            </a:r>
            <a:r>
              <a:rPr lang="fi" kern="100"/>
              <a:t> </a:t>
            </a:r>
            <a:r>
              <a:rPr lang="fi" kern="100" err="1"/>
              <a:t>the</a:t>
            </a:r>
            <a:r>
              <a:rPr lang="fi" kern="100"/>
              <a:t> summer </a:t>
            </a:r>
            <a:r>
              <a:rPr lang="fi" kern="100" err="1"/>
              <a:t>exhibition</a:t>
            </a:r>
            <a:r>
              <a:rPr lang="fi" kern="100"/>
              <a:t> </a:t>
            </a:r>
            <a:r>
              <a:rPr lang="fi" kern="100" err="1"/>
              <a:t>map</a:t>
            </a:r>
            <a:r>
              <a:rPr lang="fi" kern="100"/>
              <a:t>.</a:t>
            </a:r>
            <a:endParaRPr lang="en-US" kern="100"/>
          </a:p>
          <a:p>
            <a:pPr>
              <a:buFont typeface="Arial" panose="020B0604020202020204" pitchFamily="34" charset="0"/>
              <a:buChar char="•"/>
            </a:pPr>
            <a:endParaRPr lang="en-US" kern="100"/>
          </a:p>
          <a:p>
            <a:pPr>
              <a:buFont typeface="Arial" panose="020B0604020202020204" pitchFamily="34" charset="0"/>
              <a:buChar char="•"/>
            </a:pPr>
            <a:r>
              <a:rPr lang="fi" kern="100"/>
              <a:t> </a:t>
            </a:r>
            <a:r>
              <a:rPr lang="fi" kern="100" err="1"/>
              <a:t>Often</a:t>
            </a:r>
            <a:r>
              <a:rPr lang="fi" kern="100"/>
              <a:t> </a:t>
            </a:r>
            <a:r>
              <a:rPr lang="fi" kern="100" err="1"/>
              <a:t>located</a:t>
            </a:r>
            <a:r>
              <a:rPr lang="fi" kern="100"/>
              <a:t> in </a:t>
            </a:r>
            <a:r>
              <a:rPr lang="fi" kern="100" err="1"/>
              <a:t>unique</a:t>
            </a:r>
            <a:r>
              <a:rPr lang="fi" kern="100"/>
              <a:t> </a:t>
            </a:r>
            <a:r>
              <a:rPr lang="fi" kern="100" err="1"/>
              <a:t>settings</a:t>
            </a:r>
            <a:r>
              <a:rPr lang="fi" kern="100"/>
              <a:t> of </a:t>
            </a:r>
            <a:r>
              <a:rPr lang="fi" kern="100" err="1"/>
              <a:t>nature</a:t>
            </a:r>
            <a:r>
              <a:rPr lang="fi" kern="100"/>
              <a:t> and </a:t>
            </a:r>
            <a:r>
              <a:rPr lang="fi" kern="100" err="1"/>
              <a:t>historical</a:t>
            </a:r>
            <a:r>
              <a:rPr lang="fi" kern="100"/>
              <a:t> </a:t>
            </a:r>
            <a:r>
              <a:rPr lang="fi" kern="100" err="1"/>
              <a:t>sites</a:t>
            </a:r>
            <a:r>
              <a:rPr lang="fi" kern="100"/>
              <a:t>, </a:t>
            </a:r>
            <a:r>
              <a:rPr lang="fi" kern="100" err="1"/>
              <a:t>the</a:t>
            </a:r>
            <a:r>
              <a:rPr lang="fi" kern="100"/>
              <a:t> summer </a:t>
            </a:r>
            <a:r>
              <a:rPr lang="fi" kern="100" err="1"/>
              <a:t>exhibitions</a:t>
            </a:r>
            <a:r>
              <a:rPr lang="fi" kern="100"/>
              <a:t> </a:t>
            </a:r>
            <a:r>
              <a:rPr lang="fi" kern="100" err="1"/>
              <a:t>attract</a:t>
            </a:r>
            <a:r>
              <a:rPr lang="fi" kern="100"/>
              <a:t> </a:t>
            </a:r>
            <a:r>
              <a:rPr lang="fi" kern="100" err="1"/>
              <a:t>thousands</a:t>
            </a:r>
            <a:r>
              <a:rPr lang="fi" kern="100"/>
              <a:t> of </a:t>
            </a:r>
            <a:r>
              <a:rPr lang="fi" kern="100" err="1"/>
              <a:t>visitors</a:t>
            </a:r>
            <a:r>
              <a:rPr lang="fi" kern="100"/>
              <a:t> </a:t>
            </a:r>
            <a:r>
              <a:rPr lang="fi" kern="100" err="1"/>
              <a:t>annually</a:t>
            </a:r>
            <a:r>
              <a:rPr lang="fi" kern="100"/>
              <a:t>. </a:t>
            </a:r>
            <a:r>
              <a:rPr lang="fi" kern="100" err="1"/>
              <a:t>While</a:t>
            </a:r>
            <a:r>
              <a:rPr lang="fi" kern="100"/>
              <a:t> </a:t>
            </a:r>
            <a:r>
              <a:rPr lang="fi" kern="100" err="1"/>
              <a:t>roadtripping</a:t>
            </a:r>
            <a:r>
              <a:rPr lang="fi" kern="100"/>
              <a:t>, pop into some </a:t>
            </a:r>
            <a:r>
              <a:rPr lang="fi" kern="100" err="1"/>
              <a:t>old</a:t>
            </a:r>
            <a:r>
              <a:rPr lang="fi" kern="100"/>
              <a:t> </a:t>
            </a:r>
            <a:r>
              <a:rPr lang="fi" kern="100" err="1"/>
              <a:t>manor</a:t>
            </a:r>
            <a:r>
              <a:rPr lang="fi" kern="100"/>
              <a:t> </a:t>
            </a:r>
            <a:r>
              <a:rPr lang="fi" kern="100" err="1"/>
              <a:t>houses</a:t>
            </a:r>
            <a:r>
              <a:rPr lang="fi" kern="100"/>
              <a:t> </a:t>
            </a:r>
            <a:r>
              <a:rPr lang="fi" kern="100" err="1"/>
              <a:t>also</a:t>
            </a:r>
            <a:r>
              <a:rPr lang="fi" kern="100"/>
              <a:t> </a:t>
            </a:r>
            <a:r>
              <a:rPr lang="fi" kern="100" err="1"/>
              <a:t>housing</a:t>
            </a:r>
            <a:r>
              <a:rPr lang="fi" kern="100"/>
              <a:t> </a:t>
            </a:r>
            <a:r>
              <a:rPr lang="fi" kern="100" err="1"/>
              <a:t>art</a:t>
            </a:r>
            <a:r>
              <a:rPr lang="fi" kern="100"/>
              <a:t> </a:t>
            </a:r>
            <a:r>
              <a:rPr lang="fi" kern="100" err="1"/>
              <a:t>exhibitions</a:t>
            </a:r>
            <a:r>
              <a:rPr lang="fi" kern="100"/>
              <a:t> </a:t>
            </a:r>
            <a:r>
              <a:rPr lang="fi" kern="100" err="1"/>
              <a:t>like</a:t>
            </a:r>
            <a:r>
              <a:rPr lang="fi" kern="100"/>
              <a:t> Laukko </a:t>
            </a:r>
            <a:r>
              <a:rPr lang="fi" kern="100" err="1"/>
              <a:t>Manor</a:t>
            </a:r>
            <a:r>
              <a:rPr lang="fi" kern="100"/>
              <a:t>, </a:t>
            </a:r>
            <a:r>
              <a:rPr lang="fi" kern="100" err="1"/>
              <a:t>Wiurila</a:t>
            </a:r>
            <a:r>
              <a:rPr lang="fi" kern="100"/>
              <a:t> </a:t>
            </a:r>
            <a:r>
              <a:rPr lang="fi" kern="100" err="1"/>
              <a:t>Manor</a:t>
            </a:r>
            <a:r>
              <a:rPr lang="fi" kern="100"/>
              <a:t>, </a:t>
            </a:r>
            <a:r>
              <a:rPr lang="fi" kern="100" err="1"/>
              <a:t>or</a:t>
            </a:r>
            <a:r>
              <a:rPr lang="fi" kern="100"/>
              <a:t> </a:t>
            </a:r>
            <a:r>
              <a:rPr lang="fi" kern="100" err="1"/>
              <a:t>Art</a:t>
            </a:r>
            <a:r>
              <a:rPr lang="fi" kern="100"/>
              <a:t> Center Salmela. A </a:t>
            </a:r>
            <a:r>
              <a:rPr lang="fi" kern="100" err="1"/>
              <a:t>peculiar</a:t>
            </a:r>
            <a:r>
              <a:rPr lang="fi" kern="100"/>
              <a:t> </a:t>
            </a:r>
            <a:r>
              <a:rPr lang="fi" kern="100" err="1"/>
              <a:t>destination</a:t>
            </a:r>
            <a:r>
              <a:rPr lang="fi" kern="100"/>
              <a:t> is </a:t>
            </a:r>
            <a:r>
              <a:rPr lang="fi" kern="100" err="1"/>
              <a:t>also</a:t>
            </a:r>
            <a:r>
              <a:rPr lang="fi" kern="100"/>
              <a:t> </a:t>
            </a:r>
            <a:r>
              <a:rPr lang="fi" kern="100" err="1"/>
              <a:t>the</a:t>
            </a:r>
            <a:r>
              <a:rPr lang="fi" kern="100"/>
              <a:t> Parikkala </a:t>
            </a:r>
            <a:r>
              <a:rPr lang="fi" kern="100" err="1"/>
              <a:t>Sculpture</a:t>
            </a:r>
            <a:r>
              <a:rPr lang="fi" kern="100"/>
              <a:t> Park, </a:t>
            </a:r>
            <a:r>
              <a:rPr lang="fi" kern="100" err="1"/>
              <a:t>founded</a:t>
            </a:r>
            <a:r>
              <a:rPr lang="fi" kern="100"/>
              <a:t> </a:t>
            </a:r>
            <a:r>
              <a:rPr lang="fi" kern="100" err="1"/>
              <a:t>by</a:t>
            </a:r>
            <a:r>
              <a:rPr lang="fi" kern="100"/>
              <a:t> </a:t>
            </a:r>
            <a:r>
              <a:rPr lang="fi" kern="100" err="1"/>
              <a:t>self-taught</a:t>
            </a:r>
            <a:r>
              <a:rPr lang="fi" kern="100"/>
              <a:t> </a:t>
            </a:r>
            <a:r>
              <a:rPr lang="fi" kern="100" err="1"/>
              <a:t>artist</a:t>
            </a:r>
            <a:r>
              <a:rPr lang="fi" kern="100"/>
              <a:t> Veijo Rönkkönen.</a:t>
            </a:r>
            <a:endParaRPr lang="en-US" kern="100"/>
          </a:p>
          <a:p>
            <a:endParaRPr lang="fi" kern="100"/>
          </a:p>
          <a:p>
            <a:pPr>
              <a:buFont typeface="Arial" panose="020B0604020202020204" pitchFamily="34" charset="0"/>
              <a:buChar char="•"/>
            </a:pPr>
            <a:r>
              <a:rPr lang="fi" kern="100"/>
              <a:t> A </a:t>
            </a:r>
            <a:r>
              <a:rPr lang="fi" kern="100" err="1"/>
              <a:t>counterpart</a:t>
            </a:r>
            <a:r>
              <a:rPr lang="fi" kern="100"/>
              <a:t> for summer </a:t>
            </a:r>
            <a:r>
              <a:rPr lang="fi" kern="100" err="1"/>
              <a:t>exhibitions</a:t>
            </a:r>
            <a:r>
              <a:rPr lang="fi" kern="100"/>
              <a:t> is </a:t>
            </a:r>
            <a:r>
              <a:rPr lang="fi" kern="100" err="1"/>
              <a:t>popular</a:t>
            </a:r>
            <a:r>
              <a:rPr lang="fi" kern="100"/>
              <a:t> </a:t>
            </a:r>
            <a:r>
              <a:rPr lang="fi" kern="100" err="1"/>
              <a:t>light</a:t>
            </a:r>
            <a:r>
              <a:rPr lang="fi" kern="100"/>
              <a:t> </a:t>
            </a:r>
            <a:r>
              <a:rPr lang="fi" kern="100" err="1"/>
              <a:t>art</a:t>
            </a:r>
            <a:r>
              <a:rPr lang="fi" kern="100"/>
              <a:t> </a:t>
            </a:r>
            <a:r>
              <a:rPr lang="fi" kern="100" err="1"/>
              <a:t>festivals</a:t>
            </a:r>
            <a:r>
              <a:rPr lang="fi" kern="100"/>
              <a:t>, </a:t>
            </a:r>
            <a:r>
              <a:rPr lang="fi" kern="100" err="1"/>
              <a:t>such</a:t>
            </a:r>
            <a:r>
              <a:rPr lang="fi" kern="100"/>
              <a:t> as Lux Helsinki, </a:t>
            </a:r>
            <a:r>
              <a:rPr lang="fi" kern="100" err="1"/>
              <a:t>illuminating</a:t>
            </a:r>
            <a:r>
              <a:rPr lang="fi" kern="100"/>
              <a:t> </a:t>
            </a:r>
            <a:r>
              <a:rPr lang="fi" kern="100" err="1"/>
              <a:t>dark</a:t>
            </a:r>
            <a:r>
              <a:rPr lang="fi" kern="100"/>
              <a:t> </a:t>
            </a:r>
            <a:r>
              <a:rPr lang="fi" kern="100" err="1"/>
              <a:t>winter</a:t>
            </a:r>
            <a:r>
              <a:rPr lang="fi" kern="100"/>
              <a:t> </a:t>
            </a:r>
            <a:r>
              <a:rPr lang="fi" kern="100" err="1"/>
              <a:t>days</a:t>
            </a:r>
            <a:r>
              <a:rPr lang="fi" kern="100"/>
              <a:t>.</a:t>
            </a:r>
            <a:endParaRPr lang="en-US" kern="100"/>
          </a:p>
        </p:txBody>
      </p:sp>
      <p:sp>
        <p:nvSpPr>
          <p:cNvPr id="4" name="Dian numeron paikkamerkki 3">
            <a:extLst>
              <a:ext uri="{FF2B5EF4-FFF2-40B4-BE49-F238E27FC236}">
                <a16:creationId xmlns:a16="http://schemas.microsoft.com/office/drawing/2014/main" id="{DC6C96EE-E12D-AD8E-91F7-38D32274D06C}"/>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399626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endParaRPr lang="fi-FI"/>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5838A-80F1-9932-E0F5-D8D86707F19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E95C220-593C-AA69-3112-E69323AE2A01}"/>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AFA3DDE-1D7A-8510-BCBC-74B2B7ADDA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fi" dirty="0">
                <a:solidFill>
                  <a:srgbClr val="000000"/>
                </a:solidFill>
              </a:rPr>
              <a:t>At the turn of the 20th century, fine art played a major role in building Finland’s national identity while under the rule of the Russian Empire. During this period, ‘the golden age of Finnish art’, painters drew inspiration from Finnish nature and the national epic, The Kalevala. Trained in Paris, the art capital of the day, Finnish artists such as </a:t>
            </a:r>
            <a:r>
              <a:rPr lang="fi" b="1" dirty="0">
                <a:solidFill>
                  <a:srgbClr val="000000"/>
                </a:solidFill>
              </a:rPr>
              <a:t>Akseli Gallen-Kallela</a:t>
            </a:r>
            <a:r>
              <a:rPr lang="fi" dirty="0">
                <a:solidFill>
                  <a:srgbClr val="000000"/>
                </a:solidFill>
              </a:rPr>
              <a:t>, </a:t>
            </a:r>
            <a:r>
              <a:rPr lang="fi" b="1" dirty="0">
                <a:solidFill>
                  <a:srgbClr val="000000"/>
                </a:solidFill>
              </a:rPr>
              <a:t>Pekka Halonen, </a:t>
            </a:r>
            <a:r>
              <a:rPr lang="fi" dirty="0">
                <a:solidFill>
                  <a:srgbClr val="000000"/>
                </a:solidFill>
              </a:rPr>
              <a:t>and </a:t>
            </a:r>
            <a:r>
              <a:rPr lang="fi" b="1" dirty="0">
                <a:solidFill>
                  <a:srgbClr val="000000"/>
                </a:solidFill>
              </a:rPr>
              <a:t>Albert Edelfelt</a:t>
            </a:r>
            <a:r>
              <a:rPr lang="fi" dirty="0">
                <a:solidFill>
                  <a:srgbClr val="000000"/>
                </a:solidFill>
              </a:rPr>
              <a:t> helped the nation establish an independent sense of identity for the first time. </a:t>
            </a:r>
            <a:endParaRPr lang="en-US" kern="1200" dirty="0">
              <a:solidFill>
                <a:srgbClr val="000000"/>
              </a:solidFill>
              <a:effectLst/>
            </a:endParaRPr>
          </a:p>
        </p:txBody>
      </p:sp>
      <p:sp>
        <p:nvSpPr>
          <p:cNvPr id="4" name="Dian numeron paikkamerkki 3">
            <a:extLst>
              <a:ext uri="{FF2B5EF4-FFF2-40B4-BE49-F238E27FC236}">
                <a16:creationId xmlns:a16="http://schemas.microsoft.com/office/drawing/2014/main" id="{192AB074-554C-278C-A27C-332C69C81903}"/>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3978969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19.2.2026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19.2.2026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19.2.2026</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19.2.2026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19.2.2026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19.2.2026</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19.2.2026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19.2.2026</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19.2.2026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19.2.2026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19.2.2026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19.2.2026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19.2.2026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19.2.2026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19.2.2026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19.2.2026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19.2.2026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19.2.2026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19.2.2026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19.2.2026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19.2.2026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19.2.2026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3E_5D4117E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23.jpeg"/><Relationship Id="rId5" Type="http://schemas.openxmlformats.org/officeDocument/2006/relationships/image" Target="../media/image22.jpeg"/><Relationship Id="rId4" Type="http://schemas.microsoft.com/office/2018/10/relationships/comments" Target="../comments/modernComment_142_91D8A1A.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25.tiff"/></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18/10/relationships/comments" Target="../comments/modernComment_144_CFFB05EF.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2.jpeg"/><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18/10/relationships/comments" Target="../comments/modernComment_145_26879AB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18/10/relationships/comments" Target="../comments/modernComment_149_1958ED6E.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10.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3.xml"/><Relationship Id="rId7" Type="http://schemas.openxmlformats.org/officeDocument/2006/relationships/image" Target="../media/image9.jpe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notesSlide" Target="../notesSlides/notesSlide9.xml"/><Relationship Id="rId7" Type="http://schemas.openxmlformats.org/officeDocument/2006/relationships/image" Target="../media/image19.jp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8E9155-8F44-C537-2225-E71846579FEB}"/>
              </a:ext>
            </a:extLst>
          </p:cNvPr>
          <p:cNvPicPr>
            <a:picLocks noChangeAspect="1"/>
          </p:cNvPicPr>
          <p:nvPr/>
        </p:nvPicPr>
        <p:blipFill>
          <a:blip r:embed="rId4">
            <a:extLst>
              <a:ext uri="{28A0092B-C50C-407E-A947-70E740481C1C}">
                <a14:useLocalDpi xmlns:a14="http://schemas.microsoft.com/office/drawing/2010/main" val="0"/>
              </a:ext>
            </a:extLst>
          </a:blip>
          <a:srcRect t="7813" b="7813"/>
          <a:stretch/>
        </p:blipFill>
        <p:spPr>
          <a:xfrm>
            <a:off x="-8533" y="0"/>
            <a:ext cx="9144002" cy="5143500"/>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8533" y="0"/>
            <a:ext cx="9144000" cy="5143500"/>
          </a:xfrm>
          <a:prstGeom prst="rect">
            <a:avLst/>
          </a:pr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5"/>
          <a:stretch>
            <a:fillRect/>
          </a:stretch>
        </p:blipFill>
        <p:spPr>
          <a:xfrm>
            <a:off x="468312" y="484784"/>
            <a:ext cx="585368" cy="358774"/>
          </a:xfrm>
          <a:prstGeom prst="rect">
            <a:avLst/>
          </a:prstGeom>
        </p:spPr>
      </p:pic>
      <p:sp>
        <p:nvSpPr>
          <p:cNvPr id="7" name="Footer Placeholder 4">
            <a:extLst>
              <a:ext uri="{FF2B5EF4-FFF2-40B4-BE49-F238E27FC236}">
                <a16:creationId xmlns:a16="http://schemas.microsoft.com/office/drawing/2014/main" id="{B2D0A095-A3EC-9163-31D9-4AA2BA86DC20}"/>
              </a:ext>
            </a:extLst>
          </p:cNvPr>
          <p:cNvSpPr txBox="1">
            <a:spLocks/>
          </p:cNvSpPr>
          <p:nvPr/>
        </p:nvSpPr>
        <p:spPr>
          <a:xfrm>
            <a:off x="4034199" y="4597260"/>
            <a:ext cx="1075615"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kern="0" cap="none" spc="0">
                <a:solidFill>
                  <a:schemeClr val="bg1"/>
                </a:solidFill>
              </a:rPr>
              <a:t>Moment (2023). Anna </a:t>
            </a:r>
            <a:r>
              <a:rPr lang="en-US" sz="600" kern="0" cap="none" spc="0" err="1">
                <a:solidFill>
                  <a:schemeClr val="bg1"/>
                </a:solidFill>
              </a:rPr>
              <a:t>Estarriola</a:t>
            </a:r>
            <a:r>
              <a:rPr lang="en-US" sz="600" kern="0" cap="none" spc="0">
                <a:solidFill>
                  <a:schemeClr val="bg1"/>
                </a:solidFill>
              </a:rPr>
              <a:t>.</a:t>
            </a:r>
          </a:p>
        </p:txBody>
      </p:sp>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7148025" y="4597260"/>
            <a:ext cx="1524456"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a:solidFill>
                  <a:schemeClr val="bg1"/>
                </a:solidFill>
              </a:rPr>
              <a:t>Photo: Sampo </a:t>
            </a:r>
            <a:r>
              <a:rPr lang="en-US" sz="600" kern="0" cap="none" spc="0" err="1">
                <a:solidFill>
                  <a:schemeClr val="bg1"/>
                </a:solidFill>
              </a:rPr>
              <a:t>Linkoneva</a:t>
            </a:r>
            <a:r>
              <a:rPr lang="en-US" sz="600" kern="0" cap="none" spc="0">
                <a:solidFill>
                  <a:schemeClr val="bg1"/>
                </a:solidFill>
              </a:rPr>
              <a:t> – </a:t>
            </a:r>
            <a:r>
              <a:rPr lang="en-US" sz="600" kern="0" cap="none" spc="0" err="1">
                <a:solidFill>
                  <a:schemeClr val="bg1"/>
                </a:solidFill>
              </a:rPr>
              <a:t>Serlachius</a:t>
            </a:r>
            <a:r>
              <a:rPr lang="en-US" sz="600" kern="0" cap="none" spc="0">
                <a:solidFill>
                  <a:schemeClr val="bg1"/>
                </a:solidFill>
              </a:rPr>
              <a:t> Museums</a:t>
            </a:r>
          </a:p>
        </p:txBody>
      </p:sp>
      <p:pic>
        <p:nvPicPr>
          <p:cNvPr id="10" name="Graphic 9">
            <a:extLst>
              <a:ext uri="{FF2B5EF4-FFF2-40B4-BE49-F238E27FC236}">
                <a16:creationId xmlns:a16="http://schemas.microsoft.com/office/drawing/2014/main" id="{036AE507-CB86-B1A8-3251-7C3CE52FA90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8312" y="4549923"/>
            <a:ext cx="1168197" cy="185755"/>
          </a:xfrm>
          <a:prstGeom prst="rect">
            <a:avLst/>
          </a:prstGeom>
        </p:spPr>
      </p:pic>
      <p:sp>
        <p:nvSpPr>
          <p:cNvPr id="6" name="Title 1">
            <a:extLst>
              <a:ext uri="{FF2B5EF4-FFF2-40B4-BE49-F238E27FC236}">
                <a16:creationId xmlns:a16="http://schemas.microsoft.com/office/drawing/2014/main" id="{7B6494B9-6E6A-4665-1E08-C05735C9F445}"/>
              </a:ext>
            </a:extLst>
          </p:cNvPr>
          <p:cNvSpPr txBox="1">
            <a:spLocks/>
          </p:cNvSpPr>
          <p:nvPr/>
        </p:nvSpPr>
        <p:spPr>
          <a:xfrm>
            <a:off x="454455" y="2140863"/>
            <a:ext cx="8218026" cy="861774"/>
          </a:xfrm>
          <a:prstGeom prst="rect">
            <a:avLst/>
          </a:prstGeom>
        </p:spPr>
        <p:txBody>
          <a:bodyPr vert="horz" wrap="square" lIns="0" tIns="0" rIns="0" bIns="0" rtlCol="0" anchor="b" anchorCtr="0">
            <a:spAutoFit/>
          </a:bodyPr>
          <a:lstStyle>
            <a:lvl1pPr algn="l"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pPr algn="ctr">
              <a:lnSpc>
                <a:spcPct val="100000"/>
              </a:lnSpc>
            </a:pPr>
            <a:r>
              <a:rPr lang="en-US" sz="2800" cap="none">
                <a:solidFill>
                  <a:schemeClr val="bg1"/>
                </a:solidFill>
              </a:rPr>
              <a:t>10 HIGHLIGHTS OF </a:t>
            </a:r>
          </a:p>
          <a:p>
            <a:pPr algn="ctr">
              <a:lnSpc>
                <a:spcPct val="100000"/>
              </a:lnSpc>
            </a:pPr>
            <a:r>
              <a:rPr lang="en-US" sz="2800" cap="none">
                <a:solidFill>
                  <a:schemeClr val="bg1"/>
                </a:solidFill>
              </a:rPr>
              <a:t>FINNISH CONTEMPORARY ART</a:t>
            </a:r>
          </a:p>
        </p:txBody>
      </p:sp>
    </p:spTree>
    <p:extLst>
      <p:ext uri="{BB962C8B-B14F-4D97-AF65-F5344CB8AC3E}">
        <p14:creationId xmlns:p14="http://schemas.microsoft.com/office/powerpoint/2010/main" val="1564547042"/>
      </p:ext>
    </p:extLst>
  </p:cSld>
  <p:clrMapOvr>
    <a:masterClrMapping/>
  </p:clrMapOvr>
  <p:transition spd="med">
    <p:fade/>
  </p:transition>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a:extLst>
              <a:ext uri="{28A0092B-C50C-407E-A947-70E740481C1C}">
                <a14:useLocalDpi xmlns:a14="http://schemas.microsoft.com/office/drawing/2010/main" val="0"/>
              </a:ext>
            </a:extLst>
          </a:blip>
          <a:srcRect t="6026" b="6026"/>
          <a:stretch/>
        </p:blipFill>
        <p:spPr>
          <a:xfrm>
            <a:off x="0" y="0"/>
            <a:ext cx="9144000"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738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Magma (2019) as part of Mud Muses at Moderna Museet. Jenna </a:t>
            </a:r>
            <a:r>
              <a:rPr lang="en-US" sz="700" kern="0" cap="none" spc="0" err="1">
                <a:solidFill>
                  <a:schemeClr val="bg1"/>
                </a:solidFill>
              </a:rPr>
              <a:t>Sutela</a:t>
            </a:r>
            <a:r>
              <a:rPr lang="en-US" sz="700" kern="0" cap="none" spc="0">
                <a:solidFill>
                  <a:schemeClr val="bg1"/>
                </a:solidFill>
              </a:rPr>
              <a:t>. </a:t>
            </a:r>
          </a:p>
          <a:p>
            <a:pPr algn="ctr"/>
            <a:r>
              <a:rPr lang="en-US" sz="700" kern="0" cap="none" spc="0">
                <a:solidFill>
                  <a:schemeClr val="bg1"/>
                </a:solidFill>
              </a:rPr>
              <a:t>Photo: Theresa Hahr</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Contemporary artists </a:t>
            </a:r>
          </a:p>
          <a:p>
            <a:pPr algn="ctr"/>
            <a:r>
              <a:rPr lang="en-US" sz="2000">
                <a:solidFill>
                  <a:schemeClr val="bg1"/>
                </a:solidFill>
                <a:effectLst>
                  <a:outerShdw blurRad="994667" dir="5400000" sx="102000" sy="102000" algn="ctr" rotWithShape="0">
                    <a:srgbClr val="000000"/>
                  </a:outerShdw>
                </a:effectLst>
              </a:rPr>
              <a:t>thinking outside the frame</a:t>
            </a: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AAF4-C6D3-B29D-40A4-8601A4BAE4F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8C42C4-D698-FEE5-8B91-488669010674}"/>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BAE5776-CB21-61E2-6B8E-51F153DE6804}"/>
              </a:ext>
            </a:extLst>
          </p:cNvPr>
          <p:cNvGrpSpPr/>
          <p:nvPr/>
        </p:nvGrpSpPr>
        <p:grpSpPr>
          <a:xfrm>
            <a:off x="710357" y="1543823"/>
            <a:ext cx="2759900" cy="1107996"/>
            <a:chOff x="597558" y="2143786"/>
            <a:chExt cx="2759900" cy="1107996"/>
          </a:xfrm>
        </p:grpSpPr>
        <p:sp>
          <p:nvSpPr>
            <p:cNvPr id="9" name="Title 1">
              <a:extLst>
                <a:ext uri="{FF2B5EF4-FFF2-40B4-BE49-F238E27FC236}">
                  <a16:creationId xmlns:a16="http://schemas.microsoft.com/office/drawing/2014/main" id="{9AE8D176-C9EE-5B04-9EF9-D4165B624FD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0" name="Title 1">
              <a:extLst>
                <a:ext uri="{FF2B5EF4-FFF2-40B4-BE49-F238E27FC236}">
                  <a16:creationId xmlns:a16="http://schemas.microsoft.com/office/drawing/2014/main" id="{7919846E-D79B-265C-A2F7-4079FF870A8D}"/>
                </a:ext>
              </a:extLst>
            </p:cNvPr>
            <p:cNvSpPr txBox="1">
              <a:spLocks/>
            </p:cNvSpPr>
            <p:nvPr/>
          </p:nvSpPr>
          <p:spPr>
            <a:xfrm>
              <a:off x="597558" y="2143786"/>
              <a:ext cx="2759900" cy="110799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a:t>The Finnish </a:t>
              </a:r>
              <a:br>
                <a:rPr lang="en-GB"/>
              </a:br>
              <a:r>
                <a:rPr lang="en-GB"/>
                <a:t>artistic community is vibrant</a:t>
              </a:r>
              <a:r>
                <a:rPr lang="en-GB" b="0"/>
                <a:t> </a:t>
              </a:r>
              <a:endParaRPr lang="en-GB" sz="2000">
                <a:solidFill>
                  <a:schemeClr val="tx1"/>
                </a:solidFill>
                <a:ea typeface="+mj-lt"/>
                <a:cs typeface="+mj-lt"/>
              </a:endParaRPr>
            </a:p>
          </p:txBody>
        </p:sp>
      </p:grpSp>
      <p:sp>
        <p:nvSpPr>
          <p:cNvPr id="12" name="Title 1">
            <a:extLst>
              <a:ext uri="{FF2B5EF4-FFF2-40B4-BE49-F238E27FC236}">
                <a16:creationId xmlns:a16="http://schemas.microsoft.com/office/drawing/2014/main" id="{155FA099-C67C-561B-6388-24DED5791B88}"/>
              </a:ext>
            </a:extLst>
          </p:cNvPr>
          <p:cNvSpPr txBox="1">
            <a:spLocks/>
          </p:cNvSpPr>
          <p:nvPr/>
        </p:nvSpPr>
        <p:spPr>
          <a:xfrm>
            <a:off x="1230045" y="3160315"/>
            <a:ext cx="1654665"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in terms of techniques, artists, and subjects.</a:t>
            </a:r>
          </a:p>
        </p:txBody>
      </p:sp>
      <p:grpSp>
        <p:nvGrpSpPr>
          <p:cNvPr id="11" name="Group 10">
            <a:extLst>
              <a:ext uri="{FF2B5EF4-FFF2-40B4-BE49-F238E27FC236}">
                <a16:creationId xmlns:a16="http://schemas.microsoft.com/office/drawing/2014/main" id="{3F086861-4E31-7EB0-1F22-818005B1FC01}"/>
              </a:ext>
            </a:extLst>
          </p:cNvPr>
          <p:cNvGrpSpPr/>
          <p:nvPr/>
        </p:nvGrpSpPr>
        <p:grpSpPr>
          <a:xfrm>
            <a:off x="4067944" y="627016"/>
            <a:ext cx="5076056" cy="4265480"/>
            <a:chOff x="4067944" y="627530"/>
            <a:chExt cx="5076056" cy="4265480"/>
          </a:xfrm>
        </p:grpSpPr>
        <p:pic>
          <p:nvPicPr>
            <p:cNvPr id="13" name="Picture 12">
              <a:extLst>
                <a:ext uri="{FF2B5EF4-FFF2-40B4-BE49-F238E27FC236}">
                  <a16:creationId xmlns:a16="http://schemas.microsoft.com/office/drawing/2014/main" id="{A8EBBA70-0DFE-1DA5-B252-D4AD5CEC3213}"/>
                </a:ext>
              </a:extLst>
            </p:cNvPr>
            <p:cNvPicPr>
              <a:picLocks noChangeAspect="1"/>
            </p:cNvPicPr>
            <p:nvPr/>
          </p:nvPicPr>
          <p:blipFill>
            <a:blip r:embed="rId5">
              <a:extLst>
                <a:ext uri="{28A0092B-C50C-407E-A947-70E740481C1C}">
                  <a14:useLocalDpi xmlns:a14="http://schemas.microsoft.com/office/drawing/2010/main" val="0"/>
                </a:ext>
              </a:extLst>
            </a:blip>
            <a:srcRect l="6093" r="9415"/>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2B8199C6-107E-0F7E-8D0D-73B2F93C4D06}"/>
                </a:ext>
              </a:extLst>
            </p:cNvPr>
            <p:cNvSpPr txBox="1">
              <a:spLocks/>
            </p:cNvSpPr>
            <p:nvPr/>
          </p:nvSpPr>
          <p:spPr>
            <a:xfrm>
              <a:off x="4124690" y="4611883"/>
              <a:ext cx="2233999" cy="215444"/>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a:solidFill>
                    <a:schemeClr val="bg1"/>
                  </a:solidFill>
                  <a:effectLst>
                    <a:outerShdw blurRad="635000" dir="5400000" algn="ctr" rotWithShape="0">
                      <a:srgbClr val="000000">
                        <a:alpha val="75000"/>
                      </a:srgbClr>
                    </a:outerShdw>
                  </a:effectLst>
                  <a:latin typeface="Finlandica" charset="0"/>
                </a:rPr>
                <a:t>Tailoring Freedom – Renty and Delia (2021). Sasha Huber.</a:t>
              </a: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Tamara Lanier</a:t>
              </a:r>
            </a:p>
          </p:txBody>
        </p:sp>
      </p:grpSp>
      <p:grpSp>
        <p:nvGrpSpPr>
          <p:cNvPr id="3" name="Group 2">
            <a:extLst>
              <a:ext uri="{FF2B5EF4-FFF2-40B4-BE49-F238E27FC236}">
                <a16:creationId xmlns:a16="http://schemas.microsoft.com/office/drawing/2014/main" id="{D20590AD-F0C5-4E70-9D78-0279FDC3D37E}"/>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D031BD5-7D10-EBA9-E238-84AC4FDC54B8}"/>
                </a:ext>
              </a:extLst>
            </p:cNvPr>
            <p:cNvPicPr>
              <a:picLocks/>
            </p:cNvPicPr>
            <p:nvPr/>
          </p:nvPicPr>
          <p:blipFill>
            <a:blip r:embed="rId6">
              <a:extLst>
                <a:ext uri="{28A0092B-C50C-407E-A947-70E740481C1C}">
                  <a14:useLocalDpi xmlns:a14="http://schemas.microsoft.com/office/drawing/2010/main" val="0"/>
                </a:ext>
              </a:extLst>
            </a:blip>
            <a:srcRect l="16480" r="16480"/>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C819291-C875-7E86-2E8C-98EF141B1F18}"/>
                </a:ext>
              </a:extLst>
            </p:cNvPr>
            <p:cNvSpPr txBox="1">
              <a:spLocks/>
            </p:cNvSpPr>
            <p:nvPr/>
          </p:nvSpPr>
          <p:spPr>
            <a:xfrm>
              <a:off x="243010" y="9255852"/>
              <a:ext cx="2210542"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a:solidFill>
                    <a:schemeClr val="bg1"/>
                  </a:solidFill>
                  <a:effectLst>
                    <a:outerShdw blurRad="635000" dir="5400000" algn="ctr" rotWithShape="0">
                      <a:srgbClr val="000000">
                        <a:alpha val="75000"/>
                      </a:srgbClr>
                    </a:outerShdw>
                  </a:effectLst>
                  <a:latin typeface="Finlandica" charset="0"/>
                </a:rPr>
                <a:t>Close Watch (2022) at Venice Biennale 2022. Pilvi Takala. </a:t>
              </a: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Ugo </a:t>
              </a:r>
              <a:r>
                <a:rPr lang="en-US" sz="700" kern="0" cap="none" spc="0" dirty="0" err="1">
                  <a:solidFill>
                    <a:schemeClr val="bg1"/>
                  </a:solidFill>
                  <a:effectLst>
                    <a:outerShdw blurRad="635000" dir="5400000" algn="ctr" rotWithShape="0">
                      <a:srgbClr val="000000">
                        <a:alpha val="75000"/>
                      </a:srgbClr>
                    </a:outerShdw>
                  </a:effectLst>
                  <a:latin typeface="Finlandica" charset="0"/>
                </a:rPr>
                <a:t>Carmeni</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785E5EC7-5ED4-11AC-71A3-DE9E405E764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B79682C5-C1C5-4BC5-CD7D-80F7CDF3CA1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Contemporary artists thinking outside the frame</a:t>
            </a:r>
          </a:p>
        </p:txBody>
      </p:sp>
      <p:sp>
        <p:nvSpPr>
          <p:cNvPr id="56" name="Title 1">
            <a:extLst>
              <a:ext uri="{FF2B5EF4-FFF2-40B4-BE49-F238E27FC236}">
                <a16:creationId xmlns:a16="http://schemas.microsoft.com/office/drawing/2014/main" id="{EDE8F752-0D15-894D-89DC-0A7A6BE3881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80EBB58-A900-CBEA-B22C-F816ED9049E0}"/>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3A5DE36-EB66-B9E3-752F-131BB1CEF26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40A3E71-0C9D-32CE-89F0-AE1E33B0BAE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FB911F5-391E-603A-16CE-DAEC003B172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13890A86-8817-F661-38F1-754E4979D41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5</a:t>
            </a:r>
          </a:p>
        </p:txBody>
      </p:sp>
      <p:sp>
        <p:nvSpPr>
          <p:cNvPr id="62" name="Title 1">
            <a:extLst>
              <a:ext uri="{FF2B5EF4-FFF2-40B4-BE49-F238E27FC236}">
                <a16:creationId xmlns:a16="http://schemas.microsoft.com/office/drawing/2014/main" id="{60A344D4-0311-18B2-6E0D-7735F109254A}"/>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63C2CB87-518F-5AAE-AE64-131F57382598}"/>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F094FE50-8A69-A3E0-C336-C69FE2B0500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9D62BF9-9DCA-9A38-8A76-BA31A81C0B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B05856F5-5FB6-A47E-1F14-A889D9743F2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03781DDE-D76B-3BBA-A580-E2E493C54D5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8377B5B8-4A55-6E49-E607-436F5E357A9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80DB98-45FD-630F-36A3-EF6A6E6E6E3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52930842"/>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ppt_y</p:attrName>
                                        </p:attrNameLst>
                                      </p:cBhvr>
                                      <p:tavLst>
                                        <p:tav tm="0">
                                          <p:val>
                                            <p:strVal val="#ppt_y+#ppt_h*1.125000"/>
                                          </p:val>
                                        </p:tav>
                                        <p:tav tm="100000">
                                          <p:val>
                                            <p:strVal val="#ppt_y"/>
                                          </p:val>
                                        </p:tav>
                                      </p:tavLst>
                                    </p:anim>
                                    <p:animEffect transition="in" filter="wipe(up)">
                                      <p:cBhvr>
                                        <p:cTn id="8" dur="1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strVal val="#ppt_w*0.70"/>
                                          </p:val>
                                        </p:tav>
                                        <p:tav tm="100000">
                                          <p:val>
                                            <p:strVal val="#ppt_w"/>
                                          </p:val>
                                        </p:tav>
                                      </p:tavLst>
                                    </p:anim>
                                    <p:anim calcmode="lin" valueType="num">
                                      <p:cBhvr>
                                        <p:cTn id="14" dur="750" fill="hold"/>
                                        <p:tgtEl>
                                          <p:spTgt spid="4"/>
                                        </p:tgtEl>
                                        <p:attrNameLst>
                                          <p:attrName>ppt_h</p:attrName>
                                        </p:attrNameLst>
                                      </p:cBhvr>
                                      <p:tavLst>
                                        <p:tav tm="0">
                                          <p:val>
                                            <p:strVal val="#ppt_h"/>
                                          </p:val>
                                        </p:tav>
                                        <p:tav tm="100000">
                                          <p:val>
                                            <p:strVal val="#ppt_h"/>
                                          </p:val>
                                        </p:tav>
                                      </p:tavLst>
                                    </p:anim>
                                    <p:animEffect transition="in" filter="fade">
                                      <p:cBhvr>
                                        <p:cTn id="15" dur="750"/>
                                        <p:tgtEl>
                                          <p:spTgt spid="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000"/>
                                        <p:tgtEl>
                                          <p:spTgt spid="12"/>
                                        </p:tgtEl>
                                        <p:attrNameLst>
                                          <p:attrName>ppt_y</p:attrName>
                                        </p:attrNameLst>
                                      </p:cBhvr>
                                      <p:tavLst>
                                        <p:tav tm="0">
                                          <p:val>
                                            <p:strVal val="#ppt_y-#ppt_h*1.125000"/>
                                          </p:val>
                                        </p:tav>
                                        <p:tav tm="100000">
                                          <p:val>
                                            <p:strVal val="#ppt_y"/>
                                          </p:val>
                                        </p:tav>
                                      </p:tavLst>
                                    </p:anim>
                                    <p:animEffect transition="in" filter="wipe(down)">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9F2D67F-DDFF-59C2-AF6E-EF037D6AAACE}"/>
              </a:ext>
            </a:extLst>
          </p:cNvPr>
          <p:cNvPicPr>
            <a:picLocks noChangeAspect="1"/>
          </p:cNvPicPr>
          <p:nvPr/>
        </p:nvPicPr>
        <p:blipFill>
          <a:blip r:embed="rId3">
            <a:extLst>
              <a:ext uri="{28A0092B-C50C-407E-A947-70E740481C1C}">
                <a14:useLocalDpi xmlns:a14="http://schemas.microsoft.com/office/drawing/2010/main" val="0"/>
              </a:ext>
            </a:extLst>
          </a:blip>
          <a:srcRect t="10326" b="16558"/>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0" y="-9527"/>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780857"/>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Tove Jansson painting 'Party in the Countryside', 1947, wall painting at Helsinki City Hall. </a:t>
            </a:r>
          </a:p>
          <a:p>
            <a:pPr algn="ctr"/>
            <a:r>
              <a:rPr lang="en-US" sz="700" kern="0" cap="none" spc="0">
                <a:solidFill>
                  <a:schemeClr val="bg1"/>
                </a:solidFill>
              </a:rPr>
              <a:t>Photo: Foto </a:t>
            </a:r>
            <a:r>
              <a:rPr lang="en-US" sz="700" kern="0" cap="none" spc="0" err="1">
                <a:solidFill>
                  <a:schemeClr val="bg1"/>
                </a:solidFill>
              </a:rPr>
              <a:t>Roos</a:t>
            </a:r>
            <a:r>
              <a:rPr lang="en-US" sz="700" kern="0" cap="none" spc="0">
                <a:solidFill>
                  <a:schemeClr val="bg1"/>
                </a:solidFill>
              </a:rPr>
              <a:t>, Helsinki City Museum</a:t>
            </a: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Groundbreaking figures</a:t>
            </a: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9547E-28B9-982D-7375-B3A2D89D2AD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430BAD5-0732-93F4-B1B5-C23EFABAB798}"/>
              </a:ext>
            </a:extLst>
          </p:cNvPr>
          <p:cNvGrpSpPr/>
          <p:nvPr/>
        </p:nvGrpSpPr>
        <p:grpSpPr>
          <a:xfrm>
            <a:off x="666347" y="1891613"/>
            <a:ext cx="2684670" cy="1231106"/>
            <a:chOff x="432011" y="2316481"/>
            <a:chExt cx="2684670" cy="1231106"/>
          </a:xfrm>
        </p:grpSpPr>
        <p:sp>
          <p:nvSpPr>
            <p:cNvPr id="14" name="Title 1">
              <a:extLst>
                <a:ext uri="{FF2B5EF4-FFF2-40B4-BE49-F238E27FC236}">
                  <a16:creationId xmlns:a16="http://schemas.microsoft.com/office/drawing/2014/main" id="{D82892C9-9834-0156-0A39-38A4A24319B8}"/>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5" name="Title 1">
              <a:extLst>
                <a:ext uri="{FF2B5EF4-FFF2-40B4-BE49-F238E27FC236}">
                  <a16:creationId xmlns:a16="http://schemas.microsoft.com/office/drawing/2014/main" id="{36B48E9A-E993-5E83-8A7A-505DDC81D25E}"/>
                </a:ext>
              </a:extLst>
            </p:cNvPr>
            <p:cNvSpPr txBox="1">
              <a:spLocks/>
            </p:cNvSpPr>
            <p:nvPr/>
          </p:nvSpPr>
          <p:spPr>
            <a:xfrm>
              <a:off x="432011" y="2316481"/>
              <a:ext cx="2684670"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There have always been strong characters known for their powerful character designs.</a:t>
              </a:r>
            </a:p>
          </p:txBody>
        </p:sp>
      </p:grpSp>
      <p:grpSp>
        <p:nvGrpSpPr>
          <p:cNvPr id="69" name="Group 68">
            <a:extLst>
              <a:ext uri="{FF2B5EF4-FFF2-40B4-BE49-F238E27FC236}">
                <a16:creationId xmlns:a16="http://schemas.microsoft.com/office/drawing/2014/main" id="{CDF0C5E7-E2FA-C1AC-82BA-B0A3CF0A4FA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B7D293A-46E7-FF8B-BA8B-8AA3D5B1380F}"/>
                </a:ext>
              </a:extLst>
            </p:cNvPr>
            <p:cNvPicPr>
              <a:picLocks noChangeAspect="1"/>
            </p:cNvPicPr>
            <p:nvPr/>
          </p:nvPicPr>
          <p:blipFill>
            <a:blip r:embed="rId4">
              <a:extLst>
                <a:ext uri="{28A0092B-C50C-407E-A947-70E740481C1C}">
                  <a14:useLocalDpi xmlns:a14="http://schemas.microsoft.com/office/drawing/2010/main" val="0"/>
                </a:ext>
              </a:extLst>
            </a:blip>
            <a:srcRect l="-13146" t="4705" r="-19244" b="17179"/>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55F3A948-911B-6104-13D1-B2C97BFF87FB}"/>
                </a:ext>
              </a:extLst>
            </p:cNvPr>
            <p:cNvSpPr txBox="1">
              <a:spLocks/>
            </p:cNvSpPr>
            <p:nvPr/>
          </p:nvSpPr>
          <p:spPr>
            <a:xfrm>
              <a:off x="4131444" y="4468832"/>
              <a:ext cx="1449115"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0"/>
                    </a:srgbClr>
                  </a:outerShdw>
                </a:effectLst>
                <a:latin typeface="Finlandica" charset="0"/>
              </a:endParaRPr>
            </a:p>
            <a:p>
              <a:pPr>
                <a:lnSpc>
                  <a:spcPct val="114000"/>
                </a:lnSpc>
              </a:pPr>
              <a:br>
                <a:rPr lang="en-US" sz="700" kern="0" cap="none" spc="0">
                  <a:solidFill>
                    <a:schemeClr val="tx2"/>
                  </a:solidFill>
                  <a:effectLst>
                    <a:outerShdw blurRad="635000" dir="5400000" algn="ctr" rotWithShape="0">
                      <a:srgbClr val="000000">
                        <a:alpha val="0"/>
                      </a:srgbClr>
                    </a:outerShdw>
                  </a:effectLst>
                  <a:latin typeface="Finlandica" charset="0"/>
                </a:rPr>
              </a:br>
              <a:r>
                <a:rPr lang="en-US" sz="700" kern="0" cap="none" spc="0">
                  <a:solidFill>
                    <a:schemeClr val="tx2"/>
                  </a:solidFill>
                  <a:effectLst>
                    <a:outerShdw blurRad="635000" dir="5400000" algn="ctr" rotWithShape="0">
                      <a:srgbClr val="000000">
                        <a:alpha val="0"/>
                      </a:srgbClr>
                    </a:outerShdw>
                  </a:effectLst>
                  <a:latin typeface="Finlandica" charset="0"/>
                </a:rPr>
                <a:t>Photo: TOM OF FINLAND FOUNDATION</a:t>
              </a:r>
            </a:p>
          </p:txBody>
        </p:sp>
      </p:grpSp>
      <p:sp>
        <p:nvSpPr>
          <p:cNvPr id="27" name="TextBox 26">
            <a:extLst>
              <a:ext uri="{FF2B5EF4-FFF2-40B4-BE49-F238E27FC236}">
                <a16:creationId xmlns:a16="http://schemas.microsoft.com/office/drawing/2014/main" id="{733B1830-B6BA-D9C7-43AB-A142BA90FE9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213CD0DD-740B-5C26-0F5F-30A2E9CC304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Groundbreaking figures</a:t>
            </a:r>
          </a:p>
        </p:txBody>
      </p:sp>
      <p:sp>
        <p:nvSpPr>
          <p:cNvPr id="56" name="Title 1">
            <a:extLst>
              <a:ext uri="{FF2B5EF4-FFF2-40B4-BE49-F238E27FC236}">
                <a16:creationId xmlns:a16="http://schemas.microsoft.com/office/drawing/2014/main" id="{A23DA16B-CD46-ABCD-138E-9D31889E60A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D6B58BE6-856B-6337-0F83-E0AC516E49C3}"/>
              </a:ext>
            </a:extLst>
          </p:cNvPr>
          <p:cNvSpPr/>
          <p:nvPr/>
        </p:nvSpPr>
        <p:spPr>
          <a:xfrm>
            <a:off x="208772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B704A60B-D7A1-F70C-B50E-0704EF1F22C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9774E93-BC45-B563-20F1-481F76C6DF2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60928135-E7F6-1FB8-33D0-4486D566410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6CA7F2B1-A3E0-2B07-DA97-C6FF2A609A4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5B2D7D8F-DDA6-2B8B-A4EA-15FFA87C39A7}"/>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6</a:t>
            </a:r>
          </a:p>
        </p:txBody>
      </p:sp>
      <p:sp>
        <p:nvSpPr>
          <p:cNvPr id="63" name="Title 1">
            <a:extLst>
              <a:ext uri="{FF2B5EF4-FFF2-40B4-BE49-F238E27FC236}">
                <a16:creationId xmlns:a16="http://schemas.microsoft.com/office/drawing/2014/main" id="{B4A96F63-F4C0-D4BB-730F-F2C77A53F7B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8C061095-54FC-6A70-EB11-F243C1D2B24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F1D0AF2F-282A-01D8-CB50-DAC71976780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70537EA-B954-DC0C-EFE2-32FCBF6CE978}"/>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FF75167-0DF7-83F1-1699-22C387331B4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1119CB54-7496-4B49-7D08-98D1A4BADDD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30A144C-AF65-97D5-F0C0-AD0B4CA2CE09}"/>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32911465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ppt_y</p:attrName>
                                        </p:attrNameLst>
                                      </p:cBhvr>
                                      <p:tavLst>
                                        <p:tav tm="0">
                                          <p:val>
                                            <p:strVal val="#ppt_y+#ppt_h*1.125000"/>
                                          </p:val>
                                        </p:tav>
                                        <p:tav tm="100000">
                                          <p:val>
                                            <p:strVal val="#ppt_y"/>
                                          </p:val>
                                        </p:tav>
                                      </p:tavLst>
                                    </p:anim>
                                    <p:animEffect transition="in" filter="wipe(up)">
                                      <p:cBhvr>
                                        <p:cTn id="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768971"/>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Outi </a:t>
            </a:r>
            <a:r>
              <a:rPr lang="en-US" sz="700" kern="0" cap="none" spc="0" err="1">
                <a:solidFill>
                  <a:schemeClr val="bg1"/>
                </a:solidFill>
              </a:rPr>
              <a:t>Pieski</a:t>
            </a:r>
            <a:r>
              <a:rPr lang="en-US" sz="700" kern="0" cap="none" spc="0">
                <a:solidFill>
                  <a:schemeClr val="bg1"/>
                </a:solidFill>
              </a:rPr>
              <a:t>, Falling Shawls, 2017. </a:t>
            </a:r>
            <a:r>
              <a:rPr lang="en-US" sz="700" kern="0" cap="none" spc="0" err="1">
                <a:solidFill>
                  <a:schemeClr val="bg1"/>
                </a:solidFill>
              </a:rPr>
              <a:t>Čuolmmadit</a:t>
            </a:r>
            <a:r>
              <a:rPr lang="en-US" sz="700" kern="0" cap="none" spc="0">
                <a:solidFill>
                  <a:schemeClr val="bg1"/>
                </a:solidFill>
              </a:rPr>
              <a:t> at EMMA– Espoo Museum of Modern Art. </a:t>
            </a:r>
          </a:p>
          <a:p>
            <a:pPr algn="ctr"/>
            <a:r>
              <a:rPr lang="en-US" sz="700" kern="0" cap="none" spc="0">
                <a:solidFill>
                  <a:schemeClr val="bg1"/>
                </a:solidFill>
              </a:rPr>
              <a:t>Photo: Ari Karttunen / EMMA – Espoo Museum of Modern Art © </a:t>
            </a:r>
            <a:r>
              <a:rPr lang="en-US" sz="700" kern="0" cap="none" spc="0" err="1">
                <a:solidFill>
                  <a:schemeClr val="bg1"/>
                </a:solidFill>
              </a:rPr>
              <a:t>Kuvasto</a:t>
            </a:r>
            <a:endParaRPr lang="en-US" sz="700" kern="0" cap="none" spc="0">
              <a:solidFill>
                <a:schemeClr val="bg1"/>
              </a:solidFill>
            </a:endParaRP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Sámi artists </a:t>
            </a:r>
          </a:p>
          <a:p>
            <a:pPr algn="ctr"/>
            <a:r>
              <a:rPr lang="en-US" sz="2000" dirty="0">
                <a:solidFill>
                  <a:schemeClr val="bg1"/>
                </a:solidFill>
                <a:effectLst>
                  <a:outerShdw blurRad="994667" dir="5400000" sx="102000" sy="102000" algn="ctr" rotWithShape="0">
                    <a:srgbClr val="000000"/>
                  </a:outerShdw>
                </a:effectLst>
              </a:rPr>
              <a:t>drawing attention</a:t>
            </a: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2491-F755-8503-3CF4-A78B6F4BF70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1CA3D8D-338D-4576-5000-754490FF93D0}"/>
              </a:ext>
            </a:extLst>
          </p:cNvPr>
          <p:cNvGrpSpPr/>
          <p:nvPr/>
        </p:nvGrpSpPr>
        <p:grpSpPr>
          <a:xfrm>
            <a:off x="654772" y="1891613"/>
            <a:ext cx="2748185" cy="1231106"/>
            <a:chOff x="432010" y="2316481"/>
            <a:chExt cx="2748185" cy="1231106"/>
          </a:xfrm>
        </p:grpSpPr>
        <p:sp>
          <p:nvSpPr>
            <p:cNvPr id="9" name="Title 1">
              <a:extLst>
                <a:ext uri="{FF2B5EF4-FFF2-40B4-BE49-F238E27FC236}">
                  <a16:creationId xmlns:a16="http://schemas.microsoft.com/office/drawing/2014/main" id="{B86DE552-1FDF-B69D-D3D2-98483AEF30CC}"/>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1" name="Title 1">
              <a:extLst>
                <a:ext uri="{FF2B5EF4-FFF2-40B4-BE49-F238E27FC236}">
                  <a16:creationId xmlns:a16="http://schemas.microsoft.com/office/drawing/2014/main" id="{DE35613A-BA59-4341-DF66-B369296B25D0}"/>
                </a:ext>
              </a:extLst>
            </p:cNvPr>
            <p:cNvSpPr txBox="1">
              <a:spLocks/>
            </p:cNvSpPr>
            <p:nvPr/>
          </p:nvSpPr>
          <p:spPr>
            <a:xfrm>
              <a:off x="432010" y="2316481"/>
              <a:ext cx="2748185"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In 2024, the Sámi Museum Siida was chosen as the European Museum of the Year.</a:t>
              </a:r>
            </a:p>
          </p:txBody>
        </p:sp>
      </p:grpSp>
      <p:grpSp>
        <p:nvGrpSpPr>
          <p:cNvPr id="3" name="Group 2">
            <a:extLst>
              <a:ext uri="{FF2B5EF4-FFF2-40B4-BE49-F238E27FC236}">
                <a16:creationId xmlns:a16="http://schemas.microsoft.com/office/drawing/2014/main" id="{F2ED7C37-810F-3BCA-4848-B29FEC183C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1B209630-EBAF-CC27-3577-754F70C64265}"/>
                </a:ext>
              </a:extLst>
            </p:cNvPr>
            <p:cNvPicPr>
              <a:picLocks/>
            </p:cNvPicPr>
            <p:nvPr/>
          </p:nvPicPr>
          <p:blipFill>
            <a:blip r:embed="rId5">
              <a:extLst>
                <a:ext uri="{28A0092B-C50C-407E-A947-70E740481C1C}">
                  <a14:useLocalDpi xmlns:a14="http://schemas.microsoft.com/office/drawing/2010/main" val="0"/>
                </a:ext>
              </a:extLst>
            </a:blip>
            <a:srcRect l="24236" t="184" r="16198" b="-184"/>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490C8166-9939-AD38-1EAA-2B924FE22010}"/>
                </a:ext>
              </a:extLst>
            </p:cNvPr>
            <p:cNvSpPr txBox="1">
              <a:spLocks/>
            </p:cNvSpPr>
            <p:nvPr/>
          </p:nvSpPr>
          <p:spPr>
            <a:xfrm>
              <a:off x="243010" y="9215762"/>
              <a:ext cx="123431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Finlandica" charset="0"/>
                </a:rPr>
                <a:t>Forewalkers</a:t>
              </a:r>
              <a:r>
                <a:rPr lang="en-US" sz="700" kern="0" cap="none" spc="0" dirty="0">
                  <a:solidFill>
                    <a:schemeClr val="bg1"/>
                  </a:solidFill>
                  <a:effectLst>
                    <a:outerShdw blurRad="635000" dir="5400000" algn="ctr" rotWithShape="0">
                      <a:srgbClr val="000000">
                        <a:alpha val="75000"/>
                      </a:srgbClr>
                    </a:outerShdw>
                  </a:effectLst>
                  <a:latin typeface="Finlandica" charset="0"/>
                </a:rPr>
                <a:t> (2016). Jenni Laiti.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Antti J. Leinonen</a:t>
              </a:r>
            </a:p>
          </p:txBody>
        </p:sp>
      </p:grpSp>
      <p:sp>
        <p:nvSpPr>
          <p:cNvPr id="27" name="TextBox 26">
            <a:extLst>
              <a:ext uri="{FF2B5EF4-FFF2-40B4-BE49-F238E27FC236}">
                <a16:creationId xmlns:a16="http://schemas.microsoft.com/office/drawing/2014/main" id="{32C6AE6C-E664-6FFF-6B93-01E471C20AB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85243486-765E-6E60-AFC5-93CD674459EF}"/>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Sámi artists drawing attention</a:t>
            </a:r>
          </a:p>
        </p:txBody>
      </p:sp>
      <p:sp>
        <p:nvSpPr>
          <p:cNvPr id="56" name="Title 1">
            <a:extLst>
              <a:ext uri="{FF2B5EF4-FFF2-40B4-BE49-F238E27FC236}">
                <a16:creationId xmlns:a16="http://schemas.microsoft.com/office/drawing/2014/main" id="{C93B7168-82B1-ED3B-C2BD-3C20E1697FA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AD66F20-7104-4C45-DDFC-DBACF4347315}"/>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5BEFECDD-010B-E667-7202-640335DE48A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B9B1FD3-6E16-297A-90EE-06C8D4E6F0B6}"/>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E6A1387E-A44B-1305-0E31-8640F0F37C0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DCEC747-DC40-71A2-3FA1-793962C2B2B6}"/>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1F076A79-E07B-CFBF-721F-53092CAAA09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33606A15-3745-E434-D734-5B5B80ECE1F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7</a:t>
            </a:r>
          </a:p>
        </p:txBody>
      </p:sp>
      <p:sp>
        <p:nvSpPr>
          <p:cNvPr id="64" name="Title 1">
            <a:extLst>
              <a:ext uri="{FF2B5EF4-FFF2-40B4-BE49-F238E27FC236}">
                <a16:creationId xmlns:a16="http://schemas.microsoft.com/office/drawing/2014/main" id="{F1F4F838-2734-5F6E-9141-398A642004D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3" name="TextBox 22">
            <a:extLst>
              <a:ext uri="{FF2B5EF4-FFF2-40B4-BE49-F238E27FC236}">
                <a16:creationId xmlns:a16="http://schemas.microsoft.com/office/drawing/2014/main" id="{09EE6BC3-77F9-2767-F792-01E73EEF9B6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65" name="Title 1">
            <a:extLst>
              <a:ext uri="{FF2B5EF4-FFF2-40B4-BE49-F238E27FC236}">
                <a16:creationId xmlns:a16="http://schemas.microsoft.com/office/drawing/2014/main" id="{5CD3C2E8-69EC-C830-EB14-6F5555F2625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621B617-9AA6-1298-5FE4-02F5B3DDC6B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10" name="Group 9">
            <a:extLst>
              <a:ext uri="{FF2B5EF4-FFF2-40B4-BE49-F238E27FC236}">
                <a16:creationId xmlns:a16="http://schemas.microsoft.com/office/drawing/2014/main" id="{357906B8-07AA-27C1-D877-7A55EF955935}"/>
              </a:ext>
            </a:extLst>
          </p:cNvPr>
          <p:cNvGrpSpPr/>
          <p:nvPr/>
        </p:nvGrpSpPr>
        <p:grpSpPr>
          <a:xfrm>
            <a:off x="4067944" y="627015"/>
            <a:ext cx="5076056" cy="4265480"/>
            <a:chOff x="4067944" y="627015"/>
            <a:chExt cx="5076056" cy="4265480"/>
          </a:xfrm>
        </p:grpSpPr>
        <p:pic>
          <p:nvPicPr>
            <p:cNvPr id="13" name="Picture 12">
              <a:extLst>
                <a:ext uri="{FF2B5EF4-FFF2-40B4-BE49-F238E27FC236}">
                  <a16:creationId xmlns:a16="http://schemas.microsoft.com/office/drawing/2014/main" id="{ABC5C3DB-BFA5-417D-BD8C-546CF3636111}"/>
                </a:ext>
              </a:extLst>
            </p:cNvPr>
            <p:cNvPicPr>
              <a:picLocks noChangeAspect="1"/>
            </p:cNvPicPr>
            <p:nvPr/>
          </p:nvPicPr>
          <p:blipFill>
            <a:blip r:embed="rId6">
              <a:extLst>
                <a:ext uri="{28A0092B-C50C-407E-A947-70E740481C1C}">
                  <a14:useLocalDpi xmlns:a14="http://schemas.microsoft.com/office/drawing/2010/main" val="0"/>
                </a:ext>
              </a:extLst>
            </a:blip>
            <a:srcRect l="10580" r="10580"/>
            <a:stretch/>
          </p:blipFill>
          <p:spPr>
            <a:xfrm>
              <a:off x="4067944" y="627015"/>
              <a:ext cx="5076056" cy="4265480"/>
            </a:xfrm>
            <a:prstGeom prst="rect">
              <a:avLst/>
            </a:prstGeom>
          </p:spPr>
        </p:pic>
        <p:sp>
          <p:nvSpPr>
            <p:cNvPr id="6" name="Rectangle 5">
              <a:extLst>
                <a:ext uri="{FF2B5EF4-FFF2-40B4-BE49-F238E27FC236}">
                  <a16:creationId xmlns:a16="http://schemas.microsoft.com/office/drawing/2014/main" id="{C245CB38-8ADA-5570-7DD9-331D3FAF560A}"/>
                </a:ext>
              </a:extLst>
            </p:cNvPr>
            <p:cNvSpPr/>
            <p:nvPr/>
          </p:nvSpPr>
          <p:spPr>
            <a:xfrm>
              <a:off x="4067944" y="3856383"/>
              <a:ext cx="5076056" cy="1036112"/>
            </a:xfrm>
            <a:prstGeom prst="rect">
              <a:avLst/>
            </a:prstGeom>
            <a:gradFill>
              <a:gsLst>
                <a:gs pos="0">
                  <a:schemeClr val="accent1">
                    <a:alpha val="0"/>
                    <a:lumMod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00522C26-CDDC-66A2-8326-63550157FE1E}"/>
                </a:ext>
              </a:extLst>
            </p:cNvPr>
            <p:cNvSpPr txBox="1">
              <a:spLocks/>
            </p:cNvSpPr>
            <p:nvPr/>
          </p:nvSpPr>
          <p:spPr>
            <a:xfrm>
              <a:off x="4124690" y="4497677"/>
              <a:ext cx="2986395"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Marja Helander, </a:t>
              </a:r>
              <a:r>
                <a:rPr lang="en-US" sz="700" kern="0" cap="none" spc="0" err="1">
                  <a:solidFill>
                    <a:schemeClr val="bg1"/>
                  </a:solidFill>
                  <a:effectLst>
                    <a:outerShdw blurRad="635000" dir="5400000" algn="ctr" rotWithShape="0">
                      <a:srgbClr val="000000">
                        <a:alpha val="75000"/>
                      </a:srgbClr>
                    </a:outerShdw>
                  </a:effectLst>
                  <a:latin typeface="Finlandica" charset="0"/>
                </a:rPr>
                <a:t>Eatnanvuloš</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lottit</a:t>
              </a:r>
              <a:r>
                <a:rPr lang="en-US" sz="700" kern="0" cap="none" spc="0">
                  <a:solidFill>
                    <a:schemeClr val="bg1"/>
                  </a:solidFill>
                  <a:effectLst>
                    <a:outerShdw blurRad="635000" dir="5400000" algn="ctr" rotWithShape="0">
                      <a:srgbClr val="000000">
                        <a:alpha val="75000"/>
                      </a:srgbClr>
                    </a:outerShdw>
                  </a:effectLst>
                  <a:latin typeface="Finlandica" charset="0"/>
                </a:rPr>
                <a:t> – Birds in the Earth, 2017.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The Finnish National Gallery Collection / Museum of Contemporary Art </a:t>
              </a:r>
              <a:r>
                <a:rPr lang="en-US" sz="700" kern="0" cap="none" spc="0" err="1">
                  <a:solidFill>
                    <a:schemeClr val="bg1"/>
                  </a:solidFill>
                  <a:effectLst>
                    <a:outerShdw blurRad="635000" dir="5400000" algn="ctr" rotWithShape="0">
                      <a:srgbClr val="000000">
                        <a:alpha val="75000"/>
                      </a:srgbClr>
                    </a:outerShdw>
                  </a:effectLst>
                  <a:latin typeface="Finlandica" charset="0"/>
                </a:rPr>
                <a:t>Kiasma</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Finnish National Gallery © </a:t>
              </a:r>
              <a:r>
                <a:rPr lang="en-US" sz="700" kern="0" cap="none" spc="0" err="1">
                  <a:solidFill>
                    <a:schemeClr val="bg1"/>
                  </a:solidFill>
                  <a:effectLst>
                    <a:outerShdw blurRad="635000" dir="5400000" algn="ctr" rotWithShape="0">
                      <a:srgbClr val="000000">
                        <a:alpha val="75000"/>
                      </a:srgbClr>
                    </a:outerShdw>
                  </a:effectLst>
                  <a:latin typeface="Finlandica" charset="0"/>
                </a:rPr>
                <a:t>Kuvasto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 name="Title 1">
            <a:extLst>
              <a:ext uri="{FF2B5EF4-FFF2-40B4-BE49-F238E27FC236}">
                <a16:creationId xmlns:a16="http://schemas.microsoft.com/office/drawing/2014/main" id="{1154F17C-91A1-CAF6-8826-F18428CB293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91DBE952-69DE-3417-F06C-56837A6C22E5}"/>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89334767"/>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0" presetClass="path" presetSubtype="0" repeatCount="0" accel="50000" decel="50000" fill="hold" nodeType="clickEffect">
                                  <p:stCondLst>
                                    <p:cond delay="0"/>
                                  </p:stCondLst>
                                  <p:childTnLst>
                                    <p:animMotion origin="layout" path="M 1.38889E-6 -1.35802E-6 L 0.00069 -0.91327 " pathEditMode="relative" rAng="0" ptsTypes="AA">
                                      <p:cBhvr>
                                        <p:cTn id="12"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760733"/>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mj-lt"/>
              </a:rPr>
              <a:t>Eija-Liisa </a:t>
            </a:r>
            <a:r>
              <a:rPr lang="en-US" sz="700" kern="0" cap="none" spc="0" err="1">
                <a:solidFill>
                  <a:schemeClr val="bg1"/>
                </a:solidFill>
                <a:latin typeface="+mj-lt"/>
              </a:rPr>
              <a:t>Ahtila</a:t>
            </a:r>
            <a:r>
              <a:rPr lang="en-US" sz="700" kern="0" cap="none" spc="0">
                <a:solidFill>
                  <a:schemeClr val="bg1"/>
                </a:solidFill>
                <a:latin typeface="+mj-lt"/>
              </a:rPr>
              <a:t>, Horizontal, 2011. Saastamoinen Foundation Art Collection / EMMA – Espoo Museum of Modern Art. </a:t>
            </a:r>
          </a:p>
          <a:p>
            <a:pPr algn="ctr"/>
            <a:r>
              <a:rPr lang="en-US" sz="700" kern="0" cap="none" spc="0">
                <a:solidFill>
                  <a:schemeClr val="bg1"/>
                </a:solidFill>
                <a:latin typeface="+mj-lt"/>
              </a:rPr>
              <a:t>Photo: Ari Karttunen / EMMA – Espoo Museum of Modern Art © </a:t>
            </a:r>
            <a:r>
              <a:rPr lang="en-US" sz="700" kern="0" cap="none" spc="0" err="1">
                <a:solidFill>
                  <a:schemeClr val="bg1"/>
                </a:solidFill>
                <a:latin typeface="+mj-lt"/>
              </a:rPr>
              <a:t>Kuvasto</a:t>
            </a:r>
            <a:endParaRPr lang="en-US" sz="700" kern="0" cap="none" spc="0">
              <a:solidFill>
                <a:schemeClr val="bg1"/>
              </a:solidFill>
              <a:latin typeface="+mj-lt"/>
            </a:endParaRP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830997"/>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a:solidFill>
                  <a:schemeClr val="bg1"/>
                </a:solidFill>
              </a:rPr>
              <a:t>Women are makers, </a:t>
            </a:r>
            <a:br>
              <a:rPr lang="en-GB">
                <a:solidFill>
                  <a:schemeClr val="bg1"/>
                </a:solidFill>
              </a:rPr>
            </a:br>
            <a:r>
              <a:rPr lang="en-GB">
                <a:solidFill>
                  <a:schemeClr val="bg1"/>
                </a:solidFill>
              </a:rPr>
              <a:t>not muses</a:t>
            </a:r>
            <a:endParaRPr lang="en-US" sz="2000">
              <a:solidFill>
                <a:schemeClr val="bg1"/>
              </a:solidFill>
            </a:endParaRP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336E-B76A-C366-B41A-723C5B423118}"/>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0F073F5F-C729-4919-855F-794551486581}"/>
              </a:ext>
            </a:extLst>
          </p:cNvPr>
          <p:cNvGrpSpPr/>
          <p:nvPr/>
        </p:nvGrpSpPr>
        <p:grpSpPr>
          <a:xfrm>
            <a:off x="4067944" y="627015"/>
            <a:ext cx="5076056" cy="4265480"/>
            <a:chOff x="4067944" y="627530"/>
            <a:chExt cx="5076056" cy="4265480"/>
          </a:xfrm>
        </p:grpSpPr>
        <p:pic>
          <p:nvPicPr>
            <p:cNvPr id="13" name="Picture 12">
              <a:extLst>
                <a:ext uri="{FF2B5EF4-FFF2-40B4-BE49-F238E27FC236}">
                  <a16:creationId xmlns:a16="http://schemas.microsoft.com/office/drawing/2014/main" id="{8B9F29B1-4D32-0FF3-DDA5-77D4191778FF}"/>
                </a:ext>
              </a:extLst>
            </p:cNvPr>
            <p:cNvPicPr>
              <a:picLocks noChangeAspect="1"/>
            </p:cNvPicPr>
            <p:nvPr/>
          </p:nvPicPr>
          <p:blipFill>
            <a:blip r:embed="rId5">
              <a:extLst>
                <a:ext uri="{28A0092B-C50C-407E-A947-70E740481C1C}">
                  <a14:useLocalDpi xmlns:a14="http://schemas.microsoft.com/office/drawing/2010/main" val="0"/>
                </a:ext>
              </a:extLst>
            </a:blip>
            <a:srcRect l="13805" t="681" r="7399"/>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727F9474-D519-24D7-9C21-0922DF982569}"/>
                </a:ext>
              </a:extLst>
            </p:cNvPr>
            <p:cNvSpPr txBox="1">
              <a:spLocks/>
            </p:cNvSpPr>
            <p:nvPr/>
          </p:nvSpPr>
          <p:spPr>
            <a:xfrm>
              <a:off x="4137216" y="4502969"/>
              <a:ext cx="3834383"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Kaarina Kaikkonen, And the emptiness rested, 2005–2013. Arte Povera – A New Chapter exhibition at </a:t>
              </a:r>
            </a:p>
            <a:p>
              <a:r>
                <a:rPr lang="en-US" sz="700" kern="0" cap="none" spc="0">
                  <a:solidFill>
                    <a:schemeClr val="bg1"/>
                  </a:solidFill>
                  <a:effectLst>
                    <a:outerShdw blurRad="635000" dir="5400000" algn="ctr" rotWithShape="0">
                      <a:srgbClr val="000000">
                        <a:alpha val="75000"/>
                      </a:srgbClr>
                    </a:outerShdw>
                  </a:effectLst>
                  <a:latin typeface="Finlandica" charset="0"/>
                </a:rPr>
                <a:t>EMMA – Espoo Museum of Modern Art. Saastamoinen Foundation Art Collection. </a:t>
              </a:r>
            </a:p>
            <a:p>
              <a:r>
                <a:rPr lang="en-US" sz="700" kern="0" cap="none" spc="0">
                  <a:solidFill>
                    <a:schemeClr val="bg1"/>
                  </a:solidFill>
                  <a:effectLst>
                    <a:outerShdw blurRad="635000" dir="5400000" algn="ctr" rotWithShape="0">
                      <a:srgbClr val="000000">
                        <a:alpha val="75000"/>
                      </a:srgbClr>
                    </a:outerShdw>
                  </a:effectLst>
                  <a:latin typeface="Finlandica" charset="0"/>
                </a:rPr>
                <a:t>Photo: Ari Karttunen, EMMA © </a:t>
              </a:r>
              <a:r>
                <a:rPr lang="en-US" sz="700" kern="0" cap="none" spc="0" err="1">
                  <a:solidFill>
                    <a:schemeClr val="bg1"/>
                  </a:solidFill>
                  <a:effectLst>
                    <a:outerShdw blurRad="635000" dir="5400000" algn="ctr" rotWithShape="0">
                      <a:srgbClr val="000000">
                        <a:alpha val="75000"/>
                      </a:srgbClr>
                    </a:outerShdw>
                  </a:effectLst>
                  <a:latin typeface="Finlandica" charset="0"/>
                </a:rPr>
                <a:t>Kuvasto</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31" name="Rectangle 30">
            <a:extLst>
              <a:ext uri="{FF2B5EF4-FFF2-40B4-BE49-F238E27FC236}">
                <a16:creationId xmlns:a16="http://schemas.microsoft.com/office/drawing/2014/main" id="{18FBEC33-B1B2-1EE7-DD11-9669CD348841}"/>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44FF455-DDE8-7139-BA03-8EC400CAB9F6}"/>
              </a:ext>
            </a:extLst>
          </p:cNvPr>
          <p:cNvGrpSpPr/>
          <p:nvPr/>
        </p:nvGrpSpPr>
        <p:grpSpPr>
          <a:xfrm>
            <a:off x="860476" y="1956196"/>
            <a:ext cx="2454494" cy="615553"/>
            <a:chOff x="834485" y="2636069"/>
            <a:chExt cx="2454494" cy="615553"/>
          </a:xfrm>
        </p:grpSpPr>
        <p:sp>
          <p:nvSpPr>
            <p:cNvPr id="38" name="Title 1">
              <a:extLst>
                <a:ext uri="{FF2B5EF4-FFF2-40B4-BE49-F238E27FC236}">
                  <a16:creationId xmlns:a16="http://schemas.microsoft.com/office/drawing/2014/main" id="{C79E40E3-89E9-1E6A-E8DF-BD16AFA0134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35891061-4CC6-D733-6699-4F60D3D5E069}"/>
                </a:ext>
              </a:extLst>
            </p:cNvPr>
            <p:cNvSpPr txBox="1">
              <a:spLocks/>
            </p:cNvSpPr>
            <p:nvPr/>
          </p:nvSpPr>
          <p:spPr>
            <a:xfrm>
              <a:off x="834485" y="2636069"/>
              <a:ext cx="2454494"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Most Finnish artists are female</a:t>
              </a:r>
            </a:p>
          </p:txBody>
        </p:sp>
      </p:grpSp>
      <p:sp>
        <p:nvSpPr>
          <p:cNvPr id="19" name="Title 1">
            <a:extLst>
              <a:ext uri="{FF2B5EF4-FFF2-40B4-BE49-F238E27FC236}">
                <a16:creationId xmlns:a16="http://schemas.microsoft.com/office/drawing/2014/main" id="{CE5AD0BD-D578-D806-853E-257F0F9924FB}"/>
              </a:ext>
            </a:extLst>
          </p:cNvPr>
          <p:cNvSpPr txBox="1">
            <a:spLocks/>
          </p:cNvSpPr>
          <p:nvPr/>
        </p:nvSpPr>
        <p:spPr>
          <a:xfrm>
            <a:off x="1331386" y="3160315"/>
            <a:ext cx="1449153"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and many of them explore identity and womanhood through their art.</a:t>
            </a:r>
          </a:p>
        </p:txBody>
      </p:sp>
      <p:grpSp>
        <p:nvGrpSpPr>
          <p:cNvPr id="3" name="Group 2">
            <a:extLst>
              <a:ext uri="{FF2B5EF4-FFF2-40B4-BE49-F238E27FC236}">
                <a16:creationId xmlns:a16="http://schemas.microsoft.com/office/drawing/2014/main" id="{D0F9B81C-0D2A-5092-34B4-2A1CE25AA55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DF8FBFF6-1859-18C9-B2F2-CFDF31D06801}"/>
                </a:ext>
              </a:extLst>
            </p:cNvPr>
            <p:cNvPicPr>
              <a:picLocks/>
            </p:cNvPicPr>
            <p:nvPr/>
          </p:nvPicPr>
          <p:blipFill>
            <a:blip r:embed="rId6">
              <a:extLst>
                <a:ext uri="{28A0092B-C50C-407E-A947-70E740481C1C}">
                  <a14:useLocalDpi xmlns:a14="http://schemas.microsoft.com/office/drawing/2010/main" val="0"/>
                </a:ext>
              </a:extLst>
            </a:blip>
            <a:srcRect t="5271" b="5271"/>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86FDDE31-4336-9761-0B99-DE195F12AE86}"/>
                </a:ext>
              </a:extLst>
            </p:cNvPr>
            <p:cNvSpPr txBox="1">
              <a:spLocks/>
            </p:cNvSpPr>
            <p:nvPr/>
          </p:nvSpPr>
          <p:spPr>
            <a:xfrm>
              <a:off x="243010" y="9238442"/>
              <a:ext cx="904094"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Paula Pääkkönen</a:t>
              </a:r>
            </a:p>
          </p:txBody>
        </p:sp>
      </p:grpSp>
      <p:sp>
        <p:nvSpPr>
          <p:cNvPr id="27" name="TextBox 26">
            <a:extLst>
              <a:ext uri="{FF2B5EF4-FFF2-40B4-BE49-F238E27FC236}">
                <a16:creationId xmlns:a16="http://schemas.microsoft.com/office/drawing/2014/main" id="{38A5F1FC-5EF1-2B14-02A4-EEEE7CFECB1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1E0983F0-91D7-670D-7821-503508520E3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Women are makers, not muses</a:t>
            </a:r>
          </a:p>
        </p:txBody>
      </p:sp>
      <p:sp>
        <p:nvSpPr>
          <p:cNvPr id="56" name="Title 1">
            <a:extLst>
              <a:ext uri="{FF2B5EF4-FFF2-40B4-BE49-F238E27FC236}">
                <a16:creationId xmlns:a16="http://schemas.microsoft.com/office/drawing/2014/main" id="{6CCA061F-491F-476E-F67F-51F7B8C7C36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CEEADF7B-5A39-9C07-D57F-1626D5F701AF}"/>
              </a:ext>
            </a:extLst>
          </p:cNvPr>
          <p:cNvSpPr/>
          <p:nvPr/>
        </p:nvSpPr>
        <p:spPr>
          <a:xfrm>
            <a:off x="268009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659D306B-E343-C02A-FF1E-6348A3DDA6F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7F1A758-F545-0155-3380-AE888D497F1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EF92ACD9-8FCC-F8E3-5574-A316012AAF1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9A787D6-31B2-5DF6-1FE4-31E95D96F4BB}"/>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DE73BFC3-40C5-12B9-9000-81FBD766CD5E}"/>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B168858A-A073-6D7D-6F4E-C614E9992E2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C15364C4-3884-6D1E-F9AB-910BEE0F4CF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8</a:t>
            </a:r>
          </a:p>
        </p:txBody>
      </p:sp>
      <p:sp>
        <p:nvSpPr>
          <p:cNvPr id="65" name="Title 1">
            <a:extLst>
              <a:ext uri="{FF2B5EF4-FFF2-40B4-BE49-F238E27FC236}">
                <a16:creationId xmlns:a16="http://schemas.microsoft.com/office/drawing/2014/main" id="{45811E80-96A2-7C62-4AFF-615FA37AC6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24D308AC-E7DA-0C11-A36A-6A1164956B9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D95191B7-8EA0-B456-CA7C-12DD55618ED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8E82BF94-6636-8366-9E47-9258DB77DE2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EAB985D-EF39-1B5D-3014-826E23EE86F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4" name="Group 3">
            <a:extLst>
              <a:ext uri="{FF2B5EF4-FFF2-40B4-BE49-F238E27FC236}">
                <a16:creationId xmlns:a16="http://schemas.microsoft.com/office/drawing/2014/main" id="{A4B58191-E264-F9F2-2EFC-B11A531CA6D9}"/>
              </a:ext>
            </a:extLst>
          </p:cNvPr>
          <p:cNvGrpSpPr/>
          <p:nvPr/>
        </p:nvGrpSpPr>
        <p:grpSpPr>
          <a:xfrm>
            <a:off x="4067944" y="627015"/>
            <a:ext cx="5076056" cy="4265480"/>
            <a:chOff x="4067944" y="627530"/>
            <a:chExt cx="5076056" cy="4265480"/>
          </a:xfrm>
        </p:grpSpPr>
        <p:pic>
          <p:nvPicPr>
            <p:cNvPr id="6" name="Picture 5">
              <a:extLst>
                <a:ext uri="{FF2B5EF4-FFF2-40B4-BE49-F238E27FC236}">
                  <a16:creationId xmlns:a16="http://schemas.microsoft.com/office/drawing/2014/main" id="{99B5545F-AA99-A615-CC30-92493E722E3E}"/>
                </a:ext>
              </a:extLst>
            </p:cNvPr>
            <p:cNvPicPr>
              <a:picLocks noChangeAspect="1"/>
            </p:cNvPicPr>
            <p:nvPr/>
          </p:nvPicPr>
          <p:blipFill>
            <a:blip r:embed="rId7">
              <a:extLst>
                <a:ext uri="{28A0092B-C50C-407E-A947-70E740481C1C}">
                  <a14:useLocalDpi xmlns:a14="http://schemas.microsoft.com/office/drawing/2010/main" val="0"/>
                </a:ext>
              </a:extLst>
            </a:blip>
            <a:srcRect l="5413" r="5413"/>
            <a:stretch/>
          </p:blipFill>
          <p:spPr>
            <a:xfrm>
              <a:off x="4067944" y="627530"/>
              <a:ext cx="5076056" cy="4265480"/>
            </a:xfrm>
            <a:prstGeom prst="rect">
              <a:avLst/>
            </a:prstGeom>
          </p:spPr>
        </p:pic>
        <p:sp>
          <p:nvSpPr>
            <p:cNvPr id="9" name="Footer Placeholder 4">
              <a:extLst>
                <a:ext uri="{FF2B5EF4-FFF2-40B4-BE49-F238E27FC236}">
                  <a16:creationId xmlns:a16="http://schemas.microsoft.com/office/drawing/2014/main" id="{14AACF65-796A-E2A3-27A6-A0A9A3405DCB}"/>
                </a:ext>
              </a:extLst>
            </p:cNvPr>
            <p:cNvSpPr txBox="1">
              <a:spLocks/>
            </p:cNvSpPr>
            <p:nvPr/>
          </p:nvSpPr>
          <p:spPr>
            <a:xfrm>
              <a:off x="4131444" y="4719849"/>
              <a:ext cx="326211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Elina </a:t>
              </a:r>
              <a:r>
                <a:rPr lang="en-US" sz="700" kern="0" cap="none" spc="0" err="1">
                  <a:solidFill>
                    <a:schemeClr val="bg1"/>
                  </a:solidFill>
                  <a:effectLst>
                    <a:outerShdw blurRad="635000" dir="5400000" algn="ctr" rotWithShape="0">
                      <a:srgbClr val="000000">
                        <a:alpha val="75000"/>
                      </a:srgbClr>
                    </a:outerShdw>
                  </a:effectLst>
                  <a:latin typeface="Finlandica" charset="0"/>
                </a:rPr>
                <a:t>Brotherus</a:t>
              </a:r>
              <a:r>
                <a:rPr lang="en-US" sz="700" kern="0" cap="none" spc="0">
                  <a:solidFill>
                    <a:schemeClr val="bg1"/>
                  </a:solidFill>
                  <a:effectLst>
                    <a:outerShdw blurRad="635000" dir="5400000" algn="ctr" rotWithShape="0">
                      <a:srgbClr val="000000">
                        <a:alpha val="75000"/>
                      </a:srgbClr>
                    </a:outerShdw>
                  </a:effectLst>
                  <a:latin typeface="Finlandica" charset="0"/>
                </a:rPr>
                <a:t>, Wanderlust, 2020. The European Parliament Art Collection. © </a:t>
              </a:r>
              <a:r>
                <a:rPr lang="en-US" sz="700" kern="0" cap="none" spc="0" err="1">
                  <a:solidFill>
                    <a:schemeClr val="bg1"/>
                  </a:solidFill>
                  <a:effectLst>
                    <a:outerShdw blurRad="635000" dir="5400000" algn="ctr" rotWithShape="0">
                      <a:srgbClr val="000000">
                        <a:alpha val="75000"/>
                      </a:srgbClr>
                    </a:outerShdw>
                  </a:effectLst>
                  <a:latin typeface="Finlandica" charset="0"/>
                </a:rPr>
                <a:t>Kuvasto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64642117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4"/>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a:extLst>
              <a:ext uri="{28A0092B-C50C-407E-A947-70E740481C1C}">
                <a14:useLocalDpi xmlns:a14="http://schemas.microsoft.com/office/drawing/2010/main" val="0"/>
              </a:ext>
            </a:extLst>
          </a:blip>
          <a:srcRect t="11279" b="4345"/>
          <a:stretch>
            <a:fillRect/>
          </a:stretch>
        </p:blipFill>
        <p:spPr>
          <a:xfrm>
            <a:off x="0" y="0"/>
            <a:ext cx="9143999"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0"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760733"/>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Sara </a:t>
            </a:r>
            <a:r>
              <a:rPr lang="en-US" sz="700" kern="0" cap="none" spc="0" err="1">
                <a:solidFill>
                  <a:schemeClr val="bg1"/>
                </a:solidFill>
              </a:rPr>
              <a:t>Bjarland</a:t>
            </a:r>
            <a:r>
              <a:rPr lang="en-US" sz="700" kern="0" cap="none" spc="0">
                <a:solidFill>
                  <a:schemeClr val="bg1"/>
                </a:solidFill>
              </a:rPr>
              <a:t>, Stranding, 2025. Helsinki Biennial 2025, </a:t>
            </a:r>
            <a:r>
              <a:rPr lang="en-US" sz="700" kern="0" cap="none" spc="0" err="1">
                <a:solidFill>
                  <a:schemeClr val="bg1"/>
                </a:solidFill>
              </a:rPr>
              <a:t>Vallisaari</a:t>
            </a:r>
            <a:r>
              <a:rPr lang="en-US" sz="700" kern="0" cap="none" spc="0">
                <a:solidFill>
                  <a:schemeClr val="bg1"/>
                </a:solidFill>
              </a:rPr>
              <a:t> Island. </a:t>
            </a:r>
          </a:p>
          <a:p>
            <a:pPr algn="ctr"/>
            <a:r>
              <a:rPr lang="en-US" sz="700" kern="0" cap="none" spc="0">
                <a:solidFill>
                  <a:schemeClr val="bg1"/>
                </a:solidFill>
              </a:rPr>
              <a:t>Photo: HAM / Helsinki Biennial / Sonja Hyytiäinen</a:t>
            </a: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Our art is deeply rooted </a:t>
            </a:r>
          </a:p>
          <a:p>
            <a:pPr algn="ctr"/>
            <a:r>
              <a:rPr lang="en-US" sz="2000">
                <a:solidFill>
                  <a:schemeClr val="bg1"/>
                </a:solidFill>
                <a:effectLst>
                  <a:outerShdw blurRad="994667" dir="5400000" sx="102000" sy="102000" algn="ctr" rotWithShape="0">
                    <a:srgbClr val="000000"/>
                  </a:outerShdw>
                </a:effectLst>
              </a:rPr>
              <a:t>in our environment</a:t>
            </a: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791-EF9C-8FC1-C9BD-4637A72ADAB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E1C7F14E-958D-3C06-74E7-F43C989387A2}"/>
              </a:ext>
            </a:extLst>
          </p:cNvPr>
          <p:cNvGrpSpPr/>
          <p:nvPr/>
        </p:nvGrpSpPr>
        <p:grpSpPr>
          <a:xfrm>
            <a:off x="4060938" y="627016"/>
            <a:ext cx="5083061" cy="4265480"/>
            <a:chOff x="4067943" y="627530"/>
            <a:chExt cx="5083061" cy="4265480"/>
          </a:xfrm>
        </p:grpSpPr>
        <p:pic>
          <p:nvPicPr>
            <p:cNvPr id="13" name="Picture 12">
              <a:extLst>
                <a:ext uri="{FF2B5EF4-FFF2-40B4-BE49-F238E27FC236}">
                  <a16:creationId xmlns:a16="http://schemas.microsoft.com/office/drawing/2014/main" id="{BFC9AFB9-5DD8-FF0B-3B84-C408BB993AE1}"/>
                </a:ext>
              </a:extLst>
            </p:cNvPr>
            <p:cNvPicPr>
              <a:picLocks noChangeAspect="1"/>
            </p:cNvPicPr>
            <p:nvPr/>
          </p:nvPicPr>
          <p:blipFill>
            <a:blip r:embed="rId5">
              <a:extLst>
                <a:ext uri="{28A0092B-C50C-407E-A947-70E740481C1C}">
                  <a14:useLocalDpi xmlns:a14="http://schemas.microsoft.com/office/drawing/2010/main" val="0"/>
                </a:ext>
              </a:extLst>
            </a:blip>
            <a:srcRect l="9274" r="7015"/>
            <a:stretch>
              <a:fillRect/>
            </a:stretch>
          </p:blipFill>
          <p:spPr>
            <a:xfrm>
              <a:off x="4067943" y="627530"/>
              <a:ext cx="5083061" cy="4265480"/>
            </a:xfrm>
            <a:prstGeom prst="rect">
              <a:avLst/>
            </a:prstGeom>
          </p:spPr>
        </p:pic>
        <p:sp>
          <p:nvSpPr>
            <p:cNvPr id="22" name="Footer Placeholder 4">
              <a:extLst>
                <a:ext uri="{FF2B5EF4-FFF2-40B4-BE49-F238E27FC236}">
                  <a16:creationId xmlns:a16="http://schemas.microsoft.com/office/drawing/2014/main" id="{3AF45CDD-1D83-7306-1457-C6CF2A51E776}"/>
                </a:ext>
              </a:extLst>
            </p:cNvPr>
            <p:cNvSpPr txBox="1">
              <a:spLocks/>
            </p:cNvSpPr>
            <p:nvPr/>
          </p:nvSpPr>
          <p:spPr>
            <a:xfrm>
              <a:off x="4124690" y="4611883"/>
              <a:ext cx="1304844"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a:solidFill>
                    <a:schemeClr val="bg1"/>
                  </a:solidFill>
                  <a:effectLst>
                    <a:outerShdw blurRad="635000" dir="5400000" algn="ctr" rotWithShape="0">
                      <a:srgbClr val="000000">
                        <a:alpha val="75000"/>
                      </a:srgbClr>
                    </a:outerShdw>
                  </a:effectLst>
                  <a:latin typeface="Finlandica" charset="0"/>
                </a:rPr>
                <a:t>Big Be-Hide (2019). Alicja </a:t>
              </a:r>
              <a:r>
                <a:rPr lang="en-US" sz="700" kern="0" cap="none" spc="0" dirty="0" err="1">
                  <a:solidFill>
                    <a:schemeClr val="bg1"/>
                  </a:solidFill>
                  <a:effectLst>
                    <a:outerShdw blurRad="635000" dir="5400000" algn="ctr" rotWithShape="0">
                      <a:srgbClr val="000000">
                        <a:alpha val="75000"/>
                      </a:srgbClr>
                    </a:outerShdw>
                  </a:effectLst>
                  <a:latin typeface="Finlandica" charset="0"/>
                </a:rPr>
                <a:t>Kwade</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HAM / Maija Toivanen</a:t>
              </a:r>
            </a:p>
          </p:txBody>
        </p:sp>
      </p:grpSp>
      <p:sp>
        <p:nvSpPr>
          <p:cNvPr id="27" name="TextBox 26">
            <a:extLst>
              <a:ext uri="{FF2B5EF4-FFF2-40B4-BE49-F238E27FC236}">
                <a16:creationId xmlns:a16="http://schemas.microsoft.com/office/drawing/2014/main" id="{1DFB1B04-8A27-771D-9847-4DB686CC2FBC}"/>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A53235C2-3478-B607-890A-691394AE22A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1B5D843E-E460-0F2E-689B-8ABB8A2DB8A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AE5D1B-88F3-FE2F-B2ED-774570594CC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919C2F88-A040-1CA4-B923-EAD294CE278E}"/>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Our art is deeply rooted in our environment</a:t>
            </a:r>
          </a:p>
        </p:txBody>
      </p:sp>
      <p:sp>
        <p:nvSpPr>
          <p:cNvPr id="40" name="Title 1">
            <a:extLst>
              <a:ext uri="{FF2B5EF4-FFF2-40B4-BE49-F238E27FC236}">
                <a16:creationId xmlns:a16="http://schemas.microsoft.com/office/drawing/2014/main" id="{EA8E7114-DE17-D77C-1715-75812C0F3639}"/>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41" name="Rectangle 40">
            <a:extLst>
              <a:ext uri="{FF2B5EF4-FFF2-40B4-BE49-F238E27FC236}">
                <a16:creationId xmlns:a16="http://schemas.microsoft.com/office/drawing/2014/main" id="{E0278751-069F-AAD6-8C09-09C0FA3C93C5}"/>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itle 1">
            <a:extLst>
              <a:ext uri="{FF2B5EF4-FFF2-40B4-BE49-F238E27FC236}">
                <a16:creationId xmlns:a16="http://schemas.microsoft.com/office/drawing/2014/main" id="{E0B3B113-B6D7-F74D-545D-EE41ED92427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3" name="Title 1">
            <a:extLst>
              <a:ext uri="{FF2B5EF4-FFF2-40B4-BE49-F238E27FC236}">
                <a16:creationId xmlns:a16="http://schemas.microsoft.com/office/drawing/2014/main" id="{3E6C0E2C-30AE-ED60-2A5C-673C71003AE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4" name="Title 1">
            <a:extLst>
              <a:ext uri="{FF2B5EF4-FFF2-40B4-BE49-F238E27FC236}">
                <a16:creationId xmlns:a16="http://schemas.microsoft.com/office/drawing/2014/main" id="{7C56DAD7-79B3-2DBE-D943-19C326A6D1B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5" name="Title 1">
            <a:extLst>
              <a:ext uri="{FF2B5EF4-FFF2-40B4-BE49-F238E27FC236}">
                <a16:creationId xmlns:a16="http://schemas.microsoft.com/office/drawing/2014/main" id="{E2CD1F99-4B65-4107-C0B0-9E98FDB87A70}"/>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6" name="Title 1">
            <a:extLst>
              <a:ext uri="{FF2B5EF4-FFF2-40B4-BE49-F238E27FC236}">
                <a16:creationId xmlns:a16="http://schemas.microsoft.com/office/drawing/2014/main" id="{2719B137-4280-2BA6-A257-5FEB6B08F83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7" name="Title 1">
            <a:extLst>
              <a:ext uri="{FF2B5EF4-FFF2-40B4-BE49-F238E27FC236}">
                <a16:creationId xmlns:a16="http://schemas.microsoft.com/office/drawing/2014/main" id="{A42E48FB-3C3C-06C0-8D6C-79EAE309B61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8" name="Title 1">
            <a:extLst>
              <a:ext uri="{FF2B5EF4-FFF2-40B4-BE49-F238E27FC236}">
                <a16:creationId xmlns:a16="http://schemas.microsoft.com/office/drawing/2014/main" id="{2FDFCF43-6C7D-676E-292B-F879C485E6E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9" name="Title 1">
            <a:extLst>
              <a:ext uri="{FF2B5EF4-FFF2-40B4-BE49-F238E27FC236}">
                <a16:creationId xmlns:a16="http://schemas.microsoft.com/office/drawing/2014/main" id="{5D8E585B-CC50-95D2-70C4-017A2C1B885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9</a:t>
            </a:r>
          </a:p>
        </p:txBody>
      </p:sp>
      <p:sp>
        <p:nvSpPr>
          <p:cNvPr id="50" name="Title 1">
            <a:extLst>
              <a:ext uri="{FF2B5EF4-FFF2-40B4-BE49-F238E27FC236}">
                <a16:creationId xmlns:a16="http://schemas.microsoft.com/office/drawing/2014/main" id="{1D1B191E-0B3F-4D22-1629-308232C37F7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9" name="Rectangle 8">
            <a:extLst>
              <a:ext uri="{FF2B5EF4-FFF2-40B4-BE49-F238E27FC236}">
                <a16:creationId xmlns:a16="http://schemas.microsoft.com/office/drawing/2014/main" id="{C5327072-4643-DA02-2EDE-C0F72B31FEC3}"/>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D1F3EDB-4483-CD60-BEBD-15A2E9177759}"/>
              </a:ext>
            </a:extLst>
          </p:cNvPr>
          <p:cNvGrpSpPr/>
          <p:nvPr/>
        </p:nvGrpSpPr>
        <p:grpSpPr>
          <a:xfrm>
            <a:off x="860476" y="1361521"/>
            <a:ext cx="2454494" cy="1231106"/>
            <a:chOff x="834485" y="2636069"/>
            <a:chExt cx="2454494" cy="1231106"/>
          </a:xfrm>
        </p:grpSpPr>
        <p:sp>
          <p:nvSpPr>
            <p:cNvPr id="12" name="Title 1">
              <a:extLst>
                <a:ext uri="{FF2B5EF4-FFF2-40B4-BE49-F238E27FC236}">
                  <a16:creationId xmlns:a16="http://schemas.microsoft.com/office/drawing/2014/main" id="{0307E4EE-2C9D-0A5F-610C-D7E7BC34E50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4" name="Title 1">
              <a:extLst>
                <a:ext uri="{FF2B5EF4-FFF2-40B4-BE49-F238E27FC236}">
                  <a16:creationId xmlns:a16="http://schemas.microsoft.com/office/drawing/2014/main" id="{AC7B6C27-BCAD-A38F-6C96-39AA36AB1FF7}"/>
                </a:ext>
              </a:extLst>
            </p:cNvPr>
            <p:cNvSpPr txBox="1">
              <a:spLocks/>
            </p:cNvSpPr>
            <p:nvPr/>
          </p:nvSpPr>
          <p:spPr>
            <a:xfrm>
              <a:off x="834485" y="2636069"/>
              <a:ext cx="2454494"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In Finnish contemporary art, nature and its state is always on display.</a:t>
              </a:r>
            </a:p>
          </p:txBody>
        </p:sp>
      </p:grpSp>
      <p:sp>
        <p:nvSpPr>
          <p:cNvPr id="15" name="Title 1">
            <a:extLst>
              <a:ext uri="{FF2B5EF4-FFF2-40B4-BE49-F238E27FC236}">
                <a16:creationId xmlns:a16="http://schemas.microsoft.com/office/drawing/2014/main" id="{B2F8268F-5B47-B157-8473-35296384F45E}"/>
              </a:ext>
            </a:extLst>
          </p:cNvPr>
          <p:cNvSpPr txBox="1">
            <a:spLocks/>
          </p:cNvSpPr>
          <p:nvPr/>
        </p:nvSpPr>
        <p:spPr>
          <a:xfrm>
            <a:off x="1129836" y="3160315"/>
            <a:ext cx="1861715"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Artists highlight nature in their work by using natural materials and addressing current concerns such as the ecological crisis and loss of biodiversity.</a:t>
            </a:r>
          </a:p>
        </p:txBody>
      </p:sp>
      <p:grpSp>
        <p:nvGrpSpPr>
          <p:cNvPr id="3" name="Group 2">
            <a:extLst>
              <a:ext uri="{FF2B5EF4-FFF2-40B4-BE49-F238E27FC236}">
                <a16:creationId xmlns:a16="http://schemas.microsoft.com/office/drawing/2014/main" id="{55DB6A1A-ED59-D384-C825-E96EA603F6C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88683E-525B-5616-CD51-6493542CDD14}"/>
                </a:ext>
              </a:extLst>
            </p:cNvPr>
            <p:cNvPicPr>
              <a:picLocks/>
            </p:cNvPicPr>
            <p:nvPr/>
          </p:nvPicPr>
          <p:blipFill>
            <a:blip r:embed="rId6">
              <a:extLst>
                <a:ext uri="{28A0092B-C50C-407E-A947-70E740481C1C}">
                  <a14:useLocalDpi xmlns:a14="http://schemas.microsoft.com/office/drawing/2010/main" val="0"/>
                </a:ext>
              </a:extLst>
            </a:blip>
            <a:srcRect l="17868" r="15092"/>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96EB201-E82B-8773-B352-FE95576B96FC}"/>
                </a:ext>
              </a:extLst>
            </p:cNvPr>
            <p:cNvSpPr txBox="1">
              <a:spLocks/>
            </p:cNvSpPr>
            <p:nvPr/>
          </p:nvSpPr>
          <p:spPr>
            <a:xfrm>
              <a:off x="225880" y="9215762"/>
              <a:ext cx="147796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Finlandica" charset="0"/>
                </a:rPr>
                <a:t>Kelluva</a:t>
              </a:r>
              <a:r>
                <a:rPr lang="en-US" sz="700" kern="0" cap="none" spc="0" dirty="0">
                  <a:solidFill>
                    <a:schemeClr val="bg1"/>
                  </a:solidFill>
                  <a:effectLst>
                    <a:outerShdw blurRad="635000" dir="5400000" algn="ctr" rotWithShape="0">
                      <a:srgbClr val="000000">
                        <a:alpha val="75000"/>
                      </a:srgbClr>
                    </a:outerShdw>
                  </a:effectLst>
                  <a:latin typeface="Finlandica" charset="0"/>
                </a:rPr>
                <a:t> Saari (2019). Raimo Saarinen.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Niko Tiainen</a:t>
              </a:r>
            </a:p>
          </p:txBody>
        </p:sp>
      </p:grpSp>
    </p:spTree>
    <p:custDataLst>
      <p:tags r:id="rId1"/>
    </p:custDataLst>
    <p:extLst>
      <p:ext uri="{BB962C8B-B14F-4D97-AF65-F5344CB8AC3E}">
        <p14:creationId xmlns:p14="http://schemas.microsoft.com/office/powerpoint/2010/main" val="425258350"/>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ppt_y</p:attrName>
                                        </p:attrNameLst>
                                      </p:cBhvr>
                                      <p:tavLst>
                                        <p:tav tm="0">
                                          <p:val>
                                            <p:strVal val="#ppt_y+#ppt_h*1.125000"/>
                                          </p:val>
                                        </p:tav>
                                        <p:tav tm="100000">
                                          <p:val>
                                            <p:strVal val="#ppt_y"/>
                                          </p:val>
                                        </p:tav>
                                      </p:tavLst>
                                    </p:anim>
                                    <p:animEffect transition="in" filter="wipe(up)">
                                      <p:cBhvr>
                                        <p:cTn id="8" dur="10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strVal val="#ppt_w*0.70"/>
                                          </p:val>
                                        </p:tav>
                                        <p:tav tm="100000">
                                          <p:val>
                                            <p:strVal val="#ppt_w"/>
                                          </p:val>
                                        </p:tav>
                                      </p:tavLst>
                                    </p:anim>
                                    <p:anim calcmode="lin" valueType="num">
                                      <p:cBhvr>
                                        <p:cTn id="14" dur="750" fill="hold"/>
                                        <p:tgtEl>
                                          <p:spTgt spid="9"/>
                                        </p:tgtEl>
                                        <p:attrNameLst>
                                          <p:attrName>ppt_h</p:attrName>
                                        </p:attrNameLst>
                                      </p:cBhvr>
                                      <p:tavLst>
                                        <p:tav tm="0">
                                          <p:val>
                                            <p:strVal val="#ppt_h"/>
                                          </p:val>
                                        </p:tav>
                                        <p:tav tm="100000">
                                          <p:val>
                                            <p:strVal val="#ppt_h"/>
                                          </p:val>
                                        </p:tav>
                                      </p:tavLst>
                                    </p:anim>
                                    <p:animEffect transition="in" filter="fade">
                                      <p:cBhvr>
                                        <p:cTn id="15" dur="750"/>
                                        <p:tgtEl>
                                          <p:spTgt spid="9"/>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p:tgtEl>
                                          <p:spTgt spid="15"/>
                                        </p:tgtEl>
                                        <p:attrNameLst>
                                          <p:attrName>ppt_y</p:attrName>
                                        </p:attrNameLst>
                                      </p:cBhvr>
                                      <p:tavLst>
                                        <p:tav tm="0">
                                          <p:val>
                                            <p:strVal val="#ppt_y-#ppt_h*1.125000"/>
                                          </p:val>
                                        </p:tav>
                                        <p:tav tm="100000">
                                          <p:val>
                                            <p:strVal val="#ppt_y"/>
                                          </p:val>
                                        </p:tav>
                                      </p:tavLst>
                                    </p:anim>
                                    <p:animEffect transition="in" filter="wipe(dow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extLst>
    <p:ext uri="{6950BFC3-D8DA-4A85-94F7-54DA5524770B}">
      <p188:commentRel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t="4646" b="4646"/>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Malva.</a:t>
            </a:r>
            <a:br>
              <a:rPr lang="en-US" sz="700" kern="0" cap="none" spc="0">
                <a:solidFill>
                  <a:schemeClr val="bg1"/>
                </a:solidFill>
              </a:rPr>
            </a:br>
            <a:r>
              <a:rPr lang="en-US" sz="700" kern="0" cap="none" spc="0">
                <a:solidFill>
                  <a:schemeClr val="bg1"/>
                </a:solidFill>
              </a:rPr>
              <a:t>Photo: Tommi Mattila</a:t>
            </a: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Finnish museum scene is </a:t>
            </a:r>
          </a:p>
          <a:p>
            <a:pPr algn="ctr"/>
            <a:r>
              <a:rPr lang="en-US" sz="2000">
                <a:solidFill>
                  <a:schemeClr val="bg1"/>
                </a:solidFill>
                <a:effectLst>
                  <a:outerShdw blurRad="994667" dir="5400000" sx="102000" sy="102000" algn="ctr" rotWithShape="0">
                    <a:srgbClr val="000000"/>
                  </a:outerShdw>
                </a:effectLst>
              </a:rPr>
              <a:t>exhibiting record numbers</a:t>
            </a:r>
            <a:endParaRPr lang="en-US">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BBF5-4146-B02B-CCAD-C429B3641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D4D180-B9D6-714E-2373-0961E447B7E6}"/>
              </a:ext>
            </a:extLst>
          </p:cNvPr>
          <p:cNvPicPr>
            <a:picLocks noChangeAspect="1"/>
          </p:cNvPicPr>
          <p:nvPr/>
        </p:nvPicPr>
        <p:blipFill>
          <a:blip r:embed="rId3">
            <a:extLst>
              <a:ext uri="{28A0092B-C50C-407E-A947-70E740481C1C}">
                <a14:useLocalDpi xmlns:a14="http://schemas.microsoft.com/office/drawing/2010/main" val="0"/>
              </a:ext>
            </a:extLst>
          </a:blip>
          <a:srcRect t="15624"/>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8FA22FD-3E4F-364F-633D-DC8CD8E67C1F}"/>
              </a:ext>
            </a:extLst>
          </p:cNvPr>
          <p:cNvSpPr/>
          <p:nvPr/>
        </p:nvSpPr>
        <p:spPr>
          <a:xfrm>
            <a:off x="0" y="0"/>
            <a:ext cx="9144000" cy="51435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7029A63-C667-6CE8-94D0-3ACD2ED2B55F}"/>
              </a:ext>
            </a:extLst>
          </p:cNvPr>
          <p:cNvSpPr txBox="1">
            <a:spLocks/>
          </p:cNvSpPr>
          <p:nvPr/>
        </p:nvSpPr>
        <p:spPr>
          <a:xfrm>
            <a:off x="1511300" y="4727153"/>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err="1">
                <a:solidFill>
                  <a:schemeClr val="bg1"/>
                </a:solidFill>
              </a:rPr>
              <a:t>Kuvataideakatemia</a:t>
            </a:r>
            <a:r>
              <a:rPr lang="en-US" sz="700" kern="0" cap="none" spc="0">
                <a:solidFill>
                  <a:schemeClr val="bg1"/>
                </a:solidFill>
              </a:rPr>
              <a:t>. </a:t>
            </a:r>
          </a:p>
          <a:p>
            <a:pPr algn="ctr"/>
            <a:r>
              <a:rPr lang="en-US" sz="700" kern="0" cap="none" spc="0">
                <a:solidFill>
                  <a:schemeClr val="bg1"/>
                </a:solidFill>
              </a:rPr>
              <a:t>Photo: Tuomas </a:t>
            </a:r>
            <a:r>
              <a:rPr lang="en-US" sz="700" kern="0" cap="none" spc="0" err="1">
                <a:solidFill>
                  <a:schemeClr val="bg1"/>
                </a:solidFill>
              </a:rPr>
              <a:t>Uusheimo</a:t>
            </a:r>
            <a:endParaRPr lang="en-US" sz="700" kern="0" cap="none" spc="0">
              <a:solidFill>
                <a:schemeClr val="bg1"/>
              </a:solidFill>
            </a:endParaRPr>
          </a:p>
        </p:txBody>
      </p:sp>
      <p:sp>
        <p:nvSpPr>
          <p:cNvPr id="6" name="Title 1">
            <a:extLst>
              <a:ext uri="{FF2B5EF4-FFF2-40B4-BE49-F238E27FC236}">
                <a16:creationId xmlns:a16="http://schemas.microsoft.com/office/drawing/2014/main" id="{FE396E0A-61DF-BAC9-F6D9-5357B36E5D3E}"/>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10/10</a:t>
            </a:r>
          </a:p>
        </p:txBody>
      </p:sp>
      <p:sp>
        <p:nvSpPr>
          <p:cNvPr id="7" name="Title 1">
            <a:extLst>
              <a:ext uri="{FF2B5EF4-FFF2-40B4-BE49-F238E27FC236}">
                <a16:creationId xmlns:a16="http://schemas.microsoft.com/office/drawing/2014/main" id="{A917D421-94C6-E035-6829-E0299B68F73F}"/>
              </a:ext>
            </a:extLst>
          </p:cNvPr>
          <p:cNvSpPr txBox="1">
            <a:spLocks/>
          </p:cNvSpPr>
          <p:nvPr/>
        </p:nvSpPr>
        <p:spPr>
          <a:xfrm>
            <a:off x="1170041" y="2459851"/>
            <a:ext cx="6803918" cy="707886"/>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rPr>
              <a:t>World-class art </a:t>
            </a:r>
          </a:p>
          <a:p>
            <a:pPr algn="ctr"/>
            <a:r>
              <a:rPr lang="en-US" sz="2000">
                <a:solidFill>
                  <a:schemeClr val="bg1"/>
                </a:solidFill>
                <a:effectLst>
                  <a:outerShdw blurRad="994667" dir="5400000" sx="104000" sy="104000" algn="ctr" rotWithShape="0">
                    <a:srgbClr val="000000"/>
                  </a:outerShdw>
                </a:effectLst>
              </a:rPr>
              <a:t>education system</a:t>
            </a:r>
            <a:endParaRPr lang="en-US" sz="2000">
              <a:solidFill>
                <a:schemeClr val="bg1"/>
              </a:solidFill>
              <a:effectLst>
                <a:outerShdw blurRad="994667" dir="5400000" sx="104000" sy="104000" algn="ctr" rotWithShape="0">
                  <a:srgbClr val="000000"/>
                </a:outerShdw>
              </a:effectLst>
              <a:latin typeface="Finlandica"/>
            </a:endParaRPr>
          </a:p>
        </p:txBody>
      </p:sp>
      <p:pic>
        <p:nvPicPr>
          <p:cNvPr id="4" name="Picture 3">
            <a:extLst>
              <a:ext uri="{FF2B5EF4-FFF2-40B4-BE49-F238E27FC236}">
                <a16:creationId xmlns:a16="http://schemas.microsoft.com/office/drawing/2014/main" id="{9EFE8E26-D37E-4675-508B-CEDFA3F38562}"/>
              </a:ext>
            </a:extLst>
          </p:cNvPr>
          <p:cNvPicPr>
            <a:picLocks/>
          </p:cNvPicPr>
          <p:nvPr/>
        </p:nvPicPr>
        <p:blipFill>
          <a:blip r:embed="rId4"/>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EEDFADF-1086-AAAE-CFFE-BC43187A2F77}"/>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Tree>
    <p:extLst>
      <p:ext uri="{BB962C8B-B14F-4D97-AF65-F5344CB8AC3E}">
        <p14:creationId xmlns:p14="http://schemas.microsoft.com/office/powerpoint/2010/main" val="293868448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736A3-7873-5C01-8A1D-A806E015C342}"/>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C40536D9-E7BD-78A5-D2D2-ACEE00F05FE5}"/>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8A20419-BE67-152D-D632-0941533EEED7}"/>
              </a:ext>
            </a:extLst>
          </p:cNvPr>
          <p:cNvGrpSpPr/>
          <p:nvPr/>
        </p:nvGrpSpPr>
        <p:grpSpPr>
          <a:xfrm>
            <a:off x="721046" y="1740978"/>
            <a:ext cx="2733354" cy="575436"/>
            <a:chOff x="695055" y="2381064"/>
            <a:chExt cx="2733354" cy="575436"/>
          </a:xfrm>
        </p:grpSpPr>
        <p:sp>
          <p:nvSpPr>
            <p:cNvPr id="38" name="Title 1">
              <a:extLst>
                <a:ext uri="{FF2B5EF4-FFF2-40B4-BE49-F238E27FC236}">
                  <a16:creationId xmlns:a16="http://schemas.microsoft.com/office/drawing/2014/main" id="{70CE1FB6-8728-CA8B-2B41-B2F7127DD99D}"/>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3FF6C20D-5E5A-B61E-AD59-A492FE108B1B}"/>
                </a:ext>
              </a:extLst>
            </p:cNvPr>
            <p:cNvSpPr txBox="1">
              <a:spLocks/>
            </p:cNvSpPr>
            <p:nvPr/>
          </p:nvSpPr>
          <p:spPr>
            <a:xfrm>
              <a:off x="695055" y="2381064"/>
              <a:ext cx="2733354" cy="5539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1800" err="1"/>
                <a:t>Finnish</a:t>
              </a:r>
              <a:r>
                <a:rPr lang="fi-FI" sz="1800"/>
                <a:t> </a:t>
              </a:r>
              <a:r>
                <a:rPr lang="fi-FI" sz="1800" err="1"/>
                <a:t>professional</a:t>
              </a:r>
              <a:r>
                <a:rPr lang="fi-FI" sz="1800"/>
                <a:t> </a:t>
              </a:r>
              <a:r>
                <a:rPr lang="fi-FI" sz="1800" err="1"/>
                <a:t>artists</a:t>
              </a:r>
              <a:r>
                <a:rPr lang="fi-FI" sz="1800"/>
                <a:t> </a:t>
              </a:r>
              <a:r>
                <a:rPr lang="fi-FI" sz="1800" err="1"/>
                <a:t>are</a:t>
              </a:r>
              <a:r>
                <a:rPr lang="fi-FI" sz="1800"/>
                <a:t> </a:t>
              </a:r>
              <a:r>
                <a:rPr lang="fi-FI" sz="1800" err="1"/>
                <a:t>highly</a:t>
              </a:r>
              <a:r>
                <a:rPr lang="fi-FI" sz="1800"/>
                <a:t> educated.</a:t>
              </a:r>
              <a:endParaRPr lang="en-FI" sz="1800"/>
            </a:p>
          </p:txBody>
        </p:sp>
      </p:grpSp>
      <p:sp>
        <p:nvSpPr>
          <p:cNvPr id="19" name="Title 1">
            <a:extLst>
              <a:ext uri="{FF2B5EF4-FFF2-40B4-BE49-F238E27FC236}">
                <a16:creationId xmlns:a16="http://schemas.microsoft.com/office/drawing/2014/main" id="{8BC6114E-1C3B-04EA-AC71-C3B7EF4A4E42}"/>
              </a:ext>
            </a:extLst>
          </p:cNvPr>
          <p:cNvSpPr txBox="1">
            <a:spLocks/>
          </p:cNvSpPr>
          <p:nvPr/>
        </p:nvSpPr>
        <p:spPr>
          <a:xfrm>
            <a:off x="1156865" y="3160315"/>
            <a:ext cx="1861715"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Public education provides children and students with the skills to apply for further education at top-ranking universities.</a:t>
            </a:r>
            <a:endParaRPr lang="en-US" sz="1000" b="0" i="1">
              <a:solidFill>
                <a:schemeClr val="tx1"/>
              </a:solidFill>
              <a:ea typeface="+mj-lt"/>
              <a:cs typeface="+mj-lt"/>
            </a:endParaRPr>
          </a:p>
        </p:txBody>
      </p:sp>
      <p:grpSp>
        <p:nvGrpSpPr>
          <p:cNvPr id="3" name="Group 2">
            <a:extLst>
              <a:ext uri="{FF2B5EF4-FFF2-40B4-BE49-F238E27FC236}">
                <a16:creationId xmlns:a16="http://schemas.microsoft.com/office/drawing/2014/main" id="{C429DF1C-E115-B7D9-CFB0-5EBE6D24EB6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2421954-9A2E-B418-610A-801A81736C70}"/>
                </a:ext>
              </a:extLst>
            </p:cNvPr>
            <p:cNvPicPr>
              <a:picLocks/>
            </p:cNvPicPr>
            <p:nvPr/>
          </p:nvPicPr>
          <p:blipFill>
            <a:blip r:embed="rId4">
              <a:extLst>
                <a:ext uri="{28A0092B-C50C-407E-A947-70E740481C1C}">
                  <a14:useLocalDpi xmlns:a14="http://schemas.microsoft.com/office/drawing/2010/main" val="0"/>
                </a:ext>
              </a:extLst>
            </a:blip>
            <a:srcRect l="20205" r="20205"/>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6EFB69C4-F15F-8DD4-82F9-59C3E0E45188}"/>
                </a:ext>
              </a:extLst>
            </p:cNvPr>
            <p:cNvSpPr txBox="1">
              <a:spLocks/>
            </p:cNvSpPr>
            <p:nvPr/>
          </p:nvSpPr>
          <p:spPr>
            <a:xfrm>
              <a:off x="243010" y="9239847"/>
              <a:ext cx="96180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Kuvataideakatemia</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Tuomas </a:t>
              </a:r>
              <a:r>
                <a:rPr lang="en-US" sz="700" kern="0" cap="none" spc="0" err="1">
                  <a:solidFill>
                    <a:schemeClr val="bg1"/>
                  </a:solidFill>
                  <a:effectLst>
                    <a:outerShdw blurRad="635000" dir="5400000" algn="ctr" rotWithShape="0">
                      <a:srgbClr val="000000">
                        <a:alpha val="75000"/>
                      </a:srgbClr>
                    </a:outerShdw>
                  </a:effectLst>
                  <a:latin typeface="Finlandica" charset="0"/>
                </a:rPr>
                <a:t>Uusheimo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61845F1A-7DB6-8050-B3AB-E5FACA93DC8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7CDA81E5-77C4-5888-FF03-D63B3ADDE37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mn-lt"/>
              </a:rPr>
              <a:t>World-class art education system</a:t>
            </a:r>
          </a:p>
        </p:txBody>
      </p:sp>
      <p:sp>
        <p:nvSpPr>
          <p:cNvPr id="56" name="Title 1">
            <a:extLst>
              <a:ext uri="{FF2B5EF4-FFF2-40B4-BE49-F238E27FC236}">
                <a16:creationId xmlns:a16="http://schemas.microsoft.com/office/drawing/2014/main" id="{00A305C4-D2E9-5661-D33C-9AF00021F152}"/>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2FD7FB2A-C28E-157A-9A4A-78A0FFC7AB5F}"/>
              </a:ext>
            </a:extLst>
          </p:cNvPr>
          <p:cNvSpPr/>
          <p:nvPr/>
        </p:nvSpPr>
        <p:spPr>
          <a:xfrm>
            <a:off x="326706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50CC5F2B-6743-22C0-2F1A-E00C15D52015}"/>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5D76E427-100D-7563-8D56-6F93F5DC2E9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38BAE8B2-E479-5C8F-8743-B704D9B27905}"/>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5ACD324-FB06-0800-F487-C445B666671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2A182731-5C64-ACAA-069C-AE9E0A176BF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E162253C-8B0A-7C76-F9BF-57424C46C784}"/>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88E9A625-8CAE-E871-695B-5C456B4E4B93}"/>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3" name="TextBox 22">
            <a:extLst>
              <a:ext uri="{FF2B5EF4-FFF2-40B4-BE49-F238E27FC236}">
                <a16:creationId xmlns:a16="http://schemas.microsoft.com/office/drawing/2014/main" id="{4911B6A0-A3BD-AAC5-3E12-3C85C51BD043}"/>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65" name="Title 1">
            <a:extLst>
              <a:ext uri="{FF2B5EF4-FFF2-40B4-BE49-F238E27FC236}">
                <a16:creationId xmlns:a16="http://schemas.microsoft.com/office/drawing/2014/main" id="{3F3453C5-09DF-F756-61A2-9DC50E81BDC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9C0EE62D-7610-1A27-FD0E-4D9320F1895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grpSp>
        <p:nvGrpSpPr>
          <p:cNvPr id="10" name="Group 9">
            <a:extLst>
              <a:ext uri="{FF2B5EF4-FFF2-40B4-BE49-F238E27FC236}">
                <a16:creationId xmlns:a16="http://schemas.microsoft.com/office/drawing/2014/main" id="{E612A7C9-7F28-72A8-EDD2-E1A7164C6A0C}"/>
              </a:ext>
            </a:extLst>
          </p:cNvPr>
          <p:cNvGrpSpPr/>
          <p:nvPr/>
        </p:nvGrpSpPr>
        <p:grpSpPr>
          <a:xfrm>
            <a:off x="4067944" y="627015"/>
            <a:ext cx="5076056" cy="4265480"/>
            <a:chOff x="4067944" y="627015"/>
            <a:chExt cx="5076056" cy="4265480"/>
          </a:xfrm>
        </p:grpSpPr>
        <p:pic>
          <p:nvPicPr>
            <p:cNvPr id="13" name="Picture 12">
              <a:extLst>
                <a:ext uri="{FF2B5EF4-FFF2-40B4-BE49-F238E27FC236}">
                  <a16:creationId xmlns:a16="http://schemas.microsoft.com/office/drawing/2014/main" id="{79E4FDDC-8488-D610-67FA-23CF350F97F1}"/>
                </a:ext>
              </a:extLst>
            </p:cNvPr>
            <p:cNvPicPr>
              <a:picLocks noChangeAspect="1"/>
            </p:cNvPicPr>
            <p:nvPr/>
          </p:nvPicPr>
          <p:blipFill>
            <a:blip r:embed="rId5">
              <a:extLst>
                <a:ext uri="{28A0092B-C50C-407E-A947-70E740481C1C}">
                  <a14:useLocalDpi xmlns:a14="http://schemas.microsoft.com/office/drawing/2010/main" val="0"/>
                </a:ext>
              </a:extLst>
            </a:blip>
            <a:srcRect l="10371" r="10371"/>
            <a:stretch/>
          </p:blipFill>
          <p:spPr>
            <a:xfrm>
              <a:off x="4067944" y="627015"/>
              <a:ext cx="5076056" cy="4265480"/>
            </a:xfrm>
            <a:prstGeom prst="rect">
              <a:avLst/>
            </a:prstGeom>
          </p:spPr>
        </p:pic>
        <p:sp>
          <p:nvSpPr>
            <p:cNvPr id="22" name="Footer Placeholder 4">
              <a:extLst>
                <a:ext uri="{FF2B5EF4-FFF2-40B4-BE49-F238E27FC236}">
                  <a16:creationId xmlns:a16="http://schemas.microsoft.com/office/drawing/2014/main" id="{3A4ED1FF-251F-FE3A-314D-F1D3C35D6790}"/>
                </a:ext>
              </a:extLst>
            </p:cNvPr>
            <p:cNvSpPr txBox="1">
              <a:spLocks/>
            </p:cNvSpPr>
            <p:nvPr/>
          </p:nvSpPr>
          <p:spPr>
            <a:xfrm>
              <a:off x="4124690" y="4589517"/>
              <a:ext cx="492282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Väre</a:t>
              </a:r>
              <a:r>
                <a:rPr lang="en-US" sz="700" kern="0" cap="none" spc="0">
                  <a:solidFill>
                    <a:schemeClr val="bg1"/>
                  </a:solidFill>
                  <a:effectLst>
                    <a:outerShdw blurRad="635000" dir="5400000" algn="ctr" rotWithShape="0">
                      <a:srgbClr val="000000">
                        <a:alpha val="75000"/>
                      </a:srgbClr>
                    </a:outerShdw>
                  </a:effectLst>
                  <a:latin typeface="Finlandica" charset="0"/>
                </a:rPr>
                <a:t> Building – Aalto University School of Arts, Design and Architecture in </a:t>
              </a:r>
              <a:r>
                <a:rPr lang="en-US" sz="700" kern="0" cap="none" spc="0" err="1">
                  <a:solidFill>
                    <a:schemeClr val="bg1"/>
                  </a:solidFill>
                  <a:effectLst>
                    <a:outerShdw blurRad="635000" dir="5400000" algn="ctr" rotWithShape="0">
                      <a:srgbClr val="000000">
                        <a:alpha val="75000"/>
                      </a:srgbClr>
                    </a:outerShdw>
                  </a:effectLst>
                  <a:latin typeface="Finlandica" charset="0"/>
                </a:rPr>
                <a:t>Otaniemi</a:t>
              </a:r>
              <a:r>
                <a:rPr lang="en-US" sz="700" kern="0" cap="none" spc="0">
                  <a:solidFill>
                    <a:schemeClr val="bg1"/>
                  </a:solidFill>
                  <a:effectLst>
                    <a:outerShdw blurRad="635000" dir="5400000" algn="ctr" rotWithShape="0">
                      <a:srgbClr val="000000">
                        <a:alpha val="75000"/>
                      </a:srgbClr>
                    </a:outerShdw>
                  </a:effectLst>
                  <a:latin typeface="Finlandica" charset="0"/>
                </a:rPr>
                <a:t>, Espoo, 2018. Designed by </a:t>
              </a:r>
              <a:r>
                <a:rPr lang="en-US" sz="700" kern="0" cap="none" spc="0" err="1">
                  <a:solidFill>
                    <a:schemeClr val="bg1"/>
                  </a:solidFill>
                  <a:effectLst>
                    <a:outerShdw blurRad="635000" dir="5400000" algn="ctr" rotWithShape="0">
                      <a:srgbClr val="000000">
                        <a:alpha val="75000"/>
                      </a:srgbClr>
                    </a:outerShdw>
                  </a:effectLst>
                  <a:latin typeface="Finlandica" charset="0"/>
                </a:rPr>
                <a:t>Verstas</a:t>
              </a:r>
              <a:r>
                <a:rPr lang="en-US" sz="700" kern="0" cap="none" spc="0">
                  <a:solidFill>
                    <a:schemeClr val="bg1"/>
                  </a:solidFill>
                  <a:effectLst>
                    <a:outerShdw blurRad="635000" dir="5400000" algn="ctr" rotWithShape="0">
                      <a:srgbClr val="000000">
                        <a:alpha val="75000"/>
                      </a:srgbClr>
                    </a:outerShdw>
                  </a:effectLst>
                  <a:latin typeface="Finlandica" charset="0"/>
                </a:rPr>
                <a:t> Architects.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Andreas </a:t>
              </a:r>
              <a:r>
                <a:rPr lang="en-US" sz="700" kern="0" cap="none" spc="0" err="1">
                  <a:solidFill>
                    <a:schemeClr val="bg1"/>
                  </a:solidFill>
                  <a:effectLst>
                    <a:outerShdw blurRad="635000" dir="5400000" algn="ctr" rotWithShape="0">
                      <a:srgbClr val="000000">
                        <a:alpha val="75000"/>
                      </a:srgbClr>
                    </a:outerShdw>
                  </a:effectLst>
                  <a:latin typeface="Finlandica" charset="0"/>
                </a:rPr>
                <a:t>Meichsner</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 name="Title 1">
            <a:extLst>
              <a:ext uri="{FF2B5EF4-FFF2-40B4-BE49-F238E27FC236}">
                <a16:creationId xmlns:a16="http://schemas.microsoft.com/office/drawing/2014/main" id="{B60E785C-05EA-7DA1-D34E-F328D8718258}"/>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1C2DF53D-FDC7-E6CF-E5D3-C6D585ADE3D9}"/>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198181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p>
          <a:p>
            <a:pPr algn="ctr"/>
            <a:r>
              <a:rPr lang="en-US" sz="2000">
                <a:solidFill>
                  <a:schemeClr val="bg1"/>
                </a:solidFill>
                <a:effectLst>
                  <a:outerShdw blurRad="994667" dir="5400000" sx="104000" sy="104000" algn="ctr" rotWithShape="0">
                    <a:srgbClr val="000000"/>
                  </a:outerShdw>
                </a:effectLst>
                <a:latin typeface="Finlandica"/>
              </a:rPr>
              <a:t>with views to </a:t>
            </a:r>
          </a:p>
          <a:p>
            <a:pPr algn="ctr"/>
            <a:r>
              <a:rPr lang="en-US" sz="200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alpha val="0"/>
                    </a:srgbClr>
                  </a:outerShdw>
                </a:effectLst>
                <a:latin typeface="Finlandica"/>
              </a:rPr>
              <a:t>Epilogue</a:t>
            </a: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Epilogue</a:t>
            </a:r>
          </a:p>
        </p:txBody>
      </p:sp>
      <p:sp>
        <p:nvSpPr>
          <p:cNvPr id="17" name="Title 1">
            <a:extLst>
              <a:ext uri="{FF2B5EF4-FFF2-40B4-BE49-F238E27FC236}">
                <a16:creationId xmlns:a16="http://schemas.microsoft.com/office/drawing/2014/main" id="{ADE09076-7C80-01C8-757A-B9257A1AA95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0" name="Title 1">
            <a:extLst>
              <a:ext uri="{FF2B5EF4-FFF2-40B4-BE49-F238E27FC236}">
                <a16:creationId xmlns:a16="http://schemas.microsoft.com/office/drawing/2014/main" id="{8D8F268E-AADF-784B-AB92-4D98BF8A2BD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307961B0-E3A7-B3AD-DE31-E9EEE88633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CC931359-BA33-BE09-6044-B8AD7A51B35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2" name="Title 1">
            <a:extLst>
              <a:ext uri="{FF2B5EF4-FFF2-40B4-BE49-F238E27FC236}">
                <a16:creationId xmlns:a16="http://schemas.microsoft.com/office/drawing/2014/main" id="{80C9B084-6B69-5D16-E70A-25ED9CBE92A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78F33B-2683-E64F-9F5F-918763AD87D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7" name="Title 1">
            <a:extLst>
              <a:ext uri="{FF2B5EF4-FFF2-40B4-BE49-F238E27FC236}">
                <a16:creationId xmlns:a16="http://schemas.microsoft.com/office/drawing/2014/main" id="{5E621F42-DCDE-CF3E-057D-5603F0C4958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55" name="Title 1">
            <a:extLst>
              <a:ext uri="{FF2B5EF4-FFF2-40B4-BE49-F238E27FC236}">
                <a16:creationId xmlns:a16="http://schemas.microsoft.com/office/drawing/2014/main" id="{75D5206A-E206-9348-DA08-1B0B07A7071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8" name="Title 1">
            <a:extLst>
              <a:ext uri="{FF2B5EF4-FFF2-40B4-BE49-F238E27FC236}">
                <a16:creationId xmlns:a16="http://schemas.microsoft.com/office/drawing/2014/main" id="{D83D2A77-8F2C-AED4-965B-603F9BB9863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9" name="Title 1">
            <a:extLst>
              <a:ext uri="{FF2B5EF4-FFF2-40B4-BE49-F238E27FC236}">
                <a16:creationId xmlns:a16="http://schemas.microsoft.com/office/drawing/2014/main" id="{FBEEEE63-F586-4C5C-7704-3DA85E1CF57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Rectangle 1">
            <a:extLst>
              <a:ext uri="{FF2B5EF4-FFF2-40B4-BE49-F238E27FC236}">
                <a16:creationId xmlns:a16="http://schemas.microsoft.com/office/drawing/2014/main" id="{8A9B86D6-A656-9325-101F-88DEF42B550E}"/>
              </a:ext>
            </a:extLst>
          </p:cNvPr>
          <p:cNvSpPr/>
          <p:nvPr/>
        </p:nvSpPr>
        <p:spPr>
          <a:xfrm>
            <a:off x="3559966" y="498259"/>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4" name="Title 1">
            <a:extLst>
              <a:ext uri="{FF2B5EF4-FFF2-40B4-BE49-F238E27FC236}">
                <a16:creationId xmlns:a16="http://schemas.microsoft.com/office/drawing/2014/main" id="{192F6EF4-40C3-EE28-FA8A-88B489E19E95}"/>
              </a:ext>
            </a:extLst>
          </p:cNvPr>
          <p:cNvSpPr txBox="1">
            <a:spLocks/>
          </p:cNvSpPr>
          <p:nvPr/>
        </p:nvSpPr>
        <p:spPr>
          <a:xfrm>
            <a:off x="3561306" y="375149"/>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11</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74320" y="706207"/>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a:solidFill>
                  <a:schemeClr val="bg1"/>
                </a:solidFill>
                <a:latin typeface="Finlandica" charset="0"/>
              </a:rPr>
              <a:t>Photo: xxx</a:t>
            </a:r>
            <a:endParaRPr lang="en-US"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 be written here.</a:t>
              </a:r>
              <a:endParaRPr lang="en-US">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latin typeface="+mn-lt"/>
                <a:ea typeface="+mj-lt"/>
                <a:cs typeface="+mj-lt"/>
              </a:rPr>
              <a:t>This is a place for </a:t>
            </a:r>
            <a:endParaRPr lang="en-US" sz="1000">
              <a:solidFill>
                <a:schemeClr val="tx1"/>
              </a:solidFill>
              <a:latin typeface="+mn-lt"/>
              <a:ea typeface="+mj-lt"/>
              <a:cs typeface="+mj-lt"/>
            </a:endParaRPr>
          </a:p>
          <a:p>
            <a:pPr algn="ctr"/>
            <a:r>
              <a:rPr lang="en-US" sz="1000" b="0">
                <a:solidFill>
                  <a:schemeClr val="tx1"/>
                </a:solidFill>
                <a:latin typeface="+mn-lt"/>
                <a:ea typeface="+mj-lt"/>
                <a:cs typeface="+mj-lt"/>
              </a:rPr>
              <a:t>more detailed information.</a:t>
            </a:r>
            <a:br>
              <a:rPr lang="en-US" sz="1000" b="0">
                <a:solidFill>
                  <a:schemeClr val="tx1"/>
                </a:solidFill>
                <a:latin typeface="+mn-lt"/>
                <a:ea typeface="+mj-lt"/>
                <a:cs typeface="+mj-lt"/>
              </a:rPr>
            </a:br>
            <a:r>
              <a:rPr lang="en-US" sz="1000" b="0">
                <a:latin typeface="+mn-lt"/>
                <a:ea typeface="+mj-lt"/>
                <a:cs typeface="+mj-lt"/>
              </a:rPr>
              <a:t>You can use this page to highlight connections between Finnish cinema and your country, shared projects, or even interesting upcoming events.</a:t>
            </a:r>
            <a:endParaRPr lang="en-US" sz="1000">
              <a:solidFill>
                <a:schemeClr val="tx1"/>
              </a:solidFill>
              <a:latin typeface="+mn-lt"/>
              <a:ea typeface="+mj-lt"/>
              <a:cs typeface="+mj-lt"/>
            </a:endParaRP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762421" cy="1295524"/>
          </a:xfrm>
        </p:spPr>
        <p:txBody>
          <a:bodyPr/>
          <a:lstStyle/>
          <a:p>
            <a:r>
              <a:rPr lang="en-US" sz="1500"/>
              <a:t>Feeling inspired?</a:t>
            </a:r>
            <a:br>
              <a:rPr lang="en-US" sz="1500"/>
            </a:br>
            <a:br>
              <a:rPr lang="en-US" sz="1500"/>
            </a:br>
            <a:r>
              <a:rPr lang="en-US">
                <a:ea typeface="+mj-lt"/>
                <a:cs typeface="+mj-lt"/>
              </a:rPr>
              <a:t>Let’s create the next masterpiece in collaboration.</a:t>
            </a:r>
            <a:endParaRPr lang="en-US"/>
          </a:p>
        </p:txBody>
      </p:sp>
      <p:pic>
        <p:nvPicPr>
          <p:cNvPr id="5" name="Graphic 9">
            <a:extLst>
              <a:ext uri="{FF2B5EF4-FFF2-40B4-BE49-F238E27FC236}">
                <a16:creationId xmlns:a16="http://schemas.microsoft.com/office/drawing/2014/main" id="{C33CF73E-6629-1EA2-2E51-22110C502A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8312" y="4549923"/>
            <a:ext cx="1168197" cy="185755"/>
          </a:xfrm>
          <a:prstGeom prst="rect">
            <a:avLst/>
          </a:prstGeom>
        </p:spPr>
      </p:pic>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C4875AE-B7A7-4CAD-3243-280114A6C2CC}"/>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A175F42-6EDD-7CFC-3E22-9241FC82AF8B}"/>
              </a:ext>
            </a:extLst>
          </p:cNvPr>
          <p:cNvGrpSpPr/>
          <p:nvPr/>
        </p:nvGrpSpPr>
        <p:grpSpPr>
          <a:xfrm>
            <a:off x="868099" y="1724706"/>
            <a:ext cx="2376456" cy="923330"/>
            <a:chOff x="697427" y="2381064"/>
            <a:chExt cx="2376456" cy="923330"/>
          </a:xfrm>
        </p:grpSpPr>
        <p:sp>
          <p:nvSpPr>
            <p:cNvPr id="7" name="Title 1">
              <a:extLst>
                <a:ext uri="{FF2B5EF4-FFF2-40B4-BE49-F238E27FC236}">
                  <a16:creationId xmlns:a16="http://schemas.microsoft.com/office/drawing/2014/main" id="{10C30677-F183-9F06-D53B-7877EABAB7BF}"/>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8" name="Title 1">
              <a:extLst>
                <a:ext uri="{FF2B5EF4-FFF2-40B4-BE49-F238E27FC236}">
                  <a16:creationId xmlns:a16="http://schemas.microsoft.com/office/drawing/2014/main" id="{4B9F0041-6F53-F4A1-5624-D581F0AE62A1}"/>
                </a:ext>
              </a:extLst>
            </p:cNvPr>
            <p:cNvSpPr txBox="1">
              <a:spLocks/>
            </p:cNvSpPr>
            <p:nvPr/>
          </p:nvSpPr>
          <p:spPr>
            <a:xfrm>
              <a:off x="697427" y="2381064"/>
              <a:ext cx="2376456"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Finnish art museums are more popular than ever.</a:t>
              </a:r>
            </a:p>
          </p:txBody>
        </p:sp>
      </p:grpSp>
      <p:sp>
        <p:nvSpPr>
          <p:cNvPr id="14" name="Title 1">
            <a:extLst>
              <a:ext uri="{FF2B5EF4-FFF2-40B4-BE49-F238E27FC236}">
                <a16:creationId xmlns:a16="http://schemas.microsoft.com/office/drawing/2014/main" id="{A5D91724-B361-86AB-8BDD-B136D0339812}"/>
              </a:ext>
            </a:extLst>
          </p:cNvPr>
          <p:cNvSpPr txBox="1">
            <a:spLocks/>
          </p:cNvSpPr>
          <p:nvPr/>
        </p:nvSpPr>
        <p:spPr>
          <a:xfrm>
            <a:off x="1214660" y="3160315"/>
            <a:ext cx="1565880"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After the launch of the Museum Card in 2015 museum visits have increased by over 30%.</a:t>
            </a:r>
          </a:p>
        </p:txBody>
      </p:sp>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4">
              <a:extLst>
                <a:ext uri="{28A0092B-C50C-407E-A947-70E740481C1C}">
                  <a14:useLocalDpi xmlns:a14="http://schemas.microsoft.com/office/drawing/2010/main" val="0"/>
                </a:ext>
              </a:extLst>
            </a:blip>
            <a:srcRect l="2135" r="31391"/>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31444" y="4591880"/>
              <a:ext cx="3733394"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Exhibition view of Ilkka </a:t>
              </a:r>
              <a:r>
                <a:rPr lang="en-US" sz="700" kern="0" cap="none" spc="0" err="1">
                  <a:solidFill>
                    <a:schemeClr val="bg1"/>
                  </a:solidFill>
                  <a:effectLst>
                    <a:outerShdw blurRad="635000" dir="5400000" algn="ctr" rotWithShape="0">
                      <a:srgbClr val="000000">
                        <a:alpha val="75000"/>
                      </a:srgbClr>
                    </a:outerShdw>
                  </a:effectLst>
                  <a:latin typeface="+mj-lt"/>
                </a:rPr>
                <a:t>Halso</a:t>
              </a:r>
              <a:r>
                <a:rPr lang="en-US" sz="700" kern="0" cap="none" spc="0">
                  <a:solidFill>
                    <a:schemeClr val="bg1"/>
                  </a:solidFill>
                  <a:effectLst>
                    <a:outerShdw blurRad="635000" dir="5400000" algn="ctr" rotWithShape="0">
                      <a:srgbClr val="000000">
                        <a:alpha val="75000"/>
                      </a:srgbClr>
                    </a:outerShdw>
                  </a:effectLst>
                  <a:latin typeface="+mj-lt"/>
                </a:rPr>
                <a:t>, Layered Landscapes, at Malva – Lahti Museum of Art in 2024–2025.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Tommi Mattila, Malva</a:t>
              </a:r>
            </a:p>
          </p:txBody>
        </p:sp>
      </p:gr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530"/>
            <a:ext cx="5076056" cy="4265480"/>
            <a:chOff x="4067944" y="627530"/>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5">
              <a:extLst>
                <a:ext uri="{28A0092B-C50C-407E-A947-70E740481C1C}">
                  <a14:useLocalDpi xmlns:a14="http://schemas.microsoft.com/office/drawing/2010/main" val="0"/>
                </a:ext>
              </a:extLst>
            </a:blip>
            <a:srcRect l="17808" r="2856"/>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31444" y="4592394"/>
              <a:ext cx="439062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Exhibition view of Toni R. Toivonen, Beautiful landscapes inside dead bodies, at Galerie </a:t>
              </a:r>
              <a:r>
                <a:rPr lang="en-US" sz="700" kern="0" cap="none" spc="0" err="1">
                  <a:solidFill>
                    <a:schemeClr val="bg1"/>
                  </a:solidFill>
                  <a:effectLst>
                    <a:outerShdw blurRad="635000" dir="5400000" algn="ctr" rotWithShape="0">
                      <a:srgbClr val="000000">
                        <a:alpha val="75000"/>
                      </a:srgbClr>
                    </a:outerShdw>
                  </a:effectLst>
                  <a:latin typeface="+mj-lt"/>
                </a:rPr>
                <a:t>Forsblom</a:t>
              </a:r>
              <a:r>
                <a:rPr lang="en-US" sz="700" kern="0" cap="none" spc="0">
                  <a:solidFill>
                    <a:schemeClr val="bg1"/>
                  </a:solidFill>
                  <a:effectLst>
                    <a:outerShdw blurRad="635000" dir="5400000" algn="ctr" rotWithShape="0">
                      <a:srgbClr val="000000">
                        <a:alpha val="75000"/>
                      </a:srgbClr>
                    </a:outerShdw>
                  </a:effectLst>
                  <a:latin typeface="+mj-lt"/>
                </a:rPr>
                <a:t>, Helsinki, in 2018.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Angel Gil, Galerie </a:t>
              </a:r>
              <a:r>
                <a:rPr lang="en-US" sz="700" kern="0" cap="none" spc="0" err="1">
                  <a:solidFill>
                    <a:schemeClr val="bg1"/>
                  </a:solidFill>
                  <a:effectLst>
                    <a:outerShdw blurRad="635000" dir="5400000" algn="ctr" rotWithShape="0">
                      <a:srgbClr val="000000">
                        <a:alpha val="75000"/>
                      </a:srgbClr>
                    </a:outerShdw>
                  </a:effectLst>
                  <a:latin typeface="+mj-lt"/>
                </a:rPr>
                <a:t>Forsblom</a:t>
              </a:r>
              <a:r>
                <a:rPr lang="en-US" sz="700" kern="0" cap="none" spc="0">
                  <a:solidFill>
                    <a:schemeClr val="bg1"/>
                  </a:solidFill>
                  <a:effectLst>
                    <a:outerShdw blurRad="635000" dir="5400000" algn="ctr" rotWithShape="0">
                      <a:srgbClr val="000000">
                        <a:alpha val="75000"/>
                      </a:srgbClr>
                    </a:outerShdw>
                  </a:effectLst>
                  <a:latin typeface="+mj-lt"/>
                </a:rPr>
                <a:t> © </a:t>
              </a:r>
              <a:r>
                <a:rPr lang="en-US" sz="700" kern="0" cap="none" spc="0" err="1">
                  <a:solidFill>
                    <a:schemeClr val="bg1"/>
                  </a:solidFill>
                  <a:effectLst>
                    <a:outerShdw blurRad="635000" dir="5400000" algn="ctr" rotWithShape="0">
                      <a:srgbClr val="000000">
                        <a:alpha val="75000"/>
                      </a:srgbClr>
                    </a:outerShdw>
                  </a:effectLst>
                  <a:latin typeface="+mj-lt"/>
                </a:rPr>
                <a:t>Kuvasto</a:t>
              </a:r>
              <a:endParaRPr lang="en-US" sz="700" kern="0" cap="none" spc="0">
                <a:solidFill>
                  <a:schemeClr val="bg1"/>
                </a:solidFill>
                <a:effectLst>
                  <a:outerShdw blurRad="635000" dir="5400000" algn="ctr" rotWithShape="0">
                    <a:srgbClr val="000000">
                      <a:alpha val="75000"/>
                    </a:srgbClr>
                  </a:outerShdw>
                </a:effectLst>
                <a:latin typeface="+mj-lt"/>
              </a:endParaRPr>
            </a:p>
          </p:txBody>
        </p:sp>
      </p:gr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Finnish museum scene is exhibiting record numbers</a:t>
            </a:r>
          </a:p>
        </p:txBody>
      </p:sp>
      <p:sp>
        <p:nvSpPr>
          <p:cNvPr id="56" name="Title 1">
            <a:extLst>
              <a:ext uri="{FF2B5EF4-FFF2-40B4-BE49-F238E27FC236}">
                <a16:creationId xmlns:a16="http://schemas.microsoft.com/office/drawing/2014/main" id="{EB1C4010-FBBF-89F3-4572-406EB8B5834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a:t>
            </a:r>
          </a:p>
        </p:txBody>
      </p:sp>
      <p:sp>
        <p:nvSpPr>
          <p:cNvPr id="57" name="Rectangle 56">
            <a:extLst>
              <a:ext uri="{FF2B5EF4-FFF2-40B4-BE49-F238E27FC236}">
                <a16:creationId xmlns:a16="http://schemas.microsoft.com/office/drawing/2014/main" id="{8BE22C60-F261-06AD-6A1B-CEFC8A3FCEA6}"/>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0ADF5CE-AE8E-1B79-6BC1-A410633D34F0}"/>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EDBB7A-49AD-CAD6-F0EE-65954F66158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E2BECAD-794A-6CE8-9061-10990344B021}"/>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D0A9B53-D36B-0D3E-78D7-D3ABB002DDE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5927FD6-477B-2C41-A3D4-E5AF7A4102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DA00047-592F-8974-4789-8A40C7A9E79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B38E010B-85E8-51AB-F433-BC22B3EABB02}"/>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FA3BAB5-72B3-5EF6-B077-B87C0C47472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3E52304-4E50-465D-2A59-EA190775260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endParaRPr lang="en-US" sz="600" b="0">
              <a:solidFill>
                <a:schemeClr val="accent3"/>
              </a:solidFill>
              <a:latin typeface="Finlandica"/>
            </a:endParaRPr>
          </a:p>
        </p:txBody>
      </p:sp>
      <p:grpSp>
        <p:nvGrpSpPr>
          <p:cNvPr id="10" name="Group 9">
            <a:extLst>
              <a:ext uri="{FF2B5EF4-FFF2-40B4-BE49-F238E27FC236}">
                <a16:creationId xmlns:a16="http://schemas.microsoft.com/office/drawing/2014/main" id="{E8A5E1CE-AE21-A04E-36DA-0BB55D0D61CB}"/>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B519963C-B0BB-8BCB-AFEA-C5B06306A8DB}"/>
                </a:ext>
              </a:extLst>
            </p:cNvPr>
            <p:cNvPicPr>
              <a:picLocks/>
            </p:cNvPicPr>
            <p:nvPr/>
          </p:nvPicPr>
          <p:blipFill>
            <a:blip r:embed="rId6">
              <a:extLst>
                <a:ext uri="{28A0092B-C50C-407E-A947-70E740481C1C}">
                  <a14:useLocalDpi xmlns:a14="http://schemas.microsoft.com/office/drawing/2010/main" val="0"/>
                </a:ext>
              </a:extLst>
            </a:blip>
            <a:srcRect t="12743" b="12743"/>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72A8464A-56C4-062C-D268-C63EC84005EB}"/>
                </a:ext>
              </a:extLst>
            </p:cNvPr>
            <p:cNvSpPr txBox="1">
              <a:spLocks/>
            </p:cNvSpPr>
            <p:nvPr/>
          </p:nvSpPr>
          <p:spPr>
            <a:xfrm>
              <a:off x="243010" y="9230540"/>
              <a:ext cx="72616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latin typeface="+mj-lt"/>
                </a:rPr>
                <a:t>Manta.</a:t>
              </a:r>
            </a:p>
            <a:p>
              <a:pPr>
                <a:lnSpc>
                  <a:spcPct val="114000"/>
                </a:lnSpc>
              </a:pPr>
              <a:r>
                <a:rPr lang="en-US" sz="700" kern="0" cap="none" spc="0">
                  <a:solidFill>
                    <a:schemeClr val="bg1"/>
                  </a:solidFill>
                  <a:latin typeface="+mj-lt"/>
                </a:rPr>
                <a:t>Photo: </a:t>
              </a:r>
              <a:r>
                <a:rPr lang="en-US" sz="700" kern="0" cap="none" spc="0">
                  <a:solidFill>
                    <a:schemeClr val="bg1"/>
                  </a:solidFill>
                </a:rPr>
                <a:t>Marko-Marin</a:t>
              </a:r>
              <a:endParaRPr lang="en-US" sz="700" kern="0" cap="none" spc="0">
                <a:solidFill>
                  <a:schemeClr val="bg1"/>
                </a:solidFill>
                <a:latin typeface="+mj-lt"/>
              </a:endParaRPr>
            </a:p>
          </p:txBody>
        </p:sp>
      </p:grpSp>
      <p:grpSp>
        <p:nvGrpSpPr>
          <p:cNvPr id="5" name="Group 4">
            <a:extLst>
              <a:ext uri="{FF2B5EF4-FFF2-40B4-BE49-F238E27FC236}">
                <a16:creationId xmlns:a16="http://schemas.microsoft.com/office/drawing/2014/main" id="{A652B222-CB5D-FAFE-8CF3-4054069D5ECB}"/>
              </a:ext>
            </a:extLst>
          </p:cNvPr>
          <p:cNvGrpSpPr/>
          <p:nvPr/>
        </p:nvGrpSpPr>
        <p:grpSpPr>
          <a:xfrm>
            <a:off x="4067944" y="627530"/>
            <a:ext cx="5076056" cy="4265480"/>
            <a:chOff x="4067944" y="627530"/>
            <a:chExt cx="5076056" cy="4265480"/>
          </a:xfrm>
        </p:grpSpPr>
        <p:pic>
          <p:nvPicPr>
            <p:cNvPr id="15" name="Picture 14">
              <a:extLst>
                <a:ext uri="{FF2B5EF4-FFF2-40B4-BE49-F238E27FC236}">
                  <a16:creationId xmlns:a16="http://schemas.microsoft.com/office/drawing/2014/main" id="{02B2A001-9F9B-EEBB-AD58-860B5EA5FCC9}"/>
                </a:ext>
              </a:extLst>
            </p:cNvPr>
            <p:cNvPicPr>
              <a:picLocks noChangeAspect="1"/>
            </p:cNvPicPr>
            <p:nvPr/>
          </p:nvPicPr>
          <p:blipFill>
            <a:blip r:embed="rId7">
              <a:extLst>
                <a:ext uri="{28A0092B-C50C-407E-A947-70E740481C1C}">
                  <a14:useLocalDpi xmlns:a14="http://schemas.microsoft.com/office/drawing/2010/main" val="0"/>
                </a:ext>
              </a:extLst>
            </a:blip>
            <a:srcRect t="16387" b="16387"/>
            <a:stretch/>
          </p:blipFill>
          <p:spPr>
            <a:xfrm>
              <a:off x="4067944" y="627530"/>
              <a:ext cx="5076056" cy="4265480"/>
            </a:xfrm>
            <a:prstGeom prst="rect">
              <a:avLst/>
            </a:prstGeom>
          </p:spPr>
        </p:pic>
        <p:sp>
          <p:nvSpPr>
            <p:cNvPr id="16" name="Footer Placeholder 4">
              <a:extLst>
                <a:ext uri="{FF2B5EF4-FFF2-40B4-BE49-F238E27FC236}">
                  <a16:creationId xmlns:a16="http://schemas.microsoft.com/office/drawing/2014/main" id="{9EF1F4AB-9342-112F-CA27-7B4ED2DA3F01}"/>
                </a:ext>
              </a:extLst>
            </p:cNvPr>
            <p:cNvSpPr txBox="1">
              <a:spLocks/>
            </p:cNvSpPr>
            <p:nvPr/>
          </p:nvSpPr>
          <p:spPr>
            <a:xfrm>
              <a:off x="4131444" y="4592394"/>
              <a:ext cx="380392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Kim Simonsson, Lightbringer, 2022, at the exhibition Moss Giants at Amos Rex Art Museum in 2024.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Mika Huisman, Amos Rex. © </a:t>
              </a:r>
              <a:r>
                <a:rPr lang="en-US" sz="700" kern="0" cap="none" spc="0" err="1">
                  <a:solidFill>
                    <a:schemeClr val="bg1"/>
                  </a:solidFill>
                  <a:effectLst>
                    <a:outerShdw blurRad="635000" dir="5400000" algn="ctr" rotWithShape="0">
                      <a:srgbClr val="000000">
                        <a:alpha val="75000"/>
                      </a:srgbClr>
                    </a:outerShdw>
                  </a:effectLst>
                  <a:latin typeface="+mj-lt"/>
                </a:rPr>
                <a:t>Kuvasto</a:t>
              </a:r>
              <a:endParaRPr lang="en-US" sz="700" kern="0" cap="none" spc="0">
                <a:solidFill>
                  <a:schemeClr val="bg1"/>
                </a:solidFill>
                <a:effectLst>
                  <a:outerShdw blurRad="635000" dir="5400000" algn="ctr" rotWithShape="0">
                    <a:srgbClr val="000000">
                      <a:alpha val="75000"/>
                    </a:srgbClr>
                  </a:outerShdw>
                </a:effectLst>
                <a:latin typeface="+mj-lt"/>
              </a:endParaRPr>
            </a:p>
          </p:txBody>
        </p:sp>
      </p:gr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65553D8-35C9-182F-4D88-B21B4FED16C3}"/>
              </a:ext>
            </a:extLst>
          </p:cNvPr>
          <p:cNvGrpSpPr/>
          <p:nvPr/>
        </p:nvGrpSpPr>
        <p:grpSpPr>
          <a:xfrm>
            <a:off x="179510" y="5321880"/>
            <a:ext cx="3816426" cy="4269600"/>
            <a:chOff x="179510" y="5249140"/>
            <a:chExt cx="3816426" cy="4269600"/>
          </a:xfrm>
        </p:grpSpPr>
        <p:pic>
          <p:nvPicPr>
            <p:cNvPr id="18" name="Picture 17">
              <a:extLst>
                <a:ext uri="{FF2B5EF4-FFF2-40B4-BE49-F238E27FC236}">
                  <a16:creationId xmlns:a16="http://schemas.microsoft.com/office/drawing/2014/main" id="{E1C4CF92-3710-4399-6081-4CA398130C0D}"/>
                </a:ext>
              </a:extLst>
            </p:cNvPr>
            <p:cNvPicPr>
              <a:picLocks/>
            </p:cNvPicPr>
            <p:nvPr/>
          </p:nvPicPr>
          <p:blipFill>
            <a:blip r:embed="rId8">
              <a:extLst>
                <a:ext uri="{28A0092B-C50C-407E-A947-70E740481C1C}">
                  <a14:useLocalDpi xmlns:a14="http://schemas.microsoft.com/office/drawing/2010/main" val="0"/>
                </a:ext>
              </a:extLst>
            </a:blip>
            <a:srcRect l="20260" r="20260"/>
            <a:stretch/>
          </p:blipFill>
          <p:spPr>
            <a:xfrm>
              <a:off x="179510" y="5249140"/>
              <a:ext cx="3816426" cy="4269600"/>
            </a:xfrm>
            <a:prstGeom prst="rect">
              <a:avLst/>
            </a:prstGeom>
          </p:spPr>
        </p:pic>
        <p:sp>
          <p:nvSpPr>
            <p:cNvPr id="19" name="Footer Placeholder 4">
              <a:extLst>
                <a:ext uri="{FF2B5EF4-FFF2-40B4-BE49-F238E27FC236}">
                  <a16:creationId xmlns:a16="http://schemas.microsoft.com/office/drawing/2014/main" id="{F2C559EC-75CC-2160-9132-CCD93A6BEA2E}"/>
                </a:ext>
              </a:extLst>
            </p:cNvPr>
            <p:cNvSpPr txBox="1">
              <a:spLocks/>
            </p:cNvSpPr>
            <p:nvPr/>
          </p:nvSpPr>
          <p:spPr>
            <a:xfrm>
              <a:off x="243010" y="9230540"/>
              <a:ext cx="1699183" cy="237373"/>
            </a:xfrm>
            <a:prstGeom prst="rect">
              <a:avLst/>
            </a:prstGeom>
            <a:effectLst>
              <a:outerShdw blurRad="76200" dir="5400000" algn="ctr" rotWithShape="0">
                <a:srgbClr val="000000">
                  <a:alpha val="50000"/>
                </a:srgbClr>
              </a:outerShdw>
            </a:effectLst>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latin typeface="+mj-lt"/>
                </a:rPr>
                <a:t>Ateneum.</a:t>
              </a:r>
            </a:p>
            <a:p>
              <a:pPr>
                <a:lnSpc>
                  <a:spcPct val="114000"/>
                </a:lnSpc>
              </a:pPr>
              <a:r>
                <a:rPr lang="en-US" sz="700" kern="0" cap="none" spc="0" dirty="0">
                  <a:solidFill>
                    <a:schemeClr val="bg1"/>
                  </a:solidFill>
                  <a:latin typeface="+mj-lt"/>
                </a:rPr>
                <a:t>Photo: </a:t>
              </a:r>
              <a:r>
                <a:rPr lang="en-US" sz="700" kern="0" cap="none" spc="0" dirty="0">
                  <a:solidFill>
                    <a:schemeClr val="bg1"/>
                  </a:solidFill>
                </a:rPr>
                <a:t>Finnish National Gallery / Aleks </a:t>
              </a:r>
              <a:r>
                <a:rPr lang="en-US" sz="700" kern="0" cap="none" spc="0" dirty="0" err="1">
                  <a:solidFill>
                    <a:schemeClr val="bg1"/>
                  </a:solidFill>
                </a:rPr>
                <a:t>Talve</a:t>
              </a:r>
              <a:endParaRPr lang="en-US" sz="700" kern="0" cap="none" spc="0" dirty="0">
                <a:solidFill>
                  <a:schemeClr val="bg1"/>
                </a:solidFill>
              </a:endParaRPr>
            </a:p>
          </p:txBody>
        </p:sp>
      </p:gr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strVal val="#ppt_w*0.70"/>
                                          </p:val>
                                        </p:tav>
                                        <p:tav tm="100000">
                                          <p:val>
                                            <p:strVal val="#ppt_w"/>
                                          </p:val>
                                        </p:tav>
                                      </p:tavLst>
                                    </p:anim>
                                    <p:anim calcmode="lin" valueType="num">
                                      <p:cBhvr>
                                        <p:cTn id="14" dur="750" fill="hold"/>
                                        <p:tgtEl>
                                          <p:spTgt spid="3"/>
                                        </p:tgtEl>
                                        <p:attrNameLst>
                                          <p:attrName>ppt_h</p:attrName>
                                        </p:attrNameLst>
                                      </p:cBhvr>
                                      <p:tavLst>
                                        <p:tav tm="0">
                                          <p:val>
                                            <p:strVal val="#ppt_h"/>
                                          </p:val>
                                        </p:tav>
                                        <p:tav tm="100000">
                                          <p:val>
                                            <p:strVal val="#ppt_h"/>
                                          </p:val>
                                        </p:tav>
                                      </p:tavLst>
                                    </p:anim>
                                    <p:animEffect transition="in" filter="fade">
                                      <p:cBhvr>
                                        <p:cTn id="15" dur="750"/>
                                        <p:tgtEl>
                                          <p:spTgt spid="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p:tgtEl>
                                          <p:spTgt spid="14"/>
                                        </p:tgtEl>
                                        <p:attrNameLst>
                                          <p:attrName>ppt_y</p:attrName>
                                        </p:attrNameLst>
                                      </p:cBhvr>
                                      <p:tavLst>
                                        <p:tav tm="0">
                                          <p:val>
                                            <p:strVal val="#ppt_y-#ppt_h*1.125000"/>
                                          </p:val>
                                        </p:tav>
                                        <p:tav tm="100000">
                                          <p:val>
                                            <p:strVal val="#ppt_y"/>
                                          </p:val>
                                        </p:tav>
                                      </p:tavLst>
                                    </p:anim>
                                    <p:animEffect transition="in" filter="wipe(down)">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5"/>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11"/>
                                        </p:tgtEl>
                                        <p:attrNameLst>
                                          <p:attrName>ppt_x</p:attrName>
                                          <p:attrName>ppt_y</p:attrName>
                                        </p:attrNameLst>
                                      </p:cBhvr>
                                      <p:rCtr x="34549" y="0"/>
                                    </p:animMotion>
                                  </p:childTnLst>
                                </p:cTn>
                              </p:par>
                              <p:par>
                                <p:cTn id="30" presetID="0" presetClass="path" presetSubtype="0" repeatCount="0" accel="50000" decel="50000" fill="hold" nodeType="withEffect">
                                  <p:stCondLst>
                                    <p:cond delay="0"/>
                                  </p:stCondLst>
                                  <p:childTnLst>
                                    <p:animMotion origin="layout" path="M 1.38889E-6 -1.35802E-6 L 0.00069 -0.91327 " pathEditMode="relative" rAng="0" ptsTypes="AA">
                                      <p:cBhvr>
                                        <p:cTn id="31" dur="2000" fill="hold"/>
                                        <p:tgtEl>
                                          <p:spTgt spid="17"/>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a:extLst>
              <a:ext uri="{28A0092B-C50C-407E-A947-70E740481C1C}">
                <a14:useLocalDpi xmlns:a14="http://schemas.microsoft.com/office/drawing/2010/main" val="0"/>
              </a:ext>
            </a:extLst>
          </a:blip>
          <a:srcRect t="17061" b="732"/>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Jacob Dahlgren, Early One Morning, Eternity Sculpture, 2019, City of Helsinki Art Collection. © </a:t>
            </a:r>
          </a:p>
          <a:p>
            <a:pPr algn="ctr"/>
            <a:r>
              <a:rPr lang="en-US" sz="700" kern="0" cap="none" spc="0">
                <a:solidFill>
                  <a:schemeClr val="bg1"/>
                </a:solidFill>
              </a:rPr>
              <a:t>Photo: Maija Toivanen, HAM Helsinki Art Museum © </a:t>
            </a:r>
            <a:r>
              <a:rPr lang="en-US" sz="700" kern="0" cap="none" spc="0" err="1">
                <a:solidFill>
                  <a:schemeClr val="bg1"/>
                </a:solidFill>
              </a:rPr>
              <a:t>Kuvasto</a:t>
            </a:r>
            <a:endParaRPr lang="en-US" sz="700" kern="0" cap="none" spc="0">
              <a:solidFill>
                <a:schemeClr val="bg1"/>
              </a:solidFill>
            </a:endParaRP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The public demands </a:t>
            </a:r>
          </a:p>
          <a:p>
            <a:pPr algn="ctr"/>
            <a:r>
              <a:rPr lang="en-US" sz="2000">
                <a:solidFill>
                  <a:schemeClr val="bg1"/>
                </a:solidFill>
                <a:effectLst>
                  <a:outerShdw blurRad="994667" dir="5400000" sx="102000" sy="102000" algn="ctr" rotWithShape="0">
                    <a:srgbClr val="000000"/>
                  </a:outerShdw>
                </a:effectLst>
              </a:rPr>
              <a:t>for public art</a:t>
            </a:r>
            <a:endParaRPr lang="en-US">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4E3C-B730-D708-8FB4-A391C243A6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80E0A94-F039-5990-AB7C-AD9FB4D90567}"/>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E720C8D-3C53-37E0-BD28-7A1B6F6BD98C}"/>
              </a:ext>
            </a:extLst>
          </p:cNvPr>
          <p:cNvGrpSpPr/>
          <p:nvPr/>
        </p:nvGrpSpPr>
        <p:grpSpPr>
          <a:xfrm>
            <a:off x="756393" y="1718918"/>
            <a:ext cx="2627056" cy="923330"/>
            <a:chOff x="730402" y="2143786"/>
            <a:chExt cx="2627056" cy="923330"/>
          </a:xfrm>
        </p:grpSpPr>
        <p:sp>
          <p:nvSpPr>
            <p:cNvPr id="9" name="Title 1">
              <a:extLst>
                <a:ext uri="{FF2B5EF4-FFF2-40B4-BE49-F238E27FC236}">
                  <a16:creationId xmlns:a16="http://schemas.microsoft.com/office/drawing/2014/main" id="{F708A345-CD89-C106-26C4-186D0FE3C163}"/>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0" name="Title 1">
              <a:extLst>
                <a:ext uri="{FF2B5EF4-FFF2-40B4-BE49-F238E27FC236}">
                  <a16:creationId xmlns:a16="http://schemas.microsoft.com/office/drawing/2014/main" id="{92D51BD8-51D8-B787-191B-BD1A67992416}"/>
                </a:ext>
              </a:extLst>
            </p:cNvPr>
            <p:cNvSpPr txBox="1">
              <a:spLocks/>
            </p:cNvSpPr>
            <p:nvPr/>
          </p:nvSpPr>
          <p:spPr>
            <a:xfrm>
              <a:off x="730402" y="2143786"/>
              <a:ext cx="2627056"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tx1"/>
                  </a:solidFill>
                  <a:ea typeface="+mj-lt"/>
                  <a:cs typeface="+mj-lt"/>
                </a:rPr>
                <a:t>Our percent-for-art principle funds public art for municipalities</a:t>
              </a:r>
            </a:p>
          </p:txBody>
        </p:sp>
      </p:grpSp>
      <p:sp>
        <p:nvSpPr>
          <p:cNvPr id="12" name="Title 1">
            <a:extLst>
              <a:ext uri="{FF2B5EF4-FFF2-40B4-BE49-F238E27FC236}">
                <a16:creationId xmlns:a16="http://schemas.microsoft.com/office/drawing/2014/main" id="{EA1EEE9E-D77F-6E26-CBD3-D4D456C43819}"/>
              </a:ext>
            </a:extLst>
          </p:cNvPr>
          <p:cNvSpPr txBox="1">
            <a:spLocks/>
          </p:cNvSpPr>
          <p:nvPr/>
        </p:nvSpPr>
        <p:spPr>
          <a:xfrm>
            <a:off x="1230045" y="3160315"/>
            <a:ext cx="1654665"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and 47% of Finns are prepared to allocate even more tax revenue for public art.</a:t>
            </a:r>
          </a:p>
        </p:txBody>
      </p:sp>
      <p:grpSp>
        <p:nvGrpSpPr>
          <p:cNvPr id="11" name="Group 10">
            <a:extLst>
              <a:ext uri="{FF2B5EF4-FFF2-40B4-BE49-F238E27FC236}">
                <a16:creationId xmlns:a16="http://schemas.microsoft.com/office/drawing/2014/main" id="{E05A86D1-04A4-C386-1C34-BF6A246B8D45}"/>
              </a:ext>
            </a:extLst>
          </p:cNvPr>
          <p:cNvGrpSpPr/>
          <p:nvPr/>
        </p:nvGrpSpPr>
        <p:grpSpPr>
          <a:xfrm>
            <a:off x="4064567" y="627016"/>
            <a:ext cx="5076056" cy="4265480"/>
            <a:chOff x="4067944" y="627530"/>
            <a:chExt cx="5076056" cy="4265480"/>
          </a:xfrm>
        </p:grpSpPr>
        <p:pic>
          <p:nvPicPr>
            <p:cNvPr id="13" name="Picture 12">
              <a:extLst>
                <a:ext uri="{FF2B5EF4-FFF2-40B4-BE49-F238E27FC236}">
                  <a16:creationId xmlns:a16="http://schemas.microsoft.com/office/drawing/2014/main" id="{F5DF56D3-04A7-9E60-7421-F1909C9CA318}"/>
                </a:ext>
              </a:extLst>
            </p:cNvPr>
            <p:cNvPicPr>
              <a:picLocks noChangeAspect="1"/>
            </p:cNvPicPr>
            <p:nvPr/>
          </p:nvPicPr>
          <p:blipFill>
            <a:blip r:embed="rId4">
              <a:extLst>
                <a:ext uri="{28A0092B-C50C-407E-A947-70E740481C1C}">
                  <a14:useLocalDpi xmlns:a14="http://schemas.microsoft.com/office/drawing/2010/main" val="0"/>
                </a:ext>
              </a:extLst>
            </a:blip>
            <a:srcRect l="11187" r="21895"/>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BEE055D-10D4-A653-42D9-551D90D8F15E}"/>
                </a:ext>
              </a:extLst>
            </p:cNvPr>
            <p:cNvSpPr txBox="1">
              <a:spLocks/>
            </p:cNvSpPr>
            <p:nvPr/>
          </p:nvSpPr>
          <p:spPr>
            <a:xfrm>
              <a:off x="4124690" y="4630861"/>
              <a:ext cx="4810612"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Minna </a:t>
              </a:r>
              <a:r>
                <a:rPr lang="en-US" sz="700" kern="0" cap="none" spc="0" err="1">
                  <a:solidFill>
                    <a:schemeClr val="bg1"/>
                  </a:solidFill>
                  <a:effectLst>
                    <a:outerShdw blurRad="635000" dir="5400000" algn="ctr" rotWithShape="0">
                      <a:srgbClr val="000000">
                        <a:alpha val="75000"/>
                      </a:srgbClr>
                    </a:outerShdw>
                  </a:effectLst>
                  <a:latin typeface="Finlandica" charset="0"/>
                </a:rPr>
                <a:t>Kangasmaa</a:t>
              </a:r>
              <a:r>
                <a:rPr lang="en-US" sz="700" kern="0" cap="none" spc="0">
                  <a:solidFill>
                    <a:schemeClr val="bg1"/>
                  </a:solidFill>
                  <a:effectLst>
                    <a:outerShdw blurRad="635000" dir="5400000" algn="ctr" rotWithShape="0">
                      <a:srgbClr val="000000">
                        <a:alpha val="75000"/>
                      </a:srgbClr>
                    </a:outerShdw>
                  </a:effectLst>
                  <a:latin typeface="Finlandica" charset="0"/>
                </a:rPr>
                <a:t>, Homage to Flowing Waters, 2020. </a:t>
              </a:r>
              <a:r>
                <a:rPr lang="en-US" sz="700" kern="0" cap="none" spc="0" err="1">
                  <a:solidFill>
                    <a:schemeClr val="bg1"/>
                  </a:solidFill>
                  <a:effectLst>
                    <a:outerShdw blurRad="635000" dir="5400000" algn="ctr" rotWithShape="0">
                      <a:srgbClr val="000000">
                        <a:alpha val="75000"/>
                      </a:srgbClr>
                    </a:outerShdw>
                  </a:effectLst>
                  <a:latin typeface="Finlandica" charset="0"/>
                </a:rPr>
                <a:t>Kiiminkipuisto</a:t>
              </a:r>
              <a:r>
                <a:rPr lang="en-US" sz="700" kern="0" cap="none" spc="0">
                  <a:solidFill>
                    <a:schemeClr val="bg1"/>
                  </a:solidFill>
                  <a:effectLst>
                    <a:outerShdw blurRad="635000" dir="5400000" algn="ctr" rotWithShape="0">
                      <a:srgbClr val="000000">
                        <a:alpha val="75000"/>
                      </a:srgbClr>
                    </a:outerShdw>
                  </a:effectLst>
                  <a:latin typeface="Finlandica" charset="0"/>
                </a:rPr>
                <a:t> School, Oulu. Collection of Oulu Art Museum / City of Oulu. </a:t>
              </a:r>
            </a:p>
            <a:p>
              <a:r>
                <a:rPr lang="en-US" sz="700" kern="0" cap="none" spc="0">
                  <a:solidFill>
                    <a:schemeClr val="bg1"/>
                  </a:solidFill>
                  <a:effectLst>
                    <a:outerShdw blurRad="635000" dir="5400000" algn="ctr" rotWithShape="0">
                      <a:srgbClr val="000000">
                        <a:alpha val="75000"/>
                      </a:srgbClr>
                    </a:outerShdw>
                  </a:effectLst>
                  <a:latin typeface="Finlandica" charset="0"/>
                </a:rPr>
                <a:t>Photo: Mika Friman © </a:t>
              </a:r>
              <a:r>
                <a:rPr lang="en-US" sz="700" kern="0" cap="none" spc="0" err="1">
                  <a:solidFill>
                    <a:schemeClr val="bg1"/>
                  </a:solidFill>
                  <a:effectLst>
                    <a:outerShdw blurRad="635000" dir="5400000" algn="ctr" rotWithShape="0">
                      <a:srgbClr val="000000">
                        <a:alpha val="75000"/>
                      </a:srgbClr>
                    </a:outerShdw>
                  </a:effectLst>
                  <a:latin typeface="Finlandica" charset="0"/>
                </a:rPr>
                <a:t>Kuvasto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6AE68C06-FCEF-17BE-0ED4-E2CC15904870}"/>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F1E660E-F6CF-692D-D1A9-7C1B73EAE3B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The public demands for public art</a:t>
            </a:r>
          </a:p>
        </p:txBody>
      </p:sp>
      <p:sp>
        <p:nvSpPr>
          <p:cNvPr id="56" name="Title 1">
            <a:extLst>
              <a:ext uri="{FF2B5EF4-FFF2-40B4-BE49-F238E27FC236}">
                <a16:creationId xmlns:a16="http://schemas.microsoft.com/office/drawing/2014/main" id="{F4738261-1CE5-DE12-BD1E-5CC5B6A671B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9AAEE6F9-773B-0CCF-8780-36535436B42A}"/>
              </a:ext>
            </a:extLst>
          </p:cNvPr>
          <p:cNvSpPr/>
          <p:nvPr/>
        </p:nvSpPr>
        <p:spPr>
          <a:xfrm>
            <a:off x="91882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FCAD5437-99DF-3213-1BBB-858CA2C6C2FC}"/>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2</a:t>
            </a:r>
          </a:p>
        </p:txBody>
      </p:sp>
      <p:sp>
        <p:nvSpPr>
          <p:cNvPr id="59" name="Title 1">
            <a:extLst>
              <a:ext uri="{FF2B5EF4-FFF2-40B4-BE49-F238E27FC236}">
                <a16:creationId xmlns:a16="http://schemas.microsoft.com/office/drawing/2014/main" id="{07286AE8-8F77-86D5-90B6-B0D54615883D}"/>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C9D0ACB6-D4C4-BB6F-7F07-23F80E43B806}"/>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BD4E338-D4DB-FB34-590C-D5EB435EF5C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110D9A31-9481-ACCF-8D15-1181CCAC32B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0BAFB2C9-E45A-EACA-3FC1-16E4B781670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0D5FDEFE-D022-7C7A-5EB0-AF2F78D2214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08B3310A-DD53-91AF-CC00-1F6AB976BDFD}"/>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48DE394E-F498-C30D-E89C-CA81F58B5E50}"/>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D8718A52-D1F6-6B20-A30D-4EDA5570F943}"/>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F13D4FF0-62F1-BE08-4E36-20587CD4F2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CB7764B-B29D-E714-B987-B585537BA88D}"/>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5221204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ppt_y</p:attrName>
                                        </p:attrNameLst>
                                      </p:cBhvr>
                                      <p:tavLst>
                                        <p:tav tm="0">
                                          <p:val>
                                            <p:strVal val="#ppt_y+#ppt_h*1.125000"/>
                                          </p:val>
                                        </p:tav>
                                        <p:tav tm="100000">
                                          <p:val>
                                            <p:strVal val="#ppt_y"/>
                                          </p:val>
                                        </p:tav>
                                      </p:tavLst>
                                    </p:anim>
                                    <p:animEffect transition="in" filter="wipe(up)">
                                      <p:cBhvr>
                                        <p:cTn id="8" dur="1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strVal val="#ppt_w*0.70"/>
                                          </p:val>
                                        </p:tav>
                                        <p:tav tm="100000">
                                          <p:val>
                                            <p:strVal val="#ppt_w"/>
                                          </p:val>
                                        </p:tav>
                                      </p:tavLst>
                                    </p:anim>
                                    <p:anim calcmode="lin" valueType="num">
                                      <p:cBhvr>
                                        <p:cTn id="14" dur="750" fill="hold"/>
                                        <p:tgtEl>
                                          <p:spTgt spid="4"/>
                                        </p:tgtEl>
                                        <p:attrNameLst>
                                          <p:attrName>ppt_h</p:attrName>
                                        </p:attrNameLst>
                                      </p:cBhvr>
                                      <p:tavLst>
                                        <p:tav tm="0">
                                          <p:val>
                                            <p:strVal val="#ppt_h"/>
                                          </p:val>
                                        </p:tav>
                                        <p:tav tm="100000">
                                          <p:val>
                                            <p:strVal val="#ppt_h"/>
                                          </p:val>
                                        </p:tav>
                                      </p:tavLst>
                                    </p:anim>
                                    <p:animEffect transition="in" filter="fade">
                                      <p:cBhvr>
                                        <p:cTn id="15" dur="750"/>
                                        <p:tgtEl>
                                          <p:spTgt spid="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000"/>
                                        <p:tgtEl>
                                          <p:spTgt spid="12"/>
                                        </p:tgtEl>
                                        <p:attrNameLst>
                                          <p:attrName>ppt_y</p:attrName>
                                        </p:attrNameLst>
                                      </p:cBhvr>
                                      <p:tavLst>
                                        <p:tav tm="0">
                                          <p:val>
                                            <p:strVal val="#ppt_y-#ppt_h*1.125000"/>
                                          </p:val>
                                        </p:tav>
                                        <p:tav tm="100000">
                                          <p:val>
                                            <p:strVal val="#ppt_y"/>
                                          </p:val>
                                        </p:tav>
                                      </p:tavLst>
                                    </p:anim>
                                    <p:animEffect transition="in" filter="wipe(down)">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a:extLst>
              <a:ext uri="{28A0092B-C50C-407E-A947-70E740481C1C}">
                <a14:useLocalDpi xmlns:a14="http://schemas.microsoft.com/office/drawing/2010/main" val="0"/>
              </a:ext>
            </a:extLst>
          </a:blip>
          <a:srcRect t="13958"/>
          <a:stretch>
            <a:fillRect/>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4"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err="1">
                <a:solidFill>
                  <a:schemeClr val="bg1"/>
                </a:solidFill>
              </a:rPr>
              <a:t>Haihatus</a:t>
            </a:r>
            <a:r>
              <a:rPr lang="en-US" sz="700" kern="0" cap="none" spc="0">
                <a:solidFill>
                  <a:schemeClr val="bg1"/>
                </a:solidFill>
              </a:rPr>
              <a:t> Art Center hosts an annual summer exhibition in Joutsa. </a:t>
            </a:r>
          </a:p>
          <a:p>
            <a:pPr algn="ctr"/>
            <a:r>
              <a:rPr lang="en-US" sz="700" kern="0" cap="none" spc="0">
                <a:solidFill>
                  <a:schemeClr val="bg1"/>
                </a:solidFill>
              </a:rPr>
              <a:t>Photo: Timo Anttila</a:t>
            </a: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Art exhibitions are the </a:t>
            </a:r>
          </a:p>
          <a:p>
            <a:pPr algn="ctr"/>
            <a:r>
              <a:rPr lang="en-US" sz="2000">
                <a:solidFill>
                  <a:schemeClr val="bg1"/>
                </a:solidFill>
                <a:effectLst>
                  <a:outerShdw blurRad="994667" dir="5400000" sx="102000" sy="102000" algn="ctr" rotWithShape="0">
                    <a:srgbClr val="000000"/>
                  </a:outerShdw>
                </a:effectLst>
              </a:rPr>
              <a:t>centerpiece of Finnish summer</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A408-84E6-45F2-4315-E7DE0F93E71C}"/>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535822F-F8DB-60C1-1492-1D531C58CFA0}"/>
              </a:ext>
            </a:extLst>
          </p:cNvPr>
          <p:cNvGrpSpPr/>
          <p:nvPr/>
        </p:nvGrpSpPr>
        <p:grpSpPr>
          <a:xfrm>
            <a:off x="831894" y="1956196"/>
            <a:ext cx="2476325" cy="1231106"/>
            <a:chOff x="597558" y="2381064"/>
            <a:chExt cx="2476325" cy="1231106"/>
          </a:xfrm>
        </p:grpSpPr>
        <p:sp>
          <p:nvSpPr>
            <p:cNvPr id="38" name="Title 1">
              <a:extLst>
                <a:ext uri="{FF2B5EF4-FFF2-40B4-BE49-F238E27FC236}">
                  <a16:creationId xmlns:a16="http://schemas.microsoft.com/office/drawing/2014/main" id="{A32482D4-7437-1B1A-4719-B0D3090F10F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9EDC87A3-F02B-32BF-5B85-D184CBE32F0F}"/>
                </a:ext>
              </a:extLst>
            </p:cNvPr>
            <p:cNvSpPr txBox="1">
              <a:spLocks/>
            </p:cNvSpPr>
            <p:nvPr/>
          </p:nvSpPr>
          <p:spPr>
            <a:xfrm>
              <a:off x="597558" y="2381064"/>
              <a:ext cx="2476325"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In the summertime, lots of exhibitions and historical sites open to the audience.</a:t>
              </a:r>
            </a:p>
          </p:txBody>
        </p:sp>
      </p:grpSp>
      <p:grpSp>
        <p:nvGrpSpPr>
          <p:cNvPr id="11" name="Group 10">
            <a:extLst>
              <a:ext uri="{FF2B5EF4-FFF2-40B4-BE49-F238E27FC236}">
                <a16:creationId xmlns:a16="http://schemas.microsoft.com/office/drawing/2014/main" id="{DA4E0508-B484-E113-E669-C04641D193D4}"/>
              </a:ext>
            </a:extLst>
          </p:cNvPr>
          <p:cNvGrpSpPr/>
          <p:nvPr/>
        </p:nvGrpSpPr>
        <p:grpSpPr>
          <a:xfrm>
            <a:off x="4067944" y="627015"/>
            <a:ext cx="5076056" cy="4265480"/>
            <a:chOff x="4067944" y="627530"/>
            <a:chExt cx="5076056" cy="4265480"/>
          </a:xfrm>
        </p:grpSpPr>
        <p:pic>
          <p:nvPicPr>
            <p:cNvPr id="13" name="Picture 12">
              <a:extLst>
                <a:ext uri="{FF2B5EF4-FFF2-40B4-BE49-F238E27FC236}">
                  <a16:creationId xmlns:a16="http://schemas.microsoft.com/office/drawing/2014/main" id="{817B19EB-0B1D-C09C-F6EE-D8CF4C9327F5}"/>
                </a:ext>
              </a:extLst>
            </p:cNvPr>
            <p:cNvPicPr>
              <a:picLocks noChangeAspect="1"/>
            </p:cNvPicPr>
            <p:nvPr/>
          </p:nvPicPr>
          <p:blipFill>
            <a:blip r:embed="rId4">
              <a:extLst>
                <a:ext uri="{28A0092B-C50C-407E-A947-70E740481C1C}">
                  <a14:useLocalDpi xmlns:a14="http://schemas.microsoft.com/office/drawing/2010/main" val="0"/>
                </a:ext>
              </a:extLst>
            </a:blip>
            <a:srcRect l="46" t="2154" r="25350" b="3403"/>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6193A5AA-2A10-9B21-35C6-84FB8D5DFB5A}"/>
                </a:ext>
              </a:extLst>
            </p:cNvPr>
            <p:cNvSpPr txBox="1">
              <a:spLocks/>
            </p:cNvSpPr>
            <p:nvPr/>
          </p:nvSpPr>
          <p:spPr>
            <a:xfrm>
              <a:off x="4124690" y="4753476"/>
              <a:ext cx="163826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err="1">
                  <a:solidFill>
                    <a:schemeClr val="bg1"/>
                  </a:solidFill>
                  <a:effectLst>
                    <a:outerShdw blurRad="635000" dir="5400000" algn="ctr" rotWithShape="0">
                      <a:srgbClr val="000000">
                        <a:alpha val="75000"/>
                      </a:srgbClr>
                    </a:outerShdw>
                  </a:effectLst>
                  <a:latin typeface="Finlandica" charset="0"/>
                </a:rPr>
                <a:t>Mäntän</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Kuvataideviikot</a:t>
              </a:r>
              <a:r>
                <a:rPr lang="en-US" sz="700" kern="0" cap="none" spc="0">
                  <a:solidFill>
                    <a:schemeClr val="bg1"/>
                  </a:solidFill>
                  <a:effectLst>
                    <a:outerShdw blurRad="635000" dir="5400000" algn="ctr" rotWithShape="0">
                      <a:srgbClr val="000000">
                        <a:alpha val="75000"/>
                      </a:srgbClr>
                    </a:outerShdw>
                  </a:effectLst>
                  <a:latin typeface="Finlandica" charset="0"/>
                </a:rPr>
                <a:t>. Photo: Marko Marin</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585263AB-B966-2D9A-0103-C9384E98A6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A00E6B63-F0C8-3259-C0E8-A2330FFEA403}"/>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Art exhibitions are the centerpiece of Finnish summer</a:t>
            </a:r>
          </a:p>
        </p:txBody>
      </p:sp>
      <p:sp>
        <p:nvSpPr>
          <p:cNvPr id="56" name="Title 1">
            <a:extLst>
              <a:ext uri="{FF2B5EF4-FFF2-40B4-BE49-F238E27FC236}">
                <a16:creationId xmlns:a16="http://schemas.microsoft.com/office/drawing/2014/main" id="{944C3B33-56F1-B88D-1D7F-2BDC4E4D26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44AE72F4-479D-FEF7-D53B-4DAF53CA5549}"/>
              </a:ext>
            </a:extLst>
          </p:cNvPr>
          <p:cNvSpPr/>
          <p:nvPr/>
        </p:nvSpPr>
        <p:spPr>
          <a:xfrm>
            <a:off x="121331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872420C8-6B12-4096-9430-7DE58959441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4EDB0DF0-E5F4-B68D-9695-0B74F400082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3</a:t>
            </a:r>
          </a:p>
        </p:txBody>
      </p:sp>
      <p:sp>
        <p:nvSpPr>
          <p:cNvPr id="60" name="Title 1">
            <a:extLst>
              <a:ext uri="{FF2B5EF4-FFF2-40B4-BE49-F238E27FC236}">
                <a16:creationId xmlns:a16="http://schemas.microsoft.com/office/drawing/2014/main" id="{6D806130-5E32-4037-CD90-D3BBF973443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78D8E12A-18D1-2FCD-20F5-DD7BCABEC50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546521D-128D-6072-F030-FAA6922957A6}"/>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5797FC8A-17AA-88A4-8076-2E0246686B0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3EB9BC5D-F1CE-E6D5-1996-DB1FEEB3981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DCC388B9-52ED-BB9B-63C9-DFB83C482204}"/>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925E09A7-9E1C-08FE-8346-0C7D7B7012B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733DC2F-6B16-004B-90B4-84DB1489621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3704702E-D71F-95E4-050C-0A91AD837FE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C9CCF37-465C-41F1-9EFE-4B8C64E3998F}"/>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10967020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a:extLst>
              <a:ext uri="{28A0092B-C50C-407E-A947-70E740481C1C}">
                <a14:useLocalDpi xmlns:a14="http://schemas.microsoft.com/office/drawing/2010/main" val="0"/>
              </a:ext>
            </a:extLst>
          </a:blip>
          <a:srcRect l="1" t="20850" r="-1" b="8128"/>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Akseli Gallen-Kallela, Lemminkäinen's Mother, 1897. Finnish National Gallery Collection / Ateneum Art Museum, Antell collections. </a:t>
            </a:r>
          </a:p>
          <a:p>
            <a:pPr algn="ctr"/>
            <a:r>
              <a:rPr lang="en-US" sz="700" kern="0" cap="none" spc="0">
                <a:solidFill>
                  <a:schemeClr val="bg1"/>
                </a:solidFill>
              </a:rPr>
              <a:t>Photo: Hannu Pakarinen, Finnish National Gallery</a:t>
            </a: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Painting a picture of </a:t>
            </a:r>
          </a:p>
          <a:p>
            <a:pPr algn="ctr"/>
            <a:r>
              <a:rPr lang="en-US" sz="2000">
                <a:solidFill>
                  <a:schemeClr val="bg1"/>
                </a:solidFill>
                <a:effectLst>
                  <a:outerShdw blurRad="994667" dir="5400000" sx="102000" sy="102000" algn="ctr" rotWithShape="0">
                    <a:srgbClr val="000000"/>
                  </a:outerShdw>
                </a:effectLst>
              </a:rPr>
              <a:t>Finnish national identity</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C346A-62EE-00B2-5D19-E09EAD314FE1}"/>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BAC7712A-EB09-4491-B50D-D99BD89080C3}"/>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BC8CB2C-ECB9-5C96-5B91-87A07717A3F8}"/>
              </a:ext>
            </a:extLst>
          </p:cNvPr>
          <p:cNvGrpSpPr/>
          <p:nvPr/>
        </p:nvGrpSpPr>
        <p:grpSpPr>
          <a:xfrm>
            <a:off x="942413" y="1983185"/>
            <a:ext cx="2376456" cy="615553"/>
            <a:chOff x="771741" y="2639543"/>
            <a:chExt cx="2376456" cy="615553"/>
          </a:xfrm>
        </p:grpSpPr>
        <p:sp>
          <p:nvSpPr>
            <p:cNvPr id="19" name="Title 1">
              <a:extLst>
                <a:ext uri="{FF2B5EF4-FFF2-40B4-BE49-F238E27FC236}">
                  <a16:creationId xmlns:a16="http://schemas.microsoft.com/office/drawing/2014/main" id="{F86DDCEC-286E-3D52-170A-10C2D02CF9EC}"/>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20" name="Title 1">
              <a:extLst>
                <a:ext uri="{FF2B5EF4-FFF2-40B4-BE49-F238E27FC236}">
                  <a16:creationId xmlns:a16="http://schemas.microsoft.com/office/drawing/2014/main" id="{170571AA-34F2-A0F0-C5AC-93EDEA5B2785}"/>
                </a:ext>
              </a:extLst>
            </p:cNvPr>
            <p:cNvSpPr txBox="1">
              <a:spLocks/>
            </p:cNvSpPr>
            <p:nvPr/>
          </p:nvSpPr>
          <p:spPr>
            <a:xfrm>
              <a:off x="771741" y="2639543"/>
              <a:ext cx="2376456"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The Golden Age of Finnish art</a:t>
              </a:r>
            </a:p>
          </p:txBody>
        </p:sp>
      </p:grpSp>
      <p:sp>
        <p:nvSpPr>
          <p:cNvPr id="23" name="Title 1">
            <a:extLst>
              <a:ext uri="{FF2B5EF4-FFF2-40B4-BE49-F238E27FC236}">
                <a16:creationId xmlns:a16="http://schemas.microsoft.com/office/drawing/2014/main" id="{65157D06-BF6A-E137-E479-7643F0FF69F3}"/>
              </a:ext>
            </a:extLst>
          </p:cNvPr>
          <p:cNvSpPr txBox="1">
            <a:spLocks/>
          </p:cNvSpPr>
          <p:nvPr/>
        </p:nvSpPr>
        <p:spPr>
          <a:xfrm>
            <a:off x="1278319" y="3160315"/>
            <a:ext cx="1565880"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drew inspiration from our nature and national epic Kalevala.</a:t>
            </a:r>
          </a:p>
        </p:txBody>
      </p:sp>
      <p:grpSp>
        <p:nvGrpSpPr>
          <p:cNvPr id="69" name="Group 68">
            <a:extLst>
              <a:ext uri="{FF2B5EF4-FFF2-40B4-BE49-F238E27FC236}">
                <a16:creationId xmlns:a16="http://schemas.microsoft.com/office/drawing/2014/main" id="{B057529F-482D-34D6-2789-E099688AE22F}"/>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720193AA-F6B4-3777-F024-C3D2C2A416AE}"/>
                </a:ext>
              </a:extLst>
            </p:cNvPr>
            <p:cNvPicPr>
              <a:picLocks noChangeAspect="1"/>
            </p:cNvPicPr>
            <p:nvPr/>
          </p:nvPicPr>
          <p:blipFill>
            <a:blip r:embed="rId4">
              <a:extLst>
                <a:ext uri="{28A0092B-C50C-407E-A947-70E740481C1C}">
                  <a14:useLocalDpi xmlns:a14="http://schemas.microsoft.com/office/drawing/2010/main" val="0"/>
                </a:ext>
              </a:extLst>
            </a:blip>
            <a:srcRect l="9609" r="9609"/>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B9CA7F2F-967F-B24C-1F83-5491C28565AB}"/>
                </a:ext>
              </a:extLst>
            </p:cNvPr>
            <p:cNvSpPr txBox="1">
              <a:spLocks/>
            </p:cNvSpPr>
            <p:nvPr/>
          </p:nvSpPr>
          <p:spPr>
            <a:xfrm>
              <a:off x="4131444" y="4591880"/>
              <a:ext cx="188192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Coastal cliffs at </a:t>
              </a:r>
              <a:r>
                <a:rPr lang="en-US" sz="700" kern="0" cap="none" spc="0" dirty="0" err="1">
                  <a:solidFill>
                    <a:schemeClr val="bg1"/>
                  </a:solidFill>
                  <a:effectLst>
                    <a:outerShdw blurRad="635000" dir="5400000" algn="ctr" rotWithShape="0">
                      <a:srgbClr val="000000">
                        <a:alpha val="75000"/>
                      </a:srgbClr>
                    </a:outerShdw>
                  </a:effectLst>
                  <a:latin typeface="+mj-lt"/>
                </a:rPr>
                <a:t>Villinki</a:t>
              </a:r>
              <a:r>
                <a:rPr lang="en-US" sz="700" kern="0" cap="none" spc="0" dirty="0">
                  <a:solidFill>
                    <a:schemeClr val="bg1"/>
                  </a:solidFill>
                  <a:effectLst>
                    <a:outerShdw blurRad="635000" dir="5400000" algn="ctr" rotWithShape="0">
                      <a:srgbClr val="000000">
                        <a:alpha val="75000"/>
                      </a:srgbClr>
                    </a:outerShdw>
                  </a:effectLst>
                  <a:latin typeface="+mj-lt"/>
                </a:rPr>
                <a:t> (1890’s). Helmi Biese.</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Photo: Finnish National Gallery / Jenni Nurminen</a:t>
              </a:r>
            </a:p>
          </p:txBody>
        </p:sp>
      </p:grpSp>
      <p:grpSp>
        <p:nvGrpSpPr>
          <p:cNvPr id="11" name="Group 10">
            <a:extLst>
              <a:ext uri="{FF2B5EF4-FFF2-40B4-BE49-F238E27FC236}">
                <a16:creationId xmlns:a16="http://schemas.microsoft.com/office/drawing/2014/main" id="{4B6CB6BA-AF7A-6A9D-22DA-FE9FDF1A55CD}"/>
              </a:ext>
            </a:extLst>
          </p:cNvPr>
          <p:cNvGrpSpPr/>
          <p:nvPr/>
        </p:nvGrpSpPr>
        <p:grpSpPr>
          <a:xfrm>
            <a:off x="4067944" y="627530"/>
            <a:ext cx="5076056" cy="4265480"/>
            <a:chOff x="4067944" y="627530"/>
            <a:chExt cx="5076056" cy="4265480"/>
          </a:xfrm>
        </p:grpSpPr>
        <p:pic>
          <p:nvPicPr>
            <p:cNvPr id="13" name="Picture 12">
              <a:extLst>
                <a:ext uri="{FF2B5EF4-FFF2-40B4-BE49-F238E27FC236}">
                  <a16:creationId xmlns:a16="http://schemas.microsoft.com/office/drawing/2014/main" id="{C8FDE82B-4206-019A-0B14-F44CA3AD7C63}"/>
                </a:ext>
              </a:extLst>
            </p:cNvPr>
            <p:cNvPicPr>
              <a:picLocks noChangeAspect="1"/>
            </p:cNvPicPr>
            <p:nvPr/>
          </p:nvPicPr>
          <p:blipFill>
            <a:blip r:embed="rId5">
              <a:extLst>
                <a:ext uri="{28A0092B-C50C-407E-A947-70E740481C1C}">
                  <a14:useLocalDpi xmlns:a14="http://schemas.microsoft.com/office/drawing/2010/main" val="0"/>
                </a:ext>
              </a:extLst>
            </a:blip>
            <a:srcRect t="15633" b="35413"/>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3CE10664-1627-767F-08A6-1F90521A6ABC}"/>
                </a:ext>
              </a:extLst>
            </p:cNvPr>
            <p:cNvSpPr txBox="1">
              <a:spLocks/>
            </p:cNvSpPr>
            <p:nvPr/>
          </p:nvSpPr>
          <p:spPr>
            <a:xfrm>
              <a:off x="4131444" y="4592393"/>
              <a:ext cx="194925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Mother (1893).  Elin Danielson-</a:t>
              </a:r>
              <a:r>
                <a:rPr lang="en-US" sz="700" kern="0" cap="none" spc="0" dirty="0" err="1">
                  <a:solidFill>
                    <a:schemeClr val="bg1"/>
                  </a:solidFill>
                  <a:effectLst>
                    <a:outerShdw blurRad="635000" dir="5400000" algn="ctr" rotWithShape="0">
                      <a:srgbClr val="000000">
                        <a:alpha val="75000"/>
                      </a:srgbClr>
                    </a:outerShdw>
                  </a:effectLst>
                  <a:latin typeface="+mj-lt"/>
                </a:rPr>
                <a:t>Gambogi</a:t>
              </a:r>
              <a:r>
                <a:rPr lang="en-US" sz="700" kern="0" cap="none" spc="0" dirty="0">
                  <a:solidFill>
                    <a:schemeClr val="bg1"/>
                  </a:solidFill>
                  <a:effectLst>
                    <a:outerShdw blurRad="635000" dir="5400000" algn="ctr" rotWithShape="0">
                      <a:srgbClr val="000000">
                        <a:alpha val="75000"/>
                      </a:srgbClr>
                    </a:outerShdw>
                  </a:effectLst>
                  <a:latin typeface="+mj-lt"/>
                </a:rPr>
                <a:t>. </a:t>
              </a:r>
              <a:br>
                <a:rPr lang="en-US" sz="700" kern="0" cap="none" spc="0" dirty="0">
                  <a:solidFill>
                    <a:schemeClr val="bg1"/>
                  </a:solidFill>
                  <a:effectLst>
                    <a:outerShdw blurRad="635000" dir="5400000" algn="ctr" rotWithShape="0">
                      <a:srgbClr val="000000">
                        <a:alpha val="75000"/>
                      </a:srgbClr>
                    </a:outerShdw>
                  </a:effectLst>
                  <a:latin typeface="+mj-lt"/>
                </a:rPr>
              </a:br>
              <a:r>
                <a:rPr lang="en-US" sz="700" kern="0" cap="none" spc="0" dirty="0">
                  <a:solidFill>
                    <a:schemeClr val="bg1"/>
                  </a:solidFill>
                  <a:effectLst>
                    <a:outerShdw blurRad="635000" dir="5400000" algn="ctr" rotWithShape="0">
                      <a:srgbClr val="000000">
                        <a:alpha val="75000"/>
                      </a:srgbClr>
                    </a:outerShdw>
                  </a:effectLst>
                  <a:latin typeface="+mj-lt"/>
                </a:rPr>
                <a:t>Photo: Finnish National Gallery / Hannu Pakarinen</a:t>
              </a:r>
            </a:p>
          </p:txBody>
        </p:sp>
      </p:grpSp>
      <p:sp>
        <p:nvSpPr>
          <p:cNvPr id="27" name="TextBox 26">
            <a:extLst>
              <a:ext uri="{FF2B5EF4-FFF2-40B4-BE49-F238E27FC236}">
                <a16:creationId xmlns:a16="http://schemas.microsoft.com/office/drawing/2014/main" id="{CB4120CA-25D9-9654-0DB2-28113528C2A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940565BE-19B5-7D4B-8E49-3938F3C0EA9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endParaRPr lang="en-US" sz="600" b="0">
              <a:solidFill>
                <a:schemeClr val="accent3"/>
              </a:solidFill>
              <a:latin typeface="Finlandica"/>
            </a:endParaRPr>
          </a:p>
        </p:txBody>
      </p:sp>
      <p:grpSp>
        <p:nvGrpSpPr>
          <p:cNvPr id="10" name="Group 9">
            <a:extLst>
              <a:ext uri="{FF2B5EF4-FFF2-40B4-BE49-F238E27FC236}">
                <a16:creationId xmlns:a16="http://schemas.microsoft.com/office/drawing/2014/main" id="{F697C6B1-A6B7-D5EC-4883-A327DA39A3C5}"/>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48C925AC-558E-3AD3-5971-EE41CFE3B353}"/>
                </a:ext>
              </a:extLst>
            </p:cNvPr>
            <p:cNvPicPr>
              <a:picLocks/>
            </p:cNvPicPr>
            <p:nvPr/>
          </p:nvPicPr>
          <p:blipFill>
            <a:blip r:embed="rId6">
              <a:extLst>
                <a:ext uri="{28A0092B-C50C-407E-A947-70E740481C1C}">
                  <a14:useLocalDpi xmlns:a14="http://schemas.microsoft.com/office/drawing/2010/main" val="0"/>
                </a:ext>
              </a:extLst>
            </a:blip>
            <a:srcRect t="19489" b="19489"/>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FF220324-F4F6-B06C-0240-D6B75B7AB1B8}"/>
                </a:ext>
              </a:extLst>
            </p:cNvPr>
            <p:cNvSpPr txBox="1">
              <a:spLocks/>
            </p:cNvSpPr>
            <p:nvPr/>
          </p:nvSpPr>
          <p:spPr>
            <a:xfrm>
              <a:off x="243010" y="9230540"/>
              <a:ext cx="147316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Finlandica" charset="0"/>
                </a:rPr>
                <a:t>Talvimaisema</a:t>
              </a:r>
              <a:r>
                <a:rPr lang="en-US" sz="700" kern="0" cap="none" spc="0" dirty="0">
                  <a:solidFill>
                    <a:schemeClr val="bg1"/>
                  </a:solidFill>
                  <a:effectLst>
                    <a:outerShdw blurRad="635000" dir="5400000" algn="ctr" rotWithShape="0">
                      <a:srgbClr val="000000">
                        <a:alpha val="75000"/>
                      </a:srgbClr>
                    </a:outerShdw>
                  </a:effectLst>
                  <a:latin typeface="Finlandica" charset="0"/>
                </a:rPr>
                <a:t> (1899). Pekka Halonen.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Ateneumin</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r>
                <a:rPr lang="en-US" sz="700" kern="0" cap="none" spc="0" dirty="0" err="1">
                  <a:solidFill>
                    <a:schemeClr val="bg1"/>
                  </a:solidFill>
                  <a:effectLst>
                    <a:outerShdw blurRad="635000" dir="5400000" algn="ctr" rotWithShape="0">
                      <a:srgbClr val="000000">
                        <a:alpha val="75000"/>
                      </a:srgbClr>
                    </a:outerShdw>
                  </a:effectLst>
                  <a:latin typeface="Finlandica" charset="0"/>
                </a:rPr>
                <a:t>taidemuseo</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grpSp>
        <p:nvGrpSpPr>
          <p:cNvPr id="5" name="Group 4">
            <a:extLst>
              <a:ext uri="{FF2B5EF4-FFF2-40B4-BE49-F238E27FC236}">
                <a16:creationId xmlns:a16="http://schemas.microsoft.com/office/drawing/2014/main" id="{C294614D-9327-0F6A-249E-94B2613174C4}"/>
              </a:ext>
            </a:extLst>
          </p:cNvPr>
          <p:cNvGrpSpPr/>
          <p:nvPr/>
        </p:nvGrpSpPr>
        <p:grpSpPr>
          <a:xfrm>
            <a:off x="4067944" y="627530"/>
            <a:ext cx="5076056" cy="4265480"/>
            <a:chOff x="4067944" y="627530"/>
            <a:chExt cx="5076056" cy="4265480"/>
          </a:xfrm>
        </p:grpSpPr>
        <p:pic>
          <p:nvPicPr>
            <p:cNvPr id="15" name="Picture 14">
              <a:extLst>
                <a:ext uri="{FF2B5EF4-FFF2-40B4-BE49-F238E27FC236}">
                  <a16:creationId xmlns:a16="http://schemas.microsoft.com/office/drawing/2014/main" id="{9D4C0007-B42D-DD35-A799-6D9E905C99B4}"/>
                </a:ext>
              </a:extLst>
            </p:cNvPr>
            <p:cNvPicPr>
              <a:picLocks noChangeAspect="1"/>
            </p:cNvPicPr>
            <p:nvPr/>
          </p:nvPicPr>
          <p:blipFill>
            <a:blip r:embed="rId7">
              <a:extLst>
                <a:ext uri="{28A0092B-C50C-407E-A947-70E740481C1C}">
                  <a14:useLocalDpi xmlns:a14="http://schemas.microsoft.com/office/drawing/2010/main" val="0"/>
                </a:ext>
              </a:extLst>
            </a:blip>
            <a:srcRect t="916" b="916"/>
            <a:stretch/>
          </p:blipFill>
          <p:spPr>
            <a:xfrm>
              <a:off x="4067944" y="627530"/>
              <a:ext cx="5076056" cy="4265480"/>
            </a:xfrm>
            <a:prstGeom prst="rect">
              <a:avLst/>
            </a:prstGeom>
          </p:spPr>
        </p:pic>
        <p:sp>
          <p:nvSpPr>
            <p:cNvPr id="16" name="Footer Placeholder 4">
              <a:extLst>
                <a:ext uri="{FF2B5EF4-FFF2-40B4-BE49-F238E27FC236}">
                  <a16:creationId xmlns:a16="http://schemas.microsoft.com/office/drawing/2014/main" id="{F9E220E8-1E30-4901-5A28-3F0387F12400}"/>
                </a:ext>
              </a:extLst>
            </p:cNvPr>
            <p:cNvSpPr txBox="1">
              <a:spLocks/>
            </p:cNvSpPr>
            <p:nvPr/>
          </p:nvSpPr>
          <p:spPr>
            <a:xfrm>
              <a:off x="4131444" y="4603358"/>
              <a:ext cx="1409040"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err="1">
                  <a:solidFill>
                    <a:schemeClr val="bg1"/>
                  </a:solidFill>
                  <a:effectLst>
                    <a:outerShdw blurRad="635000" dir="5400000" algn="ctr" rotWithShape="0">
                      <a:srgbClr val="000000">
                        <a:alpha val="75000"/>
                      </a:srgbClr>
                    </a:outerShdw>
                  </a:effectLst>
                  <a:latin typeface="Finlandica" charset="0"/>
                </a:rPr>
                <a:t>Toipilas</a:t>
              </a:r>
              <a:r>
                <a:rPr lang="en-US" sz="700" kern="0" cap="none" spc="0" dirty="0">
                  <a:solidFill>
                    <a:schemeClr val="bg1"/>
                  </a:solidFill>
                  <a:effectLst>
                    <a:outerShdw blurRad="635000" dir="5400000" algn="ctr" rotWithShape="0">
                      <a:srgbClr val="000000">
                        <a:alpha val="75000"/>
                      </a:srgbClr>
                    </a:outerShdw>
                  </a:effectLst>
                  <a:latin typeface="Finlandica" charset="0"/>
                </a:rPr>
                <a:t> (1888). Helene </a:t>
              </a:r>
              <a:r>
                <a:rPr lang="en-US" sz="700" kern="0" cap="none" spc="0" dirty="0" err="1">
                  <a:solidFill>
                    <a:schemeClr val="bg1"/>
                  </a:solidFill>
                  <a:effectLst>
                    <a:outerShdw blurRad="635000" dir="5400000" algn="ctr" rotWithShape="0">
                      <a:srgbClr val="000000">
                        <a:alpha val="75000"/>
                      </a:srgbClr>
                    </a:outerShdw>
                  </a:effectLst>
                  <a:latin typeface="Finlandica" charset="0"/>
                </a:rPr>
                <a:t>Schjerfbeck</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Jenni Nurminen</a:t>
              </a:r>
            </a:p>
          </p:txBody>
        </p:sp>
      </p:grpSp>
      <p:sp>
        <p:nvSpPr>
          <p:cNvPr id="21" name="Rectangle 20">
            <a:extLst>
              <a:ext uri="{FF2B5EF4-FFF2-40B4-BE49-F238E27FC236}">
                <a16:creationId xmlns:a16="http://schemas.microsoft.com/office/drawing/2014/main" id="{37E7FEA9-5E1E-B65E-77C2-436B8040F32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ABBD44E7-3C8A-04DF-A217-17B2B063870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Painting a picture of Finnish national identity</a:t>
            </a:r>
          </a:p>
        </p:txBody>
      </p:sp>
      <p:sp>
        <p:nvSpPr>
          <p:cNvPr id="25" name="Title 1">
            <a:extLst>
              <a:ext uri="{FF2B5EF4-FFF2-40B4-BE49-F238E27FC236}">
                <a16:creationId xmlns:a16="http://schemas.microsoft.com/office/drawing/2014/main" id="{48DFF661-92C6-63E7-34C0-27705D04666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6" name="Rectangle 25">
            <a:extLst>
              <a:ext uri="{FF2B5EF4-FFF2-40B4-BE49-F238E27FC236}">
                <a16:creationId xmlns:a16="http://schemas.microsoft.com/office/drawing/2014/main" id="{672F6DA0-3C96-D5EA-2771-5F696D6C2FDE}"/>
              </a:ext>
            </a:extLst>
          </p:cNvPr>
          <p:cNvSpPr/>
          <p:nvPr/>
        </p:nvSpPr>
        <p:spPr>
          <a:xfrm>
            <a:off x="150547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itle 1">
            <a:extLst>
              <a:ext uri="{FF2B5EF4-FFF2-40B4-BE49-F238E27FC236}">
                <a16:creationId xmlns:a16="http://schemas.microsoft.com/office/drawing/2014/main" id="{C9AC3B54-D1DC-13C5-CC4A-567376C8F48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BDA3F405-691A-B07B-0E2F-BF50531F4C5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44B59984-9355-801E-3F5B-EA553937456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4</a:t>
            </a:r>
          </a:p>
        </p:txBody>
      </p:sp>
      <p:sp>
        <p:nvSpPr>
          <p:cNvPr id="31" name="Title 1">
            <a:extLst>
              <a:ext uri="{FF2B5EF4-FFF2-40B4-BE49-F238E27FC236}">
                <a16:creationId xmlns:a16="http://schemas.microsoft.com/office/drawing/2014/main" id="{12327C60-0E6B-4E03-4817-88AB46EB4B5D}"/>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2" name="Title 1">
            <a:extLst>
              <a:ext uri="{FF2B5EF4-FFF2-40B4-BE49-F238E27FC236}">
                <a16:creationId xmlns:a16="http://schemas.microsoft.com/office/drawing/2014/main" id="{754A2392-36F8-D477-EB4E-AE9F5231048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3" name="Title 1">
            <a:extLst>
              <a:ext uri="{FF2B5EF4-FFF2-40B4-BE49-F238E27FC236}">
                <a16:creationId xmlns:a16="http://schemas.microsoft.com/office/drawing/2014/main" id="{B98A0176-C1A3-7CEE-56A9-340C028D3716}"/>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34" name="Title 1">
            <a:extLst>
              <a:ext uri="{FF2B5EF4-FFF2-40B4-BE49-F238E27FC236}">
                <a16:creationId xmlns:a16="http://schemas.microsoft.com/office/drawing/2014/main" id="{4C928E0E-06F2-C348-0BD0-B3C8131BB8B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5" name="Title 1">
            <a:extLst>
              <a:ext uri="{FF2B5EF4-FFF2-40B4-BE49-F238E27FC236}">
                <a16:creationId xmlns:a16="http://schemas.microsoft.com/office/drawing/2014/main" id="{7787A2E4-000D-4881-8192-B37D6169CAD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36" name="Title 1">
            <a:extLst>
              <a:ext uri="{FF2B5EF4-FFF2-40B4-BE49-F238E27FC236}">
                <a16:creationId xmlns:a16="http://schemas.microsoft.com/office/drawing/2014/main" id="{AF28BA4F-D478-F994-C8D2-3AEA0212EE6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37" name="Group 36">
            <a:extLst>
              <a:ext uri="{FF2B5EF4-FFF2-40B4-BE49-F238E27FC236}">
                <a16:creationId xmlns:a16="http://schemas.microsoft.com/office/drawing/2014/main" id="{7817C1DD-8281-51AA-9DAE-BC3E05AF48FE}"/>
              </a:ext>
            </a:extLst>
          </p:cNvPr>
          <p:cNvGrpSpPr/>
          <p:nvPr/>
        </p:nvGrpSpPr>
        <p:grpSpPr>
          <a:xfrm>
            <a:off x="179510" y="5321880"/>
            <a:ext cx="3816426" cy="4269600"/>
            <a:chOff x="179510" y="5249140"/>
            <a:chExt cx="3816426" cy="4269600"/>
          </a:xfrm>
        </p:grpSpPr>
        <p:pic>
          <p:nvPicPr>
            <p:cNvPr id="38" name="Picture 37">
              <a:extLst>
                <a:ext uri="{FF2B5EF4-FFF2-40B4-BE49-F238E27FC236}">
                  <a16:creationId xmlns:a16="http://schemas.microsoft.com/office/drawing/2014/main" id="{8CD0F7AD-43E4-67AD-0EB6-E5388E7BCC1C}"/>
                </a:ext>
              </a:extLst>
            </p:cNvPr>
            <p:cNvPicPr>
              <a:picLocks/>
            </p:cNvPicPr>
            <p:nvPr/>
          </p:nvPicPr>
          <p:blipFill>
            <a:blip r:embed="rId8">
              <a:extLst>
                <a:ext uri="{28A0092B-C50C-407E-A947-70E740481C1C}">
                  <a14:useLocalDpi xmlns:a14="http://schemas.microsoft.com/office/drawing/2010/main" val="0"/>
                </a:ext>
              </a:extLst>
            </a:blip>
            <a:srcRect t="6183" b="6183"/>
            <a:stretch/>
          </p:blipFill>
          <p:spPr>
            <a:xfrm>
              <a:off x="179510" y="5249140"/>
              <a:ext cx="3816426" cy="4269600"/>
            </a:xfrm>
            <a:prstGeom prst="rect">
              <a:avLst/>
            </a:prstGeom>
          </p:spPr>
        </p:pic>
        <p:sp>
          <p:nvSpPr>
            <p:cNvPr id="39" name="Footer Placeholder 4">
              <a:extLst>
                <a:ext uri="{FF2B5EF4-FFF2-40B4-BE49-F238E27FC236}">
                  <a16:creationId xmlns:a16="http://schemas.microsoft.com/office/drawing/2014/main" id="{C570D9DD-C457-2FB9-2F38-4DE454B12E6C}"/>
                </a:ext>
              </a:extLst>
            </p:cNvPr>
            <p:cNvSpPr txBox="1">
              <a:spLocks/>
            </p:cNvSpPr>
            <p:nvPr/>
          </p:nvSpPr>
          <p:spPr>
            <a:xfrm>
              <a:off x="243010" y="9230540"/>
              <a:ext cx="171521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Self-portrait (1912). Helene Schjerbeck.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Finnish National Gallery / Yehia </a:t>
              </a:r>
              <a:r>
                <a:rPr lang="en-US" sz="700" kern="0" cap="none" spc="0" dirty="0" err="1">
                  <a:solidFill>
                    <a:schemeClr val="bg1"/>
                  </a:solidFill>
                  <a:effectLst>
                    <a:outerShdw blurRad="635000" dir="5400000" algn="ctr" rotWithShape="0">
                      <a:srgbClr val="000000">
                        <a:alpha val="75000"/>
                      </a:srgbClr>
                    </a:outerShdw>
                  </a:effectLst>
                  <a:latin typeface="Finlandica" charset="0"/>
                </a:rPr>
                <a:t>Eweis</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3556035376"/>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p:tgtEl>
                                          <p:spTgt spid="18"/>
                                        </p:tgtEl>
                                        <p:attrNameLst>
                                          <p:attrName>ppt_y</p:attrName>
                                        </p:attrNameLst>
                                      </p:cBhvr>
                                      <p:tavLst>
                                        <p:tav tm="0">
                                          <p:val>
                                            <p:strVal val="#ppt_y+#ppt_h*1.125000"/>
                                          </p:val>
                                        </p:tav>
                                        <p:tav tm="100000">
                                          <p:val>
                                            <p:strVal val="#ppt_y"/>
                                          </p:val>
                                        </p:tav>
                                      </p:tavLst>
                                    </p:anim>
                                    <p:animEffect transition="in" filter="wipe(up)">
                                      <p:cBhvr>
                                        <p:cTn id="8" dur="10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750" fill="hold"/>
                                        <p:tgtEl>
                                          <p:spTgt spid="17"/>
                                        </p:tgtEl>
                                        <p:attrNameLst>
                                          <p:attrName>ppt_w</p:attrName>
                                        </p:attrNameLst>
                                      </p:cBhvr>
                                      <p:tavLst>
                                        <p:tav tm="0">
                                          <p:val>
                                            <p:strVal val="#ppt_w*0.70"/>
                                          </p:val>
                                        </p:tav>
                                        <p:tav tm="100000">
                                          <p:val>
                                            <p:strVal val="#ppt_w"/>
                                          </p:val>
                                        </p:tav>
                                      </p:tavLst>
                                    </p:anim>
                                    <p:anim calcmode="lin" valueType="num">
                                      <p:cBhvr>
                                        <p:cTn id="14" dur="750" fill="hold"/>
                                        <p:tgtEl>
                                          <p:spTgt spid="17"/>
                                        </p:tgtEl>
                                        <p:attrNameLst>
                                          <p:attrName>ppt_h</p:attrName>
                                        </p:attrNameLst>
                                      </p:cBhvr>
                                      <p:tavLst>
                                        <p:tav tm="0">
                                          <p:val>
                                            <p:strVal val="#ppt_h"/>
                                          </p:val>
                                        </p:tav>
                                        <p:tav tm="100000">
                                          <p:val>
                                            <p:strVal val="#ppt_h"/>
                                          </p:val>
                                        </p:tav>
                                      </p:tavLst>
                                    </p:anim>
                                    <p:animEffect transition="in" filter="fade">
                                      <p:cBhvr>
                                        <p:cTn id="15" dur="750"/>
                                        <p:tgtEl>
                                          <p:spTgt spid="17"/>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000"/>
                                        <p:tgtEl>
                                          <p:spTgt spid="23"/>
                                        </p:tgtEl>
                                        <p:attrNameLst>
                                          <p:attrName>ppt_y</p:attrName>
                                        </p:attrNameLst>
                                      </p:cBhvr>
                                      <p:tavLst>
                                        <p:tav tm="0">
                                          <p:val>
                                            <p:strVal val="#ppt_y-#ppt_h*1.125000"/>
                                          </p:val>
                                        </p:tav>
                                        <p:tav tm="100000">
                                          <p:val>
                                            <p:strVal val="#ppt_y"/>
                                          </p:val>
                                        </p:tav>
                                      </p:tavLst>
                                    </p:anim>
                                    <p:animEffect transition="in" filter="wipe(down)">
                                      <p:cBhvr>
                                        <p:cTn id="19" dur="1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5"/>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11"/>
                                        </p:tgtEl>
                                        <p:attrNameLst>
                                          <p:attrName>ppt_x</p:attrName>
                                          <p:attrName>ppt_y</p:attrName>
                                        </p:attrNameLst>
                                      </p:cBhvr>
                                      <p:rCtr x="34549" y="0"/>
                                    </p:animMotion>
                                  </p:childTnLst>
                                </p:cTn>
                              </p:par>
                              <p:par>
                                <p:cTn id="30" presetID="0" presetClass="path" presetSubtype="0" repeatCount="0" accel="50000" decel="50000" fill="hold" nodeType="withEffect">
                                  <p:stCondLst>
                                    <p:cond delay="0"/>
                                  </p:stCondLst>
                                  <p:childTnLst>
                                    <p:animMotion origin="layout" path="M 1.38889E-6 -1.35802E-6 L 0.00069 -0.91327 " pathEditMode="relative" rAng="0" ptsTypes="AA">
                                      <p:cBhvr>
                                        <p:cTn id="31" dur="2000" fill="hold"/>
                                        <p:tgtEl>
                                          <p:spTgt spid="37"/>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2.1|2"/>
</p:tagLst>
</file>

<file path=ppt/tags/tag9.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97F60DBB650B439C66544DB200CF18" ma:contentTypeVersion="16" ma:contentTypeDescription="Create a new document." ma:contentTypeScope="" ma:versionID="52fdd659b1389b50f1b2f325c1e1779a">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a57a91606a716b9cca7cae7abbd585ee"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AE11A5-BEE4-47AE-A876-D224C8F94A57}">
  <ds:schemaRefs>
    <ds:schemaRef ds:uri="http://schemas.microsoft.com/office/2006/documentManagement/types"/>
    <ds:schemaRef ds:uri="http://www.w3.org/XML/1998/namespace"/>
    <ds:schemaRef ds:uri="d142e32c-b0cf-45f9-98c1-f62222713002"/>
    <ds:schemaRef ds:uri="http://purl.org/dc/dcmitype/"/>
    <ds:schemaRef ds:uri="http://schemas.openxmlformats.org/package/2006/metadata/core-properties"/>
    <ds:schemaRef ds:uri="http://schemas.microsoft.com/office/infopath/2007/PartnerControls"/>
    <ds:schemaRef ds:uri="http://schemas.microsoft.com/office/2006/metadata/properties"/>
    <ds:schemaRef ds:uri="f6001937-131a-4e96-baff-ca13d4d9a111"/>
    <ds:schemaRef ds:uri="http://purl.org/dc/terms/"/>
    <ds:schemaRef ds:uri="http://purl.org/dc/elements/1.1/"/>
  </ds:schemaRefs>
</ds:datastoreItem>
</file>

<file path=customXml/itemProps2.xml><?xml version="1.0" encoding="utf-8"?>
<ds:datastoreItem xmlns:ds="http://schemas.openxmlformats.org/officeDocument/2006/customXml" ds:itemID="{69681288-7806-430D-9BBA-254DCC6ED82F}">
  <ds:schemaRefs>
    <ds:schemaRef ds:uri="http://schemas.microsoft.com/sharepoint/v3/contenttype/forms"/>
  </ds:schemaRefs>
</ds:datastoreItem>
</file>

<file path=customXml/itemProps3.xml><?xml version="1.0" encoding="utf-8"?>
<ds:datastoreItem xmlns:ds="http://schemas.openxmlformats.org/officeDocument/2006/customXml" ds:itemID="{5E978DEF-D4BA-430B-A996-B772C00779A6}"/>
</file>

<file path=docProps/app.xml><?xml version="1.0" encoding="utf-8"?>
<Properties xmlns="http://schemas.openxmlformats.org/officeDocument/2006/extended-properties" xmlns:vt="http://schemas.openxmlformats.org/officeDocument/2006/docPropsVTypes">
  <Template>1_Suomi Finland</Template>
  <TotalTime>176</TotalTime>
  <Words>2978</Words>
  <Application>Microsoft Macintosh PowerPoint</Application>
  <PresentationFormat>On-screen Show (16:9)</PresentationFormat>
  <Paragraphs>324</Paragraphs>
  <Slides>24</Slides>
  <Notes>24</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Arial,Sans-Serif</vt:lpstr>
      <vt:lpstr>Calibri</vt:lpstr>
      <vt:lpstr>Finlandica</vt:lpstr>
      <vt:lpstr>1_Suomi Finland</vt:lpstr>
      <vt:lpstr>1_Suomi Finland Blanco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Feeling inspired?  Let’s create the next masterpiece in collaboration.</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Smuel Stiller</cp:lastModifiedBy>
  <cp:revision>2</cp:revision>
  <dcterms:created xsi:type="dcterms:W3CDTF">2024-12-11T12:49:30Z</dcterms:created>
  <dcterms:modified xsi:type="dcterms:W3CDTF">2026-02-19T12:23:11Z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