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4"/>
    <p:sldMasterId id="2147483682" r:id="rId5"/>
  </p:sldMasterIdLst>
  <p:notesMasterIdLst>
    <p:notesMasterId r:id="rId30"/>
  </p:notesMasterIdLst>
  <p:handoutMasterIdLst>
    <p:handoutMasterId r:id="rId31"/>
  </p:handoutMasterIdLst>
  <p:sldIdLst>
    <p:sldId id="318" r:id="rId6"/>
    <p:sldId id="276" r:id="rId7"/>
    <p:sldId id="291" r:id="rId8"/>
    <p:sldId id="287" r:id="rId9"/>
    <p:sldId id="319" r:id="rId10"/>
    <p:sldId id="295" r:id="rId11"/>
    <p:sldId id="320" r:id="rId12"/>
    <p:sldId id="296" r:id="rId13"/>
    <p:sldId id="330" r:id="rId14"/>
    <p:sldId id="298" r:id="rId15"/>
    <p:sldId id="322" r:id="rId16"/>
    <p:sldId id="299" r:id="rId17"/>
    <p:sldId id="323" r:id="rId18"/>
    <p:sldId id="300" r:id="rId19"/>
    <p:sldId id="324" r:id="rId20"/>
    <p:sldId id="301" r:id="rId21"/>
    <p:sldId id="325" r:id="rId22"/>
    <p:sldId id="302" r:id="rId23"/>
    <p:sldId id="329" r:id="rId24"/>
    <p:sldId id="289" r:id="rId25"/>
    <p:sldId id="328" r:id="rId26"/>
    <p:sldId id="316" r:id="rId27"/>
    <p:sldId id="314" r:id="rId28"/>
    <p:sldId id="284" r:id="rId29"/>
  </p:sldIdLst>
  <p:sldSz cx="9144000" cy="5143500" type="screen16x9"/>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305">
          <p15:clr>
            <a:srgbClr val="A4A3A4"/>
          </p15:clr>
        </p15:guide>
        <p15:guide id="3" orient="horz" pos="2754">
          <p15:clr>
            <a:srgbClr val="A4A3A4"/>
          </p15:clr>
        </p15:guide>
        <p15:guide id="4" orient="horz" pos="531">
          <p15:clr>
            <a:srgbClr val="A4A3A4"/>
          </p15:clr>
        </p15:guide>
        <p15:guide id="5" orient="horz" pos="940">
          <p15:clr>
            <a:srgbClr val="A4A3A4"/>
          </p15:clr>
        </p15:guide>
        <p15:guide id="6" orient="horz" pos="849">
          <p15:clr>
            <a:srgbClr val="A4A3A4"/>
          </p15:clr>
        </p15:guide>
        <p15:guide id="7" orient="horz" pos="2935" userDrawn="1">
          <p15:clr>
            <a:srgbClr val="A4A3A4"/>
          </p15:clr>
        </p15:guide>
        <p15:guide id="8" pos="2880">
          <p15:clr>
            <a:srgbClr val="A4A3A4"/>
          </p15:clr>
        </p15:guide>
        <p15:guide id="9" pos="295">
          <p15:clr>
            <a:srgbClr val="A4A3A4"/>
          </p15:clr>
        </p15:guide>
        <p15:guide id="10" pos="5465">
          <p15:clr>
            <a:srgbClr val="A4A3A4"/>
          </p15:clr>
        </p15:guide>
        <p15:guide id="11" pos="1156">
          <p15:clr>
            <a:srgbClr val="A4A3A4"/>
          </p15:clr>
        </p15:guide>
        <p15:guide id="12" pos="1973">
          <p15:clr>
            <a:srgbClr val="A4A3A4"/>
          </p15:clr>
        </p15:guide>
        <p15:guide id="13" pos="3787">
          <p15:clr>
            <a:srgbClr val="A4A3A4"/>
          </p15:clr>
        </p15:guide>
        <p15:guide id="14" pos="4604">
          <p15:clr>
            <a:srgbClr val="A4A3A4"/>
          </p15:clr>
        </p15:guide>
        <p15:guide id="15" orient="horz" pos="3117" userDrawn="1">
          <p15:clr>
            <a:srgbClr val="A4A3A4"/>
          </p15:clr>
        </p15:guide>
        <p15:guide id="16" pos="2980" userDrawn="1">
          <p15:clr>
            <a:srgbClr val="A4A3A4"/>
          </p15:clr>
        </p15:guide>
        <p15:guide id="17" orient="horz" pos="172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9415102-02C8-08AF-C081-77D1686DC858}" name="Sari Kelkka" initials="SK" userId="S::sari.kelkka@republic.fi::ba14e794-bbcd-42e0-886a-05c4435caa78" providerId="AD"/>
  <p188:author id="{6B033516-5930-667A-6A57-33645B575DEF}" name="Anniina Nieminen" initials="AN" userId="S::anniina.nieminen@republic.fi::f7839237-dba9-434e-a8d8-c65406723c4d" providerId="AD"/>
  <p188:author id="{DCE21123-2A52-48A0-5831-EDBDF6607DD5}" name="Smuel Stiller" initials="SS" userId="S::smuel.stiller@republic.fi::baaceb4f-c17c-4b20-a98b-2c2514b53c4b" providerId="AD"/>
  <p188:author id="{3455B831-4E5A-461A-53B9-6F5E5CE7FA3B}" name="Emma Kemppainen" initials="" userId="S::emma.kemppainen@republic.fi::8155b497-1e7e-4c60-bc78-05f00b1c973e" providerId="AD"/>
  <p188:author id="{A0FFE6CC-4A8E-91DF-898A-C86CB04609C2}" name="Helena Piirainen" initials="HP" userId="S::helena.piirainen@republic.fi::321f3615-564d-49fa-aaee-49cebc29807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E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604E11-6FEC-8A49-AB54-F77730CC358C}" v="25" dt="2026-04-17T09:40:44.7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383"/>
    <p:restoredTop sz="82199"/>
  </p:normalViewPr>
  <p:slideViewPr>
    <p:cSldViewPr snapToGrid="0">
      <p:cViewPr varScale="1">
        <p:scale>
          <a:sx n="120" d="100"/>
          <a:sy n="120" d="100"/>
        </p:scale>
        <p:origin x="192" y="-2760"/>
      </p:cViewPr>
      <p:guideLst>
        <p:guide orient="horz" pos="1620"/>
        <p:guide orient="horz" pos="305"/>
        <p:guide orient="horz" pos="2754"/>
        <p:guide orient="horz" pos="531"/>
        <p:guide orient="horz" pos="940"/>
        <p:guide orient="horz" pos="849"/>
        <p:guide orient="horz" pos="2935"/>
        <p:guide pos="2880"/>
        <p:guide pos="295"/>
        <p:guide pos="5465"/>
        <p:guide pos="1156"/>
        <p:guide pos="1973"/>
        <p:guide pos="3787"/>
        <p:guide pos="4604"/>
        <p:guide orient="horz" pos="3117"/>
        <p:guide pos="2980"/>
        <p:guide orient="horz" pos="1720"/>
      </p:guideLst>
    </p:cSldViewPr>
  </p:slideViewPr>
  <p:notesTextViewPr>
    <p:cViewPr>
      <p:scale>
        <a:sx n="170" d="100"/>
        <a:sy n="170" d="100"/>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a Piirainen" userId="321f3615-564d-49fa-aaee-49cebc29807f" providerId="ADAL" clId="{D1E85647-87CF-54A9-8508-F716E8734552}"/>
    <pc:docChg chg="undo custSel modSld">
      <pc:chgData name="Helena Piirainen" userId="321f3615-564d-49fa-aaee-49cebc29807f" providerId="ADAL" clId="{D1E85647-87CF-54A9-8508-F716E8734552}" dt="2026-04-17T09:40:44.746" v="148"/>
      <pc:docMkLst>
        <pc:docMk/>
      </pc:docMkLst>
      <pc:sldChg chg="modSp">
        <pc:chgData name="Helena Piirainen" userId="321f3615-564d-49fa-aaee-49cebc29807f" providerId="ADAL" clId="{D1E85647-87CF-54A9-8508-F716E8734552}" dt="2026-04-17T07:42:40.333" v="57"/>
        <pc:sldMkLst>
          <pc:docMk/>
          <pc:sldMk cId="3459711246" sldId="276"/>
        </pc:sldMkLst>
        <pc:spChg chg="mod">
          <ac:chgData name="Helena Piirainen" userId="321f3615-564d-49fa-aaee-49cebc29807f" providerId="ADAL" clId="{D1E85647-87CF-54A9-8508-F716E8734552}" dt="2026-04-17T07:42:40.333" v="57"/>
          <ac:spMkLst>
            <pc:docMk/>
            <pc:sldMk cId="3459711246" sldId="276"/>
            <ac:spMk id="3" creationId="{4FCF8A33-F2EE-F0B9-F9C1-D466E2389E6B}"/>
          </ac:spMkLst>
        </pc:spChg>
      </pc:sldChg>
      <pc:sldChg chg="modSp mod">
        <pc:chgData name="Helena Piirainen" userId="321f3615-564d-49fa-aaee-49cebc29807f" providerId="ADAL" clId="{D1E85647-87CF-54A9-8508-F716E8734552}" dt="2026-04-17T07:45:14.996" v="69" actId="20577"/>
        <pc:sldMkLst>
          <pc:docMk/>
          <pc:sldMk cId="319901965" sldId="287"/>
        </pc:sldMkLst>
        <pc:spChg chg="mod">
          <ac:chgData name="Helena Piirainen" userId="321f3615-564d-49fa-aaee-49cebc29807f" providerId="ADAL" clId="{D1E85647-87CF-54A9-8508-F716E8734552}" dt="2026-04-17T07:45:14.996" v="69" actId="20577"/>
          <ac:spMkLst>
            <pc:docMk/>
            <pc:sldMk cId="319901965" sldId="287"/>
            <ac:spMk id="3" creationId="{966C52FD-6FD3-B542-87B9-2BA9985294DB}"/>
          </ac:spMkLst>
        </pc:spChg>
      </pc:sldChg>
      <pc:sldChg chg="modSp mod">
        <pc:chgData name="Helena Piirainen" userId="321f3615-564d-49fa-aaee-49cebc29807f" providerId="ADAL" clId="{D1E85647-87CF-54A9-8508-F716E8734552}" dt="2026-04-17T07:58:51.559" v="99" actId="20577"/>
        <pc:sldMkLst>
          <pc:docMk/>
          <pc:sldMk cId="2938684486" sldId="289"/>
        </pc:sldMkLst>
        <pc:spChg chg="mod">
          <ac:chgData name="Helena Piirainen" userId="321f3615-564d-49fa-aaee-49cebc29807f" providerId="ADAL" clId="{D1E85647-87CF-54A9-8508-F716E8734552}" dt="2026-04-17T07:58:51.559" v="99" actId="20577"/>
          <ac:spMkLst>
            <pc:docMk/>
            <pc:sldMk cId="2938684486" sldId="289"/>
            <ac:spMk id="3" creationId="{C7029A63-C667-6CE8-94D0-3ACD2ED2B55F}"/>
          </ac:spMkLst>
        </pc:spChg>
      </pc:sldChg>
      <pc:sldChg chg="modSp mod">
        <pc:chgData name="Helena Piirainen" userId="321f3615-564d-49fa-aaee-49cebc29807f" providerId="ADAL" clId="{D1E85647-87CF-54A9-8508-F716E8734552}" dt="2026-04-17T08:01:48.208" v="123" actId="1076"/>
        <pc:sldMkLst>
          <pc:docMk/>
          <pc:sldMk cId="4097577496" sldId="291"/>
        </pc:sldMkLst>
        <pc:spChg chg="mod">
          <ac:chgData name="Helena Piirainen" userId="321f3615-564d-49fa-aaee-49cebc29807f" providerId="ADAL" clId="{D1E85647-87CF-54A9-8508-F716E8734552}" dt="2026-04-17T07:44:05.983" v="62" actId="20577"/>
          <ac:spMkLst>
            <pc:docMk/>
            <pc:sldMk cId="4097577496" sldId="291"/>
            <ac:spMk id="9" creationId="{72A8464A-56C4-062C-D268-C63EC84005EB}"/>
          </ac:spMkLst>
        </pc:spChg>
        <pc:spChg chg="mod">
          <ac:chgData name="Helena Piirainen" userId="321f3615-564d-49fa-aaee-49cebc29807f" providerId="ADAL" clId="{D1E85647-87CF-54A9-8508-F716E8734552}" dt="2026-04-17T08:01:38.992" v="121" actId="20577"/>
          <ac:spMkLst>
            <pc:docMk/>
            <pc:sldMk cId="4097577496" sldId="291"/>
            <ac:spMk id="68" creationId="{DB891CE5-3405-E7F2-D64D-C6EE282F34C5}"/>
          </ac:spMkLst>
        </pc:spChg>
        <pc:grpChg chg="mod">
          <ac:chgData name="Helena Piirainen" userId="321f3615-564d-49fa-aaee-49cebc29807f" providerId="ADAL" clId="{D1E85647-87CF-54A9-8508-F716E8734552}" dt="2026-04-17T08:01:48.208" v="123" actId="1076"/>
          <ac:grpSpMkLst>
            <pc:docMk/>
            <pc:sldMk cId="4097577496" sldId="291"/>
            <ac:grpSpMk id="5" creationId="{A652B222-CB5D-FAFE-8CF3-4054069D5ECB}"/>
          </ac:grpSpMkLst>
        </pc:grpChg>
        <pc:grpChg chg="mod">
          <ac:chgData name="Helena Piirainen" userId="321f3615-564d-49fa-aaee-49cebc29807f" providerId="ADAL" clId="{D1E85647-87CF-54A9-8508-F716E8734552}" dt="2026-04-17T07:44:53.807" v="67" actId="1076"/>
          <ac:grpSpMkLst>
            <pc:docMk/>
            <pc:sldMk cId="4097577496" sldId="291"/>
            <ac:grpSpMk id="10" creationId="{E8A5E1CE-AE21-A04E-36DA-0BB55D0D61CB}"/>
          </ac:grpSpMkLst>
        </pc:grpChg>
        <pc:grpChg chg="mod">
          <ac:chgData name="Helena Piirainen" userId="321f3615-564d-49fa-aaee-49cebc29807f" providerId="ADAL" clId="{D1E85647-87CF-54A9-8508-F716E8734552}" dt="2026-04-17T08:01:44.726" v="122" actId="1076"/>
          <ac:grpSpMkLst>
            <pc:docMk/>
            <pc:sldMk cId="4097577496" sldId="291"/>
            <ac:grpSpMk id="11" creationId="{413A5F53-69DE-0E7B-486E-2FBA846B2384}"/>
          </ac:grpSpMkLst>
        </pc:grpChg>
        <pc:grpChg chg="mod">
          <ac:chgData name="Helena Piirainen" userId="321f3615-564d-49fa-aaee-49cebc29807f" providerId="ADAL" clId="{D1E85647-87CF-54A9-8508-F716E8734552}" dt="2026-04-17T07:59:52.786" v="107" actId="1076"/>
          <ac:grpSpMkLst>
            <pc:docMk/>
            <pc:sldMk cId="4097577496" sldId="291"/>
            <ac:grpSpMk id="17" creationId="{165553D8-35C9-182F-4D88-B21B4FED16C3}"/>
          </ac:grpSpMkLst>
        </pc:grpChg>
        <pc:grpChg chg="mod">
          <ac:chgData name="Helena Piirainen" userId="321f3615-564d-49fa-aaee-49cebc29807f" providerId="ADAL" clId="{D1E85647-87CF-54A9-8508-F716E8734552}" dt="2026-04-17T08:01:29.188" v="113"/>
          <ac:grpSpMkLst>
            <pc:docMk/>
            <pc:sldMk cId="4097577496" sldId="291"/>
            <ac:grpSpMk id="69" creationId="{FCEC5890-62D2-FCA5-5452-3EDA5216E211}"/>
          </ac:grpSpMkLst>
        </pc:grpChg>
        <pc:picChg chg="mod">
          <ac:chgData name="Helena Piirainen" userId="321f3615-564d-49fa-aaee-49cebc29807f" providerId="ADAL" clId="{D1E85647-87CF-54A9-8508-F716E8734552}" dt="2026-04-17T07:43:50.059" v="60"/>
          <ac:picMkLst>
            <pc:docMk/>
            <pc:sldMk cId="4097577496" sldId="291"/>
            <ac:picMk id="6" creationId="{B519963C-B0BB-8BCB-AFEA-C5B06306A8DB}"/>
          </ac:picMkLst>
        </pc:picChg>
        <pc:picChg chg="mod">
          <ac:chgData name="Helena Piirainen" userId="321f3615-564d-49fa-aaee-49cebc29807f" providerId="ADAL" clId="{D1E85647-87CF-54A9-8508-F716E8734552}" dt="2026-04-17T08:01:29.188" v="113"/>
          <ac:picMkLst>
            <pc:docMk/>
            <pc:sldMk cId="4097577496" sldId="291"/>
            <ac:picMk id="12" creationId="{8BDE1C60-D1AB-161B-3928-34052114063D}"/>
          </ac:picMkLst>
        </pc:picChg>
      </pc:sldChg>
      <pc:sldChg chg="modSp">
        <pc:chgData name="Helena Piirainen" userId="321f3615-564d-49fa-aaee-49cebc29807f" providerId="ADAL" clId="{D1E85647-87CF-54A9-8508-F716E8734552}" dt="2026-04-17T07:49:12.520" v="77"/>
        <pc:sldMkLst>
          <pc:docMk/>
          <pc:sldMk cId="4167083555" sldId="298"/>
        </pc:sldMkLst>
        <pc:spChg chg="mod">
          <ac:chgData name="Helena Piirainen" userId="321f3615-564d-49fa-aaee-49cebc29807f" providerId="ADAL" clId="{D1E85647-87CF-54A9-8508-F716E8734552}" dt="2026-04-17T07:49:12.520" v="77"/>
          <ac:spMkLst>
            <pc:docMk/>
            <pc:sldMk cId="4167083555" sldId="298"/>
            <ac:spMk id="3" creationId="{24E0A0DC-0F17-70AB-1B59-FE8CA24AB502}"/>
          </ac:spMkLst>
        </pc:spChg>
      </pc:sldChg>
      <pc:sldChg chg="modSp mod">
        <pc:chgData name="Helena Piirainen" userId="321f3615-564d-49fa-aaee-49cebc29807f" providerId="ADAL" clId="{D1E85647-87CF-54A9-8508-F716E8734552}" dt="2026-04-17T07:41:27.338" v="56" actId="20577"/>
        <pc:sldMkLst>
          <pc:docMk/>
          <pc:sldMk cId="1564547042" sldId="318"/>
        </pc:sldMkLst>
        <pc:spChg chg="mod">
          <ac:chgData name="Helena Piirainen" userId="321f3615-564d-49fa-aaee-49cebc29807f" providerId="ADAL" clId="{D1E85647-87CF-54A9-8508-F716E8734552}" dt="2026-04-17T07:41:27.338" v="56" actId="20577"/>
          <ac:spMkLst>
            <pc:docMk/>
            <pc:sldMk cId="1564547042" sldId="318"/>
            <ac:spMk id="7" creationId="{B2D0A095-A3EC-9163-31D9-4AA2BA86DC20}"/>
          </ac:spMkLst>
        </pc:spChg>
        <pc:spChg chg="mod">
          <ac:chgData name="Helena Piirainen" userId="321f3615-564d-49fa-aaee-49cebc29807f" providerId="ADAL" clId="{D1E85647-87CF-54A9-8508-F716E8734552}" dt="2026-04-17T07:40:04.402" v="40" actId="1076"/>
          <ac:spMkLst>
            <pc:docMk/>
            <pc:sldMk cId="1564547042" sldId="318"/>
            <ac:spMk id="17" creationId="{7C3EE43A-7028-A6BF-BC54-A8E87967B394}"/>
          </ac:spMkLst>
        </pc:spChg>
      </pc:sldChg>
      <pc:sldChg chg="modSp mod">
        <pc:chgData name="Helena Piirainen" userId="321f3615-564d-49fa-aaee-49cebc29807f" providerId="ADAL" clId="{D1E85647-87CF-54A9-8508-F716E8734552}" dt="2026-04-17T07:46:37.092" v="71" actId="18131"/>
        <pc:sldMkLst>
          <pc:docMk/>
          <pc:sldMk cId="1522120474" sldId="319"/>
        </pc:sldMkLst>
        <pc:spChg chg="mod">
          <ac:chgData name="Helena Piirainen" userId="321f3615-564d-49fa-aaee-49cebc29807f" providerId="ADAL" clId="{D1E85647-87CF-54A9-8508-F716E8734552}" dt="2026-04-17T07:46:16.793" v="70" actId="14826"/>
          <ac:spMkLst>
            <pc:docMk/>
            <pc:sldMk cId="1522120474" sldId="319"/>
            <ac:spMk id="22" creationId="{5BEE055D-10D4-A653-42D9-551D90D8F15E}"/>
          </ac:spMkLst>
        </pc:spChg>
        <pc:grpChg chg="mod">
          <ac:chgData name="Helena Piirainen" userId="321f3615-564d-49fa-aaee-49cebc29807f" providerId="ADAL" clId="{D1E85647-87CF-54A9-8508-F716E8734552}" dt="2026-04-17T07:46:16.793" v="70" actId="14826"/>
          <ac:grpSpMkLst>
            <pc:docMk/>
            <pc:sldMk cId="1522120474" sldId="319"/>
            <ac:grpSpMk id="11" creationId="{E05A86D1-04A4-C386-1C34-BF6A246B8D45}"/>
          </ac:grpSpMkLst>
        </pc:grpChg>
        <pc:picChg chg="mod modCrop">
          <ac:chgData name="Helena Piirainen" userId="321f3615-564d-49fa-aaee-49cebc29807f" providerId="ADAL" clId="{D1E85647-87CF-54A9-8508-F716E8734552}" dt="2026-04-17T07:46:37.092" v="71" actId="18131"/>
          <ac:picMkLst>
            <pc:docMk/>
            <pc:sldMk cId="1522120474" sldId="319"/>
            <ac:picMk id="13" creationId="{F5DF56D3-04A7-9E60-7421-F1909C9CA318}"/>
          </ac:picMkLst>
        </pc:picChg>
      </pc:sldChg>
      <pc:sldChg chg="modSp">
        <pc:chgData name="Helena Piirainen" userId="321f3615-564d-49fa-aaee-49cebc29807f" providerId="ADAL" clId="{D1E85647-87CF-54A9-8508-F716E8734552}" dt="2026-04-17T07:47:49.579" v="72"/>
        <pc:sldMkLst>
          <pc:docMk/>
          <pc:sldMk cId="1109670201" sldId="320"/>
        </pc:sldMkLst>
        <pc:spChg chg="mod">
          <ac:chgData name="Helena Piirainen" userId="321f3615-564d-49fa-aaee-49cebc29807f" providerId="ADAL" clId="{D1E85647-87CF-54A9-8508-F716E8734552}" dt="2026-04-17T07:47:49.579" v="72"/>
          <ac:spMkLst>
            <pc:docMk/>
            <pc:sldMk cId="1109670201" sldId="320"/>
            <ac:spMk id="22" creationId="{6193A5AA-2A10-9B21-35C6-84FB8D5DFB5A}"/>
          </ac:spMkLst>
        </pc:spChg>
        <pc:grpChg chg="mod">
          <ac:chgData name="Helena Piirainen" userId="321f3615-564d-49fa-aaee-49cebc29807f" providerId="ADAL" clId="{D1E85647-87CF-54A9-8508-F716E8734552}" dt="2026-04-17T07:47:49.579" v="72"/>
          <ac:grpSpMkLst>
            <pc:docMk/>
            <pc:sldMk cId="1109670201" sldId="320"/>
            <ac:grpSpMk id="11" creationId="{DA4E0508-B484-E113-E669-C04641D193D4}"/>
          </ac:grpSpMkLst>
        </pc:grpChg>
        <pc:picChg chg="mod">
          <ac:chgData name="Helena Piirainen" userId="321f3615-564d-49fa-aaee-49cebc29807f" providerId="ADAL" clId="{D1E85647-87CF-54A9-8508-F716E8734552}" dt="2026-04-17T07:47:49.579" v="72"/>
          <ac:picMkLst>
            <pc:docMk/>
            <pc:sldMk cId="1109670201" sldId="320"/>
            <ac:picMk id="13" creationId="{817B19EB-0B1D-C09C-F6EE-D8CF4C9327F5}"/>
          </ac:picMkLst>
        </pc:picChg>
      </pc:sldChg>
      <pc:sldChg chg="modSp mod">
        <pc:chgData name="Helena Piirainen" userId="321f3615-564d-49fa-aaee-49cebc29807f" providerId="ADAL" clId="{D1E85647-87CF-54A9-8508-F716E8734552}" dt="2026-04-17T07:50:51.273" v="85"/>
        <pc:sldMkLst>
          <pc:docMk/>
          <pc:sldMk cId="152930842" sldId="322"/>
        </pc:sldMkLst>
        <pc:spChg chg="mod">
          <ac:chgData name="Helena Piirainen" userId="321f3615-564d-49fa-aaee-49cebc29807f" providerId="ADAL" clId="{D1E85647-87CF-54A9-8508-F716E8734552}" dt="2026-04-17T07:50:51.273" v="85"/>
          <ac:spMkLst>
            <pc:docMk/>
            <pc:sldMk cId="152930842" sldId="322"/>
            <ac:spMk id="8" creationId="{7C819291-C875-7E86-2E8C-98EF141B1F18}"/>
          </ac:spMkLst>
        </pc:spChg>
        <pc:spChg chg="mod">
          <ac:chgData name="Helena Piirainen" userId="321f3615-564d-49fa-aaee-49cebc29807f" providerId="ADAL" clId="{D1E85647-87CF-54A9-8508-F716E8734552}" dt="2026-04-17T07:49:59.318" v="80" actId="14100"/>
          <ac:spMkLst>
            <pc:docMk/>
            <pc:sldMk cId="152930842" sldId="322"/>
            <ac:spMk id="22" creationId="{2B8199C6-107E-0F7E-8D0D-73B2F93C4D06}"/>
          </ac:spMkLst>
        </pc:spChg>
        <pc:grpChg chg="mod">
          <ac:chgData name="Helena Piirainen" userId="321f3615-564d-49fa-aaee-49cebc29807f" providerId="ADAL" clId="{D1E85647-87CF-54A9-8508-F716E8734552}" dt="2026-04-17T07:50:51.273" v="85"/>
          <ac:grpSpMkLst>
            <pc:docMk/>
            <pc:sldMk cId="152930842" sldId="322"/>
            <ac:grpSpMk id="3" creationId="{D20590AD-F0C5-4E70-9D78-0279FDC3D37E}"/>
          </ac:grpSpMkLst>
        </pc:grpChg>
        <pc:picChg chg="mod">
          <ac:chgData name="Helena Piirainen" userId="321f3615-564d-49fa-aaee-49cebc29807f" providerId="ADAL" clId="{D1E85647-87CF-54A9-8508-F716E8734552}" dt="2026-04-17T07:50:51.273" v="85"/>
          <ac:picMkLst>
            <pc:docMk/>
            <pc:sldMk cId="152930842" sldId="322"/>
            <ac:picMk id="7" creationId="{BD031BD5-7D10-EBA9-E238-84AC4FDC54B8}"/>
          </ac:picMkLst>
        </pc:picChg>
        <pc:picChg chg="mod">
          <ac:chgData name="Helena Piirainen" userId="321f3615-564d-49fa-aaee-49cebc29807f" providerId="ADAL" clId="{D1E85647-87CF-54A9-8508-F716E8734552}" dt="2026-04-17T07:50:29.404" v="82" actId="1076"/>
          <ac:picMkLst>
            <pc:docMk/>
            <pc:sldMk cId="152930842" sldId="322"/>
            <ac:picMk id="13" creationId="{A8EBBA70-0DFE-1DA5-B252-D4AD5CEC3213}"/>
          </ac:picMkLst>
        </pc:picChg>
      </pc:sldChg>
      <pc:sldChg chg="addSp delSp modSp mod addAnim delAnim">
        <pc:chgData name="Helena Piirainen" userId="321f3615-564d-49fa-aaee-49cebc29807f" providerId="ADAL" clId="{D1E85647-87CF-54A9-8508-F716E8734552}" dt="2026-04-17T07:53:15.185" v="91" actId="14826"/>
        <pc:sldMkLst>
          <pc:docMk/>
          <pc:sldMk cId="3489334767" sldId="324"/>
        </pc:sldMkLst>
        <pc:spChg chg="mod">
          <ac:chgData name="Helena Piirainen" userId="321f3615-564d-49fa-aaee-49cebc29807f" providerId="ADAL" clId="{D1E85647-87CF-54A9-8508-F716E8734552}" dt="2026-04-17T07:53:15.185" v="91" actId="14826"/>
          <ac:spMkLst>
            <pc:docMk/>
            <pc:sldMk cId="3489334767" sldId="324"/>
            <ac:spMk id="6" creationId="{C245CB38-8ADA-5570-7DD9-331D3FAF560A}"/>
          </ac:spMkLst>
        </pc:spChg>
        <pc:spChg chg="mod topLvl">
          <ac:chgData name="Helena Piirainen" userId="321f3615-564d-49fa-aaee-49cebc29807f" providerId="ADAL" clId="{D1E85647-87CF-54A9-8508-F716E8734552}" dt="2026-04-17T07:52:21.013" v="90" actId="478"/>
          <ac:spMkLst>
            <pc:docMk/>
            <pc:sldMk cId="3489334767" sldId="324"/>
            <ac:spMk id="8" creationId="{490C8166-9939-AD38-1EAA-2B924FE22010}"/>
          </ac:spMkLst>
        </pc:spChg>
        <pc:spChg chg="mod">
          <ac:chgData name="Helena Piirainen" userId="321f3615-564d-49fa-aaee-49cebc29807f" providerId="ADAL" clId="{D1E85647-87CF-54A9-8508-F716E8734552}" dt="2026-04-17T07:53:15.185" v="91" actId="14826"/>
          <ac:spMkLst>
            <pc:docMk/>
            <pc:sldMk cId="3489334767" sldId="324"/>
            <ac:spMk id="22" creationId="{00522C26-CDDC-66A2-8326-63550157FE1E}"/>
          </ac:spMkLst>
        </pc:spChg>
        <pc:grpChg chg="add del">
          <ac:chgData name="Helena Piirainen" userId="321f3615-564d-49fa-aaee-49cebc29807f" providerId="ADAL" clId="{D1E85647-87CF-54A9-8508-F716E8734552}" dt="2026-04-17T07:52:21.013" v="90" actId="478"/>
          <ac:grpSpMkLst>
            <pc:docMk/>
            <pc:sldMk cId="3489334767" sldId="324"/>
            <ac:grpSpMk id="3" creationId="{F2ED7C37-810F-3BCA-4848-B29FEC183CA7}"/>
          </ac:grpSpMkLst>
        </pc:grpChg>
        <pc:grpChg chg="mod">
          <ac:chgData name="Helena Piirainen" userId="321f3615-564d-49fa-aaee-49cebc29807f" providerId="ADAL" clId="{D1E85647-87CF-54A9-8508-F716E8734552}" dt="2026-04-17T07:53:15.185" v="91" actId="14826"/>
          <ac:grpSpMkLst>
            <pc:docMk/>
            <pc:sldMk cId="3489334767" sldId="324"/>
            <ac:grpSpMk id="10" creationId="{357906B8-07AA-27C1-D877-7A55EF955935}"/>
          </ac:grpSpMkLst>
        </pc:grpChg>
        <pc:picChg chg="add del mod topLvl">
          <ac:chgData name="Helena Piirainen" userId="321f3615-564d-49fa-aaee-49cebc29807f" providerId="ADAL" clId="{D1E85647-87CF-54A9-8508-F716E8734552}" dt="2026-04-17T07:52:21.013" v="90" actId="478"/>
          <ac:picMkLst>
            <pc:docMk/>
            <pc:sldMk cId="3489334767" sldId="324"/>
            <ac:picMk id="7" creationId="{1B209630-EBAF-CC27-3577-754F70C64265}"/>
          </ac:picMkLst>
        </pc:picChg>
        <pc:picChg chg="mod">
          <ac:chgData name="Helena Piirainen" userId="321f3615-564d-49fa-aaee-49cebc29807f" providerId="ADAL" clId="{D1E85647-87CF-54A9-8508-F716E8734552}" dt="2026-04-17T07:53:15.185" v="91" actId="14826"/>
          <ac:picMkLst>
            <pc:docMk/>
            <pc:sldMk cId="3489334767" sldId="324"/>
            <ac:picMk id="13" creationId="{ABC5C3DB-BFA5-417D-BD8C-546CF3636111}"/>
          </ac:picMkLst>
        </pc:picChg>
      </pc:sldChg>
      <pc:sldChg chg="modSp mod">
        <pc:chgData name="Helena Piirainen" userId="321f3615-564d-49fa-aaee-49cebc29807f" providerId="ADAL" clId="{D1E85647-87CF-54A9-8508-F716E8734552}" dt="2026-04-17T09:40:44.746" v="148"/>
        <pc:sldMkLst>
          <pc:docMk/>
          <pc:sldMk cId="646421175" sldId="325"/>
        </pc:sldMkLst>
        <pc:spChg chg="mod">
          <ac:chgData name="Helena Piirainen" userId="321f3615-564d-49fa-aaee-49cebc29807f" providerId="ADAL" clId="{D1E85647-87CF-54A9-8508-F716E8734552}" dt="2026-04-17T09:40:44.746" v="148"/>
          <ac:spMkLst>
            <pc:docMk/>
            <pc:sldMk cId="646421175" sldId="325"/>
            <ac:spMk id="8" creationId="{86FDDE31-4336-9761-0B99-DE195F12AE86}"/>
          </ac:spMkLst>
        </pc:spChg>
        <pc:grpChg chg="mod">
          <ac:chgData name="Helena Piirainen" userId="321f3615-564d-49fa-aaee-49cebc29807f" providerId="ADAL" clId="{D1E85647-87CF-54A9-8508-F716E8734552}" dt="2026-04-17T09:40:44.746" v="148"/>
          <ac:grpSpMkLst>
            <pc:docMk/>
            <pc:sldMk cId="646421175" sldId="325"/>
            <ac:grpSpMk id="3" creationId="{D0F9B81C-0D2A-5092-34B4-2A1CE25AA55F}"/>
          </ac:grpSpMkLst>
        </pc:grpChg>
        <pc:picChg chg="mod">
          <ac:chgData name="Helena Piirainen" userId="321f3615-564d-49fa-aaee-49cebc29807f" providerId="ADAL" clId="{D1E85647-87CF-54A9-8508-F716E8734552}" dt="2026-04-17T09:40:44.746" v="148"/>
          <ac:picMkLst>
            <pc:docMk/>
            <pc:sldMk cId="646421175" sldId="325"/>
            <ac:picMk id="7" creationId="{DF8FBFF6-1859-18C9-B2F2-CFDF31D06801}"/>
          </ac:picMkLst>
        </pc:picChg>
      </pc:sldChg>
      <pc:sldChg chg="modSp mod">
        <pc:chgData name="Helena Piirainen" userId="321f3615-564d-49fa-aaee-49cebc29807f" providerId="ADAL" clId="{D1E85647-87CF-54A9-8508-F716E8734552}" dt="2026-04-17T07:59:16.296" v="103" actId="20577"/>
        <pc:sldMkLst>
          <pc:docMk/>
          <pc:sldMk cId="1971981813" sldId="328"/>
        </pc:sldMkLst>
        <pc:spChg chg="mod">
          <ac:chgData name="Helena Piirainen" userId="321f3615-564d-49fa-aaee-49cebc29807f" providerId="ADAL" clId="{D1E85647-87CF-54A9-8508-F716E8734552}" dt="2026-04-17T07:59:16.296" v="103" actId="20577"/>
          <ac:spMkLst>
            <pc:docMk/>
            <pc:sldMk cId="1971981813" sldId="328"/>
            <ac:spMk id="8" creationId="{6EFB69C4-F15F-8DD4-82F9-59C3E0E45188}"/>
          </ac:spMkLst>
        </pc:spChg>
        <pc:grpChg chg="mod">
          <ac:chgData name="Helena Piirainen" userId="321f3615-564d-49fa-aaee-49cebc29807f" providerId="ADAL" clId="{D1E85647-87CF-54A9-8508-F716E8734552}" dt="2026-04-17T07:59:15.325" v="102"/>
          <ac:grpSpMkLst>
            <pc:docMk/>
            <pc:sldMk cId="1971981813" sldId="328"/>
            <ac:grpSpMk id="3" creationId="{C429DF1C-E115-B7D9-CFB0-5EBE6D24EB6F}"/>
          </ac:grpSpMkLst>
        </pc:grpChg>
        <pc:grpChg chg="mod">
          <ac:chgData name="Helena Piirainen" userId="321f3615-564d-49fa-aaee-49cebc29807f" providerId="ADAL" clId="{D1E85647-87CF-54A9-8508-F716E8734552}" dt="2026-04-17T07:59:10.351" v="101" actId="1076"/>
          <ac:grpSpMkLst>
            <pc:docMk/>
            <pc:sldMk cId="1971981813" sldId="328"/>
            <ac:grpSpMk id="10" creationId="{E612A7C9-7F28-72A8-EDD2-E1A7164C6A0C}"/>
          </ac:grpSpMkLst>
        </pc:grpChg>
        <pc:picChg chg="mod">
          <ac:chgData name="Helena Piirainen" userId="321f3615-564d-49fa-aaee-49cebc29807f" providerId="ADAL" clId="{D1E85647-87CF-54A9-8508-F716E8734552}" dt="2026-04-17T07:59:15.325" v="102"/>
          <ac:picMkLst>
            <pc:docMk/>
            <pc:sldMk cId="1971981813" sldId="328"/>
            <ac:picMk id="7" creationId="{B2421954-9A2E-B418-610A-801A81736C70}"/>
          </ac:picMkLst>
        </pc:picChg>
      </pc:sldChg>
      <pc:sldChg chg="delSp modSp mod delAnim">
        <pc:chgData name="Helena Piirainen" userId="321f3615-564d-49fa-aaee-49cebc29807f" providerId="ADAL" clId="{D1E85647-87CF-54A9-8508-F716E8734552}" dt="2026-04-17T07:58:15.434" v="97" actId="478"/>
        <pc:sldMkLst>
          <pc:docMk/>
          <pc:sldMk cId="425258350" sldId="329"/>
        </pc:sldMkLst>
        <pc:spChg chg="mod">
          <ac:chgData name="Helena Piirainen" userId="321f3615-564d-49fa-aaee-49cebc29807f" providerId="ADAL" clId="{D1E85647-87CF-54A9-8508-F716E8734552}" dt="2026-04-17T07:57:59.338" v="95" actId="14861"/>
          <ac:spMkLst>
            <pc:docMk/>
            <pc:sldMk cId="425258350" sldId="329"/>
            <ac:spMk id="22" creationId="{3AF45CDD-1D83-7306-1457-C6CF2A51E776}"/>
          </ac:spMkLst>
        </pc:spChg>
        <pc:grpChg chg="del mod">
          <ac:chgData name="Helena Piirainen" userId="321f3615-564d-49fa-aaee-49cebc29807f" providerId="ADAL" clId="{D1E85647-87CF-54A9-8508-F716E8734552}" dt="2026-04-17T07:58:15.434" v="97" actId="478"/>
          <ac:grpSpMkLst>
            <pc:docMk/>
            <pc:sldMk cId="425258350" sldId="329"/>
            <ac:grpSpMk id="3" creationId="{55DB6A1A-ED59-D384-C825-E96EA603F6CF}"/>
          </ac:grpSpMkLst>
        </pc:grpChg>
        <pc:grpChg chg="mod">
          <ac:chgData name="Helena Piirainen" userId="321f3615-564d-49fa-aaee-49cebc29807f" providerId="ADAL" clId="{D1E85647-87CF-54A9-8508-F716E8734552}" dt="2026-04-17T07:56:55.092" v="93"/>
          <ac:grpSpMkLst>
            <pc:docMk/>
            <pc:sldMk cId="425258350" sldId="329"/>
            <ac:grpSpMk id="11" creationId="{E1C7F14E-958D-3C06-74E7-F43C989387A2}"/>
          </ac:grpSpMkLst>
        </pc:grpChg>
        <pc:picChg chg="mod">
          <ac:chgData name="Helena Piirainen" userId="321f3615-564d-49fa-aaee-49cebc29807f" providerId="ADAL" clId="{D1E85647-87CF-54A9-8508-F716E8734552}" dt="2026-04-17T07:56:55.092" v="93"/>
          <ac:picMkLst>
            <pc:docMk/>
            <pc:sldMk cId="425258350" sldId="329"/>
            <ac:picMk id="13" creationId="{BFC9AFB9-5DD8-FF0B-3B84-C408BB993AE1}"/>
          </ac:picMkLst>
        </pc:picChg>
      </pc:sldChg>
      <pc:sldChg chg="modSp mod">
        <pc:chgData name="Helena Piirainen" userId="321f3615-564d-49fa-aaee-49cebc29807f" providerId="ADAL" clId="{D1E85647-87CF-54A9-8508-F716E8734552}" dt="2026-04-17T07:48:45.408" v="76"/>
        <pc:sldMkLst>
          <pc:docMk/>
          <pc:sldMk cId="3556035376" sldId="330"/>
        </pc:sldMkLst>
        <pc:spChg chg="mod">
          <ac:chgData name="Helena Piirainen" userId="321f3615-564d-49fa-aaee-49cebc29807f" providerId="ADAL" clId="{D1E85647-87CF-54A9-8508-F716E8734552}" dt="2026-04-17T07:48:45.408" v="76"/>
          <ac:spMkLst>
            <pc:docMk/>
            <pc:sldMk cId="3556035376" sldId="330"/>
            <ac:spMk id="16" creationId="{F9E220E8-1E30-4901-5A28-3F0387F12400}"/>
          </ac:spMkLst>
        </pc:spChg>
        <pc:grpChg chg="mod">
          <ac:chgData name="Helena Piirainen" userId="321f3615-564d-49fa-aaee-49cebc29807f" providerId="ADAL" clId="{D1E85647-87CF-54A9-8508-F716E8734552}" dt="2026-04-17T07:48:45.408" v="76"/>
          <ac:grpSpMkLst>
            <pc:docMk/>
            <pc:sldMk cId="3556035376" sldId="330"/>
            <ac:grpSpMk id="5" creationId="{C294614D-9327-0F6A-249E-94B2613174C4}"/>
          </ac:grpSpMkLst>
        </pc:grpChg>
        <pc:picChg chg="mod">
          <ac:chgData name="Helena Piirainen" userId="321f3615-564d-49fa-aaee-49cebc29807f" providerId="ADAL" clId="{D1E85647-87CF-54A9-8508-F716E8734552}" dt="2026-04-17T07:48:45.408" v="76"/>
          <ac:picMkLst>
            <pc:docMk/>
            <pc:sldMk cId="3556035376" sldId="330"/>
            <ac:picMk id="15" creationId="{9D4C0007-B42D-DD35-A799-6D9E905C99B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sz="80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90968A-C5CD-48D6-8084-81464DC378B1}" type="datetimeFigureOut">
              <a:rPr lang="fi-FI" sz="800" smtClean="0"/>
              <a:t>17.4.2026</a:t>
            </a:fld>
            <a:endParaRPr lang="fi-FI" sz="80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sz="80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022C6F-5F5C-45CE-A66E-8D600E059F7A}" type="slidenum">
              <a:rPr lang="fi-FI" sz="800" smtClean="0"/>
              <a:t>‹#›</a:t>
            </a:fld>
            <a:endParaRPr lang="fi-FI" sz="800"/>
          </a:p>
        </p:txBody>
      </p:sp>
    </p:spTree>
    <p:extLst>
      <p:ext uri="{BB962C8B-B14F-4D97-AF65-F5344CB8AC3E}">
        <p14:creationId xmlns:p14="http://schemas.microsoft.com/office/powerpoint/2010/main" val="3631649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800"/>
            </a:lvl1pPr>
          </a:lstStyle>
          <a:p>
            <a:fld id="{F012230E-46B9-4165-8898-A333A13AD8A2}" type="datetimeFigureOut">
              <a:rPr lang="fi-FI" smtClean="0"/>
              <a:pPr/>
              <a:t>17.4.2026</a:t>
            </a:fld>
            <a:endParaRPr lang="fi-FI"/>
          </a:p>
        </p:txBody>
      </p:sp>
      <p:sp>
        <p:nvSpPr>
          <p:cNvPr id="4" name="Slide Image Placeholder 3"/>
          <p:cNvSpPr>
            <a:spLocks noGrp="1" noRot="1" noChangeAspect="1"/>
          </p:cNvSpPr>
          <p:nvPr>
            <p:ph type="sldImg" idx="2"/>
          </p:nvPr>
        </p:nvSpPr>
        <p:spPr>
          <a:xfrm>
            <a:off x="692696" y="861129"/>
            <a:ext cx="5472608" cy="3078342"/>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vl1pPr>
          </a:lstStyle>
          <a:p>
            <a:fld id="{94EC3156-D817-4798-A24F-2085AE082267}" type="slidenum">
              <a:rPr lang="fi-FI" smtClean="0"/>
              <a:pPr/>
              <a:t>‹#›</a:t>
            </a:fld>
            <a:endParaRPr lang="fi-FI"/>
          </a:p>
        </p:txBody>
      </p:sp>
    </p:spTree>
    <p:extLst>
      <p:ext uri="{BB962C8B-B14F-4D97-AF65-F5344CB8AC3E}">
        <p14:creationId xmlns:p14="http://schemas.microsoft.com/office/powerpoint/2010/main" val="2613335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D598C-2C9B-D92C-3D88-7AD16AFAFE7E}"/>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3FF7733-FCD0-C5EE-83DD-E07028413F12}"/>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E6EF4FE1-9D88-369E-84D9-50F4001B0BC2}"/>
              </a:ext>
            </a:extLst>
          </p:cNvPr>
          <p:cNvSpPr>
            <a:spLocks noGrp="1"/>
          </p:cNvSpPr>
          <p:nvPr>
            <p:ph type="body" idx="1"/>
          </p:nvPr>
        </p:nvSpPr>
        <p:spPr/>
        <p:txBody>
          <a:bodyPr/>
          <a:lstStyle/>
          <a:p>
            <a:pPr marL="171450" indent="-171450">
              <a:buFont typeface="Arial,Sans-Serif"/>
              <a:buChar char="•"/>
            </a:pPr>
            <a:r>
              <a:rPr lang="fi" err="1">
                <a:solidFill>
                  <a:srgbClr val="000000"/>
                </a:solidFill>
              </a:rPr>
              <a:t>Finland’s</a:t>
            </a:r>
            <a:r>
              <a:rPr lang="fi">
                <a:solidFill>
                  <a:srgbClr val="000000"/>
                </a:solidFill>
              </a:rPr>
              <a:t> </a:t>
            </a:r>
            <a:r>
              <a:rPr lang="fi" err="1">
                <a:solidFill>
                  <a:srgbClr val="000000"/>
                </a:solidFill>
              </a:rPr>
              <a:t>contemporary</a:t>
            </a:r>
            <a:r>
              <a:rPr lang="fi">
                <a:solidFill>
                  <a:srgbClr val="000000"/>
                </a:solidFill>
              </a:rPr>
              <a:t> </a:t>
            </a:r>
            <a:r>
              <a:rPr lang="fi" err="1">
                <a:solidFill>
                  <a:srgbClr val="000000"/>
                </a:solidFill>
              </a:rPr>
              <a:t>art</a:t>
            </a:r>
            <a:r>
              <a:rPr lang="fi">
                <a:solidFill>
                  <a:srgbClr val="000000"/>
                </a:solidFill>
              </a:rPr>
              <a:t> scene embraces everything from flagship art institutions to commercial galleries and experimental, grassroots art initiatives. There are over 3,000 professional visual artists, more than 60 art museums, and numerous galleries packed into this northern country. Also, there are over 50 international artist residencies in Finland – the most in the world relative to the population.</a:t>
            </a:r>
            <a:endParaRPr lang="fi-FI"/>
          </a:p>
        </p:txBody>
      </p:sp>
      <p:sp>
        <p:nvSpPr>
          <p:cNvPr id="4" name="Dian numeron paikkamerkki 3">
            <a:extLst>
              <a:ext uri="{FF2B5EF4-FFF2-40B4-BE49-F238E27FC236}">
                <a16:creationId xmlns:a16="http://schemas.microsoft.com/office/drawing/2014/main" id="{11618A25-9C73-6CE1-37AC-E80C5E6B21BF}"/>
              </a:ext>
            </a:extLst>
          </p:cNvPr>
          <p:cNvSpPr>
            <a:spLocks noGrp="1"/>
          </p:cNvSpPr>
          <p:nvPr>
            <p:ph type="sldNum" sz="quarter" idx="5"/>
          </p:nvPr>
        </p:nvSpPr>
        <p:spPr/>
        <p:txBody>
          <a:bodyPr/>
          <a:lstStyle/>
          <a:p>
            <a:fld id="{94EC3156-D817-4798-A24F-2085AE082267}" type="slidenum">
              <a:rPr lang="fi-FI" smtClean="0"/>
              <a:pPr/>
              <a:t>1</a:t>
            </a:fld>
            <a:endParaRPr lang="fi-FI"/>
          </a:p>
        </p:txBody>
      </p:sp>
    </p:spTree>
    <p:extLst>
      <p:ext uri="{BB962C8B-B14F-4D97-AF65-F5344CB8AC3E}">
        <p14:creationId xmlns:p14="http://schemas.microsoft.com/office/powerpoint/2010/main" val="3410957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506F3-C484-6628-1638-5BA35868A94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DCB6BA82-3BE9-E6D5-27C7-80C1BF0CECDF}"/>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D6C00725-F9D4-0A14-E879-6E23767CD2CC}"/>
              </a:ext>
            </a:extLst>
          </p:cNvPr>
          <p:cNvSpPr>
            <a:spLocks noGrp="1"/>
          </p:cNvSpPr>
          <p:nvPr>
            <p:ph type="body" idx="1"/>
          </p:nvPr>
        </p:nvSpPr>
        <p:spPr/>
        <p:txBody>
          <a:bodyPr/>
          <a:lstStyle/>
          <a:p>
            <a:endParaRPr lang="fi"/>
          </a:p>
        </p:txBody>
      </p:sp>
      <p:sp>
        <p:nvSpPr>
          <p:cNvPr id="4" name="Dian numeron paikkamerkki 3">
            <a:extLst>
              <a:ext uri="{FF2B5EF4-FFF2-40B4-BE49-F238E27FC236}">
                <a16:creationId xmlns:a16="http://schemas.microsoft.com/office/drawing/2014/main" id="{FCDD2F3C-ED50-C1F3-C93A-59774C448257}"/>
              </a:ext>
            </a:extLst>
          </p:cNvPr>
          <p:cNvSpPr>
            <a:spLocks noGrp="1"/>
          </p:cNvSpPr>
          <p:nvPr>
            <p:ph type="sldNum" sz="quarter" idx="5"/>
          </p:nvPr>
        </p:nvSpPr>
        <p:spPr/>
        <p:txBody>
          <a:bodyPr/>
          <a:lstStyle/>
          <a:p>
            <a:fld id="{94EC3156-D817-4798-A24F-2085AE082267}" type="slidenum">
              <a:rPr lang="fi-FI" smtClean="0"/>
              <a:pPr/>
              <a:t>10</a:t>
            </a:fld>
            <a:endParaRPr lang="fi-FI"/>
          </a:p>
        </p:txBody>
      </p:sp>
    </p:spTree>
    <p:extLst>
      <p:ext uri="{BB962C8B-B14F-4D97-AF65-F5344CB8AC3E}">
        <p14:creationId xmlns:p14="http://schemas.microsoft.com/office/powerpoint/2010/main" val="4278203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0F1F8-AA09-A9D4-822A-F7CF2A4F628F}"/>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85778C8-6C19-49D2-A00C-BF9B8D48EB5E}"/>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C3DAF175-FE30-496D-34B1-0430837DDD99}"/>
              </a:ext>
            </a:extLst>
          </p:cNvPr>
          <p:cNvSpPr>
            <a:spLocks noGrp="1"/>
          </p:cNvSpPr>
          <p:nvPr>
            <p:ph type="body" idx="1"/>
          </p:nvPr>
        </p:nvSpPr>
        <p:spPr/>
        <p:txBody>
          <a:bodyPr/>
          <a:lstStyle/>
          <a:p>
            <a:pPr>
              <a:buFont typeface="Arial" panose="020B0604020202020204" pitchFamily="34" charset="0"/>
              <a:buChar char="•"/>
            </a:pPr>
            <a:r>
              <a:rPr lang="fi"/>
              <a:t> </a:t>
            </a:r>
            <a:r>
              <a:rPr lang="fi" err="1"/>
              <a:t>Internationally</a:t>
            </a:r>
            <a:r>
              <a:rPr lang="fi"/>
              <a:t>, </a:t>
            </a:r>
            <a:r>
              <a:rPr lang="fi" err="1"/>
              <a:t>Finnish</a:t>
            </a:r>
            <a:r>
              <a:rPr lang="fi"/>
              <a:t> </a:t>
            </a:r>
            <a:r>
              <a:rPr lang="fi" err="1"/>
              <a:t>contemporary</a:t>
            </a:r>
            <a:r>
              <a:rPr lang="fi"/>
              <a:t> </a:t>
            </a:r>
            <a:r>
              <a:rPr lang="fi" err="1"/>
              <a:t>art</a:t>
            </a:r>
            <a:r>
              <a:rPr lang="fi"/>
              <a:t> is </a:t>
            </a:r>
            <a:r>
              <a:rPr lang="fi" err="1"/>
              <a:t>known</a:t>
            </a:r>
            <a:r>
              <a:rPr lang="fi"/>
              <a:t> </a:t>
            </a:r>
            <a:r>
              <a:rPr lang="fi" err="1"/>
              <a:t>especially</a:t>
            </a:r>
            <a:r>
              <a:rPr lang="fi"/>
              <a:t> for media </a:t>
            </a:r>
            <a:r>
              <a:rPr lang="fi" err="1"/>
              <a:t>art</a:t>
            </a:r>
            <a:r>
              <a:rPr lang="fi"/>
              <a:t>, </a:t>
            </a:r>
            <a:r>
              <a:rPr lang="fi" err="1"/>
              <a:t>photography</a:t>
            </a:r>
            <a:r>
              <a:rPr lang="fi"/>
              <a:t>, and </a:t>
            </a:r>
            <a:r>
              <a:rPr lang="fi" err="1"/>
              <a:t>the</a:t>
            </a:r>
            <a:r>
              <a:rPr lang="fi"/>
              <a:t> </a:t>
            </a:r>
            <a:r>
              <a:rPr lang="fi" err="1"/>
              <a:t>use</a:t>
            </a:r>
            <a:r>
              <a:rPr lang="fi"/>
              <a:t> of </a:t>
            </a:r>
            <a:r>
              <a:rPr lang="fi" err="1"/>
              <a:t>new</a:t>
            </a:r>
            <a:r>
              <a:rPr lang="fi"/>
              <a:t> </a:t>
            </a:r>
            <a:r>
              <a:rPr lang="fi" err="1"/>
              <a:t>technologies</a:t>
            </a:r>
            <a:r>
              <a:rPr lang="fi"/>
              <a:t>. </a:t>
            </a:r>
            <a:r>
              <a:rPr lang="fi" err="1"/>
              <a:t>From</a:t>
            </a:r>
            <a:r>
              <a:rPr lang="fi"/>
              <a:t> </a:t>
            </a:r>
            <a:r>
              <a:rPr lang="fi" err="1"/>
              <a:t>the</a:t>
            </a:r>
            <a:r>
              <a:rPr lang="fi"/>
              <a:t> </a:t>
            </a:r>
            <a:r>
              <a:rPr lang="fi" err="1"/>
              <a:t>younger</a:t>
            </a:r>
            <a:r>
              <a:rPr lang="fi"/>
              <a:t> </a:t>
            </a:r>
            <a:r>
              <a:rPr lang="fi" err="1"/>
              <a:t>generation</a:t>
            </a:r>
            <a:r>
              <a:rPr lang="fi"/>
              <a:t> of </a:t>
            </a:r>
            <a:r>
              <a:rPr lang="fi" err="1"/>
              <a:t>internationally</a:t>
            </a:r>
            <a:r>
              <a:rPr lang="fi"/>
              <a:t> </a:t>
            </a:r>
            <a:r>
              <a:rPr lang="fi" err="1"/>
              <a:t>renowned</a:t>
            </a:r>
            <a:r>
              <a:rPr lang="fi"/>
              <a:t> </a:t>
            </a:r>
            <a:r>
              <a:rPr lang="fi" err="1"/>
              <a:t>names</a:t>
            </a:r>
            <a:r>
              <a:rPr lang="fi"/>
              <a:t>, </a:t>
            </a:r>
            <a:r>
              <a:rPr lang="fi" b="1"/>
              <a:t>Pilvi Takala</a:t>
            </a:r>
            <a:r>
              <a:rPr lang="fi"/>
              <a:t> is </a:t>
            </a:r>
            <a:r>
              <a:rPr lang="fi" err="1"/>
              <a:t>known</a:t>
            </a:r>
            <a:r>
              <a:rPr lang="fi"/>
              <a:t> for </a:t>
            </a:r>
            <a:r>
              <a:rPr lang="fi" err="1"/>
              <a:t>her</a:t>
            </a:r>
            <a:r>
              <a:rPr lang="fi"/>
              <a:t> </a:t>
            </a:r>
            <a:r>
              <a:rPr lang="fi" err="1"/>
              <a:t>performative</a:t>
            </a:r>
            <a:r>
              <a:rPr lang="fi"/>
              <a:t> video </a:t>
            </a:r>
            <a:r>
              <a:rPr lang="fi" err="1"/>
              <a:t>work</a:t>
            </a:r>
            <a:r>
              <a:rPr lang="fi"/>
              <a:t> </a:t>
            </a:r>
            <a:r>
              <a:rPr lang="fi" err="1"/>
              <a:t>disrupting</a:t>
            </a:r>
            <a:r>
              <a:rPr lang="fi"/>
              <a:t> </a:t>
            </a:r>
            <a:r>
              <a:rPr lang="fi" err="1"/>
              <a:t>social</a:t>
            </a:r>
            <a:r>
              <a:rPr lang="fi"/>
              <a:t> </a:t>
            </a:r>
            <a:r>
              <a:rPr lang="fi" err="1"/>
              <a:t>situations</a:t>
            </a:r>
            <a:r>
              <a:rPr lang="fi"/>
              <a:t>; </a:t>
            </a:r>
            <a:r>
              <a:rPr lang="fi" b="1"/>
              <a:t>Jenna Sutela</a:t>
            </a:r>
            <a:r>
              <a:rPr lang="fi"/>
              <a:t> for </a:t>
            </a:r>
            <a:r>
              <a:rPr lang="fi" err="1"/>
              <a:t>incorporating</a:t>
            </a:r>
            <a:r>
              <a:rPr lang="fi"/>
              <a:t> AI, sound, and </a:t>
            </a:r>
            <a:r>
              <a:rPr lang="fi" err="1"/>
              <a:t>living</a:t>
            </a:r>
            <a:r>
              <a:rPr lang="fi"/>
              <a:t> </a:t>
            </a:r>
            <a:r>
              <a:rPr lang="fi" err="1"/>
              <a:t>organisms</a:t>
            </a:r>
            <a:r>
              <a:rPr lang="fi"/>
              <a:t> into </a:t>
            </a:r>
            <a:r>
              <a:rPr lang="fi" err="1"/>
              <a:t>her</a:t>
            </a:r>
            <a:r>
              <a:rPr lang="fi"/>
              <a:t> </a:t>
            </a:r>
            <a:r>
              <a:rPr lang="fi" err="1"/>
              <a:t>mixed</a:t>
            </a:r>
            <a:r>
              <a:rPr lang="fi"/>
              <a:t>-media </a:t>
            </a:r>
            <a:r>
              <a:rPr lang="fi" err="1"/>
              <a:t>work</a:t>
            </a:r>
            <a:r>
              <a:rPr lang="fi"/>
              <a:t>; and </a:t>
            </a:r>
            <a:r>
              <a:rPr lang="fi" b="1"/>
              <a:t>Hans Rosenström</a:t>
            </a:r>
            <a:r>
              <a:rPr lang="fi"/>
              <a:t> for </a:t>
            </a:r>
            <a:r>
              <a:rPr lang="fi" err="1"/>
              <a:t>creating</a:t>
            </a:r>
            <a:r>
              <a:rPr lang="fi"/>
              <a:t> </a:t>
            </a:r>
            <a:r>
              <a:rPr lang="fi" err="1"/>
              <a:t>unique</a:t>
            </a:r>
            <a:r>
              <a:rPr lang="fi"/>
              <a:t> </a:t>
            </a:r>
            <a:r>
              <a:rPr lang="fi" err="1"/>
              <a:t>site-specific</a:t>
            </a:r>
            <a:r>
              <a:rPr lang="fi"/>
              <a:t> sound </a:t>
            </a:r>
            <a:r>
              <a:rPr lang="fi" err="1"/>
              <a:t>works</a:t>
            </a:r>
            <a:r>
              <a:rPr lang="fi"/>
              <a:t>.</a:t>
            </a:r>
            <a:endParaRPr lang="en-US"/>
          </a:p>
          <a:p>
            <a:endParaRPr lang="fi"/>
          </a:p>
          <a:p>
            <a:pPr>
              <a:buFont typeface="Arial" panose="020B0604020202020204" pitchFamily="34" charset="0"/>
              <a:buChar char="•"/>
            </a:pPr>
            <a:r>
              <a:rPr lang="fi"/>
              <a:t> </a:t>
            </a:r>
            <a:r>
              <a:rPr lang="fi" err="1"/>
              <a:t>But</a:t>
            </a:r>
            <a:r>
              <a:rPr lang="fi"/>
              <a:t> </a:t>
            </a:r>
            <a:r>
              <a:rPr lang="fi" err="1"/>
              <a:t>those</a:t>
            </a:r>
            <a:r>
              <a:rPr lang="fi"/>
              <a:t> </a:t>
            </a:r>
            <a:r>
              <a:rPr lang="fi" err="1"/>
              <a:t>do</a:t>
            </a:r>
            <a:r>
              <a:rPr lang="fi"/>
              <a:t> </a:t>
            </a:r>
            <a:r>
              <a:rPr lang="fi" err="1"/>
              <a:t>not</a:t>
            </a:r>
            <a:r>
              <a:rPr lang="fi"/>
              <a:t> </a:t>
            </a:r>
            <a:r>
              <a:rPr lang="fi" err="1"/>
              <a:t>give</a:t>
            </a:r>
            <a:r>
              <a:rPr lang="fi"/>
              <a:t> </a:t>
            </a:r>
            <a:r>
              <a:rPr lang="fi" err="1"/>
              <a:t>the</a:t>
            </a:r>
            <a:r>
              <a:rPr lang="fi"/>
              <a:t> </a:t>
            </a:r>
            <a:r>
              <a:rPr lang="fi" err="1"/>
              <a:t>whole</a:t>
            </a:r>
            <a:r>
              <a:rPr lang="fi"/>
              <a:t> </a:t>
            </a:r>
            <a:r>
              <a:rPr lang="fi" err="1"/>
              <a:t>picture</a:t>
            </a:r>
            <a:r>
              <a:rPr lang="fi"/>
              <a:t>—Finland </a:t>
            </a:r>
            <a:r>
              <a:rPr lang="fi" err="1"/>
              <a:t>also</a:t>
            </a:r>
            <a:r>
              <a:rPr lang="fi"/>
              <a:t> </a:t>
            </a:r>
            <a:r>
              <a:rPr lang="fi" err="1"/>
              <a:t>has</a:t>
            </a:r>
            <a:r>
              <a:rPr lang="fi"/>
              <a:t> a </a:t>
            </a:r>
            <a:r>
              <a:rPr lang="fi" err="1"/>
              <a:t>very</a:t>
            </a:r>
            <a:r>
              <a:rPr lang="fi"/>
              <a:t> </a:t>
            </a:r>
            <a:r>
              <a:rPr lang="fi" err="1"/>
              <a:t>strong</a:t>
            </a:r>
            <a:r>
              <a:rPr lang="fi"/>
              <a:t> </a:t>
            </a:r>
            <a:r>
              <a:rPr lang="fi" err="1"/>
              <a:t>painting</a:t>
            </a:r>
            <a:r>
              <a:rPr lang="fi"/>
              <a:t> and </a:t>
            </a:r>
            <a:r>
              <a:rPr lang="fi" err="1"/>
              <a:t>sculpture</a:t>
            </a:r>
            <a:r>
              <a:rPr lang="fi"/>
              <a:t> tradition, </a:t>
            </a:r>
            <a:r>
              <a:rPr lang="fi" err="1"/>
              <a:t>with</a:t>
            </a:r>
            <a:r>
              <a:rPr lang="fi"/>
              <a:t> </a:t>
            </a:r>
            <a:r>
              <a:rPr lang="fi" err="1"/>
              <a:t>artists</a:t>
            </a:r>
            <a:r>
              <a:rPr lang="fi"/>
              <a:t> </a:t>
            </a:r>
            <a:r>
              <a:rPr lang="fi" err="1"/>
              <a:t>like</a:t>
            </a:r>
            <a:r>
              <a:rPr lang="fi"/>
              <a:t> </a:t>
            </a:r>
            <a:r>
              <a:rPr lang="fi" b="1"/>
              <a:t>Kaarina Kaikkonen</a:t>
            </a:r>
            <a:r>
              <a:rPr lang="fi"/>
              <a:t>, </a:t>
            </a:r>
            <a:r>
              <a:rPr lang="fi" b="1"/>
              <a:t>Kim </a:t>
            </a:r>
            <a:r>
              <a:rPr lang="fi" b="1" err="1"/>
              <a:t>Simonsson</a:t>
            </a:r>
            <a:r>
              <a:rPr lang="fi"/>
              <a:t>, </a:t>
            </a:r>
            <a:r>
              <a:rPr lang="fi" b="1"/>
              <a:t>Heikki Marila</a:t>
            </a:r>
            <a:r>
              <a:rPr lang="fi"/>
              <a:t>, </a:t>
            </a:r>
            <a:r>
              <a:rPr lang="fi" err="1"/>
              <a:t>or</a:t>
            </a:r>
            <a:r>
              <a:rPr lang="fi"/>
              <a:t> </a:t>
            </a:r>
            <a:r>
              <a:rPr lang="fi" err="1"/>
              <a:t>the</a:t>
            </a:r>
            <a:r>
              <a:rPr lang="fi"/>
              <a:t> </a:t>
            </a:r>
            <a:r>
              <a:rPr lang="fi" err="1"/>
              <a:t>younger</a:t>
            </a:r>
            <a:r>
              <a:rPr lang="fi"/>
              <a:t> </a:t>
            </a:r>
            <a:r>
              <a:rPr lang="fi" err="1"/>
              <a:t>generation’s</a:t>
            </a:r>
            <a:r>
              <a:rPr lang="fi"/>
              <a:t> </a:t>
            </a:r>
            <a:r>
              <a:rPr lang="fi" b="1"/>
              <a:t>Alma Heikkilä</a:t>
            </a:r>
            <a:r>
              <a:rPr lang="fi"/>
              <a:t> and </a:t>
            </a:r>
            <a:r>
              <a:rPr lang="fi" b="1"/>
              <a:t>Emma </a:t>
            </a:r>
            <a:r>
              <a:rPr lang="fi" b="1" err="1"/>
              <a:t>Ainala</a:t>
            </a:r>
            <a:r>
              <a:rPr lang="fi"/>
              <a:t>.</a:t>
            </a:r>
            <a:endParaRPr lang="en-US"/>
          </a:p>
          <a:p>
            <a:endParaRPr lang="fi"/>
          </a:p>
          <a:p>
            <a:pPr>
              <a:buFont typeface="Arial" panose="020B0604020202020204" pitchFamily="34" charset="0"/>
              <a:buChar char="•"/>
            </a:pPr>
            <a:r>
              <a:rPr lang="fi"/>
              <a:t> </a:t>
            </a:r>
            <a:r>
              <a:rPr lang="fi" err="1"/>
              <a:t>Today</a:t>
            </a:r>
            <a:r>
              <a:rPr lang="fi"/>
              <a:t>, </a:t>
            </a:r>
            <a:r>
              <a:rPr lang="fi" err="1"/>
              <a:t>the</a:t>
            </a:r>
            <a:r>
              <a:rPr lang="fi"/>
              <a:t> </a:t>
            </a:r>
            <a:r>
              <a:rPr lang="fi" err="1"/>
              <a:t>Finnish</a:t>
            </a:r>
            <a:r>
              <a:rPr lang="fi"/>
              <a:t> </a:t>
            </a:r>
            <a:r>
              <a:rPr lang="fi" err="1"/>
              <a:t>artistic</a:t>
            </a:r>
            <a:r>
              <a:rPr lang="fi"/>
              <a:t> </a:t>
            </a:r>
            <a:r>
              <a:rPr lang="fi" err="1"/>
              <a:t>community</a:t>
            </a:r>
            <a:r>
              <a:rPr lang="fi"/>
              <a:t> is </a:t>
            </a:r>
            <a:r>
              <a:rPr lang="fi" err="1"/>
              <a:t>growing</a:t>
            </a:r>
            <a:r>
              <a:rPr lang="fi"/>
              <a:t> </a:t>
            </a:r>
            <a:r>
              <a:rPr lang="fi" err="1"/>
              <a:t>constantly</a:t>
            </a:r>
            <a:r>
              <a:rPr lang="fi"/>
              <a:t> </a:t>
            </a:r>
            <a:r>
              <a:rPr lang="fi" err="1"/>
              <a:t>more</a:t>
            </a:r>
            <a:r>
              <a:rPr lang="fi"/>
              <a:t> </a:t>
            </a:r>
            <a:r>
              <a:rPr lang="fi" err="1"/>
              <a:t>diverse</a:t>
            </a:r>
            <a:r>
              <a:rPr lang="fi"/>
              <a:t>, and Finland-</a:t>
            </a:r>
            <a:r>
              <a:rPr lang="fi" err="1"/>
              <a:t>based</a:t>
            </a:r>
            <a:r>
              <a:rPr lang="fi"/>
              <a:t> </a:t>
            </a:r>
            <a:r>
              <a:rPr lang="fi" err="1"/>
              <a:t>artists</a:t>
            </a:r>
            <a:r>
              <a:rPr lang="fi"/>
              <a:t> </a:t>
            </a:r>
            <a:r>
              <a:rPr lang="fi" err="1"/>
              <a:t>address</a:t>
            </a:r>
            <a:r>
              <a:rPr lang="fi"/>
              <a:t> a </a:t>
            </a:r>
            <a:r>
              <a:rPr lang="fi" err="1"/>
              <a:t>broad</a:t>
            </a:r>
            <a:r>
              <a:rPr lang="fi"/>
              <a:t> agenda of </a:t>
            </a:r>
            <a:r>
              <a:rPr lang="fi" err="1"/>
              <a:t>global</a:t>
            </a:r>
            <a:r>
              <a:rPr lang="fi"/>
              <a:t> </a:t>
            </a:r>
            <a:r>
              <a:rPr lang="fi" err="1"/>
              <a:t>issues</a:t>
            </a:r>
            <a:r>
              <a:rPr lang="fi"/>
              <a:t>, </a:t>
            </a:r>
            <a:r>
              <a:rPr lang="fi" err="1"/>
              <a:t>such</a:t>
            </a:r>
            <a:r>
              <a:rPr lang="fi"/>
              <a:t> as </a:t>
            </a:r>
            <a:r>
              <a:rPr lang="fi" err="1"/>
              <a:t>transcultural</a:t>
            </a:r>
            <a:r>
              <a:rPr lang="fi"/>
              <a:t> </a:t>
            </a:r>
            <a:r>
              <a:rPr lang="fi" err="1"/>
              <a:t>experiences</a:t>
            </a:r>
            <a:r>
              <a:rPr lang="fi"/>
              <a:t>. </a:t>
            </a:r>
            <a:r>
              <a:rPr lang="fi" err="1"/>
              <a:t>The</a:t>
            </a:r>
            <a:r>
              <a:rPr lang="fi"/>
              <a:t> </a:t>
            </a:r>
            <a:r>
              <a:rPr lang="fi" err="1"/>
              <a:t>growing</a:t>
            </a:r>
            <a:r>
              <a:rPr lang="fi"/>
              <a:t> </a:t>
            </a:r>
            <a:r>
              <a:rPr lang="fi" err="1"/>
              <a:t>scene</a:t>
            </a:r>
            <a:r>
              <a:rPr lang="fi"/>
              <a:t> of </a:t>
            </a:r>
            <a:r>
              <a:rPr lang="fi" err="1"/>
              <a:t>artists</a:t>
            </a:r>
            <a:r>
              <a:rPr lang="fi"/>
              <a:t> </a:t>
            </a:r>
            <a:r>
              <a:rPr lang="fi" err="1"/>
              <a:t>with</a:t>
            </a:r>
            <a:r>
              <a:rPr lang="fi"/>
              <a:t> an </a:t>
            </a:r>
            <a:r>
              <a:rPr lang="fi" err="1"/>
              <a:t>international</a:t>
            </a:r>
            <a:r>
              <a:rPr lang="fi"/>
              <a:t> </a:t>
            </a:r>
            <a:r>
              <a:rPr lang="fi" err="1"/>
              <a:t>background</a:t>
            </a:r>
            <a:r>
              <a:rPr lang="fi"/>
              <a:t>, </a:t>
            </a:r>
            <a:r>
              <a:rPr lang="fi" err="1"/>
              <a:t>such</a:t>
            </a:r>
            <a:r>
              <a:rPr lang="fi"/>
              <a:t> as </a:t>
            </a:r>
            <a:r>
              <a:rPr lang="fi" err="1"/>
              <a:t>textile</a:t>
            </a:r>
            <a:r>
              <a:rPr lang="fi"/>
              <a:t> </a:t>
            </a:r>
            <a:r>
              <a:rPr lang="fi" err="1"/>
              <a:t>artists</a:t>
            </a:r>
            <a:r>
              <a:rPr lang="fi"/>
              <a:t> </a:t>
            </a:r>
            <a:r>
              <a:rPr lang="fi" b="1" err="1"/>
              <a:t>Kholod</a:t>
            </a:r>
            <a:r>
              <a:rPr lang="fi" b="1"/>
              <a:t> </a:t>
            </a:r>
            <a:r>
              <a:rPr lang="fi" b="1" err="1"/>
              <a:t>Hawash</a:t>
            </a:r>
            <a:r>
              <a:rPr lang="fi"/>
              <a:t> and </a:t>
            </a:r>
            <a:r>
              <a:rPr lang="fi" b="1" err="1"/>
              <a:t>Vidha</a:t>
            </a:r>
            <a:r>
              <a:rPr lang="fi" b="1"/>
              <a:t> </a:t>
            </a:r>
            <a:r>
              <a:rPr lang="fi" b="1" err="1"/>
              <a:t>Saumya</a:t>
            </a:r>
            <a:r>
              <a:rPr lang="fi"/>
              <a:t>, </a:t>
            </a:r>
            <a:r>
              <a:rPr lang="fi" err="1"/>
              <a:t>or</a:t>
            </a:r>
            <a:r>
              <a:rPr lang="fi"/>
              <a:t> video </a:t>
            </a:r>
            <a:r>
              <a:rPr lang="fi" err="1"/>
              <a:t>artist</a:t>
            </a:r>
            <a:r>
              <a:rPr lang="fi"/>
              <a:t> </a:t>
            </a:r>
            <a:r>
              <a:rPr lang="fi" b="1" err="1"/>
              <a:t>Sepideh</a:t>
            </a:r>
            <a:r>
              <a:rPr lang="fi" b="1"/>
              <a:t> Rahaa</a:t>
            </a:r>
            <a:r>
              <a:rPr lang="fi"/>
              <a:t>, </a:t>
            </a:r>
            <a:r>
              <a:rPr lang="fi" err="1"/>
              <a:t>has</a:t>
            </a:r>
            <a:r>
              <a:rPr lang="fi"/>
              <a:t> </a:t>
            </a:r>
            <a:r>
              <a:rPr lang="fi" err="1"/>
              <a:t>further</a:t>
            </a:r>
            <a:r>
              <a:rPr lang="fi"/>
              <a:t> </a:t>
            </a:r>
            <a:r>
              <a:rPr lang="fi" err="1"/>
              <a:t>enriched</a:t>
            </a:r>
            <a:r>
              <a:rPr lang="fi"/>
              <a:t> </a:t>
            </a:r>
            <a:r>
              <a:rPr lang="fi" err="1"/>
              <a:t>the</a:t>
            </a:r>
            <a:r>
              <a:rPr lang="fi"/>
              <a:t> </a:t>
            </a:r>
            <a:r>
              <a:rPr lang="fi" err="1"/>
              <a:t>Finnish</a:t>
            </a:r>
            <a:r>
              <a:rPr lang="fi"/>
              <a:t> </a:t>
            </a:r>
            <a:r>
              <a:rPr lang="fi" err="1"/>
              <a:t>art</a:t>
            </a:r>
            <a:r>
              <a:rPr lang="fi"/>
              <a:t> </a:t>
            </a:r>
            <a:r>
              <a:rPr lang="fi" err="1"/>
              <a:t>scene</a:t>
            </a:r>
            <a:r>
              <a:rPr lang="fi"/>
              <a:t> and </a:t>
            </a:r>
            <a:r>
              <a:rPr lang="fi" err="1"/>
              <a:t>contemporary</a:t>
            </a:r>
            <a:r>
              <a:rPr lang="fi"/>
              <a:t> </a:t>
            </a:r>
            <a:r>
              <a:rPr lang="fi" err="1"/>
              <a:t>art</a:t>
            </a:r>
            <a:r>
              <a:rPr lang="fi"/>
              <a:t> </a:t>
            </a:r>
            <a:r>
              <a:rPr lang="fi" err="1"/>
              <a:t>discourse</a:t>
            </a:r>
            <a:r>
              <a:rPr lang="fi"/>
              <a:t>. </a:t>
            </a:r>
            <a:endParaRPr lang="en-US"/>
          </a:p>
        </p:txBody>
      </p:sp>
      <p:sp>
        <p:nvSpPr>
          <p:cNvPr id="4" name="Dian numeron paikkamerkki 3">
            <a:extLst>
              <a:ext uri="{FF2B5EF4-FFF2-40B4-BE49-F238E27FC236}">
                <a16:creationId xmlns:a16="http://schemas.microsoft.com/office/drawing/2014/main" id="{30305B6E-7A24-DFA5-E6DB-9193F31D8C12}"/>
              </a:ext>
            </a:extLst>
          </p:cNvPr>
          <p:cNvSpPr>
            <a:spLocks noGrp="1"/>
          </p:cNvSpPr>
          <p:nvPr>
            <p:ph type="sldNum" sz="quarter" idx="5"/>
          </p:nvPr>
        </p:nvSpPr>
        <p:spPr/>
        <p:txBody>
          <a:bodyPr/>
          <a:lstStyle/>
          <a:p>
            <a:fld id="{94EC3156-D817-4798-A24F-2085AE082267}" type="slidenum">
              <a:rPr lang="fi-FI" smtClean="0"/>
              <a:pPr/>
              <a:t>11</a:t>
            </a:fld>
            <a:endParaRPr lang="fi-FI"/>
          </a:p>
        </p:txBody>
      </p:sp>
    </p:spTree>
    <p:extLst>
      <p:ext uri="{BB962C8B-B14F-4D97-AF65-F5344CB8AC3E}">
        <p14:creationId xmlns:p14="http://schemas.microsoft.com/office/powerpoint/2010/main" val="344121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BC632-BF5B-27E4-D0A5-9923902F9E82}"/>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592A0FD4-8E5C-634C-A75C-04762A0E1382}"/>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F643C01-0CF0-D051-330A-B91F9D8E0353}"/>
              </a:ext>
            </a:extLst>
          </p:cNvPr>
          <p:cNvSpPr>
            <a:spLocks noGrp="1"/>
          </p:cNvSpPr>
          <p:nvPr>
            <p:ph type="body" idx="1"/>
          </p:nvPr>
        </p:nvSpPr>
        <p:spPr/>
        <p:txBody>
          <a:bodyPr/>
          <a:lstStyle/>
          <a:p>
            <a:endParaRPr lang="fi"/>
          </a:p>
        </p:txBody>
      </p:sp>
      <p:sp>
        <p:nvSpPr>
          <p:cNvPr id="4" name="Dian numeron paikkamerkki 3">
            <a:extLst>
              <a:ext uri="{FF2B5EF4-FFF2-40B4-BE49-F238E27FC236}">
                <a16:creationId xmlns:a16="http://schemas.microsoft.com/office/drawing/2014/main" id="{E27174D5-ED13-EDAF-E302-62EFE3639310}"/>
              </a:ext>
            </a:extLst>
          </p:cNvPr>
          <p:cNvSpPr>
            <a:spLocks noGrp="1"/>
          </p:cNvSpPr>
          <p:nvPr>
            <p:ph type="sldNum" sz="quarter" idx="5"/>
          </p:nvPr>
        </p:nvSpPr>
        <p:spPr/>
        <p:txBody>
          <a:bodyPr/>
          <a:lstStyle/>
          <a:p>
            <a:fld id="{94EC3156-D817-4798-A24F-2085AE082267}" type="slidenum">
              <a:rPr lang="fi-FI" smtClean="0"/>
              <a:pPr/>
              <a:t>12</a:t>
            </a:fld>
            <a:endParaRPr lang="fi-FI"/>
          </a:p>
        </p:txBody>
      </p:sp>
    </p:spTree>
    <p:extLst>
      <p:ext uri="{BB962C8B-B14F-4D97-AF65-F5344CB8AC3E}">
        <p14:creationId xmlns:p14="http://schemas.microsoft.com/office/powerpoint/2010/main" val="349048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CAC47-5549-3743-AFDA-D1721BE8B10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8772F42-F43E-16B4-0BB6-92CA7033DEB7}"/>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C607B1F-3919-0F72-6152-2C3C80E3A7EA}"/>
              </a:ext>
            </a:extLst>
          </p:cNvPr>
          <p:cNvSpPr>
            <a:spLocks noGrp="1"/>
          </p:cNvSpPr>
          <p:nvPr>
            <p:ph type="body" idx="1"/>
          </p:nvPr>
        </p:nvSpPr>
        <p:spPr/>
        <p:txBody>
          <a:bodyPr/>
          <a:lstStyle/>
          <a:p>
            <a:pPr>
              <a:buFont typeface="Arial" panose="020B0604020202020204" pitchFamily="34" charset="0"/>
              <a:buChar char="•"/>
            </a:pPr>
            <a:r>
              <a:rPr lang="fi"/>
              <a:t> For </a:t>
            </a:r>
            <a:r>
              <a:rPr lang="fi" err="1"/>
              <a:t>many</a:t>
            </a:r>
            <a:r>
              <a:rPr lang="fi"/>
              <a:t>, Finland </a:t>
            </a:r>
            <a:r>
              <a:rPr lang="fi" err="1"/>
              <a:t>brings</a:t>
            </a:r>
            <a:r>
              <a:rPr lang="fi"/>
              <a:t> to </a:t>
            </a:r>
            <a:r>
              <a:rPr lang="fi" err="1"/>
              <a:t>mind</a:t>
            </a:r>
            <a:r>
              <a:rPr lang="fi"/>
              <a:t> </a:t>
            </a:r>
            <a:r>
              <a:rPr lang="fi" err="1"/>
              <a:t>Moomins</a:t>
            </a:r>
            <a:r>
              <a:rPr lang="fi"/>
              <a:t>. And </a:t>
            </a:r>
            <a:r>
              <a:rPr lang="fi" err="1"/>
              <a:t>while</a:t>
            </a:r>
            <a:r>
              <a:rPr lang="fi"/>
              <a:t> </a:t>
            </a:r>
            <a:r>
              <a:rPr lang="fi" err="1"/>
              <a:t>we</a:t>
            </a:r>
            <a:r>
              <a:rPr lang="fi"/>
              <a:t> </a:t>
            </a:r>
            <a:r>
              <a:rPr lang="fi" err="1"/>
              <a:t>are</a:t>
            </a:r>
            <a:r>
              <a:rPr lang="fi"/>
              <a:t> </a:t>
            </a:r>
            <a:r>
              <a:rPr lang="fi" err="1"/>
              <a:t>very</a:t>
            </a:r>
            <a:r>
              <a:rPr lang="fi"/>
              <a:t> </a:t>
            </a:r>
            <a:r>
              <a:rPr lang="fi" err="1"/>
              <a:t>fond</a:t>
            </a:r>
            <a:r>
              <a:rPr lang="fi"/>
              <a:t> of </a:t>
            </a:r>
            <a:r>
              <a:rPr lang="fi" err="1"/>
              <a:t>the</a:t>
            </a:r>
            <a:r>
              <a:rPr lang="fi"/>
              <a:t> </a:t>
            </a:r>
            <a:r>
              <a:rPr lang="fi" err="1"/>
              <a:t>lovely</a:t>
            </a:r>
            <a:r>
              <a:rPr lang="fi"/>
              <a:t> </a:t>
            </a:r>
            <a:r>
              <a:rPr lang="fi" err="1"/>
              <a:t>creatures</a:t>
            </a:r>
            <a:r>
              <a:rPr lang="fi"/>
              <a:t>, </a:t>
            </a:r>
            <a:r>
              <a:rPr lang="fi" err="1"/>
              <a:t>their</a:t>
            </a:r>
            <a:r>
              <a:rPr lang="fi"/>
              <a:t> </a:t>
            </a:r>
            <a:r>
              <a:rPr lang="fi" err="1"/>
              <a:t>creator</a:t>
            </a:r>
            <a:r>
              <a:rPr lang="fi"/>
              <a:t>, </a:t>
            </a:r>
            <a:r>
              <a:rPr lang="fi" b="1"/>
              <a:t>Tove Jansson</a:t>
            </a:r>
            <a:r>
              <a:rPr lang="fi"/>
              <a:t> (1914–2001) </a:t>
            </a:r>
            <a:r>
              <a:rPr lang="fi" err="1"/>
              <a:t>was</a:t>
            </a:r>
            <a:r>
              <a:rPr lang="fi"/>
              <a:t> an </a:t>
            </a:r>
            <a:r>
              <a:rPr lang="fi" err="1"/>
              <a:t>artist</a:t>
            </a:r>
            <a:r>
              <a:rPr lang="fi"/>
              <a:t> </a:t>
            </a:r>
            <a:r>
              <a:rPr lang="fi" err="1"/>
              <a:t>with</a:t>
            </a:r>
            <a:r>
              <a:rPr lang="fi"/>
              <a:t> </a:t>
            </a:r>
            <a:r>
              <a:rPr lang="fi" err="1"/>
              <a:t>many</a:t>
            </a:r>
            <a:r>
              <a:rPr lang="fi"/>
              <a:t> </a:t>
            </a:r>
            <a:r>
              <a:rPr lang="fi" err="1"/>
              <a:t>talents</a:t>
            </a:r>
            <a:r>
              <a:rPr lang="fi"/>
              <a:t>: </a:t>
            </a:r>
            <a:r>
              <a:rPr lang="fi" err="1"/>
              <a:t>she</a:t>
            </a:r>
            <a:r>
              <a:rPr lang="fi"/>
              <a:t> </a:t>
            </a:r>
            <a:r>
              <a:rPr lang="fi" err="1"/>
              <a:t>was</a:t>
            </a:r>
            <a:r>
              <a:rPr lang="fi"/>
              <a:t> a </a:t>
            </a:r>
            <a:r>
              <a:rPr lang="fi" err="1"/>
              <a:t>painter</a:t>
            </a:r>
            <a:r>
              <a:rPr lang="fi"/>
              <a:t>, </a:t>
            </a:r>
            <a:r>
              <a:rPr lang="fi" err="1"/>
              <a:t>author</a:t>
            </a:r>
            <a:r>
              <a:rPr lang="fi"/>
              <a:t>, </a:t>
            </a:r>
            <a:r>
              <a:rPr lang="fi" err="1"/>
              <a:t>illustrator</a:t>
            </a:r>
            <a:r>
              <a:rPr lang="fi"/>
              <a:t>, and </a:t>
            </a:r>
            <a:r>
              <a:rPr lang="fi" err="1"/>
              <a:t>comic</a:t>
            </a:r>
            <a:r>
              <a:rPr lang="fi"/>
              <a:t> </a:t>
            </a:r>
            <a:r>
              <a:rPr lang="fi" err="1"/>
              <a:t>artist</a:t>
            </a:r>
            <a:r>
              <a:rPr lang="fi"/>
              <a:t>. Jansson is </a:t>
            </a:r>
            <a:r>
              <a:rPr lang="fi" err="1"/>
              <a:t>still</a:t>
            </a:r>
            <a:r>
              <a:rPr lang="fi"/>
              <a:t> </a:t>
            </a:r>
            <a:r>
              <a:rPr lang="fi" err="1"/>
              <a:t>one</a:t>
            </a:r>
            <a:r>
              <a:rPr lang="fi"/>
              <a:t> of </a:t>
            </a:r>
            <a:r>
              <a:rPr lang="fi" err="1"/>
              <a:t>the</a:t>
            </a:r>
            <a:r>
              <a:rPr lang="fi"/>
              <a:t> </a:t>
            </a:r>
            <a:r>
              <a:rPr lang="fi" err="1"/>
              <a:t>best-known</a:t>
            </a:r>
            <a:r>
              <a:rPr lang="fi"/>
              <a:t> and </a:t>
            </a:r>
            <a:r>
              <a:rPr lang="fi" err="1"/>
              <a:t>celebrated</a:t>
            </a:r>
            <a:r>
              <a:rPr lang="fi"/>
              <a:t> </a:t>
            </a:r>
            <a:r>
              <a:rPr lang="fi" err="1"/>
              <a:t>Finnish</a:t>
            </a:r>
            <a:r>
              <a:rPr lang="fi"/>
              <a:t> </a:t>
            </a:r>
            <a:r>
              <a:rPr lang="fi" err="1"/>
              <a:t>artists</a:t>
            </a:r>
            <a:r>
              <a:rPr lang="fi"/>
              <a:t> </a:t>
            </a:r>
            <a:r>
              <a:rPr lang="fi" err="1"/>
              <a:t>abroad</a:t>
            </a:r>
            <a:r>
              <a:rPr lang="fi"/>
              <a:t>. </a:t>
            </a:r>
            <a:r>
              <a:rPr lang="fi" err="1"/>
              <a:t>Her</a:t>
            </a:r>
            <a:r>
              <a:rPr lang="fi"/>
              <a:t> </a:t>
            </a:r>
            <a:r>
              <a:rPr lang="fi" err="1"/>
              <a:t>artistic</a:t>
            </a:r>
            <a:r>
              <a:rPr lang="fi"/>
              <a:t> </a:t>
            </a:r>
            <a:r>
              <a:rPr lang="fi" err="1"/>
              <a:t>legacy</a:t>
            </a:r>
            <a:r>
              <a:rPr lang="fi"/>
              <a:t> and </a:t>
            </a:r>
            <a:r>
              <a:rPr lang="fi" err="1"/>
              <a:t>self-reliant</a:t>
            </a:r>
            <a:r>
              <a:rPr lang="fi"/>
              <a:t> </a:t>
            </a:r>
            <a:r>
              <a:rPr lang="fi" err="1"/>
              <a:t>way</a:t>
            </a:r>
            <a:r>
              <a:rPr lang="fi"/>
              <a:t> of life </a:t>
            </a:r>
            <a:r>
              <a:rPr lang="fi" err="1"/>
              <a:t>are</a:t>
            </a:r>
            <a:r>
              <a:rPr lang="fi"/>
              <a:t> </a:t>
            </a:r>
            <a:r>
              <a:rPr lang="fi" err="1"/>
              <a:t>rooted</a:t>
            </a:r>
            <a:r>
              <a:rPr lang="fi"/>
              <a:t> </a:t>
            </a:r>
            <a:r>
              <a:rPr lang="fi" err="1"/>
              <a:t>deeply</a:t>
            </a:r>
            <a:r>
              <a:rPr lang="fi"/>
              <a:t> in </a:t>
            </a:r>
            <a:r>
              <a:rPr lang="fi" err="1"/>
              <a:t>the</a:t>
            </a:r>
            <a:r>
              <a:rPr lang="fi"/>
              <a:t> </a:t>
            </a:r>
            <a:r>
              <a:rPr lang="fi" err="1"/>
              <a:t>Finnish</a:t>
            </a:r>
            <a:r>
              <a:rPr lang="fi"/>
              <a:t> culture </a:t>
            </a:r>
            <a:r>
              <a:rPr lang="fi" err="1"/>
              <a:t>scene</a:t>
            </a:r>
            <a:r>
              <a:rPr lang="fi"/>
              <a:t> and </a:t>
            </a:r>
            <a:r>
              <a:rPr lang="fi" err="1"/>
              <a:t>celebrated</a:t>
            </a:r>
            <a:r>
              <a:rPr lang="fi"/>
              <a:t> </a:t>
            </a:r>
            <a:r>
              <a:rPr lang="fi" err="1"/>
              <a:t>regularly</a:t>
            </a:r>
            <a:r>
              <a:rPr lang="fi"/>
              <a:t> in </a:t>
            </a:r>
            <a:r>
              <a:rPr lang="fi" err="1"/>
              <a:t>exhibitions</a:t>
            </a:r>
            <a:r>
              <a:rPr lang="fi"/>
              <a:t>, </a:t>
            </a:r>
            <a:r>
              <a:rPr lang="fi" err="1"/>
              <a:t>movies</a:t>
            </a:r>
            <a:r>
              <a:rPr lang="fi"/>
              <a:t>, </a:t>
            </a:r>
            <a:r>
              <a:rPr lang="fi" err="1"/>
              <a:t>novels</a:t>
            </a:r>
            <a:r>
              <a:rPr lang="fi"/>
              <a:t>, and </a:t>
            </a:r>
            <a:r>
              <a:rPr lang="fi" err="1"/>
              <a:t>theatre</a:t>
            </a:r>
            <a:r>
              <a:rPr lang="fi"/>
              <a:t> </a:t>
            </a:r>
            <a:r>
              <a:rPr lang="fi" err="1"/>
              <a:t>plays</a:t>
            </a:r>
            <a:r>
              <a:rPr lang="fi"/>
              <a:t>.</a:t>
            </a:r>
            <a:endParaRPr lang="en-US"/>
          </a:p>
          <a:p>
            <a:pPr>
              <a:buFont typeface="Arial" panose="020B0604020202020204" pitchFamily="34" charset="0"/>
              <a:buChar char="•"/>
            </a:pPr>
            <a:endParaRPr lang="en-US"/>
          </a:p>
          <a:p>
            <a:pPr>
              <a:buFont typeface="Arial" panose="020B0604020202020204" pitchFamily="34" charset="0"/>
              <a:buChar char="•"/>
            </a:pPr>
            <a:r>
              <a:rPr lang="fi"/>
              <a:t> </a:t>
            </a:r>
            <a:r>
              <a:rPr lang="fi" err="1"/>
              <a:t>Another</a:t>
            </a:r>
            <a:r>
              <a:rPr lang="fi"/>
              <a:t> </a:t>
            </a:r>
            <a:r>
              <a:rPr lang="fi" err="1"/>
              <a:t>groundbreaking</a:t>
            </a:r>
            <a:r>
              <a:rPr lang="fi"/>
              <a:t> </a:t>
            </a:r>
            <a:r>
              <a:rPr lang="fi" err="1"/>
              <a:t>figure</a:t>
            </a:r>
            <a:r>
              <a:rPr lang="fi"/>
              <a:t> in </a:t>
            </a:r>
            <a:r>
              <a:rPr lang="fi" err="1"/>
              <a:t>Finnish</a:t>
            </a:r>
            <a:r>
              <a:rPr lang="fi"/>
              <a:t> art history and </a:t>
            </a:r>
            <a:r>
              <a:rPr lang="fi" err="1"/>
              <a:t>Tove’s</a:t>
            </a:r>
            <a:r>
              <a:rPr lang="fi"/>
              <a:t> </a:t>
            </a:r>
            <a:r>
              <a:rPr lang="fi" err="1"/>
              <a:t>contemporary</a:t>
            </a:r>
            <a:r>
              <a:rPr lang="fi"/>
              <a:t> </a:t>
            </a:r>
            <a:r>
              <a:rPr lang="fi" err="1"/>
              <a:t>was</a:t>
            </a:r>
            <a:r>
              <a:rPr lang="fi"/>
              <a:t> </a:t>
            </a:r>
            <a:r>
              <a:rPr lang="fi" b="1"/>
              <a:t>Touko Laaksonen</a:t>
            </a:r>
            <a:r>
              <a:rPr lang="fi"/>
              <a:t> (1920–1991), </a:t>
            </a:r>
            <a:r>
              <a:rPr lang="fi" err="1"/>
              <a:t>better</a:t>
            </a:r>
            <a:r>
              <a:rPr lang="fi"/>
              <a:t> </a:t>
            </a:r>
            <a:r>
              <a:rPr lang="fi" err="1"/>
              <a:t>known</a:t>
            </a:r>
            <a:r>
              <a:rPr lang="fi"/>
              <a:t> </a:t>
            </a:r>
            <a:r>
              <a:rPr lang="fi" err="1"/>
              <a:t>by</a:t>
            </a:r>
            <a:r>
              <a:rPr lang="fi"/>
              <a:t> </a:t>
            </a:r>
            <a:r>
              <a:rPr lang="fi" err="1"/>
              <a:t>his</a:t>
            </a:r>
            <a:r>
              <a:rPr lang="fi"/>
              <a:t> </a:t>
            </a:r>
            <a:r>
              <a:rPr lang="fi" err="1">
                <a:solidFill>
                  <a:srgbClr val="202122"/>
                </a:solidFill>
              </a:rPr>
              <a:t>pseudonym</a:t>
            </a:r>
            <a:r>
              <a:rPr lang="fi">
                <a:solidFill>
                  <a:srgbClr val="202122"/>
                </a:solidFill>
              </a:rPr>
              <a:t> </a:t>
            </a:r>
            <a:r>
              <a:rPr lang="fi" b="1">
                <a:solidFill>
                  <a:srgbClr val="202122"/>
                </a:solidFill>
              </a:rPr>
              <a:t>Tom of Finland</a:t>
            </a:r>
            <a:r>
              <a:rPr lang="fi"/>
              <a:t>. </a:t>
            </a:r>
            <a:r>
              <a:rPr lang="fi">
                <a:solidFill>
                  <a:srgbClr val="202122"/>
                </a:solidFill>
              </a:rPr>
              <a:t>Laaksonen is </a:t>
            </a:r>
            <a:r>
              <a:rPr lang="fi" err="1">
                <a:solidFill>
                  <a:srgbClr val="202122"/>
                </a:solidFill>
              </a:rPr>
              <a:t>known</a:t>
            </a:r>
            <a:r>
              <a:rPr lang="fi">
                <a:solidFill>
                  <a:srgbClr val="202122"/>
                </a:solidFill>
              </a:rPr>
              <a:t> for </a:t>
            </a:r>
            <a:r>
              <a:rPr lang="fi" err="1">
                <a:solidFill>
                  <a:srgbClr val="202122"/>
                </a:solidFill>
              </a:rPr>
              <a:t>his</a:t>
            </a:r>
            <a:r>
              <a:rPr lang="fi">
                <a:solidFill>
                  <a:srgbClr val="202122"/>
                </a:solidFill>
              </a:rPr>
              <a:t> </a:t>
            </a:r>
            <a:r>
              <a:rPr lang="fi" err="1">
                <a:solidFill>
                  <a:srgbClr val="202122"/>
                </a:solidFill>
              </a:rPr>
              <a:t>masculinized</a:t>
            </a:r>
            <a:r>
              <a:rPr lang="fi">
                <a:solidFill>
                  <a:srgbClr val="202122"/>
                </a:solidFill>
              </a:rPr>
              <a:t> </a:t>
            </a:r>
            <a:r>
              <a:rPr lang="fi" err="1"/>
              <a:t>representation</a:t>
            </a:r>
            <a:r>
              <a:rPr lang="fi"/>
              <a:t> of </a:t>
            </a:r>
            <a:r>
              <a:rPr lang="fi" err="1"/>
              <a:t>the</a:t>
            </a:r>
            <a:r>
              <a:rPr lang="fi"/>
              <a:t> </a:t>
            </a:r>
            <a:r>
              <a:rPr lang="fi" err="1"/>
              <a:t>male</a:t>
            </a:r>
            <a:r>
              <a:rPr lang="fi"/>
              <a:t> </a:t>
            </a:r>
            <a:r>
              <a:rPr lang="fi" err="1"/>
              <a:t>figure</a:t>
            </a:r>
            <a:r>
              <a:rPr lang="fi"/>
              <a:t>,</a:t>
            </a:r>
            <a:r>
              <a:rPr lang="fi">
                <a:solidFill>
                  <a:srgbClr val="202122"/>
                </a:solidFill>
              </a:rPr>
              <a:t> and he </a:t>
            </a:r>
            <a:r>
              <a:rPr lang="fi" err="1">
                <a:solidFill>
                  <a:srgbClr val="202122"/>
                </a:solidFill>
              </a:rPr>
              <a:t>heavily</a:t>
            </a:r>
            <a:r>
              <a:rPr lang="fi">
                <a:solidFill>
                  <a:srgbClr val="202122"/>
                </a:solidFill>
              </a:rPr>
              <a:t> </a:t>
            </a:r>
            <a:r>
              <a:rPr lang="fi" err="1">
                <a:solidFill>
                  <a:srgbClr val="202122"/>
                </a:solidFill>
              </a:rPr>
              <a:t>influenced</a:t>
            </a:r>
            <a:r>
              <a:rPr lang="fi">
                <a:solidFill>
                  <a:srgbClr val="202122"/>
                </a:solidFill>
              </a:rPr>
              <a:t> </a:t>
            </a:r>
            <a:r>
              <a:rPr lang="fi" err="1">
                <a:solidFill>
                  <a:srgbClr val="202122"/>
                </a:solidFill>
              </a:rPr>
              <a:t>late</a:t>
            </a:r>
            <a:r>
              <a:rPr lang="fi">
                <a:solidFill>
                  <a:srgbClr val="202122"/>
                </a:solidFill>
              </a:rPr>
              <a:t> 20th-century </a:t>
            </a:r>
            <a:r>
              <a:rPr lang="fi" err="1">
                <a:solidFill>
                  <a:srgbClr val="202122"/>
                </a:solidFill>
              </a:rPr>
              <a:t>gay</a:t>
            </a:r>
            <a:r>
              <a:rPr lang="fi">
                <a:solidFill>
                  <a:srgbClr val="202122"/>
                </a:solidFill>
              </a:rPr>
              <a:t> culture. </a:t>
            </a:r>
            <a:r>
              <a:rPr lang="fi" err="1">
                <a:solidFill>
                  <a:srgbClr val="202122"/>
                </a:solidFill>
              </a:rPr>
              <a:t>During</a:t>
            </a:r>
            <a:r>
              <a:rPr lang="fi">
                <a:solidFill>
                  <a:srgbClr val="202122"/>
                </a:solidFill>
              </a:rPr>
              <a:t> </a:t>
            </a:r>
            <a:r>
              <a:rPr lang="fi" err="1">
                <a:solidFill>
                  <a:srgbClr val="202122"/>
                </a:solidFill>
              </a:rPr>
              <a:t>his</a:t>
            </a:r>
            <a:r>
              <a:rPr lang="fi">
                <a:solidFill>
                  <a:srgbClr val="202122"/>
                </a:solidFill>
              </a:rPr>
              <a:t> </a:t>
            </a:r>
            <a:r>
              <a:rPr lang="fi" err="1">
                <a:solidFill>
                  <a:srgbClr val="202122"/>
                </a:solidFill>
              </a:rPr>
              <a:t>time</a:t>
            </a:r>
            <a:r>
              <a:rPr lang="fi">
                <a:solidFill>
                  <a:srgbClr val="202122"/>
                </a:solidFill>
              </a:rPr>
              <a:t>, </a:t>
            </a:r>
            <a:r>
              <a:rPr lang="fi" err="1"/>
              <a:t>Laaksonen’s</a:t>
            </a:r>
            <a:r>
              <a:rPr lang="fi"/>
              <a:t> </a:t>
            </a:r>
            <a:r>
              <a:rPr lang="fi" err="1"/>
              <a:t>drawings</a:t>
            </a:r>
            <a:r>
              <a:rPr lang="fi"/>
              <a:t> </a:t>
            </a:r>
            <a:r>
              <a:rPr lang="fi" err="1"/>
              <a:t>spread</a:t>
            </a:r>
            <a:r>
              <a:rPr lang="fi"/>
              <a:t> </a:t>
            </a:r>
            <a:r>
              <a:rPr lang="fi" err="1"/>
              <a:t>across</a:t>
            </a:r>
            <a:r>
              <a:rPr lang="fi"/>
              <a:t> </a:t>
            </a:r>
            <a:r>
              <a:rPr lang="fi" err="1"/>
              <a:t>the</a:t>
            </a:r>
            <a:r>
              <a:rPr lang="fi"/>
              <a:t> </a:t>
            </a:r>
            <a:r>
              <a:rPr lang="fi" err="1"/>
              <a:t>globe</a:t>
            </a:r>
            <a:r>
              <a:rPr lang="fi"/>
              <a:t>, </a:t>
            </a:r>
            <a:r>
              <a:rPr lang="fi" err="1"/>
              <a:t>fueling</a:t>
            </a:r>
            <a:r>
              <a:rPr lang="fi"/>
              <a:t> </a:t>
            </a:r>
            <a:r>
              <a:rPr lang="fi" err="1"/>
              <a:t>real-world</a:t>
            </a:r>
            <a:r>
              <a:rPr lang="fi"/>
              <a:t> </a:t>
            </a:r>
            <a:r>
              <a:rPr lang="fi" err="1"/>
              <a:t>liberation</a:t>
            </a:r>
            <a:r>
              <a:rPr lang="fi"/>
              <a:t> </a:t>
            </a:r>
            <a:r>
              <a:rPr lang="fi" err="1"/>
              <a:t>movements</a:t>
            </a:r>
            <a:r>
              <a:rPr lang="fi"/>
              <a:t>. </a:t>
            </a:r>
            <a:r>
              <a:rPr lang="fi" err="1"/>
              <a:t>Since</a:t>
            </a:r>
            <a:r>
              <a:rPr lang="fi"/>
              <a:t> </a:t>
            </a:r>
            <a:r>
              <a:rPr lang="fi" err="1"/>
              <a:t>then</a:t>
            </a:r>
            <a:r>
              <a:rPr lang="fi"/>
              <a:t>, Tom of Finland </a:t>
            </a:r>
            <a:r>
              <a:rPr lang="fi" err="1"/>
              <a:t>has</a:t>
            </a:r>
            <a:r>
              <a:rPr lang="fi"/>
              <a:t> </a:t>
            </a:r>
            <a:r>
              <a:rPr lang="fi" err="1"/>
              <a:t>been</a:t>
            </a:r>
            <a:r>
              <a:rPr lang="fi"/>
              <a:t> </a:t>
            </a:r>
            <a:r>
              <a:rPr lang="fi" err="1"/>
              <a:t>the</a:t>
            </a:r>
            <a:r>
              <a:rPr lang="fi"/>
              <a:t> </a:t>
            </a:r>
            <a:r>
              <a:rPr lang="fi" err="1"/>
              <a:t>subject</a:t>
            </a:r>
            <a:r>
              <a:rPr lang="fi"/>
              <a:t> of </a:t>
            </a:r>
            <a:r>
              <a:rPr lang="fi" err="1"/>
              <a:t>numerous</a:t>
            </a:r>
            <a:r>
              <a:rPr lang="fi"/>
              <a:t> </a:t>
            </a:r>
            <a:r>
              <a:rPr lang="fi" err="1"/>
              <a:t>museum</a:t>
            </a:r>
            <a:r>
              <a:rPr lang="fi"/>
              <a:t> </a:t>
            </a:r>
            <a:r>
              <a:rPr lang="fi" err="1"/>
              <a:t>exhibitions</a:t>
            </a:r>
            <a:r>
              <a:rPr lang="fi"/>
              <a:t> in Finland and </a:t>
            </a:r>
            <a:r>
              <a:rPr lang="fi" err="1"/>
              <a:t>abroad</a:t>
            </a:r>
            <a:r>
              <a:rPr lang="fi"/>
              <a:t>.</a:t>
            </a:r>
            <a:endParaRPr lang="en-US"/>
          </a:p>
        </p:txBody>
      </p:sp>
      <p:sp>
        <p:nvSpPr>
          <p:cNvPr id="4" name="Dian numeron paikkamerkki 3">
            <a:extLst>
              <a:ext uri="{FF2B5EF4-FFF2-40B4-BE49-F238E27FC236}">
                <a16:creationId xmlns:a16="http://schemas.microsoft.com/office/drawing/2014/main" id="{CF65E1F6-FC7B-DC19-927F-25152C19F6DE}"/>
              </a:ext>
            </a:extLst>
          </p:cNvPr>
          <p:cNvSpPr>
            <a:spLocks noGrp="1"/>
          </p:cNvSpPr>
          <p:nvPr>
            <p:ph type="sldNum" sz="quarter" idx="5"/>
          </p:nvPr>
        </p:nvSpPr>
        <p:spPr/>
        <p:txBody>
          <a:bodyPr/>
          <a:lstStyle/>
          <a:p>
            <a:fld id="{94EC3156-D817-4798-A24F-2085AE082267}" type="slidenum">
              <a:rPr lang="fi-FI" smtClean="0"/>
              <a:pPr/>
              <a:t>13</a:t>
            </a:fld>
            <a:endParaRPr lang="fi-FI"/>
          </a:p>
        </p:txBody>
      </p:sp>
    </p:spTree>
    <p:extLst>
      <p:ext uri="{BB962C8B-B14F-4D97-AF65-F5344CB8AC3E}">
        <p14:creationId xmlns:p14="http://schemas.microsoft.com/office/powerpoint/2010/main" val="3254135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24DB7-8EA7-64EE-336E-96DD6BBA7CE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AECBE58-46D8-7304-A414-F7F1D451902B}"/>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28DFB9E7-25D3-9A80-DC42-F1078E7E6A54}"/>
              </a:ext>
            </a:extLst>
          </p:cNvPr>
          <p:cNvSpPr>
            <a:spLocks noGrp="1"/>
          </p:cNvSpPr>
          <p:nvPr>
            <p:ph type="body" idx="1"/>
          </p:nvPr>
        </p:nvSpPr>
        <p:spPr/>
        <p:txBody>
          <a:bodyPr/>
          <a:lstStyle/>
          <a:p>
            <a:pPr marL="171450" indent="-171450">
              <a:buFont typeface="Arial,Sans-Serif"/>
              <a:buChar char="•"/>
            </a:pPr>
            <a:endParaRPr lang="en-US" dirty="0"/>
          </a:p>
        </p:txBody>
      </p:sp>
      <p:sp>
        <p:nvSpPr>
          <p:cNvPr id="4" name="Dian numeron paikkamerkki 3">
            <a:extLst>
              <a:ext uri="{FF2B5EF4-FFF2-40B4-BE49-F238E27FC236}">
                <a16:creationId xmlns:a16="http://schemas.microsoft.com/office/drawing/2014/main" id="{8BB06882-27EE-C196-4138-CD06F465DC73}"/>
              </a:ext>
            </a:extLst>
          </p:cNvPr>
          <p:cNvSpPr>
            <a:spLocks noGrp="1"/>
          </p:cNvSpPr>
          <p:nvPr>
            <p:ph type="sldNum" sz="quarter" idx="5"/>
          </p:nvPr>
        </p:nvSpPr>
        <p:spPr/>
        <p:txBody>
          <a:bodyPr/>
          <a:lstStyle/>
          <a:p>
            <a:fld id="{94EC3156-D817-4798-A24F-2085AE082267}" type="slidenum">
              <a:rPr lang="fi-FI" smtClean="0"/>
              <a:pPr/>
              <a:t>14</a:t>
            </a:fld>
            <a:endParaRPr lang="fi-FI"/>
          </a:p>
        </p:txBody>
      </p:sp>
    </p:spTree>
    <p:extLst>
      <p:ext uri="{BB962C8B-B14F-4D97-AF65-F5344CB8AC3E}">
        <p14:creationId xmlns:p14="http://schemas.microsoft.com/office/powerpoint/2010/main" val="3662839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85799-CBD6-637C-AC45-309E0365E07F}"/>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A9A3D25D-0903-8A9A-3E48-1990C25C88D9}"/>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252CF2CB-C534-B756-AD51-E605624C295E}"/>
              </a:ext>
            </a:extLst>
          </p:cNvPr>
          <p:cNvSpPr>
            <a:spLocks noGrp="1"/>
          </p:cNvSpPr>
          <p:nvPr>
            <p:ph type="body" idx="1"/>
          </p:nvPr>
        </p:nvSpPr>
        <p:spPr/>
        <p:txBody>
          <a:bodyPr/>
          <a:lstStyle/>
          <a:p>
            <a:pPr>
              <a:buFont typeface="Arial" panose="020B0604020202020204" pitchFamily="34" charset="0"/>
              <a:buChar char="•"/>
            </a:pPr>
            <a:r>
              <a:rPr lang="fi"/>
              <a:t> In </a:t>
            </a:r>
            <a:r>
              <a:rPr lang="fi" err="1"/>
              <a:t>recent</a:t>
            </a:r>
            <a:r>
              <a:rPr lang="fi"/>
              <a:t> </a:t>
            </a:r>
            <a:r>
              <a:rPr lang="fi" err="1"/>
              <a:t>years</a:t>
            </a:r>
            <a:r>
              <a:rPr lang="fi"/>
              <a:t>, </a:t>
            </a:r>
            <a:r>
              <a:rPr lang="fi" err="1"/>
              <a:t>Sámi</a:t>
            </a:r>
            <a:r>
              <a:rPr lang="fi"/>
              <a:t> </a:t>
            </a:r>
            <a:r>
              <a:rPr lang="fi" err="1"/>
              <a:t>art</a:t>
            </a:r>
            <a:r>
              <a:rPr lang="fi"/>
              <a:t> </a:t>
            </a:r>
            <a:r>
              <a:rPr lang="fi" err="1"/>
              <a:t>has</a:t>
            </a:r>
            <a:r>
              <a:rPr lang="fi"/>
              <a:t> </a:t>
            </a:r>
            <a:r>
              <a:rPr lang="fi" err="1"/>
              <a:t>been</a:t>
            </a:r>
            <a:r>
              <a:rPr lang="fi"/>
              <a:t> </a:t>
            </a:r>
            <a:r>
              <a:rPr lang="fi" err="1"/>
              <a:t>the</a:t>
            </a:r>
            <a:r>
              <a:rPr lang="fi"/>
              <a:t> </a:t>
            </a:r>
            <a:r>
              <a:rPr lang="fi" err="1"/>
              <a:t>subject</a:t>
            </a:r>
            <a:r>
              <a:rPr lang="fi"/>
              <a:t> of </a:t>
            </a:r>
            <a:r>
              <a:rPr lang="fi" err="1"/>
              <a:t>significant</a:t>
            </a:r>
            <a:r>
              <a:rPr lang="fi"/>
              <a:t> </a:t>
            </a:r>
            <a:r>
              <a:rPr lang="fi" err="1"/>
              <a:t>international</a:t>
            </a:r>
            <a:r>
              <a:rPr lang="fi"/>
              <a:t> </a:t>
            </a:r>
            <a:r>
              <a:rPr lang="fi" err="1"/>
              <a:t>interest</a:t>
            </a:r>
            <a:r>
              <a:rPr lang="fi"/>
              <a:t>. </a:t>
            </a:r>
            <a:r>
              <a:rPr lang="fi" err="1"/>
              <a:t>Sámi</a:t>
            </a:r>
            <a:r>
              <a:rPr lang="fi"/>
              <a:t> </a:t>
            </a:r>
            <a:r>
              <a:rPr lang="fi" err="1"/>
              <a:t>artists</a:t>
            </a:r>
            <a:r>
              <a:rPr lang="fi"/>
              <a:t> </a:t>
            </a:r>
            <a:r>
              <a:rPr lang="fi" err="1"/>
              <a:t>such</a:t>
            </a:r>
            <a:r>
              <a:rPr lang="fi"/>
              <a:t> as </a:t>
            </a:r>
            <a:r>
              <a:rPr lang="fi" b="1"/>
              <a:t>Outi </a:t>
            </a:r>
            <a:r>
              <a:rPr lang="fi" b="1" err="1"/>
              <a:t>Pieski</a:t>
            </a:r>
            <a:r>
              <a:rPr lang="fi"/>
              <a:t>, </a:t>
            </a:r>
            <a:r>
              <a:rPr lang="fi" b="1"/>
              <a:t>Matti Aikio</a:t>
            </a:r>
            <a:r>
              <a:rPr lang="fi"/>
              <a:t>,</a:t>
            </a:r>
            <a:r>
              <a:rPr lang="fi" b="1"/>
              <a:t> Jenni </a:t>
            </a:r>
            <a:r>
              <a:rPr lang="fi" b="1" err="1"/>
              <a:t>Laiti</a:t>
            </a:r>
            <a:r>
              <a:rPr lang="fi"/>
              <a:t>, and </a:t>
            </a:r>
            <a:r>
              <a:rPr lang="fi" b="1"/>
              <a:t>Marja Helander</a:t>
            </a:r>
            <a:r>
              <a:rPr lang="fi"/>
              <a:t> </a:t>
            </a:r>
            <a:r>
              <a:rPr lang="fi" err="1"/>
              <a:t>address</a:t>
            </a:r>
            <a:r>
              <a:rPr lang="fi"/>
              <a:t> in </a:t>
            </a:r>
            <a:r>
              <a:rPr lang="fi" err="1"/>
              <a:t>their</a:t>
            </a:r>
            <a:r>
              <a:rPr lang="fi"/>
              <a:t> </a:t>
            </a:r>
            <a:r>
              <a:rPr lang="fi" err="1"/>
              <a:t>art</a:t>
            </a:r>
            <a:r>
              <a:rPr lang="fi"/>
              <a:t> </a:t>
            </a:r>
            <a:r>
              <a:rPr lang="fi" err="1"/>
              <a:t>issues</a:t>
            </a:r>
            <a:r>
              <a:rPr lang="fi"/>
              <a:t> </a:t>
            </a:r>
            <a:r>
              <a:rPr lang="fi" err="1"/>
              <a:t>related</a:t>
            </a:r>
            <a:r>
              <a:rPr lang="fi"/>
              <a:t> to </a:t>
            </a:r>
            <a:r>
              <a:rPr lang="fi" err="1"/>
              <a:t>Sámi</a:t>
            </a:r>
            <a:r>
              <a:rPr lang="fi"/>
              <a:t> culture: </a:t>
            </a:r>
            <a:r>
              <a:rPr lang="fi" err="1"/>
              <a:t>the</a:t>
            </a:r>
            <a:r>
              <a:rPr lang="fi"/>
              <a:t> </a:t>
            </a:r>
            <a:r>
              <a:rPr lang="fi" err="1"/>
              <a:t>history</a:t>
            </a:r>
            <a:r>
              <a:rPr lang="fi"/>
              <a:t> and </a:t>
            </a:r>
            <a:r>
              <a:rPr lang="fi" err="1"/>
              <a:t>future</a:t>
            </a:r>
            <a:r>
              <a:rPr lang="fi"/>
              <a:t> of </a:t>
            </a:r>
            <a:r>
              <a:rPr lang="fi" err="1"/>
              <a:t>the</a:t>
            </a:r>
            <a:r>
              <a:rPr lang="fi"/>
              <a:t> </a:t>
            </a:r>
            <a:r>
              <a:rPr lang="fi" err="1"/>
              <a:t>Sámi</a:t>
            </a:r>
            <a:r>
              <a:rPr lang="fi"/>
              <a:t> </a:t>
            </a:r>
            <a:r>
              <a:rPr lang="fi" err="1"/>
              <a:t>people</a:t>
            </a:r>
            <a:r>
              <a:rPr lang="fi"/>
              <a:t>, </a:t>
            </a:r>
            <a:r>
              <a:rPr lang="fi" err="1"/>
              <a:t>the</a:t>
            </a:r>
            <a:r>
              <a:rPr lang="fi"/>
              <a:t> </a:t>
            </a:r>
            <a:r>
              <a:rPr lang="fi" err="1"/>
              <a:t>rights</a:t>
            </a:r>
            <a:r>
              <a:rPr lang="fi"/>
              <a:t> of </a:t>
            </a:r>
            <a:r>
              <a:rPr lang="fi" err="1"/>
              <a:t>indigenous</a:t>
            </a:r>
            <a:r>
              <a:rPr lang="fi"/>
              <a:t> </a:t>
            </a:r>
            <a:r>
              <a:rPr lang="fi" err="1"/>
              <a:t>peoples</a:t>
            </a:r>
            <a:r>
              <a:rPr lang="fi"/>
              <a:t>, and </a:t>
            </a:r>
            <a:r>
              <a:rPr lang="fi" err="1"/>
              <a:t>their</a:t>
            </a:r>
            <a:r>
              <a:rPr lang="fi"/>
              <a:t> </a:t>
            </a:r>
            <a:r>
              <a:rPr lang="fi" err="1"/>
              <a:t>relationship</a:t>
            </a:r>
            <a:r>
              <a:rPr lang="fi"/>
              <a:t> </a:t>
            </a:r>
            <a:r>
              <a:rPr lang="fi" err="1"/>
              <a:t>with</a:t>
            </a:r>
            <a:r>
              <a:rPr lang="fi"/>
              <a:t> </a:t>
            </a:r>
            <a:r>
              <a:rPr lang="fi" err="1"/>
              <a:t>nature</a:t>
            </a:r>
            <a:r>
              <a:rPr lang="fi"/>
              <a:t> and </a:t>
            </a:r>
            <a:r>
              <a:rPr lang="fi" err="1"/>
              <a:t>ancestral</a:t>
            </a:r>
            <a:r>
              <a:rPr lang="fi"/>
              <a:t> </a:t>
            </a:r>
            <a:r>
              <a:rPr lang="fi" err="1"/>
              <a:t>lands</a:t>
            </a:r>
            <a:r>
              <a:rPr lang="fi"/>
              <a:t>.</a:t>
            </a:r>
            <a:endParaRPr lang="en-US"/>
          </a:p>
          <a:p>
            <a:pPr>
              <a:buFont typeface="Arial" panose="020B0604020202020204" pitchFamily="34" charset="0"/>
              <a:buChar char="•"/>
            </a:pPr>
            <a:endParaRPr lang="en-US">
              <a:solidFill>
                <a:srgbClr val="202122"/>
              </a:solidFill>
            </a:endParaRPr>
          </a:p>
          <a:p>
            <a:pPr>
              <a:buFont typeface="Arial" panose="020B0604020202020204" pitchFamily="34" charset="0"/>
              <a:buChar char="•"/>
            </a:pPr>
            <a:r>
              <a:rPr lang="fi">
                <a:solidFill>
                  <a:srgbClr val="202122"/>
                </a:solidFill>
              </a:rPr>
              <a:t> Duodji, the traditional Sami handicraft, encompasses a wide range of crafts, such as textiles and beadwork, leather items, woodwork, birch bark, bone, as well as objects and jewellery with silver decorations. Purpose of use, material knowledge, and family connection are significant for traditional Sami handicrafts. Duodji is also visible in many contemporary Sámi artists’ work.</a:t>
            </a:r>
            <a:endParaRPr lang="en-US">
              <a:solidFill>
                <a:srgbClr val="202122"/>
              </a:solidFill>
            </a:endParaRPr>
          </a:p>
          <a:p>
            <a:pPr>
              <a:buFont typeface="Arial" panose="020B0604020202020204" pitchFamily="34" charset="0"/>
              <a:buChar char="•"/>
            </a:pPr>
            <a:endParaRPr lang="en-US">
              <a:solidFill>
                <a:srgbClr val="202122"/>
              </a:solidFill>
            </a:endParaRPr>
          </a:p>
          <a:p>
            <a:pPr>
              <a:buFont typeface="Arial" panose="020B0604020202020204" pitchFamily="34" charset="0"/>
              <a:buChar char="•"/>
            </a:pPr>
            <a:r>
              <a:rPr lang="fi"/>
              <a:t> </a:t>
            </a:r>
            <a:r>
              <a:rPr lang="fi" err="1"/>
              <a:t>The</a:t>
            </a:r>
            <a:r>
              <a:rPr lang="fi"/>
              <a:t> </a:t>
            </a:r>
            <a:r>
              <a:rPr lang="fi" err="1"/>
              <a:t>Sámi</a:t>
            </a:r>
            <a:r>
              <a:rPr lang="fi"/>
              <a:t> </a:t>
            </a:r>
            <a:r>
              <a:rPr lang="fi" err="1"/>
              <a:t>Museum</a:t>
            </a:r>
            <a:r>
              <a:rPr lang="fi"/>
              <a:t> </a:t>
            </a:r>
            <a:r>
              <a:rPr lang="fi" err="1"/>
              <a:t>Siida</a:t>
            </a:r>
            <a:r>
              <a:rPr lang="fi"/>
              <a:t>, </a:t>
            </a:r>
            <a:r>
              <a:rPr lang="fi" err="1"/>
              <a:t>located</a:t>
            </a:r>
            <a:r>
              <a:rPr lang="fi"/>
              <a:t> in Inari, in </a:t>
            </a:r>
            <a:r>
              <a:rPr lang="fi" err="1"/>
              <a:t>the</a:t>
            </a:r>
            <a:r>
              <a:rPr lang="fi"/>
              <a:t> </a:t>
            </a:r>
            <a:r>
              <a:rPr lang="fi" err="1"/>
              <a:t>Finnish</a:t>
            </a:r>
            <a:r>
              <a:rPr lang="fi"/>
              <a:t> </a:t>
            </a:r>
            <a:r>
              <a:rPr lang="fi" err="1"/>
              <a:t>part</a:t>
            </a:r>
            <a:r>
              <a:rPr lang="fi"/>
              <a:t> of </a:t>
            </a:r>
            <a:r>
              <a:rPr lang="fi" err="1"/>
              <a:t>Sápmi</a:t>
            </a:r>
            <a:r>
              <a:rPr lang="fi"/>
              <a:t>, </a:t>
            </a:r>
            <a:r>
              <a:rPr lang="fi" err="1"/>
              <a:t>stores</a:t>
            </a:r>
            <a:r>
              <a:rPr lang="fi"/>
              <a:t>, </a:t>
            </a:r>
            <a:r>
              <a:rPr lang="fi" err="1"/>
              <a:t>researches</a:t>
            </a:r>
            <a:r>
              <a:rPr lang="fi"/>
              <a:t>, and </a:t>
            </a:r>
            <a:r>
              <a:rPr lang="fi" err="1"/>
              <a:t>showcases</a:t>
            </a:r>
            <a:r>
              <a:rPr lang="fi"/>
              <a:t> </a:t>
            </a:r>
            <a:r>
              <a:rPr lang="fi" err="1"/>
              <a:t>Sámi</a:t>
            </a:r>
            <a:r>
              <a:rPr lang="fi"/>
              <a:t> culture in Finland. In 2024, </a:t>
            </a:r>
            <a:r>
              <a:rPr lang="fi" err="1"/>
              <a:t>Siida</a:t>
            </a:r>
            <a:r>
              <a:rPr lang="fi"/>
              <a:t> </a:t>
            </a:r>
            <a:r>
              <a:rPr lang="fi" err="1"/>
              <a:t>was</a:t>
            </a:r>
            <a:r>
              <a:rPr lang="fi"/>
              <a:t> </a:t>
            </a:r>
            <a:r>
              <a:rPr lang="fi" err="1"/>
              <a:t>chosen</a:t>
            </a:r>
            <a:r>
              <a:rPr lang="fi"/>
              <a:t> as </a:t>
            </a:r>
            <a:r>
              <a:rPr lang="fi" err="1"/>
              <a:t>the</a:t>
            </a:r>
            <a:r>
              <a:rPr lang="fi"/>
              <a:t> European </a:t>
            </a:r>
            <a:r>
              <a:rPr lang="fi" err="1"/>
              <a:t>Museum</a:t>
            </a:r>
            <a:r>
              <a:rPr lang="fi"/>
              <a:t> of </a:t>
            </a:r>
            <a:r>
              <a:rPr lang="fi" err="1"/>
              <a:t>the</a:t>
            </a:r>
            <a:r>
              <a:rPr lang="fi"/>
              <a:t> </a:t>
            </a:r>
            <a:r>
              <a:rPr lang="fi" err="1"/>
              <a:t>Year</a:t>
            </a:r>
            <a:r>
              <a:rPr lang="fi"/>
              <a:t>.</a:t>
            </a:r>
            <a:endParaRPr lang="en-US"/>
          </a:p>
        </p:txBody>
      </p:sp>
      <p:sp>
        <p:nvSpPr>
          <p:cNvPr id="4" name="Dian numeron paikkamerkki 3">
            <a:extLst>
              <a:ext uri="{FF2B5EF4-FFF2-40B4-BE49-F238E27FC236}">
                <a16:creationId xmlns:a16="http://schemas.microsoft.com/office/drawing/2014/main" id="{5B6529CC-0511-2184-AA39-C2E578C52CD3}"/>
              </a:ext>
            </a:extLst>
          </p:cNvPr>
          <p:cNvSpPr>
            <a:spLocks noGrp="1"/>
          </p:cNvSpPr>
          <p:nvPr>
            <p:ph type="sldNum" sz="quarter" idx="5"/>
          </p:nvPr>
        </p:nvSpPr>
        <p:spPr/>
        <p:txBody>
          <a:bodyPr/>
          <a:lstStyle/>
          <a:p>
            <a:fld id="{94EC3156-D817-4798-A24F-2085AE082267}" type="slidenum">
              <a:rPr lang="fi-FI" smtClean="0"/>
              <a:pPr/>
              <a:t>15</a:t>
            </a:fld>
            <a:endParaRPr lang="fi-FI"/>
          </a:p>
        </p:txBody>
      </p:sp>
    </p:spTree>
    <p:extLst>
      <p:ext uri="{BB962C8B-B14F-4D97-AF65-F5344CB8AC3E}">
        <p14:creationId xmlns:p14="http://schemas.microsoft.com/office/powerpoint/2010/main" val="3192590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3D8CC-0AC9-EE53-AD35-C0EF1C19FD00}"/>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13F059FA-B4C6-3489-F786-79F18F24059C}"/>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D8087DC3-DC75-CBF7-3E6B-862EAB29E49D}"/>
              </a:ext>
            </a:extLst>
          </p:cNvPr>
          <p:cNvSpPr>
            <a:spLocks noGrp="1"/>
          </p:cNvSpPr>
          <p:nvPr>
            <p:ph type="body" idx="1"/>
          </p:nvPr>
        </p:nvSpPr>
        <p:spPr/>
        <p:txBody>
          <a:bodyPr/>
          <a:lstStyle/>
          <a:p>
            <a:pPr marL="171450" indent="-171450">
              <a:buFont typeface="Arial,Sans-Serif"/>
              <a:buChar char="•"/>
            </a:pPr>
            <a:endParaRPr lang="en-US"/>
          </a:p>
        </p:txBody>
      </p:sp>
      <p:sp>
        <p:nvSpPr>
          <p:cNvPr id="4" name="Dian numeron paikkamerkki 3">
            <a:extLst>
              <a:ext uri="{FF2B5EF4-FFF2-40B4-BE49-F238E27FC236}">
                <a16:creationId xmlns:a16="http://schemas.microsoft.com/office/drawing/2014/main" id="{EF9B30CE-7FB8-632A-501C-E6EDE82103CF}"/>
              </a:ext>
            </a:extLst>
          </p:cNvPr>
          <p:cNvSpPr>
            <a:spLocks noGrp="1"/>
          </p:cNvSpPr>
          <p:nvPr>
            <p:ph type="sldNum" sz="quarter" idx="5"/>
          </p:nvPr>
        </p:nvSpPr>
        <p:spPr/>
        <p:txBody>
          <a:bodyPr/>
          <a:lstStyle/>
          <a:p>
            <a:fld id="{94EC3156-D817-4798-A24F-2085AE082267}" type="slidenum">
              <a:rPr lang="fi-FI" smtClean="0"/>
              <a:pPr/>
              <a:t>16</a:t>
            </a:fld>
            <a:endParaRPr lang="fi-FI"/>
          </a:p>
        </p:txBody>
      </p:sp>
    </p:spTree>
    <p:extLst>
      <p:ext uri="{BB962C8B-B14F-4D97-AF65-F5344CB8AC3E}">
        <p14:creationId xmlns:p14="http://schemas.microsoft.com/office/powerpoint/2010/main" val="3113417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EA589-F788-25C9-E9F2-3D0270BA3B2F}"/>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09740D0E-D7EC-2A22-8D46-A51C0F04B8DF}"/>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C42C193-FEE9-DFBA-9A1D-0490CAEA9A7C}"/>
              </a:ext>
            </a:extLst>
          </p:cNvPr>
          <p:cNvSpPr>
            <a:spLocks noGrp="1"/>
          </p:cNvSpPr>
          <p:nvPr>
            <p:ph type="body" idx="1"/>
          </p:nvPr>
        </p:nvSpPr>
        <p:spPr/>
        <p:txBody>
          <a:bodyPr/>
          <a:lstStyle/>
          <a:p>
            <a:pPr>
              <a:buFont typeface="Arial" panose="020B0604020202020204" pitchFamily="34" charset="0"/>
              <a:buChar char="•"/>
            </a:pPr>
            <a:r>
              <a:rPr lang="fi"/>
              <a:t> Among the best-known names in Finnish contemporary art are media art pioneer </a:t>
            </a:r>
            <a:r>
              <a:rPr lang="fi" b="1"/>
              <a:t>Eija-Liisa Ahtila</a:t>
            </a:r>
            <a:r>
              <a:rPr lang="fi"/>
              <a:t>, sculptor and conceptual artist </a:t>
            </a:r>
            <a:r>
              <a:rPr lang="fi" b="1"/>
              <a:t>Maaria Wirkkala</a:t>
            </a:r>
            <a:r>
              <a:rPr lang="fi"/>
              <a:t>, and sculptor and installation artist </a:t>
            </a:r>
            <a:r>
              <a:rPr lang="fi" b="1"/>
              <a:t>Kaarina Kaikkonen</a:t>
            </a:r>
            <a:r>
              <a:rPr lang="fi"/>
              <a:t> – all women. Internationally renowned photographers </a:t>
            </a:r>
            <a:r>
              <a:rPr lang="fi" b="1"/>
              <a:t>Elina Brotherus</a:t>
            </a:r>
            <a:r>
              <a:rPr lang="fi"/>
              <a:t>, </a:t>
            </a:r>
            <a:r>
              <a:rPr lang="fi" b="1"/>
              <a:t>Iiu Susiraja,</a:t>
            </a:r>
            <a:r>
              <a:rPr lang="fi"/>
              <a:t> and emerging </a:t>
            </a:r>
            <a:r>
              <a:rPr lang="fi" b="1"/>
              <a:t>Emma Sarpaniemi</a:t>
            </a:r>
            <a:r>
              <a:rPr lang="fi"/>
              <a:t> also explore themes of identity and womanhood through unconventional and sometimes humorous portraits.</a:t>
            </a:r>
            <a:endParaRPr lang="en-US"/>
          </a:p>
          <a:p>
            <a:pPr>
              <a:buFont typeface="Arial" panose="020B0604020202020204" pitchFamily="34" charset="0"/>
              <a:buChar char="•"/>
            </a:pPr>
            <a:endParaRPr lang="en-US"/>
          </a:p>
          <a:p>
            <a:pPr>
              <a:buFont typeface="Arial" panose="020B0604020202020204" pitchFamily="34" charset="0"/>
              <a:buChar char="•"/>
            </a:pPr>
            <a:r>
              <a:rPr lang="fi"/>
              <a:t> The majority of Finnish artists are female, which is partly explained by a tradition of gender equality in education and the long legacy of independent female artists starting with painters </a:t>
            </a:r>
            <a:r>
              <a:rPr lang="fi" b="1"/>
              <a:t>Ellen Thesleff</a:t>
            </a:r>
            <a:r>
              <a:rPr lang="fi"/>
              <a:t> and </a:t>
            </a:r>
            <a:r>
              <a:rPr lang="fi" b="1"/>
              <a:t>Helene Schjerfbeck</a:t>
            </a:r>
            <a:r>
              <a:rPr lang="fi"/>
              <a:t> (1862–1946). Schjerfbeck can be counted among the great modernists in Western art, and she was one of the leading artists in Finland during her lifetime. Today’s strong women painters – </a:t>
            </a:r>
            <a:r>
              <a:rPr lang="fi" b="1"/>
              <a:t>Anna Tuori, Rauha Mäkilä</a:t>
            </a:r>
            <a:r>
              <a:rPr lang="fi"/>
              <a:t> and</a:t>
            </a:r>
            <a:r>
              <a:rPr lang="fi" b="1"/>
              <a:t> Mari Sunna</a:t>
            </a:r>
            <a:r>
              <a:rPr lang="fi"/>
              <a:t>, to mention a few – follow in their footsteps.</a:t>
            </a:r>
            <a:endParaRPr lang="en-US"/>
          </a:p>
        </p:txBody>
      </p:sp>
      <p:sp>
        <p:nvSpPr>
          <p:cNvPr id="4" name="Dian numeron paikkamerkki 3">
            <a:extLst>
              <a:ext uri="{FF2B5EF4-FFF2-40B4-BE49-F238E27FC236}">
                <a16:creationId xmlns:a16="http://schemas.microsoft.com/office/drawing/2014/main" id="{9204AE9E-CF87-646A-5F17-EAEF22A31C6A}"/>
              </a:ext>
            </a:extLst>
          </p:cNvPr>
          <p:cNvSpPr>
            <a:spLocks noGrp="1"/>
          </p:cNvSpPr>
          <p:nvPr>
            <p:ph type="sldNum" sz="quarter" idx="5"/>
          </p:nvPr>
        </p:nvSpPr>
        <p:spPr/>
        <p:txBody>
          <a:bodyPr/>
          <a:lstStyle/>
          <a:p>
            <a:fld id="{94EC3156-D817-4798-A24F-2085AE082267}" type="slidenum">
              <a:rPr lang="fi-FI" smtClean="0"/>
              <a:pPr/>
              <a:t>17</a:t>
            </a:fld>
            <a:endParaRPr lang="fi-FI"/>
          </a:p>
        </p:txBody>
      </p:sp>
    </p:spTree>
    <p:extLst>
      <p:ext uri="{BB962C8B-B14F-4D97-AF65-F5344CB8AC3E}">
        <p14:creationId xmlns:p14="http://schemas.microsoft.com/office/powerpoint/2010/main" val="3169594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A612B-B47A-EAC5-45EA-AF338773751B}"/>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0B9C9B0F-C8E4-89A0-01DF-4B79F173F31C}"/>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144CD3A-F2CE-2349-3724-BAD4BA2F1CFA}"/>
              </a:ext>
            </a:extLst>
          </p:cNvPr>
          <p:cNvSpPr>
            <a:spLocks noGrp="1"/>
          </p:cNvSpPr>
          <p:nvPr>
            <p:ph type="body" idx="1"/>
          </p:nvPr>
        </p:nvSpPr>
        <p:spPr/>
        <p:txBody>
          <a:bodyPr/>
          <a:lstStyle/>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73761604-AE69-0C14-C6D9-E750C92D1F02}"/>
              </a:ext>
            </a:extLst>
          </p:cNvPr>
          <p:cNvSpPr>
            <a:spLocks noGrp="1"/>
          </p:cNvSpPr>
          <p:nvPr>
            <p:ph type="sldNum" sz="quarter" idx="5"/>
          </p:nvPr>
        </p:nvSpPr>
        <p:spPr/>
        <p:txBody>
          <a:bodyPr/>
          <a:lstStyle/>
          <a:p>
            <a:fld id="{94EC3156-D817-4798-A24F-2085AE082267}" type="slidenum">
              <a:rPr lang="fi-FI" smtClean="0"/>
              <a:pPr/>
              <a:t>18</a:t>
            </a:fld>
            <a:endParaRPr lang="fi-FI"/>
          </a:p>
        </p:txBody>
      </p:sp>
    </p:spTree>
    <p:extLst>
      <p:ext uri="{BB962C8B-B14F-4D97-AF65-F5344CB8AC3E}">
        <p14:creationId xmlns:p14="http://schemas.microsoft.com/office/powerpoint/2010/main" val="487843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F7D07-7B52-BEC1-AB87-CB68395F35E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71E49B8B-3779-0A9C-0114-6EF461AAE7C4}"/>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ED61DF2E-1333-CFD6-BDDF-B16AF07FC948}"/>
              </a:ext>
            </a:extLst>
          </p:cNvPr>
          <p:cNvSpPr>
            <a:spLocks noGrp="1"/>
          </p:cNvSpPr>
          <p:nvPr>
            <p:ph type="body" idx="1"/>
          </p:nvPr>
        </p:nvSpPr>
        <p:spPr/>
        <p:txBody>
          <a:bodyPr/>
          <a:lstStyle/>
          <a:p>
            <a:pPr>
              <a:buFont typeface="Arial" panose="020B0604020202020204" pitchFamily="34" charset="0"/>
              <a:buChar char="•"/>
            </a:pPr>
            <a:r>
              <a:rPr lang="fi"/>
              <a:t> </a:t>
            </a:r>
            <a:r>
              <a:rPr lang="fi" err="1"/>
              <a:t>Finnish</a:t>
            </a:r>
            <a:r>
              <a:rPr lang="fi"/>
              <a:t> </a:t>
            </a:r>
            <a:r>
              <a:rPr lang="fi" err="1"/>
              <a:t>art</a:t>
            </a:r>
            <a:r>
              <a:rPr lang="fi"/>
              <a:t> </a:t>
            </a:r>
            <a:r>
              <a:rPr lang="fi" err="1"/>
              <a:t>has</a:t>
            </a:r>
            <a:r>
              <a:rPr lang="fi"/>
              <a:t> </a:t>
            </a:r>
            <a:r>
              <a:rPr lang="fi" err="1"/>
              <a:t>its</a:t>
            </a:r>
            <a:r>
              <a:rPr lang="fi"/>
              <a:t> </a:t>
            </a:r>
            <a:r>
              <a:rPr lang="fi" err="1"/>
              <a:t>roots</a:t>
            </a:r>
            <a:r>
              <a:rPr lang="fi"/>
              <a:t> in a </a:t>
            </a:r>
            <a:r>
              <a:rPr lang="fi" err="1"/>
              <a:t>particular</a:t>
            </a:r>
            <a:r>
              <a:rPr lang="fi"/>
              <a:t> </a:t>
            </a:r>
            <a:r>
              <a:rPr lang="fi" err="1"/>
              <a:t>socio-cultural</a:t>
            </a:r>
            <a:r>
              <a:rPr lang="fi"/>
              <a:t> and </a:t>
            </a:r>
            <a:r>
              <a:rPr lang="fi" err="1"/>
              <a:t>geographical</a:t>
            </a:r>
            <a:r>
              <a:rPr lang="fi"/>
              <a:t> </a:t>
            </a:r>
            <a:r>
              <a:rPr lang="fi" err="1"/>
              <a:t>context</a:t>
            </a:r>
            <a:r>
              <a:rPr lang="fi"/>
              <a:t>. </a:t>
            </a:r>
            <a:r>
              <a:rPr lang="fi" err="1"/>
              <a:t>The</a:t>
            </a:r>
            <a:r>
              <a:rPr lang="fi"/>
              <a:t> </a:t>
            </a:r>
            <a:r>
              <a:rPr lang="fi" err="1"/>
              <a:t>northern</a:t>
            </a:r>
            <a:r>
              <a:rPr lang="fi"/>
              <a:t> </a:t>
            </a:r>
            <a:r>
              <a:rPr lang="fi" err="1"/>
              <a:t>climate</a:t>
            </a:r>
            <a:r>
              <a:rPr lang="fi"/>
              <a:t> and </a:t>
            </a:r>
            <a:r>
              <a:rPr lang="fi" err="1"/>
              <a:t>the</a:t>
            </a:r>
            <a:r>
              <a:rPr lang="fi"/>
              <a:t> </a:t>
            </a:r>
            <a:r>
              <a:rPr lang="fi" err="1"/>
              <a:t>iconic</a:t>
            </a:r>
            <a:r>
              <a:rPr lang="fi"/>
              <a:t> </a:t>
            </a:r>
            <a:r>
              <a:rPr lang="fi" err="1"/>
              <a:t>landscapes</a:t>
            </a:r>
            <a:r>
              <a:rPr lang="fi"/>
              <a:t> of </a:t>
            </a:r>
            <a:r>
              <a:rPr lang="fi" err="1"/>
              <a:t>forests</a:t>
            </a:r>
            <a:r>
              <a:rPr lang="fi"/>
              <a:t> and </a:t>
            </a:r>
            <a:r>
              <a:rPr lang="fi" err="1"/>
              <a:t>lakes</a:t>
            </a:r>
            <a:r>
              <a:rPr lang="fi"/>
              <a:t> </a:t>
            </a:r>
            <a:r>
              <a:rPr lang="fi" err="1"/>
              <a:t>continue</a:t>
            </a:r>
            <a:r>
              <a:rPr lang="fi"/>
              <a:t> to </a:t>
            </a:r>
            <a:r>
              <a:rPr lang="fi" err="1"/>
              <a:t>influence</a:t>
            </a:r>
            <a:r>
              <a:rPr lang="fi"/>
              <a:t> </a:t>
            </a:r>
            <a:r>
              <a:rPr lang="fi" err="1"/>
              <a:t>Finnish</a:t>
            </a:r>
            <a:r>
              <a:rPr lang="fi"/>
              <a:t> </a:t>
            </a:r>
            <a:r>
              <a:rPr lang="fi" err="1"/>
              <a:t>artists</a:t>
            </a:r>
            <a:r>
              <a:rPr lang="fi"/>
              <a:t>, </a:t>
            </a:r>
            <a:r>
              <a:rPr lang="fi" err="1"/>
              <a:t>not</a:t>
            </a:r>
            <a:r>
              <a:rPr lang="fi"/>
              <a:t> to </a:t>
            </a:r>
            <a:r>
              <a:rPr lang="fi" err="1"/>
              <a:t>mention</a:t>
            </a:r>
            <a:r>
              <a:rPr lang="fi"/>
              <a:t> </a:t>
            </a:r>
            <a:r>
              <a:rPr lang="fi" err="1"/>
              <a:t>the</a:t>
            </a:r>
            <a:r>
              <a:rPr lang="fi"/>
              <a:t> </a:t>
            </a:r>
            <a:r>
              <a:rPr lang="fi" err="1"/>
              <a:t>solitude</a:t>
            </a:r>
            <a:r>
              <a:rPr lang="fi"/>
              <a:t>, culture of </a:t>
            </a:r>
            <a:r>
              <a:rPr lang="fi" err="1"/>
              <a:t>silence</a:t>
            </a:r>
            <a:r>
              <a:rPr lang="fi"/>
              <a:t>, </a:t>
            </a:r>
            <a:r>
              <a:rPr lang="fi" err="1"/>
              <a:t>black</a:t>
            </a:r>
            <a:r>
              <a:rPr lang="fi"/>
              <a:t> </a:t>
            </a:r>
            <a:r>
              <a:rPr lang="fi" err="1"/>
              <a:t>humour</a:t>
            </a:r>
            <a:r>
              <a:rPr lang="fi"/>
              <a:t>, and </a:t>
            </a:r>
            <a:r>
              <a:rPr lang="fi" err="1"/>
              <a:t>melancholy</a:t>
            </a:r>
            <a:r>
              <a:rPr lang="fi"/>
              <a:t> </a:t>
            </a:r>
            <a:r>
              <a:rPr lang="fi" err="1"/>
              <a:t>quintessentially</a:t>
            </a:r>
            <a:r>
              <a:rPr lang="fi"/>
              <a:t> </a:t>
            </a:r>
            <a:r>
              <a:rPr lang="fi" err="1"/>
              <a:t>characteristic</a:t>
            </a:r>
            <a:r>
              <a:rPr lang="fi"/>
              <a:t> of </a:t>
            </a:r>
            <a:r>
              <a:rPr lang="fi" err="1"/>
              <a:t>the</a:t>
            </a:r>
            <a:r>
              <a:rPr lang="fi"/>
              <a:t> </a:t>
            </a:r>
            <a:r>
              <a:rPr lang="fi" err="1"/>
              <a:t>Finnish</a:t>
            </a:r>
            <a:r>
              <a:rPr lang="fi"/>
              <a:t> </a:t>
            </a:r>
            <a:r>
              <a:rPr lang="fi" err="1"/>
              <a:t>mentality</a:t>
            </a:r>
            <a:r>
              <a:rPr lang="fi"/>
              <a:t>.</a:t>
            </a:r>
            <a:endParaRPr lang="en-US"/>
          </a:p>
          <a:p>
            <a:pPr>
              <a:buFont typeface="Arial" panose="020B0604020202020204" pitchFamily="34" charset="0"/>
              <a:buChar char="•"/>
            </a:pPr>
            <a:endParaRPr lang="fi"/>
          </a:p>
          <a:p>
            <a:pPr>
              <a:buFont typeface="Arial" panose="020B0604020202020204" pitchFamily="34" charset="0"/>
              <a:buChar char="•"/>
            </a:pPr>
            <a:r>
              <a:rPr lang="fi"/>
              <a:t> In recent years, questions of the ecological crisis and loss of biodiversity have also appeared at the forefront of contemporary artists’ work. Nature is also present in many artists’ work physically: using wood, clay, leaves, living organisms, water, and other natural materials is typical for many Finnish contemporary artists.</a:t>
            </a:r>
            <a:endParaRPr lang="en-US"/>
          </a:p>
          <a:p>
            <a:pPr>
              <a:buFont typeface="Arial" panose="020B0604020202020204" pitchFamily="34" charset="0"/>
              <a:buChar char="•"/>
            </a:pPr>
            <a:endParaRPr lang="fi"/>
          </a:p>
          <a:p>
            <a:pPr>
              <a:buFont typeface="Arial" panose="020B0604020202020204" pitchFamily="34" charset="0"/>
              <a:buChar char="•"/>
            </a:pPr>
            <a:r>
              <a:rPr lang="fi"/>
              <a:t> </a:t>
            </a:r>
            <a:r>
              <a:rPr lang="fi" err="1"/>
              <a:t>The</a:t>
            </a:r>
            <a:r>
              <a:rPr lang="fi"/>
              <a:t> </a:t>
            </a:r>
            <a:r>
              <a:rPr lang="fi" err="1"/>
              <a:t>recently</a:t>
            </a:r>
            <a:r>
              <a:rPr lang="fi"/>
              <a:t> </a:t>
            </a:r>
            <a:r>
              <a:rPr lang="fi" err="1"/>
              <a:t>launched</a:t>
            </a:r>
            <a:r>
              <a:rPr lang="fi"/>
              <a:t> </a:t>
            </a:r>
            <a:r>
              <a:rPr lang="fi" err="1"/>
              <a:t>major</a:t>
            </a:r>
            <a:r>
              <a:rPr lang="fi"/>
              <a:t> </a:t>
            </a:r>
            <a:r>
              <a:rPr lang="fi" err="1"/>
              <a:t>art</a:t>
            </a:r>
            <a:r>
              <a:rPr lang="fi"/>
              <a:t> </a:t>
            </a:r>
            <a:r>
              <a:rPr lang="fi" err="1"/>
              <a:t>event</a:t>
            </a:r>
            <a:r>
              <a:rPr lang="fi"/>
              <a:t>, Helsinki </a:t>
            </a:r>
            <a:r>
              <a:rPr lang="fi" err="1"/>
              <a:t>Biennial</a:t>
            </a:r>
            <a:r>
              <a:rPr lang="fi"/>
              <a:t>, </a:t>
            </a:r>
            <a:r>
              <a:rPr lang="fi" err="1"/>
              <a:t>focuses</a:t>
            </a:r>
            <a:r>
              <a:rPr lang="fi"/>
              <a:t> </a:t>
            </a:r>
            <a:r>
              <a:rPr lang="fi" err="1"/>
              <a:t>strongly</a:t>
            </a:r>
            <a:r>
              <a:rPr lang="fi"/>
              <a:t> on </a:t>
            </a:r>
            <a:r>
              <a:rPr lang="fi" err="1"/>
              <a:t>ecological</a:t>
            </a:r>
            <a:r>
              <a:rPr lang="fi"/>
              <a:t> </a:t>
            </a:r>
            <a:r>
              <a:rPr lang="fi" err="1"/>
              <a:t>sustainability</a:t>
            </a:r>
            <a:r>
              <a:rPr lang="fi"/>
              <a:t>. </a:t>
            </a:r>
            <a:r>
              <a:rPr lang="fi" err="1"/>
              <a:t>Located</a:t>
            </a:r>
            <a:r>
              <a:rPr lang="fi"/>
              <a:t> </a:t>
            </a:r>
            <a:r>
              <a:rPr lang="fi" err="1"/>
              <a:t>partly</a:t>
            </a:r>
            <a:r>
              <a:rPr lang="fi"/>
              <a:t> on a </a:t>
            </a:r>
            <a:r>
              <a:rPr lang="fi" err="1"/>
              <a:t>picturesque</a:t>
            </a:r>
            <a:r>
              <a:rPr lang="fi"/>
              <a:t> Vallisaari Island, a </a:t>
            </a:r>
            <a:r>
              <a:rPr lang="fi" err="1"/>
              <a:t>nature</a:t>
            </a:r>
            <a:r>
              <a:rPr lang="fi"/>
              <a:t> </a:t>
            </a:r>
            <a:r>
              <a:rPr lang="fi" err="1"/>
              <a:t>preservation</a:t>
            </a:r>
            <a:r>
              <a:rPr lang="fi"/>
              <a:t> </a:t>
            </a:r>
            <a:r>
              <a:rPr lang="fi" err="1"/>
              <a:t>area</a:t>
            </a:r>
            <a:r>
              <a:rPr lang="fi"/>
              <a:t> </a:t>
            </a:r>
            <a:r>
              <a:rPr lang="fi" err="1"/>
              <a:t>with</a:t>
            </a:r>
            <a:r>
              <a:rPr lang="fi"/>
              <a:t> </a:t>
            </a:r>
            <a:r>
              <a:rPr lang="fi" err="1"/>
              <a:t>blossoming</a:t>
            </a:r>
            <a:r>
              <a:rPr lang="fi"/>
              <a:t> </a:t>
            </a:r>
            <a:r>
              <a:rPr lang="fi" err="1"/>
              <a:t>hills</a:t>
            </a:r>
            <a:r>
              <a:rPr lang="fi"/>
              <a:t> and </a:t>
            </a:r>
            <a:r>
              <a:rPr lang="fi" err="1"/>
              <a:t>wartime</a:t>
            </a:r>
            <a:r>
              <a:rPr lang="fi"/>
              <a:t> </a:t>
            </a:r>
            <a:r>
              <a:rPr lang="fi" err="1"/>
              <a:t>fortresses</a:t>
            </a:r>
            <a:r>
              <a:rPr lang="fi"/>
              <a:t>, </a:t>
            </a:r>
            <a:r>
              <a:rPr lang="fi" err="1"/>
              <a:t>the</a:t>
            </a:r>
            <a:r>
              <a:rPr lang="fi"/>
              <a:t> Biennale </a:t>
            </a:r>
            <a:r>
              <a:rPr lang="fi" err="1"/>
              <a:t>considers</a:t>
            </a:r>
            <a:r>
              <a:rPr lang="fi"/>
              <a:t> </a:t>
            </a:r>
            <a:r>
              <a:rPr lang="fi" err="1"/>
              <a:t>ecological</a:t>
            </a:r>
            <a:r>
              <a:rPr lang="fi"/>
              <a:t> </a:t>
            </a:r>
            <a:r>
              <a:rPr lang="fi" err="1"/>
              <a:t>aspects</a:t>
            </a:r>
            <a:r>
              <a:rPr lang="fi"/>
              <a:t>, </a:t>
            </a:r>
            <a:r>
              <a:rPr lang="fi" err="1"/>
              <a:t>both</a:t>
            </a:r>
            <a:r>
              <a:rPr lang="fi"/>
              <a:t> on </a:t>
            </a:r>
            <a:r>
              <a:rPr lang="fi" err="1"/>
              <a:t>the</a:t>
            </a:r>
            <a:r>
              <a:rPr lang="fi"/>
              <a:t> </a:t>
            </a:r>
            <a:r>
              <a:rPr lang="fi" err="1"/>
              <a:t>thematic</a:t>
            </a:r>
            <a:r>
              <a:rPr lang="fi"/>
              <a:t> and </a:t>
            </a:r>
            <a:r>
              <a:rPr lang="fi" err="1"/>
              <a:t>practical</a:t>
            </a:r>
            <a:r>
              <a:rPr lang="fi"/>
              <a:t> </a:t>
            </a:r>
            <a:r>
              <a:rPr lang="fi" err="1"/>
              <a:t>levels</a:t>
            </a:r>
            <a:r>
              <a:rPr lang="fi"/>
              <a:t>.</a:t>
            </a:r>
            <a:endParaRPr lang="en-US"/>
          </a:p>
        </p:txBody>
      </p:sp>
      <p:sp>
        <p:nvSpPr>
          <p:cNvPr id="4" name="Dian numeron paikkamerkki 3">
            <a:extLst>
              <a:ext uri="{FF2B5EF4-FFF2-40B4-BE49-F238E27FC236}">
                <a16:creationId xmlns:a16="http://schemas.microsoft.com/office/drawing/2014/main" id="{82CF06D6-BAC4-C92F-4199-71BF9A0F5573}"/>
              </a:ext>
            </a:extLst>
          </p:cNvPr>
          <p:cNvSpPr>
            <a:spLocks noGrp="1"/>
          </p:cNvSpPr>
          <p:nvPr>
            <p:ph type="sldNum" sz="quarter" idx="5"/>
          </p:nvPr>
        </p:nvSpPr>
        <p:spPr/>
        <p:txBody>
          <a:bodyPr/>
          <a:lstStyle/>
          <a:p>
            <a:fld id="{94EC3156-D817-4798-A24F-2085AE082267}" type="slidenum">
              <a:rPr lang="fi-FI" smtClean="0"/>
              <a:pPr/>
              <a:t>19</a:t>
            </a:fld>
            <a:endParaRPr lang="fi-FI"/>
          </a:p>
        </p:txBody>
      </p:sp>
    </p:spTree>
    <p:extLst>
      <p:ext uri="{BB962C8B-B14F-4D97-AF65-F5344CB8AC3E}">
        <p14:creationId xmlns:p14="http://schemas.microsoft.com/office/powerpoint/2010/main" val="2913809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endParaRPr lang="en-US">
              <a:latin typeface="Finlandica"/>
              <a:ea typeface="Calibri"/>
              <a:cs typeface="Calibri"/>
            </a:endParaRPr>
          </a:p>
        </p:txBody>
      </p:sp>
      <p:sp>
        <p:nvSpPr>
          <p:cNvPr id="4" name="Dian numeron paikkamerkki 3"/>
          <p:cNvSpPr>
            <a:spLocks noGrp="1"/>
          </p:cNvSpPr>
          <p:nvPr>
            <p:ph type="sldNum" sz="quarter" idx="5"/>
          </p:nvPr>
        </p:nvSpPr>
        <p:spPr/>
        <p:txBody>
          <a:bodyPr/>
          <a:lstStyle/>
          <a:p>
            <a:fld id="{94EC3156-D817-4798-A24F-2085AE082267}" type="slidenum">
              <a:rPr lang="fi-FI" smtClean="0"/>
              <a:pPr/>
              <a:t>2</a:t>
            </a:fld>
            <a:endParaRPr lang="fi-FI"/>
          </a:p>
        </p:txBody>
      </p:sp>
    </p:spTree>
    <p:extLst>
      <p:ext uri="{BB962C8B-B14F-4D97-AF65-F5344CB8AC3E}">
        <p14:creationId xmlns:p14="http://schemas.microsoft.com/office/powerpoint/2010/main" val="696270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10019-D7F2-0932-08C0-3FE6EEF5696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6D9A56EE-6E62-EAD6-CDCA-8D1F35CB7267}"/>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4BFB6823-B27E-1D8E-DB78-1BF9C3AF818D}"/>
              </a:ext>
            </a:extLst>
          </p:cNvPr>
          <p:cNvSpPr>
            <a:spLocks noGrp="1"/>
          </p:cNvSpPr>
          <p:nvPr>
            <p:ph type="body" idx="1"/>
          </p:nvPr>
        </p:nvSpPr>
        <p:spPr/>
        <p:txBody>
          <a:bodyPr/>
          <a:lstStyle/>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0D046323-B43C-57E6-F98A-18913D90531E}"/>
              </a:ext>
            </a:extLst>
          </p:cNvPr>
          <p:cNvSpPr>
            <a:spLocks noGrp="1"/>
          </p:cNvSpPr>
          <p:nvPr>
            <p:ph type="sldNum" sz="quarter" idx="5"/>
          </p:nvPr>
        </p:nvSpPr>
        <p:spPr/>
        <p:txBody>
          <a:bodyPr/>
          <a:lstStyle/>
          <a:p>
            <a:fld id="{94EC3156-D817-4798-A24F-2085AE082267}" type="slidenum">
              <a:rPr lang="fi-FI" smtClean="0"/>
              <a:pPr/>
              <a:t>20</a:t>
            </a:fld>
            <a:endParaRPr lang="fi-FI"/>
          </a:p>
        </p:txBody>
      </p:sp>
    </p:spTree>
    <p:extLst>
      <p:ext uri="{BB962C8B-B14F-4D97-AF65-F5344CB8AC3E}">
        <p14:creationId xmlns:p14="http://schemas.microsoft.com/office/powerpoint/2010/main" val="9562335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8525D-170E-CDE8-30F5-2AB4C8A17CD3}"/>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9406BC18-B7D2-606F-36FC-79F5BE47D8B8}"/>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EE8BC9C6-8DB7-37AD-BF02-258A867364FD}"/>
              </a:ext>
            </a:extLst>
          </p:cNvPr>
          <p:cNvSpPr>
            <a:spLocks noGrp="1"/>
          </p:cNvSpPr>
          <p:nvPr>
            <p:ph type="body" idx="1"/>
          </p:nvPr>
        </p:nvSpPr>
        <p:spPr/>
        <p:txBody>
          <a:bodyPr/>
          <a:lstStyle/>
          <a:p>
            <a:pPr marL="171450" indent="-171450">
              <a:buFont typeface="Arial" panose="020B0604020202020204" pitchFamily="34" charset="0"/>
              <a:buChar char="•"/>
            </a:pPr>
            <a:r>
              <a:rPr lang="fi">
                <a:solidFill>
                  <a:srgbClr val="000000"/>
                </a:solidFill>
              </a:rPr>
              <a:t>Finland is </a:t>
            </a:r>
            <a:r>
              <a:rPr lang="fi" err="1">
                <a:solidFill>
                  <a:srgbClr val="000000"/>
                </a:solidFill>
              </a:rPr>
              <a:t>known</a:t>
            </a:r>
            <a:r>
              <a:rPr lang="fi">
                <a:solidFill>
                  <a:srgbClr val="000000"/>
                </a:solidFill>
              </a:rPr>
              <a:t> for an </a:t>
            </a:r>
            <a:r>
              <a:rPr lang="fi" err="1">
                <a:solidFill>
                  <a:srgbClr val="000000"/>
                </a:solidFill>
              </a:rPr>
              <a:t>extensive</a:t>
            </a:r>
            <a:r>
              <a:rPr lang="fi">
                <a:solidFill>
                  <a:srgbClr val="000000"/>
                </a:solidFill>
              </a:rPr>
              <a:t> and </a:t>
            </a:r>
            <a:r>
              <a:rPr lang="fi" err="1">
                <a:solidFill>
                  <a:srgbClr val="000000"/>
                </a:solidFill>
              </a:rPr>
              <a:t>accessible</a:t>
            </a:r>
            <a:r>
              <a:rPr lang="fi">
                <a:solidFill>
                  <a:srgbClr val="000000"/>
                </a:solidFill>
              </a:rPr>
              <a:t> </a:t>
            </a:r>
            <a:r>
              <a:rPr lang="fi" err="1">
                <a:solidFill>
                  <a:srgbClr val="000000"/>
                </a:solidFill>
              </a:rPr>
              <a:t>public</a:t>
            </a:r>
            <a:r>
              <a:rPr lang="fi">
                <a:solidFill>
                  <a:srgbClr val="000000"/>
                </a:solidFill>
              </a:rPr>
              <a:t> </a:t>
            </a:r>
            <a:r>
              <a:rPr lang="fi" err="1">
                <a:solidFill>
                  <a:srgbClr val="000000"/>
                </a:solidFill>
              </a:rPr>
              <a:t>art</a:t>
            </a:r>
            <a:r>
              <a:rPr lang="fi">
                <a:solidFill>
                  <a:srgbClr val="000000"/>
                </a:solidFill>
              </a:rPr>
              <a:t> </a:t>
            </a:r>
            <a:r>
              <a:rPr lang="fi" err="1">
                <a:solidFill>
                  <a:srgbClr val="000000"/>
                </a:solidFill>
              </a:rPr>
              <a:t>education</a:t>
            </a:r>
            <a:r>
              <a:rPr lang="fi">
                <a:solidFill>
                  <a:srgbClr val="000000"/>
                </a:solidFill>
              </a:rPr>
              <a:t> </a:t>
            </a:r>
            <a:r>
              <a:rPr lang="fi" err="1">
                <a:solidFill>
                  <a:srgbClr val="000000"/>
                </a:solidFill>
              </a:rPr>
              <a:t>system</a:t>
            </a:r>
            <a:r>
              <a:rPr lang="fi">
                <a:solidFill>
                  <a:srgbClr val="000000"/>
                </a:solidFill>
              </a:rPr>
              <a:t>, </a:t>
            </a:r>
            <a:r>
              <a:rPr lang="fi" err="1">
                <a:solidFill>
                  <a:srgbClr val="000000"/>
                </a:solidFill>
              </a:rPr>
              <a:t>provided</a:t>
            </a:r>
            <a:r>
              <a:rPr lang="fi">
                <a:solidFill>
                  <a:srgbClr val="000000"/>
                </a:solidFill>
              </a:rPr>
              <a:t> </a:t>
            </a:r>
            <a:r>
              <a:rPr lang="fi" err="1">
                <a:solidFill>
                  <a:srgbClr val="000000"/>
                </a:solidFill>
              </a:rPr>
              <a:t>primarily</a:t>
            </a:r>
            <a:r>
              <a:rPr lang="fi">
                <a:solidFill>
                  <a:srgbClr val="000000"/>
                </a:solidFill>
              </a:rPr>
              <a:t> for </a:t>
            </a:r>
            <a:r>
              <a:rPr lang="fi" err="1">
                <a:solidFill>
                  <a:srgbClr val="000000"/>
                </a:solidFill>
              </a:rPr>
              <a:t>children</a:t>
            </a:r>
            <a:r>
              <a:rPr lang="fi">
                <a:solidFill>
                  <a:srgbClr val="000000"/>
                </a:solidFill>
              </a:rPr>
              <a:t> and </a:t>
            </a:r>
            <a:r>
              <a:rPr lang="fi" err="1">
                <a:solidFill>
                  <a:srgbClr val="000000"/>
                </a:solidFill>
              </a:rPr>
              <a:t>young</a:t>
            </a:r>
            <a:r>
              <a:rPr lang="fi">
                <a:solidFill>
                  <a:srgbClr val="000000"/>
                </a:solidFill>
              </a:rPr>
              <a:t> </a:t>
            </a:r>
            <a:r>
              <a:rPr lang="fi" err="1">
                <a:solidFill>
                  <a:srgbClr val="000000"/>
                </a:solidFill>
              </a:rPr>
              <a:t>people</a:t>
            </a:r>
            <a:r>
              <a:rPr lang="fi">
                <a:solidFill>
                  <a:srgbClr val="000000"/>
                </a:solidFill>
              </a:rPr>
              <a:t> on an </a:t>
            </a:r>
            <a:r>
              <a:rPr lang="fi" err="1">
                <a:solidFill>
                  <a:srgbClr val="000000"/>
                </a:solidFill>
              </a:rPr>
              <a:t>extracurricular</a:t>
            </a:r>
            <a:r>
              <a:rPr lang="fi">
                <a:solidFill>
                  <a:srgbClr val="000000"/>
                </a:solidFill>
              </a:rPr>
              <a:t> </a:t>
            </a:r>
            <a:r>
              <a:rPr lang="fi" err="1">
                <a:solidFill>
                  <a:srgbClr val="000000"/>
                </a:solidFill>
              </a:rPr>
              <a:t>basis</a:t>
            </a:r>
            <a:r>
              <a:rPr lang="fi">
                <a:solidFill>
                  <a:srgbClr val="000000"/>
                </a:solidFill>
              </a:rPr>
              <a:t>. </a:t>
            </a:r>
            <a:r>
              <a:rPr lang="fi">
                <a:solidFill>
                  <a:srgbClr val="0F0F0F"/>
                </a:solidFill>
              </a:rPr>
              <a:t>Basic </a:t>
            </a:r>
            <a:r>
              <a:rPr lang="fi" err="1">
                <a:solidFill>
                  <a:srgbClr val="0F0F0F"/>
                </a:solidFill>
              </a:rPr>
              <a:t>education</a:t>
            </a:r>
            <a:r>
              <a:rPr lang="fi">
                <a:solidFill>
                  <a:srgbClr val="0F0F0F"/>
                </a:solidFill>
              </a:rPr>
              <a:t> in </a:t>
            </a:r>
            <a:r>
              <a:rPr lang="fi" err="1">
                <a:solidFill>
                  <a:srgbClr val="0F0F0F"/>
                </a:solidFill>
              </a:rPr>
              <a:t>the</a:t>
            </a:r>
            <a:r>
              <a:rPr lang="fi">
                <a:solidFill>
                  <a:srgbClr val="0F0F0F"/>
                </a:solidFill>
              </a:rPr>
              <a:t> </a:t>
            </a:r>
            <a:r>
              <a:rPr lang="fi" err="1">
                <a:solidFill>
                  <a:srgbClr val="0F0F0F"/>
                </a:solidFill>
              </a:rPr>
              <a:t>different</a:t>
            </a:r>
            <a:r>
              <a:rPr lang="fi">
                <a:solidFill>
                  <a:srgbClr val="0F0F0F"/>
                </a:solidFill>
              </a:rPr>
              <a:t> </a:t>
            </a:r>
            <a:r>
              <a:rPr lang="fi" err="1">
                <a:solidFill>
                  <a:srgbClr val="0F0F0F"/>
                </a:solidFill>
              </a:rPr>
              <a:t>fields</a:t>
            </a:r>
            <a:r>
              <a:rPr lang="fi">
                <a:solidFill>
                  <a:srgbClr val="0F0F0F"/>
                </a:solidFill>
              </a:rPr>
              <a:t> of </a:t>
            </a:r>
            <a:r>
              <a:rPr lang="fi" err="1">
                <a:solidFill>
                  <a:srgbClr val="0F0F0F"/>
                </a:solidFill>
              </a:rPr>
              <a:t>art</a:t>
            </a:r>
            <a:r>
              <a:rPr lang="fi">
                <a:solidFill>
                  <a:srgbClr val="0F0F0F"/>
                </a:solidFill>
              </a:rPr>
              <a:t> </a:t>
            </a:r>
            <a:r>
              <a:rPr lang="fi" err="1">
                <a:solidFill>
                  <a:srgbClr val="0F0F0F"/>
                </a:solidFill>
              </a:rPr>
              <a:t>provides</a:t>
            </a:r>
            <a:r>
              <a:rPr lang="fi">
                <a:solidFill>
                  <a:srgbClr val="0F0F0F"/>
                </a:solidFill>
              </a:rPr>
              <a:t> </a:t>
            </a:r>
            <a:r>
              <a:rPr lang="fi" err="1">
                <a:solidFill>
                  <a:srgbClr val="0F0F0F"/>
                </a:solidFill>
              </a:rPr>
              <a:t>students</a:t>
            </a:r>
            <a:r>
              <a:rPr lang="fi">
                <a:solidFill>
                  <a:srgbClr val="0F0F0F"/>
                </a:solidFill>
              </a:rPr>
              <a:t> </a:t>
            </a:r>
            <a:r>
              <a:rPr lang="fi" err="1">
                <a:solidFill>
                  <a:srgbClr val="0F0F0F"/>
                </a:solidFill>
              </a:rPr>
              <a:t>with</a:t>
            </a:r>
            <a:r>
              <a:rPr lang="fi">
                <a:solidFill>
                  <a:srgbClr val="0F0F0F"/>
                </a:solidFill>
              </a:rPr>
              <a:t> </a:t>
            </a:r>
            <a:r>
              <a:rPr lang="fi" err="1">
                <a:solidFill>
                  <a:srgbClr val="0F0F0F"/>
                </a:solidFill>
              </a:rPr>
              <a:t>the</a:t>
            </a:r>
            <a:r>
              <a:rPr lang="fi">
                <a:solidFill>
                  <a:srgbClr val="0F0F0F"/>
                </a:solidFill>
              </a:rPr>
              <a:t> </a:t>
            </a:r>
            <a:r>
              <a:rPr lang="fi" err="1">
                <a:solidFill>
                  <a:srgbClr val="0F0F0F"/>
                </a:solidFill>
              </a:rPr>
              <a:t>skills</a:t>
            </a:r>
            <a:r>
              <a:rPr lang="fi">
                <a:solidFill>
                  <a:srgbClr val="0F0F0F"/>
                </a:solidFill>
              </a:rPr>
              <a:t> to express </a:t>
            </a:r>
            <a:r>
              <a:rPr lang="fi" err="1">
                <a:solidFill>
                  <a:srgbClr val="0F0F0F"/>
                </a:solidFill>
              </a:rPr>
              <a:t>themselves</a:t>
            </a:r>
            <a:r>
              <a:rPr lang="fi">
                <a:solidFill>
                  <a:srgbClr val="0F0F0F"/>
                </a:solidFill>
              </a:rPr>
              <a:t> as </a:t>
            </a:r>
            <a:r>
              <a:rPr lang="fi" err="1">
                <a:solidFill>
                  <a:srgbClr val="0F0F0F"/>
                </a:solidFill>
              </a:rPr>
              <a:t>well</a:t>
            </a:r>
            <a:r>
              <a:rPr lang="fi">
                <a:solidFill>
                  <a:srgbClr val="0F0F0F"/>
                </a:solidFill>
              </a:rPr>
              <a:t> as </a:t>
            </a:r>
            <a:r>
              <a:rPr lang="fi" err="1">
                <a:solidFill>
                  <a:srgbClr val="0F0F0F"/>
                </a:solidFill>
              </a:rPr>
              <a:t>the</a:t>
            </a:r>
            <a:r>
              <a:rPr lang="fi">
                <a:solidFill>
                  <a:srgbClr val="0F0F0F"/>
                </a:solidFill>
              </a:rPr>
              <a:t> </a:t>
            </a:r>
            <a:r>
              <a:rPr lang="fi" err="1">
                <a:solidFill>
                  <a:srgbClr val="0F0F0F"/>
                </a:solidFill>
              </a:rPr>
              <a:t>ability</a:t>
            </a:r>
            <a:r>
              <a:rPr lang="fi">
                <a:solidFill>
                  <a:srgbClr val="0F0F0F"/>
                </a:solidFill>
              </a:rPr>
              <a:t> to </a:t>
            </a:r>
            <a:r>
              <a:rPr lang="fi" err="1">
                <a:solidFill>
                  <a:srgbClr val="0F0F0F"/>
                </a:solidFill>
              </a:rPr>
              <a:t>apply</a:t>
            </a:r>
            <a:r>
              <a:rPr lang="fi">
                <a:solidFill>
                  <a:srgbClr val="0F0F0F"/>
                </a:solidFill>
              </a:rPr>
              <a:t> for </a:t>
            </a:r>
            <a:r>
              <a:rPr lang="fi" err="1">
                <a:solidFill>
                  <a:srgbClr val="0F0F0F"/>
                </a:solidFill>
              </a:rPr>
              <a:t>further</a:t>
            </a:r>
            <a:r>
              <a:rPr lang="fi">
                <a:solidFill>
                  <a:srgbClr val="0F0F0F"/>
                </a:solidFill>
              </a:rPr>
              <a:t> </a:t>
            </a:r>
            <a:r>
              <a:rPr lang="fi" err="1">
                <a:solidFill>
                  <a:srgbClr val="0F0F0F"/>
                </a:solidFill>
              </a:rPr>
              <a:t>education</a:t>
            </a:r>
            <a:r>
              <a:rPr lang="fi">
                <a:solidFill>
                  <a:srgbClr val="0F0F0F"/>
                </a:solidFill>
              </a:rPr>
              <a:t> in </a:t>
            </a:r>
            <a:r>
              <a:rPr lang="fi" err="1">
                <a:solidFill>
                  <a:srgbClr val="0F0F0F"/>
                </a:solidFill>
              </a:rPr>
              <a:t>the</a:t>
            </a:r>
            <a:r>
              <a:rPr lang="fi">
                <a:solidFill>
                  <a:srgbClr val="0F0F0F"/>
                </a:solidFill>
              </a:rPr>
              <a:t> </a:t>
            </a:r>
            <a:r>
              <a:rPr lang="fi" err="1">
                <a:solidFill>
                  <a:srgbClr val="0F0F0F"/>
                </a:solidFill>
              </a:rPr>
              <a:t>art</a:t>
            </a:r>
            <a:r>
              <a:rPr lang="fi">
                <a:solidFill>
                  <a:srgbClr val="0F0F0F"/>
                </a:solidFill>
              </a:rPr>
              <a:t> </a:t>
            </a:r>
            <a:r>
              <a:rPr lang="fi" err="1">
                <a:solidFill>
                  <a:srgbClr val="0F0F0F"/>
                </a:solidFill>
              </a:rPr>
              <a:t>field</a:t>
            </a:r>
            <a:r>
              <a:rPr lang="fi">
                <a:solidFill>
                  <a:srgbClr val="0F0F0F"/>
                </a:solidFill>
              </a:rPr>
              <a:t>.</a:t>
            </a:r>
            <a:endParaRPr lang="fi-FI">
              <a:solidFill>
                <a:srgbClr val="000000"/>
              </a:solidFill>
            </a:endParaRPr>
          </a:p>
          <a:p>
            <a:endParaRPr lang="fi">
              <a:solidFill>
                <a:srgbClr val="0F0F0F"/>
              </a:solidFill>
            </a:endParaRPr>
          </a:p>
          <a:p>
            <a:pPr marL="171450" indent="-171450">
              <a:buFont typeface="Arial" panose="020B0604020202020204" pitchFamily="34" charset="0"/>
              <a:buChar char="•"/>
            </a:pPr>
            <a:r>
              <a:rPr lang="fi" err="1">
                <a:solidFill>
                  <a:srgbClr val="0F0F0F"/>
                </a:solidFill>
              </a:rPr>
              <a:t>The</a:t>
            </a:r>
            <a:r>
              <a:rPr lang="fi">
                <a:solidFill>
                  <a:srgbClr val="0F0F0F"/>
                </a:solidFill>
              </a:rPr>
              <a:t> </a:t>
            </a:r>
            <a:r>
              <a:rPr lang="fi" err="1">
                <a:solidFill>
                  <a:srgbClr val="0F0F0F"/>
                </a:solidFill>
              </a:rPr>
              <a:t>flourishing</a:t>
            </a:r>
            <a:r>
              <a:rPr lang="fi">
                <a:solidFill>
                  <a:srgbClr val="0F0F0F"/>
                </a:solidFill>
              </a:rPr>
              <a:t> </a:t>
            </a:r>
            <a:r>
              <a:rPr lang="fi" err="1">
                <a:solidFill>
                  <a:srgbClr val="0F0F0F"/>
                </a:solidFill>
              </a:rPr>
              <a:t>Finnish</a:t>
            </a:r>
            <a:r>
              <a:rPr lang="fi">
                <a:solidFill>
                  <a:srgbClr val="0F0F0F"/>
                </a:solidFill>
              </a:rPr>
              <a:t> </a:t>
            </a:r>
            <a:r>
              <a:rPr lang="fi" err="1">
                <a:solidFill>
                  <a:srgbClr val="0F0F0F"/>
                </a:solidFill>
              </a:rPr>
              <a:t>art</a:t>
            </a:r>
            <a:r>
              <a:rPr lang="fi">
                <a:solidFill>
                  <a:srgbClr val="0F0F0F"/>
                </a:solidFill>
              </a:rPr>
              <a:t> </a:t>
            </a:r>
            <a:r>
              <a:rPr lang="fi" err="1">
                <a:solidFill>
                  <a:srgbClr val="0F0F0F"/>
                </a:solidFill>
              </a:rPr>
              <a:t>scene</a:t>
            </a:r>
            <a:r>
              <a:rPr lang="fi">
                <a:solidFill>
                  <a:srgbClr val="0F0F0F"/>
                </a:solidFill>
              </a:rPr>
              <a:t> is </a:t>
            </a:r>
            <a:r>
              <a:rPr lang="fi" err="1">
                <a:solidFill>
                  <a:srgbClr val="0F0F0F"/>
                </a:solidFill>
              </a:rPr>
              <a:t>largely</a:t>
            </a:r>
            <a:r>
              <a:rPr lang="fi">
                <a:solidFill>
                  <a:srgbClr val="0F0F0F"/>
                </a:solidFill>
              </a:rPr>
              <a:t> to </a:t>
            </a:r>
            <a:r>
              <a:rPr lang="fi" err="1">
                <a:solidFill>
                  <a:srgbClr val="0F0F0F"/>
                </a:solidFill>
              </a:rPr>
              <a:t>the</a:t>
            </a:r>
            <a:r>
              <a:rPr lang="fi">
                <a:solidFill>
                  <a:srgbClr val="0F0F0F"/>
                </a:solidFill>
              </a:rPr>
              <a:t> </a:t>
            </a:r>
            <a:r>
              <a:rPr lang="fi" err="1">
                <a:solidFill>
                  <a:srgbClr val="0F0F0F"/>
                </a:solidFill>
              </a:rPr>
              <a:t>credit</a:t>
            </a:r>
            <a:r>
              <a:rPr lang="fi">
                <a:solidFill>
                  <a:srgbClr val="0F0F0F"/>
                </a:solidFill>
              </a:rPr>
              <a:t> of </a:t>
            </a:r>
            <a:r>
              <a:rPr lang="fi" err="1">
                <a:solidFill>
                  <a:srgbClr val="0F0F0F"/>
                </a:solidFill>
              </a:rPr>
              <a:t>the</a:t>
            </a:r>
            <a:r>
              <a:rPr lang="fi">
                <a:solidFill>
                  <a:srgbClr val="0F0F0F"/>
                </a:solidFill>
              </a:rPr>
              <a:t> </a:t>
            </a:r>
            <a:r>
              <a:rPr lang="fi" err="1">
                <a:solidFill>
                  <a:srgbClr val="0F0F0F"/>
                </a:solidFill>
              </a:rPr>
              <a:t>art</a:t>
            </a:r>
            <a:r>
              <a:rPr lang="fi">
                <a:solidFill>
                  <a:srgbClr val="0F0F0F"/>
                </a:solidFill>
              </a:rPr>
              <a:t> </a:t>
            </a:r>
            <a:r>
              <a:rPr lang="fi" err="1">
                <a:solidFill>
                  <a:srgbClr val="0F0F0F"/>
                </a:solidFill>
              </a:rPr>
              <a:t>education</a:t>
            </a:r>
            <a:r>
              <a:rPr lang="fi">
                <a:solidFill>
                  <a:srgbClr val="0F0F0F"/>
                </a:solidFill>
              </a:rPr>
              <a:t> </a:t>
            </a:r>
            <a:r>
              <a:rPr lang="fi" err="1">
                <a:solidFill>
                  <a:srgbClr val="0F0F0F"/>
                </a:solidFill>
              </a:rPr>
              <a:t>system</a:t>
            </a:r>
            <a:r>
              <a:rPr lang="fi">
                <a:solidFill>
                  <a:srgbClr val="0F0F0F"/>
                </a:solidFill>
              </a:rPr>
              <a:t> </a:t>
            </a:r>
            <a:r>
              <a:rPr lang="fi" err="1">
                <a:solidFill>
                  <a:srgbClr val="0F0F0F"/>
                </a:solidFill>
              </a:rPr>
              <a:t>that</a:t>
            </a:r>
            <a:r>
              <a:rPr lang="fi">
                <a:solidFill>
                  <a:srgbClr val="0F0F0F"/>
                </a:solidFill>
              </a:rPr>
              <a:t> </a:t>
            </a:r>
            <a:r>
              <a:rPr lang="fi" err="1">
                <a:solidFill>
                  <a:srgbClr val="0F0F0F"/>
                </a:solidFill>
              </a:rPr>
              <a:t>has</a:t>
            </a:r>
            <a:r>
              <a:rPr lang="fi">
                <a:solidFill>
                  <a:srgbClr val="0F0F0F"/>
                </a:solidFill>
              </a:rPr>
              <a:t> </a:t>
            </a:r>
            <a:r>
              <a:rPr lang="fi" err="1">
                <a:solidFill>
                  <a:srgbClr val="0F0F0F"/>
                </a:solidFill>
              </a:rPr>
              <a:t>been</a:t>
            </a:r>
            <a:r>
              <a:rPr lang="fi">
                <a:solidFill>
                  <a:srgbClr val="0F0F0F"/>
                </a:solidFill>
              </a:rPr>
              <a:t> </a:t>
            </a:r>
            <a:r>
              <a:rPr lang="fi" err="1">
                <a:solidFill>
                  <a:srgbClr val="0F0F0F"/>
                </a:solidFill>
              </a:rPr>
              <a:t>well-funded</a:t>
            </a:r>
            <a:r>
              <a:rPr lang="fi">
                <a:solidFill>
                  <a:srgbClr val="0F0F0F"/>
                </a:solidFill>
              </a:rPr>
              <a:t>, as </a:t>
            </a:r>
            <a:r>
              <a:rPr lang="fi" err="1">
                <a:solidFill>
                  <a:srgbClr val="0F0F0F"/>
                </a:solidFill>
              </a:rPr>
              <a:t>well</a:t>
            </a:r>
            <a:r>
              <a:rPr lang="fi">
                <a:solidFill>
                  <a:srgbClr val="0F0F0F"/>
                </a:solidFill>
              </a:rPr>
              <a:t> as a </a:t>
            </a:r>
            <a:r>
              <a:rPr lang="fi" err="1">
                <a:solidFill>
                  <a:srgbClr val="0F0F0F"/>
                </a:solidFill>
              </a:rPr>
              <a:t>relatively</a:t>
            </a:r>
            <a:r>
              <a:rPr lang="fi">
                <a:solidFill>
                  <a:srgbClr val="0F0F0F"/>
                </a:solidFill>
              </a:rPr>
              <a:t> </a:t>
            </a:r>
            <a:r>
              <a:rPr lang="fi" err="1">
                <a:solidFill>
                  <a:srgbClr val="0F0F0F"/>
                </a:solidFill>
              </a:rPr>
              <a:t>healthy</a:t>
            </a:r>
            <a:r>
              <a:rPr lang="fi">
                <a:solidFill>
                  <a:srgbClr val="0F0F0F"/>
                </a:solidFill>
              </a:rPr>
              <a:t> </a:t>
            </a:r>
            <a:r>
              <a:rPr lang="fi" err="1">
                <a:solidFill>
                  <a:srgbClr val="0F0F0F"/>
                </a:solidFill>
              </a:rPr>
              <a:t>grants</a:t>
            </a:r>
            <a:r>
              <a:rPr lang="fi">
                <a:solidFill>
                  <a:srgbClr val="0F0F0F"/>
                </a:solidFill>
              </a:rPr>
              <a:t> </a:t>
            </a:r>
            <a:r>
              <a:rPr lang="fi" err="1">
                <a:solidFill>
                  <a:srgbClr val="0F0F0F"/>
                </a:solidFill>
              </a:rPr>
              <a:t>system</a:t>
            </a:r>
            <a:r>
              <a:rPr lang="fi">
                <a:solidFill>
                  <a:srgbClr val="0F0F0F"/>
                </a:solidFill>
              </a:rPr>
              <a:t> </a:t>
            </a:r>
            <a:r>
              <a:rPr lang="fi" err="1">
                <a:solidFill>
                  <a:srgbClr val="0F0F0F"/>
                </a:solidFill>
              </a:rPr>
              <a:t>that</a:t>
            </a:r>
            <a:r>
              <a:rPr lang="fi">
                <a:solidFill>
                  <a:srgbClr val="0F0F0F"/>
                </a:solidFill>
              </a:rPr>
              <a:t> </a:t>
            </a:r>
            <a:r>
              <a:rPr lang="fi" err="1">
                <a:solidFill>
                  <a:srgbClr val="0F0F0F"/>
                </a:solidFill>
              </a:rPr>
              <a:t>secures</a:t>
            </a:r>
            <a:r>
              <a:rPr lang="fi">
                <a:solidFill>
                  <a:srgbClr val="0F0F0F"/>
                </a:solidFill>
              </a:rPr>
              <a:t> </a:t>
            </a:r>
            <a:r>
              <a:rPr lang="fi" err="1">
                <a:solidFill>
                  <a:srgbClr val="0F0F0F"/>
                </a:solidFill>
              </a:rPr>
              <a:t>working</a:t>
            </a:r>
            <a:r>
              <a:rPr lang="fi">
                <a:solidFill>
                  <a:srgbClr val="0F0F0F"/>
                </a:solidFill>
              </a:rPr>
              <a:t> </a:t>
            </a:r>
            <a:r>
              <a:rPr lang="fi" err="1">
                <a:solidFill>
                  <a:srgbClr val="0F0F0F"/>
                </a:solidFill>
              </a:rPr>
              <a:t>opportunities</a:t>
            </a:r>
            <a:r>
              <a:rPr lang="fi">
                <a:solidFill>
                  <a:srgbClr val="0F0F0F"/>
                </a:solidFill>
              </a:rPr>
              <a:t> for </a:t>
            </a:r>
            <a:r>
              <a:rPr lang="fi" err="1">
                <a:solidFill>
                  <a:srgbClr val="0F0F0F"/>
                </a:solidFill>
              </a:rPr>
              <a:t>hundreds</a:t>
            </a:r>
            <a:r>
              <a:rPr lang="fi">
                <a:solidFill>
                  <a:srgbClr val="0F0F0F"/>
                </a:solidFill>
              </a:rPr>
              <a:t> of </a:t>
            </a:r>
            <a:r>
              <a:rPr lang="fi" err="1">
                <a:solidFill>
                  <a:srgbClr val="0F0F0F"/>
                </a:solidFill>
              </a:rPr>
              <a:t>artists</a:t>
            </a:r>
            <a:r>
              <a:rPr lang="fi">
                <a:solidFill>
                  <a:srgbClr val="0F0F0F"/>
                </a:solidFill>
              </a:rPr>
              <a:t> </a:t>
            </a:r>
            <a:r>
              <a:rPr lang="fi" err="1">
                <a:solidFill>
                  <a:srgbClr val="0F0F0F"/>
                </a:solidFill>
              </a:rPr>
              <a:t>every</a:t>
            </a:r>
            <a:r>
              <a:rPr lang="fi">
                <a:solidFill>
                  <a:srgbClr val="0F0F0F"/>
                </a:solidFill>
              </a:rPr>
              <a:t> </a:t>
            </a:r>
            <a:r>
              <a:rPr lang="fi" err="1">
                <a:solidFill>
                  <a:srgbClr val="0F0F0F"/>
                </a:solidFill>
              </a:rPr>
              <a:t>year</a:t>
            </a:r>
            <a:r>
              <a:rPr lang="fi">
                <a:solidFill>
                  <a:srgbClr val="0F0F0F"/>
                </a:solidFill>
              </a:rPr>
              <a:t>. </a:t>
            </a:r>
            <a:r>
              <a:rPr lang="fi" err="1">
                <a:solidFill>
                  <a:srgbClr val="0F0F0F"/>
                </a:solidFill>
              </a:rPr>
              <a:t>Finnish</a:t>
            </a:r>
            <a:r>
              <a:rPr lang="fi">
                <a:solidFill>
                  <a:srgbClr val="0F0F0F"/>
                </a:solidFill>
              </a:rPr>
              <a:t> </a:t>
            </a:r>
            <a:r>
              <a:rPr lang="fi" err="1">
                <a:solidFill>
                  <a:srgbClr val="0F0F0F"/>
                </a:solidFill>
              </a:rPr>
              <a:t>professional</a:t>
            </a:r>
            <a:r>
              <a:rPr lang="fi">
                <a:solidFill>
                  <a:srgbClr val="0F0F0F"/>
                </a:solidFill>
              </a:rPr>
              <a:t> </a:t>
            </a:r>
            <a:r>
              <a:rPr lang="fi" err="1">
                <a:solidFill>
                  <a:srgbClr val="0F0F0F"/>
                </a:solidFill>
              </a:rPr>
              <a:t>artists</a:t>
            </a:r>
            <a:r>
              <a:rPr lang="fi">
                <a:solidFill>
                  <a:srgbClr val="0F0F0F"/>
                </a:solidFill>
              </a:rPr>
              <a:t> </a:t>
            </a:r>
            <a:r>
              <a:rPr lang="fi" err="1">
                <a:solidFill>
                  <a:srgbClr val="0F0F0F"/>
                </a:solidFill>
              </a:rPr>
              <a:t>are</a:t>
            </a:r>
            <a:r>
              <a:rPr lang="fi">
                <a:solidFill>
                  <a:srgbClr val="0F0F0F"/>
                </a:solidFill>
              </a:rPr>
              <a:t> </a:t>
            </a:r>
            <a:r>
              <a:rPr lang="fi" err="1">
                <a:solidFill>
                  <a:srgbClr val="0F0F0F"/>
                </a:solidFill>
              </a:rPr>
              <a:t>highly</a:t>
            </a:r>
            <a:r>
              <a:rPr lang="fi">
                <a:solidFill>
                  <a:srgbClr val="0F0F0F"/>
                </a:solidFill>
              </a:rPr>
              <a:t> </a:t>
            </a:r>
            <a:r>
              <a:rPr lang="fi" err="1">
                <a:solidFill>
                  <a:srgbClr val="0F0F0F"/>
                </a:solidFill>
              </a:rPr>
              <a:t>educated</a:t>
            </a:r>
            <a:r>
              <a:rPr lang="fi">
                <a:solidFill>
                  <a:srgbClr val="0F0F0F"/>
                </a:solidFill>
              </a:rPr>
              <a:t>. </a:t>
            </a:r>
            <a:r>
              <a:rPr lang="fi" err="1">
                <a:solidFill>
                  <a:srgbClr val="0F0F0F"/>
                </a:solidFill>
              </a:rPr>
              <a:t>The</a:t>
            </a:r>
            <a:r>
              <a:rPr lang="fi">
                <a:solidFill>
                  <a:srgbClr val="0F0F0F"/>
                </a:solidFill>
              </a:rPr>
              <a:t> Academy of </a:t>
            </a:r>
            <a:r>
              <a:rPr lang="fi" err="1">
                <a:solidFill>
                  <a:srgbClr val="0F0F0F"/>
                </a:solidFill>
              </a:rPr>
              <a:t>the</a:t>
            </a:r>
            <a:r>
              <a:rPr lang="fi">
                <a:solidFill>
                  <a:srgbClr val="0F0F0F"/>
                </a:solidFill>
              </a:rPr>
              <a:t> </a:t>
            </a:r>
            <a:r>
              <a:rPr lang="fi" err="1">
                <a:solidFill>
                  <a:srgbClr val="0F0F0F"/>
                </a:solidFill>
              </a:rPr>
              <a:t>Fine</a:t>
            </a:r>
            <a:r>
              <a:rPr lang="fi">
                <a:solidFill>
                  <a:srgbClr val="0F0F0F"/>
                </a:solidFill>
              </a:rPr>
              <a:t> </a:t>
            </a:r>
            <a:r>
              <a:rPr lang="fi" err="1">
                <a:solidFill>
                  <a:srgbClr val="0F0F0F"/>
                </a:solidFill>
              </a:rPr>
              <a:t>Arts</a:t>
            </a:r>
            <a:r>
              <a:rPr lang="fi">
                <a:solidFill>
                  <a:srgbClr val="0F0F0F"/>
                </a:solidFill>
              </a:rPr>
              <a:t> at </a:t>
            </a:r>
            <a:r>
              <a:rPr lang="fi" err="1">
                <a:solidFill>
                  <a:srgbClr val="0F0F0F"/>
                </a:solidFill>
              </a:rPr>
              <a:t>Uniarts</a:t>
            </a:r>
            <a:r>
              <a:rPr lang="fi">
                <a:solidFill>
                  <a:srgbClr val="0F0F0F"/>
                </a:solidFill>
              </a:rPr>
              <a:t> Helsinki and </a:t>
            </a:r>
            <a:r>
              <a:rPr lang="fi" err="1">
                <a:solidFill>
                  <a:srgbClr val="0F0F0F"/>
                </a:solidFill>
              </a:rPr>
              <a:t>the</a:t>
            </a:r>
            <a:r>
              <a:rPr lang="fi">
                <a:solidFill>
                  <a:srgbClr val="0F0F0F"/>
                </a:solidFill>
              </a:rPr>
              <a:t> Aalto </a:t>
            </a:r>
            <a:r>
              <a:rPr lang="fi" err="1">
                <a:solidFill>
                  <a:srgbClr val="0F0F0F"/>
                </a:solidFill>
              </a:rPr>
              <a:t>University</a:t>
            </a:r>
            <a:r>
              <a:rPr lang="fi">
                <a:solidFill>
                  <a:srgbClr val="0F0F0F"/>
                </a:solidFill>
              </a:rPr>
              <a:t> School of </a:t>
            </a:r>
            <a:r>
              <a:rPr lang="fi" err="1">
                <a:solidFill>
                  <a:srgbClr val="0F0F0F"/>
                </a:solidFill>
              </a:rPr>
              <a:t>Arts</a:t>
            </a:r>
            <a:r>
              <a:rPr lang="fi">
                <a:solidFill>
                  <a:srgbClr val="0F0F0F"/>
                </a:solidFill>
              </a:rPr>
              <a:t>, Design and Architecture </a:t>
            </a:r>
            <a:r>
              <a:rPr lang="fi" err="1">
                <a:solidFill>
                  <a:srgbClr val="0F0F0F"/>
                </a:solidFill>
              </a:rPr>
              <a:t>offer</a:t>
            </a:r>
            <a:r>
              <a:rPr lang="fi">
                <a:solidFill>
                  <a:srgbClr val="0F0F0F"/>
                </a:solidFill>
              </a:rPr>
              <a:t> top-ranking </a:t>
            </a:r>
            <a:r>
              <a:rPr lang="fi" err="1">
                <a:solidFill>
                  <a:srgbClr val="0F0F0F"/>
                </a:solidFill>
              </a:rPr>
              <a:t>higher</a:t>
            </a:r>
            <a:r>
              <a:rPr lang="fi">
                <a:solidFill>
                  <a:srgbClr val="0F0F0F"/>
                </a:solidFill>
              </a:rPr>
              <a:t> </a:t>
            </a:r>
            <a:r>
              <a:rPr lang="fi" err="1">
                <a:solidFill>
                  <a:srgbClr val="0F0F0F"/>
                </a:solidFill>
              </a:rPr>
              <a:t>education</a:t>
            </a:r>
            <a:r>
              <a:rPr lang="fi">
                <a:solidFill>
                  <a:srgbClr val="0F0F0F"/>
                </a:solidFill>
              </a:rPr>
              <a:t> in </a:t>
            </a:r>
            <a:r>
              <a:rPr lang="fi" err="1">
                <a:solidFill>
                  <a:srgbClr val="0F0F0F"/>
                </a:solidFill>
              </a:rPr>
              <a:t>the</a:t>
            </a:r>
            <a:r>
              <a:rPr lang="fi">
                <a:solidFill>
                  <a:srgbClr val="0F0F0F"/>
                </a:solidFill>
              </a:rPr>
              <a:t> </a:t>
            </a:r>
            <a:r>
              <a:rPr lang="fi" err="1">
                <a:solidFill>
                  <a:srgbClr val="0F0F0F"/>
                </a:solidFill>
              </a:rPr>
              <a:t>arts</a:t>
            </a:r>
            <a:r>
              <a:rPr lang="fi">
                <a:solidFill>
                  <a:srgbClr val="0F0F0F"/>
                </a:solidFill>
              </a:rPr>
              <a:t>.</a:t>
            </a:r>
            <a:endParaRPr lang="fi-FI" b="0" kern="1200">
              <a:solidFill>
                <a:srgbClr val="000000"/>
              </a:solidFill>
              <a:effectLst/>
            </a:endParaRPr>
          </a:p>
        </p:txBody>
      </p:sp>
      <p:sp>
        <p:nvSpPr>
          <p:cNvPr id="4" name="Dian numeron paikkamerkki 3">
            <a:extLst>
              <a:ext uri="{FF2B5EF4-FFF2-40B4-BE49-F238E27FC236}">
                <a16:creationId xmlns:a16="http://schemas.microsoft.com/office/drawing/2014/main" id="{C4DDE2E8-3AFF-249B-C9EC-20808E8F7D76}"/>
              </a:ext>
            </a:extLst>
          </p:cNvPr>
          <p:cNvSpPr>
            <a:spLocks noGrp="1"/>
          </p:cNvSpPr>
          <p:nvPr>
            <p:ph type="sldNum" sz="quarter" idx="5"/>
          </p:nvPr>
        </p:nvSpPr>
        <p:spPr/>
        <p:txBody>
          <a:bodyPr/>
          <a:lstStyle/>
          <a:p>
            <a:fld id="{94EC3156-D817-4798-A24F-2085AE082267}" type="slidenum">
              <a:rPr lang="fi-FI" smtClean="0"/>
              <a:pPr/>
              <a:t>21</a:t>
            </a:fld>
            <a:endParaRPr lang="fi-FI"/>
          </a:p>
        </p:txBody>
      </p:sp>
    </p:spTree>
    <p:extLst>
      <p:ext uri="{BB962C8B-B14F-4D97-AF65-F5344CB8AC3E}">
        <p14:creationId xmlns:p14="http://schemas.microsoft.com/office/powerpoint/2010/main" val="16394342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ED878-8B60-9D89-972A-8C2E91BF582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1BEBCB3-DD05-DEAF-177E-EF9DEF58A195}"/>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3B9F6EA7-9D3A-C373-8B4C-AE4AEE24390F}"/>
              </a:ext>
            </a:extLst>
          </p:cNvPr>
          <p:cNvSpPr>
            <a:spLocks noGrp="1"/>
          </p:cNvSpPr>
          <p:nvPr>
            <p:ph type="body" idx="1"/>
          </p:nvPr>
        </p:nvSpPr>
        <p:spPr/>
        <p:txBody>
          <a:bodyPr/>
          <a:lstStyle/>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5D4D1D8A-2B74-A815-D1A5-EDBEB40826D9}"/>
              </a:ext>
            </a:extLst>
          </p:cNvPr>
          <p:cNvSpPr>
            <a:spLocks noGrp="1"/>
          </p:cNvSpPr>
          <p:nvPr>
            <p:ph type="sldNum" sz="quarter" idx="5"/>
          </p:nvPr>
        </p:nvSpPr>
        <p:spPr/>
        <p:txBody>
          <a:bodyPr/>
          <a:lstStyle/>
          <a:p>
            <a:fld id="{94EC3156-D817-4798-A24F-2085AE082267}" type="slidenum">
              <a:rPr lang="fi-FI" smtClean="0"/>
              <a:pPr/>
              <a:t>22</a:t>
            </a:fld>
            <a:endParaRPr lang="fi-FI"/>
          </a:p>
        </p:txBody>
      </p:sp>
    </p:spTree>
    <p:extLst>
      <p:ext uri="{BB962C8B-B14F-4D97-AF65-F5344CB8AC3E}">
        <p14:creationId xmlns:p14="http://schemas.microsoft.com/office/powerpoint/2010/main" val="218127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8B5CC-19B5-AAD9-DA17-5720908DFCBE}"/>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F31D01C6-AAE8-69A7-C554-530BDB0357DB}"/>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A6F6259A-C21D-B9E1-03E9-9D6543503FB9}"/>
              </a:ext>
            </a:extLst>
          </p:cNvPr>
          <p:cNvSpPr>
            <a:spLocks noGrp="1"/>
          </p:cNvSpPr>
          <p:nvPr>
            <p:ph type="body" idx="1"/>
          </p:nvPr>
        </p:nvSpPr>
        <p:spPr/>
        <p:txBody>
          <a:bodyPr/>
          <a:lstStyle/>
          <a:p>
            <a:pPr>
              <a:buFont typeface="Arial"/>
              <a:buChar char="•"/>
            </a:pPr>
            <a:r>
              <a:rPr lang="en-US"/>
              <a:t> </a:t>
            </a:r>
            <a:r>
              <a:rPr lang="en-US" err="1"/>
              <a:t>Tähän</a:t>
            </a:r>
            <a:r>
              <a:rPr lang="en-US"/>
              <a:t> </a:t>
            </a:r>
            <a:r>
              <a:rPr lang="en-US" err="1"/>
              <a:t>osioon</a:t>
            </a:r>
            <a:r>
              <a:rPr lang="en-US"/>
              <a:t> </a:t>
            </a:r>
            <a:r>
              <a:rPr lang="en-US" err="1"/>
              <a:t>voi</a:t>
            </a:r>
            <a:r>
              <a:rPr lang="en-US"/>
              <a:t> </a:t>
            </a:r>
            <a:r>
              <a:rPr lang="en-US" err="1"/>
              <a:t>koota</a:t>
            </a:r>
            <a:r>
              <a:rPr lang="en-US"/>
              <a:t> </a:t>
            </a:r>
            <a:r>
              <a:rPr lang="en-US" err="1"/>
              <a:t>vastaanottajan</a:t>
            </a:r>
            <a:r>
              <a:rPr lang="en-US"/>
              <a:t> ja </a:t>
            </a:r>
            <a:r>
              <a:rPr lang="en-US" err="1"/>
              <a:t>tilanteen</a:t>
            </a:r>
            <a:r>
              <a:rPr lang="en-US"/>
              <a:t> </a:t>
            </a:r>
            <a:r>
              <a:rPr lang="en-US" err="1"/>
              <a:t>mukaan</a:t>
            </a:r>
            <a:r>
              <a:rPr lang="en-US"/>
              <a:t> </a:t>
            </a:r>
            <a:r>
              <a:rPr lang="en-US" err="1"/>
              <a:t>personoitavia</a:t>
            </a:r>
            <a:r>
              <a:rPr lang="en-US"/>
              <a:t> </a:t>
            </a:r>
            <a:r>
              <a:rPr lang="en-US" err="1"/>
              <a:t>asioita</a:t>
            </a:r>
            <a:r>
              <a:rPr lang="en-US"/>
              <a:t>, </a:t>
            </a:r>
            <a:r>
              <a:rPr lang="en-US" err="1"/>
              <a:t>toki</a:t>
            </a:r>
            <a:r>
              <a:rPr lang="en-US"/>
              <a:t> </a:t>
            </a:r>
            <a:r>
              <a:rPr lang="en-US" err="1"/>
              <a:t>elokuvakulman</a:t>
            </a:r>
            <a:r>
              <a:rPr lang="en-US"/>
              <a:t> </a:t>
            </a:r>
            <a:r>
              <a:rPr lang="en-US" err="1"/>
              <a:t>huomioiden</a:t>
            </a:r>
            <a:r>
              <a:rPr lang="en-US"/>
              <a:t>.</a:t>
            </a:r>
          </a:p>
          <a:p>
            <a:pPr marL="171450" indent="-171450">
              <a:buFont typeface="Arial,Sans-Serif"/>
              <a:buChar char="•"/>
            </a:pPr>
            <a:endParaRPr lang="fi"/>
          </a:p>
          <a:p>
            <a:pPr marL="171450" indent="-171450">
              <a:buFont typeface="Arial,Sans-Serif"/>
              <a:buChar char="•"/>
            </a:pPr>
            <a:endParaRPr lang="fi"/>
          </a:p>
          <a:p>
            <a:endParaRPr lang="fi"/>
          </a:p>
        </p:txBody>
      </p:sp>
      <p:sp>
        <p:nvSpPr>
          <p:cNvPr id="4" name="Dian numeron paikkamerkki 3">
            <a:extLst>
              <a:ext uri="{FF2B5EF4-FFF2-40B4-BE49-F238E27FC236}">
                <a16:creationId xmlns:a16="http://schemas.microsoft.com/office/drawing/2014/main" id="{F274A3E0-74D4-3F98-8E8B-B66292CACF15}"/>
              </a:ext>
            </a:extLst>
          </p:cNvPr>
          <p:cNvSpPr>
            <a:spLocks noGrp="1"/>
          </p:cNvSpPr>
          <p:nvPr>
            <p:ph type="sldNum" sz="quarter" idx="5"/>
          </p:nvPr>
        </p:nvSpPr>
        <p:spPr/>
        <p:txBody>
          <a:bodyPr/>
          <a:lstStyle/>
          <a:p>
            <a:fld id="{94EC3156-D817-4798-A24F-2085AE082267}" type="slidenum">
              <a:rPr lang="fi-FI" smtClean="0"/>
              <a:pPr/>
              <a:t>23</a:t>
            </a:fld>
            <a:endParaRPr lang="fi-FI"/>
          </a:p>
        </p:txBody>
      </p:sp>
    </p:spTree>
    <p:extLst>
      <p:ext uri="{BB962C8B-B14F-4D97-AF65-F5344CB8AC3E}">
        <p14:creationId xmlns:p14="http://schemas.microsoft.com/office/powerpoint/2010/main" val="32739140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endParaRPr lang="en-US"/>
          </a:p>
        </p:txBody>
      </p:sp>
      <p:sp>
        <p:nvSpPr>
          <p:cNvPr id="4" name="Dian numeron paikkamerkki 3"/>
          <p:cNvSpPr>
            <a:spLocks noGrp="1"/>
          </p:cNvSpPr>
          <p:nvPr>
            <p:ph type="sldNum" sz="quarter" idx="5"/>
          </p:nvPr>
        </p:nvSpPr>
        <p:spPr/>
        <p:txBody>
          <a:bodyPr/>
          <a:lstStyle/>
          <a:p>
            <a:fld id="{94EC3156-D817-4798-A24F-2085AE082267}" type="slidenum">
              <a:rPr lang="fi-FI" smtClean="0"/>
              <a:pPr/>
              <a:t>24</a:t>
            </a:fld>
            <a:endParaRPr lang="fi-FI"/>
          </a:p>
        </p:txBody>
      </p:sp>
    </p:spTree>
    <p:extLst>
      <p:ext uri="{BB962C8B-B14F-4D97-AF65-F5344CB8AC3E}">
        <p14:creationId xmlns:p14="http://schemas.microsoft.com/office/powerpoint/2010/main" val="1625624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3B80A-7D8E-B35A-C03F-80469C693BC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ECD0D1DD-2757-53A4-2B34-071FA55409D7}"/>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F33CBFC5-2335-D055-3328-C66203FF1EF7}"/>
              </a:ext>
            </a:extLst>
          </p:cNvPr>
          <p:cNvSpPr>
            <a:spLocks noGrp="1"/>
          </p:cNvSpPr>
          <p:nvPr>
            <p:ph type="body" idx="1"/>
          </p:nvPr>
        </p:nvSpPr>
        <p:spPr/>
        <p:txBody>
          <a:bodyPr/>
          <a:lstStyle/>
          <a:p>
            <a:pPr>
              <a:buFont typeface="Arial"/>
              <a:buChar char="•"/>
            </a:pPr>
            <a:r>
              <a:rPr lang="fi"/>
              <a:t> </a:t>
            </a:r>
            <a:r>
              <a:rPr lang="fi" err="1"/>
              <a:t>Finnish</a:t>
            </a:r>
            <a:r>
              <a:rPr lang="fi"/>
              <a:t> </a:t>
            </a:r>
            <a:r>
              <a:rPr lang="fi" err="1"/>
              <a:t>art</a:t>
            </a:r>
            <a:r>
              <a:rPr lang="fi"/>
              <a:t> </a:t>
            </a:r>
            <a:r>
              <a:rPr lang="fi" err="1"/>
              <a:t>museums</a:t>
            </a:r>
            <a:r>
              <a:rPr lang="fi"/>
              <a:t> </a:t>
            </a:r>
            <a:r>
              <a:rPr lang="fi" err="1"/>
              <a:t>are</a:t>
            </a:r>
            <a:r>
              <a:rPr lang="fi"/>
              <a:t> </a:t>
            </a:r>
            <a:r>
              <a:rPr lang="fi" err="1"/>
              <a:t>more</a:t>
            </a:r>
            <a:r>
              <a:rPr lang="fi"/>
              <a:t> </a:t>
            </a:r>
            <a:r>
              <a:rPr lang="fi" err="1"/>
              <a:t>popular</a:t>
            </a:r>
            <a:r>
              <a:rPr lang="fi"/>
              <a:t> </a:t>
            </a:r>
            <a:r>
              <a:rPr lang="fi" err="1"/>
              <a:t>than</a:t>
            </a:r>
            <a:r>
              <a:rPr lang="fi"/>
              <a:t> </a:t>
            </a:r>
            <a:r>
              <a:rPr lang="fi" err="1"/>
              <a:t>ever</a:t>
            </a:r>
            <a:r>
              <a:rPr lang="fi"/>
              <a:t>, </a:t>
            </a:r>
            <a:r>
              <a:rPr lang="fi" err="1"/>
              <a:t>with</a:t>
            </a:r>
            <a:r>
              <a:rPr lang="fi"/>
              <a:t> </a:t>
            </a:r>
            <a:r>
              <a:rPr lang="fi" err="1"/>
              <a:t>more</a:t>
            </a:r>
            <a:r>
              <a:rPr lang="fi"/>
              <a:t> </a:t>
            </a:r>
            <a:r>
              <a:rPr lang="fi" err="1"/>
              <a:t>than</a:t>
            </a:r>
            <a:r>
              <a:rPr lang="fi"/>
              <a:t> 3 </a:t>
            </a:r>
            <a:r>
              <a:rPr lang="fi" err="1"/>
              <a:t>million</a:t>
            </a:r>
            <a:r>
              <a:rPr lang="fi"/>
              <a:t> </a:t>
            </a:r>
            <a:r>
              <a:rPr lang="fi" err="1"/>
              <a:t>visits</a:t>
            </a:r>
            <a:r>
              <a:rPr lang="fi"/>
              <a:t> </a:t>
            </a:r>
            <a:r>
              <a:rPr lang="fi" err="1"/>
              <a:t>yearly</a:t>
            </a:r>
            <a:r>
              <a:rPr lang="fi"/>
              <a:t>.</a:t>
            </a:r>
            <a:endParaRPr lang="en-US"/>
          </a:p>
          <a:p>
            <a:pPr>
              <a:buFont typeface="Arial"/>
              <a:buChar char="•"/>
            </a:pPr>
            <a:r>
              <a:rPr lang="fi"/>
              <a:t> </a:t>
            </a:r>
            <a:r>
              <a:rPr lang="fi" err="1"/>
              <a:t>Contemporary</a:t>
            </a:r>
            <a:r>
              <a:rPr lang="fi"/>
              <a:t> </a:t>
            </a:r>
            <a:r>
              <a:rPr lang="fi" err="1"/>
              <a:t>art</a:t>
            </a:r>
            <a:r>
              <a:rPr lang="fi"/>
              <a:t> </a:t>
            </a:r>
            <a:r>
              <a:rPr lang="fi" err="1"/>
              <a:t>museums</a:t>
            </a:r>
            <a:r>
              <a:rPr lang="fi"/>
              <a:t> </a:t>
            </a:r>
            <a:r>
              <a:rPr lang="fi" err="1"/>
              <a:t>have</a:t>
            </a:r>
            <a:r>
              <a:rPr lang="fi"/>
              <a:t> </a:t>
            </a:r>
            <a:r>
              <a:rPr lang="fi" err="1"/>
              <a:t>lately</a:t>
            </a:r>
            <a:r>
              <a:rPr lang="fi"/>
              <a:t> </a:t>
            </a:r>
            <a:r>
              <a:rPr lang="fi" err="1"/>
              <a:t>strengthened</a:t>
            </a:r>
            <a:r>
              <a:rPr lang="fi"/>
              <a:t> </a:t>
            </a:r>
            <a:r>
              <a:rPr lang="fi" err="1"/>
              <a:t>their</a:t>
            </a:r>
            <a:r>
              <a:rPr lang="fi"/>
              <a:t> </a:t>
            </a:r>
            <a:r>
              <a:rPr lang="fi" err="1"/>
              <a:t>foothold</a:t>
            </a:r>
            <a:r>
              <a:rPr lang="fi"/>
              <a:t>, </a:t>
            </a:r>
            <a:r>
              <a:rPr lang="fi" err="1"/>
              <a:t>especially</a:t>
            </a:r>
            <a:r>
              <a:rPr lang="fi"/>
              <a:t> in Helsinki, </a:t>
            </a:r>
            <a:r>
              <a:rPr lang="fi" err="1"/>
              <a:t>Finland’s</a:t>
            </a:r>
            <a:r>
              <a:rPr lang="fi"/>
              <a:t> capital. </a:t>
            </a:r>
            <a:r>
              <a:rPr lang="fi" err="1"/>
              <a:t>The</a:t>
            </a:r>
            <a:r>
              <a:rPr lang="fi"/>
              <a:t> city </a:t>
            </a:r>
            <a:r>
              <a:rPr lang="fi" err="1"/>
              <a:t>centre</a:t>
            </a:r>
            <a:r>
              <a:rPr lang="fi"/>
              <a:t> </a:t>
            </a:r>
            <a:r>
              <a:rPr lang="fi" err="1"/>
              <a:t>has</a:t>
            </a:r>
            <a:r>
              <a:rPr lang="fi"/>
              <a:t> a </a:t>
            </a:r>
            <a:r>
              <a:rPr lang="fi" err="1"/>
              <a:t>cluster</a:t>
            </a:r>
            <a:r>
              <a:rPr lang="fi"/>
              <a:t> of </a:t>
            </a:r>
            <a:r>
              <a:rPr lang="fi" err="1"/>
              <a:t>art</a:t>
            </a:r>
            <a:r>
              <a:rPr lang="fi"/>
              <a:t> </a:t>
            </a:r>
            <a:r>
              <a:rPr lang="fi" err="1"/>
              <a:t>museums</a:t>
            </a:r>
            <a:r>
              <a:rPr lang="fi"/>
              <a:t>: Amos Rex, Kiasma </a:t>
            </a:r>
            <a:r>
              <a:rPr lang="fi" err="1"/>
              <a:t>Museum</a:t>
            </a:r>
            <a:r>
              <a:rPr lang="fi"/>
              <a:t> of </a:t>
            </a:r>
            <a:r>
              <a:rPr lang="fi" err="1"/>
              <a:t>Contemporary</a:t>
            </a:r>
            <a:r>
              <a:rPr lang="fi"/>
              <a:t> </a:t>
            </a:r>
            <a:r>
              <a:rPr lang="fi" err="1"/>
              <a:t>Art</a:t>
            </a:r>
            <a:r>
              <a:rPr lang="fi"/>
              <a:t>, Ateneum </a:t>
            </a:r>
            <a:r>
              <a:rPr lang="fi" err="1"/>
              <a:t>Art</a:t>
            </a:r>
            <a:r>
              <a:rPr lang="fi"/>
              <a:t> </a:t>
            </a:r>
            <a:r>
              <a:rPr lang="fi" err="1"/>
              <a:t>Museum</a:t>
            </a:r>
            <a:r>
              <a:rPr lang="fi"/>
              <a:t>, and Helsinki </a:t>
            </a:r>
            <a:r>
              <a:rPr lang="fi" err="1"/>
              <a:t>Art</a:t>
            </a:r>
            <a:r>
              <a:rPr lang="fi"/>
              <a:t> </a:t>
            </a:r>
            <a:r>
              <a:rPr lang="fi" err="1"/>
              <a:t>Museum</a:t>
            </a:r>
            <a:r>
              <a:rPr lang="fi"/>
              <a:t>, Taidehalli/</a:t>
            </a:r>
            <a:r>
              <a:rPr lang="fi" err="1"/>
              <a:t>Kunsthalle</a:t>
            </a:r>
            <a:r>
              <a:rPr lang="fi"/>
              <a:t> and </a:t>
            </a:r>
            <a:r>
              <a:rPr lang="fi" err="1"/>
              <a:t>Sinebrycoff</a:t>
            </a:r>
            <a:r>
              <a:rPr lang="fi"/>
              <a:t> </a:t>
            </a:r>
            <a:r>
              <a:rPr lang="fi" err="1"/>
              <a:t>art</a:t>
            </a:r>
            <a:r>
              <a:rPr lang="fi"/>
              <a:t> </a:t>
            </a:r>
            <a:r>
              <a:rPr lang="fi" err="1"/>
              <a:t>museum</a:t>
            </a:r>
            <a:r>
              <a:rPr lang="fi"/>
              <a:t>.</a:t>
            </a:r>
            <a:endParaRPr lang="en-US"/>
          </a:p>
          <a:p>
            <a:pPr>
              <a:buFont typeface="Arial"/>
              <a:buChar char="•"/>
            </a:pPr>
            <a:r>
              <a:rPr lang="fi" err="1"/>
              <a:t>There</a:t>
            </a:r>
            <a:r>
              <a:rPr lang="fi"/>
              <a:t> </a:t>
            </a:r>
            <a:r>
              <a:rPr lang="fi" err="1"/>
              <a:t>are</a:t>
            </a:r>
            <a:r>
              <a:rPr lang="fi"/>
              <a:t> </a:t>
            </a:r>
            <a:r>
              <a:rPr lang="fi" err="1"/>
              <a:t>nearly</a:t>
            </a:r>
            <a:r>
              <a:rPr lang="fi"/>
              <a:t> 70 </a:t>
            </a:r>
            <a:r>
              <a:rPr lang="fi" err="1"/>
              <a:t>art</a:t>
            </a:r>
            <a:r>
              <a:rPr lang="fi"/>
              <a:t> </a:t>
            </a:r>
            <a:r>
              <a:rPr lang="fi" err="1"/>
              <a:t>museums</a:t>
            </a:r>
            <a:r>
              <a:rPr lang="fi"/>
              <a:t> in Finland, and </a:t>
            </a:r>
            <a:r>
              <a:rPr lang="fi" err="1"/>
              <a:t>many</a:t>
            </a:r>
            <a:r>
              <a:rPr lang="fi"/>
              <a:t> of </a:t>
            </a:r>
            <a:r>
              <a:rPr lang="fi" err="1"/>
              <a:t>them</a:t>
            </a:r>
            <a:r>
              <a:rPr lang="fi"/>
              <a:t>, </a:t>
            </a:r>
            <a:r>
              <a:rPr lang="fi" err="1"/>
              <a:t>such</a:t>
            </a:r>
            <a:r>
              <a:rPr lang="fi"/>
              <a:t> as </a:t>
            </a:r>
            <a:r>
              <a:rPr lang="fi" err="1"/>
              <a:t>the</a:t>
            </a:r>
            <a:r>
              <a:rPr lang="fi"/>
              <a:t> </a:t>
            </a:r>
            <a:r>
              <a:rPr lang="fi" err="1"/>
              <a:t>established</a:t>
            </a:r>
            <a:r>
              <a:rPr lang="fi"/>
              <a:t> Serlachius </a:t>
            </a:r>
            <a:r>
              <a:rPr lang="fi" err="1"/>
              <a:t>Museums</a:t>
            </a:r>
            <a:r>
              <a:rPr lang="fi"/>
              <a:t> in Mänttä, </a:t>
            </a:r>
            <a:r>
              <a:rPr lang="fi" err="1"/>
              <a:t>or</a:t>
            </a:r>
            <a:r>
              <a:rPr lang="fi"/>
              <a:t> </a:t>
            </a:r>
            <a:r>
              <a:rPr lang="fi" err="1"/>
              <a:t>newcomers</a:t>
            </a:r>
            <a:r>
              <a:rPr lang="fi"/>
              <a:t> </a:t>
            </a:r>
            <a:r>
              <a:rPr lang="fi" err="1"/>
              <a:t>Chappe</a:t>
            </a:r>
            <a:r>
              <a:rPr lang="fi"/>
              <a:t> in Tammisaari and Malva in Lahti, </a:t>
            </a:r>
            <a:r>
              <a:rPr lang="fi" err="1"/>
              <a:t>are</a:t>
            </a:r>
            <a:r>
              <a:rPr lang="fi"/>
              <a:t> </a:t>
            </a:r>
            <a:r>
              <a:rPr lang="fi" err="1"/>
              <a:t>popular</a:t>
            </a:r>
            <a:r>
              <a:rPr lang="fi"/>
              <a:t> </a:t>
            </a:r>
            <a:r>
              <a:rPr lang="fi" err="1"/>
              <a:t>regional</a:t>
            </a:r>
            <a:r>
              <a:rPr lang="fi"/>
              <a:t> </a:t>
            </a:r>
            <a:r>
              <a:rPr lang="fi" err="1"/>
              <a:t>attractions</a:t>
            </a:r>
            <a:r>
              <a:rPr lang="fi"/>
              <a:t>.</a:t>
            </a:r>
            <a:endParaRPr lang="en-US"/>
          </a:p>
          <a:p>
            <a:pPr>
              <a:buFont typeface="Arial"/>
              <a:buChar char="•"/>
            </a:pPr>
            <a:r>
              <a:rPr lang="fi" err="1"/>
              <a:t>Another</a:t>
            </a:r>
            <a:r>
              <a:rPr lang="fi"/>
              <a:t> </a:t>
            </a:r>
            <a:r>
              <a:rPr lang="fi" err="1"/>
              <a:t>success</a:t>
            </a:r>
            <a:r>
              <a:rPr lang="fi"/>
              <a:t> is </a:t>
            </a:r>
            <a:r>
              <a:rPr lang="fi" err="1"/>
              <a:t>the</a:t>
            </a:r>
            <a:r>
              <a:rPr lang="fi"/>
              <a:t> </a:t>
            </a:r>
            <a:r>
              <a:rPr lang="fi" err="1"/>
              <a:t>Museum</a:t>
            </a:r>
            <a:r>
              <a:rPr lang="fi"/>
              <a:t> Card, </a:t>
            </a:r>
            <a:r>
              <a:rPr lang="fi" err="1"/>
              <a:t>which</a:t>
            </a:r>
            <a:r>
              <a:rPr lang="fi"/>
              <a:t> </a:t>
            </a:r>
            <a:r>
              <a:rPr lang="fi" err="1"/>
              <a:t>was</a:t>
            </a:r>
            <a:r>
              <a:rPr lang="fi"/>
              <a:t> </a:t>
            </a:r>
            <a:r>
              <a:rPr lang="fi" err="1"/>
              <a:t>launched</a:t>
            </a:r>
            <a:r>
              <a:rPr lang="fi"/>
              <a:t> in 2015 and </a:t>
            </a:r>
            <a:r>
              <a:rPr lang="fi" err="1"/>
              <a:t>has</a:t>
            </a:r>
            <a:r>
              <a:rPr lang="fi"/>
              <a:t> </a:t>
            </a:r>
            <a:r>
              <a:rPr lang="fi" err="1"/>
              <a:t>since</a:t>
            </a:r>
            <a:r>
              <a:rPr lang="fi"/>
              <a:t> </a:t>
            </a:r>
            <a:r>
              <a:rPr lang="fi" err="1"/>
              <a:t>pushed</a:t>
            </a:r>
            <a:r>
              <a:rPr lang="fi"/>
              <a:t> </a:t>
            </a:r>
            <a:r>
              <a:rPr lang="fi" err="1"/>
              <a:t>museum</a:t>
            </a:r>
            <a:r>
              <a:rPr lang="fi"/>
              <a:t> </a:t>
            </a:r>
            <a:r>
              <a:rPr lang="fi" err="1"/>
              <a:t>visitor</a:t>
            </a:r>
            <a:r>
              <a:rPr lang="fi"/>
              <a:t> </a:t>
            </a:r>
            <a:r>
              <a:rPr lang="fi" err="1"/>
              <a:t>numbers</a:t>
            </a:r>
            <a:r>
              <a:rPr lang="fi"/>
              <a:t> to </a:t>
            </a:r>
            <a:r>
              <a:rPr lang="fi" err="1"/>
              <a:t>record</a:t>
            </a:r>
            <a:r>
              <a:rPr lang="fi"/>
              <a:t> </a:t>
            </a:r>
            <a:r>
              <a:rPr lang="fi" err="1"/>
              <a:t>levels</a:t>
            </a:r>
            <a:r>
              <a:rPr lang="fi"/>
              <a:t>: in </a:t>
            </a:r>
            <a:r>
              <a:rPr lang="fi" err="1"/>
              <a:t>the</a:t>
            </a:r>
            <a:r>
              <a:rPr lang="fi"/>
              <a:t> </a:t>
            </a:r>
            <a:r>
              <a:rPr lang="fi" err="1"/>
              <a:t>last</a:t>
            </a:r>
            <a:r>
              <a:rPr lang="fi"/>
              <a:t> </a:t>
            </a:r>
            <a:r>
              <a:rPr lang="fi" err="1"/>
              <a:t>decade</a:t>
            </a:r>
            <a:r>
              <a:rPr lang="fi"/>
              <a:t> </a:t>
            </a:r>
            <a:r>
              <a:rPr lang="fi" err="1"/>
              <a:t>from</a:t>
            </a:r>
            <a:r>
              <a:rPr lang="fi"/>
              <a:t> 6,6 to 8,7 </a:t>
            </a:r>
            <a:r>
              <a:rPr lang="fi" err="1"/>
              <a:t>million</a:t>
            </a:r>
            <a:r>
              <a:rPr lang="fi"/>
              <a:t> </a:t>
            </a:r>
            <a:r>
              <a:rPr lang="fi" err="1"/>
              <a:t>visitors</a:t>
            </a:r>
            <a:r>
              <a:rPr lang="fi"/>
              <a:t> </a:t>
            </a:r>
            <a:r>
              <a:rPr lang="fi" err="1"/>
              <a:t>annually</a:t>
            </a:r>
            <a:r>
              <a:rPr lang="fi"/>
              <a:t>. It </a:t>
            </a:r>
            <a:r>
              <a:rPr lang="fi" err="1"/>
              <a:t>allows</a:t>
            </a:r>
            <a:r>
              <a:rPr lang="fi"/>
              <a:t> </a:t>
            </a:r>
            <a:r>
              <a:rPr lang="fi" err="1"/>
              <a:t>cardholders</a:t>
            </a:r>
            <a:r>
              <a:rPr lang="fi"/>
              <a:t> to </a:t>
            </a:r>
            <a:r>
              <a:rPr lang="fi" err="1"/>
              <a:t>visit</a:t>
            </a:r>
            <a:r>
              <a:rPr lang="fi"/>
              <a:t> </a:t>
            </a:r>
            <a:r>
              <a:rPr lang="fi" err="1"/>
              <a:t>over</a:t>
            </a:r>
            <a:r>
              <a:rPr lang="fi"/>
              <a:t> 300 </a:t>
            </a:r>
            <a:r>
              <a:rPr lang="fi" err="1"/>
              <a:t>participating</a:t>
            </a:r>
            <a:r>
              <a:rPr lang="fi"/>
              <a:t> </a:t>
            </a:r>
            <a:r>
              <a:rPr lang="fi" err="1"/>
              <a:t>museums</a:t>
            </a:r>
            <a:r>
              <a:rPr lang="fi"/>
              <a:t> </a:t>
            </a:r>
            <a:r>
              <a:rPr lang="fi" err="1"/>
              <a:t>across</a:t>
            </a:r>
            <a:r>
              <a:rPr lang="fi"/>
              <a:t> </a:t>
            </a:r>
            <a:r>
              <a:rPr lang="fi" err="1"/>
              <a:t>the</a:t>
            </a:r>
            <a:r>
              <a:rPr lang="fi"/>
              <a:t> country for an </a:t>
            </a:r>
            <a:r>
              <a:rPr lang="fi" err="1"/>
              <a:t>annual</a:t>
            </a:r>
            <a:r>
              <a:rPr lang="fi"/>
              <a:t> </a:t>
            </a:r>
            <a:r>
              <a:rPr lang="fi" err="1"/>
              <a:t>fee</a:t>
            </a:r>
            <a:r>
              <a:rPr lang="fi"/>
              <a:t> of 80 </a:t>
            </a:r>
            <a:r>
              <a:rPr lang="fi" err="1"/>
              <a:t>euros</a:t>
            </a:r>
            <a:r>
              <a:rPr lang="fi"/>
              <a:t>. </a:t>
            </a:r>
            <a:r>
              <a:rPr lang="fi" err="1"/>
              <a:t>Nowadays</a:t>
            </a:r>
            <a:r>
              <a:rPr lang="fi"/>
              <a:t>, </a:t>
            </a:r>
            <a:r>
              <a:rPr lang="fi" err="1"/>
              <a:t>nearly</a:t>
            </a:r>
            <a:r>
              <a:rPr lang="fi"/>
              <a:t> </a:t>
            </a:r>
            <a:r>
              <a:rPr lang="fi" err="1"/>
              <a:t>half</a:t>
            </a:r>
            <a:r>
              <a:rPr lang="fi"/>
              <a:t> of </a:t>
            </a:r>
            <a:r>
              <a:rPr lang="fi" err="1"/>
              <a:t>the</a:t>
            </a:r>
            <a:r>
              <a:rPr lang="fi"/>
              <a:t> </a:t>
            </a:r>
            <a:r>
              <a:rPr lang="fi" err="1"/>
              <a:t>paid</a:t>
            </a:r>
            <a:r>
              <a:rPr lang="fi"/>
              <a:t> </a:t>
            </a:r>
            <a:r>
              <a:rPr lang="fi" err="1"/>
              <a:t>museum</a:t>
            </a:r>
            <a:r>
              <a:rPr lang="fi"/>
              <a:t> </a:t>
            </a:r>
            <a:r>
              <a:rPr lang="fi" err="1"/>
              <a:t>visits</a:t>
            </a:r>
            <a:r>
              <a:rPr lang="fi"/>
              <a:t> </a:t>
            </a:r>
            <a:r>
              <a:rPr lang="fi" err="1"/>
              <a:t>are</a:t>
            </a:r>
            <a:r>
              <a:rPr lang="fi"/>
              <a:t> made </a:t>
            </a:r>
            <a:r>
              <a:rPr lang="fi" err="1"/>
              <a:t>with</a:t>
            </a:r>
            <a:r>
              <a:rPr lang="fi"/>
              <a:t> </a:t>
            </a:r>
            <a:r>
              <a:rPr lang="fi" err="1"/>
              <a:t>the</a:t>
            </a:r>
            <a:r>
              <a:rPr lang="fi"/>
              <a:t> </a:t>
            </a:r>
            <a:r>
              <a:rPr lang="fi" err="1"/>
              <a:t>Museum</a:t>
            </a:r>
            <a:r>
              <a:rPr lang="fi"/>
              <a:t> Card.</a:t>
            </a:r>
            <a:endParaRPr lang="en-US"/>
          </a:p>
        </p:txBody>
      </p:sp>
      <p:sp>
        <p:nvSpPr>
          <p:cNvPr id="4" name="Dian numeron paikkamerkki 3">
            <a:extLst>
              <a:ext uri="{FF2B5EF4-FFF2-40B4-BE49-F238E27FC236}">
                <a16:creationId xmlns:a16="http://schemas.microsoft.com/office/drawing/2014/main" id="{90D83EC7-4516-7B57-7566-9C256030E656}"/>
              </a:ext>
            </a:extLst>
          </p:cNvPr>
          <p:cNvSpPr>
            <a:spLocks noGrp="1"/>
          </p:cNvSpPr>
          <p:nvPr>
            <p:ph type="sldNum" sz="quarter" idx="5"/>
          </p:nvPr>
        </p:nvSpPr>
        <p:spPr/>
        <p:txBody>
          <a:bodyPr/>
          <a:lstStyle/>
          <a:p>
            <a:fld id="{94EC3156-D817-4798-A24F-2085AE082267}" type="slidenum">
              <a:rPr lang="fi-FI" smtClean="0"/>
              <a:pPr/>
              <a:t>3</a:t>
            </a:fld>
            <a:endParaRPr lang="fi-FI"/>
          </a:p>
        </p:txBody>
      </p:sp>
    </p:spTree>
    <p:extLst>
      <p:ext uri="{BB962C8B-B14F-4D97-AF65-F5344CB8AC3E}">
        <p14:creationId xmlns:p14="http://schemas.microsoft.com/office/powerpoint/2010/main" val="501744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FA343-B7A5-672A-1C27-2A6BDFE48A0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74C0D9A1-6677-5EF9-B049-0528D093D485}"/>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33917749-97C9-7E96-5287-268C86EC5AAE}"/>
              </a:ext>
            </a:extLst>
          </p:cNvPr>
          <p:cNvSpPr>
            <a:spLocks noGrp="1"/>
          </p:cNvSpPr>
          <p:nvPr>
            <p:ph type="body" idx="1"/>
          </p:nvPr>
        </p:nvSpPr>
        <p:spPr/>
        <p:txBody>
          <a:bodyPr/>
          <a:lstStyle/>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A9CDE040-A3AD-4B72-40BA-DD9976D8A549}"/>
              </a:ext>
            </a:extLst>
          </p:cNvPr>
          <p:cNvSpPr>
            <a:spLocks noGrp="1"/>
          </p:cNvSpPr>
          <p:nvPr>
            <p:ph type="sldNum" sz="quarter" idx="5"/>
          </p:nvPr>
        </p:nvSpPr>
        <p:spPr/>
        <p:txBody>
          <a:bodyPr/>
          <a:lstStyle/>
          <a:p>
            <a:fld id="{94EC3156-D817-4798-A24F-2085AE082267}" type="slidenum">
              <a:rPr lang="fi-FI" smtClean="0"/>
              <a:pPr/>
              <a:t>4</a:t>
            </a:fld>
            <a:endParaRPr lang="fi-FI"/>
          </a:p>
        </p:txBody>
      </p:sp>
    </p:spTree>
    <p:extLst>
      <p:ext uri="{BB962C8B-B14F-4D97-AF65-F5344CB8AC3E}">
        <p14:creationId xmlns:p14="http://schemas.microsoft.com/office/powerpoint/2010/main" val="446371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0F9F6-B03F-1FC3-EF00-B54E2E84B2E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224F2862-029D-7361-EFFB-91B6ACDC0408}"/>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F283A2D-86C2-3DFB-8E46-2CB48FA6460B}"/>
              </a:ext>
            </a:extLst>
          </p:cNvPr>
          <p:cNvSpPr>
            <a:spLocks noGrp="1"/>
          </p:cNvSpPr>
          <p:nvPr>
            <p:ph type="body" idx="1"/>
          </p:nvPr>
        </p:nvSpPr>
        <p:spPr/>
        <p:txBody>
          <a:bodyPr/>
          <a:lstStyle/>
          <a:p>
            <a:pPr>
              <a:buFont typeface="Arial"/>
              <a:buChar char="•"/>
            </a:pPr>
            <a:r>
              <a:rPr lang="fi"/>
              <a:t> Public </a:t>
            </a:r>
            <a:r>
              <a:rPr lang="fi" err="1"/>
              <a:t>art</a:t>
            </a:r>
            <a:r>
              <a:rPr lang="fi"/>
              <a:t> </a:t>
            </a:r>
            <a:r>
              <a:rPr lang="fi" err="1"/>
              <a:t>makes</a:t>
            </a:r>
            <a:r>
              <a:rPr lang="fi"/>
              <a:t> </a:t>
            </a:r>
            <a:r>
              <a:rPr lang="fi" err="1"/>
              <a:t>art</a:t>
            </a:r>
            <a:r>
              <a:rPr lang="fi"/>
              <a:t> </a:t>
            </a:r>
            <a:r>
              <a:rPr lang="fi" err="1"/>
              <a:t>accessible</a:t>
            </a:r>
            <a:r>
              <a:rPr lang="fi"/>
              <a:t> to </a:t>
            </a:r>
            <a:r>
              <a:rPr lang="fi" err="1"/>
              <a:t>every</a:t>
            </a:r>
            <a:r>
              <a:rPr lang="fi"/>
              <a:t> </a:t>
            </a:r>
            <a:r>
              <a:rPr lang="fi" err="1"/>
              <a:t>citizen</a:t>
            </a:r>
            <a:r>
              <a:rPr lang="fi"/>
              <a:t>. Finland is </a:t>
            </a:r>
            <a:r>
              <a:rPr lang="fi" err="1"/>
              <a:t>known</a:t>
            </a:r>
            <a:r>
              <a:rPr lang="fi"/>
              <a:t> for </a:t>
            </a:r>
            <a:r>
              <a:rPr lang="fi" err="1"/>
              <a:t>the</a:t>
            </a:r>
            <a:r>
              <a:rPr lang="fi"/>
              <a:t> </a:t>
            </a:r>
            <a:r>
              <a:rPr lang="fi" err="1"/>
              <a:t>percent</a:t>
            </a:r>
            <a:r>
              <a:rPr lang="fi"/>
              <a:t>-for-</a:t>
            </a:r>
            <a:r>
              <a:rPr lang="fi" err="1"/>
              <a:t>art</a:t>
            </a:r>
            <a:r>
              <a:rPr lang="fi"/>
              <a:t> </a:t>
            </a:r>
            <a:r>
              <a:rPr lang="fi" err="1"/>
              <a:t>principle</a:t>
            </a:r>
            <a:r>
              <a:rPr lang="fi"/>
              <a:t>, </a:t>
            </a:r>
            <a:r>
              <a:rPr lang="fi" err="1"/>
              <a:t>which</a:t>
            </a:r>
            <a:r>
              <a:rPr lang="fi"/>
              <a:t> </a:t>
            </a:r>
            <a:r>
              <a:rPr lang="fi" err="1"/>
              <a:t>funds</a:t>
            </a:r>
            <a:r>
              <a:rPr lang="fi"/>
              <a:t> </a:t>
            </a:r>
            <a:r>
              <a:rPr lang="fi" err="1"/>
              <a:t>public</a:t>
            </a:r>
            <a:r>
              <a:rPr lang="fi"/>
              <a:t> </a:t>
            </a:r>
            <a:r>
              <a:rPr lang="fi" err="1"/>
              <a:t>art</a:t>
            </a:r>
            <a:r>
              <a:rPr lang="fi"/>
              <a:t> for </a:t>
            </a:r>
            <a:r>
              <a:rPr lang="fi" err="1"/>
              <a:t>municipalities</a:t>
            </a:r>
            <a:r>
              <a:rPr lang="fi"/>
              <a:t>. Public </a:t>
            </a:r>
            <a:r>
              <a:rPr lang="fi" err="1"/>
              <a:t>artworks</a:t>
            </a:r>
            <a:r>
              <a:rPr lang="fi"/>
              <a:t> </a:t>
            </a:r>
            <a:r>
              <a:rPr lang="fi" err="1"/>
              <a:t>are</a:t>
            </a:r>
            <a:r>
              <a:rPr lang="fi"/>
              <a:t> </a:t>
            </a:r>
            <a:r>
              <a:rPr lang="fi" err="1"/>
              <a:t>commissioned</a:t>
            </a:r>
            <a:r>
              <a:rPr lang="fi"/>
              <a:t> </a:t>
            </a:r>
            <a:r>
              <a:rPr lang="fi" err="1"/>
              <a:t>by</a:t>
            </a:r>
            <a:r>
              <a:rPr lang="fi"/>
              <a:t> </a:t>
            </a:r>
            <a:r>
              <a:rPr lang="fi" err="1"/>
              <a:t>the</a:t>
            </a:r>
            <a:r>
              <a:rPr lang="fi"/>
              <a:t> </a:t>
            </a:r>
            <a:r>
              <a:rPr lang="fi" err="1"/>
              <a:t>state</a:t>
            </a:r>
            <a:r>
              <a:rPr lang="fi"/>
              <a:t>, </a:t>
            </a:r>
            <a:r>
              <a:rPr lang="fi" err="1"/>
              <a:t>municipalities</a:t>
            </a:r>
            <a:r>
              <a:rPr lang="fi"/>
              <a:t>, and </a:t>
            </a:r>
            <a:r>
              <a:rPr lang="fi" err="1"/>
              <a:t>private</a:t>
            </a:r>
            <a:r>
              <a:rPr lang="fi"/>
              <a:t> </a:t>
            </a:r>
            <a:r>
              <a:rPr lang="fi" err="1"/>
              <a:t>businesses</a:t>
            </a:r>
            <a:r>
              <a:rPr lang="fi"/>
              <a:t> for </a:t>
            </a:r>
            <a:r>
              <a:rPr lang="fi" err="1"/>
              <a:t>public</a:t>
            </a:r>
            <a:r>
              <a:rPr lang="fi"/>
              <a:t> </a:t>
            </a:r>
            <a:r>
              <a:rPr lang="fi" err="1"/>
              <a:t>spaces</a:t>
            </a:r>
            <a:r>
              <a:rPr lang="fi"/>
              <a:t>, </a:t>
            </a:r>
            <a:r>
              <a:rPr lang="fi" err="1"/>
              <a:t>office</a:t>
            </a:r>
            <a:r>
              <a:rPr lang="fi"/>
              <a:t> </a:t>
            </a:r>
            <a:r>
              <a:rPr lang="fi" err="1"/>
              <a:t>buildings</a:t>
            </a:r>
            <a:r>
              <a:rPr lang="fi"/>
              <a:t>, </a:t>
            </a:r>
            <a:r>
              <a:rPr lang="fi" err="1"/>
              <a:t>schools</a:t>
            </a:r>
            <a:r>
              <a:rPr lang="fi"/>
              <a:t>, </a:t>
            </a:r>
            <a:r>
              <a:rPr lang="fi" err="1"/>
              <a:t>outdoors</a:t>
            </a:r>
            <a:r>
              <a:rPr lang="fi"/>
              <a:t>, and </a:t>
            </a:r>
            <a:r>
              <a:rPr lang="fi" err="1"/>
              <a:t>shopping</a:t>
            </a:r>
            <a:r>
              <a:rPr lang="fi"/>
              <a:t> </a:t>
            </a:r>
            <a:r>
              <a:rPr lang="fi" err="1"/>
              <a:t>malls</a:t>
            </a:r>
            <a:r>
              <a:rPr lang="fi"/>
              <a:t>, to </a:t>
            </a:r>
            <a:r>
              <a:rPr lang="fi" err="1"/>
              <a:t>name</a:t>
            </a:r>
            <a:r>
              <a:rPr lang="fi"/>
              <a:t> a </a:t>
            </a:r>
            <a:r>
              <a:rPr lang="fi" err="1"/>
              <a:t>few</a:t>
            </a:r>
            <a:r>
              <a:rPr lang="fi"/>
              <a:t>. Public </a:t>
            </a:r>
            <a:r>
              <a:rPr lang="fi" err="1"/>
              <a:t>art</a:t>
            </a:r>
            <a:r>
              <a:rPr lang="fi"/>
              <a:t> </a:t>
            </a:r>
            <a:r>
              <a:rPr lang="fi" err="1"/>
              <a:t>competitions</a:t>
            </a:r>
            <a:r>
              <a:rPr lang="fi"/>
              <a:t> </a:t>
            </a:r>
            <a:r>
              <a:rPr lang="fi" err="1"/>
              <a:t>are</a:t>
            </a:r>
            <a:r>
              <a:rPr lang="fi"/>
              <a:t> </a:t>
            </a:r>
            <a:r>
              <a:rPr lang="fi" err="1"/>
              <a:t>very</a:t>
            </a:r>
            <a:r>
              <a:rPr lang="fi"/>
              <a:t> </a:t>
            </a:r>
            <a:r>
              <a:rPr lang="fi" err="1"/>
              <a:t>popular</a:t>
            </a:r>
            <a:r>
              <a:rPr lang="fi"/>
              <a:t> </a:t>
            </a:r>
            <a:r>
              <a:rPr lang="fi" err="1"/>
              <a:t>among</a:t>
            </a:r>
            <a:r>
              <a:rPr lang="fi"/>
              <a:t> </a:t>
            </a:r>
            <a:r>
              <a:rPr lang="fi" err="1"/>
              <a:t>contemporary</a:t>
            </a:r>
            <a:r>
              <a:rPr lang="fi"/>
              <a:t> </a:t>
            </a:r>
            <a:r>
              <a:rPr lang="fi" err="1"/>
              <a:t>artists</a:t>
            </a:r>
            <a:r>
              <a:rPr lang="fi"/>
              <a:t>, </a:t>
            </a:r>
            <a:r>
              <a:rPr lang="fi" err="1"/>
              <a:t>which</a:t>
            </a:r>
            <a:r>
              <a:rPr lang="fi"/>
              <a:t> </a:t>
            </a:r>
            <a:r>
              <a:rPr lang="fi" err="1"/>
              <a:t>leads</a:t>
            </a:r>
            <a:r>
              <a:rPr lang="fi"/>
              <a:t> to </a:t>
            </a:r>
            <a:r>
              <a:rPr lang="fi" err="1"/>
              <a:t>high-quality</a:t>
            </a:r>
            <a:r>
              <a:rPr lang="fi"/>
              <a:t> </a:t>
            </a:r>
            <a:r>
              <a:rPr lang="fi" err="1"/>
              <a:t>public</a:t>
            </a:r>
            <a:r>
              <a:rPr lang="fi"/>
              <a:t> </a:t>
            </a:r>
            <a:r>
              <a:rPr lang="fi" err="1"/>
              <a:t>artworks</a:t>
            </a:r>
            <a:r>
              <a:rPr lang="fi"/>
              <a:t> </a:t>
            </a:r>
            <a:r>
              <a:rPr lang="fi" err="1"/>
              <a:t>created</a:t>
            </a:r>
            <a:r>
              <a:rPr lang="fi"/>
              <a:t> </a:t>
            </a:r>
            <a:r>
              <a:rPr lang="fi" err="1"/>
              <a:t>by</a:t>
            </a:r>
            <a:r>
              <a:rPr lang="fi"/>
              <a:t> </a:t>
            </a:r>
            <a:r>
              <a:rPr lang="fi" err="1"/>
              <a:t>professionals</a:t>
            </a:r>
            <a:r>
              <a:rPr lang="fi"/>
              <a:t>.</a:t>
            </a:r>
            <a:endParaRPr lang="en-US"/>
          </a:p>
          <a:p>
            <a:pPr>
              <a:buFont typeface="Arial"/>
              <a:buChar char="•"/>
            </a:pPr>
            <a:endParaRPr lang="en-US"/>
          </a:p>
          <a:p>
            <a:pPr>
              <a:buFont typeface="Arial"/>
              <a:buChar char="•"/>
            </a:pPr>
            <a:r>
              <a:rPr lang="fi"/>
              <a:t> Public </a:t>
            </a:r>
            <a:r>
              <a:rPr lang="fi" err="1"/>
              <a:t>art</a:t>
            </a:r>
            <a:r>
              <a:rPr lang="fi"/>
              <a:t> </a:t>
            </a:r>
            <a:r>
              <a:rPr lang="fi" err="1"/>
              <a:t>brings</a:t>
            </a:r>
            <a:r>
              <a:rPr lang="fi"/>
              <a:t> </a:t>
            </a:r>
            <a:r>
              <a:rPr lang="fi" err="1"/>
              <a:t>art</a:t>
            </a:r>
            <a:r>
              <a:rPr lang="fi"/>
              <a:t> into </a:t>
            </a:r>
            <a:r>
              <a:rPr lang="fi" err="1"/>
              <a:t>people’s</a:t>
            </a:r>
            <a:r>
              <a:rPr lang="fi"/>
              <a:t> everyday environments and makes public spaces and the built environment more attractive. Commissioning public artworks provides artists with valuable work opportunities while increasing the accessibility of art. </a:t>
            </a:r>
            <a:r>
              <a:rPr lang="fi">
                <a:solidFill>
                  <a:srgbClr val="0A0A0A"/>
                </a:solidFill>
              </a:rPr>
              <a:t>Public </a:t>
            </a:r>
            <a:r>
              <a:rPr lang="fi" err="1">
                <a:solidFill>
                  <a:srgbClr val="0A0A0A"/>
                </a:solidFill>
              </a:rPr>
              <a:t>art</a:t>
            </a:r>
            <a:r>
              <a:rPr lang="fi">
                <a:solidFill>
                  <a:srgbClr val="0A0A0A"/>
                </a:solidFill>
              </a:rPr>
              <a:t> in </a:t>
            </a:r>
            <a:r>
              <a:rPr lang="fi" err="1">
                <a:solidFill>
                  <a:srgbClr val="0A0A0A"/>
                </a:solidFill>
              </a:rPr>
              <a:t>cities</a:t>
            </a:r>
            <a:r>
              <a:rPr lang="fi">
                <a:solidFill>
                  <a:srgbClr val="0A0A0A"/>
                </a:solidFill>
              </a:rPr>
              <a:t> and </a:t>
            </a:r>
            <a:r>
              <a:rPr lang="fi" err="1">
                <a:solidFill>
                  <a:srgbClr val="0A0A0A"/>
                </a:solidFill>
              </a:rPr>
              <a:t>municipalities</a:t>
            </a:r>
            <a:r>
              <a:rPr lang="fi">
                <a:solidFill>
                  <a:srgbClr val="0A0A0A"/>
                </a:solidFill>
              </a:rPr>
              <a:t> is </a:t>
            </a:r>
            <a:r>
              <a:rPr lang="fi" err="1">
                <a:solidFill>
                  <a:srgbClr val="0A0A0A"/>
                </a:solidFill>
              </a:rPr>
              <a:t>important</a:t>
            </a:r>
            <a:r>
              <a:rPr lang="fi">
                <a:solidFill>
                  <a:srgbClr val="0A0A0A"/>
                </a:solidFill>
              </a:rPr>
              <a:t> for </a:t>
            </a:r>
            <a:r>
              <a:rPr lang="fi" err="1">
                <a:solidFill>
                  <a:srgbClr val="0A0A0A"/>
                </a:solidFill>
              </a:rPr>
              <a:t>residents</a:t>
            </a:r>
            <a:r>
              <a:rPr lang="fi">
                <a:solidFill>
                  <a:srgbClr val="0A0A0A"/>
                </a:solidFill>
              </a:rPr>
              <a:t>. </a:t>
            </a:r>
            <a:r>
              <a:rPr lang="fi"/>
              <a:t>A </a:t>
            </a:r>
            <a:r>
              <a:rPr lang="fi" err="1"/>
              <a:t>survey</a:t>
            </a:r>
            <a:r>
              <a:rPr lang="fi"/>
              <a:t> </a:t>
            </a:r>
            <a:r>
              <a:rPr lang="fi" err="1"/>
              <a:t>by</a:t>
            </a:r>
            <a:r>
              <a:rPr lang="fi"/>
              <a:t> </a:t>
            </a:r>
            <a:r>
              <a:rPr lang="fi" err="1"/>
              <a:t>the</a:t>
            </a:r>
            <a:r>
              <a:rPr lang="fi"/>
              <a:t> </a:t>
            </a:r>
            <a:r>
              <a:rPr lang="fi" err="1"/>
              <a:t>Arts</a:t>
            </a:r>
            <a:r>
              <a:rPr lang="fi"/>
              <a:t> </a:t>
            </a:r>
            <a:r>
              <a:rPr lang="fi" err="1"/>
              <a:t>Promotion</a:t>
            </a:r>
            <a:r>
              <a:rPr lang="fi"/>
              <a:t> Centre </a:t>
            </a:r>
            <a:r>
              <a:rPr lang="fi" err="1"/>
              <a:t>shows</a:t>
            </a:r>
            <a:r>
              <a:rPr lang="fi"/>
              <a:t> </a:t>
            </a:r>
            <a:r>
              <a:rPr lang="fi" err="1"/>
              <a:t>that</a:t>
            </a:r>
            <a:r>
              <a:rPr lang="fi"/>
              <a:t> 72% of </a:t>
            </a:r>
            <a:r>
              <a:rPr lang="fi" err="1"/>
              <a:t>Finnish</a:t>
            </a:r>
            <a:r>
              <a:rPr lang="fi"/>
              <a:t> </a:t>
            </a:r>
            <a:r>
              <a:rPr lang="fi" err="1"/>
              <a:t>people</a:t>
            </a:r>
            <a:r>
              <a:rPr lang="fi"/>
              <a:t> </a:t>
            </a:r>
            <a:r>
              <a:rPr lang="fi" err="1"/>
              <a:t>want</a:t>
            </a:r>
            <a:r>
              <a:rPr lang="fi"/>
              <a:t> </a:t>
            </a:r>
            <a:r>
              <a:rPr lang="fi" err="1"/>
              <a:t>art</a:t>
            </a:r>
            <a:r>
              <a:rPr lang="fi"/>
              <a:t> in </a:t>
            </a:r>
            <a:r>
              <a:rPr lang="fi" err="1"/>
              <a:t>their</a:t>
            </a:r>
            <a:r>
              <a:rPr lang="fi"/>
              <a:t> </a:t>
            </a:r>
            <a:r>
              <a:rPr lang="fi" err="1"/>
              <a:t>everyday</a:t>
            </a:r>
            <a:r>
              <a:rPr lang="fi"/>
              <a:t> </a:t>
            </a:r>
            <a:r>
              <a:rPr lang="fi" err="1"/>
              <a:t>environment</a:t>
            </a:r>
            <a:r>
              <a:rPr lang="fi"/>
              <a:t>, and </a:t>
            </a:r>
            <a:r>
              <a:rPr lang="fi" err="1"/>
              <a:t>up</a:t>
            </a:r>
            <a:r>
              <a:rPr lang="fi"/>
              <a:t> to 47% </a:t>
            </a:r>
            <a:r>
              <a:rPr lang="fi" err="1"/>
              <a:t>are</a:t>
            </a:r>
            <a:r>
              <a:rPr lang="fi"/>
              <a:t> </a:t>
            </a:r>
            <a:r>
              <a:rPr lang="fi" err="1"/>
              <a:t>prepared</a:t>
            </a:r>
            <a:r>
              <a:rPr lang="fi"/>
              <a:t> to </a:t>
            </a:r>
            <a:r>
              <a:rPr lang="fi" err="1"/>
              <a:t>allocate</a:t>
            </a:r>
            <a:r>
              <a:rPr lang="fi"/>
              <a:t> </a:t>
            </a:r>
            <a:r>
              <a:rPr lang="fi" err="1"/>
              <a:t>more</a:t>
            </a:r>
            <a:r>
              <a:rPr lang="fi"/>
              <a:t> </a:t>
            </a:r>
            <a:r>
              <a:rPr lang="fi" err="1"/>
              <a:t>tax</a:t>
            </a:r>
            <a:r>
              <a:rPr lang="fi"/>
              <a:t> </a:t>
            </a:r>
            <a:r>
              <a:rPr lang="fi" err="1"/>
              <a:t>revenue</a:t>
            </a:r>
            <a:r>
              <a:rPr lang="fi"/>
              <a:t> for </a:t>
            </a:r>
            <a:r>
              <a:rPr lang="fi" err="1"/>
              <a:t>commissioning</a:t>
            </a:r>
            <a:r>
              <a:rPr lang="fi"/>
              <a:t> </a:t>
            </a:r>
            <a:r>
              <a:rPr lang="fi" err="1"/>
              <a:t>public</a:t>
            </a:r>
            <a:r>
              <a:rPr lang="fi"/>
              <a:t> art.</a:t>
            </a:r>
            <a:endParaRPr lang="en-US"/>
          </a:p>
        </p:txBody>
      </p:sp>
      <p:sp>
        <p:nvSpPr>
          <p:cNvPr id="4" name="Dian numeron paikkamerkki 3">
            <a:extLst>
              <a:ext uri="{FF2B5EF4-FFF2-40B4-BE49-F238E27FC236}">
                <a16:creationId xmlns:a16="http://schemas.microsoft.com/office/drawing/2014/main" id="{3B9C09B2-B494-044E-3A49-5231FBEE8019}"/>
              </a:ext>
            </a:extLst>
          </p:cNvPr>
          <p:cNvSpPr>
            <a:spLocks noGrp="1"/>
          </p:cNvSpPr>
          <p:nvPr>
            <p:ph type="sldNum" sz="quarter" idx="5"/>
          </p:nvPr>
        </p:nvSpPr>
        <p:spPr/>
        <p:txBody>
          <a:bodyPr/>
          <a:lstStyle/>
          <a:p>
            <a:fld id="{94EC3156-D817-4798-A24F-2085AE082267}" type="slidenum">
              <a:rPr lang="fi-FI" smtClean="0"/>
              <a:pPr/>
              <a:t>5</a:t>
            </a:fld>
            <a:endParaRPr lang="fi-FI"/>
          </a:p>
        </p:txBody>
      </p:sp>
    </p:spTree>
    <p:extLst>
      <p:ext uri="{BB962C8B-B14F-4D97-AF65-F5344CB8AC3E}">
        <p14:creationId xmlns:p14="http://schemas.microsoft.com/office/powerpoint/2010/main" val="1464487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CC611-9C2E-05DB-827E-7C79566CCE5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D3C9C58A-4142-981D-FAC4-2850902A31D2}"/>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B6BDC209-CD69-A1FC-5F04-89CCEA039C5D}"/>
              </a:ext>
            </a:extLst>
          </p:cNvPr>
          <p:cNvSpPr>
            <a:spLocks noGrp="1"/>
          </p:cNvSpPr>
          <p:nvPr>
            <p:ph type="body" idx="1"/>
          </p:nvPr>
        </p:nvSpPr>
        <p:spPr/>
        <p:txBody>
          <a:bodyPr/>
          <a:lstStyle/>
          <a:p>
            <a:pPr marL="171450" indent="-171450">
              <a:buFont typeface="Arial" panose="020B0604020202020204" pitchFamily="34" charset="0"/>
              <a:buChar char="•"/>
            </a:pPr>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5B2EA59A-1D79-6C03-66DE-CB80775EC31B}"/>
              </a:ext>
            </a:extLst>
          </p:cNvPr>
          <p:cNvSpPr>
            <a:spLocks noGrp="1"/>
          </p:cNvSpPr>
          <p:nvPr>
            <p:ph type="sldNum" sz="quarter" idx="5"/>
          </p:nvPr>
        </p:nvSpPr>
        <p:spPr/>
        <p:txBody>
          <a:bodyPr/>
          <a:lstStyle/>
          <a:p>
            <a:fld id="{94EC3156-D817-4798-A24F-2085AE082267}" type="slidenum">
              <a:rPr lang="fi-FI" smtClean="0"/>
              <a:pPr/>
              <a:t>6</a:t>
            </a:fld>
            <a:endParaRPr lang="fi-FI"/>
          </a:p>
        </p:txBody>
      </p:sp>
    </p:spTree>
    <p:extLst>
      <p:ext uri="{BB962C8B-B14F-4D97-AF65-F5344CB8AC3E}">
        <p14:creationId xmlns:p14="http://schemas.microsoft.com/office/powerpoint/2010/main" val="4041188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B6DE3-DEDD-4223-1AD8-FD6A30BB5BA1}"/>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5CE2F74E-99EC-2AAF-1283-C7C2EF504E70}"/>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3428F3C4-0B2D-7956-61C6-BC2C041CE01D}"/>
              </a:ext>
            </a:extLst>
          </p:cNvPr>
          <p:cNvSpPr>
            <a:spLocks noGrp="1"/>
          </p:cNvSpPr>
          <p:nvPr>
            <p:ph type="body" idx="1"/>
          </p:nvPr>
        </p:nvSpPr>
        <p:spPr/>
        <p:txBody>
          <a:bodyPr/>
          <a:lstStyle/>
          <a:p>
            <a:pPr>
              <a:buFont typeface="Arial" panose="020B0604020202020204" pitchFamily="34" charset="0"/>
              <a:buChar char="•"/>
            </a:pPr>
            <a:r>
              <a:rPr lang="fi" kern="100"/>
              <a:t> </a:t>
            </a:r>
            <a:r>
              <a:rPr lang="fi" kern="100" err="1"/>
              <a:t>Take</a:t>
            </a:r>
            <a:r>
              <a:rPr lang="fi" kern="100"/>
              <a:t> a </a:t>
            </a:r>
            <a:r>
              <a:rPr lang="fi" kern="100" err="1"/>
              <a:t>road</a:t>
            </a:r>
            <a:r>
              <a:rPr lang="fi" kern="100"/>
              <a:t> </a:t>
            </a:r>
            <a:r>
              <a:rPr lang="fi" kern="100" err="1"/>
              <a:t>trip</a:t>
            </a:r>
            <a:r>
              <a:rPr lang="fi" kern="100"/>
              <a:t> to </a:t>
            </a:r>
            <a:r>
              <a:rPr lang="fi" kern="100" err="1"/>
              <a:t>the</a:t>
            </a:r>
            <a:r>
              <a:rPr lang="fi" kern="100"/>
              <a:t> </a:t>
            </a:r>
            <a:r>
              <a:rPr lang="fi" kern="100" err="1"/>
              <a:t>Finnish</a:t>
            </a:r>
            <a:r>
              <a:rPr lang="fi" kern="100"/>
              <a:t> countryside and </a:t>
            </a:r>
            <a:r>
              <a:rPr lang="fi" kern="100" err="1"/>
              <a:t>enjoy</a:t>
            </a:r>
            <a:r>
              <a:rPr lang="fi" kern="100"/>
              <a:t> some </a:t>
            </a:r>
            <a:r>
              <a:rPr lang="fi" kern="100" err="1"/>
              <a:t>art</a:t>
            </a:r>
            <a:r>
              <a:rPr lang="fi" kern="100"/>
              <a:t> </a:t>
            </a:r>
            <a:r>
              <a:rPr lang="fi" kern="100" err="1"/>
              <a:t>while</a:t>
            </a:r>
            <a:r>
              <a:rPr lang="fi" kern="100"/>
              <a:t> </a:t>
            </a:r>
            <a:r>
              <a:rPr lang="fi" kern="100" err="1"/>
              <a:t>you’re</a:t>
            </a:r>
            <a:r>
              <a:rPr lang="fi" kern="100"/>
              <a:t> at it! In </a:t>
            </a:r>
            <a:r>
              <a:rPr lang="fi" kern="100" err="1"/>
              <a:t>the</a:t>
            </a:r>
            <a:r>
              <a:rPr lang="fi" kern="100"/>
              <a:t> </a:t>
            </a:r>
            <a:r>
              <a:rPr lang="fi" kern="100" err="1"/>
              <a:t>summertime</a:t>
            </a:r>
            <a:r>
              <a:rPr lang="fi" kern="100"/>
              <a:t>, </a:t>
            </a:r>
            <a:r>
              <a:rPr lang="fi" kern="100" err="1"/>
              <a:t>dozens</a:t>
            </a:r>
            <a:r>
              <a:rPr lang="fi" kern="100"/>
              <a:t> of </a:t>
            </a:r>
            <a:r>
              <a:rPr lang="fi" kern="100" err="1"/>
              <a:t>regional</a:t>
            </a:r>
            <a:r>
              <a:rPr lang="fi" kern="100"/>
              <a:t> </a:t>
            </a:r>
            <a:r>
              <a:rPr lang="fi" kern="100" err="1"/>
              <a:t>art</a:t>
            </a:r>
            <a:r>
              <a:rPr lang="fi" kern="100"/>
              <a:t> </a:t>
            </a:r>
            <a:r>
              <a:rPr lang="fi" kern="100" err="1"/>
              <a:t>exhibitions</a:t>
            </a:r>
            <a:r>
              <a:rPr lang="fi" kern="100"/>
              <a:t> open to </a:t>
            </a:r>
            <a:r>
              <a:rPr lang="fi" kern="100" err="1"/>
              <a:t>the</a:t>
            </a:r>
            <a:r>
              <a:rPr lang="fi" kern="100"/>
              <a:t> </a:t>
            </a:r>
            <a:r>
              <a:rPr lang="fi" kern="100" err="1"/>
              <a:t>audience</a:t>
            </a:r>
            <a:r>
              <a:rPr lang="fi" kern="100"/>
              <a:t>, </a:t>
            </a:r>
            <a:r>
              <a:rPr lang="fi" kern="100" err="1"/>
              <a:t>often</a:t>
            </a:r>
            <a:r>
              <a:rPr lang="fi" kern="100"/>
              <a:t> in </a:t>
            </a:r>
            <a:r>
              <a:rPr lang="fi" kern="100" err="1"/>
              <a:t>remote</a:t>
            </a:r>
            <a:r>
              <a:rPr lang="fi" kern="100"/>
              <a:t> countryside </a:t>
            </a:r>
            <a:r>
              <a:rPr lang="fi" kern="100" err="1"/>
              <a:t>locations</a:t>
            </a:r>
            <a:r>
              <a:rPr lang="fi" kern="100"/>
              <a:t>. Summer </a:t>
            </a:r>
            <a:r>
              <a:rPr lang="fi" kern="100" err="1"/>
              <a:t>exhibitions</a:t>
            </a:r>
            <a:r>
              <a:rPr lang="fi" kern="100"/>
              <a:t> </a:t>
            </a:r>
            <a:r>
              <a:rPr lang="fi" kern="100" err="1"/>
              <a:t>are</a:t>
            </a:r>
            <a:r>
              <a:rPr lang="fi" kern="100"/>
              <a:t> a </a:t>
            </a:r>
            <a:r>
              <a:rPr lang="fi" kern="100" err="1"/>
              <a:t>vital</a:t>
            </a:r>
            <a:r>
              <a:rPr lang="fi" kern="100"/>
              <a:t> </a:t>
            </a:r>
            <a:r>
              <a:rPr lang="fi" kern="100" err="1"/>
              <a:t>part</a:t>
            </a:r>
            <a:r>
              <a:rPr lang="fi" kern="100"/>
              <a:t> of </a:t>
            </a:r>
            <a:r>
              <a:rPr lang="fi" kern="100" err="1"/>
              <a:t>the</a:t>
            </a:r>
            <a:r>
              <a:rPr lang="fi" kern="100"/>
              <a:t> </a:t>
            </a:r>
            <a:r>
              <a:rPr lang="fi" kern="100" err="1"/>
              <a:t>Finnish</a:t>
            </a:r>
            <a:r>
              <a:rPr lang="fi" kern="100"/>
              <a:t> </a:t>
            </a:r>
            <a:r>
              <a:rPr lang="fi" kern="100" err="1"/>
              <a:t>art</a:t>
            </a:r>
            <a:r>
              <a:rPr lang="fi" kern="100"/>
              <a:t> </a:t>
            </a:r>
            <a:r>
              <a:rPr lang="fi" kern="100" err="1"/>
              <a:t>ecosystem</a:t>
            </a:r>
            <a:r>
              <a:rPr lang="fi" kern="100"/>
              <a:t>. Some of </a:t>
            </a:r>
            <a:r>
              <a:rPr lang="fi" kern="100" err="1"/>
              <a:t>the</a:t>
            </a:r>
            <a:r>
              <a:rPr lang="fi" kern="100"/>
              <a:t> </a:t>
            </a:r>
            <a:r>
              <a:rPr lang="fi" kern="100" err="1"/>
              <a:t>traditional</a:t>
            </a:r>
            <a:r>
              <a:rPr lang="fi" kern="100"/>
              <a:t> summer </a:t>
            </a:r>
            <a:r>
              <a:rPr lang="fi" kern="100" err="1"/>
              <a:t>exhibitions</a:t>
            </a:r>
            <a:r>
              <a:rPr lang="fi" kern="100"/>
              <a:t> </a:t>
            </a:r>
            <a:r>
              <a:rPr lang="fi" kern="100" err="1"/>
              <a:t>have</a:t>
            </a:r>
            <a:r>
              <a:rPr lang="fi" kern="100"/>
              <a:t> a </a:t>
            </a:r>
            <a:r>
              <a:rPr lang="fi" kern="100" err="1"/>
              <a:t>decade</a:t>
            </a:r>
            <a:r>
              <a:rPr lang="fi" kern="100"/>
              <a:t>-long </a:t>
            </a:r>
            <a:r>
              <a:rPr lang="fi" kern="100" err="1"/>
              <a:t>history</a:t>
            </a:r>
            <a:r>
              <a:rPr lang="fi" kern="100"/>
              <a:t>, </a:t>
            </a:r>
            <a:r>
              <a:rPr lang="fi" kern="100" err="1"/>
              <a:t>such</a:t>
            </a:r>
            <a:r>
              <a:rPr lang="fi" kern="100"/>
              <a:t> as </a:t>
            </a:r>
            <a:r>
              <a:rPr lang="fi" kern="100" err="1"/>
              <a:t>the</a:t>
            </a:r>
            <a:r>
              <a:rPr lang="fi" kern="100"/>
              <a:t> </a:t>
            </a:r>
            <a:r>
              <a:rPr lang="fi" kern="100" err="1"/>
              <a:t>established</a:t>
            </a:r>
            <a:r>
              <a:rPr lang="fi" kern="100"/>
              <a:t> Mänttä </a:t>
            </a:r>
            <a:r>
              <a:rPr lang="fi" kern="100" err="1"/>
              <a:t>Art</a:t>
            </a:r>
            <a:r>
              <a:rPr lang="fi" kern="100"/>
              <a:t> Festival, </a:t>
            </a:r>
            <a:r>
              <a:rPr lang="fi" kern="100" err="1"/>
              <a:t>first</a:t>
            </a:r>
            <a:r>
              <a:rPr lang="fi" kern="100"/>
              <a:t> </a:t>
            </a:r>
            <a:r>
              <a:rPr lang="fi" kern="100" err="1"/>
              <a:t>organised</a:t>
            </a:r>
            <a:r>
              <a:rPr lang="fi" kern="100"/>
              <a:t> in 1993, and </a:t>
            </a:r>
            <a:r>
              <a:rPr lang="fi" kern="100" err="1"/>
              <a:t>Art</a:t>
            </a:r>
            <a:r>
              <a:rPr lang="fi" kern="100"/>
              <a:t> Center Purnu, </a:t>
            </a:r>
            <a:r>
              <a:rPr lang="fi" kern="100" err="1"/>
              <a:t>dating</a:t>
            </a:r>
            <a:r>
              <a:rPr lang="fi" kern="100"/>
              <a:t> </a:t>
            </a:r>
            <a:r>
              <a:rPr lang="fi" kern="100" err="1"/>
              <a:t>back</a:t>
            </a:r>
            <a:r>
              <a:rPr lang="fi" kern="100"/>
              <a:t> to 1967. Purnu, </a:t>
            </a:r>
            <a:r>
              <a:rPr lang="fi" kern="100" err="1"/>
              <a:t>located</a:t>
            </a:r>
            <a:r>
              <a:rPr lang="fi" kern="100"/>
              <a:t> at </a:t>
            </a:r>
            <a:r>
              <a:rPr lang="fi" kern="100" err="1"/>
              <a:t>the</a:t>
            </a:r>
            <a:r>
              <a:rPr lang="fi" kern="100"/>
              <a:t> summer </a:t>
            </a:r>
            <a:r>
              <a:rPr lang="fi" kern="100" err="1"/>
              <a:t>atelier</a:t>
            </a:r>
            <a:r>
              <a:rPr lang="fi" kern="100"/>
              <a:t> of </a:t>
            </a:r>
            <a:r>
              <a:rPr lang="fi" kern="100" err="1"/>
              <a:t>sculptor</a:t>
            </a:r>
            <a:r>
              <a:rPr lang="fi" kern="100"/>
              <a:t> Aimo Tukiainen (1917–1996), </a:t>
            </a:r>
            <a:r>
              <a:rPr lang="fi" kern="100" err="1"/>
              <a:t>even</a:t>
            </a:r>
            <a:r>
              <a:rPr lang="fi" kern="100"/>
              <a:t> </a:t>
            </a:r>
            <a:r>
              <a:rPr lang="fi" kern="100" err="1"/>
              <a:t>has</a:t>
            </a:r>
            <a:r>
              <a:rPr lang="fi" kern="100"/>
              <a:t> a </a:t>
            </a:r>
            <a:r>
              <a:rPr lang="fi" kern="100" err="1"/>
              <a:t>traditional</a:t>
            </a:r>
            <a:r>
              <a:rPr lang="fi" kern="100"/>
              <a:t> </a:t>
            </a:r>
            <a:r>
              <a:rPr lang="fi" kern="100" err="1"/>
              <a:t>smoke</a:t>
            </a:r>
            <a:r>
              <a:rPr lang="fi" kern="100"/>
              <a:t> sauna for </a:t>
            </a:r>
            <a:r>
              <a:rPr lang="fi" kern="100" err="1"/>
              <a:t>art-loving</a:t>
            </a:r>
            <a:r>
              <a:rPr lang="fi" kern="100"/>
              <a:t> </a:t>
            </a:r>
            <a:r>
              <a:rPr lang="fi" kern="100" err="1"/>
              <a:t>visitors</a:t>
            </a:r>
            <a:r>
              <a:rPr lang="fi" kern="100"/>
              <a:t> to </a:t>
            </a:r>
            <a:r>
              <a:rPr lang="fi" kern="100" err="1"/>
              <a:t>relax</a:t>
            </a:r>
            <a:r>
              <a:rPr lang="fi" kern="100"/>
              <a:t> </a:t>
            </a:r>
            <a:r>
              <a:rPr lang="fi" kern="100" err="1"/>
              <a:t>after</a:t>
            </a:r>
            <a:r>
              <a:rPr lang="fi" kern="100"/>
              <a:t> </a:t>
            </a:r>
            <a:r>
              <a:rPr lang="fi" kern="100" err="1"/>
              <a:t>the</a:t>
            </a:r>
            <a:r>
              <a:rPr lang="fi" kern="100"/>
              <a:t> </a:t>
            </a:r>
            <a:r>
              <a:rPr lang="fi" kern="100" err="1"/>
              <a:t>exhibition</a:t>
            </a:r>
            <a:r>
              <a:rPr lang="fi" kern="100"/>
              <a:t> </a:t>
            </a:r>
            <a:r>
              <a:rPr lang="fi" kern="100" err="1"/>
              <a:t>tour</a:t>
            </a:r>
            <a:r>
              <a:rPr lang="fi" kern="100"/>
              <a:t>. </a:t>
            </a:r>
            <a:r>
              <a:rPr lang="fi" kern="100" err="1"/>
              <a:t>Newer</a:t>
            </a:r>
            <a:r>
              <a:rPr lang="fi" kern="100"/>
              <a:t> </a:t>
            </a:r>
            <a:r>
              <a:rPr lang="fi" kern="100" err="1"/>
              <a:t>events</a:t>
            </a:r>
            <a:r>
              <a:rPr lang="fi" kern="100"/>
              <a:t> </a:t>
            </a:r>
            <a:r>
              <a:rPr lang="fi" kern="100" err="1"/>
              <a:t>such</a:t>
            </a:r>
            <a:r>
              <a:rPr lang="fi" kern="100"/>
              <a:t> as Haihatus </a:t>
            </a:r>
            <a:r>
              <a:rPr lang="fi" kern="100" err="1"/>
              <a:t>Art</a:t>
            </a:r>
            <a:r>
              <a:rPr lang="fi" kern="100"/>
              <a:t> Festival, </a:t>
            </a:r>
            <a:r>
              <a:rPr lang="fi" kern="100" err="1"/>
              <a:t>Art</a:t>
            </a:r>
            <a:r>
              <a:rPr lang="fi" kern="100"/>
              <a:t> Ii Biennale, and Fiskars </a:t>
            </a:r>
            <a:r>
              <a:rPr lang="fi" kern="100" err="1"/>
              <a:t>Art</a:t>
            </a:r>
            <a:r>
              <a:rPr lang="fi" kern="100"/>
              <a:t> &amp; Design Biennale </a:t>
            </a:r>
            <a:r>
              <a:rPr lang="fi" kern="100" err="1"/>
              <a:t>complement</a:t>
            </a:r>
            <a:r>
              <a:rPr lang="fi" kern="100"/>
              <a:t> </a:t>
            </a:r>
            <a:r>
              <a:rPr lang="fi" kern="100" err="1"/>
              <a:t>the</a:t>
            </a:r>
            <a:r>
              <a:rPr lang="fi" kern="100"/>
              <a:t> summer </a:t>
            </a:r>
            <a:r>
              <a:rPr lang="fi" kern="100" err="1"/>
              <a:t>exhibition</a:t>
            </a:r>
            <a:r>
              <a:rPr lang="fi" kern="100"/>
              <a:t> </a:t>
            </a:r>
            <a:r>
              <a:rPr lang="fi" kern="100" err="1"/>
              <a:t>map</a:t>
            </a:r>
            <a:r>
              <a:rPr lang="fi" kern="100"/>
              <a:t>.</a:t>
            </a:r>
            <a:endParaRPr lang="en-US" kern="100"/>
          </a:p>
          <a:p>
            <a:pPr>
              <a:buFont typeface="Arial" panose="020B0604020202020204" pitchFamily="34" charset="0"/>
              <a:buChar char="•"/>
            </a:pPr>
            <a:endParaRPr lang="en-US" kern="100"/>
          </a:p>
          <a:p>
            <a:pPr>
              <a:buFont typeface="Arial" panose="020B0604020202020204" pitchFamily="34" charset="0"/>
              <a:buChar char="•"/>
            </a:pPr>
            <a:r>
              <a:rPr lang="fi" kern="100"/>
              <a:t> </a:t>
            </a:r>
            <a:r>
              <a:rPr lang="fi" kern="100" err="1"/>
              <a:t>Often</a:t>
            </a:r>
            <a:r>
              <a:rPr lang="fi" kern="100"/>
              <a:t> </a:t>
            </a:r>
            <a:r>
              <a:rPr lang="fi" kern="100" err="1"/>
              <a:t>located</a:t>
            </a:r>
            <a:r>
              <a:rPr lang="fi" kern="100"/>
              <a:t> in </a:t>
            </a:r>
            <a:r>
              <a:rPr lang="fi" kern="100" err="1"/>
              <a:t>unique</a:t>
            </a:r>
            <a:r>
              <a:rPr lang="fi" kern="100"/>
              <a:t> </a:t>
            </a:r>
            <a:r>
              <a:rPr lang="fi" kern="100" err="1"/>
              <a:t>settings</a:t>
            </a:r>
            <a:r>
              <a:rPr lang="fi" kern="100"/>
              <a:t> of </a:t>
            </a:r>
            <a:r>
              <a:rPr lang="fi" kern="100" err="1"/>
              <a:t>nature</a:t>
            </a:r>
            <a:r>
              <a:rPr lang="fi" kern="100"/>
              <a:t> and </a:t>
            </a:r>
            <a:r>
              <a:rPr lang="fi" kern="100" err="1"/>
              <a:t>historical</a:t>
            </a:r>
            <a:r>
              <a:rPr lang="fi" kern="100"/>
              <a:t> </a:t>
            </a:r>
            <a:r>
              <a:rPr lang="fi" kern="100" err="1"/>
              <a:t>sites</a:t>
            </a:r>
            <a:r>
              <a:rPr lang="fi" kern="100"/>
              <a:t>, </a:t>
            </a:r>
            <a:r>
              <a:rPr lang="fi" kern="100" err="1"/>
              <a:t>the</a:t>
            </a:r>
            <a:r>
              <a:rPr lang="fi" kern="100"/>
              <a:t> summer </a:t>
            </a:r>
            <a:r>
              <a:rPr lang="fi" kern="100" err="1"/>
              <a:t>exhibitions</a:t>
            </a:r>
            <a:r>
              <a:rPr lang="fi" kern="100"/>
              <a:t> </a:t>
            </a:r>
            <a:r>
              <a:rPr lang="fi" kern="100" err="1"/>
              <a:t>attract</a:t>
            </a:r>
            <a:r>
              <a:rPr lang="fi" kern="100"/>
              <a:t> </a:t>
            </a:r>
            <a:r>
              <a:rPr lang="fi" kern="100" err="1"/>
              <a:t>thousands</a:t>
            </a:r>
            <a:r>
              <a:rPr lang="fi" kern="100"/>
              <a:t> of </a:t>
            </a:r>
            <a:r>
              <a:rPr lang="fi" kern="100" err="1"/>
              <a:t>visitors</a:t>
            </a:r>
            <a:r>
              <a:rPr lang="fi" kern="100"/>
              <a:t> </a:t>
            </a:r>
            <a:r>
              <a:rPr lang="fi" kern="100" err="1"/>
              <a:t>annually</a:t>
            </a:r>
            <a:r>
              <a:rPr lang="fi" kern="100"/>
              <a:t>. </a:t>
            </a:r>
            <a:r>
              <a:rPr lang="fi" kern="100" err="1"/>
              <a:t>While</a:t>
            </a:r>
            <a:r>
              <a:rPr lang="fi" kern="100"/>
              <a:t> </a:t>
            </a:r>
            <a:r>
              <a:rPr lang="fi" kern="100" err="1"/>
              <a:t>roadtripping</a:t>
            </a:r>
            <a:r>
              <a:rPr lang="fi" kern="100"/>
              <a:t>, pop into some </a:t>
            </a:r>
            <a:r>
              <a:rPr lang="fi" kern="100" err="1"/>
              <a:t>old</a:t>
            </a:r>
            <a:r>
              <a:rPr lang="fi" kern="100"/>
              <a:t> </a:t>
            </a:r>
            <a:r>
              <a:rPr lang="fi" kern="100" err="1"/>
              <a:t>manor</a:t>
            </a:r>
            <a:r>
              <a:rPr lang="fi" kern="100"/>
              <a:t> </a:t>
            </a:r>
            <a:r>
              <a:rPr lang="fi" kern="100" err="1"/>
              <a:t>houses</a:t>
            </a:r>
            <a:r>
              <a:rPr lang="fi" kern="100"/>
              <a:t> </a:t>
            </a:r>
            <a:r>
              <a:rPr lang="fi" kern="100" err="1"/>
              <a:t>also</a:t>
            </a:r>
            <a:r>
              <a:rPr lang="fi" kern="100"/>
              <a:t> </a:t>
            </a:r>
            <a:r>
              <a:rPr lang="fi" kern="100" err="1"/>
              <a:t>housing</a:t>
            </a:r>
            <a:r>
              <a:rPr lang="fi" kern="100"/>
              <a:t> </a:t>
            </a:r>
            <a:r>
              <a:rPr lang="fi" kern="100" err="1"/>
              <a:t>art</a:t>
            </a:r>
            <a:r>
              <a:rPr lang="fi" kern="100"/>
              <a:t> </a:t>
            </a:r>
            <a:r>
              <a:rPr lang="fi" kern="100" err="1"/>
              <a:t>exhibitions</a:t>
            </a:r>
            <a:r>
              <a:rPr lang="fi" kern="100"/>
              <a:t> </a:t>
            </a:r>
            <a:r>
              <a:rPr lang="fi" kern="100" err="1"/>
              <a:t>like</a:t>
            </a:r>
            <a:r>
              <a:rPr lang="fi" kern="100"/>
              <a:t> Laukko </a:t>
            </a:r>
            <a:r>
              <a:rPr lang="fi" kern="100" err="1"/>
              <a:t>Manor</a:t>
            </a:r>
            <a:r>
              <a:rPr lang="fi" kern="100"/>
              <a:t>, </a:t>
            </a:r>
            <a:r>
              <a:rPr lang="fi" kern="100" err="1"/>
              <a:t>Wiurila</a:t>
            </a:r>
            <a:r>
              <a:rPr lang="fi" kern="100"/>
              <a:t> </a:t>
            </a:r>
            <a:r>
              <a:rPr lang="fi" kern="100" err="1"/>
              <a:t>Manor</a:t>
            </a:r>
            <a:r>
              <a:rPr lang="fi" kern="100"/>
              <a:t>, </a:t>
            </a:r>
            <a:r>
              <a:rPr lang="fi" kern="100" err="1"/>
              <a:t>or</a:t>
            </a:r>
            <a:r>
              <a:rPr lang="fi" kern="100"/>
              <a:t> </a:t>
            </a:r>
            <a:r>
              <a:rPr lang="fi" kern="100" err="1"/>
              <a:t>Art</a:t>
            </a:r>
            <a:r>
              <a:rPr lang="fi" kern="100"/>
              <a:t> Center Salmela. A </a:t>
            </a:r>
            <a:r>
              <a:rPr lang="fi" kern="100" err="1"/>
              <a:t>peculiar</a:t>
            </a:r>
            <a:r>
              <a:rPr lang="fi" kern="100"/>
              <a:t> </a:t>
            </a:r>
            <a:r>
              <a:rPr lang="fi" kern="100" err="1"/>
              <a:t>destination</a:t>
            </a:r>
            <a:r>
              <a:rPr lang="fi" kern="100"/>
              <a:t> is </a:t>
            </a:r>
            <a:r>
              <a:rPr lang="fi" kern="100" err="1"/>
              <a:t>also</a:t>
            </a:r>
            <a:r>
              <a:rPr lang="fi" kern="100"/>
              <a:t> </a:t>
            </a:r>
            <a:r>
              <a:rPr lang="fi" kern="100" err="1"/>
              <a:t>the</a:t>
            </a:r>
            <a:r>
              <a:rPr lang="fi" kern="100"/>
              <a:t> Parikkala </a:t>
            </a:r>
            <a:r>
              <a:rPr lang="fi" kern="100" err="1"/>
              <a:t>Sculpture</a:t>
            </a:r>
            <a:r>
              <a:rPr lang="fi" kern="100"/>
              <a:t> Park, </a:t>
            </a:r>
            <a:r>
              <a:rPr lang="fi" kern="100" err="1"/>
              <a:t>founded</a:t>
            </a:r>
            <a:r>
              <a:rPr lang="fi" kern="100"/>
              <a:t> </a:t>
            </a:r>
            <a:r>
              <a:rPr lang="fi" kern="100" err="1"/>
              <a:t>by</a:t>
            </a:r>
            <a:r>
              <a:rPr lang="fi" kern="100"/>
              <a:t> </a:t>
            </a:r>
            <a:r>
              <a:rPr lang="fi" kern="100" err="1"/>
              <a:t>self-taught</a:t>
            </a:r>
            <a:r>
              <a:rPr lang="fi" kern="100"/>
              <a:t> </a:t>
            </a:r>
            <a:r>
              <a:rPr lang="fi" kern="100" err="1"/>
              <a:t>artist</a:t>
            </a:r>
            <a:r>
              <a:rPr lang="fi" kern="100"/>
              <a:t> Veijo Rönkkönen.</a:t>
            </a:r>
            <a:endParaRPr lang="en-US" kern="100"/>
          </a:p>
          <a:p>
            <a:endParaRPr lang="fi" kern="100"/>
          </a:p>
          <a:p>
            <a:pPr>
              <a:buFont typeface="Arial" panose="020B0604020202020204" pitchFamily="34" charset="0"/>
              <a:buChar char="•"/>
            </a:pPr>
            <a:r>
              <a:rPr lang="fi" kern="100"/>
              <a:t> A </a:t>
            </a:r>
            <a:r>
              <a:rPr lang="fi" kern="100" err="1"/>
              <a:t>counterpart</a:t>
            </a:r>
            <a:r>
              <a:rPr lang="fi" kern="100"/>
              <a:t> for summer </a:t>
            </a:r>
            <a:r>
              <a:rPr lang="fi" kern="100" err="1"/>
              <a:t>exhibitions</a:t>
            </a:r>
            <a:r>
              <a:rPr lang="fi" kern="100"/>
              <a:t> is </a:t>
            </a:r>
            <a:r>
              <a:rPr lang="fi" kern="100" err="1"/>
              <a:t>popular</a:t>
            </a:r>
            <a:r>
              <a:rPr lang="fi" kern="100"/>
              <a:t> </a:t>
            </a:r>
            <a:r>
              <a:rPr lang="fi" kern="100" err="1"/>
              <a:t>light</a:t>
            </a:r>
            <a:r>
              <a:rPr lang="fi" kern="100"/>
              <a:t> </a:t>
            </a:r>
            <a:r>
              <a:rPr lang="fi" kern="100" err="1"/>
              <a:t>art</a:t>
            </a:r>
            <a:r>
              <a:rPr lang="fi" kern="100"/>
              <a:t> </a:t>
            </a:r>
            <a:r>
              <a:rPr lang="fi" kern="100" err="1"/>
              <a:t>festivals</a:t>
            </a:r>
            <a:r>
              <a:rPr lang="fi" kern="100"/>
              <a:t>, </a:t>
            </a:r>
            <a:r>
              <a:rPr lang="fi" kern="100" err="1"/>
              <a:t>such</a:t>
            </a:r>
            <a:r>
              <a:rPr lang="fi" kern="100"/>
              <a:t> as Lux Helsinki, </a:t>
            </a:r>
            <a:r>
              <a:rPr lang="fi" kern="100" err="1"/>
              <a:t>illuminating</a:t>
            </a:r>
            <a:r>
              <a:rPr lang="fi" kern="100"/>
              <a:t> </a:t>
            </a:r>
            <a:r>
              <a:rPr lang="fi" kern="100" err="1"/>
              <a:t>dark</a:t>
            </a:r>
            <a:r>
              <a:rPr lang="fi" kern="100"/>
              <a:t> </a:t>
            </a:r>
            <a:r>
              <a:rPr lang="fi" kern="100" err="1"/>
              <a:t>winter</a:t>
            </a:r>
            <a:r>
              <a:rPr lang="fi" kern="100"/>
              <a:t> </a:t>
            </a:r>
            <a:r>
              <a:rPr lang="fi" kern="100" err="1"/>
              <a:t>days</a:t>
            </a:r>
            <a:r>
              <a:rPr lang="fi" kern="100"/>
              <a:t>.</a:t>
            </a:r>
            <a:endParaRPr lang="en-US" kern="100"/>
          </a:p>
        </p:txBody>
      </p:sp>
      <p:sp>
        <p:nvSpPr>
          <p:cNvPr id="4" name="Dian numeron paikkamerkki 3">
            <a:extLst>
              <a:ext uri="{FF2B5EF4-FFF2-40B4-BE49-F238E27FC236}">
                <a16:creationId xmlns:a16="http://schemas.microsoft.com/office/drawing/2014/main" id="{DC6C96EE-E12D-AD8E-91F7-38D32274D06C}"/>
              </a:ext>
            </a:extLst>
          </p:cNvPr>
          <p:cNvSpPr>
            <a:spLocks noGrp="1"/>
          </p:cNvSpPr>
          <p:nvPr>
            <p:ph type="sldNum" sz="quarter" idx="5"/>
          </p:nvPr>
        </p:nvSpPr>
        <p:spPr/>
        <p:txBody>
          <a:bodyPr/>
          <a:lstStyle/>
          <a:p>
            <a:fld id="{94EC3156-D817-4798-A24F-2085AE082267}" type="slidenum">
              <a:rPr lang="fi-FI" smtClean="0"/>
              <a:pPr/>
              <a:t>7</a:t>
            </a:fld>
            <a:endParaRPr lang="fi-FI"/>
          </a:p>
        </p:txBody>
      </p:sp>
    </p:spTree>
    <p:extLst>
      <p:ext uri="{BB962C8B-B14F-4D97-AF65-F5344CB8AC3E}">
        <p14:creationId xmlns:p14="http://schemas.microsoft.com/office/powerpoint/2010/main" val="3996269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BA580-025A-D72B-0624-A443E10AD96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3DDA9BA6-1900-9D14-2B22-3C97FE8E2D79}"/>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F86714BF-4B2B-190F-0467-9BD1F6EA7EE9}"/>
              </a:ext>
            </a:extLst>
          </p:cNvPr>
          <p:cNvSpPr>
            <a:spLocks noGrp="1"/>
          </p:cNvSpPr>
          <p:nvPr>
            <p:ph type="body" idx="1"/>
          </p:nvPr>
        </p:nvSpPr>
        <p:spPr/>
        <p:txBody>
          <a:bodyPr/>
          <a:lstStyle/>
          <a:p>
            <a:pPr marL="171450" indent="-171450">
              <a:buFont typeface="Arial" panose="020B0604020202020204" pitchFamily="34" charset="0"/>
              <a:buChar char="•"/>
            </a:pPr>
            <a:endParaRPr lang="fi-FI"/>
          </a:p>
        </p:txBody>
      </p:sp>
      <p:sp>
        <p:nvSpPr>
          <p:cNvPr id="4" name="Dian numeron paikkamerkki 3">
            <a:extLst>
              <a:ext uri="{FF2B5EF4-FFF2-40B4-BE49-F238E27FC236}">
                <a16:creationId xmlns:a16="http://schemas.microsoft.com/office/drawing/2014/main" id="{286F3040-DEDE-78B7-30C7-611C70BDB302}"/>
              </a:ext>
            </a:extLst>
          </p:cNvPr>
          <p:cNvSpPr>
            <a:spLocks noGrp="1"/>
          </p:cNvSpPr>
          <p:nvPr>
            <p:ph type="sldNum" sz="quarter" idx="5"/>
          </p:nvPr>
        </p:nvSpPr>
        <p:spPr/>
        <p:txBody>
          <a:bodyPr/>
          <a:lstStyle/>
          <a:p>
            <a:fld id="{94EC3156-D817-4798-A24F-2085AE082267}" type="slidenum">
              <a:rPr lang="fi-FI" smtClean="0"/>
              <a:pPr/>
              <a:t>8</a:t>
            </a:fld>
            <a:endParaRPr lang="fi-FI"/>
          </a:p>
        </p:txBody>
      </p:sp>
    </p:spTree>
    <p:extLst>
      <p:ext uri="{BB962C8B-B14F-4D97-AF65-F5344CB8AC3E}">
        <p14:creationId xmlns:p14="http://schemas.microsoft.com/office/powerpoint/2010/main" val="3223278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5838A-80F1-9932-E0F5-D8D86707F19E}"/>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9E95C220-593C-AA69-3112-E69323AE2A01}"/>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FAFA3DDE-1D7A-8510-BCBC-74B2B7ADDA6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Char char="•"/>
              <a:tabLst/>
              <a:defRPr/>
            </a:pPr>
            <a:r>
              <a:rPr lang="fi" dirty="0">
                <a:solidFill>
                  <a:srgbClr val="000000"/>
                </a:solidFill>
              </a:rPr>
              <a:t>At the turn of the 20th century, fine art played a major role in building Finland’s national identity while under the rule of the Russian Empire. During this period, ‘the golden age of Finnish art’, painters drew inspiration from Finnish nature and the national epic, The Kalevala. Trained in Paris, the art capital of the day, Finnish artists such as </a:t>
            </a:r>
            <a:r>
              <a:rPr lang="fi" b="1" dirty="0">
                <a:solidFill>
                  <a:srgbClr val="000000"/>
                </a:solidFill>
              </a:rPr>
              <a:t>Akseli Gallen-Kallela</a:t>
            </a:r>
            <a:r>
              <a:rPr lang="fi" dirty="0">
                <a:solidFill>
                  <a:srgbClr val="000000"/>
                </a:solidFill>
              </a:rPr>
              <a:t>, </a:t>
            </a:r>
            <a:r>
              <a:rPr lang="fi" b="1" dirty="0">
                <a:solidFill>
                  <a:srgbClr val="000000"/>
                </a:solidFill>
              </a:rPr>
              <a:t>Pekka Halonen, </a:t>
            </a:r>
            <a:r>
              <a:rPr lang="fi" dirty="0">
                <a:solidFill>
                  <a:srgbClr val="000000"/>
                </a:solidFill>
              </a:rPr>
              <a:t>and </a:t>
            </a:r>
            <a:r>
              <a:rPr lang="fi" b="1" dirty="0">
                <a:solidFill>
                  <a:srgbClr val="000000"/>
                </a:solidFill>
              </a:rPr>
              <a:t>Albert Edelfelt</a:t>
            </a:r>
            <a:r>
              <a:rPr lang="fi" dirty="0">
                <a:solidFill>
                  <a:srgbClr val="000000"/>
                </a:solidFill>
              </a:rPr>
              <a:t> helped the nation establish an independent sense of identity for the first time. </a:t>
            </a:r>
            <a:endParaRPr lang="en-US" kern="1200" dirty="0">
              <a:solidFill>
                <a:srgbClr val="000000"/>
              </a:solidFill>
              <a:effectLst/>
            </a:endParaRPr>
          </a:p>
        </p:txBody>
      </p:sp>
      <p:sp>
        <p:nvSpPr>
          <p:cNvPr id="4" name="Dian numeron paikkamerkki 3">
            <a:extLst>
              <a:ext uri="{FF2B5EF4-FFF2-40B4-BE49-F238E27FC236}">
                <a16:creationId xmlns:a16="http://schemas.microsoft.com/office/drawing/2014/main" id="{192AB074-554C-278C-A27C-332C69C81903}"/>
              </a:ext>
            </a:extLst>
          </p:cNvPr>
          <p:cNvSpPr>
            <a:spLocks noGrp="1"/>
          </p:cNvSpPr>
          <p:nvPr>
            <p:ph type="sldNum" sz="quarter" idx="5"/>
          </p:nvPr>
        </p:nvSpPr>
        <p:spPr/>
        <p:txBody>
          <a:bodyPr/>
          <a:lstStyle/>
          <a:p>
            <a:fld id="{94EC3156-D817-4798-A24F-2085AE082267}" type="slidenum">
              <a:rPr lang="fi-FI" smtClean="0"/>
              <a:pPr/>
              <a:t>9</a:t>
            </a:fld>
            <a:endParaRPr lang="fi-FI"/>
          </a:p>
        </p:txBody>
      </p:sp>
    </p:spTree>
    <p:extLst>
      <p:ext uri="{BB962C8B-B14F-4D97-AF65-F5344CB8AC3E}">
        <p14:creationId xmlns:p14="http://schemas.microsoft.com/office/powerpoint/2010/main" val="3978969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lag">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CBDEA8-9BD5-0C44-913D-A31C1281868F}" type="datetime1">
              <a:rPr lang="fi-FI" smtClean="0"/>
              <a:t>17.4.2026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grpSp>
        <p:nvGrpSpPr>
          <p:cNvPr id="14" name="Group 13"/>
          <p:cNvGrpSpPr>
            <a:grpSpLocks noChangeAspect="1"/>
          </p:cNvGrpSpPr>
          <p:nvPr userDrawn="1"/>
        </p:nvGrpSpPr>
        <p:grpSpPr>
          <a:xfrm>
            <a:off x="3131863" y="1693158"/>
            <a:ext cx="2880000" cy="1757183"/>
            <a:chOff x="6372200" y="3003798"/>
            <a:chExt cx="720725" cy="439738"/>
          </a:xfrm>
        </p:grpSpPr>
        <p:sp>
          <p:nvSpPr>
            <p:cNvPr id="15"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26492124"/>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icture">
    <p:bg>
      <p:bgPr>
        <a:solidFill>
          <a:schemeClr val="accent2"/>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baseline="0"/>
            </a:lvl1pPr>
          </a:lstStyle>
          <a:p>
            <a:r>
              <a:rPr lang="en-US"/>
              <a:t>Insert Picture</a:t>
            </a:r>
          </a:p>
        </p:txBody>
      </p:sp>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en-GB"/>
              <a:t>Click to edit Master 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F1D5B0E4-9D3D-1B43-812D-DC44E791024D}" type="datetime1">
              <a:rPr lang="fi-FI" smtClean="0"/>
              <a:t>17.4.2026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4595294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1835150" y="1492250"/>
            <a:ext cx="2664842"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492250"/>
            <a:ext cx="2660650"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59CC14F9-EB2B-0D4F-8F28-271F12107DB4}" type="datetime1">
              <a:rPr lang="fi-FI" smtClean="0"/>
              <a:t>17.4.2026</a:t>
            </a:fld>
            <a:endParaRPr lang="en-US"/>
          </a:p>
        </p:txBody>
      </p:sp>
      <p:sp>
        <p:nvSpPr>
          <p:cNvPr id="6" name="Footer Placeholder 5"/>
          <p:cNvSpPr>
            <a:spLocks noGrp="1"/>
          </p:cNvSpPr>
          <p:nvPr>
            <p:ph type="ftr" sz="quarter" idx="11"/>
          </p:nvPr>
        </p:nvSpPr>
        <p:spPr/>
        <p:txBody>
          <a:bodyPr/>
          <a:lstStyle/>
          <a:p>
            <a:r>
              <a:rPr lang="en-US"/>
              <a:t>Footer Here</a:t>
            </a:r>
          </a:p>
        </p:txBody>
      </p:sp>
      <p:sp>
        <p:nvSpPr>
          <p:cNvPr id="7" name="Slide Number Placeholder 6"/>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79621141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1835150"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835150" y="1779662"/>
            <a:ext cx="2662238"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4009"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7" y="1779662"/>
            <a:ext cx="2663824"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DC11E6EC-92F7-6B4E-8279-5EB71B38C0C5}" type="datetime1">
              <a:rPr lang="fi-FI" smtClean="0"/>
              <a:t>17.4.2026</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34438130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1835150" y="1492251"/>
            <a:ext cx="5473700"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835150" y="1779662"/>
            <a:ext cx="5473700"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4AF00B84-8DDB-8C40-AD8F-F50D046CC222}" type="datetime1">
              <a:rPr lang="fi-FI" smtClean="0"/>
              <a:t>17.4.2026</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312984311"/>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05F63E03-6B74-054C-8C1B-76808F4A963F}" type="datetime1">
              <a:rPr lang="fi-FI" smtClean="0"/>
              <a:t>17.4.2026</a:t>
            </a:fld>
            <a:endParaRPr lang="en-US"/>
          </a:p>
        </p:txBody>
      </p:sp>
      <p:sp>
        <p:nvSpPr>
          <p:cNvPr id="4" name="Footer Placeholder 3"/>
          <p:cNvSpPr>
            <a:spLocks noGrp="1"/>
          </p:cNvSpPr>
          <p:nvPr>
            <p:ph type="ftr" sz="quarter" idx="11"/>
          </p:nvPr>
        </p:nvSpPr>
        <p:spPr/>
        <p:txBody>
          <a:bodyPr/>
          <a:lstStyle/>
          <a:p>
            <a:r>
              <a:rPr lang="en-US"/>
              <a:t>Footer Here</a:t>
            </a:r>
          </a:p>
        </p:txBody>
      </p:sp>
      <p:sp>
        <p:nvSpPr>
          <p:cNvPr id="5" name="Slide Number Placeholder 4"/>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9123979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1835150" y="484187"/>
            <a:ext cx="2736850" cy="863427"/>
          </a:xfrm>
        </p:spPr>
        <p:txBody>
          <a:bodyPr/>
          <a:lstStyle/>
          <a:p>
            <a:r>
              <a:rPr lang="en-GB"/>
              <a:t>Click to edit Master title style</a:t>
            </a:r>
            <a:endParaRPr lang="en-US"/>
          </a:p>
        </p:txBody>
      </p:sp>
      <p:sp>
        <p:nvSpPr>
          <p:cNvPr id="3" name="Content Placeholder 2"/>
          <p:cNvSpPr>
            <a:spLocks noGrp="1"/>
          </p:cNvSpPr>
          <p:nvPr>
            <p:ph idx="1"/>
          </p:nvPr>
        </p:nvSpPr>
        <p:spPr>
          <a:xfrm>
            <a:off x="1835150" y="1492249"/>
            <a:ext cx="2736850" cy="287970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Picture Placeholder 8"/>
          <p:cNvSpPr>
            <a:spLocks noGrp="1"/>
          </p:cNvSpPr>
          <p:nvPr>
            <p:ph type="pic" sz="quarter" idx="13" hasCustomPrompt="1"/>
          </p:nvPr>
        </p:nvSpPr>
        <p:spPr>
          <a:xfrm>
            <a:off x="5292725" y="0"/>
            <a:ext cx="3851275" cy="5143500"/>
          </a:xfrm>
          <a:solidFill>
            <a:schemeClr val="accent2"/>
          </a:solidFill>
        </p:spPr>
        <p:txBody>
          <a:bodyPr/>
          <a:lstStyle>
            <a:lvl1pPr marL="0" indent="0">
              <a:buFontTx/>
              <a:buNone/>
              <a:defRPr sz="1400"/>
            </a:lvl1pPr>
          </a:lstStyle>
          <a:p>
            <a:r>
              <a:rPr lang="en-US"/>
              <a:t>Insert Picture</a:t>
            </a:r>
          </a:p>
        </p:txBody>
      </p:sp>
      <p:sp>
        <p:nvSpPr>
          <p:cNvPr id="4" name="Date Placeholder 3"/>
          <p:cNvSpPr>
            <a:spLocks noGrp="1"/>
          </p:cNvSpPr>
          <p:nvPr>
            <p:ph type="dt" sz="half" idx="10"/>
          </p:nvPr>
        </p:nvSpPr>
        <p:spPr/>
        <p:txBody>
          <a:bodyPr/>
          <a:lstStyle/>
          <a:p>
            <a:fld id="{516A5A40-F9D2-9F41-9B67-6B25AE089B08}" type="datetime1">
              <a:rPr lang="fi-FI" smtClean="0"/>
              <a:t>17.4.2026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974032369"/>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3F3A67-8930-2C4B-8A90-863E1F9BC8A2}" type="datetime1">
              <a:rPr lang="fi-FI" smtClean="0"/>
              <a:t>17.4.2026</a:t>
            </a:fld>
            <a:endParaRPr lang="en-US"/>
          </a:p>
        </p:txBody>
      </p:sp>
      <p:sp>
        <p:nvSpPr>
          <p:cNvPr id="3" name="Footer Placeholder 2"/>
          <p:cNvSpPr>
            <a:spLocks noGrp="1"/>
          </p:cNvSpPr>
          <p:nvPr>
            <p:ph type="ftr" sz="quarter" idx="11"/>
          </p:nvPr>
        </p:nvSpPr>
        <p:spPr/>
        <p:txBody>
          <a:bodyPr/>
          <a:lstStyle/>
          <a:p>
            <a:r>
              <a:rPr lang="en-US"/>
              <a:t>Footer Here</a:t>
            </a:r>
          </a:p>
        </p:txBody>
      </p:sp>
      <p:sp>
        <p:nvSpPr>
          <p:cNvPr id="4" name="Slide Number Placeholder 3"/>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5493112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t>17.4.2026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526286148"/>
      </p:ext>
    </p:extLst>
  </p:cSld>
  <p:clrMapOvr>
    <a:masterClrMapping/>
  </p:clrMapOvr>
  <p:transition spd="med">
    <p:fade/>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A184BA5-9AAB-3B55-F7F0-E82FEFFABB0E}"/>
              </a:ext>
            </a:extLst>
          </p:cNvPr>
          <p:cNvSpPr>
            <a:spLocks noGrp="1"/>
          </p:cNvSpPr>
          <p:nvPr>
            <p:ph type="pic" sz="quarter" idx="13"/>
          </p:nvPr>
        </p:nvSpPr>
        <p:spPr>
          <a:xfrm>
            <a:off x="4067944" y="627532"/>
            <a:ext cx="5076056" cy="4247681"/>
          </a:xfrm>
          <a:solidFill>
            <a:schemeClr val="bg2"/>
          </a:solidFill>
        </p:spPr>
        <p:txBody>
          <a:bodyPr/>
          <a:lstStyle/>
          <a:p>
            <a:endParaRPr lang="fi-FI"/>
          </a:p>
        </p:txBody>
      </p:sp>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t>17.4.2026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624064445"/>
      </p:ext>
    </p:extLst>
  </p:cSld>
  <p:clrMapOvr>
    <a:masterClrMapping/>
  </p:clrMapOvr>
  <p:transition spd="med">
    <p:fade/>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48CB6E6A-F1BF-4D0B-8E96-152A3DAE3272}" type="datetime1">
              <a:rPr lang="fi-FI" smtClean="0"/>
              <a:t>17.4.2026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10769781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614"/>
            <a:ext cx="5473700" cy="1440161"/>
          </a:xfrm>
        </p:spPr>
        <p:txBody>
          <a:bodyPr anchor="b" anchorCtr="0"/>
          <a:lstStyle>
            <a:lvl1pPr>
              <a:lnSpc>
                <a:spcPct val="80000"/>
              </a:lnSpc>
              <a:defRPr sz="5400" cap="all" baseline="0"/>
            </a:lvl1pPr>
          </a:lstStyle>
          <a:p>
            <a:r>
              <a:rPr lang="en-US"/>
              <a:t>headline</a:t>
            </a:r>
          </a:p>
        </p:txBody>
      </p:sp>
      <p:sp>
        <p:nvSpPr>
          <p:cNvPr id="3" name="Subtitle 2"/>
          <p:cNvSpPr>
            <a:spLocks noGrp="1"/>
          </p:cNvSpPr>
          <p:nvPr>
            <p:ph type="subTitle" idx="1"/>
          </p:nvPr>
        </p:nvSpPr>
        <p:spPr>
          <a:xfrm>
            <a:off x="1835150" y="2787774"/>
            <a:ext cx="5473700" cy="648072"/>
          </a:xfrm>
        </p:spPr>
        <p:txBody>
          <a:bodyPr/>
          <a:lstStyle>
            <a:lvl1pPr marL="0" indent="0" algn="l">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50C9FF73-6F0C-C549-A81B-BD4518F8C2F1}" type="datetime1">
              <a:rPr lang="fi-FI" smtClean="0"/>
              <a:t>17.4.2026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706406030"/>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fi-FI"/>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fi-FI"/>
              <a:t>Click to edit Master text styles</a:t>
            </a:r>
          </a:p>
          <a:p>
            <a:pPr lvl="1"/>
            <a:r>
              <a:rPr lang="fi-FI"/>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BB7EA1DF-865A-4043-89D3-51B1EE7AF1CF}" type="datetime1">
              <a:rPr lang="fi-FI" smtClean="0"/>
              <a:t>17.4.2026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Tree>
    <p:extLst>
      <p:ext uri="{BB962C8B-B14F-4D97-AF65-F5344CB8AC3E}">
        <p14:creationId xmlns:p14="http://schemas.microsoft.com/office/powerpoint/2010/main" val="28590146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ue ">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34F1219C-CC65-A542-8DC7-51655A330D86}" type="datetime1">
              <a:rPr lang="fi-FI" smtClean="0"/>
              <a:t>17.4.2026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4761199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bg>
      <p:bgPr>
        <a:solidFill>
          <a:schemeClr val="accent2"/>
        </a:soli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a:lvl1pPr>
          </a:lstStyle>
          <a:p>
            <a:r>
              <a:rPr lang="en-US"/>
              <a:t>Insert Picture</a:t>
            </a:r>
          </a:p>
        </p:txBody>
      </p:sp>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063EC306-42DD-6D4F-9E16-BE9B3280393F}" type="datetime1">
              <a:rPr lang="fi-FI" smtClean="0"/>
              <a:t>17.4.2026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6316029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8E61757-E20E-604B-9756-4A12243286F2}" type="datetime1">
              <a:rPr lang="fi-FI" smtClean="0"/>
              <a:t>17.4.2026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87721623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BEE2011-BF93-9647-A265-1814C6D8624D}" type="datetime1">
              <a:rPr lang="fi-FI" smtClean="0"/>
              <a:t>17.4.2026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9" name="Group 8"/>
          <p:cNvGrpSpPr>
            <a:grpSpLocks noChangeAspect="1"/>
          </p:cNvGrpSpPr>
          <p:nvPr userDrawn="1"/>
        </p:nvGrpSpPr>
        <p:grpSpPr>
          <a:xfrm>
            <a:off x="468313" y="484188"/>
            <a:ext cx="588028" cy="358775"/>
            <a:chOff x="6372200" y="3003798"/>
            <a:chExt cx="720725" cy="439738"/>
          </a:xfrm>
        </p:grpSpPr>
        <p:sp>
          <p:nvSpPr>
            <p:cNvPr id="10"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9838297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en-GB"/>
              <a:t>Click to edit Master text styles</a:t>
            </a:r>
          </a:p>
          <a:p>
            <a:pPr lvl="1"/>
            <a:r>
              <a:rPr lang="en-GB"/>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1A6F99EF-3FC0-E447-A2D4-A4C2515297EF}" type="datetime1">
              <a:rPr lang="fi-FI" smtClean="0"/>
              <a:t>17.4.2026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8582759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lvl1pPr>
          </a:lstStyle>
          <a:p>
            <a:r>
              <a:rPr lang="en-GB"/>
              <a:t>Click to edit Master title style</a:t>
            </a:r>
            <a:endParaRPr lang="en-US"/>
          </a:p>
        </p:txBody>
      </p:sp>
      <p:sp>
        <p:nvSpPr>
          <p:cNvPr id="4" name="Date Placeholder 3"/>
          <p:cNvSpPr>
            <a:spLocks noGrp="1"/>
          </p:cNvSpPr>
          <p:nvPr>
            <p:ph type="dt" sz="half" idx="10"/>
          </p:nvPr>
        </p:nvSpPr>
        <p:spPr/>
        <p:txBody>
          <a:bodyPr/>
          <a:lstStyle/>
          <a:p>
            <a:fld id="{B8C59C2F-8A8A-2C41-8FED-B9EAA7D2E2FE}" type="datetime1">
              <a:rPr lang="fi-FI" smtClean="0"/>
              <a:t>17.4.2026</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1063478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en-GB"/>
              <a:t>Click to edit Master 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EC326A0E-0851-E14C-9288-F734202D7CC6}" type="datetime1">
              <a:rPr lang="fi-FI" smtClean="0"/>
              <a:t>17.4.2026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7665738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2.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en-GB" noProof="0"/>
              <a:t>Click to edit Master title style</a:t>
            </a:r>
            <a:endParaRPr lang="fi-FI" noProof="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fi-FI" noProof="0"/>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5CF5E0E5-8AA0-704A-AD7D-94A7C6D4DDB2}" type="datetime1">
              <a:rPr lang="fi-FI" noProof="0" smtClean="0"/>
              <a:t>17.4.2026</a:t>
            </a:fld>
            <a:endParaRPr lang="fi-FI" noProof="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a:t>Footer Here</a:t>
            </a:r>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a:p>
        </p:txBody>
      </p:sp>
      <p:sp>
        <p:nvSpPr>
          <p:cNvPr id="76"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a:p>
        </p:txBody>
      </p:sp>
      <p:sp>
        <p:nvSpPr>
          <p:cNvPr id="14" name="Freeform 6"/>
          <p:cNvSpPr>
            <a:spLocks/>
          </p:cNvSpPr>
          <p:nvPr userDrawn="1"/>
        </p:nvSpPr>
        <p:spPr bwMode="auto">
          <a:xfrm>
            <a:off x="468313" y="484188"/>
            <a:ext cx="588028" cy="358775"/>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a:p>
        </p:txBody>
      </p:sp>
    </p:spTree>
    <p:extLst>
      <p:ext uri="{BB962C8B-B14F-4D97-AF65-F5344CB8AC3E}">
        <p14:creationId xmlns:p14="http://schemas.microsoft.com/office/powerpoint/2010/main" val="143046447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transition spd="med">
    <p:fade/>
  </p:transition>
  <p:hf sldNum="0" hdr="0" ftr="0" dt="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E1373DCC-2263-4F88-B652-EFBDCB9320F8}" type="datetime1">
              <a:rPr lang="fi-FI" noProof="0" smtClean="0"/>
              <a:t>17.4.2026</a:t>
            </a:fld>
            <a:endParaRPr lang="fi-FI" noProof="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a:t>Footer Here</a:t>
            </a:r>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a:p>
        </p:txBody>
      </p:sp>
    </p:spTree>
    <p:extLst>
      <p:ext uri="{BB962C8B-B14F-4D97-AF65-F5344CB8AC3E}">
        <p14:creationId xmlns:p14="http://schemas.microsoft.com/office/powerpoint/2010/main" val="173817266"/>
      </p:ext>
    </p:extLst>
  </p:cSld>
  <p:clrMap bg1="lt1" tx1="dk1" bg2="lt2" tx2="dk2" accent1="accent1" accent2="accent2" accent3="accent3" accent4="accent4" accent5="accent5" accent6="accent6" hlink="hlink" folHlink="folHlink"/>
  <p:sldLayoutIdLst>
    <p:sldLayoutId id="2147483683" r:id="rId1"/>
    <p:sldLayoutId id="2147483686" r:id="rId2"/>
    <p:sldLayoutId id="2147483684" r:id="rId3"/>
    <p:sldLayoutId id="2147483685" r:id="rId4"/>
  </p:sldLayoutIdLst>
  <p:transition spd="med">
    <p:fade/>
  </p:transition>
  <p:hf hdr="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xml"/><Relationship Id="rId1" Type="http://schemas.openxmlformats.org/officeDocument/2006/relationships/tags" Target="../tags/tag5.xml"/><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xml"/><Relationship Id="rId1" Type="http://schemas.openxmlformats.org/officeDocument/2006/relationships/tags" Target="../tags/tag6.xml"/><Relationship Id="rId4" Type="http://schemas.openxmlformats.org/officeDocument/2006/relationships/image" Target="../media/image25.tiff"/></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7.xml"/><Relationship Id="rId1" Type="http://schemas.openxmlformats.org/officeDocument/2006/relationships/tags" Target="../tags/tag7.xml"/><Relationship Id="rId4" Type="http://schemas.openxmlformats.org/officeDocument/2006/relationships/image" Target="../media/image27.tif"/></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7.xml"/><Relationship Id="rId1" Type="http://schemas.openxmlformats.org/officeDocument/2006/relationships/tags" Target="../tags/tag8.xml"/><Relationship Id="rId6" Type="http://schemas.openxmlformats.org/officeDocument/2006/relationships/image" Target="../media/image31.jpeg"/><Relationship Id="rId5" Type="http://schemas.openxmlformats.org/officeDocument/2006/relationships/image" Target="../media/image30.jp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7.xml"/><Relationship Id="rId1" Type="http://schemas.openxmlformats.org/officeDocument/2006/relationships/tags" Target="../tags/tag9.xml"/><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7.xml"/><Relationship Id="rId1" Type="http://schemas.openxmlformats.org/officeDocument/2006/relationships/tags" Target="../tags/tag10.xml"/><Relationship Id="rId5" Type="http://schemas.openxmlformats.org/officeDocument/2006/relationships/image" Target="../media/image36.jpe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notesSlide" Target="../notesSlides/notesSlide3.xml"/><Relationship Id="rId7" Type="http://schemas.openxmlformats.org/officeDocument/2006/relationships/image" Target="../media/image9.jpeg"/><Relationship Id="rId2" Type="http://schemas.openxmlformats.org/officeDocument/2006/relationships/slideLayout" Target="../slideLayouts/slideLayout17.xml"/><Relationship Id="rId1" Type="http://schemas.openxmlformats.org/officeDocument/2006/relationships/tags" Target="../tags/tag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tags" Target="../tags/tag2.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xml"/><Relationship Id="rId1" Type="http://schemas.openxmlformats.org/officeDocument/2006/relationships/tags" Target="../tags/tag3.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notesSlide" Target="../notesSlides/notesSlide9.xml"/><Relationship Id="rId7" Type="http://schemas.openxmlformats.org/officeDocument/2006/relationships/image" Target="../media/image19.jpg"/><Relationship Id="rId2" Type="http://schemas.openxmlformats.org/officeDocument/2006/relationships/slideLayout" Target="../slideLayouts/slideLayout17.xml"/><Relationship Id="rId1" Type="http://schemas.openxmlformats.org/officeDocument/2006/relationships/tags" Target="../tags/tag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3BC7F-FC11-521E-E344-7529AD7ED6C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E8E9155-8F44-C537-2225-E71846579FEB}"/>
              </a:ext>
            </a:extLst>
          </p:cNvPr>
          <p:cNvPicPr>
            <a:picLocks noChangeAspect="1"/>
          </p:cNvPicPr>
          <p:nvPr/>
        </p:nvPicPr>
        <p:blipFill>
          <a:blip r:embed="rId3">
            <a:extLst>
              <a:ext uri="{28A0092B-C50C-407E-A947-70E740481C1C}">
                <a14:useLocalDpi xmlns:a14="http://schemas.microsoft.com/office/drawing/2010/main" val="0"/>
              </a:ext>
            </a:extLst>
          </a:blip>
          <a:srcRect t="7813" b="7813"/>
          <a:stretch/>
        </p:blipFill>
        <p:spPr>
          <a:xfrm>
            <a:off x="-8533" y="0"/>
            <a:ext cx="9144002" cy="5143500"/>
          </a:xfrm>
          <a:prstGeom prst="rect">
            <a:avLst/>
          </a:prstGeom>
        </p:spPr>
      </p:pic>
      <p:sp>
        <p:nvSpPr>
          <p:cNvPr id="17" name="Rectangle 16">
            <a:extLst>
              <a:ext uri="{FF2B5EF4-FFF2-40B4-BE49-F238E27FC236}">
                <a16:creationId xmlns:a16="http://schemas.microsoft.com/office/drawing/2014/main" id="{7C3EE43A-7028-A6BF-BC54-A8E87967B394}"/>
              </a:ext>
            </a:extLst>
          </p:cNvPr>
          <p:cNvSpPr/>
          <p:nvPr/>
        </p:nvSpPr>
        <p:spPr>
          <a:xfrm>
            <a:off x="-8533" y="0"/>
            <a:ext cx="9144000" cy="5143500"/>
          </a:xfrm>
          <a:prstGeom prst="rect">
            <a:avLst/>
          </a:prstGeom>
          <a:solidFill>
            <a:schemeClr val="tx2">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1">
            <a:extLst>
              <a:ext uri="{FF2B5EF4-FFF2-40B4-BE49-F238E27FC236}">
                <a16:creationId xmlns:a16="http://schemas.microsoft.com/office/drawing/2014/main" id="{7BBB9682-316E-5A79-D036-EEE8BE1386FB}"/>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pic>
        <p:nvPicPr>
          <p:cNvPr id="16" name="Picture 15">
            <a:extLst>
              <a:ext uri="{FF2B5EF4-FFF2-40B4-BE49-F238E27FC236}">
                <a16:creationId xmlns:a16="http://schemas.microsoft.com/office/drawing/2014/main" id="{696F27B9-49A6-3360-96ED-4A07B3439813}"/>
              </a:ext>
            </a:extLst>
          </p:cNvPr>
          <p:cNvPicPr>
            <a:picLocks noChangeAspect="1"/>
          </p:cNvPicPr>
          <p:nvPr/>
        </p:nvPicPr>
        <p:blipFill>
          <a:blip r:embed="rId4"/>
          <a:stretch>
            <a:fillRect/>
          </a:stretch>
        </p:blipFill>
        <p:spPr>
          <a:xfrm>
            <a:off x="468312" y="484784"/>
            <a:ext cx="585368" cy="358774"/>
          </a:xfrm>
          <a:prstGeom prst="rect">
            <a:avLst/>
          </a:prstGeom>
        </p:spPr>
      </p:pic>
      <p:sp>
        <p:nvSpPr>
          <p:cNvPr id="7" name="Footer Placeholder 4">
            <a:extLst>
              <a:ext uri="{FF2B5EF4-FFF2-40B4-BE49-F238E27FC236}">
                <a16:creationId xmlns:a16="http://schemas.microsoft.com/office/drawing/2014/main" id="{B2D0A095-A3EC-9163-31D9-4AA2BA86DC20}"/>
              </a:ext>
            </a:extLst>
          </p:cNvPr>
          <p:cNvSpPr txBox="1">
            <a:spLocks/>
          </p:cNvSpPr>
          <p:nvPr/>
        </p:nvSpPr>
        <p:spPr>
          <a:xfrm>
            <a:off x="3892610" y="4557811"/>
            <a:ext cx="1341714" cy="184666"/>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 kern="0" cap="none" spc="0" dirty="0">
                <a:solidFill>
                  <a:schemeClr val="bg1"/>
                </a:solidFill>
              </a:rPr>
              <a:t>Anna Estarriola, Moment, 2023. © </a:t>
            </a:r>
            <a:r>
              <a:rPr lang="en-US" sz="600" kern="0" cap="none" spc="0" dirty="0" err="1">
                <a:solidFill>
                  <a:schemeClr val="bg1"/>
                </a:solidFill>
              </a:rPr>
              <a:t>Kuvasto</a:t>
            </a:r>
            <a:endParaRPr lang="en-GB" dirty="0"/>
          </a:p>
          <a:p>
            <a:pPr algn="ctr"/>
            <a:endParaRPr lang="en-US" sz="600" kern="0" cap="none" spc="0" dirty="0">
              <a:solidFill>
                <a:schemeClr val="bg1"/>
              </a:solidFill>
            </a:endParaRPr>
          </a:p>
        </p:txBody>
      </p:sp>
      <p:sp>
        <p:nvSpPr>
          <p:cNvPr id="8" name="Footer Placeholder 4">
            <a:extLst>
              <a:ext uri="{FF2B5EF4-FFF2-40B4-BE49-F238E27FC236}">
                <a16:creationId xmlns:a16="http://schemas.microsoft.com/office/drawing/2014/main" id="{088F72BD-80E9-1F9A-E38D-EF10D01AA283}"/>
              </a:ext>
            </a:extLst>
          </p:cNvPr>
          <p:cNvSpPr txBox="1">
            <a:spLocks/>
          </p:cNvSpPr>
          <p:nvPr/>
        </p:nvSpPr>
        <p:spPr>
          <a:xfrm>
            <a:off x="7148025" y="4597260"/>
            <a:ext cx="1524456" cy="9233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kern="0" cap="none" spc="0">
                <a:solidFill>
                  <a:schemeClr val="bg1"/>
                </a:solidFill>
              </a:rPr>
              <a:t>Photo: Sampo </a:t>
            </a:r>
            <a:r>
              <a:rPr lang="en-US" sz="600" kern="0" cap="none" spc="0" err="1">
                <a:solidFill>
                  <a:schemeClr val="bg1"/>
                </a:solidFill>
              </a:rPr>
              <a:t>Linkoneva</a:t>
            </a:r>
            <a:r>
              <a:rPr lang="en-US" sz="600" kern="0" cap="none" spc="0">
                <a:solidFill>
                  <a:schemeClr val="bg1"/>
                </a:solidFill>
              </a:rPr>
              <a:t> – </a:t>
            </a:r>
            <a:r>
              <a:rPr lang="en-US" sz="600" kern="0" cap="none" spc="0" err="1">
                <a:solidFill>
                  <a:schemeClr val="bg1"/>
                </a:solidFill>
              </a:rPr>
              <a:t>Serlachius</a:t>
            </a:r>
            <a:r>
              <a:rPr lang="en-US" sz="600" kern="0" cap="none" spc="0">
                <a:solidFill>
                  <a:schemeClr val="bg1"/>
                </a:solidFill>
              </a:rPr>
              <a:t> Museums</a:t>
            </a:r>
          </a:p>
        </p:txBody>
      </p:sp>
      <p:pic>
        <p:nvPicPr>
          <p:cNvPr id="10" name="Graphic 9">
            <a:extLst>
              <a:ext uri="{FF2B5EF4-FFF2-40B4-BE49-F238E27FC236}">
                <a16:creationId xmlns:a16="http://schemas.microsoft.com/office/drawing/2014/main" id="{036AE507-CB86-B1A8-3251-7C3CE52FA90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68312" y="4549923"/>
            <a:ext cx="1168197" cy="185755"/>
          </a:xfrm>
          <a:prstGeom prst="rect">
            <a:avLst/>
          </a:prstGeom>
        </p:spPr>
      </p:pic>
      <p:sp>
        <p:nvSpPr>
          <p:cNvPr id="6" name="Title 1">
            <a:extLst>
              <a:ext uri="{FF2B5EF4-FFF2-40B4-BE49-F238E27FC236}">
                <a16:creationId xmlns:a16="http://schemas.microsoft.com/office/drawing/2014/main" id="{7B6494B9-6E6A-4665-1E08-C05735C9F445}"/>
              </a:ext>
            </a:extLst>
          </p:cNvPr>
          <p:cNvSpPr txBox="1">
            <a:spLocks/>
          </p:cNvSpPr>
          <p:nvPr/>
        </p:nvSpPr>
        <p:spPr>
          <a:xfrm>
            <a:off x="454455" y="2140863"/>
            <a:ext cx="8218026" cy="861774"/>
          </a:xfrm>
          <a:prstGeom prst="rect">
            <a:avLst/>
          </a:prstGeom>
        </p:spPr>
        <p:txBody>
          <a:bodyPr vert="horz" wrap="square" lIns="0" tIns="0" rIns="0" bIns="0" rtlCol="0" anchor="b" anchorCtr="0">
            <a:spAutoFit/>
          </a:bodyPr>
          <a:lstStyle>
            <a:lvl1pPr algn="l" defTabSz="914400" rtl="0" eaLnBrk="1" latinLnBrk="0" hangingPunct="1">
              <a:lnSpc>
                <a:spcPct val="80000"/>
              </a:lnSpc>
              <a:spcBef>
                <a:spcPct val="0"/>
              </a:spcBef>
              <a:buNone/>
              <a:defRPr sz="5400" b="1" kern="1200" cap="all" baseline="0">
                <a:solidFill>
                  <a:schemeClr val="accent1"/>
                </a:solidFill>
                <a:latin typeface="+mj-lt"/>
                <a:ea typeface="+mj-ea"/>
                <a:cs typeface="+mj-cs"/>
              </a:defRPr>
            </a:lvl1pPr>
          </a:lstStyle>
          <a:p>
            <a:pPr algn="ctr">
              <a:lnSpc>
                <a:spcPct val="100000"/>
              </a:lnSpc>
            </a:pPr>
            <a:r>
              <a:rPr lang="en-US" sz="2800" cap="none">
                <a:solidFill>
                  <a:schemeClr val="bg1"/>
                </a:solidFill>
              </a:rPr>
              <a:t>10 HIGHLIGHTS OF </a:t>
            </a:r>
          </a:p>
          <a:p>
            <a:pPr algn="ctr">
              <a:lnSpc>
                <a:spcPct val="100000"/>
              </a:lnSpc>
            </a:pPr>
            <a:r>
              <a:rPr lang="en-US" sz="2800" cap="none">
                <a:solidFill>
                  <a:schemeClr val="bg1"/>
                </a:solidFill>
              </a:rPr>
              <a:t>FINNISH CONTEMPORARY ART</a:t>
            </a:r>
          </a:p>
        </p:txBody>
      </p:sp>
    </p:spTree>
    <p:extLst>
      <p:ext uri="{BB962C8B-B14F-4D97-AF65-F5344CB8AC3E}">
        <p14:creationId xmlns:p14="http://schemas.microsoft.com/office/powerpoint/2010/main" val="1564547042"/>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A9749-A522-6569-0A80-2AB78B230F0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512031A-1B9A-608D-58D8-E61A0FCF2C59}"/>
              </a:ext>
            </a:extLst>
          </p:cNvPr>
          <p:cNvPicPr>
            <a:picLocks noChangeAspect="1"/>
          </p:cNvPicPr>
          <p:nvPr/>
        </p:nvPicPr>
        <p:blipFill>
          <a:blip r:embed="rId3">
            <a:extLst>
              <a:ext uri="{28A0092B-C50C-407E-A947-70E740481C1C}">
                <a14:useLocalDpi xmlns:a14="http://schemas.microsoft.com/office/drawing/2010/main" val="0"/>
              </a:ext>
            </a:extLst>
          </a:blip>
          <a:srcRect t="6026" b="6026"/>
          <a:stretch/>
        </p:blipFill>
        <p:spPr>
          <a:xfrm>
            <a:off x="0" y="0"/>
            <a:ext cx="9144000" cy="5143500"/>
          </a:xfrm>
          <a:prstGeom prst="rect">
            <a:avLst/>
          </a:prstGeom>
        </p:spPr>
      </p:pic>
      <p:sp>
        <p:nvSpPr>
          <p:cNvPr id="8" name="Rectangle 7">
            <a:extLst>
              <a:ext uri="{FF2B5EF4-FFF2-40B4-BE49-F238E27FC236}">
                <a16:creationId xmlns:a16="http://schemas.microsoft.com/office/drawing/2014/main" id="{EA3A12F3-E21B-46A8-D76A-00E18C029FDD}"/>
              </a:ext>
            </a:extLst>
          </p:cNvPr>
          <p:cNvSpPr/>
          <p:nvPr/>
        </p:nvSpPr>
        <p:spPr>
          <a:xfrm>
            <a:off x="0"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24E0A0DC-0F17-70AB-1B59-FE8CA24AB502}"/>
              </a:ext>
            </a:extLst>
          </p:cNvPr>
          <p:cNvSpPr txBox="1">
            <a:spLocks/>
          </p:cNvSpPr>
          <p:nvPr/>
        </p:nvSpPr>
        <p:spPr>
          <a:xfrm>
            <a:off x="1511300" y="4738685"/>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dirty="0">
                <a:solidFill>
                  <a:schemeClr val="bg1"/>
                </a:solidFill>
              </a:rPr>
              <a:t>Jenna Sutela, I Magma, 2019, as part of the exhibition Mud Muses at Moderna Museet, Stockholm. </a:t>
            </a:r>
          </a:p>
          <a:p>
            <a:pPr algn="ctr"/>
            <a:r>
              <a:rPr lang="en-US" sz="700" kern="0" cap="none" spc="0" dirty="0">
                <a:solidFill>
                  <a:schemeClr val="bg1"/>
                </a:solidFill>
              </a:rPr>
              <a:t>Photo: Theresa Hahr</a:t>
            </a:r>
          </a:p>
        </p:txBody>
      </p:sp>
      <p:sp>
        <p:nvSpPr>
          <p:cNvPr id="6" name="Title 1">
            <a:extLst>
              <a:ext uri="{FF2B5EF4-FFF2-40B4-BE49-F238E27FC236}">
                <a16:creationId xmlns:a16="http://schemas.microsoft.com/office/drawing/2014/main" id="{1998ED8C-8AD9-5084-8254-E2A0E39A6504}"/>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5/10</a:t>
            </a:r>
          </a:p>
        </p:txBody>
      </p:sp>
      <p:sp>
        <p:nvSpPr>
          <p:cNvPr id="7" name="Title 1">
            <a:extLst>
              <a:ext uri="{FF2B5EF4-FFF2-40B4-BE49-F238E27FC236}">
                <a16:creationId xmlns:a16="http://schemas.microsoft.com/office/drawing/2014/main" id="{CDB878BC-F26A-AF54-FE4E-3EEBBE0BB591}"/>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Contemporary artists </a:t>
            </a:r>
          </a:p>
          <a:p>
            <a:pPr algn="ctr"/>
            <a:r>
              <a:rPr lang="en-US" sz="2000">
                <a:solidFill>
                  <a:schemeClr val="bg1"/>
                </a:solidFill>
                <a:effectLst>
                  <a:outerShdw blurRad="994667" dir="5400000" sx="102000" sy="102000" algn="ctr" rotWithShape="0">
                    <a:srgbClr val="000000"/>
                  </a:outerShdw>
                </a:effectLst>
              </a:rPr>
              <a:t>thinking outside the frame</a:t>
            </a:r>
          </a:p>
        </p:txBody>
      </p:sp>
      <p:pic>
        <p:nvPicPr>
          <p:cNvPr id="4" name="Picture 3">
            <a:extLst>
              <a:ext uri="{FF2B5EF4-FFF2-40B4-BE49-F238E27FC236}">
                <a16:creationId xmlns:a16="http://schemas.microsoft.com/office/drawing/2014/main" id="{D2B09E6F-2EF2-A101-48BC-51498CE500F7}"/>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4167083555"/>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1AAF4-C6D3-B29D-40A4-8601A4BAE4F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D8C42C4-D698-FEE5-8B91-488669010674}"/>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DBAE5776-CB21-61E2-6B8E-51F153DE6804}"/>
              </a:ext>
            </a:extLst>
          </p:cNvPr>
          <p:cNvGrpSpPr/>
          <p:nvPr/>
        </p:nvGrpSpPr>
        <p:grpSpPr>
          <a:xfrm>
            <a:off x="710357" y="1543823"/>
            <a:ext cx="2759900" cy="1107996"/>
            <a:chOff x="597558" y="2143786"/>
            <a:chExt cx="2759900" cy="1107996"/>
          </a:xfrm>
        </p:grpSpPr>
        <p:sp>
          <p:nvSpPr>
            <p:cNvPr id="9" name="Title 1">
              <a:extLst>
                <a:ext uri="{FF2B5EF4-FFF2-40B4-BE49-F238E27FC236}">
                  <a16:creationId xmlns:a16="http://schemas.microsoft.com/office/drawing/2014/main" id="{9AE8D176-C9EE-5B04-9EF9-D4165B624FDA}"/>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10" name="Title 1">
              <a:extLst>
                <a:ext uri="{FF2B5EF4-FFF2-40B4-BE49-F238E27FC236}">
                  <a16:creationId xmlns:a16="http://schemas.microsoft.com/office/drawing/2014/main" id="{7919846E-D79B-265C-A2F7-4079FF870A8D}"/>
                </a:ext>
              </a:extLst>
            </p:cNvPr>
            <p:cNvSpPr txBox="1">
              <a:spLocks/>
            </p:cNvSpPr>
            <p:nvPr/>
          </p:nvSpPr>
          <p:spPr>
            <a:xfrm>
              <a:off x="597558" y="2143786"/>
              <a:ext cx="2759900" cy="1107996"/>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a:t>The Finnish </a:t>
              </a:r>
              <a:br>
                <a:rPr lang="en-GB"/>
              </a:br>
              <a:r>
                <a:rPr lang="en-GB"/>
                <a:t>artistic community is vibrant</a:t>
              </a:r>
              <a:r>
                <a:rPr lang="en-GB" b="0"/>
                <a:t> </a:t>
              </a:r>
              <a:endParaRPr lang="en-GB" sz="2000">
                <a:solidFill>
                  <a:schemeClr val="tx1"/>
                </a:solidFill>
                <a:ea typeface="+mj-lt"/>
                <a:cs typeface="+mj-lt"/>
              </a:endParaRPr>
            </a:p>
          </p:txBody>
        </p:sp>
      </p:grpSp>
      <p:sp>
        <p:nvSpPr>
          <p:cNvPr id="12" name="Title 1">
            <a:extLst>
              <a:ext uri="{FF2B5EF4-FFF2-40B4-BE49-F238E27FC236}">
                <a16:creationId xmlns:a16="http://schemas.microsoft.com/office/drawing/2014/main" id="{155FA099-C67C-561B-6388-24DED5791B88}"/>
              </a:ext>
            </a:extLst>
          </p:cNvPr>
          <p:cNvSpPr txBox="1">
            <a:spLocks/>
          </p:cNvSpPr>
          <p:nvPr/>
        </p:nvSpPr>
        <p:spPr>
          <a:xfrm>
            <a:off x="1230045" y="3160315"/>
            <a:ext cx="1654665" cy="3077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in terms of techniques, artists, and subjects.</a:t>
            </a:r>
          </a:p>
        </p:txBody>
      </p:sp>
      <p:grpSp>
        <p:nvGrpSpPr>
          <p:cNvPr id="11" name="Group 10">
            <a:extLst>
              <a:ext uri="{FF2B5EF4-FFF2-40B4-BE49-F238E27FC236}">
                <a16:creationId xmlns:a16="http://schemas.microsoft.com/office/drawing/2014/main" id="{3F086861-4E31-7EB0-1F22-818005B1FC01}"/>
              </a:ext>
            </a:extLst>
          </p:cNvPr>
          <p:cNvGrpSpPr/>
          <p:nvPr/>
        </p:nvGrpSpPr>
        <p:grpSpPr>
          <a:xfrm>
            <a:off x="4067944" y="627016"/>
            <a:ext cx="5076056" cy="4265480"/>
            <a:chOff x="4067944" y="627530"/>
            <a:chExt cx="5076056" cy="4265480"/>
          </a:xfrm>
        </p:grpSpPr>
        <p:pic>
          <p:nvPicPr>
            <p:cNvPr id="13" name="Picture 12">
              <a:extLst>
                <a:ext uri="{FF2B5EF4-FFF2-40B4-BE49-F238E27FC236}">
                  <a16:creationId xmlns:a16="http://schemas.microsoft.com/office/drawing/2014/main" id="{A8EBBA70-0DFE-1DA5-B252-D4AD5CEC3213}"/>
                </a:ext>
              </a:extLst>
            </p:cNvPr>
            <p:cNvPicPr>
              <a:picLocks noChangeAspect="1"/>
            </p:cNvPicPr>
            <p:nvPr/>
          </p:nvPicPr>
          <p:blipFill>
            <a:blip r:embed="rId4">
              <a:extLst>
                <a:ext uri="{28A0092B-C50C-407E-A947-70E740481C1C}">
                  <a14:useLocalDpi xmlns:a14="http://schemas.microsoft.com/office/drawing/2010/main" val="0"/>
                </a:ext>
              </a:extLst>
            </a:blip>
            <a:srcRect l="6093" r="9415"/>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2B8199C6-107E-0F7E-8D0D-73B2F93C4D06}"/>
                </a:ext>
              </a:extLst>
            </p:cNvPr>
            <p:cNvSpPr txBox="1">
              <a:spLocks/>
            </p:cNvSpPr>
            <p:nvPr/>
          </p:nvSpPr>
          <p:spPr>
            <a:xfrm>
              <a:off x="4124690" y="4611883"/>
              <a:ext cx="2520659" cy="215444"/>
            </a:xfrm>
            <a:prstGeom prst="rect">
              <a:avLst/>
            </a:prstGeom>
          </p:spPr>
          <p:txBody>
            <a:bodyPr vert="horz" wrap="squar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dirty="0">
                  <a:solidFill>
                    <a:schemeClr val="bg1"/>
                  </a:solidFill>
                  <a:effectLst>
                    <a:outerShdw blurRad="635000" dir="5400000" algn="ctr" rotWithShape="0">
                      <a:srgbClr val="000000">
                        <a:alpha val="75000"/>
                      </a:srgbClr>
                    </a:outerShdw>
                  </a:effectLst>
                  <a:latin typeface="Finlandica" charset="0"/>
                </a:rPr>
                <a:t>Sasha Huber, Tailoring Freedom – Renty and Delia, 2021. © </a:t>
              </a:r>
              <a:r>
                <a:rPr lang="en-US" sz="700" kern="0" cap="none" spc="0" dirty="0" err="1">
                  <a:solidFill>
                    <a:schemeClr val="bg1"/>
                  </a:solidFill>
                  <a:effectLst>
                    <a:outerShdw blurRad="635000" dir="5400000" algn="ctr" rotWithShape="0">
                      <a:srgbClr val="000000">
                        <a:alpha val="75000"/>
                      </a:srgbClr>
                    </a:outerShdw>
                  </a:effectLst>
                  <a:latin typeface="Finlandica" charset="0"/>
                </a:rPr>
                <a:t>Kuvasto</a:t>
              </a: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a:p>
              <a:r>
                <a:rPr lang="en-US" sz="700" kern="0" cap="none" spc="0" dirty="0">
                  <a:solidFill>
                    <a:schemeClr val="bg1"/>
                  </a:solidFill>
                  <a:effectLst>
                    <a:outerShdw blurRad="635000" dir="5400000" algn="ctr" rotWithShape="0">
                      <a:srgbClr val="000000">
                        <a:alpha val="75000"/>
                      </a:srgbClr>
                    </a:outerShdw>
                  </a:effectLst>
                  <a:latin typeface="Finlandica" charset="0"/>
                </a:rPr>
                <a:t>Photo: Tamara Lanier</a:t>
              </a:r>
            </a:p>
          </p:txBody>
        </p:sp>
      </p:grpSp>
      <p:grpSp>
        <p:nvGrpSpPr>
          <p:cNvPr id="3" name="Group 2">
            <a:extLst>
              <a:ext uri="{FF2B5EF4-FFF2-40B4-BE49-F238E27FC236}">
                <a16:creationId xmlns:a16="http://schemas.microsoft.com/office/drawing/2014/main" id="{D20590AD-F0C5-4E70-9D78-0279FDC3D37E}"/>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BD031BD5-7D10-EBA9-E238-84AC4FDC54B8}"/>
                </a:ext>
              </a:extLst>
            </p:cNvPr>
            <p:cNvPicPr>
              <a:picLocks/>
            </p:cNvPicPr>
            <p:nvPr/>
          </p:nvPicPr>
          <p:blipFill>
            <a:blip r:embed="rId5">
              <a:extLst>
                <a:ext uri="{28A0092B-C50C-407E-A947-70E740481C1C}">
                  <a14:useLocalDpi xmlns:a14="http://schemas.microsoft.com/office/drawing/2010/main" val="0"/>
                </a:ext>
              </a:extLst>
            </a:blip>
            <a:srcRect l="16480" r="16480"/>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7C819291-C875-7E86-2E8C-98EF141B1F18}"/>
                </a:ext>
              </a:extLst>
            </p:cNvPr>
            <p:cNvSpPr txBox="1">
              <a:spLocks/>
            </p:cNvSpPr>
            <p:nvPr/>
          </p:nvSpPr>
          <p:spPr>
            <a:xfrm>
              <a:off x="243010" y="9255852"/>
              <a:ext cx="3250890"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dirty="0">
                  <a:solidFill>
                    <a:schemeClr val="bg1"/>
                  </a:solidFill>
                  <a:effectLst>
                    <a:outerShdw blurRad="635000" dir="5400000" algn="ctr" rotWithShape="0">
                      <a:srgbClr val="000000">
                        <a:alpha val="75000"/>
                      </a:srgbClr>
                    </a:outerShdw>
                  </a:effectLst>
                  <a:latin typeface="Finlandica" charset="0"/>
                </a:rPr>
                <a:t>Pilvi Takala, Close Watch, 2022, at the Pavilion of Finland at the Venice Biennale in 2022. </a:t>
              </a:r>
            </a:p>
            <a:p>
              <a:r>
                <a:rPr lang="en-US" sz="700" kern="0" cap="none" spc="0" dirty="0">
                  <a:solidFill>
                    <a:schemeClr val="bg1"/>
                  </a:solidFill>
                  <a:effectLst>
                    <a:outerShdw blurRad="635000" dir="5400000" algn="ctr" rotWithShape="0">
                      <a:srgbClr val="000000">
                        <a:alpha val="75000"/>
                      </a:srgbClr>
                    </a:outerShdw>
                  </a:effectLst>
                  <a:latin typeface="Finlandica" charset="0"/>
                </a:rPr>
                <a:t>Photo: Ugo Carmeni / Frame Contemporary Art Finland</a:t>
              </a:r>
            </a:p>
          </p:txBody>
        </p:sp>
      </p:grpSp>
      <p:sp>
        <p:nvSpPr>
          <p:cNvPr id="27" name="TextBox 26">
            <a:extLst>
              <a:ext uri="{FF2B5EF4-FFF2-40B4-BE49-F238E27FC236}">
                <a16:creationId xmlns:a16="http://schemas.microsoft.com/office/drawing/2014/main" id="{785E5EC7-5ED4-11AC-71A3-DE9E405E7646}"/>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B79682C5-C1C5-4BC5-CD7D-80F7CDF3CA16}"/>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Contemporary artists thinking outside the frame</a:t>
            </a:r>
          </a:p>
        </p:txBody>
      </p:sp>
      <p:sp>
        <p:nvSpPr>
          <p:cNvPr id="56" name="Title 1">
            <a:extLst>
              <a:ext uri="{FF2B5EF4-FFF2-40B4-BE49-F238E27FC236}">
                <a16:creationId xmlns:a16="http://schemas.microsoft.com/office/drawing/2014/main" id="{EDE8F752-0D15-894D-89DC-0A7A6BE38814}"/>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A80EBB58-A900-CBEA-B22C-F816ED9049E0}"/>
              </a:ext>
            </a:extLst>
          </p:cNvPr>
          <p:cNvSpPr/>
          <p:nvPr/>
        </p:nvSpPr>
        <p:spPr>
          <a:xfrm>
            <a:off x="1800292"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33A5DE36-EB66-B9E3-752F-131BB1CEF26E}"/>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C40A3E71-0C9D-32CE-89F0-AE1E33B0BAE5}"/>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2FB911F5-391E-603A-16CE-DAEC003B172F}"/>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13890A86-8817-F661-38F1-754E4979D418}"/>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5</a:t>
            </a:r>
          </a:p>
        </p:txBody>
      </p:sp>
      <p:sp>
        <p:nvSpPr>
          <p:cNvPr id="62" name="Title 1">
            <a:extLst>
              <a:ext uri="{FF2B5EF4-FFF2-40B4-BE49-F238E27FC236}">
                <a16:creationId xmlns:a16="http://schemas.microsoft.com/office/drawing/2014/main" id="{60A344D4-0311-18B2-6E0D-7735F109254A}"/>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63C2CB87-518F-5AAE-AE64-131F57382598}"/>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F094FE50-8A69-A3E0-C336-C69FE2B05008}"/>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A9D62BF9-9DCA-9A38-8A76-BA31A81C0BB8}"/>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B05856F5-5FB6-A47E-1F14-A889D9743F2B}"/>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03781DDE-D76B-3BBA-A580-E2E493C54D5B}"/>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HIGHLIGHTS OF FINNISH CONTEMPORARY ART</a:t>
            </a:r>
          </a:p>
        </p:txBody>
      </p:sp>
      <p:sp>
        <p:nvSpPr>
          <p:cNvPr id="21" name="Rectangle 20">
            <a:extLst>
              <a:ext uri="{FF2B5EF4-FFF2-40B4-BE49-F238E27FC236}">
                <a16:creationId xmlns:a16="http://schemas.microsoft.com/office/drawing/2014/main" id="{8377B5B8-4A55-6E49-E607-436F5E357A9A}"/>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880DB98-45FD-630F-36A3-EF6A6E6E6E37}"/>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Tree>
    <p:custDataLst>
      <p:tags r:id="rId1"/>
    </p:custDataLst>
    <p:extLst>
      <p:ext uri="{BB962C8B-B14F-4D97-AF65-F5344CB8AC3E}">
        <p14:creationId xmlns:p14="http://schemas.microsoft.com/office/powerpoint/2010/main" val="152930842"/>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p:tgtEl>
                                          <p:spTgt spid="6"/>
                                        </p:tgtEl>
                                        <p:attrNameLst>
                                          <p:attrName>ppt_y</p:attrName>
                                        </p:attrNameLst>
                                      </p:cBhvr>
                                      <p:tavLst>
                                        <p:tav tm="0">
                                          <p:val>
                                            <p:strVal val="#ppt_y+#ppt_h*1.125000"/>
                                          </p:val>
                                        </p:tav>
                                        <p:tav tm="100000">
                                          <p:val>
                                            <p:strVal val="#ppt_y"/>
                                          </p:val>
                                        </p:tav>
                                      </p:tavLst>
                                    </p:anim>
                                    <p:animEffect transition="in" filter="wipe(up)">
                                      <p:cBhvr>
                                        <p:cTn id="8" dur="10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750" fill="hold"/>
                                        <p:tgtEl>
                                          <p:spTgt spid="4"/>
                                        </p:tgtEl>
                                        <p:attrNameLst>
                                          <p:attrName>ppt_w</p:attrName>
                                        </p:attrNameLst>
                                      </p:cBhvr>
                                      <p:tavLst>
                                        <p:tav tm="0">
                                          <p:val>
                                            <p:strVal val="#ppt_w*0.70"/>
                                          </p:val>
                                        </p:tav>
                                        <p:tav tm="100000">
                                          <p:val>
                                            <p:strVal val="#ppt_w"/>
                                          </p:val>
                                        </p:tav>
                                      </p:tavLst>
                                    </p:anim>
                                    <p:anim calcmode="lin" valueType="num">
                                      <p:cBhvr>
                                        <p:cTn id="14" dur="750" fill="hold"/>
                                        <p:tgtEl>
                                          <p:spTgt spid="4"/>
                                        </p:tgtEl>
                                        <p:attrNameLst>
                                          <p:attrName>ppt_h</p:attrName>
                                        </p:attrNameLst>
                                      </p:cBhvr>
                                      <p:tavLst>
                                        <p:tav tm="0">
                                          <p:val>
                                            <p:strVal val="#ppt_h"/>
                                          </p:val>
                                        </p:tav>
                                        <p:tav tm="100000">
                                          <p:val>
                                            <p:strVal val="#ppt_h"/>
                                          </p:val>
                                        </p:tav>
                                      </p:tavLst>
                                    </p:anim>
                                    <p:animEffect transition="in" filter="fade">
                                      <p:cBhvr>
                                        <p:cTn id="15" dur="750"/>
                                        <p:tgtEl>
                                          <p:spTgt spid="4"/>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1000"/>
                                        <p:tgtEl>
                                          <p:spTgt spid="12"/>
                                        </p:tgtEl>
                                        <p:attrNameLst>
                                          <p:attrName>ppt_y</p:attrName>
                                        </p:attrNameLst>
                                      </p:cBhvr>
                                      <p:tavLst>
                                        <p:tav tm="0">
                                          <p:val>
                                            <p:strVal val="#ppt_y-#ppt_h*1.125000"/>
                                          </p:val>
                                        </p:tav>
                                        <p:tav tm="100000">
                                          <p:val>
                                            <p:strVal val="#ppt_y"/>
                                          </p:val>
                                        </p:tav>
                                      </p:tavLst>
                                    </p:anim>
                                    <p:animEffect transition="in" filter="wipe(down)">
                                      <p:cBhvr>
                                        <p:cTn id="19" dur="1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8D88E2CD-71A3-4454-BF73-73096B15361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9F2D67F-DDFF-59C2-AF6E-EF037D6AAACE}"/>
              </a:ext>
            </a:extLst>
          </p:cNvPr>
          <p:cNvPicPr>
            <a:picLocks noChangeAspect="1"/>
          </p:cNvPicPr>
          <p:nvPr/>
        </p:nvPicPr>
        <p:blipFill>
          <a:blip r:embed="rId3">
            <a:extLst>
              <a:ext uri="{28A0092B-C50C-407E-A947-70E740481C1C}">
                <a14:useLocalDpi xmlns:a14="http://schemas.microsoft.com/office/drawing/2010/main" val="0"/>
              </a:ext>
            </a:extLst>
          </a:blip>
          <a:srcRect t="10326" b="16558"/>
          <a:stretch>
            <a:fill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805B3A6C-396E-ABB2-5439-69EE55C65706}"/>
              </a:ext>
            </a:extLst>
          </p:cNvPr>
          <p:cNvSpPr/>
          <p:nvPr/>
        </p:nvSpPr>
        <p:spPr>
          <a:xfrm>
            <a:off x="0" y="-9527"/>
            <a:ext cx="9144001" cy="5153027"/>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70343647-0C30-D14C-583D-01E24A7FD3DA}"/>
              </a:ext>
            </a:extLst>
          </p:cNvPr>
          <p:cNvSpPr txBox="1">
            <a:spLocks/>
          </p:cNvSpPr>
          <p:nvPr/>
        </p:nvSpPr>
        <p:spPr>
          <a:xfrm>
            <a:off x="1511300" y="4780857"/>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Tove Jansson painting 'Party in the Countryside', 1947, wall painting at Helsinki City Hall. </a:t>
            </a:r>
          </a:p>
          <a:p>
            <a:pPr algn="ctr"/>
            <a:r>
              <a:rPr lang="en-US" sz="700" kern="0" cap="none" spc="0">
                <a:solidFill>
                  <a:schemeClr val="bg1"/>
                </a:solidFill>
              </a:rPr>
              <a:t>Photo: Foto </a:t>
            </a:r>
            <a:r>
              <a:rPr lang="en-US" sz="700" kern="0" cap="none" spc="0" err="1">
                <a:solidFill>
                  <a:schemeClr val="bg1"/>
                </a:solidFill>
              </a:rPr>
              <a:t>Roos</a:t>
            </a:r>
            <a:r>
              <a:rPr lang="en-US" sz="700" kern="0" cap="none" spc="0">
                <a:solidFill>
                  <a:schemeClr val="bg1"/>
                </a:solidFill>
              </a:rPr>
              <a:t>, Helsinki City Museum</a:t>
            </a:r>
          </a:p>
        </p:txBody>
      </p:sp>
      <p:sp>
        <p:nvSpPr>
          <p:cNvPr id="6" name="Title 1">
            <a:extLst>
              <a:ext uri="{FF2B5EF4-FFF2-40B4-BE49-F238E27FC236}">
                <a16:creationId xmlns:a16="http://schemas.microsoft.com/office/drawing/2014/main" id="{6CCE1DCD-3E49-F5AD-9BB4-4EC9D113A9CA}"/>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6/10</a:t>
            </a:r>
          </a:p>
        </p:txBody>
      </p:sp>
      <p:sp>
        <p:nvSpPr>
          <p:cNvPr id="7" name="Title 1">
            <a:extLst>
              <a:ext uri="{FF2B5EF4-FFF2-40B4-BE49-F238E27FC236}">
                <a16:creationId xmlns:a16="http://schemas.microsoft.com/office/drawing/2014/main" id="{A38DA995-EB3A-1893-1785-A033BD3D8F31}"/>
              </a:ext>
            </a:extLst>
          </p:cNvPr>
          <p:cNvSpPr txBox="1">
            <a:spLocks/>
          </p:cNvSpPr>
          <p:nvPr/>
        </p:nvSpPr>
        <p:spPr>
          <a:xfrm>
            <a:off x="1170041" y="2459851"/>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Groundbreaking figures</a:t>
            </a:r>
          </a:p>
        </p:txBody>
      </p:sp>
      <p:pic>
        <p:nvPicPr>
          <p:cNvPr id="17" name="Picture 16">
            <a:extLst>
              <a:ext uri="{FF2B5EF4-FFF2-40B4-BE49-F238E27FC236}">
                <a16:creationId xmlns:a16="http://schemas.microsoft.com/office/drawing/2014/main" id="{B35132F8-43EB-F2BE-3495-D3FA158D3C18}"/>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2335621244"/>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9547E-28B9-982D-7375-B3A2D89D2AD8}"/>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2430BAD5-0732-93F4-B1B5-C23EFABAB798}"/>
              </a:ext>
            </a:extLst>
          </p:cNvPr>
          <p:cNvGrpSpPr/>
          <p:nvPr/>
        </p:nvGrpSpPr>
        <p:grpSpPr>
          <a:xfrm>
            <a:off x="666347" y="1891613"/>
            <a:ext cx="2684670" cy="1231106"/>
            <a:chOff x="432011" y="2316481"/>
            <a:chExt cx="2684670" cy="1231106"/>
          </a:xfrm>
        </p:grpSpPr>
        <p:sp>
          <p:nvSpPr>
            <p:cNvPr id="14" name="Title 1">
              <a:extLst>
                <a:ext uri="{FF2B5EF4-FFF2-40B4-BE49-F238E27FC236}">
                  <a16:creationId xmlns:a16="http://schemas.microsoft.com/office/drawing/2014/main" id="{D82892C9-9834-0156-0A39-38A4A24319B8}"/>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15" name="Title 1">
              <a:extLst>
                <a:ext uri="{FF2B5EF4-FFF2-40B4-BE49-F238E27FC236}">
                  <a16:creationId xmlns:a16="http://schemas.microsoft.com/office/drawing/2014/main" id="{36B48E9A-E993-5E83-8A7A-505DDC81D25E}"/>
                </a:ext>
              </a:extLst>
            </p:cNvPr>
            <p:cNvSpPr txBox="1">
              <a:spLocks/>
            </p:cNvSpPr>
            <p:nvPr/>
          </p:nvSpPr>
          <p:spPr>
            <a:xfrm>
              <a:off x="432011" y="2316481"/>
              <a:ext cx="2684670" cy="1231106"/>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There have always been strong characters known for their powerful character designs.</a:t>
              </a:r>
            </a:p>
          </p:txBody>
        </p:sp>
      </p:grpSp>
      <p:grpSp>
        <p:nvGrpSpPr>
          <p:cNvPr id="69" name="Group 68">
            <a:extLst>
              <a:ext uri="{FF2B5EF4-FFF2-40B4-BE49-F238E27FC236}">
                <a16:creationId xmlns:a16="http://schemas.microsoft.com/office/drawing/2014/main" id="{CDF0C5E7-E2FA-C1AC-82BA-B0A3CF0A4FAA}"/>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DB7D293A-46E7-FF8B-BA8B-8AA3D5B1380F}"/>
                </a:ext>
              </a:extLst>
            </p:cNvPr>
            <p:cNvPicPr>
              <a:picLocks noChangeAspect="1"/>
            </p:cNvPicPr>
            <p:nvPr/>
          </p:nvPicPr>
          <p:blipFill>
            <a:blip r:embed="rId4">
              <a:extLst>
                <a:ext uri="{28A0092B-C50C-407E-A947-70E740481C1C}">
                  <a14:useLocalDpi xmlns:a14="http://schemas.microsoft.com/office/drawing/2010/main" val="0"/>
                </a:ext>
              </a:extLst>
            </a:blip>
            <a:srcRect l="-13146" t="4705" r="-19244" b="17179"/>
            <a:stretch>
              <a:fill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55F3A948-911B-6104-13D1-B2C97BFF87FB}"/>
                </a:ext>
              </a:extLst>
            </p:cNvPr>
            <p:cNvSpPr txBox="1">
              <a:spLocks/>
            </p:cNvSpPr>
            <p:nvPr/>
          </p:nvSpPr>
          <p:spPr>
            <a:xfrm>
              <a:off x="4131444" y="4468832"/>
              <a:ext cx="1449115" cy="36016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endParaRPr lang="en-US" sz="700" kern="0" cap="none" spc="0">
                <a:solidFill>
                  <a:schemeClr val="bg1"/>
                </a:solidFill>
                <a:effectLst>
                  <a:outerShdw blurRad="635000" dir="5400000" algn="ctr" rotWithShape="0">
                    <a:srgbClr val="000000">
                      <a:alpha val="0"/>
                    </a:srgbClr>
                  </a:outerShdw>
                </a:effectLst>
                <a:latin typeface="Finlandica" charset="0"/>
              </a:endParaRPr>
            </a:p>
            <a:p>
              <a:pPr>
                <a:lnSpc>
                  <a:spcPct val="114000"/>
                </a:lnSpc>
              </a:pPr>
              <a:br>
                <a:rPr lang="en-US" sz="700" kern="0" cap="none" spc="0">
                  <a:solidFill>
                    <a:schemeClr val="tx2"/>
                  </a:solidFill>
                  <a:effectLst>
                    <a:outerShdw blurRad="635000" dir="5400000" algn="ctr" rotWithShape="0">
                      <a:srgbClr val="000000">
                        <a:alpha val="0"/>
                      </a:srgbClr>
                    </a:outerShdw>
                  </a:effectLst>
                  <a:latin typeface="Finlandica" charset="0"/>
                </a:rPr>
              </a:br>
              <a:r>
                <a:rPr lang="en-US" sz="700" kern="0" cap="none" spc="0">
                  <a:solidFill>
                    <a:schemeClr val="tx2"/>
                  </a:solidFill>
                  <a:effectLst>
                    <a:outerShdw blurRad="635000" dir="5400000" algn="ctr" rotWithShape="0">
                      <a:srgbClr val="000000">
                        <a:alpha val="0"/>
                      </a:srgbClr>
                    </a:outerShdw>
                  </a:effectLst>
                  <a:latin typeface="Finlandica" charset="0"/>
                </a:rPr>
                <a:t>Photo: TOM OF FINLAND FOUNDATION</a:t>
              </a:r>
            </a:p>
          </p:txBody>
        </p:sp>
      </p:grpSp>
      <p:sp>
        <p:nvSpPr>
          <p:cNvPr id="27" name="TextBox 26">
            <a:extLst>
              <a:ext uri="{FF2B5EF4-FFF2-40B4-BE49-F238E27FC236}">
                <a16:creationId xmlns:a16="http://schemas.microsoft.com/office/drawing/2014/main" id="{733B1830-B6BA-D9C7-43AB-A142BA90FE9D}"/>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213CD0DD-740B-5C26-0F5F-30A2E9CC3049}"/>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Groundbreaking figures</a:t>
            </a:r>
          </a:p>
        </p:txBody>
      </p:sp>
      <p:sp>
        <p:nvSpPr>
          <p:cNvPr id="56" name="Title 1">
            <a:extLst>
              <a:ext uri="{FF2B5EF4-FFF2-40B4-BE49-F238E27FC236}">
                <a16:creationId xmlns:a16="http://schemas.microsoft.com/office/drawing/2014/main" id="{A23DA16B-CD46-ABCD-138E-9D31889E60AD}"/>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D6B58BE6-856B-6337-0F83-E0AC516E49C3}"/>
              </a:ext>
            </a:extLst>
          </p:cNvPr>
          <p:cNvSpPr/>
          <p:nvPr/>
        </p:nvSpPr>
        <p:spPr>
          <a:xfrm>
            <a:off x="2087723"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B704A60B-D7A1-F70C-B50E-0704EF1F22CE}"/>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C9774E93-BC45-B563-20F1-481F76C6DF20}"/>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60928135-E7F6-1FB8-33D0-4486D566410D}"/>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6CA7F2B1-A3E0-2B07-DA97-C6FF2A609A4C}"/>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5B2D7D8F-DDA6-2B8B-A4EA-15FFA87C39A7}"/>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6</a:t>
            </a:r>
          </a:p>
        </p:txBody>
      </p:sp>
      <p:sp>
        <p:nvSpPr>
          <p:cNvPr id="63" name="Title 1">
            <a:extLst>
              <a:ext uri="{FF2B5EF4-FFF2-40B4-BE49-F238E27FC236}">
                <a16:creationId xmlns:a16="http://schemas.microsoft.com/office/drawing/2014/main" id="{B4A96F63-F4C0-D4BB-730F-F2C77A53F7BD}"/>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8C061095-54FC-6A70-EB11-F243C1D2B249}"/>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F1D0AF2F-282A-01D8-CB50-DAC719767806}"/>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A70537EA-B954-DC0C-EFE2-32FCBF6CE978}"/>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FFF75167-0DF7-83F1-1699-22C387331B4E}"/>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HIGHLIGHTS OF FINNISH CONTEMPORARY ART</a:t>
            </a:r>
          </a:p>
        </p:txBody>
      </p:sp>
      <p:sp>
        <p:nvSpPr>
          <p:cNvPr id="21" name="Rectangle 20">
            <a:extLst>
              <a:ext uri="{FF2B5EF4-FFF2-40B4-BE49-F238E27FC236}">
                <a16:creationId xmlns:a16="http://schemas.microsoft.com/office/drawing/2014/main" id="{1119CB54-7496-4B49-7D08-98D1A4BADDD8}"/>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30A144C-AF65-97D5-F0C0-AD0B4CA2CE09}"/>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Tree>
    <p:custDataLst>
      <p:tags r:id="rId1"/>
    </p:custDataLst>
    <p:extLst>
      <p:ext uri="{BB962C8B-B14F-4D97-AF65-F5344CB8AC3E}">
        <p14:creationId xmlns:p14="http://schemas.microsoft.com/office/powerpoint/2010/main" val="3291146574"/>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p:tgtEl>
                                          <p:spTgt spid="10"/>
                                        </p:tgtEl>
                                        <p:attrNameLst>
                                          <p:attrName>ppt_y</p:attrName>
                                        </p:attrNameLst>
                                      </p:cBhvr>
                                      <p:tavLst>
                                        <p:tav tm="0">
                                          <p:val>
                                            <p:strVal val="#ppt_y+#ppt_h*1.125000"/>
                                          </p:val>
                                        </p:tav>
                                        <p:tav tm="100000">
                                          <p:val>
                                            <p:strVal val="#ppt_y"/>
                                          </p:val>
                                        </p:tav>
                                      </p:tavLst>
                                    </p:anim>
                                    <p:animEffect transition="in" filter="wipe(up)">
                                      <p:cBhvr>
                                        <p:cTn id="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1C2ED-7CFF-5DD9-2901-7AEC0CCE7AC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3CD36F4-467F-B3D0-8874-7C343781E2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4CFBC44A-E8AF-DCF8-E101-63587F0FE528}"/>
              </a:ext>
            </a:extLst>
          </p:cNvPr>
          <p:cNvSpPr/>
          <p:nvPr/>
        </p:nvSpPr>
        <p:spPr>
          <a:xfrm>
            <a:off x="0"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C5249418-16B5-6119-0692-4A328C6B4B7F}"/>
              </a:ext>
            </a:extLst>
          </p:cNvPr>
          <p:cNvSpPr txBox="1">
            <a:spLocks/>
          </p:cNvSpPr>
          <p:nvPr/>
        </p:nvSpPr>
        <p:spPr>
          <a:xfrm>
            <a:off x="1511300" y="4768971"/>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Outi </a:t>
            </a:r>
            <a:r>
              <a:rPr lang="en-US" sz="700" kern="0" cap="none" spc="0" err="1">
                <a:solidFill>
                  <a:schemeClr val="bg1"/>
                </a:solidFill>
              </a:rPr>
              <a:t>Pieski</a:t>
            </a:r>
            <a:r>
              <a:rPr lang="en-US" sz="700" kern="0" cap="none" spc="0">
                <a:solidFill>
                  <a:schemeClr val="bg1"/>
                </a:solidFill>
              </a:rPr>
              <a:t>, Falling Shawls, 2017. </a:t>
            </a:r>
            <a:r>
              <a:rPr lang="en-US" sz="700" kern="0" cap="none" spc="0" err="1">
                <a:solidFill>
                  <a:schemeClr val="bg1"/>
                </a:solidFill>
              </a:rPr>
              <a:t>Čuolmmadit</a:t>
            </a:r>
            <a:r>
              <a:rPr lang="en-US" sz="700" kern="0" cap="none" spc="0">
                <a:solidFill>
                  <a:schemeClr val="bg1"/>
                </a:solidFill>
              </a:rPr>
              <a:t> at EMMA– Espoo Museum of Modern Art. </a:t>
            </a:r>
          </a:p>
          <a:p>
            <a:pPr algn="ctr"/>
            <a:r>
              <a:rPr lang="en-US" sz="700" kern="0" cap="none" spc="0">
                <a:solidFill>
                  <a:schemeClr val="bg1"/>
                </a:solidFill>
              </a:rPr>
              <a:t>Photo: Ari Karttunen / EMMA – Espoo Museum of Modern Art © </a:t>
            </a:r>
            <a:r>
              <a:rPr lang="en-US" sz="700" kern="0" cap="none" spc="0" err="1">
                <a:solidFill>
                  <a:schemeClr val="bg1"/>
                </a:solidFill>
              </a:rPr>
              <a:t>Kuvasto</a:t>
            </a:r>
            <a:endParaRPr lang="en-US" sz="700" kern="0" cap="none" spc="0">
              <a:solidFill>
                <a:schemeClr val="bg1"/>
              </a:solidFill>
            </a:endParaRPr>
          </a:p>
        </p:txBody>
      </p:sp>
      <p:sp>
        <p:nvSpPr>
          <p:cNvPr id="6" name="Title 1">
            <a:extLst>
              <a:ext uri="{FF2B5EF4-FFF2-40B4-BE49-F238E27FC236}">
                <a16:creationId xmlns:a16="http://schemas.microsoft.com/office/drawing/2014/main" id="{3BFFDB78-E885-C1A9-6426-BE964CA34E7B}"/>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7/10</a:t>
            </a:r>
          </a:p>
        </p:txBody>
      </p:sp>
      <p:sp>
        <p:nvSpPr>
          <p:cNvPr id="7" name="Title 1">
            <a:extLst>
              <a:ext uri="{FF2B5EF4-FFF2-40B4-BE49-F238E27FC236}">
                <a16:creationId xmlns:a16="http://schemas.microsoft.com/office/drawing/2014/main" id="{5145CA55-35B1-1A02-6475-1F56109B060A}"/>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dirty="0">
                <a:solidFill>
                  <a:schemeClr val="bg1"/>
                </a:solidFill>
                <a:effectLst>
                  <a:outerShdw blurRad="994667" dir="5400000" sx="102000" sy="102000" algn="ctr" rotWithShape="0">
                    <a:srgbClr val="000000"/>
                  </a:outerShdw>
                </a:effectLst>
              </a:rPr>
              <a:t>Sámi artists </a:t>
            </a:r>
          </a:p>
          <a:p>
            <a:pPr algn="ctr"/>
            <a:r>
              <a:rPr lang="en-US" sz="2000" dirty="0">
                <a:solidFill>
                  <a:schemeClr val="bg1"/>
                </a:solidFill>
                <a:effectLst>
                  <a:outerShdw blurRad="994667" dir="5400000" sx="102000" sy="102000" algn="ctr" rotWithShape="0">
                    <a:srgbClr val="000000"/>
                  </a:outerShdw>
                </a:effectLst>
              </a:rPr>
              <a:t>drawing attention</a:t>
            </a:r>
          </a:p>
        </p:txBody>
      </p:sp>
      <p:pic>
        <p:nvPicPr>
          <p:cNvPr id="17" name="Picture 16">
            <a:extLst>
              <a:ext uri="{FF2B5EF4-FFF2-40B4-BE49-F238E27FC236}">
                <a16:creationId xmlns:a16="http://schemas.microsoft.com/office/drawing/2014/main" id="{6D35D40C-8274-1072-7170-D66E0C324118}"/>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570981683"/>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12491-F755-8503-3CF4-A78B6F4BF703}"/>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B1CA3D8D-338D-4576-5000-754490FF93D0}"/>
              </a:ext>
            </a:extLst>
          </p:cNvPr>
          <p:cNvGrpSpPr/>
          <p:nvPr/>
        </p:nvGrpSpPr>
        <p:grpSpPr>
          <a:xfrm>
            <a:off x="654772" y="1891613"/>
            <a:ext cx="2748185" cy="1231106"/>
            <a:chOff x="432010" y="2316481"/>
            <a:chExt cx="2748185" cy="1231106"/>
          </a:xfrm>
        </p:grpSpPr>
        <p:sp>
          <p:nvSpPr>
            <p:cNvPr id="9" name="Title 1">
              <a:extLst>
                <a:ext uri="{FF2B5EF4-FFF2-40B4-BE49-F238E27FC236}">
                  <a16:creationId xmlns:a16="http://schemas.microsoft.com/office/drawing/2014/main" id="{B86DE552-1FDF-B69D-D3D2-98483AEF30CC}"/>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11" name="Title 1">
              <a:extLst>
                <a:ext uri="{FF2B5EF4-FFF2-40B4-BE49-F238E27FC236}">
                  <a16:creationId xmlns:a16="http://schemas.microsoft.com/office/drawing/2014/main" id="{DE35613A-BA59-4341-DF66-B369296B25D0}"/>
                </a:ext>
              </a:extLst>
            </p:cNvPr>
            <p:cNvSpPr txBox="1">
              <a:spLocks/>
            </p:cNvSpPr>
            <p:nvPr/>
          </p:nvSpPr>
          <p:spPr>
            <a:xfrm>
              <a:off x="432010" y="2316481"/>
              <a:ext cx="2748185" cy="1231106"/>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In 2024, the Sámi Museum Siida was chosen as the European Museum of the Year.</a:t>
              </a:r>
            </a:p>
          </p:txBody>
        </p:sp>
      </p:grpSp>
      <p:sp>
        <p:nvSpPr>
          <p:cNvPr id="8" name="Footer Placeholder 4">
            <a:extLst>
              <a:ext uri="{FF2B5EF4-FFF2-40B4-BE49-F238E27FC236}">
                <a16:creationId xmlns:a16="http://schemas.microsoft.com/office/drawing/2014/main" id="{490C8166-9939-AD38-1EAA-2B924FE22010}"/>
              </a:ext>
            </a:extLst>
          </p:cNvPr>
          <p:cNvSpPr txBox="1">
            <a:spLocks/>
          </p:cNvSpPr>
          <p:nvPr/>
        </p:nvSpPr>
        <p:spPr>
          <a:xfrm>
            <a:off x="243010" y="9288502"/>
            <a:ext cx="1234312"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err="1">
                <a:solidFill>
                  <a:schemeClr val="bg1"/>
                </a:solidFill>
                <a:effectLst>
                  <a:outerShdw blurRad="635000" dir="5400000" algn="ctr" rotWithShape="0">
                    <a:srgbClr val="000000">
                      <a:alpha val="75000"/>
                    </a:srgbClr>
                  </a:outerShdw>
                </a:effectLst>
                <a:latin typeface="Finlandica" charset="0"/>
              </a:rPr>
              <a:t>Forewalkers</a:t>
            </a:r>
            <a:r>
              <a:rPr lang="en-US" sz="700" kern="0" cap="none" spc="0" dirty="0">
                <a:solidFill>
                  <a:schemeClr val="bg1"/>
                </a:solidFill>
                <a:effectLst>
                  <a:outerShdw blurRad="635000" dir="5400000" algn="ctr" rotWithShape="0">
                    <a:srgbClr val="000000">
                      <a:alpha val="75000"/>
                    </a:srgbClr>
                  </a:outerShdw>
                </a:effectLst>
                <a:latin typeface="Finlandica" charset="0"/>
              </a:rPr>
              <a:t> (2016). Jenni Laiti. </a:t>
            </a: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Antti J. Leinonen</a:t>
            </a:r>
          </a:p>
        </p:txBody>
      </p:sp>
      <p:sp>
        <p:nvSpPr>
          <p:cNvPr id="27" name="TextBox 26">
            <a:extLst>
              <a:ext uri="{FF2B5EF4-FFF2-40B4-BE49-F238E27FC236}">
                <a16:creationId xmlns:a16="http://schemas.microsoft.com/office/drawing/2014/main" id="{32C6AE6C-E664-6FFF-6B93-01E471C20ABD}"/>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85243486-765E-6E60-AFC5-93CD674459EF}"/>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Sámi artists drawing attention</a:t>
            </a:r>
          </a:p>
        </p:txBody>
      </p:sp>
      <p:sp>
        <p:nvSpPr>
          <p:cNvPr id="56" name="Title 1">
            <a:extLst>
              <a:ext uri="{FF2B5EF4-FFF2-40B4-BE49-F238E27FC236}">
                <a16:creationId xmlns:a16="http://schemas.microsoft.com/office/drawing/2014/main" id="{C93B7168-82B1-ED3B-C2BD-3C20E1697FAD}"/>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AAD66F20-7104-4C45-DDFC-DBACF4347315}"/>
              </a:ext>
            </a:extLst>
          </p:cNvPr>
          <p:cNvSpPr/>
          <p:nvPr/>
        </p:nvSpPr>
        <p:spPr>
          <a:xfrm>
            <a:off x="2387265"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5BEFECDD-010B-E667-7202-640335DE48AE}"/>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0B9B1FD3-6E16-297A-90EE-06C8D4E6F0B6}"/>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E6A1387E-A44B-1305-0E31-8640F0F37C0F}"/>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3DCEC747-DC40-71A2-3FA1-793962C2B2B6}"/>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1F076A79-E07B-CFBF-721F-53092CAAA092}"/>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33606A15-3745-E434-D734-5B5B80ECE1FD}"/>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7</a:t>
            </a:r>
          </a:p>
        </p:txBody>
      </p:sp>
      <p:sp>
        <p:nvSpPr>
          <p:cNvPr id="64" name="Title 1">
            <a:extLst>
              <a:ext uri="{FF2B5EF4-FFF2-40B4-BE49-F238E27FC236}">
                <a16:creationId xmlns:a16="http://schemas.microsoft.com/office/drawing/2014/main" id="{F1F4F838-2734-5F6E-9141-398A642004DF}"/>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23" name="TextBox 22">
            <a:extLst>
              <a:ext uri="{FF2B5EF4-FFF2-40B4-BE49-F238E27FC236}">
                <a16:creationId xmlns:a16="http://schemas.microsoft.com/office/drawing/2014/main" id="{09EE6BC3-77F9-2767-F792-01E73EEF9B67}"/>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
        <p:nvSpPr>
          <p:cNvPr id="65" name="Title 1">
            <a:extLst>
              <a:ext uri="{FF2B5EF4-FFF2-40B4-BE49-F238E27FC236}">
                <a16:creationId xmlns:a16="http://schemas.microsoft.com/office/drawing/2014/main" id="{5CD3C2E8-69EC-C830-EB14-6F5555F26259}"/>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A621B617-9AA6-1298-5FE4-02F5B3DDC6BD}"/>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grpSp>
        <p:nvGrpSpPr>
          <p:cNvPr id="10" name="Group 9">
            <a:extLst>
              <a:ext uri="{FF2B5EF4-FFF2-40B4-BE49-F238E27FC236}">
                <a16:creationId xmlns:a16="http://schemas.microsoft.com/office/drawing/2014/main" id="{357906B8-07AA-27C1-D877-7A55EF955935}"/>
              </a:ext>
            </a:extLst>
          </p:cNvPr>
          <p:cNvGrpSpPr/>
          <p:nvPr/>
        </p:nvGrpSpPr>
        <p:grpSpPr>
          <a:xfrm>
            <a:off x="4067944" y="627015"/>
            <a:ext cx="5076056" cy="4265480"/>
            <a:chOff x="4067944" y="627015"/>
            <a:chExt cx="5076056" cy="4265480"/>
          </a:xfrm>
        </p:grpSpPr>
        <p:pic>
          <p:nvPicPr>
            <p:cNvPr id="13" name="Picture 12">
              <a:extLst>
                <a:ext uri="{FF2B5EF4-FFF2-40B4-BE49-F238E27FC236}">
                  <a16:creationId xmlns:a16="http://schemas.microsoft.com/office/drawing/2014/main" id="{ABC5C3DB-BFA5-417D-BD8C-546CF3636111}"/>
                </a:ext>
              </a:extLst>
            </p:cNvPr>
            <p:cNvPicPr>
              <a:picLocks noChangeAspect="1"/>
            </p:cNvPicPr>
            <p:nvPr/>
          </p:nvPicPr>
          <p:blipFill>
            <a:blip r:embed="rId4">
              <a:extLst>
                <a:ext uri="{28A0092B-C50C-407E-A947-70E740481C1C}">
                  <a14:useLocalDpi xmlns:a14="http://schemas.microsoft.com/office/drawing/2010/main" val="0"/>
                </a:ext>
              </a:extLst>
            </a:blip>
            <a:srcRect l="14768" r="14768"/>
            <a:stretch/>
          </p:blipFill>
          <p:spPr>
            <a:xfrm>
              <a:off x="4067944" y="627015"/>
              <a:ext cx="5076056" cy="4265480"/>
            </a:xfrm>
            <a:prstGeom prst="rect">
              <a:avLst/>
            </a:prstGeom>
          </p:spPr>
        </p:pic>
        <p:sp>
          <p:nvSpPr>
            <p:cNvPr id="6" name="Rectangle 5">
              <a:extLst>
                <a:ext uri="{FF2B5EF4-FFF2-40B4-BE49-F238E27FC236}">
                  <a16:creationId xmlns:a16="http://schemas.microsoft.com/office/drawing/2014/main" id="{C245CB38-8ADA-5570-7DD9-331D3FAF560A}"/>
                </a:ext>
              </a:extLst>
            </p:cNvPr>
            <p:cNvSpPr/>
            <p:nvPr/>
          </p:nvSpPr>
          <p:spPr>
            <a:xfrm>
              <a:off x="4067944" y="3856383"/>
              <a:ext cx="5076056" cy="1036112"/>
            </a:xfrm>
            <a:prstGeom prst="rect">
              <a:avLst/>
            </a:prstGeom>
            <a:gradFill>
              <a:gsLst>
                <a:gs pos="0">
                  <a:schemeClr val="accent1">
                    <a:alpha val="0"/>
                    <a:lumMod val="0"/>
                  </a:schemeClr>
                </a:gs>
                <a:gs pos="100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00522C26-CDDC-66A2-8326-63550157FE1E}"/>
                </a:ext>
              </a:extLst>
            </p:cNvPr>
            <p:cNvSpPr txBox="1">
              <a:spLocks/>
            </p:cNvSpPr>
            <p:nvPr/>
          </p:nvSpPr>
          <p:spPr>
            <a:xfrm>
              <a:off x="4124690" y="4497677"/>
              <a:ext cx="2986395" cy="36016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Marja Helander, </a:t>
              </a:r>
              <a:r>
                <a:rPr lang="en-US" sz="700" kern="0" cap="none" spc="0" err="1">
                  <a:solidFill>
                    <a:schemeClr val="bg1"/>
                  </a:solidFill>
                  <a:effectLst>
                    <a:outerShdw blurRad="635000" dir="5400000" algn="ctr" rotWithShape="0">
                      <a:srgbClr val="000000">
                        <a:alpha val="75000"/>
                      </a:srgbClr>
                    </a:outerShdw>
                  </a:effectLst>
                  <a:latin typeface="Finlandica" charset="0"/>
                </a:rPr>
                <a:t>Eatnanvuloš</a:t>
              </a:r>
              <a:r>
                <a:rPr lang="en-US" sz="700" kern="0" cap="none" spc="0">
                  <a:solidFill>
                    <a:schemeClr val="bg1"/>
                  </a:solidFill>
                  <a:effectLst>
                    <a:outerShdw blurRad="635000" dir="5400000" algn="ctr" rotWithShape="0">
                      <a:srgbClr val="000000">
                        <a:alpha val="75000"/>
                      </a:srgbClr>
                    </a:outerShdw>
                  </a:effectLst>
                  <a:latin typeface="Finlandica" charset="0"/>
                </a:rPr>
                <a:t> </a:t>
              </a:r>
              <a:r>
                <a:rPr lang="en-US" sz="700" kern="0" cap="none" spc="0" err="1">
                  <a:solidFill>
                    <a:schemeClr val="bg1"/>
                  </a:solidFill>
                  <a:effectLst>
                    <a:outerShdw blurRad="635000" dir="5400000" algn="ctr" rotWithShape="0">
                      <a:srgbClr val="000000">
                        <a:alpha val="75000"/>
                      </a:srgbClr>
                    </a:outerShdw>
                  </a:effectLst>
                  <a:latin typeface="Finlandica" charset="0"/>
                </a:rPr>
                <a:t>lottit</a:t>
              </a:r>
              <a:r>
                <a:rPr lang="en-US" sz="700" kern="0" cap="none" spc="0">
                  <a:solidFill>
                    <a:schemeClr val="bg1"/>
                  </a:solidFill>
                  <a:effectLst>
                    <a:outerShdw blurRad="635000" dir="5400000" algn="ctr" rotWithShape="0">
                      <a:srgbClr val="000000">
                        <a:alpha val="75000"/>
                      </a:srgbClr>
                    </a:outerShdw>
                  </a:effectLst>
                  <a:latin typeface="Finlandica" charset="0"/>
                </a:rPr>
                <a:t> – Birds in the Earth, 2017.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The Finnish National Gallery Collection / Museum of Contemporary Art </a:t>
              </a:r>
              <a:r>
                <a:rPr lang="en-US" sz="700" kern="0" cap="none" spc="0" err="1">
                  <a:solidFill>
                    <a:schemeClr val="bg1"/>
                  </a:solidFill>
                  <a:effectLst>
                    <a:outerShdw blurRad="635000" dir="5400000" algn="ctr" rotWithShape="0">
                      <a:srgbClr val="000000">
                        <a:alpha val="75000"/>
                      </a:srgbClr>
                    </a:outerShdw>
                  </a:effectLst>
                  <a:latin typeface="Finlandica" charset="0"/>
                </a:rPr>
                <a:t>Kiasma</a:t>
              </a:r>
              <a:r>
                <a:rPr lang="en-US" sz="700" kern="0" cap="none" spc="0">
                  <a:solidFill>
                    <a:schemeClr val="bg1"/>
                  </a:solidFill>
                  <a:effectLst>
                    <a:outerShdw blurRad="635000" dir="5400000" algn="ctr" rotWithShape="0">
                      <a:srgbClr val="000000">
                        <a:alpha val="75000"/>
                      </a:srgbClr>
                    </a:outerShdw>
                  </a:effectLst>
                  <a:latin typeface="Finlandica" charset="0"/>
                </a:rPr>
                <a:t>.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Finnish National Gallery © </a:t>
              </a:r>
              <a:r>
                <a:rPr lang="en-US" sz="700" kern="0" cap="none" spc="0" err="1">
                  <a:solidFill>
                    <a:schemeClr val="bg1"/>
                  </a:solidFill>
                  <a:effectLst>
                    <a:outerShdw blurRad="635000" dir="5400000" algn="ctr" rotWithShape="0">
                      <a:srgbClr val="000000">
                        <a:alpha val="75000"/>
                      </a:srgbClr>
                    </a:outerShdw>
                  </a:effectLst>
                  <a:latin typeface="Finlandica" charset="0"/>
                </a:rPr>
                <a:t>Kuvasto</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sp>
        <p:nvSpPr>
          <p:cNvPr id="2" name="Title 1">
            <a:extLst>
              <a:ext uri="{FF2B5EF4-FFF2-40B4-BE49-F238E27FC236}">
                <a16:creationId xmlns:a16="http://schemas.microsoft.com/office/drawing/2014/main" id="{1154F17C-91A1-CAF6-8826-F18428CB293E}"/>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HIGHLIGHTS OF FINNISH CONTEMPORARY ART</a:t>
            </a:r>
          </a:p>
        </p:txBody>
      </p:sp>
      <p:sp>
        <p:nvSpPr>
          <p:cNvPr id="21" name="Rectangle 20">
            <a:extLst>
              <a:ext uri="{FF2B5EF4-FFF2-40B4-BE49-F238E27FC236}">
                <a16:creationId xmlns:a16="http://schemas.microsoft.com/office/drawing/2014/main" id="{91DBE952-69DE-3417-F06C-56837A6C22E5}"/>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89334767"/>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p:tgtEl>
                                          <p:spTgt spid="4"/>
                                        </p:tgtEl>
                                        <p:attrNameLst>
                                          <p:attrName>ppt_y</p:attrName>
                                        </p:attrNameLst>
                                      </p:cBhvr>
                                      <p:tavLst>
                                        <p:tav tm="0">
                                          <p:val>
                                            <p:strVal val="#ppt_y+#ppt_h*1.125000"/>
                                          </p:val>
                                        </p:tav>
                                        <p:tav tm="100000">
                                          <p:val>
                                            <p:strVal val="#ppt_y"/>
                                          </p:val>
                                        </p:tav>
                                      </p:tavLst>
                                    </p:anim>
                                    <p:animEffect transition="in" filter="wipe(up)">
                                      <p:cBhvr>
                                        <p:cTn id="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F9DD2-7F03-4290-DA7B-A57D0715212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FF34F40-1365-8BDF-374A-D8D62D1528D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FBAB84F3-E2A3-E6B3-0167-099DA47CB3FE}"/>
              </a:ext>
            </a:extLst>
          </p:cNvPr>
          <p:cNvSpPr/>
          <p:nvPr/>
        </p:nvSpPr>
        <p:spPr>
          <a:xfrm>
            <a:off x="0" y="0"/>
            <a:ext cx="9144000" cy="5143500"/>
          </a:xfrm>
          <a:prstGeom prst="rect">
            <a:avLst/>
          </a:prstGeom>
          <a:solidFill>
            <a:schemeClr val="tx2">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C00A00BB-4D3D-BF80-B7AA-BB70299A3D55}"/>
              </a:ext>
            </a:extLst>
          </p:cNvPr>
          <p:cNvSpPr txBox="1">
            <a:spLocks/>
          </p:cNvSpPr>
          <p:nvPr/>
        </p:nvSpPr>
        <p:spPr>
          <a:xfrm>
            <a:off x="1511300" y="4760733"/>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latin typeface="+mj-lt"/>
              </a:rPr>
              <a:t>Eija-Liisa </a:t>
            </a:r>
            <a:r>
              <a:rPr lang="en-US" sz="700" kern="0" cap="none" spc="0" err="1">
                <a:solidFill>
                  <a:schemeClr val="bg1"/>
                </a:solidFill>
                <a:latin typeface="+mj-lt"/>
              </a:rPr>
              <a:t>Ahtila</a:t>
            </a:r>
            <a:r>
              <a:rPr lang="en-US" sz="700" kern="0" cap="none" spc="0">
                <a:solidFill>
                  <a:schemeClr val="bg1"/>
                </a:solidFill>
                <a:latin typeface="+mj-lt"/>
              </a:rPr>
              <a:t>, Horizontal, 2011. Saastamoinen Foundation Art Collection / EMMA – Espoo Museum of Modern Art. </a:t>
            </a:r>
          </a:p>
          <a:p>
            <a:pPr algn="ctr"/>
            <a:r>
              <a:rPr lang="en-US" sz="700" kern="0" cap="none" spc="0">
                <a:solidFill>
                  <a:schemeClr val="bg1"/>
                </a:solidFill>
                <a:latin typeface="+mj-lt"/>
              </a:rPr>
              <a:t>Photo: Ari Karttunen / EMMA – Espoo Museum of Modern Art © </a:t>
            </a:r>
            <a:r>
              <a:rPr lang="en-US" sz="700" kern="0" cap="none" spc="0" err="1">
                <a:solidFill>
                  <a:schemeClr val="bg1"/>
                </a:solidFill>
                <a:latin typeface="+mj-lt"/>
              </a:rPr>
              <a:t>Kuvasto</a:t>
            </a:r>
            <a:endParaRPr lang="en-US" sz="700" kern="0" cap="none" spc="0">
              <a:solidFill>
                <a:schemeClr val="bg1"/>
              </a:solidFill>
              <a:latin typeface="+mj-lt"/>
            </a:endParaRPr>
          </a:p>
        </p:txBody>
      </p:sp>
      <p:sp>
        <p:nvSpPr>
          <p:cNvPr id="6" name="Title 1">
            <a:extLst>
              <a:ext uri="{FF2B5EF4-FFF2-40B4-BE49-F238E27FC236}">
                <a16:creationId xmlns:a16="http://schemas.microsoft.com/office/drawing/2014/main" id="{B9DA2CB8-7E98-FCEB-2E23-CD8A9296EE33}"/>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8/10</a:t>
            </a:r>
          </a:p>
        </p:txBody>
      </p:sp>
      <p:sp>
        <p:nvSpPr>
          <p:cNvPr id="7" name="Title 1">
            <a:extLst>
              <a:ext uri="{FF2B5EF4-FFF2-40B4-BE49-F238E27FC236}">
                <a16:creationId xmlns:a16="http://schemas.microsoft.com/office/drawing/2014/main" id="{A15433E3-5F06-DF3D-EABF-3BD99F7A873E}"/>
              </a:ext>
            </a:extLst>
          </p:cNvPr>
          <p:cNvSpPr txBox="1">
            <a:spLocks/>
          </p:cNvSpPr>
          <p:nvPr/>
        </p:nvSpPr>
        <p:spPr>
          <a:xfrm>
            <a:off x="1170041" y="2459851"/>
            <a:ext cx="6803918" cy="830997"/>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a:solidFill>
                  <a:schemeClr val="bg1"/>
                </a:solidFill>
              </a:rPr>
              <a:t>Women are makers, </a:t>
            </a:r>
            <a:br>
              <a:rPr lang="en-GB">
                <a:solidFill>
                  <a:schemeClr val="bg1"/>
                </a:solidFill>
              </a:rPr>
            </a:br>
            <a:r>
              <a:rPr lang="en-GB">
                <a:solidFill>
                  <a:schemeClr val="bg1"/>
                </a:solidFill>
              </a:rPr>
              <a:t>not muses</a:t>
            </a:r>
            <a:endParaRPr lang="en-US" sz="2000">
              <a:solidFill>
                <a:schemeClr val="bg1"/>
              </a:solidFill>
            </a:endParaRPr>
          </a:p>
        </p:txBody>
      </p:sp>
      <p:pic>
        <p:nvPicPr>
          <p:cNvPr id="17" name="Picture 16">
            <a:extLst>
              <a:ext uri="{FF2B5EF4-FFF2-40B4-BE49-F238E27FC236}">
                <a16:creationId xmlns:a16="http://schemas.microsoft.com/office/drawing/2014/main" id="{E639117F-CCEF-C811-823C-8E6F30C2D26F}"/>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2961702279"/>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3336E-B76A-C366-B41A-723C5B423118}"/>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0F073F5F-C729-4919-855F-794551486581}"/>
              </a:ext>
            </a:extLst>
          </p:cNvPr>
          <p:cNvGrpSpPr/>
          <p:nvPr/>
        </p:nvGrpSpPr>
        <p:grpSpPr>
          <a:xfrm>
            <a:off x="4067944" y="627015"/>
            <a:ext cx="5076056" cy="4265480"/>
            <a:chOff x="4067944" y="627530"/>
            <a:chExt cx="5076056" cy="4265480"/>
          </a:xfrm>
        </p:grpSpPr>
        <p:pic>
          <p:nvPicPr>
            <p:cNvPr id="13" name="Picture 12">
              <a:extLst>
                <a:ext uri="{FF2B5EF4-FFF2-40B4-BE49-F238E27FC236}">
                  <a16:creationId xmlns:a16="http://schemas.microsoft.com/office/drawing/2014/main" id="{8B9F29B1-4D32-0FF3-DDA5-77D4191778FF}"/>
                </a:ext>
              </a:extLst>
            </p:cNvPr>
            <p:cNvPicPr>
              <a:picLocks noChangeAspect="1"/>
            </p:cNvPicPr>
            <p:nvPr/>
          </p:nvPicPr>
          <p:blipFill>
            <a:blip r:embed="rId4">
              <a:extLst>
                <a:ext uri="{28A0092B-C50C-407E-A947-70E740481C1C}">
                  <a14:useLocalDpi xmlns:a14="http://schemas.microsoft.com/office/drawing/2010/main" val="0"/>
                </a:ext>
              </a:extLst>
            </a:blip>
            <a:srcRect l="13805" t="681" r="7399"/>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727F9474-D519-24D7-9C21-0922DF982569}"/>
                </a:ext>
              </a:extLst>
            </p:cNvPr>
            <p:cNvSpPr txBox="1">
              <a:spLocks/>
            </p:cNvSpPr>
            <p:nvPr/>
          </p:nvSpPr>
          <p:spPr>
            <a:xfrm>
              <a:off x="4137216" y="4502969"/>
              <a:ext cx="3834383" cy="32316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Kaarina Kaikkonen, And the emptiness rested, 2005–2013. Arte Povera – A New Chapter exhibition at </a:t>
              </a:r>
            </a:p>
            <a:p>
              <a:r>
                <a:rPr lang="en-US" sz="700" kern="0" cap="none" spc="0">
                  <a:solidFill>
                    <a:schemeClr val="bg1"/>
                  </a:solidFill>
                  <a:effectLst>
                    <a:outerShdw blurRad="635000" dir="5400000" algn="ctr" rotWithShape="0">
                      <a:srgbClr val="000000">
                        <a:alpha val="75000"/>
                      </a:srgbClr>
                    </a:outerShdw>
                  </a:effectLst>
                  <a:latin typeface="Finlandica" charset="0"/>
                </a:rPr>
                <a:t>EMMA – Espoo Museum of Modern Art. Saastamoinen Foundation Art Collection. </a:t>
              </a:r>
            </a:p>
            <a:p>
              <a:r>
                <a:rPr lang="en-US" sz="700" kern="0" cap="none" spc="0">
                  <a:solidFill>
                    <a:schemeClr val="bg1"/>
                  </a:solidFill>
                  <a:effectLst>
                    <a:outerShdw blurRad="635000" dir="5400000" algn="ctr" rotWithShape="0">
                      <a:srgbClr val="000000">
                        <a:alpha val="75000"/>
                      </a:srgbClr>
                    </a:outerShdw>
                  </a:effectLst>
                  <a:latin typeface="Finlandica" charset="0"/>
                </a:rPr>
                <a:t>Photo: Ari Karttunen, EMMA © </a:t>
              </a:r>
              <a:r>
                <a:rPr lang="en-US" sz="700" kern="0" cap="none" spc="0" err="1">
                  <a:solidFill>
                    <a:schemeClr val="bg1"/>
                  </a:solidFill>
                  <a:effectLst>
                    <a:outerShdw blurRad="635000" dir="5400000" algn="ctr" rotWithShape="0">
                      <a:srgbClr val="000000">
                        <a:alpha val="75000"/>
                      </a:srgbClr>
                    </a:outerShdw>
                  </a:effectLst>
                  <a:latin typeface="Finlandica" charset="0"/>
                </a:rPr>
                <a:t>Kuvasto</a:t>
              </a:r>
              <a:endParaRPr lang="en-US" sz="700" kern="0" cap="none" spc="0" noProof="0">
                <a:solidFill>
                  <a:schemeClr val="bg1"/>
                </a:solidFill>
                <a:effectLst>
                  <a:outerShdw blurRad="635000" dir="5400000" algn="ctr" rotWithShape="0">
                    <a:srgbClr val="000000">
                      <a:alpha val="75000"/>
                    </a:srgbClr>
                  </a:outerShdw>
                </a:effectLst>
                <a:latin typeface="Finlandica" charset="0"/>
              </a:endParaRPr>
            </a:p>
          </p:txBody>
        </p:sp>
      </p:grpSp>
      <p:sp>
        <p:nvSpPr>
          <p:cNvPr id="31" name="Rectangle 30">
            <a:extLst>
              <a:ext uri="{FF2B5EF4-FFF2-40B4-BE49-F238E27FC236}">
                <a16:creationId xmlns:a16="http://schemas.microsoft.com/office/drawing/2014/main" id="{18FBEC33-B1B2-1EE7-DD11-9669CD348841}"/>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744FF455-DDE8-7139-BA03-8EC400CAB9F6}"/>
              </a:ext>
            </a:extLst>
          </p:cNvPr>
          <p:cNvGrpSpPr/>
          <p:nvPr/>
        </p:nvGrpSpPr>
        <p:grpSpPr>
          <a:xfrm>
            <a:off x="860476" y="1956196"/>
            <a:ext cx="2454494" cy="615553"/>
            <a:chOff x="834485" y="2636069"/>
            <a:chExt cx="2454494" cy="615553"/>
          </a:xfrm>
        </p:grpSpPr>
        <p:sp>
          <p:nvSpPr>
            <p:cNvPr id="38" name="Title 1">
              <a:extLst>
                <a:ext uri="{FF2B5EF4-FFF2-40B4-BE49-F238E27FC236}">
                  <a16:creationId xmlns:a16="http://schemas.microsoft.com/office/drawing/2014/main" id="{C79E40E3-89E9-1E6A-E8DF-BD16AFA01346}"/>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9" name="Title 1">
              <a:extLst>
                <a:ext uri="{FF2B5EF4-FFF2-40B4-BE49-F238E27FC236}">
                  <a16:creationId xmlns:a16="http://schemas.microsoft.com/office/drawing/2014/main" id="{35891061-4CC6-D733-6699-4F60D3D5E069}"/>
                </a:ext>
              </a:extLst>
            </p:cNvPr>
            <p:cNvSpPr txBox="1">
              <a:spLocks/>
            </p:cNvSpPr>
            <p:nvPr/>
          </p:nvSpPr>
          <p:spPr>
            <a:xfrm>
              <a:off x="834485" y="2636069"/>
              <a:ext cx="2454494"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dirty="0">
                  <a:solidFill>
                    <a:schemeClr val="tx1"/>
                  </a:solidFill>
                  <a:ea typeface="+mj-lt"/>
                  <a:cs typeface="+mj-lt"/>
                </a:rPr>
                <a:t>Most Finnish artists are female</a:t>
              </a:r>
            </a:p>
          </p:txBody>
        </p:sp>
      </p:grpSp>
      <p:sp>
        <p:nvSpPr>
          <p:cNvPr id="19" name="Title 1">
            <a:extLst>
              <a:ext uri="{FF2B5EF4-FFF2-40B4-BE49-F238E27FC236}">
                <a16:creationId xmlns:a16="http://schemas.microsoft.com/office/drawing/2014/main" id="{CE5AD0BD-D578-D806-853E-257F0F9924FB}"/>
              </a:ext>
            </a:extLst>
          </p:cNvPr>
          <p:cNvSpPr txBox="1">
            <a:spLocks/>
          </p:cNvSpPr>
          <p:nvPr/>
        </p:nvSpPr>
        <p:spPr>
          <a:xfrm>
            <a:off x="1331386" y="3160315"/>
            <a:ext cx="1449153" cy="461665"/>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and many of them explore identity and womanhood through their art.</a:t>
            </a:r>
          </a:p>
        </p:txBody>
      </p:sp>
      <p:grpSp>
        <p:nvGrpSpPr>
          <p:cNvPr id="3" name="Group 2">
            <a:extLst>
              <a:ext uri="{FF2B5EF4-FFF2-40B4-BE49-F238E27FC236}">
                <a16:creationId xmlns:a16="http://schemas.microsoft.com/office/drawing/2014/main" id="{D0F9B81C-0D2A-5092-34B4-2A1CE25AA55F}"/>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DF8FBFF6-1859-18C9-B2F2-CFDF31D06801}"/>
                </a:ext>
              </a:extLst>
            </p:cNvPr>
            <p:cNvPicPr>
              <a:picLocks/>
            </p:cNvPicPr>
            <p:nvPr/>
          </p:nvPicPr>
          <p:blipFill>
            <a:blip r:embed="rId5">
              <a:extLst>
                <a:ext uri="{28A0092B-C50C-407E-A947-70E740481C1C}">
                  <a14:useLocalDpi xmlns:a14="http://schemas.microsoft.com/office/drawing/2010/main" val="0"/>
                </a:ext>
              </a:extLst>
            </a:blip>
            <a:srcRect t="5250" b="5250"/>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86FDDE31-4336-9761-0B99-DE195F12AE86}"/>
                </a:ext>
              </a:extLst>
            </p:cNvPr>
            <p:cNvSpPr txBox="1">
              <a:spLocks/>
            </p:cNvSpPr>
            <p:nvPr/>
          </p:nvSpPr>
          <p:spPr>
            <a:xfrm>
              <a:off x="243010" y="9237801"/>
              <a:ext cx="1888337" cy="23865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 </a:t>
              </a: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Emma Sarpaniemi, Orange Moon, 2024. © </a:t>
              </a:r>
              <a:r>
                <a:rPr lang="en-US" sz="700" kern="0" cap="none" spc="0" dirty="0" err="1">
                  <a:solidFill>
                    <a:schemeClr val="bg1"/>
                  </a:solidFill>
                  <a:effectLst>
                    <a:outerShdw blurRad="635000" dir="5400000" algn="ctr" rotWithShape="0">
                      <a:srgbClr val="000000">
                        <a:alpha val="75000"/>
                      </a:srgbClr>
                    </a:outerShdw>
                  </a:effectLst>
                  <a:latin typeface="Finlandica" charset="0"/>
                </a:rPr>
                <a:t>Kuvasto</a:t>
              </a:r>
              <a:r>
                <a:rPr lang="en-US" sz="700" kern="0" cap="none" spc="0" dirty="0">
                  <a:solidFill>
                    <a:schemeClr val="bg1"/>
                  </a:solidFill>
                  <a:effectLst>
                    <a:outerShdw blurRad="635000" dir="5400000" algn="ctr" rotWithShape="0">
                      <a:srgbClr val="000000">
                        <a:alpha val="75000"/>
                      </a:srgbClr>
                    </a:outerShdw>
                  </a:effectLst>
                  <a:latin typeface="Finlandica" charset="0"/>
                </a:rPr>
                <a:t> </a:t>
              </a:r>
            </a:p>
          </p:txBody>
        </p:sp>
      </p:grpSp>
      <p:sp>
        <p:nvSpPr>
          <p:cNvPr id="27" name="TextBox 26">
            <a:extLst>
              <a:ext uri="{FF2B5EF4-FFF2-40B4-BE49-F238E27FC236}">
                <a16:creationId xmlns:a16="http://schemas.microsoft.com/office/drawing/2014/main" id="{38A5F1FC-5EF1-2B14-02A4-EEEE7CFECB1D}"/>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1E0983F0-91D7-670D-7821-503508520E38}"/>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Women are makers, not muses</a:t>
            </a:r>
          </a:p>
        </p:txBody>
      </p:sp>
      <p:sp>
        <p:nvSpPr>
          <p:cNvPr id="56" name="Title 1">
            <a:extLst>
              <a:ext uri="{FF2B5EF4-FFF2-40B4-BE49-F238E27FC236}">
                <a16:creationId xmlns:a16="http://schemas.microsoft.com/office/drawing/2014/main" id="{6CCA061F-491F-476E-F67F-51F7B8C7C364}"/>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CEEADF7B-5A39-9C07-D57F-1626D5F701AF}"/>
              </a:ext>
            </a:extLst>
          </p:cNvPr>
          <p:cNvSpPr/>
          <p:nvPr/>
        </p:nvSpPr>
        <p:spPr>
          <a:xfrm>
            <a:off x="2680095"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659D306B-E343-C02A-FF1E-6348A3DDA6F8}"/>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07F1A758-F545-0155-3380-AE888D497F17}"/>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EF92ACD9-8FCC-F8E3-5574-A316012AAF14}"/>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59A787D6-31B2-5DF6-1FE4-31E95D96F4BB}"/>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DE73BFC3-40C5-12B9-9000-81FBD766CD5E}"/>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B168858A-A073-6D7D-6F4E-C614E9992E2C}"/>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C15364C4-3884-6D1E-F9AB-910BEE0F4CF0}"/>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8</a:t>
            </a:r>
          </a:p>
        </p:txBody>
      </p:sp>
      <p:sp>
        <p:nvSpPr>
          <p:cNvPr id="65" name="Title 1">
            <a:extLst>
              <a:ext uri="{FF2B5EF4-FFF2-40B4-BE49-F238E27FC236}">
                <a16:creationId xmlns:a16="http://schemas.microsoft.com/office/drawing/2014/main" id="{45811E80-96A2-7C62-4AFF-615FA37AC6B8}"/>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24D308AC-E7DA-0C11-A36A-6A1164956B9A}"/>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D95191B7-8EA0-B456-CA7C-12DD55618ED4}"/>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HIGHLIGHTS OF FINNISH CONTEMPORARY ART</a:t>
            </a:r>
          </a:p>
        </p:txBody>
      </p:sp>
      <p:sp>
        <p:nvSpPr>
          <p:cNvPr id="21" name="Rectangle 20">
            <a:extLst>
              <a:ext uri="{FF2B5EF4-FFF2-40B4-BE49-F238E27FC236}">
                <a16:creationId xmlns:a16="http://schemas.microsoft.com/office/drawing/2014/main" id="{8E82BF94-6636-8366-9E47-9258DB77DE28}"/>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EAB985D-EF39-1B5D-3014-826E23EE86FC}"/>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grpSp>
        <p:nvGrpSpPr>
          <p:cNvPr id="4" name="Group 3">
            <a:extLst>
              <a:ext uri="{FF2B5EF4-FFF2-40B4-BE49-F238E27FC236}">
                <a16:creationId xmlns:a16="http://schemas.microsoft.com/office/drawing/2014/main" id="{A4B58191-E264-F9F2-2EFC-B11A531CA6D9}"/>
              </a:ext>
            </a:extLst>
          </p:cNvPr>
          <p:cNvGrpSpPr/>
          <p:nvPr/>
        </p:nvGrpSpPr>
        <p:grpSpPr>
          <a:xfrm>
            <a:off x="4067944" y="627015"/>
            <a:ext cx="5076056" cy="4265480"/>
            <a:chOff x="4067944" y="627530"/>
            <a:chExt cx="5076056" cy="4265480"/>
          </a:xfrm>
        </p:grpSpPr>
        <p:pic>
          <p:nvPicPr>
            <p:cNvPr id="6" name="Picture 5">
              <a:extLst>
                <a:ext uri="{FF2B5EF4-FFF2-40B4-BE49-F238E27FC236}">
                  <a16:creationId xmlns:a16="http://schemas.microsoft.com/office/drawing/2014/main" id="{99B5545F-AA99-A615-CC30-92493E722E3E}"/>
                </a:ext>
              </a:extLst>
            </p:cNvPr>
            <p:cNvPicPr>
              <a:picLocks noChangeAspect="1"/>
            </p:cNvPicPr>
            <p:nvPr/>
          </p:nvPicPr>
          <p:blipFill>
            <a:blip r:embed="rId6">
              <a:extLst>
                <a:ext uri="{28A0092B-C50C-407E-A947-70E740481C1C}">
                  <a14:useLocalDpi xmlns:a14="http://schemas.microsoft.com/office/drawing/2010/main" val="0"/>
                </a:ext>
              </a:extLst>
            </a:blip>
            <a:srcRect l="5413" r="5413"/>
            <a:stretch/>
          </p:blipFill>
          <p:spPr>
            <a:xfrm>
              <a:off x="4067944" y="627530"/>
              <a:ext cx="5076056" cy="4265480"/>
            </a:xfrm>
            <a:prstGeom prst="rect">
              <a:avLst/>
            </a:prstGeom>
          </p:spPr>
        </p:pic>
        <p:sp>
          <p:nvSpPr>
            <p:cNvPr id="9" name="Footer Placeholder 4">
              <a:extLst>
                <a:ext uri="{FF2B5EF4-FFF2-40B4-BE49-F238E27FC236}">
                  <a16:creationId xmlns:a16="http://schemas.microsoft.com/office/drawing/2014/main" id="{14AACF65-796A-E2A3-27A6-A0A9A3405DCB}"/>
                </a:ext>
              </a:extLst>
            </p:cNvPr>
            <p:cNvSpPr txBox="1">
              <a:spLocks/>
            </p:cNvSpPr>
            <p:nvPr/>
          </p:nvSpPr>
          <p:spPr>
            <a:xfrm>
              <a:off x="4131444" y="4719849"/>
              <a:ext cx="3262111"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dirty="0">
                  <a:solidFill>
                    <a:schemeClr val="bg1"/>
                  </a:solidFill>
                  <a:effectLst>
                    <a:outerShdw blurRad="635000" dir="5400000" algn="ctr" rotWithShape="0">
                      <a:srgbClr val="000000">
                        <a:alpha val="75000"/>
                      </a:srgbClr>
                    </a:outerShdw>
                  </a:effectLst>
                  <a:latin typeface="Finlandica" charset="0"/>
                </a:rPr>
                <a:t>Elina Brotherus, Wanderlust, 2020. The European Parliament Art Collection. © </a:t>
              </a:r>
              <a:r>
                <a:rPr lang="en-US" sz="700" kern="0" cap="none" spc="0" dirty="0" err="1">
                  <a:solidFill>
                    <a:schemeClr val="bg1"/>
                  </a:solidFill>
                  <a:effectLst>
                    <a:outerShdw blurRad="635000" dir="5400000" algn="ctr" rotWithShape="0">
                      <a:srgbClr val="000000">
                        <a:alpha val="75000"/>
                      </a:srgbClr>
                    </a:outerShdw>
                  </a:effectLst>
                  <a:latin typeface="Finlandica" charset="0"/>
                </a:rPr>
                <a:t>Kuvasto</a:t>
              </a: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p:txBody>
        </p:sp>
      </p:grpSp>
    </p:spTree>
    <p:custDataLst>
      <p:tags r:id="rId1"/>
    </p:custDataLst>
    <p:extLst>
      <p:ext uri="{BB962C8B-B14F-4D97-AF65-F5344CB8AC3E}">
        <p14:creationId xmlns:p14="http://schemas.microsoft.com/office/powerpoint/2010/main" val="646421175"/>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4"/>
                                        </p:tgtEl>
                                        <p:attrNameLst>
                                          <p:attrName>ppt_x</p:attrName>
                                          <p:attrName>ppt_y</p:attrName>
                                        </p:attrNameLst>
                                      </p:cBhvr>
                                      <p:rCtr x="345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01DFD-5387-77CE-6527-CC473A4A414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25ACA49-10A5-F6B6-B241-A8231D71BE88}"/>
              </a:ext>
            </a:extLst>
          </p:cNvPr>
          <p:cNvPicPr>
            <a:picLocks noChangeAspect="1"/>
          </p:cNvPicPr>
          <p:nvPr/>
        </p:nvPicPr>
        <p:blipFill>
          <a:blip r:embed="rId3">
            <a:extLst>
              <a:ext uri="{28A0092B-C50C-407E-A947-70E740481C1C}">
                <a14:useLocalDpi xmlns:a14="http://schemas.microsoft.com/office/drawing/2010/main" val="0"/>
              </a:ext>
            </a:extLst>
          </a:blip>
          <a:srcRect t="11279" b="4345"/>
          <a:stretch>
            <a:fillRect/>
          </a:stretch>
        </p:blipFill>
        <p:spPr>
          <a:xfrm>
            <a:off x="0" y="0"/>
            <a:ext cx="9143999" cy="5143500"/>
          </a:xfrm>
          <a:prstGeom prst="rect">
            <a:avLst/>
          </a:prstGeom>
        </p:spPr>
      </p:pic>
      <p:sp>
        <p:nvSpPr>
          <p:cNvPr id="8" name="Rectangle 7">
            <a:extLst>
              <a:ext uri="{FF2B5EF4-FFF2-40B4-BE49-F238E27FC236}">
                <a16:creationId xmlns:a16="http://schemas.microsoft.com/office/drawing/2014/main" id="{E64B8943-5F21-1897-9118-C253CC86ADA0}"/>
              </a:ext>
            </a:extLst>
          </p:cNvPr>
          <p:cNvSpPr/>
          <p:nvPr/>
        </p:nvSpPr>
        <p:spPr>
          <a:xfrm>
            <a:off x="0" y="0"/>
            <a:ext cx="9144000" cy="5143500"/>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FB31D66A-BE36-BBA6-B903-D95DB2675338}"/>
              </a:ext>
            </a:extLst>
          </p:cNvPr>
          <p:cNvSpPr txBox="1">
            <a:spLocks/>
          </p:cNvSpPr>
          <p:nvPr/>
        </p:nvSpPr>
        <p:spPr>
          <a:xfrm>
            <a:off x="1511300" y="4760733"/>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Sara </a:t>
            </a:r>
            <a:r>
              <a:rPr lang="en-US" sz="700" kern="0" cap="none" spc="0" err="1">
                <a:solidFill>
                  <a:schemeClr val="bg1"/>
                </a:solidFill>
              </a:rPr>
              <a:t>Bjarland</a:t>
            </a:r>
            <a:r>
              <a:rPr lang="en-US" sz="700" kern="0" cap="none" spc="0">
                <a:solidFill>
                  <a:schemeClr val="bg1"/>
                </a:solidFill>
              </a:rPr>
              <a:t>, Stranding, 2025. Helsinki Biennial 2025, </a:t>
            </a:r>
            <a:r>
              <a:rPr lang="en-US" sz="700" kern="0" cap="none" spc="0" err="1">
                <a:solidFill>
                  <a:schemeClr val="bg1"/>
                </a:solidFill>
              </a:rPr>
              <a:t>Vallisaari</a:t>
            </a:r>
            <a:r>
              <a:rPr lang="en-US" sz="700" kern="0" cap="none" spc="0">
                <a:solidFill>
                  <a:schemeClr val="bg1"/>
                </a:solidFill>
              </a:rPr>
              <a:t> Island. </a:t>
            </a:r>
          </a:p>
          <a:p>
            <a:pPr algn="ctr"/>
            <a:r>
              <a:rPr lang="en-US" sz="700" kern="0" cap="none" spc="0">
                <a:solidFill>
                  <a:schemeClr val="bg1"/>
                </a:solidFill>
              </a:rPr>
              <a:t>Photo: HAM / Helsinki Biennial / Sonja Hyytiäinen</a:t>
            </a:r>
          </a:p>
        </p:txBody>
      </p:sp>
      <p:sp>
        <p:nvSpPr>
          <p:cNvPr id="6" name="Title 1">
            <a:extLst>
              <a:ext uri="{FF2B5EF4-FFF2-40B4-BE49-F238E27FC236}">
                <a16:creationId xmlns:a16="http://schemas.microsoft.com/office/drawing/2014/main" id="{56FF8357-6CED-44FE-AF41-6BD0FCEC87C8}"/>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9/10</a:t>
            </a:r>
          </a:p>
        </p:txBody>
      </p:sp>
      <p:sp>
        <p:nvSpPr>
          <p:cNvPr id="7" name="Title 1">
            <a:extLst>
              <a:ext uri="{FF2B5EF4-FFF2-40B4-BE49-F238E27FC236}">
                <a16:creationId xmlns:a16="http://schemas.microsoft.com/office/drawing/2014/main" id="{AE5D93EE-8425-DD27-EC4D-ABE20EB4329B}"/>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Our art is deeply rooted </a:t>
            </a:r>
          </a:p>
          <a:p>
            <a:pPr algn="ctr"/>
            <a:r>
              <a:rPr lang="en-US" sz="2000">
                <a:solidFill>
                  <a:schemeClr val="bg1"/>
                </a:solidFill>
                <a:effectLst>
                  <a:outerShdw blurRad="994667" dir="5400000" sx="102000" sy="102000" algn="ctr" rotWithShape="0">
                    <a:srgbClr val="000000"/>
                  </a:outerShdw>
                </a:effectLst>
              </a:rPr>
              <a:t>in our environment</a:t>
            </a:r>
          </a:p>
        </p:txBody>
      </p:sp>
      <p:pic>
        <p:nvPicPr>
          <p:cNvPr id="17" name="Picture 16">
            <a:extLst>
              <a:ext uri="{FF2B5EF4-FFF2-40B4-BE49-F238E27FC236}">
                <a16:creationId xmlns:a16="http://schemas.microsoft.com/office/drawing/2014/main" id="{9B7DD3E6-1E86-7C07-B175-863827C95E0F}"/>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1130455331"/>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66791-EF9C-8FC1-C9BD-4637A72ADAB1}"/>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E1C7F14E-958D-3C06-74E7-F43C989387A2}"/>
              </a:ext>
            </a:extLst>
          </p:cNvPr>
          <p:cNvGrpSpPr/>
          <p:nvPr/>
        </p:nvGrpSpPr>
        <p:grpSpPr>
          <a:xfrm>
            <a:off x="4060938" y="627016"/>
            <a:ext cx="5083061" cy="4265480"/>
            <a:chOff x="4067943" y="627530"/>
            <a:chExt cx="5083061" cy="4265480"/>
          </a:xfrm>
        </p:grpSpPr>
        <p:pic>
          <p:nvPicPr>
            <p:cNvPr id="13" name="Picture 12">
              <a:extLst>
                <a:ext uri="{FF2B5EF4-FFF2-40B4-BE49-F238E27FC236}">
                  <a16:creationId xmlns:a16="http://schemas.microsoft.com/office/drawing/2014/main" id="{BFC9AFB9-5DD8-FF0B-3B84-C408BB993AE1}"/>
                </a:ext>
              </a:extLst>
            </p:cNvPr>
            <p:cNvPicPr>
              <a:picLocks noChangeAspect="1"/>
            </p:cNvPicPr>
            <p:nvPr/>
          </p:nvPicPr>
          <p:blipFill>
            <a:blip r:embed="rId4">
              <a:extLst>
                <a:ext uri="{28A0092B-C50C-407E-A947-70E740481C1C}">
                  <a14:useLocalDpi xmlns:a14="http://schemas.microsoft.com/office/drawing/2010/main" val="0"/>
                </a:ext>
              </a:extLst>
            </a:blip>
            <a:srcRect l="6972" r="6972"/>
            <a:stretch/>
          </p:blipFill>
          <p:spPr>
            <a:xfrm>
              <a:off x="4067943" y="627530"/>
              <a:ext cx="5083061" cy="4265480"/>
            </a:xfrm>
            <a:prstGeom prst="rect">
              <a:avLst/>
            </a:prstGeom>
          </p:spPr>
        </p:pic>
        <p:sp>
          <p:nvSpPr>
            <p:cNvPr id="22" name="Footer Placeholder 4">
              <a:extLst>
                <a:ext uri="{FF2B5EF4-FFF2-40B4-BE49-F238E27FC236}">
                  <a16:creationId xmlns:a16="http://schemas.microsoft.com/office/drawing/2014/main" id="{3AF45CDD-1D83-7306-1457-C6CF2A51E776}"/>
                </a:ext>
              </a:extLst>
            </p:cNvPr>
            <p:cNvSpPr txBox="1">
              <a:spLocks/>
            </p:cNvSpPr>
            <p:nvPr/>
          </p:nvSpPr>
          <p:spPr>
            <a:xfrm>
              <a:off x="4124690" y="4665744"/>
              <a:ext cx="2359620"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dirty="0">
                  <a:solidFill>
                    <a:schemeClr val="bg1"/>
                  </a:solidFill>
                  <a:effectLst>
                    <a:outerShdw blurRad="635000" dir="5400000" algn="ctr" rotWithShape="0">
                      <a:srgbClr val="000000">
                        <a:alpha val="75000"/>
                      </a:srgbClr>
                    </a:outerShdw>
                  </a:effectLst>
                  <a:latin typeface="Finlandica" charset="0"/>
                </a:rPr>
                <a:t>Antti Laitinen, Broken Landscape VI, 2019. Courtesy of the artist.</a:t>
              </a:r>
            </a:p>
          </p:txBody>
        </p:sp>
      </p:grpSp>
      <p:sp>
        <p:nvSpPr>
          <p:cNvPr id="27" name="TextBox 26">
            <a:extLst>
              <a:ext uri="{FF2B5EF4-FFF2-40B4-BE49-F238E27FC236}">
                <a16:creationId xmlns:a16="http://schemas.microsoft.com/office/drawing/2014/main" id="{1DFB1B04-8A27-771D-9847-4DB686CC2FBC}"/>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2" name="Title 1">
            <a:extLst>
              <a:ext uri="{FF2B5EF4-FFF2-40B4-BE49-F238E27FC236}">
                <a16:creationId xmlns:a16="http://schemas.microsoft.com/office/drawing/2014/main" id="{A53235C2-3478-B607-890A-691394AE22A7}"/>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HIGHLIGHTS OF FINNISH CONTEMPORARY ART</a:t>
            </a:r>
          </a:p>
        </p:txBody>
      </p:sp>
      <p:sp>
        <p:nvSpPr>
          <p:cNvPr id="21" name="Rectangle 20">
            <a:extLst>
              <a:ext uri="{FF2B5EF4-FFF2-40B4-BE49-F238E27FC236}">
                <a16:creationId xmlns:a16="http://schemas.microsoft.com/office/drawing/2014/main" id="{1B5D843E-E460-0F2E-689B-8ABB8A2DB8A1}"/>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9AE5D1B-88F3-FE2F-B2ED-774570594CCC}"/>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
        <p:nvSpPr>
          <p:cNvPr id="37" name="Title 1">
            <a:extLst>
              <a:ext uri="{FF2B5EF4-FFF2-40B4-BE49-F238E27FC236}">
                <a16:creationId xmlns:a16="http://schemas.microsoft.com/office/drawing/2014/main" id="{919C2F88-A040-1CA4-B923-EAD294CE278E}"/>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Our art is deeply rooted in our environment</a:t>
            </a:r>
          </a:p>
        </p:txBody>
      </p:sp>
      <p:sp>
        <p:nvSpPr>
          <p:cNvPr id="40" name="Title 1">
            <a:extLst>
              <a:ext uri="{FF2B5EF4-FFF2-40B4-BE49-F238E27FC236}">
                <a16:creationId xmlns:a16="http://schemas.microsoft.com/office/drawing/2014/main" id="{EA8E7114-DE17-D77C-1715-75812C0F3639}"/>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41" name="Rectangle 40">
            <a:extLst>
              <a:ext uri="{FF2B5EF4-FFF2-40B4-BE49-F238E27FC236}">
                <a16:creationId xmlns:a16="http://schemas.microsoft.com/office/drawing/2014/main" id="{E0278751-069F-AAD6-8C09-09C0FA3C93C5}"/>
              </a:ext>
            </a:extLst>
          </p:cNvPr>
          <p:cNvSpPr/>
          <p:nvPr/>
        </p:nvSpPr>
        <p:spPr>
          <a:xfrm>
            <a:off x="2970245"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Title 1">
            <a:extLst>
              <a:ext uri="{FF2B5EF4-FFF2-40B4-BE49-F238E27FC236}">
                <a16:creationId xmlns:a16="http://schemas.microsoft.com/office/drawing/2014/main" id="{E0B3B113-B6D7-F74D-545D-EE41ED92427F}"/>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43" name="Title 1">
            <a:extLst>
              <a:ext uri="{FF2B5EF4-FFF2-40B4-BE49-F238E27FC236}">
                <a16:creationId xmlns:a16="http://schemas.microsoft.com/office/drawing/2014/main" id="{3E6C0E2C-30AE-ED60-2A5C-673C71003AE0}"/>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44" name="Title 1">
            <a:extLst>
              <a:ext uri="{FF2B5EF4-FFF2-40B4-BE49-F238E27FC236}">
                <a16:creationId xmlns:a16="http://schemas.microsoft.com/office/drawing/2014/main" id="{7C56DAD7-79B3-2DBE-D943-19C326A6D1B9}"/>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45" name="Title 1">
            <a:extLst>
              <a:ext uri="{FF2B5EF4-FFF2-40B4-BE49-F238E27FC236}">
                <a16:creationId xmlns:a16="http://schemas.microsoft.com/office/drawing/2014/main" id="{E2CD1F99-4B65-4107-C0B0-9E98FDB87A70}"/>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46" name="Title 1">
            <a:extLst>
              <a:ext uri="{FF2B5EF4-FFF2-40B4-BE49-F238E27FC236}">
                <a16:creationId xmlns:a16="http://schemas.microsoft.com/office/drawing/2014/main" id="{2719B137-4280-2BA6-A257-5FEB6B08F833}"/>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47" name="Title 1">
            <a:extLst>
              <a:ext uri="{FF2B5EF4-FFF2-40B4-BE49-F238E27FC236}">
                <a16:creationId xmlns:a16="http://schemas.microsoft.com/office/drawing/2014/main" id="{A42E48FB-3C3C-06C0-8D6C-79EAE309B615}"/>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48" name="Title 1">
            <a:extLst>
              <a:ext uri="{FF2B5EF4-FFF2-40B4-BE49-F238E27FC236}">
                <a16:creationId xmlns:a16="http://schemas.microsoft.com/office/drawing/2014/main" id="{2FDFCF43-6C7D-676E-292B-F879C485E6EB}"/>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49" name="Title 1">
            <a:extLst>
              <a:ext uri="{FF2B5EF4-FFF2-40B4-BE49-F238E27FC236}">
                <a16:creationId xmlns:a16="http://schemas.microsoft.com/office/drawing/2014/main" id="{5D8E585B-CC50-95D2-70C4-017A2C1B885C}"/>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9</a:t>
            </a:r>
          </a:p>
        </p:txBody>
      </p:sp>
      <p:sp>
        <p:nvSpPr>
          <p:cNvPr id="50" name="Title 1">
            <a:extLst>
              <a:ext uri="{FF2B5EF4-FFF2-40B4-BE49-F238E27FC236}">
                <a16:creationId xmlns:a16="http://schemas.microsoft.com/office/drawing/2014/main" id="{1D1B191E-0B3F-4D22-1629-308232C37F7A}"/>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9" name="Rectangle 8">
            <a:extLst>
              <a:ext uri="{FF2B5EF4-FFF2-40B4-BE49-F238E27FC236}">
                <a16:creationId xmlns:a16="http://schemas.microsoft.com/office/drawing/2014/main" id="{C5327072-4643-DA02-2EDE-C0F72B31FEC3}"/>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D1F3EDB-4483-CD60-BEBD-15A2E9177759}"/>
              </a:ext>
            </a:extLst>
          </p:cNvPr>
          <p:cNvGrpSpPr/>
          <p:nvPr/>
        </p:nvGrpSpPr>
        <p:grpSpPr>
          <a:xfrm>
            <a:off x="860476" y="1361521"/>
            <a:ext cx="2454494" cy="1231106"/>
            <a:chOff x="834485" y="2636069"/>
            <a:chExt cx="2454494" cy="1231106"/>
          </a:xfrm>
        </p:grpSpPr>
        <p:sp>
          <p:nvSpPr>
            <p:cNvPr id="12" name="Title 1">
              <a:extLst>
                <a:ext uri="{FF2B5EF4-FFF2-40B4-BE49-F238E27FC236}">
                  <a16:creationId xmlns:a16="http://schemas.microsoft.com/office/drawing/2014/main" id="{0307E4EE-2C9D-0A5F-610C-D7E7BC34E504}"/>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14" name="Title 1">
              <a:extLst>
                <a:ext uri="{FF2B5EF4-FFF2-40B4-BE49-F238E27FC236}">
                  <a16:creationId xmlns:a16="http://schemas.microsoft.com/office/drawing/2014/main" id="{AC7B6C27-BCAD-A38F-6C96-39AA36AB1FF7}"/>
                </a:ext>
              </a:extLst>
            </p:cNvPr>
            <p:cNvSpPr txBox="1">
              <a:spLocks/>
            </p:cNvSpPr>
            <p:nvPr/>
          </p:nvSpPr>
          <p:spPr>
            <a:xfrm>
              <a:off x="834485" y="2636069"/>
              <a:ext cx="2454494" cy="1231106"/>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dirty="0">
                  <a:solidFill>
                    <a:schemeClr val="tx1"/>
                  </a:solidFill>
                  <a:ea typeface="+mj-lt"/>
                  <a:cs typeface="+mj-lt"/>
                </a:rPr>
                <a:t>In Finnish contemporary art, nature and its state is always on display.</a:t>
              </a:r>
            </a:p>
          </p:txBody>
        </p:sp>
      </p:grpSp>
      <p:sp>
        <p:nvSpPr>
          <p:cNvPr id="15" name="Title 1">
            <a:extLst>
              <a:ext uri="{FF2B5EF4-FFF2-40B4-BE49-F238E27FC236}">
                <a16:creationId xmlns:a16="http://schemas.microsoft.com/office/drawing/2014/main" id="{B2F8268F-5B47-B157-8473-35296384F45E}"/>
              </a:ext>
            </a:extLst>
          </p:cNvPr>
          <p:cNvSpPr txBox="1">
            <a:spLocks/>
          </p:cNvSpPr>
          <p:nvPr/>
        </p:nvSpPr>
        <p:spPr>
          <a:xfrm>
            <a:off x="1129836" y="3160315"/>
            <a:ext cx="1861715" cy="769441"/>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dirty="0">
                <a:solidFill>
                  <a:schemeClr val="tx1"/>
                </a:solidFill>
                <a:ea typeface="+mj-lt"/>
                <a:cs typeface="+mj-lt"/>
              </a:rPr>
              <a:t>Artists highlight nature in their work by using natural materials and addressing current concerns such as the ecological crisis and loss of biodiversity.</a:t>
            </a:r>
          </a:p>
        </p:txBody>
      </p:sp>
    </p:spTree>
    <p:custDataLst>
      <p:tags r:id="rId1"/>
    </p:custDataLst>
    <p:extLst>
      <p:ext uri="{BB962C8B-B14F-4D97-AF65-F5344CB8AC3E}">
        <p14:creationId xmlns:p14="http://schemas.microsoft.com/office/powerpoint/2010/main" val="425258350"/>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p:tgtEl>
                                          <p:spTgt spid="10"/>
                                        </p:tgtEl>
                                        <p:attrNameLst>
                                          <p:attrName>ppt_y</p:attrName>
                                        </p:attrNameLst>
                                      </p:cBhvr>
                                      <p:tavLst>
                                        <p:tav tm="0">
                                          <p:val>
                                            <p:strVal val="#ppt_y+#ppt_h*1.125000"/>
                                          </p:val>
                                        </p:tav>
                                        <p:tav tm="100000">
                                          <p:val>
                                            <p:strVal val="#ppt_y"/>
                                          </p:val>
                                        </p:tav>
                                      </p:tavLst>
                                    </p:anim>
                                    <p:animEffect transition="in" filter="wipe(up)">
                                      <p:cBhvr>
                                        <p:cTn id="8" dur="10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750" fill="hold"/>
                                        <p:tgtEl>
                                          <p:spTgt spid="9"/>
                                        </p:tgtEl>
                                        <p:attrNameLst>
                                          <p:attrName>ppt_w</p:attrName>
                                        </p:attrNameLst>
                                      </p:cBhvr>
                                      <p:tavLst>
                                        <p:tav tm="0">
                                          <p:val>
                                            <p:strVal val="#ppt_w*0.70"/>
                                          </p:val>
                                        </p:tav>
                                        <p:tav tm="100000">
                                          <p:val>
                                            <p:strVal val="#ppt_w"/>
                                          </p:val>
                                        </p:tav>
                                      </p:tavLst>
                                    </p:anim>
                                    <p:anim calcmode="lin" valueType="num">
                                      <p:cBhvr>
                                        <p:cTn id="14" dur="750" fill="hold"/>
                                        <p:tgtEl>
                                          <p:spTgt spid="9"/>
                                        </p:tgtEl>
                                        <p:attrNameLst>
                                          <p:attrName>ppt_h</p:attrName>
                                        </p:attrNameLst>
                                      </p:cBhvr>
                                      <p:tavLst>
                                        <p:tav tm="0">
                                          <p:val>
                                            <p:strVal val="#ppt_h"/>
                                          </p:val>
                                        </p:tav>
                                        <p:tav tm="100000">
                                          <p:val>
                                            <p:strVal val="#ppt_h"/>
                                          </p:val>
                                        </p:tav>
                                      </p:tavLst>
                                    </p:anim>
                                    <p:animEffect transition="in" filter="fade">
                                      <p:cBhvr>
                                        <p:cTn id="15" dur="750"/>
                                        <p:tgtEl>
                                          <p:spTgt spid="9"/>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1000"/>
                                        <p:tgtEl>
                                          <p:spTgt spid="15"/>
                                        </p:tgtEl>
                                        <p:attrNameLst>
                                          <p:attrName>ppt_y</p:attrName>
                                        </p:attrNameLst>
                                      </p:cBhvr>
                                      <p:tavLst>
                                        <p:tav tm="0">
                                          <p:val>
                                            <p:strVal val="#ppt_y-#ppt_h*1.125000"/>
                                          </p:val>
                                        </p:tav>
                                        <p:tav tm="100000">
                                          <p:val>
                                            <p:strVal val="#ppt_y"/>
                                          </p:val>
                                        </p:tav>
                                      </p:tavLst>
                                    </p:anim>
                                    <p:animEffect transition="in" filter="wipe(down)">
                                      <p:cBhvr>
                                        <p:cTn id="1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AD311-8B69-F592-D5DA-D6B570BCEFE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D4E3AAF-9D41-37FB-484C-C1488C1B1266}"/>
              </a:ext>
            </a:extLst>
          </p:cNvPr>
          <p:cNvPicPr>
            <a:picLocks noChangeAspect="1"/>
          </p:cNvPicPr>
          <p:nvPr/>
        </p:nvPicPr>
        <p:blipFill>
          <a:blip r:embed="rId3">
            <a:extLst>
              <a:ext uri="{28A0092B-C50C-407E-A947-70E740481C1C}">
                <a14:useLocalDpi xmlns:a14="http://schemas.microsoft.com/office/drawing/2010/main" val="0"/>
              </a:ext>
            </a:extLst>
          </a:blip>
          <a:srcRect t="4646" b="4646"/>
          <a:stretch/>
        </p:blipFill>
        <p:spPr>
          <a:xfrm>
            <a:off x="0" y="0"/>
            <a:ext cx="9144000" cy="5143500"/>
          </a:xfrm>
          <a:prstGeom prst="rect">
            <a:avLst/>
          </a:prstGeom>
        </p:spPr>
      </p:pic>
      <p:sp>
        <p:nvSpPr>
          <p:cNvPr id="8" name="Rectangle 7">
            <a:extLst>
              <a:ext uri="{FF2B5EF4-FFF2-40B4-BE49-F238E27FC236}">
                <a16:creationId xmlns:a16="http://schemas.microsoft.com/office/drawing/2014/main" id="{2C7E0F57-F976-A89B-5571-30371B4A3EF3}"/>
              </a:ext>
            </a:extLst>
          </p:cNvPr>
          <p:cNvSpPr/>
          <p:nvPr/>
        </p:nvSpPr>
        <p:spPr>
          <a:xfrm>
            <a:off x="0" y="0"/>
            <a:ext cx="9144000" cy="5143500"/>
          </a:xfrm>
          <a:prstGeom prst="rect">
            <a:avLst/>
          </a:prstGeom>
          <a:solidFill>
            <a:schemeClr val="tx2">
              <a:alpha val="3017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4FCF8A33-F2EE-F0B9-F9C1-D466E2389E6B}"/>
              </a:ext>
            </a:extLst>
          </p:cNvPr>
          <p:cNvSpPr txBox="1">
            <a:spLocks/>
          </p:cNvSpPr>
          <p:nvPr/>
        </p:nvSpPr>
        <p:spPr>
          <a:xfrm>
            <a:off x="1511300" y="4739824"/>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dirty="0">
                <a:solidFill>
                  <a:schemeClr val="bg1"/>
                </a:solidFill>
              </a:rPr>
              <a:t>Ilkka Halso’s exhibition Layered Landscapes at the Lahti Museum of Visual Arts Malva in 2024.</a:t>
            </a:r>
            <a:br>
              <a:rPr lang="en-US" sz="700" kern="0" cap="none" spc="0" dirty="0">
                <a:solidFill>
                  <a:schemeClr val="bg1"/>
                </a:solidFill>
              </a:rPr>
            </a:br>
            <a:r>
              <a:rPr lang="en-US" sz="700" kern="0" cap="none" spc="0" dirty="0">
                <a:solidFill>
                  <a:schemeClr val="bg1"/>
                </a:solidFill>
              </a:rPr>
              <a:t>Photo: Tommi Mattila</a:t>
            </a:r>
          </a:p>
        </p:txBody>
      </p:sp>
      <p:sp>
        <p:nvSpPr>
          <p:cNvPr id="6" name="Title 1">
            <a:extLst>
              <a:ext uri="{FF2B5EF4-FFF2-40B4-BE49-F238E27FC236}">
                <a16:creationId xmlns:a16="http://schemas.microsoft.com/office/drawing/2014/main" id="{22E8B162-EFD0-16BB-EBCD-224880971441}"/>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1/10</a:t>
            </a:r>
          </a:p>
        </p:txBody>
      </p:sp>
      <p:sp>
        <p:nvSpPr>
          <p:cNvPr id="7" name="Title 1">
            <a:extLst>
              <a:ext uri="{FF2B5EF4-FFF2-40B4-BE49-F238E27FC236}">
                <a16:creationId xmlns:a16="http://schemas.microsoft.com/office/drawing/2014/main" id="{B65D81F8-1BF2-4C8D-E3CB-67707B83C624}"/>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Finnish museum scene is </a:t>
            </a:r>
          </a:p>
          <a:p>
            <a:pPr algn="ctr"/>
            <a:r>
              <a:rPr lang="en-US" sz="2000">
                <a:solidFill>
                  <a:schemeClr val="bg1"/>
                </a:solidFill>
                <a:effectLst>
                  <a:outerShdw blurRad="994667" dir="5400000" sx="102000" sy="102000" algn="ctr" rotWithShape="0">
                    <a:srgbClr val="000000"/>
                  </a:outerShdw>
                </a:effectLst>
              </a:rPr>
              <a:t>exhibiting record numbers</a:t>
            </a:r>
            <a:endParaRPr lang="en-US">
              <a:solidFill>
                <a:schemeClr val="bg1"/>
              </a:solidFill>
              <a:effectLst>
                <a:outerShdw blurRad="994667" dir="5400000" sx="102000" sy="102000" algn="ctr" rotWithShape="0">
                  <a:srgbClr val="000000"/>
                </a:outerShdw>
              </a:effectLst>
              <a:latin typeface="Finlandica"/>
            </a:endParaRPr>
          </a:p>
        </p:txBody>
      </p:sp>
      <p:pic>
        <p:nvPicPr>
          <p:cNvPr id="5" name="Picture 4">
            <a:extLst>
              <a:ext uri="{FF2B5EF4-FFF2-40B4-BE49-F238E27FC236}">
                <a16:creationId xmlns:a16="http://schemas.microsoft.com/office/drawing/2014/main" id="{5BEEC4B8-2A23-9643-FD85-BE9CAC98422B}"/>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459711246"/>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6BBF5-4146-B02B-CCAD-C429B3641C0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5D4D180-B9D6-714E-2373-0961E447B7E6}"/>
              </a:ext>
            </a:extLst>
          </p:cNvPr>
          <p:cNvPicPr>
            <a:picLocks noChangeAspect="1"/>
          </p:cNvPicPr>
          <p:nvPr/>
        </p:nvPicPr>
        <p:blipFill>
          <a:blip r:embed="rId3">
            <a:extLst>
              <a:ext uri="{28A0092B-C50C-407E-A947-70E740481C1C}">
                <a14:useLocalDpi xmlns:a14="http://schemas.microsoft.com/office/drawing/2010/main" val="0"/>
              </a:ext>
            </a:extLst>
          </a:blip>
          <a:srcRect t="15624"/>
          <a:stretch>
            <a:fillRect/>
          </a:stretch>
        </p:blipFill>
        <p:spPr>
          <a:xfrm>
            <a:off x="0" y="0"/>
            <a:ext cx="9144000" cy="5143500"/>
          </a:xfrm>
          <a:prstGeom prst="rect">
            <a:avLst/>
          </a:prstGeom>
        </p:spPr>
      </p:pic>
      <p:sp>
        <p:nvSpPr>
          <p:cNvPr id="2" name="Rectangle 1">
            <a:extLst>
              <a:ext uri="{FF2B5EF4-FFF2-40B4-BE49-F238E27FC236}">
                <a16:creationId xmlns:a16="http://schemas.microsoft.com/office/drawing/2014/main" id="{28FA22FD-3E4F-364F-633D-DC8CD8E67C1F}"/>
              </a:ext>
            </a:extLst>
          </p:cNvPr>
          <p:cNvSpPr/>
          <p:nvPr/>
        </p:nvSpPr>
        <p:spPr>
          <a:xfrm>
            <a:off x="0" y="0"/>
            <a:ext cx="9144000" cy="51435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C7029A63-C667-6CE8-94D0-3ACD2ED2B55F}"/>
              </a:ext>
            </a:extLst>
          </p:cNvPr>
          <p:cNvSpPr txBox="1">
            <a:spLocks/>
          </p:cNvSpPr>
          <p:nvPr/>
        </p:nvSpPr>
        <p:spPr>
          <a:xfrm>
            <a:off x="1511300" y="4727153"/>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dirty="0" err="1">
                <a:solidFill>
                  <a:schemeClr val="bg1"/>
                </a:solidFill>
              </a:rPr>
              <a:t>Uniarts</a:t>
            </a:r>
            <a:r>
              <a:rPr lang="en-US" sz="700" kern="0" cap="none" spc="0" dirty="0">
                <a:solidFill>
                  <a:schemeClr val="bg1"/>
                </a:solidFill>
              </a:rPr>
              <a:t> Helsinki’s Academy of Fine Arts.</a:t>
            </a:r>
          </a:p>
          <a:p>
            <a:pPr algn="ctr"/>
            <a:r>
              <a:rPr lang="en-US" sz="700" kern="0" cap="none" spc="0" dirty="0">
                <a:solidFill>
                  <a:schemeClr val="bg1"/>
                </a:solidFill>
              </a:rPr>
              <a:t>Photo: Tuomas </a:t>
            </a:r>
            <a:r>
              <a:rPr lang="en-US" sz="700" kern="0" cap="none" spc="0" dirty="0" err="1">
                <a:solidFill>
                  <a:schemeClr val="bg1"/>
                </a:solidFill>
              </a:rPr>
              <a:t>Uusheimo</a:t>
            </a:r>
            <a:endParaRPr lang="en-US" sz="700" kern="0" cap="none" spc="0" dirty="0">
              <a:solidFill>
                <a:schemeClr val="bg1"/>
              </a:solidFill>
            </a:endParaRPr>
          </a:p>
        </p:txBody>
      </p:sp>
      <p:sp>
        <p:nvSpPr>
          <p:cNvPr id="6" name="Title 1">
            <a:extLst>
              <a:ext uri="{FF2B5EF4-FFF2-40B4-BE49-F238E27FC236}">
                <a16:creationId xmlns:a16="http://schemas.microsoft.com/office/drawing/2014/main" id="{FE396E0A-61DF-BAC9-F6D9-5357B36E5D3E}"/>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10/10</a:t>
            </a:r>
          </a:p>
        </p:txBody>
      </p:sp>
      <p:sp>
        <p:nvSpPr>
          <p:cNvPr id="7" name="Title 1">
            <a:extLst>
              <a:ext uri="{FF2B5EF4-FFF2-40B4-BE49-F238E27FC236}">
                <a16:creationId xmlns:a16="http://schemas.microsoft.com/office/drawing/2014/main" id="{A917D421-94C6-E035-6829-E0299B68F73F}"/>
              </a:ext>
            </a:extLst>
          </p:cNvPr>
          <p:cNvSpPr txBox="1">
            <a:spLocks/>
          </p:cNvSpPr>
          <p:nvPr/>
        </p:nvSpPr>
        <p:spPr>
          <a:xfrm>
            <a:off x="1170041" y="2459851"/>
            <a:ext cx="6803918" cy="707886"/>
          </a:xfrm>
          <a:prstGeom prst="rect">
            <a:avLst/>
          </a:prstGeom>
          <a:effectLst>
            <a:outerShdw blurRad="243490" dir="9480000" sx="123000" sy="123000" algn="ctr" rotWithShape="0">
              <a:srgbClr val="000000">
                <a:alpha val="83375"/>
              </a:srgbClr>
            </a:outerShdw>
          </a:effectLst>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4000" sy="104000" algn="ctr" rotWithShape="0">
                    <a:srgbClr val="000000"/>
                  </a:outerShdw>
                </a:effectLst>
              </a:rPr>
              <a:t>World-class art </a:t>
            </a:r>
          </a:p>
          <a:p>
            <a:pPr algn="ctr"/>
            <a:r>
              <a:rPr lang="en-US" sz="2000">
                <a:solidFill>
                  <a:schemeClr val="bg1"/>
                </a:solidFill>
                <a:effectLst>
                  <a:outerShdw blurRad="994667" dir="5400000" sx="104000" sy="104000" algn="ctr" rotWithShape="0">
                    <a:srgbClr val="000000"/>
                  </a:outerShdw>
                </a:effectLst>
              </a:rPr>
              <a:t>education system</a:t>
            </a:r>
            <a:endParaRPr lang="en-US" sz="2000">
              <a:solidFill>
                <a:schemeClr val="bg1"/>
              </a:solidFill>
              <a:effectLst>
                <a:outerShdw blurRad="994667" dir="5400000" sx="104000" sy="104000" algn="ctr" rotWithShape="0">
                  <a:srgbClr val="000000"/>
                </a:outerShdw>
              </a:effectLst>
              <a:latin typeface="Finlandica"/>
            </a:endParaRPr>
          </a:p>
        </p:txBody>
      </p:sp>
      <p:pic>
        <p:nvPicPr>
          <p:cNvPr id="4" name="Picture 3">
            <a:extLst>
              <a:ext uri="{FF2B5EF4-FFF2-40B4-BE49-F238E27FC236}">
                <a16:creationId xmlns:a16="http://schemas.microsoft.com/office/drawing/2014/main" id="{9EFE8E26-D37E-4675-508B-CEDFA3F38562}"/>
              </a:ext>
            </a:extLst>
          </p:cNvPr>
          <p:cNvPicPr>
            <a:picLocks/>
          </p:cNvPicPr>
          <p:nvPr/>
        </p:nvPicPr>
        <p:blipFill>
          <a:blip r:embed="rId4"/>
          <a:stretch>
            <a:fillRect/>
          </a:stretch>
        </p:blipFill>
        <p:spPr>
          <a:xfrm>
            <a:off x="4413250" y="2342415"/>
            <a:ext cx="317500" cy="36000"/>
          </a:xfrm>
          <a:prstGeom prst="rect">
            <a:avLst/>
          </a:prstGeom>
        </p:spPr>
      </p:pic>
      <p:sp>
        <p:nvSpPr>
          <p:cNvPr id="8" name="TextBox 7">
            <a:extLst>
              <a:ext uri="{FF2B5EF4-FFF2-40B4-BE49-F238E27FC236}">
                <a16:creationId xmlns:a16="http://schemas.microsoft.com/office/drawing/2014/main" id="{4EEDFADF-1086-AAAE-CFFE-BC43187A2F77}"/>
              </a:ext>
            </a:extLst>
          </p:cNvPr>
          <p:cNvSpPr txBox="1"/>
          <p:nvPr/>
        </p:nvSpPr>
        <p:spPr>
          <a:xfrm>
            <a:off x="2813538" y="-752622"/>
            <a:ext cx="72768" cy="288147"/>
          </a:xfrm>
          <a:prstGeom prst="rect">
            <a:avLst/>
          </a:prstGeom>
          <a:noFill/>
        </p:spPr>
        <p:txBody>
          <a:bodyPr wrap="none" lIns="36000" tIns="36000" rIns="36000" bIns="36000" rtlCol="0">
            <a:spAutoFit/>
          </a:bodyPr>
          <a:lstStyle/>
          <a:p>
            <a:endParaRPr lang="en-US" sz="1400"/>
          </a:p>
        </p:txBody>
      </p:sp>
    </p:spTree>
    <p:extLst>
      <p:ext uri="{BB962C8B-B14F-4D97-AF65-F5344CB8AC3E}">
        <p14:creationId xmlns:p14="http://schemas.microsoft.com/office/powerpoint/2010/main" val="2938684486"/>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736A3-7873-5C01-8A1D-A806E015C342}"/>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C40536D9-E7BD-78A5-D2D2-ACEE00F05FE5}"/>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8A20419-BE67-152D-D632-0941533EEED7}"/>
              </a:ext>
            </a:extLst>
          </p:cNvPr>
          <p:cNvGrpSpPr/>
          <p:nvPr/>
        </p:nvGrpSpPr>
        <p:grpSpPr>
          <a:xfrm>
            <a:off x="721046" y="1740978"/>
            <a:ext cx="2733354" cy="575436"/>
            <a:chOff x="695055" y="2381064"/>
            <a:chExt cx="2733354" cy="575436"/>
          </a:xfrm>
        </p:grpSpPr>
        <p:sp>
          <p:nvSpPr>
            <p:cNvPr id="38" name="Title 1">
              <a:extLst>
                <a:ext uri="{FF2B5EF4-FFF2-40B4-BE49-F238E27FC236}">
                  <a16:creationId xmlns:a16="http://schemas.microsoft.com/office/drawing/2014/main" id="{70CE1FB6-8728-CA8B-2B41-B2F7127DD99D}"/>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9" name="Title 1">
              <a:extLst>
                <a:ext uri="{FF2B5EF4-FFF2-40B4-BE49-F238E27FC236}">
                  <a16:creationId xmlns:a16="http://schemas.microsoft.com/office/drawing/2014/main" id="{3FF6C20D-5E5A-B61E-AD59-A492FE108B1B}"/>
                </a:ext>
              </a:extLst>
            </p:cNvPr>
            <p:cNvSpPr txBox="1">
              <a:spLocks/>
            </p:cNvSpPr>
            <p:nvPr/>
          </p:nvSpPr>
          <p:spPr>
            <a:xfrm>
              <a:off x="695055" y="2381064"/>
              <a:ext cx="2733354" cy="55399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1800" err="1"/>
                <a:t>Finnish</a:t>
              </a:r>
              <a:r>
                <a:rPr lang="fi-FI" sz="1800"/>
                <a:t> </a:t>
              </a:r>
              <a:r>
                <a:rPr lang="fi-FI" sz="1800" err="1"/>
                <a:t>professional</a:t>
              </a:r>
              <a:r>
                <a:rPr lang="fi-FI" sz="1800"/>
                <a:t> </a:t>
              </a:r>
              <a:r>
                <a:rPr lang="fi-FI" sz="1800" err="1"/>
                <a:t>artists</a:t>
              </a:r>
              <a:r>
                <a:rPr lang="fi-FI" sz="1800"/>
                <a:t> </a:t>
              </a:r>
              <a:r>
                <a:rPr lang="fi-FI" sz="1800" err="1"/>
                <a:t>are</a:t>
              </a:r>
              <a:r>
                <a:rPr lang="fi-FI" sz="1800"/>
                <a:t> </a:t>
              </a:r>
              <a:r>
                <a:rPr lang="fi-FI" sz="1800" err="1"/>
                <a:t>highly</a:t>
              </a:r>
              <a:r>
                <a:rPr lang="fi-FI" sz="1800"/>
                <a:t> educated.</a:t>
              </a:r>
              <a:endParaRPr lang="en-FI" sz="1800"/>
            </a:p>
          </p:txBody>
        </p:sp>
      </p:grpSp>
      <p:sp>
        <p:nvSpPr>
          <p:cNvPr id="19" name="Title 1">
            <a:extLst>
              <a:ext uri="{FF2B5EF4-FFF2-40B4-BE49-F238E27FC236}">
                <a16:creationId xmlns:a16="http://schemas.microsoft.com/office/drawing/2014/main" id="{8BC6114E-1C3B-04EA-AC71-C3B7EF4A4E42}"/>
              </a:ext>
            </a:extLst>
          </p:cNvPr>
          <p:cNvSpPr txBox="1">
            <a:spLocks/>
          </p:cNvSpPr>
          <p:nvPr/>
        </p:nvSpPr>
        <p:spPr>
          <a:xfrm>
            <a:off x="1156865" y="3160315"/>
            <a:ext cx="1861715"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Public education provides children and students with the skills to apply for further education at top-ranking universities.</a:t>
            </a:r>
            <a:endParaRPr lang="en-US" sz="1000" b="0" i="1">
              <a:solidFill>
                <a:schemeClr val="tx1"/>
              </a:solidFill>
              <a:ea typeface="+mj-lt"/>
              <a:cs typeface="+mj-lt"/>
            </a:endParaRPr>
          </a:p>
        </p:txBody>
      </p:sp>
      <p:grpSp>
        <p:nvGrpSpPr>
          <p:cNvPr id="3" name="Group 2">
            <a:extLst>
              <a:ext uri="{FF2B5EF4-FFF2-40B4-BE49-F238E27FC236}">
                <a16:creationId xmlns:a16="http://schemas.microsoft.com/office/drawing/2014/main" id="{C429DF1C-E115-B7D9-CFB0-5EBE6D24EB6F}"/>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B2421954-9A2E-B418-610A-801A81736C70}"/>
                </a:ext>
              </a:extLst>
            </p:cNvPr>
            <p:cNvPicPr>
              <a:picLocks/>
            </p:cNvPicPr>
            <p:nvPr/>
          </p:nvPicPr>
          <p:blipFill>
            <a:blip r:embed="rId4">
              <a:extLst>
                <a:ext uri="{28A0092B-C50C-407E-A947-70E740481C1C}">
                  <a14:useLocalDpi xmlns:a14="http://schemas.microsoft.com/office/drawing/2010/main" val="0"/>
                </a:ext>
              </a:extLst>
            </a:blip>
            <a:srcRect l="20205" r="20205"/>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6EFB69C4-F15F-8DD4-82F9-59C3E0E45188}"/>
                </a:ext>
              </a:extLst>
            </p:cNvPr>
            <p:cNvSpPr txBox="1">
              <a:spLocks/>
            </p:cNvSpPr>
            <p:nvPr/>
          </p:nvSpPr>
          <p:spPr>
            <a:xfrm>
              <a:off x="243010" y="9239206"/>
              <a:ext cx="1450718" cy="23865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err="1">
                  <a:solidFill>
                    <a:schemeClr val="bg1"/>
                  </a:solidFill>
                  <a:effectLst>
                    <a:outerShdw blurRad="635000" dir="5400000" algn="ctr" rotWithShape="0">
                      <a:srgbClr val="000000">
                        <a:alpha val="75000"/>
                      </a:srgbClr>
                    </a:outerShdw>
                  </a:effectLst>
                  <a:latin typeface="Finlandica" charset="0"/>
                </a:rPr>
                <a:t>Uniarts</a:t>
              </a:r>
              <a:r>
                <a:rPr lang="en-US" sz="700" kern="0" cap="none" spc="0" dirty="0">
                  <a:solidFill>
                    <a:schemeClr val="bg1"/>
                  </a:solidFill>
                  <a:effectLst>
                    <a:outerShdw blurRad="635000" dir="5400000" algn="ctr" rotWithShape="0">
                      <a:srgbClr val="000000">
                        <a:alpha val="75000"/>
                      </a:srgbClr>
                    </a:outerShdw>
                  </a:effectLst>
                  <a:latin typeface="Finlandica" charset="0"/>
                </a:rPr>
                <a:t> Helsinki’s Academy of Fine Arts.</a:t>
              </a: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Tuomas </a:t>
              </a:r>
              <a:r>
                <a:rPr lang="en-US" sz="700" kern="0" cap="none" spc="0" dirty="0" err="1">
                  <a:solidFill>
                    <a:schemeClr val="bg1"/>
                  </a:solidFill>
                  <a:effectLst>
                    <a:outerShdw blurRad="635000" dir="5400000" algn="ctr" rotWithShape="0">
                      <a:srgbClr val="000000">
                        <a:alpha val="75000"/>
                      </a:srgbClr>
                    </a:outerShdw>
                  </a:effectLst>
                  <a:latin typeface="Finlandica" charset="0"/>
                </a:rPr>
                <a:t>Uusheimo</a:t>
              </a: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p:txBody>
        </p:sp>
      </p:grpSp>
      <p:sp>
        <p:nvSpPr>
          <p:cNvPr id="27" name="TextBox 26">
            <a:extLst>
              <a:ext uri="{FF2B5EF4-FFF2-40B4-BE49-F238E27FC236}">
                <a16:creationId xmlns:a16="http://schemas.microsoft.com/office/drawing/2014/main" id="{61845F1A-7DB6-8050-B3AB-E5FACA93DC8D}"/>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7CDA81E5-77C4-5888-FF03-D63B3ADDE379}"/>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latin typeface="+mn-lt"/>
              </a:rPr>
              <a:t>World-class art education system</a:t>
            </a:r>
          </a:p>
        </p:txBody>
      </p:sp>
      <p:sp>
        <p:nvSpPr>
          <p:cNvPr id="56" name="Title 1">
            <a:extLst>
              <a:ext uri="{FF2B5EF4-FFF2-40B4-BE49-F238E27FC236}">
                <a16:creationId xmlns:a16="http://schemas.microsoft.com/office/drawing/2014/main" id="{00A305C4-D2E9-5661-D33C-9AF00021F152}"/>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2FD7FB2A-C28E-157A-9A4A-78A0FFC7AB5F}"/>
              </a:ext>
            </a:extLst>
          </p:cNvPr>
          <p:cNvSpPr/>
          <p:nvPr/>
        </p:nvSpPr>
        <p:spPr>
          <a:xfrm>
            <a:off x="3267068"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50CC5F2B-6743-22C0-2F1A-E00C15D52015}"/>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5D76E427-100D-7563-8D56-6F93F5DC2E9C}"/>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38BAE8B2-E479-5C8F-8743-B704D9B27905}"/>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D5ACD324-FB06-0800-F487-C445B666671F}"/>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2A182731-5C64-ACAA-069C-AE9E0A176BF4}"/>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E162253C-8B0A-7C76-F9BF-57424C46C784}"/>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88E9A625-8CAE-E871-695B-5C456B4E4B93}"/>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23" name="TextBox 22">
            <a:extLst>
              <a:ext uri="{FF2B5EF4-FFF2-40B4-BE49-F238E27FC236}">
                <a16:creationId xmlns:a16="http://schemas.microsoft.com/office/drawing/2014/main" id="{4911B6A0-A3BD-AAC5-3E12-3C85C51BD043}"/>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
        <p:nvSpPr>
          <p:cNvPr id="65" name="Title 1">
            <a:extLst>
              <a:ext uri="{FF2B5EF4-FFF2-40B4-BE49-F238E27FC236}">
                <a16:creationId xmlns:a16="http://schemas.microsoft.com/office/drawing/2014/main" id="{3F3453C5-09DF-F756-61A2-9DC50E81BDC6}"/>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9C0EE62D-7610-1A27-FD0E-4D9320F18951}"/>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10</a:t>
            </a:r>
          </a:p>
        </p:txBody>
      </p:sp>
      <p:grpSp>
        <p:nvGrpSpPr>
          <p:cNvPr id="10" name="Group 9">
            <a:extLst>
              <a:ext uri="{FF2B5EF4-FFF2-40B4-BE49-F238E27FC236}">
                <a16:creationId xmlns:a16="http://schemas.microsoft.com/office/drawing/2014/main" id="{E612A7C9-7F28-72A8-EDD2-E1A7164C6A0C}"/>
              </a:ext>
            </a:extLst>
          </p:cNvPr>
          <p:cNvGrpSpPr/>
          <p:nvPr/>
        </p:nvGrpSpPr>
        <p:grpSpPr>
          <a:xfrm>
            <a:off x="4067944" y="627015"/>
            <a:ext cx="5076056" cy="4265480"/>
            <a:chOff x="4067944" y="627015"/>
            <a:chExt cx="5076056" cy="4265480"/>
          </a:xfrm>
        </p:grpSpPr>
        <p:pic>
          <p:nvPicPr>
            <p:cNvPr id="13" name="Picture 12">
              <a:extLst>
                <a:ext uri="{FF2B5EF4-FFF2-40B4-BE49-F238E27FC236}">
                  <a16:creationId xmlns:a16="http://schemas.microsoft.com/office/drawing/2014/main" id="{79E4FDDC-8488-D610-67FA-23CF350F97F1}"/>
                </a:ext>
              </a:extLst>
            </p:cNvPr>
            <p:cNvPicPr>
              <a:picLocks noChangeAspect="1"/>
            </p:cNvPicPr>
            <p:nvPr/>
          </p:nvPicPr>
          <p:blipFill>
            <a:blip r:embed="rId5">
              <a:extLst>
                <a:ext uri="{28A0092B-C50C-407E-A947-70E740481C1C}">
                  <a14:useLocalDpi xmlns:a14="http://schemas.microsoft.com/office/drawing/2010/main" val="0"/>
                </a:ext>
              </a:extLst>
            </a:blip>
            <a:srcRect l="10371" r="10371"/>
            <a:stretch/>
          </p:blipFill>
          <p:spPr>
            <a:xfrm>
              <a:off x="4067944" y="627015"/>
              <a:ext cx="5076056" cy="4265480"/>
            </a:xfrm>
            <a:prstGeom prst="rect">
              <a:avLst/>
            </a:prstGeom>
          </p:spPr>
        </p:pic>
        <p:sp>
          <p:nvSpPr>
            <p:cNvPr id="22" name="Footer Placeholder 4">
              <a:extLst>
                <a:ext uri="{FF2B5EF4-FFF2-40B4-BE49-F238E27FC236}">
                  <a16:creationId xmlns:a16="http://schemas.microsoft.com/office/drawing/2014/main" id="{3A4ED1FF-251F-FE3A-314D-F1D3C35D6790}"/>
                </a:ext>
              </a:extLst>
            </p:cNvPr>
            <p:cNvSpPr txBox="1">
              <a:spLocks/>
            </p:cNvSpPr>
            <p:nvPr/>
          </p:nvSpPr>
          <p:spPr>
            <a:xfrm>
              <a:off x="4124690" y="4589517"/>
              <a:ext cx="4922823"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err="1">
                  <a:solidFill>
                    <a:schemeClr val="bg1"/>
                  </a:solidFill>
                  <a:effectLst>
                    <a:outerShdw blurRad="635000" dir="5400000" algn="ctr" rotWithShape="0">
                      <a:srgbClr val="000000">
                        <a:alpha val="75000"/>
                      </a:srgbClr>
                    </a:outerShdw>
                  </a:effectLst>
                  <a:latin typeface="Finlandica" charset="0"/>
                </a:rPr>
                <a:t>Väre</a:t>
              </a:r>
              <a:r>
                <a:rPr lang="en-US" sz="700" kern="0" cap="none" spc="0">
                  <a:solidFill>
                    <a:schemeClr val="bg1"/>
                  </a:solidFill>
                  <a:effectLst>
                    <a:outerShdw blurRad="635000" dir="5400000" algn="ctr" rotWithShape="0">
                      <a:srgbClr val="000000">
                        <a:alpha val="75000"/>
                      </a:srgbClr>
                    </a:outerShdw>
                  </a:effectLst>
                  <a:latin typeface="Finlandica" charset="0"/>
                </a:rPr>
                <a:t> Building – Aalto University School of Arts, Design and Architecture in </a:t>
              </a:r>
              <a:r>
                <a:rPr lang="en-US" sz="700" kern="0" cap="none" spc="0" err="1">
                  <a:solidFill>
                    <a:schemeClr val="bg1"/>
                  </a:solidFill>
                  <a:effectLst>
                    <a:outerShdw blurRad="635000" dir="5400000" algn="ctr" rotWithShape="0">
                      <a:srgbClr val="000000">
                        <a:alpha val="75000"/>
                      </a:srgbClr>
                    </a:outerShdw>
                  </a:effectLst>
                  <a:latin typeface="Finlandica" charset="0"/>
                </a:rPr>
                <a:t>Otaniemi</a:t>
              </a:r>
              <a:r>
                <a:rPr lang="en-US" sz="700" kern="0" cap="none" spc="0">
                  <a:solidFill>
                    <a:schemeClr val="bg1"/>
                  </a:solidFill>
                  <a:effectLst>
                    <a:outerShdw blurRad="635000" dir="5400000" algn="ctr" rotWithShape="0">
                      <a:srgbClr val="000000">
                        <a:alpha val="75000"/>
                      </a:srgbClr>
                    </a:outerShdw>
                  </a:effectLst>
                  <a:latin typeface="Finlandica" charset="0"/>
                </a:rPr>
                <a:t>, Espoo, 2018. Designed by </a:t>
              </a:r>
              <a:r>
                <a:rPr lang="en-US" sz="700" kern="0" cap="none" spc="0" err="1">
                  <a:solidFill>
                    <a:schemeClr val="bg1"/>
                  </a:solidFill>
                  <a:effectLst>
                    <a:outerShdw blurRad="635000" dir="5400000" algn="ctr" rotWithShape="0">
                      <a:srgbClr val="000000">
                        <a:alpha val="75000"/>
                      </a:srgbClr>
                    </a:outerShdw>
                  </a:effectLst>
                  <a:latin typeface="Finlandica" charset="0"/>
                </a:rPr>
                <a:t>Verstas</a:t>
              </a:r>
              <a:r>
                <a:rPr lang="en-US" sz="700" kern="0" cap="none" spc="0">
                  <a:solidFill>
                    <a:schemeClr val="bg1"/>
                  </a:solidFill>
                  <a:effectLst>
                    <a:outerShdw blurRad="635000" dir="5400000" algn="ctr" rotWithShape="0">
                      <a:srgbClr val="000000">
                        <a:alpha val="75000"/>
                      </a:srgbClr>
                    </a:outerShdw>
                  </a:effectLst>
                  <a:latin typeface="Finlandica" charset="0"/>
                </a:rPr>
                <a:t> Architects.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Finlandica" charset="0"/>
                </a:rPr>
                <a:t>Photo: Andreas </a:t>
              </a:r>
              <a:r>
                <a:rPr lang="en-US" sz="700" kern="0" cap="none" spc="0" err="1">
                  <a:solidFill>
                    <a:schemeClr val="bg1"/>
                  </a:solidFill>
                  <a:effectLst>
                    <a:outerShdw blurRad="635000" dir="5400000" algn="ctr" rotWithShape="0">
                      <a:srgbClr val="000000">
                        <a:alpha val="75000"/>
                      </a:srgbClr>
                    </a:outerShdw>
                  </a:effectLst>
                  <a:latin typeface="Finlandica" charset="0"/>
                </a:rPr>
                <a:t>Meichsner</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sp>
        <p:nvSpPr>
          <p:cNvPr id="2" name="Title 1">
            <a:extLst>
              <a:ext uri="{FF2B5EF4-FFF2-40B4-BE49-F238E27FC236}">
                <a16:creationId xmlns:a16="http://schemas.microsoft.com/office/drawing/2014/main" id="{B60E785C-05EA-7DA1-D34E-F328D8718258}"/>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HIGHLIGHTS OF FINNISH CONTEMPORARY ART</a:t>
            </a:r>
          </a:p>
        </p:txBody>
      </p:sp>
      <p:sp>
        <p:nvSpPr>
          <p:cNvPr id="21" name="Rectangle 20">
            <a:extLst>
              <a:ext uri="{FF2B5EF4-FFF2-40B4-BE49-F238E27FC236}">
                <a16:creationId xmlns:a16="http://schemas.microsoft.com/office/drawing/2014/main" id="{1C2DF53D-FDC7-E6CF-E5D3-C6D585ADE3D9}"/>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71981813"/>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3255A87-586C-9F71-BDC9-360805BACD8A}"/>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37B4B2BB-6E23-3E14-51D0-AA6E7EB74B26}"/>
              </a:ext>
            </a:extLst>
          </p:cNvPr>
          <p:cNvSpPr txBox="1">
            <a:spLocks/>
          </p:cNvSpPr>
          <p:nvPr/>
        </p:nvSpPr>
        <p:spPr>
          <a:xfrm>
            <a:off x="1170041" y="1860869"/>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latin typeface="Finlandica"/>
              </a:rPr>
              <a:t>11/10</a:t>
            </a:r>
            <a:endParaRPr lang="en-US" sz="2000" b="0">
              <a:solidFill>
                <a:schemeClr val="bg1"/>
              </a:solidFill>
              <a:effectLst>
                <a:outerShdw blurRad="1270000" dist="50800" dir="5400000" sx="102000" sy="102000" algn="ctr" rotWithShape="0">
                  <a:srgbClr val="000000">
                    <a:alpha val="41087"/>
                  </a:srgbClr>
                </a:outerShdw>
              </a:effectLst>
              <a:latin typeface="Finlandica" pitchFamily="2" charset="77"/>
            </a:endParaRPr>
          </a:p>
        </p:txBody>
      </p:sp>
      <p:sp>
        <p:nvSpPr>
          <p:cNvPr id="7" name="Title 1">
            <a:extLst>
              <a:ext uri="{FF2B5EF4-FFF2-40B4-BE49-F238E27FC236}">
                <a16:creationId xmlns:a16="http://schemas.microsoft.com/office/drawing/2014/main" id="{B33E69F8-5FC3-F38B-00C2-F14246370ED9}"/>
              </a:ext>
            </a:extLst>
          </p:cNvPr>
          <p:cNvSpPr txBox="1">
            <a:spLocks/>
          </p:cNvSpPr>
          <p:nvPr/>
        </p:nvSpPr>
        <p:spPr>
          <a:xfrm>
            <a:off x="1170041" y="2459851"/>
            <a:ext cx="6803918" cy="1015663"/>
          </a:xfrm>
          <a:prstGeom prst="rect">
            <a:avLst/>
          </a:prstGeom>
          <a:effectLst>
            <a:outerShdw blurRad="243490" dir="9480000" sx="123000" sy="123000" algn="ctr" rotWithShape="0">
              <a:srgbClr val="000000">
                <a:alpha val="83375"/>
              </a:srgbClr>
            </a:outerShdw>
          </a:effectLst>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4000" sy="104000" algn="ctr" rotWithShape="0">
                    <a:srgbClr val="000000"/>
                  </a:outerShdw>
                </a:effectLst>
                <a:latin typeface="Finlandica"/>
              </a:rPr>
              <a:t>An extra skylight </a:t>
            </a:r>
          </a:p>
          <a:p>
            <a:pPr algn="ctr"/>
            <a:r>
              <a:rPr lang="en-US" sz="2000">
                <a:solidFill>
                  <a:schemeClr val="bg1"/>
                </a:solidFill>
                <a:effectLst>
                  <a:outerShdw blurRad="994667" dir="5400000" sx="104000" sy="104000" algn="ctr" rotWithShape="0">
                    <a:srgbClr val="000000"/>
                  </a:outerShdw>
                </a:effectLst>
                <a:latin typeface="Finlandica"/>
              </a:rPr>
              <a:t>with views to </a:t>
            </a:r>
          </a:p>
          <a:p>
            <a:pPr algn="ctr"/>
            <a:r>
              <a:rPr lang="en-US" sz="2000">
                <a:solidFill>
                  <a:schemeClr val="bg1"/>
                </a:solidFill>
                <a:effectLst>
                  <a:outerShdw blurRad="994667" dir="5400000" sx="104000" sy="104000" algn="ctr" rotWithShape="0">
                    <a:srgbClr val="000000"/>
                  </a:outerShdw>
                </a:effectLst>
                <a:latin typeface="Finlandica"/>
              </a:rPr>
              <a:t>common ground.</a:t>
            </a:r>
          </a:p>
        </p:txBody>
      </p:sp>
      <p:pic>
        <p:nvPicPr>
          <p:cNvPr id="4" name="Picture 3">
            <a:extLst>
              <a:ext uri="{FF2B5EF4-FFF2-40B4-BE49-F238E27FC236}">
                <a16:creationId xmlns:a16="http://schemas.microsoft.com/office/drawing/2014/main" id="{09D9EF12-EF31-051C-6D7D-96663DD2539A}"/>
              </a:ext>
            </a:extLst>
          </p:cNvPr>
          <p:cNvPicPr>
            <a:picLocks/>
          </p:cNvPicPr>
          <p:nvPr/>
        </p:nvPicPr>
        <p:blipFill>
          <a:blip r:embed="rId3"/>
          <a:stretch>
            <a:fillRect/>
          </a:stretch>
        </p:blipFill>
        <p:spPr>
          <a:xfrm>
            <a:off x="4413250" y="2342415"/>
            <a:ext cx="317500" cy="36000"/>
          </a:xfrm>
          <a:prstGeom prst="rect">
            <a:avLst/>
          </a:prstGeom>
        </p:spPr>
      </p:pic>
      <p:sp>
        <p:nvSpPr>
          <p:cNvPr id="8" name="TextBox 7">
            <a:extLst>
              <a:ext uri="{FF2B5EF4-FFF2-40B4-BE49-F238E27FC236}">
                <a16:creationId xmlns:a16="http://schemas.microsoft.com/office/drawing/2014/main" id="{4C1033D0-8656-BAFA-AE81-8DA581F81845}"/>
              </a:ext>
            </a:extLst>
          </p:cNvPr>
          <p:cNvSpPr txBox="1"/>
          <p:nvPr/>
        </p:nvSpPr>
        <p:spPr>
          <a:xfrm>
            <a:off x="2813538" y="-752622"/>
            <a:ext cx="72768" cy="288147"/>
          </a:xfrm>
          <a:prstGeom prst="rect">
            <a:avLst/>
          </a:prstGeom>
          <a:noFill/>
        </p:spPr>
        <p:txBody>
          <a:bodyPr wrap="none" lIns="36000" tIns="36000" rIns="36000" bIns="36000" rtlCol="0">
            <a:spAutoFit/>
          </a:bodyPr>
          <a:lstStyle/>
          <a:p>
            <a:endParaRPr lang="en-US" sz="1400"/>
          </a:p>
        </p:txBody>
      </p:sp>
      <p:sp>
        <p:nvSpPr>
          <p:cNvPr id="3" name="Picture Placeholder 2">
            <a:extLst>
              <a:ext uri="{FF2B5EF4-FFF2-40B4-BE49-F238E27FC236}">
                <a16:creationId xmlns:a16="http://schemas.microsoft.com/office/drawing/2014/main" id="{A0B6BD5E-6D4A-3DE8-99C8-BECFEF18E91B}"/>
              </a:ext>
            </a:extLst>
          </p:cNvPr>
          <p:cNvSpPr>
            <a:spLocks noGrp="1"/>
          </p:cNvSpPr>
          <p:nvPr>
            <p:ph type="pic" sz="quarter" idx="13"/>
          </p:nvPr>
        </p:nvSpPr>
        <p:spPr>
          <a:solidFill>
            <a:schemeClr val="accent1"/>
          </a:solidFill>
        </p:spPr>
        <p:txBody>
          <a:bodyPr/>
          <a:lstStyle/>
          <a:p>
            <a:endParaRPr lang="en-US"/>
          </a:p>
        </p:txBody>
      </p:sp>
      <p:sp>
        <p:nvSpPr>
          <p:cNvPr id="5" name="Title 1">
            <a:extLst>
              <a:ext uri="{FF2B5EF4-FFF2-40B4-BE49-F238E27FC236}">
                <a16:creationId xmlns:a16="http://schemas.microsoft.com/office/drawing/2014/main" id="{8931418E-E0B8-E09B-3D85-B7AB16A51B52}"/>
              </a:ext>
            </a:extLst>
          </p:cNvPr>
          <p:cNvSpPr txBox="1">
            <a:spLocks/>
          </p:cNvSpPr>
          <p:nvPr/>
        </p:nvSpPr>
        <p:spPr>
          <a:xfrm>
            <a:off x="1171050" y="1861877"/>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latin typeface="Finlandica"/>
              </a:rPr>
              <a:t>11/10</a:t>
            </a:r>
            <a:endParaRPr lang="en-US" sz="2000" b="0">
              <a:solidFill>
                <a:schemeClr val="bg1"/>
              </a:solidFill>
              <a:effectLst>
                <a:outerShdw blurRad="1270000" dist="50800" dir="5400000" sx="102000" sy="102000" algn="ctr" rotWithShape="0">
                  <a:srgbClr val="000000">
                    <a:alpha val="41087"/>
                  </a:srgbClr>
                </a:outerShdw>
              </a:effectLst>
              <a:latin typeface="Finlandica" pitchFamily="2" charset="77"/>
            </a:endParaRPr>
          </a:p>
        </p:txBody>
      </p:sp>
      <p:sp>
        <p:nvSpPr>
          <p:cNvPr id="9" name="Title 1">
            <a:extLst>
              <a:ext uri="{FF2B5EF4-FFF2-40B4-BE49-F238E27FC236}">
                <a16:creationId xmlns:a16="http://schemas.microsoft.com/office/drawing/2014/main" id="{00F6F01D-B7BE-3B9F-C620-D22EAC4180F6}"/>
              </a:ext>
            </a:extLst>
          </p:cNvPr>
          <p:cNvSpPr txBox="1">
            <a:spLocks/>
          </p:cNvSpPr>
          <p:nvPr/>
        </p:nvSpPr>
        <p:spPr>
          <a:xfrm>
            <a:off x="1170041" y="2460859"/>
            <a:ext cx="6803918" cy="400110"/>
          </a:xfrm>
          <a:prstGeom prst="rect">
            <a:avLst/>
          </a:prstGeom>
          <a:effectLst>
            <a:outerShdw blurRad="243490" dir="9480000" sx="123000" sy="123000" algn="ctr" rotWithShape="0">
              <a:srgbClr val="000000">
                <a:alpha val="83375"/>
              </a:srgbClr>
            </a:outerShdw>
          </a:effectLst>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4000" sy="104000" algn="ctr" rotWithShape="0">
                    <a:srgbClr val="000000">
                      <a:alpha val="0"/>
                    </a:srgbClr>
                  </a:outerShdw>
                </a:effectLst>
                <a:latin typeface="Finlandica"/>
              </a:rPr>
              <a:t>Epilogue</a:t>
            </a:r>
          </a:p>
        </p:txBody>
      </p:sp>
      <p:pic>
        <p:nvPicPr>
          <p:cNvPr id="13" name="Picture 12">
            <a:extLst>
              <a:ext uri="{FF2B5EF4-FFF2-40B4-BE49-F238E27FC236}">
                <a16:creationId xmlns:a16="http://schemas.microsoft.com/office/drawing/2014/main" id="{48CE87B7-2BCB-71C8-C6B7-09BA187A50BD}"/>
              </a:ext>
            </a:extLst>
          </p:cNvPr>
          <p:cNvPicPr>
            <a:picLocks/>
          </p:cNvPicPr>
          <p:nvPr/>
        </p:nvPicPr>
        <p:blipFill>
          <a:blip r:embed="rId3"/>
          <a:stretch>
            <a:fillRect/>
          </a:stretch>
        </p:blipFill>
        <p:spPr>
          <a:xfrm>
            <a:off x="4413250" y="2348659"/>
            <a:ext cx="317500" cy="36000"/>
          </a:xfrm>
          <a:prstGeom prst="rect">
            <a:avLst/>
          </a:prstGeom>
        </p:spPr>
      </p:pic>
    </p:spTree>
    <p:extLst>
      <p:ext uri="{BB962C8B-B14F-4D97-AF65-F5344CB8AC3E}">
        <p14:creationId xmlns:p14="http://schemas.microsoft.com/office/powerpoint/2010/main" val="1225777306"/>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88E8261-BFE5-4D74-0C7C-38A7010EDC71}"/>
            </a:ext>
          </a:extLst>
        </p:cNvPr>
        <p:cNvGrpSpPr/>
        <p:nvPr/>
      </p:nvGrpSpPr>
      <p:grpSpPr>
        <a:xfrm>
          <a:off x="0" y="0"/>
          <a:ext cx="0" cy="0"/>
          <a:chOff x="0" y="0"/>
          <a:chExt cx="0" cy="0"/>
        </a:xfrm>
      </p:grpSpPr>
      <p:sp>
        <p:nvSpPr>
          <p:cNvPr id="43" name="Picture Placeholder 42">
            <a:extLst>
              <a:ext uri="{FF2B5EF4-FFF2-40B4-BE49-F238E27FC236}">
                <a16:creationId xmlns:a16="http://schemas.microsoft.com/office/drawing/2014/main" id="{66C7F000-913E-55D1-6147-B112A62B27BC}"/>
              </a:ext>
            </a:extLst>
          </p:cNvPr>
          <p:cNvSpPr>
            <a:spLocks noGrp="1"/>
          </p:cNvSpPr>
          <p:nvPr>
            <p:ph type="pic" sz="quarter" idx="13"/>
          </p:nvPr>
        </p:nvSpPr>
        <p:spPr/>
        <p:txBody>
          <a:bodyPr/>
          <a:lstStyle/>
          <a:p>
            <a:endParaRPr lang="en-US"/>
          </a:p>
        </p:txBody>
      </p:sp>
      <p:sp>
        <p:nvSpPr>
          <p:cNvPr id="27" name="TextBox 26">
            <a:extLst>
              <a:ext uri="{FF2B5EF4-FFF2-40B4-BE49-F238E27FC236}">
                <a16:creationId xmlns:a16="http://schemas.microsoft.com/office/drawing/2014/main" id="{CDC87D21-2ECF-8069-9042-9C0195817D92}"/>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15" name="Title 1">
            <a:extLst>
              <a:ext uri="{FF2B5EF4-FFF2-40B4-BE49-F238E27FC236}">
                <a16:creationId xmlns:a16="http://schemas.microsoft.com/office/drawing/2014/main" id="{B0F2F060-183F-FCA6-04B1-9EAAAC8822BD}"/>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HIGHLIGHTS OF FINNISH CONTEMPORARY ART</a:t>
            </a:r>
          </a:p>
        </p:txBody>
      </p:sp>
      <p:sp>
        <p:nvSpPr>
          <p:cNvPr id="16" name="Title 1">
            <a:extLst>
              <a:ext uri="{FF2B5EF4-FFF2-40B4-BE49-F238E27FC236}">
                <a16:creationId xmlns:a16="http://schemas.microsoft.com/office/drawing/2014/main" id="{07FDFCA6-4154-4AC9-F4ED-82120CD7512B}"/>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latin typeface="Finlandica"/>
              </a:rPr>
              <a:t>Epilogue</a:t>
            </a:r>
          </a:p>
        </p:txBody>
      </p:sp>
      <p:sp>
        <p:nvSpPr>
          <p:cNvPr id="17" name="Title 1">
            <a:extLst>
              <a:ext uri="{FF2B5EF4-FFF2-40B4-BE49-F238E27FC236}">
                <a16:creationId xmlns:a16="http://schemas.microsoft.com/office/drawing/2014/main" id="{ADE09076-7C80-01C8-757A-B9257A1AA953}"/>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20" name="Title 1">
            <a:extLst>
              <a:ext uri="{FF2B5EF4-FFF2-40B4-BE49-F238E27FC236}">
                <a16:creationId xmlns:a16="http://schemas.microsoft.com/office/drawing/2014/main" id="{8D8F268E-AADF-784B-AB92-4D98BF8A2BDD}"/>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29" name="Title 1">
            <a:extLst>
              <a:ext uri="{FF2B5EF4-FFF2-40B4-BE49-F238E27FC236}">
                <a16:creationId xmlns:a16="http://schemas.microsoft.com/office/drawing/2014/main" id="{307961B0-E3A7-B3AD-DE31-E9EEE8863354}"/>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30" name="Title 1">
            <a:extLst>
              <a:ext uri="{FF2B5EF4-FFF2-40B4-BE49-F238E27FC236}">
                <a16:creationId xmlns:a16="http://schemas.microsoft.com/office/drawing/2014/main" id="{CC931359-BA33-BE09-6044-B8AD7A51B35D}"/>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32" name="Title 1">
            <a:extLst>
              <a:ext uri="{FF2B5EF4-FFF2-40B4-BE49-F238E27FC236}">
                <a16:creationId xmlns:a16="http://schemas.microsoft.com/office/drawing/2014/main" id="{80C9B084-6B69-5D16-E70A-25ED9CBE92AC}"/>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33" name="Title 1">
            <a:extLst>
              <a:ext uri="{FF2B5EF4-FFF2-40B4-BE49-F238E27FC236}">
                <a16:creationId xmlns:a16="http://schemas.microsoft.com/office/drawing/2014/main" id="{BE78F33B-2683-E64F-9F5F-918763AD87DC}"/>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37" name="Title 1">
            <a:extLst>
              <a:ext uri="{FF2B5EF4-FFF2-40B4-BE49-F238E27FC236}">
                <a16:creationId xmlns:a16="http://schemas.microsoft.com/office/drawing/2014/main" id="{5E621F42-DCDE-CF3E-057D-5603F0C49583}"/>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55" name="Title 1">
            <a:extLst>
              <a:ext uri="{FF2B5EF4-FFF2-40B4-BE49-F238E27FC236}">
                <a16:creationId xmlns:a16="http://schemas.microsoft.com/office/drawing/2014/main" id="{75D5206A-E206-9348-DA08-1B0B07A70715}"/>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68" name="Title 1">
            <a:extLst>
              <a:ext uri="{FF2B5EF4-FFF2-40B4-BE49-F238E27FC236}">
                <a16:creationId xmlns:a16="http://schemas.microsoft.com/office/drawing/2014/main" id="{D83D2A77-8F2C-AED4-965B-603F9BB98635}"/>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9" name="Title 1">
            <a:extLst>
              <a:ext uri="{FF2B5EF4-FFF2-40B4-BE49-F238E27FC236}">
                <a16:creationId xmlns:a16="http://schemas.microsoft.com/office/drawing/2014/main" id="{FBEEEE63-F586-4C5C-7704-3DA85E1CF57D}"/>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Rectangle 1">
            <a:extLst>
              <a:ext uri="{FF2B5EF4-FFF2-40B4-BE49-F238E27FC236}">
                <a16:creationId xmlns:a16="http://schemas.microsoft.com/office/drawing/2014/main" id="{8A9B86D6-A656-9325-101F-88DEF42B550E}"/>
              </a:ext>
            </a:extLst>
          </p:cNvPr>
          <p:cNvSpPr/>
          <p:nvPr/>
        </p:nvSpPr>
        <p:spPr>
          <a:xfrm>
            <a:off x="3559966" y="498259"/>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sp>
        <p:nvSpPr>
          <p:cNvPr id="4" name="Title 1">
            <a:extLst>
              <a:ext uri="{FF2B5EF4-FFF2-40B4-BE49-F238E27FC236}">
                <a16:creationId xmlns:a16="http://schemas.microsoft.com/office/drawing/2014/main" id="{192F6EF4-40C3-EE28-FA8A-88B489E19E95}"/>
              </a:ext>
            </a:extLst>
          </p:cNvPr>
          <p:cNvSpPr txBox="1">
            <a:spLocks/>
          </p:cNvSpPr>
          <p:nvPr/>
        </p:nvSpPr>
        <p:spPr>
          <a:xfrm>
            <a:off x="3561306" y="375149"/>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11</a:t>
            </a:r>
          </a:p>
        </p:txBody>
      </p:sp>
      <p:sp>
        <p:nvSpPr>
          <p:cNvPr id="12" name="Footer Placeholder 4">
            <a:extLst>
              <a:ext uri="{FF2B5EF4-FFF2-40B4-BE49-F238E27FC236}">
                <a16:creationId xmlns:a16="http://schemas.microsoft.com/office/drawing/2014/main" id="{BCA32516-9DF7-69CD-9A00-F9D16D4B3423}"/>
              </a:ext>
            </a:extLst>
          </p:cNvPr>
          <p:cNvSpPr txBox="1">
            <a:spLocks/>
          </p:cNvSpPr>
          <p:nvPr/>
        </p:nvSpPr>
        <p:spPr>
          <a:xfrm>
            <a:off x="4174320" y="706207"/>
            <a:ext cx="325410" cy="9233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kern="0" cap="none" spc="0">
                <a:solidFill>
                  <a:schemeClr val="bg1"/>
                </a:solidFill>
                <a:latin typeface="Finlandica" charset="0"/>
              </a:rPr>
              <a:t>Photo: xxx</a:t>
            </a:r>
            <a:endParaRPr lang="en-US" sz="600" kern="0" cap="none" spc="0">
              <a:solidFill>
                <a:schemeClr val="bg1"/>
              </a:solidFill>
              <a:latin typeface="+mj-lt"/>
            </a:endParaRPr>
          </a:p>
        </p:txBody>
      </p:sp>
      <p:sp>
        <p:nvSpPr>
          <p:cNvPr id="13" name="Rectangle 12">
            <a:extLst>
              <a:ext uri="{FF2B5EF4-FFF2-40B4-BE49-F238E27FC236}">
                <a16:creationId xmlns:a16="http://schemas.microsoft.com/office/drawing/2014/main" id="{47C29C7A-11AD-6C2B-177C-98616DC94F79}"/>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60952E8-4A4D-3DB7-2E76-268B5E6CDDF9}"/>
              </a:ext>
            </a:extLst>
          </p:cNvPr>
          <p:cNvGrpSpPr/>
          <p:nvPr/>
        </p:nvGrpSpPr>
        <p:grpSpPr>
          <a:xfrm>
            <a:off x="1327483" y="2113801"/>
            <a:ext cx="1456630" cy="455453"/>
            <a:chOff x="1301295" y="2426465"/>
            <a:chExt cx="1456630" cy="455453"/>
          </a:xfrm>
        </p:grpSpPr>
        <p:sp>
          <p:nvSpPr>
            <p:cNvPr id="22" name="Title 1">
              <a:extLst>
                <a:ext uri="{FF2B5EF4-FFF2-40B4-BE49-F238E27FC236}">
                  <a16:creationId xmlns:a16="http://schemas.microsoft.com/office/drawing/2014/main" id="{4D484E84-3923-E7B9-347C-DD84F8D9601A}"/>
                </a:ext>
              </a:extLst>
            </p:cNvPr>
            <p:cNvSpPr txBox="1">
              <a:spLocks/>
            </p:cNvSpPr>
            <p:nvPr/>
          </p:nvSpPr>
          <p:spPr>
            <a:xfrm>
              <a:off x="1308772" y="2728030"/>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can be written here.</a:t>
              </a:r>
              <a:endParaRPr lang="en-US">
                <a:solidFill>
                  <a:schemeClr val="tx1"/>
                </a:solidFill>
              </a:endParaRPr>
            </a:p>
          </p:txBody>
        </p:sp>
        <p:sp>
          <p:nvSpPr>
            <p:cNvPr id="24" name="Title 1">
              <a:extLst>
                <a:ext uri="{FF2B5EF4-FFF2-40B4-BE49-F238E27FC236}">
                  <a16:creationId xmlns:a16="http://schemas.microsoft.com/office/drawing/2014/main" id="{E12F37E3-8428-6F10-3AB1-A2F40629BF4A}"/>
                </a:ext>
              </a:extLst>
            </p:cNvPr>
            <p:cNvSpPr txBox="1">
              <a:spLocks/>
            </p:cNvSpPr>
            <p:nvPr/>
          </p:nvSpPr>
          <p:spPr>
            <a:xfrm>
              <a:off x="1301295" y="2426465"/>
              <a:ext cx="1449153" cy="2523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lnSpc>
                  <a:spcPct val="80000"/>
                </a:lnSpc>
              </a:pPr>
              <a:r>
                <a:rPr lang="en-US" sz="2000">
                  <a:solidFill>
                    <a:schemeClr val="tx1"/>
                  </a:solidFill>
                  <a:ea typeface="+mj-lt"/>
                  <a:cs typeface="+mj-lt"/>
                </a:rPr>
                <a:t>Any note</a:t>
              </a:r>
            </a:p>
          </p:txBody>
        </p:sp>
      </p:grpSp>
      <p:sp>
        <p:nvSpPr>
          <p:cNvPr id="26" name="Title 1">
            <a:extLst>
              <a:ext uri="{FF2B5EF4-FFF2-40B4-BE49-F238E27FC236}">
                <a16:creationId xmlns:a16="http://schemas.microsoft.com/office/drawing/2014/main" id="{E258035B-1D8C-314C-3CFC-1C78F24D95A1}"/>
              </a:ext>
            </a:extLst>
          </p:cNvPr>
          <p:cNvSpPr txBox="1">
            <a:spLocks/>
          </p:cNvSpPr>
          <p:nvPr/>
        </p:nvSpPr>
        <p:spPr>
          <a:xfrm>
            <a:off x="1063408" y="3162810"/>
            <a:ext cx="2059428"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latin typeface="+mn-lt"/>
                <a:ea typeface="+mj-lt"/>
                <a:cs typeface="+mj-lt"/>
              </a:rPr>
              <a:t>This is a place for </a:t>
            </a:r>
            <a:endParaRPr lang="en-US" sz="1000">
              <a:solidFill>
                <a:schemeClr val="tx1"/>
              </a:solidFill>
              <a:latin typeface="+mn-lt"/>
              <a:ea typeface="+mj-lt"/>
              <a:cs typeface="+mj-lt"/>
            </a:endParaRPr>
          </a:p>
          <a:p>
            <a:pPr algn="ctr"/>
            <a:r>
              <a:rPr lang="en-US" sz="1000" b="0">
                <a:solidFill>
                  <a:schemeClr val="tx1"/>
                </a:solidFill>
                <a:latin typeface="+mn-lt"/>
                <a:ea typeface="+mj-lt"/>
                <a:cs typeface="+mj-lt"/>
              </a:rPr>
              <a:t>more detailed information.</a:t>
            </a:r>
            <a:br>
              <a:rPr lang="en-US" sz="1000" b="0">
                <a:solidFill>
                  <a:schemeClr val="tx1"/>
                </a:solidFill>
                <a:latin typeface="+mn-lt"/>
                <a:ea typeface="+mj-lt"/>
                <a:cs typeface="+mj-lt"/>
              </a:rPr>
            </a:br>
            <a:r>
              <a:rPr lang="en-US" sz="1000" b="0">
                <a:latin typeface="+mn-lt"/>
                <a:ea typeface="+mj-lt"/>
                <a:cs typeface="+mj-lt"/>
              </a:rPr>
              <a:t>You can use this page to highlight connections between Finnish cinema and your country, shared projects, or even interesting upcoming events.</a:t>
            </a:r>
            <a:endParaRPr lang="en-US" sz="1000">
              <a:solidFill>
                <a:schemeClr val="tx1"/>
              </a:solidFill>
              <a:latin typeface="+mn-lt"/>
              <a:ea typeface="+mj-lt"/>
              <a:cs typeface="+mj-lt"/>
            </a:endParaRPr>
          </a:p>
        </p:txBody>
      </p:sp>
    </p:spTree>
    <p:extLst>
      <p:ext uri="{BB962C8B-B14F-4D97-AF65-F5344CB8AC3E}">
        <p14:creationId xmlns:p14="http://schemas.microsoft.com/office/powerpoint/2010/main" val="714408803"/>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p:tgtEl>
                                          <p:spTgt spid="14"/>
                                        </p:tgtEl>
                                        <p:attrNameLst>
                                          <p:attrName>ppt_y</p:attrName>
                                        </p:attrNameLst>
                                      </p:cBhvr>
                                      <p:tavLst>
                                        <p:tav tm="0">
                                          <p:val>
                                            <p:strVal val="#ppt_y+#ppt_h*1.125000"/>
                                          </p:val>
                                        </p:tav>
                                        <p:tav tm="100000">
                                          <p:val>
                                            <p:strVal val="#ppt_y"/>
                                          </p:val>
                                        </p:tav>
                                      </p:tavLst>
                                    </p:anim>
                                    <p:animEffect transition="in" filter="wipe(up)">
                                      <p:cBhvr>
                                        <p:cTn id="8" dur="1000"/>
                                        <p:tgtEl>
                                          <p:spTgt spid="14"/>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750" fill="hold"/>
                                        <p:tgtEl>
                                          <p:spTgt spid="13"/>
                                        </p:tgtEl>
                                        <p:attrNameLst>
                                          <p:attrName>ppt_w</p:attrName>
                                        </p:attrNameLst>
                                      </p:cBhvr>
                                      <p:tavLst>
                                        <p:tav tm="0">
                                          <p:val>
                                            <p:strVal val="#ppt_w*0.70"/>
                                          </p:val>
                                        </p:tav>
                                        <p:tav tm="100000">
                                          <p:val>
                                            <p:strVal val="#ppt_w"/>
                                          </p:val>
                                        </p:tav>
                                      </p:tavLst>
                                    </p:anim>
                                    <p:anim calcmode="lin" valueType="num">
                                      <p:cBhvr>
                                        <p:cTn id="14" dur="750" fill="hold"/>
                                        <p:tgtEl>
                                          <p:spTgt spid="13"/>
                                        </p:tgtEl>
                                        <p:attrNameLst>
                                          <p:attrName>ppt_h</p:attrName>
                                        </p:attrNameLst>
                                      </p:cBhvr>
                                      <p:tavLst>
                                        <p:tav tm="0">
                                          <p:val>
                                            <p:strVal val="#ppt_h"/>
                                          </p:val>
                                        </p:tav>
                                        <p:tav tm="100000">
                                          <p:val>
                                            <p:strVal val="#ppt_h"/>
                                          </p:val>
                                        </p:tav>
                                      </p:tavLst>
                                    </p:anim>
                                    <p:animEffect transition="in" filter="fade">
                                      <p:cBhvr>
                                        <p:cTn id="15" dur="750"/>
                                        <p:tgtEl>
                                          <p:spTgt spid="13"/>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1000"/>
                                        <p:tgtEl>
                                          <p:spTgt spid="26"/>
                                        </p:tgtEl>
                                        <p:attrNameLst>
                                          <p:attrName>ppt_y</p:attrName>
                                        </p:attrNameLst>
                                      </p:cBhvr>
                                      <p:tavLst>
                                        <p:tav tm="0">
                                          <p:val>
                                            <p:strVal val="#ppt_y-#ppt_h*1.125000"/>
                                          </p:val>
                                        </p:tav>
                                        <p:tav tm="100000">
                                          <p:val>
                                            <p:strVal val="#ppt_y"/>
                                          </p:val>
                                        </p:tav>
                                      </p:tavLst>
                                    </p:anim>
                                    <p:animEffect transition="in" filter="wipe(down)">
                                      <p:cBhvr>
                                        <p:cTn id="19"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149" y="1920875"/>
            <a:ext cx="4762421" cy="1295524"/>
          </a:xfrm>
        </p:spPr>
        <p:txBody>
          <a:bodyPr/>
          <a:lstStyle/>
          <a:p>
            <a:r>
              <a:rPr lang="en-US" sz="1500"/>
              <a:t>Feeling inspired?</a:t>
            </a:r>
            <a:br>
              <a:rPr lang="en-US" sz="1500"/>
            </a:br>
            <a:br>
              <a:rPr lang="en-US" sz="1500"/>
            </a:br>
            <a:r>
              <a:rPr lang="en-US">
                <a:ea typeface="+mj-lt"/>
                <a:cs typeface="+mj-lt"/>
              </a:rPr>
              <a:t>Let’s create the next masterpiece in collaboration.</a:t>
            </a:r>
            <a:endParaRPr lang="en-US"/>
          </a:p>
        </p:txBody>
      </p:sp>
      <p:pic>
        <p:nvPicPr>
          <p:cNvPr id="5" name="Graphic 9">
            <a:extLst>
              <a:ext uri="{FF2B5EF4-FFF2-40B4-BE49-F238E27FC236}">
                <a16:creationId xmlns:a16="http://schemas.microsoft.com/office/drawing/2014/main" id="{C33CF73E-6629-1EA2-2E51-22110C502A4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8312" y="4549923"/>
            <a:ext cx="1168197" cy="185755"/>
          </a:xfrm>
          <a:prstGeom prst="rect">
            <a:avLst/>
          </a:prstGeom>
        </p:spPr>
      </p:pic>
    </p:spTree>
    <p:extLst>
      <p:ext uri="{BB962C8B-B14F-4D97-AF65-F5344CB8AC3E}">
        <p14:creationId xmlns:p14="http://schemas.microsoft.com/office/powerpoint/2010/main" val="4030310714"/>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C4C13-AAE0-E013-026E-3362FE9538A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C4875AE-B7A7-4CAD-3243-280114A6C2CC}"/>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5A175F42-6EDD-7CFC-3E22-9241FC82AF8B}"/>
              </a:ext>
            </a:extLst>
          </p:cNvPr>
          <p:cNvGrpSpPr/>
          <p:nvPr/>
        </p:nvGrpSpPr>
        <p:grpSpPr>
          <a:xfrm>
            <a:off x="868099" y="1724706"/>
            <a:ext cx="2376456" cy="923330"/>
            <a:chOff x="697427" y="2381064"/>
            <a:chExt cx="2376456" cy="923330"/>
          </a:xfrm>
        </p:grpSpPr>
        <p:sp>
          <p:nvSpPr>
            <p:cNvPr id="7" name="Title 1">
              <a:extLst>
                <a:ext uri="{FF2B5EF4-FFF2-40B4-BE49-F238E27FC236}">
                  <a16:creationId xmlns:a16="http://schemas.microsoft.com/office/drawing/2014/main" id="{10C30677-F183-9F06-D53B-7877EABAB7BF}"/>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8" name="Title 1">
              <a:extLst>
                <a:ext uri="{FF2B5EF4-FFF2-40B4-BE49-F238E27FC236}">
                  <a16:creationId xmlns:a16="http://schemas.microsoft.com/office/drawing/2014/main" id="{4B9F0041-6F53-F4A1-5624-D581F0AE62A1}"/>
                </a:ext>
              </a:extLst>
            </p:cNvPr>
            <p:cNvSpPr txBox="1">
              <a:spLocks/>
            </p:cNvSpPr>
            <p:nvPr/>
          </p:nvSpPr>
          <p:spPr>
            <a:xfrm>
              <a:off x="697427" y="2381064"/>
              <a:ext cx="2376456"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Finnish art museums are more popular than ever.</a:t>
              </a:r>
            </a:p>
          </p:txBody>
        </p:sp>
      </p:grpSp>
      <p:sp>
        <p:nvSpPr>
          <p:cNvPr id="14" name="Title 1">
            <a:extLst>
              <a:ext uri="{FF2B5EF4-FFF2-40B4-BE49-F238E27FC236}">
                <a16:creationId xmlns:a16="http://schemas.microsoft.com/office/drawing/2014/main" id="{A5D91724-B361-86AB-8BDD-B136D0339812}"/>
              </a:ext>
            </a:extLst>
          </p:cNvPr>
          <p:cNvSpPr txBox="1">
            <a:spLocks/>
          </p:cNvSpPr>
          <p:nvPr/>
        </p:nvSpPr>
        <p:spPr>
          <a:xfrm>
            <a:off x="1214660" y="3160315"/>
            <a:ext cx="1565880"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After the launch of the Museum Card in 2015 museum visits have increased by over 30%.</a:t>
            </a:r>
          </a:p>
        </p:txBody>
      </p:sp>
      <p:grpSp>
        <p:nvGrpSpPr>
          <p:cNvPr id="69" name="Group 68">
            <a:extLst>
              <a:ext uri="{FF2B5EF4-FFF2-40B4-BE49-F238E27FC236}">
                <a16:creationId xmlns:a16="http://schemas.microsoft.com/office/drawing/2014/main" id="{FCEC5890-62D2-FCA5-5452-3EDA5216E211}"/>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8BDE1C60-D1AB-161B-3928-34052114063D}"/>
                </a:ext>
              </a:extLst>
            </p:cNvPr>
            <p:cNvPicPr>
              <a:picLocks noChangeAspect="1"/>
            </p:cNvPicPr>
            <p:nvPr/>
          </p:nvPicPr>
          <p:blipFill>
            <a:blip r:embed="rId4">
              <a:extLst>
                <a:ext uri="{28A0092B-C50C-407E-A947-70E740481C1C}">
                  <a14:useLocalDpi xmlns:a14="http://schemas.microsoft.com/office/drawing/2010/main" val="0"/>
                </a:ext>
              </a:extLst>
            </a:blip>
            <a:srcRect l="2135" r="31391"/>
            <a:stretch>
              <a:fill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DB891CE5-3405-E7F2-D64D-C6EE282F34C5}"/>
                </a:ext>
              </a:extLst>
            </p:cNvPr>
            <p:cNvSpPr txBox="1">
              <a:spLocks/>
            </p:cNvSpPr>
            <p:nvPr/>
          </p:nvSpPr>
          <p:spPr>
            <a:xfrm>
              <a:off x="4131444" y="4591239"/>
              <a:ext cx="3395160" cy="23865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mj-lt"/>
                </a:rPr>
                <a:t>Kaarlo Stauffer’s exhibition Fantasmagoria at the Lahti Museum of Visual Arts Malva in 2024.</a:t>
              </a: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mj-lt"/>
                </a:rPr>
                <a:t>Photo: Tommi Mattila</a:t>
              </a:r>
            </a:p>
          </p:txBody>
        </p:sp>
      </p:grpSp>
      <p:grpSp>
        <p:nvGrpSpPr>
          <p:cNvPr id="11" name="Group 10">
            <a:extLst>
              <a:ext uri="{FF2B5EF4-FFF2-40B4-BE49-F238E27FC236}">
                <a16:creationId xmlns:a16="http://schemas.microsoft.com/office/drawing/2014/main" id="{413A5F53-69DE-0E7B-486E-2FBA846B2384}"/>
              </a:ext>
            </a:extLst>
          </p:cNvPr>
          <p:cNvGrpSpPr/>
          <p:nvPr/>
        </p:nvGrpSpPr>
        <p:grpSpPr>
          <a:xfrm>
            <a:off x="4067944" y="627531"/>
            <a:ext cx="5076056" cy="4265480"/>
            <a:chOff x="4067944" y="627530"/>
            <a:chExt cx="5076056" cy="4265480"/>
          </a:xfrm>
        </p:grpSpPr>
        <p:pic>
          <p:nvPicPr>
            <p:cNvPr id="13" name="Picture 12">
              <a:extLst>
                <a:ext uri="{FF2B5EF4-FFF2-40B4-BE49-F238E27FC236}">
                  <a16:creationId xmlns:a16="http://schemas.microsoft.com/office/drawing/2014/main" id="{175CD336-7EC3-D4DB-AD00-A6EC2301B1FE}"/>
                </a:ext>
              </a:extLst>
            </p:cNvPr>
            <p:cNvPicPr>
              <a:picLocks noChangeAspect="1"/>
            </p:cNvPicPr>
            <p:nvPr/>
          </p:nvPicPr>
          <p:blipFill>
            <a:blip r:embed="rId5">
              <a:extLst>
                <a:ext uri="{28A0092B-C50C-407E-A947-70E740481C1C}">
                  <a14:useLocalDpi xmlns:a14="http://schemas.microsoft.com/office/drawing/2010/main" val="0"/>
                </a:ext>
              </a:extLst>
            </a:blip>
            <a:srcRect l="17808" r="2856"/>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5CF9AD68-8FD6-8BF3-984F-C0D9E3115A05}"/>
                </a:ext>
              </a:extLst>
            </p:cNvPr>
            <p:cNvSpPr txBox="1">
              <a:spLocks/>
            </p:cNvSpPr>
            <p:nvPr/>
          </p:nvSpPr>
          <p:spPr>
            <a:xfrm>
              <a:off x="4131444" y="4592394"/>
              <a:ext cx="4390626"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mj-lt"/>
                </a:rPr>
                <a:t>Exhibition view of Toni R. Toivonen, Beautiful landscapes inside dead bodies, at Galerie </a:t>
              </a:r>
              <a:r>
                <a:rPr lang="en-US" sz="700" kern="0" cap="none" spc="0" err="1">
                  <a:solidFill>
                    <a:schemeClr val="bg1"/>
                  </a:solidFill>
                  <a:effectLst>
                    <a:outerShdw blurRad="635000" dir="5400000" algn="ctr" rotWithShape="0">
                      <a:srgbClr val="000000">
                        <a:alpha val="75000"/>
                      </a:srgbClr>
                    </a:outerShdw>
                  </a:effectLst>
                  <a:latin typeface="+mj-lt"/>
                </a:rPr>
                <a:t>Forsblom</a:t>
              </a:r>
              <a:r>
                <a:rPr lang="en-US" sz="700" kern="0" cap="none" spc="0">
                  <a:solidFill>
                    <a:schemeClr val="bg1"/>
                  </a:solidFill>
                  <a:effectLst>
                    <a:outerShdw blurRad="635000" dir="5400000" algn="ctr" rotWithShape="0">
                      <a:srgbClr val="000000">
                        <a:alpha val="75000"/>
                      </a:srgbClr>
                    </a:outerShdw>
                  </a:effectLst>
                  <a:latin typeface="+mj-lt"/>
                </a:rPr>
                <a:t>, Helsinki, in 2018.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mj-lt"/>
                </a:rPr>
                <a:t>Photo: Angel Gil, Galerie </a:t>
              </a:r>
              <a:r>
                <a:rPr lang="en-US" sz="700" kern="0" cap="none" spc="0" err="1">
                  <a:solidFill>
                    <a:schemeClr val="bg1"/>
                  </a:solidFill>
                  <a:effectLst>
                    <a:outerShdw blurRad="635000" dir="5400000" algn="ctr" rotWithShape="0">
                      <a:srgbClr val="000000">
                        <a:alpha val="75000"/>
                      </a:srgbClr>
                    </a:outerShdw>
                  </a:effectLst>
                  <a:latin typeface="+mj-lt"/>
                </a:rPr>
                <a:t>Forsblom</a:t>
              </a:r>
              <a:r>
                <a:rPr lang="en-US" sz="700" kern="0" cap="none" spc="0">
                  <a:solidFill>
                    <a:schemeClr val="bg1"/>
                  </a:solidFill>
                  <a:effectLst>
                    <a:outerShdw blurRad="635000" dir="5400000" algn="ctr" rotWithShape="0">
                      <a:srgbClr val="000000">
                        <a:alpha val="75000"/>
                      </a:srgbClr>
                    </a:outerShdw>
                  </a:effectLst>
                  <a:latin typeface="+mj-lt"/>
                </a:rPr>
                <a:t> © </a:t>
              </a:r>
              <a:r>
                <a:rPr lang="en-US" sz="700" kern="0" cap="none" spc="0" err="1">
                  <a:solidFill>
                    <a:schemeClr val="bg1"/>
                  </a:solidFill>
                  <a:effectLst>
                    <a:outerShdw blurRad="635000" dir="5400000" algn="ctr" rotWithShape="0">
                      <a:srgbClr val="000000">
                        <a:alpha val="75000"/>
                      </a:srgbClr>
                    </a:outerShdw>
                  </a:effectLst>
                  <a:latin typeface="+mj-lt"/>
                </a:rPr>
                <a:t>Kuvasto</a:t>
              </a:r>
              <a:endParaRPr lang="en-US" sz="700" kern="0" cap="none" spc="0">
                <a:solidFill>
                  <a:schemeClr val="bg1"/>
                </a:solidFill>
                <a:effectLst>
                  <a:outerShdw blurRad="635000" dir="5400000" algn="ctr" rotWithShape="0">
                    <a:srgbClr val="000000">
                      <a:alpha val="75000"/>
                    </a:srgbClr>
                  </a:outerShdw>
                </a:effectLst>
                <a:latin typeface="+mj-lt"/>
              </a:endParaRPr>
            </a:p>
          </p:txBody>
        </p:sp>
      </p:grpSp>
      <p:sp>
        <p:nvSpPr>
          <p:cNvPr id="27" name="TextBox 26">
            <a:extLst>
              <a:ext uri="{FF2B5EF4-FFF2-40B4-BE49-F238E27FC236}">
                <a16:creationId xmlns:a16="http://schemas.microsoft.com/office/drawing/2014/main" id="{AED164C2-71E7-FB31-7207-EC0C824F5A4E}"/>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FDE361CF-F274-B29C-BD9D-C3C5BD34EE41}"/>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Finnish museum scene is exhibiting record numbers</a:t>
            </a:r>
          </a:p>
        </p:txBody>
      </p:sp>
      <p:sp>
        <p:nvSpPr>
          <p:cNvPr id="56" name="Title 1">
            <a:extLst>
              <a:ext uri="{FF2B5EF4-FFF2-40B4-BE49-F238E27FC236}">
                <a16:creationId xmlns:a16="http://schemas.microsoft.com/office/drawing/2014/main" id="{EB1C4010-FBBF-89F3-4572-406EB8B58346}"/>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1</a:t>
            </a:r>
          </a:p>
        </p:txBody>
      </p:sp>
      <p:sp>
        <p:nvSpPr>
          <p:cNvPr id="57" name="Rectangle 56">
            <a:extLst>
              <a:ext uri="{FF2B5EF4-FFF2-40B4-BE49-F238E27FC236}">
                <a16:creationId xmlns:a16="http://schemas.microsoft.com/office/drawing/2014/main" id="{8BE22C60-F261-06AD-6A1B-CEFC8A3FCEA6}"/>
              </a:ext>
            </a:extLst>
          </p:cNvPr>
          <p:cNvSpPr/>
          <p:nvPr/>
        </p:nvSpPr>
        <p:spPr>
          <a:xfrm>
            <a:off x="623549"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30ADF5CE-AE8E-1B79-6BC1-A410633D34F0}"/>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1BEDBB7A-49AD-CAD6-F0EE-65954F661582}"/>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2E2BECAD-794A-6CE8-9061-10990344B021}"/>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DD0A9B53-D36B-0D3E-78D7-D3ABB002DDEA}"/>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E5927FD6-477B-2C41-A3D4-E5AF7A410245}"/>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2DA00047-592F-8974-4789-8A40C7A9E795}"/>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B38E010B-85E8-51AB-F433-BC22B3EABB02}"/>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5FA3BAB5-72B3-5EF6-B077-B87C0C47472C}"/>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73E52304-4E50-465D-2A59-EA190775260E}"/>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9CEF7438-4DE0-32CC-5D8E-162E63BA6D2D}"/>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HIGHLIGHTS OF FINNISH CONTEMPORARY ART</a:t>
            </a:r>
            <a:endParaRPr lang="en-US" sz="600" b="0">
              <a:solidFill>
                <a:schemeClr val="accent3"/>
              </a:solidFill>
              <a:latin typeface="Finlandica"/>
            </a:endParaRPr>
          </a:p>
        </p:txBody>
      </p:sp>
      <p:grpSp>
        <p:nvGrpSpPr>
          <p:cNvPr id="10" name="Group 9">
            <a:extLst>
              <a:ext uri="{FF2B5EF4-FFF2-40B4-BE49-F238E27FC236}">
                <a16:creationId xmlns:a16="http://schemas.microsoft.com/office/drawing/2014/main" id="{E8A5E1CE-AE21-A04E-36DA-0BB55D0D61CB}"/>
              </a:ext>
            </a:extLst>
          </p:cNvPr>
          <p:cNvGrpSpPr/>
          <p:nvPr/>
        </p:nvGrpSpPr>
        <p:grpSpPr>
          <a:xfrm>
            <a:off x="179510" y="5321880"/>
            <a:ext cx="3816426" cy="4269600"/>
            <a:chOff x="179510" y="5249140"/>
            <a:chExt cx="3816426" cy="4269600"/>
          </a:xfrm>
        </p:grpSpPr>
        <p:pic>
          <p:nvPicPr>
            <p:cNvPr id="6" name="Picture 5">
              <a:extLst>
                <a:ext uri="{FF2B5EF4-FFF2-40B4-BE49-F238E27FC236}">
                  <a16:creationId xmlns:a16="http://schemas.microsoft.com/office/drawing/2014/main" id="{B519963C-B0BB-8BCB-AFEA-C5B06306A8DB}"/>
                </a:ext>
              </a:extLst>
            </p:cNvPr>
            <p:cNvPicPr>
              <a:picLocks/>
            </p:cNvPicPr>
            <p:nvPr/>
          </p:nvPicPr>
          <p:blipFill>
            <a:blip r:embed="rId6">
              <a:extLst>
                <a:ext uri="{28A0092B-C50C-407E-A947-70E740481C1C}">
                  <a14:useLocalDpi xmlns:a14="http://schemas.microsoft.com/office/drawing/2010/main" val="0"/>
                </a:ext>
              </a:extLst>
            </a:blip>
            <a:srcRect t="12743" b="12743"/>
            <a:stretch/>
          </p:blipFill>
          <p:spPr>
            <a:xfrm>
              <a:off x="179510" y="5249140"/>
              <a:ext cx="3816426" cy="4269600"/>
            </a:xfrm>
            <a:prstGeom prst="rect">
              <a:avLst/>
            </a:prstGeom>
          </p:spPr>
        </p:pic>
        <p:sp>
          <p:nvSpPr>
            <p:cNvPr id="9" name="Footer Placeholder 4">
              <a:extLst>
                <a:ext uri="{FF2B5EF4-FFF2-40B4-BE49-F238E27FC236}">
                  <a16:creationId xmlns:a16="http://schemas.microsoft.com/office/drawing/2014/main" id="{72A8464A-56C4-062C-D268-C63EC84005EB}"/>
                </a:ext>
              </a:extLst>
            </p:cNvPr>
            <p:cNvSpPr txBox="1">
              <a:spLocks/>
            </p:cNvSpPr>
            <p:nvPr/>
          </p:nvSpPr>
          <p:spPr>
            <a:xfrm>
              <a:off x="243010" y="9229899"/>
              <a:ext cx="2790829" cy="238655"/>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latin typeface="+mj-lt"/>
                </a:rPr>
                <a:t>Works of Matias Karsikas and Erkki </a:t>
              </a:r>
              <a:r>
                <a:rPr lang="en-US" sz="700" kern="0" cap="none" spc="0" dirty="0" err="1">
                  <a:solidFill>
                    <a:schemeClr val="bg1"/>
                  </a:solidFill>
                  <a:latin typeface="+mj-lt"/>
                </a:rPr>
                <a:t>Saarilehto</a:t>
              </a:r>
              <a:r>
                <a:rPr lang="en-US" sz="700" kern="0" cap="none" spc="0" dirty="0">
                  <a:solidFill>
                    <a:schemeClr val="bg1"/>
                  </a:solidFill>
                  <a:latin typeface="+mj-lt"/>
                </a:rPr>
                <a:t> at </a:t>
              </a:r>
              <a:r>
                <a:rPr lang="en-US" sz="700" kern="0" cap="none" spc="0" dirty="0" err="1">
                  <a:solidFill>
                    <a:schemeClr val="bg1"/>
                  </a:solidFill>
                  <a:latin typeface="+mj-lt"/>
                </a:rPr>
                <a:t>Mänttä</a:t>
              </a:r>
              <a:r>
                <a:rPr lang="en-US" sz="700" kern="0" cap="none" spc="0" dirty="0">
                  <a:solidFill>
                    <a:schemeClr val="bg1"/>
                  </a:solidFill>
                  <a:latin typeface="+mj-lt"/>
                </a:rPr>
                <a:t> Art Festival in 2025.</a:t>
              </a:r>
            </a:p>
            <a:p>
              <a:pPr>
                <a:lnSpc>
                  <a:spcPct val="114000"/>
                </a:lnSpc>
              </a:pPr>
              <a:r>
                <a:rPr lang="en-US" sz="700" kern="0" cap="none" spc="0" dirty="0">
                  <a:solidFill>
                    <a:schemeClr val="bg1"/>
                  </a:solidFill>
                  <a:latin typeface="+mj-lt"/>
                </a:rPr>
                <a:t>Photo: </a:t>
              </a:r>
              <a:r>
                <a:rPr lang="en-US" sz="700" kern="0" cap="none" spc="0" dirty="0">
                  <a:solidFill>
                    <a:schemeClr val="bg1"/>
                  </a:solidFill>
                </a:rPr>
                <a:t>Marko-Marin</a:t>
              </a:r>
              <a:endParaRPr lang="en-US" sz="700" kern="0" cap="none" spc="0" dirty="0">
                <a:solidFill>
                  <a:schemeClr val="bg1"/>
                </a:solidFill>
                <a:latin typeface="+mj-lt"/>
              </a:endParaRPr>
            </a:p>
          </p:txBody>
        </p:sp>
      </p:grpSp>
      <p:grpSp>
        <p:nvGrpSpPr>
          <p:cNvPr id="5" name="Group 4">
            <a:extLst>
              <a:ext uri="{FF2B5EF4-FFF2-40B4-BE49-F238E27FC236}">
                <a16:creationId xmlns:a16="http://schemas.microsoft.com/office/drawing/2014/main" id="{A652B222-CB5D-FAFE-8CF3-4054069D5ECB}"/>
              </a:ext>
            </a:extLst>
          </p:cNvPr>
          <p:cNvGrpSpPr/>
          <p:nvPr/>
        </p:nvGrpSpPr>
        <p:grpSpPr>
          <a:xfrm>
            <a:off x="4067944" y="627531"/>
            <a:ext cx="5076056" cy="4265480"/>
            <a:chOff x="4067944" y="627530"/>
            <a:chExt cx="5076056" cy="4265480"/>
          </a:xfrm>
        </p:grpSpPr>
        <p:pic>
          <p:nvPicPr>
            <p:cNvPr id="15" name="Picture 14">
              <a:extLst>
                <a:ext uri="{FF2B5EF4-FFF2-40B4-BE49-F238E27FC236}">
                  <a16:creationId xmlns:a16="http://schemas.microsoft.com/office/drawing/2014/main" id="{02B2A001-9F9B-EEBB-AD58-860B5EA5FCC9}"/>
                </a:ext>
              </a:extLst>
            </p:cNvPr>
            <p:cNvPicPr>
              <a:picLocks noChangeAspect="1"/>
            </p:cNvPicPr>
            <p:nvPr/>
          </p:nvPicPr>
          <p:blipFill>
            <a:blip r:embed="rId7">
              <a:extLst>
                <a:ext uri="{28A0092B-C50C-407E-A947-70E740481C1C}">
                  <a14:useLocalDpi xmlns:a14="http://schemas.microsoft.com/office/drawing/2010/main" val="0"/>
                </a:ext>
              </a:extLst>
            </a:blip>
            <a:srcRect t="16387" b="16387"/>
            <a:stretch/>
          </p:blipFill>
          <p:spPr>
            <a:xfrm>
              <a:off x="4067944" y="627530"/>
              <a:ext cx="5076056" cy="4265480"/>
            </a:xfrm>
            <a:prstGeom prst="rect">
              <a:avLst/>
            </a:prstGeom>
          </p:spPr>
        </p:pic>
        <p:sp>
          <p:nvSpPr>
            <p:cNvPr id="16" name="Footer Placeholder 4">
              <a:extLst>
                <a:ext uri="{FF2B5EF4-FFF2-40B4-BE49-F238E27FC236}">
                  <a16:creationId xmlns:a16="http://schemas.microsoft.com/office/drawing/2014/main" id="{9EF1F4AB-9342-112F-CA27-7B4ED2DA3F01}"/>
                </a:ext>
              </a:extLst>
            </p:cNvPr>
            <p:cNvSpPr txBox="1">
              <a:spLocks/>
            </p:cNvSpPr>
            <p:nvPr/>
          </p:nvSpPr>
          <p:spPr>
            <a:xfrm>
              <a:off x="4131444" y="4592394"/>
              <a:ext cx="3803926"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a:solidFill>
                    <a:schemeClr val="bg1"/>
                  </a:solidFill>
                  <a:effectLst>
                    <a:outerShdw blurRad="635000" dir="5400000" algn="ctr" rotWithShape="0">
                      <a:srgbClr val="000000">
                        <a:alpha val="75000"/>
                      </a:srgbClr>
                    </a:outerShdw>
                  </a:effectLst>
                  <a:latin typeface="+mj-lt"/>
                </a:rPr>
                <a:t>Kim Simonsson, Lightbringer, 2022, at the exhibition Moss Giants at Amos Rex Art Museum in 2024. </a:t>
              </a:r>
            </a:p>
            <a:p>
              <a:pPr>
                <a:lnSpc>
                  <a:spcPct val="114000"/>
                </a:lnSpc>
              </a:pPr>
              <a:r>
                <a:rPr lang="en-US" sz="700" kern="0" cap="none" spc="0">
                  <a:solidFill>
                    <a:schemeClr val="bg1"/>
                  </a:solidFill>
                  <a:effectLst>
                    <a:outerShdw blurRad="635000" dir="5400000" algn="ctr" rotWithShape="0">
                      <a:srgbClr val="000000">
                        <a:alpha val="75000"/>
                      </a:srgbClr>
                    </a:outerShdw>
                  </a:effectLst>
                  <a:latin typeface="+mj-lt"/>
                </a:rPr>
                <a:t>Photo: Mika Huisman, Amos Rex. © </a:t>
              </a:r>
              <a:r>
                <a:rPr lang="en-US" sz="700" kern="0" cap="none" spc="0" err="1">
                  <a:solidFill>
                    <a:schemeClr val="bg1"/>
                  </a:solidFill>
                  <a:effectLst>
                    <a:outerShdw blurRad="635000" dir="5400000" algn="ctr" rotWithShape="0">
                      <a:srgbClr val="000000">
                        <a:alpha val="75000"/>
                      </a:srgbClr>
                    </a:outerShdw>
                  </a:effectLst>
                  <a:latin typeface="+mj-lt"/>
                </a:rPr>
                <a:t>Kuvasto</a:t>
              </a:r>
              <a:endParaRPr lang="en-US" sz="700" kern="0" cap="none" spc="0">
                <a:solidFill>
                  <a:schemeClr val="bg1"/>
                </a:solidFill>
                <a:effectLst>
                  <a:outerShdw blurRad="635000" dir="5400000" algn="ctr" rotWithShape="0">
                    <a:srgbClr val="000000">
                      <a:alpha val="75000"/>
                    </a:srgbClr>
                  </a:outerShdw>
                </a:effectLst>
                <a:latin typeface="+mj-lt"/>
              </a:endParaRPr>
            </a:p>
          </p:txBody>
        </p:sp>
      </p:grpSp>
      <p:sp>
        <p:nvSpPr>
          <p:cNvPr id="21" name="Rectangle 20">
            <a:extLst>
              <a:ext uri="{FF2B5EF4-FFF2-40B4-BE49-F238E27FC236}">
                <a16:creationId xmlns:a16="http://schemas.microsoft.com/office/drawing/2014/main" id="{B9FD370E-D58C-4AC0-CE13-3FD8AA9B4BE2}"/>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165553D8-35C9-182F-4D88-B21B4FED16C3}"/>
              </a:ext>
            </a:extLst>
          </p:cNvPr>
          <p:cNvGrpSpPr/>
          <p:nvPr/>
        </p:nvGrpSpPr>
        <p:grpSpPr>
          <a:xfrm>
            <a:off x="193339" y="5321880"/>
            <a:ext cx="3816426" cy="4269600"/>
            <a:chOff x="179510" y="5249140"/>
            <a:chExt cx="3816426" cy="4269600"/>
          </a:xfrm>
        </p:grpSpPr>
        <p:pic>
          <p:nvPicPr>
            <p:cNvPr id="18" name="Picture 17">
              <a:extLst>
                <a:ext uri="{FF2B5EF4-FFF2-40B4-BE49-F238E27FC236}">
                  <a16:creationId xmlns:a16="http://schemas.microsoft.com/office/drawing/2014/main" id="{E1C4CF92-3710-4399-6081-4CA398130C0D}"/>
                </a:ext>
              </a:extLst>
            </p:cNvPr>
            <p:cNvPicPr>
              <a:picLocks/>
            </p:cNvPicPr>
            <p:nvPr/>
          </p:nvPicPr>
          <p:blipFill>
            <a:blip r:embed="rId8">
              <a:extLst>
                <a:ext uri="{28A0092B-C50C-407E-A947-70E740481C1C}">
                  <a14:useLocalDpi xmlns:a14="http://schemas.microsoft.com/office/drawing/2010/main" val="0"/>
                </a:ext>
              </a:extLst>
            </a:blip>
            <a:srcRect l="20260" r="20260"/>
            <a:stretch/>
          </p:blipFill>
          <p:spPr>
            <a:xfrm>
              <a:off x="179510" y="5249140"/>
              <a:ext cx="3816426" cy="4269600"/>
            </a:xfrm>
            <a:prstGeom prst="rect">
              <a:avLst/>
            </a:prstGeom>
          </p:spPr>
        </p:pic>
        <p:sp>
          <p:nvSpPr>
            <p:cNvPr id="19" name="Footer Placeholder 4">
              <a:extLst>
                <a:ext uri="{FF2B5EF4-FFF2-40B4-BE49-F238E27FC236}">
                  <a16:creationId xmlns:a16="http://schemas.microsoft.com/office/drawing/2014/main" id="{F2C559EC-75CC-2160-9132-CCD93A6BEA2E}"/>
                </a:ext>
              </a:extLst>
            </p:cNvPr>
            <p:cNvSpPr txBox="1">
              <a:spLocks/>
            </p:cNvSpPr>
            <p:nvPr/>
          </p:nvSpPr>
          <p:spPr>
            <a:xfrm>
              <a:off x="243010" y="9230540"/>
              <a:ext cx="1699183" cy="237373"/>
            </a:xfrm>
            <a:prstGeom prst="rect">
              <a:avLst/>
            </a:prstGeom>
            <a:effectLst>
              <a:outerShdw blurRad="76200" dir="5400000" algn="ctr" rotWithShape="0">
                <a:srgbClr val="000000">
                  <a:alpha val="50000"/>
                </a:srgbClr>
              </a:outerShdw>
            </a:effectLst>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latin typeface="+mj-lt"/>
                </a:rPr>
                <a:t>Ateneum.</a:t>
              </a:r>
            </a:p>
            <a:p>
              <a:pPr>
                <a:lnSpc>
                  <a:spcPct val="114000"/>
                </a:lnSpc>
              </a:pPr>
              <a:r>
                <a:rPr lang="en-US" sz="700" kern="0" cap="none" spc="0" dirty="0">
                  <a:solidFill>
                    <a:schemeClr val="bg1"/>
                  </a:solidFill>
                  <a:latin typeface="+mj-lt"/>
                </a:rPr>
                <a:t>Photo: </a:t>
              </a:r>
              <a:r>
                <a:rPr lang="en-US" sz="700" kern="0" cap="none" spc="0" dirty="0">
                  <a:solidFill>
                    <a:schemeClr val="bg1"/>
                  </a:solidFill>
                </a:rPr>
                <a:t>Finnish National Gallery / Aleks </a:t>
              </a:r>
              <a:r>
                <a:rPr lang="en-US" sz="700" kern="0" cap="none" spc="0" dirty="0" err="1">
                  <a:solidFill>
                    <a:schemeClr val="bg1"/>
                  </a:solidFill>
                </a:rPr>
                <a:t>Talve</a:t>
              </a:r>
              <a:endParaRPr lang="en-US" sz="700" kern="0" cap="none" spc="0" dirty="0">
                <a:solidFill>
                  <a:schemeClr val="bg1"/>
                </a:solidFill>
              </a:endParaRPr>
            </a:p>
          </p:txBody>
        </p:sp>
      </p:grpSp>
    </p:spTree>
    <p:custDataLst>
      <p:tags r:id="rId1"/>
    </p:custDataLst>
    <p:extLst>
      <p:ext uri="{BB962C8B-B14F-4D97-AF65-F5344CB8AC3E}">
        <p14:creationId xmlns:p14="http://schemas.microsoft.com/office/powerpoint/2010/main" val="4097577496"/>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p:tgtEl>
                                          <p:spTgt spid="4"/>
                                        </p:tgtEl>
                                        <p:attrNameLst>
                                          <p:attrName>ppt_y</p:attrName>
                                        </p:attrNameLst>
                                      </p:cBhvr>
                                      <p:tavLst>
                                        <p:tav tm="0">
                                          <p:val>
                                            <p:strVal val="#ppt_y+#ppt_h*1.125000"/>
                                          </p:val>
                                        </p:tav>
                                        <p:tav tm="100000">
                                          <p:val>
                                            <p:strVal val="#ppt_y"/>
                                          </p:val>
                                        </p:tav>
                                      </p:tavLst>
                                    </p:anim>
                                    <p:animEffect transition="in" filter="wipe(up)">
                                      <p:cBhvr>
                                        <p:cTn id="8" dur="10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750" fill="hold"/>
                                        <p:tgtEl>
                                          <p:spTgt spid="3"/>
                                        </p:tgtEl>
                                        <p:attrNameLst>
                                          <p:attrName>ppt_w</p:attrName>
                                        </p:attrNameLst>
                                      </p:cBhvr>
                                      <p:tavLst>
                                        <p:tav tm="0">
                                          <p:val>
                                            <p:strVal val="#ppt_w*0.70"/>
                                          </p:val>
                                        </p:tav>
                                        <p:tav tm="100000">
                                          <p:val>
                                            <p:strVal val="#ppt_w"/>
                                          </p:val>
                                        </p:tav>
                                      </p:tavLst>
                                    </p:anim>
                                    <p:anim calcmode="lin" valueType="num">
                                      <p:cBhvr>
                                        <p:cTn id="14" dur="750" fill="hold"/>
                                        <p:tgtEl>
                                          <p:spTgt spid="3"/>
                                        </p:tgtEl>
                                        <p:attrNameLst>
                                          <p:attrName>ppt_h</p:attrName>
                                        </p:attrNameLst>
                                      </p:cBhvr>
                                      <p:tavLst>
                                        <p:tav tm="0">
                                          <p:val>
                                            <p:strVal val="#ppt_h"/>
                                          </p:val>
                                        </p:tav>
                                        <p:tav tm="100000">
                                          <p:val>
                                            <p:strVal val="#ppt_h"/>
                                          </p:val>
                                        </p:tav>
                                      </p:tavLst>
                                    </p:anim>
                                    <p:animEffect transition="in" filter="fade">
                                      <p:cBhvr>
                                        <p:cTn id="15" dur="750"/>
                                        <p:tgtEl>
                                          <p:spTgt spid="3"/>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1000"/>
                                        <p:tgtEl>
                                          <p:spTgt spid="14"/>
                                        </p:tgtEl>
                                        <p:attrNameLst>
                                          <p:attrName>ppt_y</p:attrName>
                                        </p:attrNameLst>
                                      </p:cBhvr>
                                      <p:tavLst>
                                        <p:tav tm="0">
                                          <p:val>
                                            <p:strVal val="#ppt_y-#ppt_h*1.125000"/>
                                          </p:val>
                                        </p:tav>
                                        <p:tav tm="100000">
                                          <p:val>
                                            <p:strVal val="#ppt_y"/>
                                          </p:val>
                                        </p:tav>
                                      </p:tavLst>
                                    </p:anim>
                                    <p:animEffect transition="in" filter="wipe(down)">
                                      <p:cBhvr>
                                        <p:cTn id="19" dur="1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10"/>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5"/>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4.16667E-6 2.46914E-7 L 0.69114 2.46914E-7 " pathEditMode="relative" rAng="0" ptsTypes="AA">
                                      <p:cBhvr>
                                        <p:cTn id="29" dur="2500" fill="hold"/>
                                        <p:tgtEl>
                                          <p:spTgt spid="11"/>
                                        </p:tgtEl>
                                        <p:attrNameLst>
                                          <p:attrName>ppt_x</p:attrName>
                                          <p:attrName>ppt_y</p:attrName>
                                        </p:attrNameLst>
                                      </p:cBhvr>
                                      <p:rCtr x="34549" y="0"/>
                                    </p:animMotion>
                                  </p:childTnLst>
                                </p:cTn>
                              </p:par>
                              <p:par>
                                <p:cTn id="30" presetID="0" presetClass="path" presetSubtype="0" repeatCount="0" accel="50000" decel="50000" fill="hold" nodeType="withEffect">
                                  <p:stCondLst>
                                    <p:cond delay="0"/>
                                  </p:stCondLst>
                                  <p:childTnLst>
                                    <p:animMotion origin="layout" path="M 1.38889E-6 -1.35802E-6 L 0.00069 -0.91327 " pathEditMode="relative" rAng="0" ptsTypes="AA">
                                      <p:cBhvr>
                                        <p:cTn id="31" dur="2000" fill="hold"/>
                                        <p:tgtEl>
                                          <p:spTgt spid="17"/>
                                        </p:tgtEl>
                                        <p:attrNameLst>
                                          <p:attrName>ppt_x</p:attrName>
                                          <p:attrName>ppt_y</p:attrName>
                                        </p:attrNameLst>
                                      </p:cBhvr>
                                      <p:rCtr x="35" y="-456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C2318-1CB5-94BF-531C-320C1755223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2805B46-E3C8-80A7-41DB-AFF3D513F61B}"/>
              </a:ext>
            </a:extLst>
          </p:cNvPr>
          <p:cNvPicPr>
            <a:picLocks noChangeAspect="1"/>
          </p:cNvPicPr>
          <p:nvPr/>
        </p:nvPicPr>
        <p:blipFill>
          <a:blip r:embed="rId3">
            <a:extLst>
              <a:ext uri="{28A0092B-C50C-407E-A947-70E740481C1C}">
                <a14:useLocalDpi xmlns:a14="http://schemas.microsoft.com/office/drawing/2010/main" val="0"/>
              </a:ext>
            </a:extLst>
          </a:blip>
          <a:srcRect t="17061" b="732"/>
          <a:stretch>
            <a:fill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C0E567AA-202B-F8D1-0633-B87317CC5530}"/>
              </a:ext>
            </a:extLst>
          </p:cNvPr>
          <p:cNvSpPr/>
          <p:nvPr/>
        </p:nvSpPr>
        <p:spPr>
          <a:xfrm>
            <a:off x="0"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966C52FD-6FD3-B542-87B9-2BA9985294DB}"/>
              </a:ext>
            </a:extLst>
          </p:cNvPr>
          <p:cNvSpPr txBox="1">
            <a:spLocks/>
          </p:cNvSpPr>
          <p:nvPr/>
        </p:nvSpPr>
        <p:spPr>
          <a:xfrm>
            <a:off x="1511300" y="4739824"/>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dirty="0">
                <a:solidFill>
                  <a:schemeClr val="bg1"/>
                </a:solidFill>
              </a:rPr>
              <a:t>Jacob Dahlgren, Early One Morning, Eternity Sculpture, 2019, City of Helsinki Art Collection.  </a:t>
            </a:r>
          </a:p>
          <a:p>
            <a:pPr algn="ctr"/>
            <a:r>
              <a:rPr lang="en-US" sz="700" kern="0" cap="none" spc="0" dirty="0">
                <a:solidFill>
                  <a:schemeClr val="bg1"/>
                </a:solidFill>
              </a:rPr>
              <a:t>Photo: Maija Toivanen, HAM Helsinki Art Museum © </a:t>
            </a:r>
            <a:r>
              <a:rPr lang="en-US" sz="700" kern="0" cap="none" spc="0" dirty="0" err="1">
                <a:solidFill>
                  <a:schemeClr val="bg1"/>
                </a:solidFill>
              </a:rPr>
              <a:t>Kuvasto</a:t>
            </a:r>
            <a:endParaRPr lang="en-US" sz="700" kern="0" cap="none" spc="0" dirty="0">
              <a:solidFill>
                <a:schemeClr val="bg1"/>
              </a:solidFill>
            </a:endParaRPr>
          </a:p>
        </p:txBody>
      </p:sp>
      <p:sp>
        <p:nvSpPr>
          <p:cNvPr id="6" name="Title 1">
            <a:extLst>
              <a:ext uri="{FF2B5EF4-FFF2-40B4-BE49-F238E27FC236}">
                <a16:creationId xmlns:a16="http://schemas.microsoft.com/office/drawing/2014/main" id="{740501FE-8985-29ED-8DD7-8359189A74A3}"/>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2/10</a:t>
            </a:r>
          </a:p>
        </p:txBody>
      </p:sp>
      <p:sp>
        <p:nvSpPr>
          <p:cNvPr id="7" name="Title 1">
            <a:extLst>
              <a:ext uri="{FF2B5EF4-FFF2-40B4-BE49-F238E27FC236}">
                <a16:creationId xmlns:a16="http://schemas.microsoft.com/office/drawing/2014/main" id="{2F95C5D3-963E-3C35-1EFA-0309482A5ED9}"/>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The public demands </a:t>
            </a:r>
          </a:p>
          <a:p>
            <a:pPr algn="ctr"/>
            <a:r>
              <a:rPr lang="en-US" sz="2000">
                <a:solidFill>
                  <a:schemeClr val="bg1"/>
                </a:solidFill>
                <a:effectLst>
                  <a:outerShdw blurRad="994667" dir="5400000" sx="102000" sy="102000" algn="ctr" rotWithShape="0">
                    <a:srgbClr val="000000"/>
                  </a:outerShdw>
                </a:effectLst>
              </a:rPr>
              <a:t>for public art</a:t>
            </a:r>
            <a:endParaRPr lang="en-US">
              <a:solidFill>
                <a:schemeClr val="bg1"/>
              </a:solidFill>
              <a:effectLst>
                <a:outerShdw blurRad="994667" dir="5400000" sx="102000" sy="102000" algn="ctr" rotWithShape="0">
                  <a:srgbClr val="000000"/>
                </a:outerShdw>
              </a:effectLst>
              <a:latin typeface="Finlandica"/>
            </a:endParaRPr>
          </a:p>
        </p:txBody>
      </p:sp>
      <p:pic>
        <p:nvPicPr>
          <p:cNvPr id="9" name="Picture 8">
            <a:extLst>
              <a:ext uri="{FF2B5EF4-FFF2-40B4-BE49-F238E27FC236}">
                <a16:creationId xmlns:a16="http://schemas.microsoft.com/office/drawing/2014/main" id="{3C404F1C-E6B6-CB3B-C7D3-A7BC84567A1B}"/>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19901965"/>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C4E3C-B730-D708-8FB4-A391C243A6D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80E0A94-F039-5990-AB7C-AD9FB4D90567}"/>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2E720C8D-3C53-37E0-BD28-7A1B6F6BD98C}"/>
              </a:ext>
            </a:extLst>
          </p:cNvPr>
          <p:cNvGrpSpPr/>
          <p:nvPr/>
        </p:nvGrpSpPr>
        <p:grpSpPr>
          <a:xfrm>
            <a:off x="756393" y="1718918"/>
            <a:ext cx="2627056" cy="923330"/>
            <a:chOff x="730402" y="2143786"/>
            <a:chExt cx="2627056" cy="923330"/>
          </a:xfrm>
        </p:grpSpPr>
        <p:sp>
          <p:nvSpPr>
            <p:cNvPr id="9" name="Title 1">
              <a:extLst>
                <a:ext uri="{FF2B5EF4-FFF2-40B4-BE49-F238E27FC236}">
                  <a16:creationId xmlns:a16="http://schemas.microsoft.com/office/drawing/2014/main" id="{F708A345-CD89-C106-26C4-186D0FE3C163}"/>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10" name="Title 1">
              <a:extLst>
                <a:ext uri="{FF2B5EF4-FFF2-40B4-BE49-F238E27FC236}">
                  <a16:creationId xmlns:a16="http://schemas.microsoft.com/office/drawing/2014/main" id="{92D51BD8-51D8-B787-191B-BD1A67992416}"/>
                </a:ext>
              </a:extLst>
            </p:cNvPr>
            <p:cNvSpPr txBox="1">
              <a:spLocks/>
            </p:cNvSpPr>
            <p:nvPr/>
          </p:nvSpPr>
          <p:spPr>
            <a:xfrm>
              <a:off x="730402" y="2143786"/>
              <a:ext cx="2627056"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2000">
                  <a:solidFill>
                    <a:schemeClr val="tx1"/>
                  </a:solidFill>
                  <a:ea typeface="+mj-lt"/>
                  <a:cs typeface="+mj-lt"/>
                </a:rPr>
                <a:t>Our percent-for-art principle funds public art for municipalities</a:t>
              </a:r>
            </a:p>
          </p:txBody>
        </p:sp>
      </p:grpSp>
      <p:sp>
        <p:nvSpPr>
          <p:cNvPr id="12" name="Title 1">
            <a:extLst>
              <a:ext uri="{FF2B5EF4-FFF2-40B4-BE49-F238E27FC236}">
                <a16:creationId xmlns:a16="http://schemas.microsoft.com/office/drawing/2014/main" id="{EA1EEE9E-D77F-6E26-CBD3-D4D456C43819}"/>
              </a:ext>
            </a:extLst>
          </p:cNvPr>
          <p:cNvSpPr txBox="1">
            <a:spLocks/>
          </p:cNvSpPr>
          <p:nvPr/>
        </p:nvSpPr>
        <p:spPr>
          <a:xfrm>
            <a:off x="1230045" y="3160315"/>
            <a:ext cx="1654665" cy="461665"/>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and 47% of Finns are prepared to allocate even more tax revenue for public art.</a:t>
            </a:r>
          </a:p>
        </p:txBody>
      </p:sp>
      <p:grpSp>
        <p:nvGrpSpPr>
          <p:cNvPr id="11" name="Group 10">
            <a:extLst>
              <a:ext uri="{FF2B5EF4-FFF2-40B4-BE49-F238E27FC236}">
                <a16:creationId xmlns:a16="http://schemas.microsoft.com/office/drawing/2014/main" id="{E05A86D1-04A4-C386-1C34-BF6A246B8D45}"/>
              </a:ext>
            </a:extLst>
          </p:cNvPr>
          <p:cNvGrpSpPr/>
          <p:nvPr/>
        </p:nvGrpSpPr>
        <p:grpSpPr>
          <a:xfrm>
            <a:off x="4064567" y="627016"/>
            <a:ext cx="5076056" cy="4265480"/>
            <a:chOff x="4067944" y="627530"/>
            <a:chExt cx="5076056" cy="4265480"/>
          </a:xfrm>
        </p:grpSpPr>
        <p:pic>
          <p:nvPicPr>
            <p:cNvPr id="13" name="Picture 12">
              <a:extLst>
                <a:ext uri="{FF2B5EF4-FFF2-40B4-BE49-F238E27FC236}">
                  <a16:creationId xmlns:a16="http://schemas.microsoft.com/office/drawing/2014/main" id="{F5DF56D3-04A7-9E60-7421-F1909C9CA318}"/>
                </a:ext>
              </a:extLst>
            </p:cNvPr>
            <p:cNvPicPr>
              <a:picLocks noChangeAspect="1"/>
            </p:cNvPicPr>
            <p:nvPr/>
          </p:nvPicPr>
          <p:blipFill>
            <a:blip r:embed="rId4">
              <a:extLst>
                <a:ext uri="{28A0092B-C50C-407E-A947-70E740481C1C}">
                  <a14:useLocalDpi xmlns:a14="http://schemas.microsoft.com/office/drawing/2010/main" val="0"/>
                </a:ext>
              </a:extLst>
            </a:blip>
            <a:srcRect l="11949" t="-986" r="19589" b="986"/>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5BEE055D-10D4-A653-42D9-551D90D8F15E}"/>
                </a:ext>
              </a:extLst>
            </p:cNvPr>
            <p:cNvSpPr txBox="1">
              <a:spLocks/>
            </p:cNvSpPr>
            <p:nvPr/>
          </p:nvSpPr>
          <p:spPr>
            <a:xfrm>
              <a:off x="4124690" y="4630861"/>
              <a:ext cx="4810612"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635000" dir="5400000" algn="ctr" rotWithShape="0">
                      <a:srgbClr val="000000">
                        <a:alpha val="75000"/>
                      </a:srgbClr>
                    </a:outerShdw>
                  </a:effectLst>
                  <a:latin typeface="Finlandica" charset="0"/>
                </a:rPr>
                <a:t>Minna </a:t>
              </a:r>
              <a:r>
                <a:rPr lang="en-US" sz="700" kern="0" cap="none" spc="0" err="1">
                  <a:solidFill>
                    <a:schemeClr val="bg1"/>
                  </a:solidFill>
                  <a:effectLst>
                    <a:outerShdw blurRad="635000" dir="5400000" algn="ctr" rotWithShape="0">
                      <a:srgbClr val="000000">
                        <a:alpha val="75000"/>
                      </a:srgbClr>
                    </a:outerShdw>
                  </a:effectLst>
                  <a:latin typeface="Finlandica" charset="0"/>
                </a:rPr>
                <a:t>Kangasmaa</a:t>
              </a:r>
              <a:r>
                <a:rPr lang="en-US" sz="700" kern="0" cap="none" spc="0">
                  <a:solidFill>
                    <a:schemeClr val="bg1"/>
                  </a:solidFill>
                  <a:effectLst>
                    <a:outerShdw blurRad="635000" dir="5400000" algn="ctr" rotWithShape="0">
                      <a:srgbClr val="000000">
                        <a:alpha val="75000"/>
                      </a:srgbClr>
                    </a:outerShdw>
                  </a:effectLst>
                  <a:latin typeface="Finlandica" charset="0"/>
                </a:rPr>
                <a:t>, Homage to Flowing Waters, 2020. </a:t>
              </a:r>
              <a:r>
                <a:rPr lang="en-US" sz="700" kern="0" cap="none" spc="0" err="1">
                  <a:solidFill>
                    <a:schemeClr val="bg1"/>
                  </a:solidFill>
                  <a:effectLst>
                    <a:outerShdw blurRad="635000" dir="5400000" algn="ctr" rotWithShape="0">
                      <a:srgbClr val="000000">
                        <a:alpha val="75000"/>
                      </a:srgbClr>
                    </a:outerShdw>
                  </a:effectLst>
                  <a:latin typeface="Finlandica" charset="0"/>
                </a:rPr>
                <a:t>Kiiminkipuisto</a:t>
              </a:r>
              <a:r>
                <a:rPr lang="en-US" sz="700" kern="0" cap="none" spc="0">
                  <a:solidFill>
                    <a:schemeClr val="bg1"/>
                  </a:solidFill>
                  <a:effectLst>
                    <a:outerShdw blurRad="635000" dir="5400000" algn="ctr" rotWithShape="0">
                      <a:srgbClr val="000000">
                        <a:alpha val="75000"/>
                      </a:srgbClr>
                    </a:outerShdw>
                  </a:effectLst>
                  <a:latin typeface="Finlandica" charset="0"/>
                </a:rPr>
                <a:t> School, Oulu. Collection of Oulu Art Museum / City of Oulu. </a:t>
              </a:r>
            </a:p>
            <a:p>
              <a:r>
                <a:rPr lang="en-US" sz="700" kern="0" cap="none" spc="0">
                  <a:solidFill>
                    <a:schemeClr val="bg1"/>
                  </a:solidFill>
                  <a:effectLst>
                    <a:outerShdw blurRad="635000" dir="5400000" algn="ctr" rotWithShape="0">
                      <a:srgbClr val="000000">
                        <a:alpha val="75000"/>
                      </a:srgbClr>
                    </a:outerShdw>
                  </a:effectLst>
                  <a:latin typeface="Finlandica" charset="0"/>
                </a:rPr>
                <a:t>Photo: Mika Friman © </a:t>
              </a:r>
              <a:r>
                <a:rPr lang="en-US" sz="700" kern="0" cap="none" spc="0" err="1">
                  <a:solidFill>
                    <a:schemeClr val="bg1"/>
                  </a:solidFill>
                  <a:effectLst>
                    <a:outerShdw blurRad="635000" dir="5400000" algn="ctr" rotWithShape="0">
                      <a:srgbClr val="000000">
                        <a:alpha val="75000"/>
                      </a:srgbClr>
                    </a:outerShdw>
                  </a:effectLst>
                  <a:latin typeface="Finlandica" charset="0"/>
                </a:rPr>
                <a:t>Kuvasto</a:t>
              </a:r>
              <a:endParaRPr lang="en-US" sz="700" kern="0" cap="none" spc="0">
                <a:solidFill>
                  <a:schemeClr val="bg1"/>
                </a:solidFill>
                <a:effectLst>
                  <a:outerShdw blurRad="635000" dir="5400000" algn="ctr" rotWithShape="0">
                    <a:srgbClr val="000000">
                      <a:alpha val="75000"/>
                    </a:srgbClr>
                  </a:outerShdw>
                </a:effectLst>
                <a:latin typeface="Finlandica" charset="0"/>
              </a:endParaRPr>
            </a:p>
          </p:txBody>
        </p:sp>
      </p:grpSp>
      <p:sp>
        <p:nvSpPr>
          <p:cNvPr id="27" name="TextBox 26">
            <a:extLst>
              <a:ext uri="{FF2B5EF4-FFF2-40B4-BE49-F238E27FC236}">
                <a16:creationId xmlns:a16="http://schemas.microsoft.com/office/drawing/2014/main" id="{6AE68C06-FCEF-17BE-0ED4-E2CC15904870}"/>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4F1E660E-F6CF-692D-D1A9-7C1B73EAE3B8}"/>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The public demands for public art</a:t>
            </a:r>
          </a:p>
        </p:txBody>
      </p:sp>
      <p:sp>
        <p:nvSpPr>
          <p:cNvPr id="56" name="Title 1">
            <a:extLst>
              <a:ext uri="{FF2B5EF4-FFF2-40B4-BE49-F238E27FC236}">
                <a16:creationId xmlns:a16="http://schemas.microsoft.com/office/drawing/2014/main" id="{F4738261-1CE5-DE12-BD1E-5CC5B6A671BF}"/>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9AAEE6F9-773B-0CCF-8780-36535436B42A}"/>
              </a:ext>
            </a:extLst>
          </p:cNvPr>
          <p:cNvSpPr/>
          <p:nvPr/>
        </p:nvSpPr>
        <p:spPr>
          <a:xfrm>
            <a:off x="918824"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FCAD5437-99DF-3213-1BBB-858CA2C6C2FC}"/>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2</a:t>
            </a:r>
          </a:p>
        </p:txBody>
      </p:sp>
      <p:sp>
        <p:nvSpPr>
          <p:cNvPr id="59" name="Title 1">
            <a:extLst>
              <a:ext uri="{FF2B5EF4-FFF2-40B4-BE49-F238E27FC236}">
                <a16:creationId xmlns:a16="http://schemas.microsoft.com/office/drawing/2014/main" id="{07286AE8-8F77-86D5-90B6-B0D54615883D}"/>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C9D0ACB6-D4C4-BB6F-7F07-23F80E43B806}"/>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3BD4E338-D4DB-FB34-590C-D5EB435EF5CA}"/>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110D9A31-9481-ACCF-8D15-1181CCAC32B3}"/>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0BAFB2C9-E45A-EACA-3FC1-16E4B781670E}"/>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0D5FDEFE-D022-7C7A-5EB0-AF2F78D22140}"/>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08B3310A-DD53-91AF-CC00-1F6AB976BDFD}"/>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48DE394E-F498-C30D-E89C-CA81F58B5E50}"/>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D8718A52-D1F6-6B20-A30D-4EDA5570F943}"/>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HIGHLIGHTS OF FINNISH CONTEMPORARY ART</a:t>
            </a:r>
          </a:p>
        </p:txBody>
      </p:sp>
      <p:sp>
        <p:nvSpPr>
          <p:cNvPr id="21" name="Rectangle 20">
            <a:extLst>
              <a:ext uri="{FF2B5EF4-FFF2-40B4-BE49-F238E27FC236}">
                <a16:creationId xmlns:a16="http://schemas.microsoft.com/office/drawing/2014/main" id="{F13D4FF0-62F1-BE08-4E36-20587CD4F2C2}"/>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CB7764B-B29D-E714-B987-B585537BA88D}"/>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Tree>
    <p:custDataLst>
      <p:tags r:id="rId1"/>
    </p:custDataLst>
    <p:extLst>
      <p:ext uri="{BB962C8B-B14F-4D97-AF65-F5344CB8AC3E}">
        <p14:creationId xmlns:p14="http://schemas.microsoft.com/office/powerpoint/2010/main" val="1522120474"/>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p:tgtEl>
                                          <p:spTgt spid="6"/>
                                        </p:tgtEl>
                                        <p:attrNameLst>
                                          <p:attrName>ppt_y</p:attrName>
                                        </p:attrNameLst>
                                      </p:cBhvr>
                                      <p:tavLst>
                                        <p:tav tm="0">
                                          <p:val>
                                            <p:strVal val="#ppt_y+#ppt_h*1.125000"/>
                                          </p:val>
                                        </p:tav>
                                        <p:tav tm="100000">
                                          <p:val>
                                            <p:strVal val="#ppt_y"/>
                                          </p:val>
                                        </p:tav>
                                      </p:tavLst>
                                    </p:anim>
                                    <p:animEffect transition="in" filter="wipe(up)">
                                      <p:cBhvr>
                                        <p:cTn id="8" dur="10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750" fill="hold"/>
                                        <p:tgtEl>
                                          <p:spTgt spid="4"/>
                                        </p:tgtEl>
                                        <p:attrNameLst>
                                          <p:attrName>ppt_w</p:attrName>
                                        </p:attrNameLst>
                                      </p:cBhvr>
                                      <p:tavLst>
                                        <p:tav tm="0">
                                          <p:val>
                                            <p:strVal val="#ppt_w*0.70"/>
                                          </p:val>
                                        </p:tav>
                                        <p:tav tm="100000">
                                          <p:val>
                                            <p:strVal val="#ppt_w"/>
                                          </p:val>
                                        </p:tav>
                                      </p:tavLst>
                                    </p:anim>
                                    <p:anim calcmode="lin" valueType="num">
                                      <p:cBhvr>
                                        <p:cTn id="14" dur="750" fill="hold"/>
                                        <p:tgtEl>
                                          <p:spTgt spid="4"/>
                                        </p:tgtEl>
                                        <p:attrNameLst>
                                          <p:attrName>ppt_h</p:attrName>
                                        </p:attrNameLst>
                                      </p:cBhvr>
                                      <p:tavLst>
                                        <p:tav tm="0">
                                          <p:val>
                                            <p:strVal val="#ppt_h"/>
                                          </p:val>
                                        </p:tav>
                                        <p:tav tm="100000">
                                          <p:val>
                                            <p:strVal val="#ppt_h"/>
                                          </p:val>
                                        </p:tav>
                                      </p:tavLst>
                                    </p:anim>
                                    <p:animEffect transition="in" filter="fade">
                                      <p:cBhvr>
                                        <p:cTn id="15" dur="750"/>
                                        <p:tgtEl>
                                          <p:spTgt spid="4"/>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1000"/>
                                        <p:tgtEl>
                                          <p:spTgt spid="12"/>
                                        </p:tgtEl>
                                        <p:attrNameLst>
                                          <p:attrName>ppt_y</p:attrName>
                                        </p:attrNameLst>
                                      </p:cBhvr>
                                      <p:tavLst>
                                        <p:tav tm="0">
                                          <p:val>
                                            <p:strVal val="#ppt_y-#ppt_h*1.125000"/>
                                          </p:val>
                                        </p:tav>
                                        <p:tav tm="100000">
                                          <p:val>
                                            <p:strVal val="#ppt_y"/>
                                          </p:val>
                                        </p:tav>
                                      </p:tavLst>
                                    </p:anim>
                                    <p:animEffect transition="in" filter="wipe(down)">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15C97-BAF4-2108-C6EB-87D5CEA5CC0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E7A3D2F-9840-18D0-32EF-77C16061E196}"/>
              </a:ext>
            </a:extLst>
          </p:cNvPr>
          <p:cNvPicPr>
            <a:picLocks noChangeAspect="1"/>
          </p:cNvPicPr>
          <p:nvPr/>
        </p:nvPicPr>
        <p:blipFill>
          <a:blip r:embed="rId3">
            <a:extLst>
              <a:ext uri="{28A0092B-C50C-407E-A947-70E740481C1C}">
                <a14:useLocalDpi xmlns:a14="http://schemas.microsoft.com/office/drawing/2010/main" val="0"/>
              </a:ext>
            </a:extLst>
          </a:blip>
          <a:srcRect t="13958"/>
          <a:stretch>
            <a:fillRect/>
          </a:stretch>
        </p:blipFill>
        <p:spPr>
          <a:xfrm>
            <a:off x="-4" y="0"/>
            <a:ext cx="9144004" cy="5143500"/>
          </a:xfrm>
          <a:prstGeom prst="rect">
            <a:avLst/>
          </a:prstGeom>
        </p:spPr>
      </p:pic>
      <p:sp>
        <p:nvSpPr>
          <p:cNvPr id="8" name="Rectangle 7">
            <a:extLst>
              <a:ext uri="{FF2B5EF4-FFF2-40B4-BE49-F238E27FC236}">
                <a16:creationId xmlns:a16="http://schemas.microsoft.com/office/drawing/2014/main" id="{E2E86291-B748-2E62-B6B2-84B39A623B6D}"/>
              </a:ext>
            </a:extLst>
          </p:cNvPr>
          <p:cNvSpPr/>
          <p:nvPr/>
        </p:nvSpPr>
        <p:spPr>
          <a:xfrm>
            <a:off x="-4"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46936936-58B5-45C4-9603-8A7C1E2BDC7F}"/>
              </a:ext>
            </a:extLst>
          </p:cNvPr>
          <p:cNvSpPr txBox="1">
            <a:spLocks/>
          </p:cNvSpPr>
          <p:nvPr/>
        </p:nvSpPr>
        <p:spPr>
          <a:xfrm>
            <a:off x="1511300" y="4739824"/>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err="1">
                <a:solidFill>
                  <a:schemeClr val="bg1"/>
                </a:solidFill>
              </a:rPr>
              <a:t>Haihatus</a:t>
            </a:r>
            <a:r>
              <a:rPr lang="en-US" sz="700" kern="0" cap="none" spc="0">
                <a:solidFill>
                  <a:schemeClr val="bg1"/>
                </a:solidFill>
              </a:rPr>
              <a:t> Art Center hosts an annual summer exhibition in Joutsa. </a:t>
            </a:r>
          </a:p>
          <a:p>
            <a:pPr algn="ctr"/>
            <a:r>
              <a:rPr lang="en-US" sz="700" kern="0" cap="none" spc="0">
                <a:solidFill>
                  <a:schemeClr val="bg1"/>
                </a:solidFill>
              </a:rPr>
              <a:t>Photo: Timo Anttila</a:t>
            </a:r>
          </a:p>
        </p:txBody>
      </p:sp>
      <p:sp>
        <p:nvSpPr>
          <p:cNvPr id="6" name="Title 1">
            <a:extLst>
              <a:ext uri="{FF2B5EF4-FFF2-40B4-BE49-F238E27FC236}">
                <a16:creationId xmlns:a16="http://schemas.microsoft.com/office/drawing/2014/main" id="{4963B099-21E9-158A-4C6A-F6BC7C2419E4}"/>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3/10</a:t>
            </a:r>
          </a:p>
        </p:txBody>
      </p:sp>
      <p:sp>
        <p:nvSpPr>
          <p:cNvPr id="7" name="Title 1">
            <a:extLst>
              <a:ext uri="{FF2B5EF4-FFF2-40B4-BE49-F238E27FC236}">
                <a16:creationId xmlns:a16="http://schemas.microsoft.com/office/drawing/2014/main" id="{0C16778E-7E15-D2EC-DDE6-4133CA43647F}"/>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Art exhibitions are the </a:t>
            </a:r>
          </a:p>
          <a:p>
            <a:pPr algn="ctr"/>
            <a:r>
              <a:rPr lang="en-US" sz="2000">
                <a:solidFill>
                  <a:schemeClr val="bg1"/>
                </a:solidFill>
                <a:effectLst>
                  <a:outerShdw blurRad="994667" dir="5400000" sx="102000" sy="102000" algn="ctr" rotWithShape="0">
                    <a:srgbClr val="000000"/>
                  </a:outerShdw>
                </a:effectLst>
              </a:rPr>
              <a:t>centerpiece of Finnish summer</a:t>
            </a:r>
            <a:endParaRPr lang="en-US" sz="2000">
              <a:solidFill>
                <a:schemeClr val="bg1"/>
              </a:solidFill>
              <a:effectLst>
                <a:outerShdw blurRad="994667" dir="5400000" sx="102000" sy="102000" algn="ctr" rotWithShape="0">
                  <a:srgbClr val="000000"/>
                </a:outerShdw>
              </a:effectLst>
              <a:latin typeface="Finlandica"/>
            </a:endParaRPr>
          </a:p>
        </p:txBody>
      </p:sp>
      <p:pic>
        <p:nvPicPr>
          <p:cNvPr id="4" name="Picture 3">
            <a:extLst>
              <a:ext uri="{FF2B5EF4-FFF2-40B4-BE49-F238E27FC236}">
                <a16:creationId xmlns:a16="http://schemas.microsoft.com/office/drawing/2014/main" id="{CCAF4608-CEBF-A4A9-8FD1-6AA40DDD1232}"/>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2658018367"/>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EA408-84E6-45F2-4315-E7DE0F93E71C}"/>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3535822F-F8DB-60C1-1492-1D531C58CFA0}"/>
              </a:ext>
            </a:extLst>
          </p:cNvPr>
          <p:cNvGrpSpPr/>
          <p:nvPr/>
        </p:nvGrpSpPr>
        <p:grpSpPr>
          <a:xfrm>
            <a:off x="831894" y="1956196"/>
            <a:ext cx="2476325" cy="1231106"/>
            <a:chOff x="597558" y="2381064"/>
            <a:chExt cx="2476325" cy="1231106"/>
          </a:xfrm>
        </p:grpSpPr>
        <p:sp>
          <p:nvSpPr>
            <p:cNvPr id="38" name="Title 1">
              <a:extLst>
                <a:ext uri="{FF2B5EF4-FFF2-40B4-BE49-F238E27FC236}">
                  <a16:creationId xmlns:a16="http://schemas.microsoft.com/office/drawing/2014/main" id="{A32482D4-7437-1B1A-4719-B0D3090F10FB}"/>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39" name="Title 1">
              <a:extLst>
                <a:ext uri="{FF2B5EF4-FFF2-40B4-BE49-F238E27FC236}">
                  <a16:creationId xmlns:a16="http://schemas.microsoft.com/office/drawing/2014/main" id="{9EDC87A3-F02B-32BF-5B85-D184CBE32F0F}"/>
                </a:ext>
              </a:extLst>
            </p:cNvPr>
            <p:cNvSpPr txBox="1">
              <a:spLocks/>
            </p:cNvSpPr>
            <p:nvPr/>
          </p:nvSpPr>
          <p:spPr>
            <a:xfrm>
              <a:off x="597558" y="2381064"/>
              <a:ext cx="2476325" cy="1231106"/>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In the summertime, lots of exhibitions and historical sites open to the audience.</a:t>
              </a:r>
            </a:p>
          </p:txBody>
        </p:sp>
      </p:grpSp>
      <p:grpSp>
        <p:nvGrpSpPr>
          <p:cNvPr id="11" name="Group 10">
            <a:extLst>
              <a:ext uri="{FF2B5EF4-FFF2-40B4-BE49-F238E27FC236}">
                <a16:creationId xmlns:a16="http://schemas.microsoft.com/office/drawing/2014/main" id="{DA4E0508-B484-E113-E669-C04641D193D4}"/>
              </a:ext>
            </a:extLst>
          </p:cNvPr>
          <p:cNvGrpSpPr/>
          <p:nvPr/>
        </p:nvGrpSpPr>
        <p:grpSpPr>
          <a:xfrm>
            <a:off x="4067944" y="627015"/>
            <a:ext cx="5076056" cy="4265480"/>
            <a:chOff x="4067944" y="627530"/>
            <a:chExt cx="5076056" cy="4265480"/>
          </a:xfrm>
        </p:grpSpPr>
        <p:pic>
          <p:nvPicPr>
            <p:cNvPr id="13" name="Picture 12">
              <a:extLst>
                <a:ext uri="{FF2B5EF4-FFF2-40B4-BE49-F238E27FC236}">
                  <a16:creationId xmlns:a16="http://schemas.microsoft.com/office/drawing/2014/main" id="{817B19EB-0B1D-C09C-F6EE-D8CF4C9327F5}"/>
                </a:ext>
              </a:extLst>
            </p:cNvPr>
            <p:cNvPicPr>
              <a:picLocks noChangeAspect="1"/>
            </p:cNvPicPr>
            <p:nvPr/>
          </p:nvPicPr>
          <p:blipFill>
            <a:blip r:embed="rId4">
              <a:extLst>
                <a:ext uri="{28A0092B-C50C-407E-A947-70E740481C1C}">
                  <a14:useLocalDpi xmlns:a14="http://schemas.microsoft.com/office/drawing/2010/main" val="0"/>
                </a:ext>
              </a:extLst>
            </a:blip>
            <a:srcRect l="46" t="2154" r="25350" b="3403"/>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6193A5AA-2A10-9B21-35C6-84FB8D5DFB5A}"/>
                </a:ext>
              </a:extLst>
            </p:cNvPr>
            <p:cNvSpPr txBox="1">
              <a:spLocks/>
            </p:cNvSpPr>
            <p:nvPr/>
          </p:nvSpPr>
          <p:spPr>
            <a:xfrm>
              <a:off x="4124690" y="4753476"/>
              <a:ext cx="1492396"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dirty="0" err="1">
                  <a:solidFill>
                    <a:schemeClr val="bg1"/>
                  </a:solidFill>
                  <a:effectLst>
                    <a:outerShdw blurRad="635000" dir="5400000" algn="ctr" rotWithShape="0">
                      <a:srgbClr val="000000">
                        <a:alpha val="75000"/>
                      </a:srgbClr>
                    </a:outerShdw>
                  </a:effectLst>
                  <a:latin typeface="Finlandica" charset="0"/>
                </a:rPr>
                <a:t>Mänttä</a:t>
              </a:r>
              <a:r>
                <a:rPr lang="en-US" sz="700" kern="0" cap="none" spc="0" dirty="0">
                  <a:solidFill>
                    <a:schemeClr val="bg1"/>
                  </a:solidFill>
                  <a:effectLst>
                    <a:outerShdw blurRad="635000" dir="5400000" algn="ctr" rotWithShape="0">
                      <a:srgbClr val="000000">
                        <a:alpha val="75000"/>
                      </a:srgbClr>
                    </a:outerShdw>
                  </a:effectLst>
                  <a:latin typeface="Finlandica" charset="0"/>
                </a:rPr>
                <a:t> Art Festival. Photo: Marko Marin</a:t>
              </a:r>
              <a:endParaRPr lang="en-US" sz="700" kern="0" cap="none" spc="0" noProof="0" dirty="0">
                <a:solidFill>
                  <a:schemeClr val="bg1"/>
                </a:solidFill>
                <a:effectLst>
                  <a:outerShdw blurRad="635000" dir="5400000" algn="ctr" rotWithShape="0">
                    <a:srgbClr val="000000">
                      <a:alpha val="75000"/>
                    </a:srgbClr>
                  </a:outerShdw>
                </a:effectLst>
                <a:latin typeface="Finlandica" charset="0"/>
              </a:endParaRPr>
            </a:p>
          </p:txBody>
        </p:sp>
      </p:grpSp>
      <p:sp>
        <p:nvSpPr>
          <p:cNvPr id="27" name="TextBox 26">
            <a:extLst>
              <a:ext uri="{FF2B5EF4-FFF2-40B4-BE49-F238E27FC236}">
                <a16:creationId xmlns:a16="http://schemas.microsoft.com/office/drawing/2014/main" id="{585263AB-B966-2D9A-0103-C9384E98A6B6}"/>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54" name="Title 1">
            <a:extLst>
              <a:ext uri="{FF2B5EF4-FFF2-40B4-BE49-F238E27FC236}">
                <a16:creationId xmlns:a16="http://schemas.microsoft.com/office/drawing/2014/main" id="{A00E6B63-F0C8-3259-C0E8-A2330FFEA403}"/>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Art exhibitions are the centerpiece of Finnish summer</a:t>
            </a:r>
          </a:p>
        </p:txBody>
      </p:sp>
      <p:sp>
        <p:nvSpPr>
          <p:cNvPr id="56" name="Title 1">
            <a:extLst>
              <a:ext uri="{FF2B5EF4-FFF2-40B4-BE49-F238E27FC236}">
                <a16:creationId xmlns:a16="http://schemas.microsoft.com/office/drawing/2014/main" id="{944C3B33-56F1-B88D-1D7F-2BDC4E4D2693}"/>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44AE72F4-479D-FEF7-D53B-4DAF53CA5549}"/>
              </a:ext>
            </a:extLst>
          </p:cNvPr>
          <p:cNvSpPr/>
          <p:nvPr/>
        </p:nvSpPr>
        <p:spPr>
          <a:xfrm>
            <a:off x="1213319"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itle 1">
            <a:extLst>
              <a:ext uri="{FF2B5EF4-FFF2-40B4-BE49-F238E27FC236}">
                <a16:creationId xmlns:a16="http://schemas.microsoft.com/office/drawing/2014/main" id="{872420C8-6B12-4096-9430-7DE58959441D}"/>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4EDB0DF0-E5F4-B68D-9695-0B74F4000825}"/>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3</a:t>
            </a:r>
          </a:p>
        </p:txBody>
      </p:sp>
      <p:sp>
        <p:nvSpPr>
          <p:cNvPr id="60" name="Title 1">
            <a:extLst>
              <a:ext uri="{FF2B5EF4-FFF2-40B4-BE49-F238E27FC236}">
                <a16:creationId xmlns:a16="http://schemas.microsoft.com/office/drawing/2014/main" id="{6D806130-5E32-4037-CD90-D3BBF973443E}"/>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78D8E12A-18D1-2FCD-20F5-DD7BCABEC50F}"/>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B546521D-128D-6072-F030-FAA6922957A6}"/>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5797FC8A-17AA-88A4-8076-2E0246686B01}"/>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3EB9BC5D-F1CE-E6D5-1996-DB1FEEB39817}"/>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DCC388B9-52ED-BB9B-63C9-DFB83C482204}"/>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925E09A7-9E1C-08FE-8346-0C7D7B7012B1}"/>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F733DC2F-6B16-004B-90B4-84DB1489621A}"/>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HIGHLIGHTS OF FINNISH CONTEMPORARY ART</a:t>
            </a:r>
          </a:p>
        </p:txBody>
      </p:sp>
      <p:sp>
        <p:nvSpPr>
          <p:cNvPr id="21" name="Rectangle 20">
            <a:extLst>
              <a:ext uri="{FF2B5EF4-FFF2-40B4-BE49-F238E27FC236}">
                <a16:creationId xmlns:a16="http://schemas.microsoft.com/office/drawing/2014/main" id="{3704702E-D71F-95E4-050C-0A91AD837FEF}"/>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C9CCF37-465C-41F1-9EFE-4B8C64E3998F}"/>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a:p>
        </p:txBody>
      </p:sp>
    </p:spTree>
    <p:custDataLst>
      <p:tags r:id="rId1"/>
    </p:custDataLst>
    <p:extLst>
      <p:ext uri="{BB962C8B-B14F-4D97-AF65-F5344CB8AC3E}">
        <p14:creationId xmlns:p14="http://schemas.microsoft.com/office/powerpoint/2010/main" val="1109670201"/>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6F8E2-3203-812B-E03E-D2FE8E1FE4B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54384BA-D4F2-90F5-78F2-C6C2B1CA4C83}"/>
              </a:ext>
            </a:extLst>
          </p:cNvPr>
          <p:cNvPicPr>
            <a:picLocks noChangeAspect="1"/>
          </p:cNvPicPr>
          <p:nvPr/>
        </p:nvPicPr>
        <p:blipFill>
          <a:blip r:embed="rId3">
            <a:extLst>
              <a:ext uri="{28A0092B-C50C-407E-A947-70E740481C1C}">
                <a14:useLocalDpi xmlns:a14="http://schemas.microsoft.com/office/drawing/2010/main" val="0"/>
              </a:ext>
            </a:extLst>
          </a:blip>
          <a:srcRect l="1" t="20850" r="-1" b="8128"/>
          <a:stretch>
            <a:fill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EE65161B-D3DB-9F12-09F5-131D91E30C49}"/>
              </a:ext>
            </a:extLst>
          </p:cNvPr>
          <p:cNvSpPr/>
          <p:nvPr/>
        </p:nvSpPr>
        <p:spPr>
          <a:xfrm>
            <a:off x="0"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9C44418A-D393-AA20-7AC0-B53F73496A3B}"/>
              </a:ext>
            </a:extLst>
          </p:cNvPr>
          <p:cNvSpPr txBox="1">
            <a:spLocks/>
          </p:cNvSpPr>
          <p:nvPr/>
        </p:nvSpPr>
        <p:spPr>
          <a:xfrm>
            <a:off x="1511300" y="4739824"/>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rPr>
              <a:t>Akseli Gallen-Kallela, Lemminkäinen's Mother, 1897. Finnish National Gallery Collection / Ateneum Art Museum, Antell collections. </a:t>
            </a:r>
          </a:p>
          <a:p>
            <a:pPr algn="ctr"/>
            <a:r>
              <a:rPr lang="en-US" sz="700" kern="0" cap="none" spc="0">
                <a:solidFill>
                  <a:schemeClr val="bg1"/>
                </a:solidFill>
              </a:rPr>
              <a:t>Photo: Hannu Pakarinen, Finnish National Gallery</a:t>
            </a:r>
          </a:p>
        </p:txBody>
      </p:sp>
      <p:sp>
        <p:nvSpPr>
          <p:cNvPr id="6" name="Title 1">
            <a:extLst>
              <a:ext uri="{FF2B5EF4-FFF2-40B4-BE49-F238E27FC236}">
                <a16:creationId xmlns:a16="http://schemas.microsoft.com/office/drawing/2014/main" id="{BFB20F2C-BD2F-38AF-512D-836ED7927AC3}"/>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a:solidFill>
                  <a:schemeClr val="bg1"/>
                </a:solidFill>
                <a:effectLst>
                  <a:outerShdw blurRad="1270000" dist="50800" dir="5400000" sx="102000" sy="102000" algn="ctr" rotWithShape="0">
                    <a:srgbClr val="000000">
                      <a:alpha val="41087"/>
                    </a:srgbClr>
                  </a:outerShdw>
                </a:effectLst>
              </a:rPr>
              <a:t>4/10</a:t>
            </a:r>
          </a:p>
        </p:txBody>
      </p:sp>
      <p:sp>
        <p:nvSpPr>
          <p:cNvPr id="7" name="Title 1">
            <a:extLst>
              <a:ext uri="{FF2B5EF4-FFF2-40B4-BE49-F238E27FC236}">
                <a16:creationId xmlns:a16="http://schemas.microsoft.com/office/drawing/2014/main" id="{427208A9-D69C-F684-A9D8-32F5487242E9}"/>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rPr>
              <a:t>Painting a picture of </a:t>
            </a:r>
          </a:p>
          <a:p>
            <a:pPr algn="ctr"/>
            <a:r>
              <a:rPr lang="en-US" sz="2000">
                <a:solidFill>
                  <a:schemeClr val="bg1"/>
                </a:solidFill>
                <a:effectLst>
                  <a:outerShdw blurRad="994667" dir="5400000" sx="102000" sy="102000" algn="ctr" rotWithShape="0">
                    <a:srgbClr val="000000"/>
                  </a:outerShdw>
                </a:effectLst>
              </a:rPr>
              <a:t>Finnish national identity</a:t>
            </a:r>
            <a:endParaRPr lang="en-US" sz="2000">
              <a:solidFill>
                <a:schemeClr val="bg1"/>
              </a:solidFill>
              <a:effectLst>
                <a:outerShdw blurRad="994667" dir="5400000" sx="102000" sy="102000" algn="ctr" rotWithShape="0">
                  <a:srgbClr val="000000"/>
                </a:outerShdw>
              </a:effectLst>
              <a:latin typeface="Finlandica"/>
            </a:endParaRPr>
          </a:p>
        </p:txBody>
      </p:sp>
      <p:pic>
        <p:nvPicPr>
          <p:cNvPr id="4" name="Picture 3">
            <a:extLst>
              <a:ext uri="{FF2B5EF4-FFF2-40B4-BE49-F238E27FC236}">
                <a16:creationId xmlns:a16="http://schemas.microsoft.com/office/drawing/2014/main" id="{FE9F7CDA-AC5B-36E9-3E32-5C5DFB171904}"/>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017383267"/>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C346A-62EE-00B2-5D19-E09EAD314FE1}"/>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BAC7712A-EB09-4491-B50D-D99BD89080C3}"/>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6BC8CB2C-ECB9-5C96-5B91-87A07717A3F8}"/>
              </a:ext>
            </a:extLst>
          </p:cNvPr>
          <p:cNvGrpSpPr/>
          <p:nvPr/>
        </p:nvGrpSpPr>
        <p:grpSpPr>
          <a:xfrm>
            <a:off x="942413" y="1983185"/>
            <a:ext cx="2376456" cy="615553"/>
            <a:chOff x="771741" y="2639543"/>
            <a:chExt cx="2376456" cy="615553"/>
          </a:xfrm>
        </p:grpSpPr>
        <p:sp>
          <p:nvSpPr>
            <p:cNvPr id="19" name="Title 1">
              <a:extLst>
                <a:ext uri="{FF2B5EF4-FFF2-40B4-BE49-F238E27FC236}">
                  <a16:creationId xmlns:a16="http://schemas.microsoft.com/office/drawing/2014/main" id="{F86DDCEC-286E-3D52-170A-10C2D02CF9EC}"/>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a:solidFill>
                  <a:schemeClr val="tx1"/>
                </a:solidFill>
                <a:ea typeface="+mj-lt"/>
                <a:cs typeface="+mj-lt"/>
              </a:endParaRPr>
            </a:p>
          </p:txBody>
        </p:sp>
        <p:sp>
          <p:nvSpPr>
            <p:cNvPr id="20" name="Title 1">
              <a:extLst>
                <a:ext uri="{FF2B5EF4-FFF2-40B4-BE49-F238E27FC236}">
                  <a16:creationId xmlns:a16="http://schemas.microsoft.com/office/drawing/2014/main" id="{170571AA-34F2-A0F0-C5AC-93EDEA5B2785}"/>
                </a:ext>
              </a:extLst>
            </p:cNvPr>
            <p:cNvSpPr txBox="1">
              <a:spLocks/>
            </p:cNvSpPr>
            <p:nvPr/>
          </p:nvSpPr>
          <p:spPr>
            <a:xfrm>
              <a:off x="771741" y="2639543"/>
              <a:ext cx="2376456"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dirty="0">
                  <a:solidFill>
                    <a:schemeClr val="tx1"/>
                  </a:solidFill>
                  <a:ea typeface="+mj-lt"/>
                  <a:cs typeface="+mj-lt"/>
                </a:rPr>
                <a:t>The Golden Age of Finnish art</a:t>
              </a:r>
            </a:p>
          </p:txBody>
        </p:sp>
      </p:grpSp>
      <p:sp>
        <p:nvSpPr>
          <p:cNvPr id="23" name="Title 1">
            <a:extLst>
              <a:ext uri="{FF2B5EF4-FFF2-40B4-BE49-F238E27FC236}">
                <a16:creationId xmlns:a16="http://schemas.microsoft.com/office/drawing/2014/main" id="{65157D06-BF6A-E137-E479-7643F0FF69F3}"/>
              </a:ext>
            </a:extLst>
          </p:cNvPr>
          <p:cNvSpPr txBox="1">
            <a:spLocks/>
          </p:cNvSpPr>
          <p:nvPr/>
        </p:nvSpPr>
        <p:spPr>
          <a:xfrm>
            <a:off x="1278319" y="3160315"/>
            <a:ext cx="1565880" cy="461665"/>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dirty="0">
                <a:solidFill>
                  <a:schemeClr val="tx1"/>
                </a:solidFill>
                <a:ea typeface="+mj-lt"/>
                <a:cs typeface="+mj-lt"/>
              </a:rPr>
              <a:t>drew inspiration from our nature and national epic Kalevala.</a:t>
            </a:r>
          </a:p>
        </p:txBody>
      </p:sp>
      <p:grpSp>
        <p:nvGrpSpPr>
          <p:cNvPr id="69" name="Group 68">
            <a:extLst>
              <a:ext uri="{FF2B5EF4-FFF2-40B4-BE49-F238E27FC236}">
                <a16:creationId xmlns:a16="http://schemas.microsoft.com/office/drawing/2014/main" id="{B057529F-482D-34D6-2789-E099688AE22F}"/>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720193AA-F6B4-3777-F024-C3D2C2A416AE}"/>
                </a:ext>
              </a:extLst>
            </p:cNvPr>
            <p:cNvPicPr>
              <a:picLocks noChangeAspect="1"/>
            </p:cNvPicPr>
            <p:nvPr/>
          </p:nvPicPr>
          <p:blipFill>
            <a:blip r:embed="rId4">
              <a:extLst>
                <a:ext uri="{28A0092B-C50C-407E-A947-70E740481C1C}">
                  <a14:useLocalDpi xmlns:a14="http://schemas.microsoft.com/office/drawing/2010/main" val="0"/>
                </a:ext>
              </a:extLst>
            </a:blip>
            <a:srcRect l="9609" r="9609"/>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B9CA7F2F-967F-B24C-1F83-5491C28565AB}"/>
                </a:ext>
              </a:extLst>
            </p:cNvPr>
            <p:cNvSpPr txBox="1">
              <a:spLocks/>
            </p:cNvSpPr>
            <p:nvPr/>
          </p:nvSpPr>
          <p:spPr>
            <a:xfrm>
              <a:off x="4131444" y="4591880"/>
              <a:ext cx="1881925"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mj-lt"/>
                </a:rPr>
                <a:t>Coastal cliffs at </a:t>
              </a:r>
              <a:r>
                <a:rPr lang="en-US" sz="700" kern="0" cap="none" spc="0" dirty="0" err="1">
                  <a:solidFill>
                    <a:schemeClr val="bg1"/>
                  </a:solidFill>
                  <a:effectLst>
                    <a:outerShdw blurRad="635000" dir="5400000" algn="ctr" rotWithShape="0">
                      <a:srgbClr val="000000">
                        <a:alpha val="75000"/>
                      </a:srgbClr>
                    </a:outerShdw>
                  </a:effectLst>
                  <a:latin typeface="+mj-lt"/>
                </a:rPr>
                <a:t>Villinki</a:t>
              </a:r>
              <a:r>
                <a:rPr lang="en-US" sz="700" kern="0" cap="none" spc="0" dirty="0">
                  <a:solidFill>
                    <a:schemeClr val="bg1"/>
                  </a:solidFill>
                  <a:effectLst>
                    <a:outerShdw blurRad="635000" dir="5400000" algn="ctr" rotWithShape="0">
                      <a:srgbClr val="000000">
                        <a:alpha val="75000"/>
                      </a:srgbClr>
                    </a:outerShdw>
                  </a:effectLst>
                  <a:latin typeface="+mj-lt"/>
                </a:rPr>
                <a:t> (1890’s). Helmi Biese.</a:t>
              </a: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mj-lt"/>
                </a:rPr>
                <a:t>Photo: Finnish National Gallery / Jenni Nurminen</a:t>
              </a:r>
            </a:p>
          </p:txBody>
        </p:sp>
      </p:grpSp>
      <p:grpSp>
        <p:nvGrpSpPr>
          <p:cNvPr id="11" name="Group 10">
            <a:extLst>
              <a:ext uri="{FF2B5EF4-FFF2-40B4-BE49-F238E27FC236}">
                <a16:creationId xmlns:a16="http://schemas.microsoft.com/office/drawing/2014/main" id="{4B6CB6BA-AF7A-6A9D-22DA-FE9FDF1A55CD}"/>
              </a:ext>
            </a:extLst>
          </p:cNvPr>
          <p:cNvGrpSpPr/>
          <p:nvPr/>
        </p:nvGrpSpPr>
        <p:grpSpPr>
          <a:xfrm>
            <a:off x="4067944" y="627530"/>
            <a:ext cx="5076056" cy="4265480"/>
            <a:chOff x="4067944" y="627530"/>
            <a:chExt cx="5076056" cy="4265480"/>
          </a:xfrm>
        </p:grpSpPr>
        <p:pic>
          <p:nvPicPr>
            <p:cNvPr id="13" name="Picture 12">
              <a:extLst>
                <a:ext uri="{FF2B5EF4-FFF2-40B4-BE49-F238E27FC236}">
                  <a16:creationId xmlns:a16="http://schemas.microsoft.com/office/drawing/2014/main" id="{C8FDE82B-4206-019A-0B14-F44CA3AD7C63}"/>
                </a:ext>
              </a:extLst>
            </p:cNvPr>
            <p:cNvPicPr>
              <a:picLocks noChangeAspect="1"/>
            </p:cNvPicPr>
            <p:nvPr/>
          </p:nvPicPr>
          <p:blipFill>
            <a:blip r:embed="rId5">
              <a:extLst>
                <a:ext uri="{28A0092B-C50C-407E-A947-70E740481C1C}">
                  <a14:useLocalDpi xmlns:a14="http://schemas.microsoft.com/office/drawing/2010/main" val="0"/>
                </a:ext>
              </a:extLst>
            </a:blip>
            <a:srcRect t="15633" b="35413"/>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3CE10664-1627-767F-08A6-1F90521A6ABC}"/>
                </a:ext>
              </a:extLst>
            </p:cNvPr>
            <p:cNvSpPr txBox="1">
              <a:spLocks/>
            </p:cNvSpPr>
            <p:nvPr/>
          </p:nvSpPr>
          <p:spPr>
            <a:xfrm>
              <a:off x="4131444" y="4592393"/>
              <a:ext cx="1949252"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mj-lt"/>
                </a:rPr>
                <a:t>Mother (1893).  Elin Danielson-</a:t>
              </a:r>
              <a:r>
                <a:rPr lang="en-US" sz="700" kern="0" cap="none" spc="0" dirty="0" err="1">
                  <a:solidFill>
                    <a:schemeClr val="bg1"/>
                  </a:solidFill>
                  <a:effectLst>
                    <a:outerShdw blurRad="635000" dir="5400000" algn="ctr" rotWithShape="0">
                      <a:srgbClr val="000000">
                        <a:alpha val="75000"/>
                      </a:srgbClr>
                    </a:outerShdw>
                  </a:effectLst>
                  <a:latin typeface="+mj-lt"/>
                </a:rPr>
                <a:t>Gambogi</a:t>
              </a:r>
              <a:r>
                <a:rPr lang="en-US" sz="700" kern="0" cap="none" spc="0" dirty="0">
                  <a:solidFill>
                    <a:schemeClr val="bg1"/>
                  </a:solidFill>
                  <a:effectLst>
                    <a:outerShdw blurRad="635000" dir="5400000" algn="ctr" rotWithShape="0">
                      <a:srgbClr val="000000">
                        <a:alpha val="75000"/>
                      </a:srgbClr>
                    </a:outerShdw>
                  </a:effectLst>
                  <a:latin typeface="+mj-lt"/>
                </a:rPr>
                <a:t>. </a:t>
              </a:r>
              <a:br>
                <a:rPr lang="en-US" sz="700" kern="0" cap="none" spc="0" dirty="0">
                  <a:solidFill>
                    <a:schemeClr val="bg1"/>
                  </a:solidFill>
                  <a:effectLst>
                    <a:outerShdw blurRad="635000" dir="5400000" algn="ctr" rotWithShape="0">
                      <a:srgbClr val="000000">
                        <a:alpha val="75000"/>
                      </a:srgbClr>
                    </a:outerShdw>
                  </a:effectLst>
                  <a:latin typeface="+mj-lt"/>
                </a:rPr>
              </a:br>
              <a:r>
                <a:rPr lang="en-US" sz="700" kern="0" cap="none" spc="0" dirty="0">
                  <a:solidFill>
                    <a:schemeClr val="bg1"/>
                  </a:solidFill>
                  <a:effectLst>
                    <a:outerShdw blurRad="635000" dir="5400000" algn="ctr" rotWithShape="0">
                      <a:srgbClr val="000000">
                        <a:alpha val="75000"/>
                      </a:srgbClr>
                    </a:outerShdw>
                  </a:effectLst>
                  <a:latin typeface="+mj-lt"/>
                </a:rPr>
                <a:t>Photo: Finnish National Gallery / Hannu Pakarinen</a:t>
              </a:r>
            </a:p>
          </p:txBody>
        </p:sp>
      </p:grpSp>
      <p:sp>
        <p:nvSpPr>
          <p:cNvPr id="27" name="TextBox 26">
            <a:extLst>
              <a:ext uri="{FF2B5EF4-FFF2-40B4-BE49-F238E27FC236}">
                <a16:creationId xmlns:a16="http://schemas.microsoft.com/office/drawing/2014/main" id="{CB4120CA-25D9-9654-0DB2-28113528C2A2}"/>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a:p>
        </p:txBody>
      </p:sp>
      <p:sp>
        <p:nvSpPr>
          <p:cNvPr id="2" name="Title 1">
            <a:extLst>
              <a:ext uri="{FF2B5EF4-FFF2-40B4-BE49-F238E27FC236}">
                <a16:creationId xmlns:a16="http://schemas.microsoft.com/office/drawing/2014/main" id="{940565BE-19B5-7D4B-8E49-3938F3C0EA94}"/>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a:solidFill>
                  <a:schemeClr val="accent3"/>
                </a:solidFill>
              </a:rPr>
              <a:t>10 HIGHLIGHTS OF FINNISH CONTEMPORARY ART</a:t>
            </a:r>
            <a:endParaRPr lang="en-US" sz="600" b="0">
              <a:solidFill>
                <a:schemeClr val="accent3"/>
              </a:solidFill>
              <a:latin typeface="Finlandica"/>
            </a:endParaRPr>
          </a:p>
        </p:txBody>
      </p:sp>
      <p:grpSp>
        <p:nvGrpSpPr>
          <p:cNvPr id="10" name="Group 9">
            <a:extLst>
              <a:ext uri="{FF2B5EF4-FFF2-40B4-BE49-F238E27FC236}">
                <a16:creationId xmlns:a16="http://schemas.microsoft.com/office/drawing/2014/main" id="{F697C6B1-A6B7-D5EC-4883-A327DA39A3C5}"/>
              </a:ext>
            </a:extLst>
          </p:cNvPr>
          <p:cNvGrpSpPr/>
          <p:nvPr/>
        </p:nvGrpSpPr>
        <p:grpSpPr>
          <a:xfrm>
            <a:off x="179510" y="5321880"/>
            <a:ext cx="3816426" cy="4269600"/>
            <a:chOff x="179510" y="5249140"/>
            <a:chExt cx="3816426" cy="4269600"/>
          </a:xfrm>
        </p:grpSpPr>
        <p:pic>
          <p:nvPicPr>
            <p:cNvPr id="6" name="Picture 5">
              <a:extLst>
                <a:ext uri="{FF2B5EF4-FFF2-40B4-BE49-F238E27FC236}">
                  <a16:creationId xmlns:a16="http://schemas.microsoft.com/office/drawing/2014/main" id="{48C925AC-558E-3AD3-5971-EE41CFE3B353}"/>
                </a:ext>
              </a:extLst>
            </p:cNvPr>
            <p:cNvPicPr>
              <a:picLocks/>
            </p:cNvPicPr>
            <p:nvPr/>
          </p:nvPicPr>
          <p:blipFill>
            <a:blip r:embed="rId6">
              <a:extLst>
                <a:ext uri="{28A0092B-C50C-407E-A947-70E740481C1C}">
                  <a14:useLocalDpi xmlns:a14="http://schemas.microsoft.com/office/drawing/2010/main" val="0"/>
                </a:ext>
              </a:extLst>
            </a:blip>
            <a:srcRect t="19489" b="19489"/>
            <a:stretch/>
          </p:blipFill>
          <p:spPr>
            <a:xfrm>
              <a:off x="179510" y="5249140"/>
              <a:ext cx="3816426" cy="4269600"/>
            </a:xfrm>
            <a:prstGeom prst="rect">
              <a:avLst/>
            </a:prstGeom>
          </p:spPr>
        </p:pic>
        <p:sp>
          <p:nvSpPr>
            <p:cNvPr id="9" name="Footer Placeholder 4">
              <a:extLst>
                <a:ext uri="{FF2B5EF4-FFF2-40B4-BE49-F238E27FC236}">
                  <a16:creationId xmlns:a16="http://schemas.microsoft.com/office/drawing/2014/main" id="{FF220324-F4F6-B06C-0240-D6B75B7AB1B8}"/>
                </a:ext>
              </a:extLst>
            </p:cNvPr>
            <p:cNvSpPr txBox="1">
              <a:spLocks/>
            </p:cNvSpPr>
            <p:nvPr/>
          </p:nvSpPr>
          <p:spPr>
            <a:xfrm>
              <a:off x="243010" y="9230540"/>
              <a:ext cx="1473160"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err="1">
                  <a:solidFill>
                    <a:schemeClr val="bg1"/>
                  </a:solidFill>
                  <a:effectLst>
                    <a:outerShdw blurRad="635000" dir="5400000" algn="ctr" rotWithShape="0">
                      <a:srgbClr val="000000">
                        <a:alpha val="75000"/>
                      </a:srgbClr>
                    </a:outerShdw>
                  </a:effectLst>
                  <a:latin typeface="Finlandica" charset="0"/>
                </a:rPr>
                <a:t>Talvimaisema</a:t>
              </a:r>
              <a:r>
                <a:rPr lang="en-US" sz="700" kern="0" cap="none" spc="0" dirty="0">
                  <a:solidFill>
                    <a:schemeClr val="bg1"/>
                  </a:solidFill>
                  <a:effectLst>
                    <a:outerShdw blurRad="635000" dir="5400000" algn="ctr" rotWithShape="0">
                      <a:srgbClr val="000000">
                        <a:alpha val="75000"/>
                      </a:srgbClr>
                    </a:outerShdw>
                  </a:effectLst>
                  <a:latin typeface="Finlandica" charset="0"/>
                </a:rPr>
                <a:t> (1899). Pekka Halonen. </a:t>
              </a: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a:t>
              </a:r>
              <a:r>
                <a:rPr lang="en-US" sz="700" kern="0" cap="none" spc="0" dirty="0" err="1">
                  <a:solidFill>
                    <a:schemeClr val="bg1"/>
                  </a:solidFill>
                  <a:effectLst>
                    <a:outerShdw blurRad="635000" dir="5400000" algn="ctr" rotWithShape="0">
                      <a:srgbClr val="000000">
                        <a:alpha val="75000"/>
                      </a:srgbClr>
                    </a:outerShdw>
                  </a:effectLst>
                  <a:latin typeface="Finlandica" charset="0"/>
                </a:rPr>
                <a:t>Ateneumin</a:t>
              </a:r>
              <a:r>
                <a:rPr lang="en-US" sz="700" kern="0" cap="none" spc="0" dirty="0">
                  <a:solidFill>
                    <a:schemeClr val="bg1"/>
                  </a:solidFill>
                  <a:effectLst>
                    <a:outerShdw blurRad="635000" dir="5400000" algn="ctr" rotWithShape="0">
                      <a:srgbClr val="000000">
                        <a:alpha val="75000"/>
                      </a:srgbClr>
                    </a:outerShdw>
                  </a:effectLst>
                  <a:latin typeface="Finlandica" charset="0"/>
                </a:rPr>
                <a:t> </a:t>
              </a:r>
              <a:r>
                <a:rPr lang="en-US" sz="700" kern="0" cap="none" spc="0" dirty="0" err="1">
                  <a:solidFill>
                    <a:schemeClr val="bg1"/>
                  </a:solidFill>
                  <a:effectLst>
                    <a:outerShdw blurRad="635000" dir="5400000" algn="ctr" rotWithShape="0">
                      <a:srgbClr val="000000">
                        <a:alpha val="75000"/>
                      </a:srgbClr>
                    </a:outerShdw>
                  </a:effectLst>
                  <a:latin typeface="Finlandica" charset="0"/>
                </a:rPr>
                <a:t>taidemuseo</a:t>
              </a: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p:txBody>
        </p:sp>
      </p:grpSp>
      <p:grpSp>
        <p:nvGrpSpPr>
          <p:cNvPr id="5" name="Group 4">
            <a:extLst>
              <a:ext uri="{FF2B5EF4-FFF2-40B4-BE49-F238E27FC236}">
                <a16:creationId xmlns:a16="http://schemas.microsoft.com/office/drawing/2014/main" id="{C294614D-9327-0F6A-249E-94B2613174C4}"/>
              </a:ext>
            </a:extLst>
          </p:cNvPr>
          <p:cNvGrpSpPr/>
          <p:nvPr/>
        </p:nvGrpSpPr>
        <p:grpSpPr>
          <a:xfrm>
            <a:off x="4067944" y="627530"/>
            <a:ext cx="5076056" cy="4265480"/>
            <a:chOff x="4067944" y="627530"/>
            <a:chExt cx="5076056" cy="4265480"/>
          </a:xfrm>
        </p:grpSpPr>
        <p:pic>
          <p:nvPicPr>
            <p:cNvPr id="15" name="Picture 14">
              <a:extLst>
                <a:ext uri="{FF2B5EF4-FFF2-40B4-BE49-F238E27FC236}">
                  <a16:creationId xmlns:a16="http://schemas.microsoft.com/office/drawing/2014/main" id="{9D4C0007-B42D-DD35-A799-6D9E905C99B4}"/>
                </a:ext>
              </a:extLst>
            </p:cNvPr>
            <p:cNvPicPr>
              <a:picLocks noChangeAspect="1"/>
            </p:cNvPicPr>
            <p:nvPr/>
          </p:nvPicPr>
          <p:blipFill>
            <a:blip r:embed="rId7">
              <a:extLst>
                <a:ext uri="{28A0092B-C50C-407E-A947-70E740481C1C}">
                  <a14:useLocalDpi xmlns:a14="http://schemas.microsoft.com/office/drawing/2010/main" val="0"/>
                </a:ext>
              </a:extLst>
            </a:blip>
            <a:srcRect t="916" b="916"/>
            <a:stretch/>
          </p:blipFill>
          <p:spPr>
            <a:xfrm>
              <a:off x="4067944" y="627530"/>
              <a:ext cx="5076056" cy="4265480"/>
            </a:xfrm>
            <a:prstGeom prst="rect">
              <a:avLst/>
            </a:prstGeom>
          </p:spPr>
        </p:pic>
        <p:sp>
          <p:nvSpPr>
            <p:cNvPr id="16" name="Footer Placeholder 4">
              <a:extLst>
                <a:ext uri="{FF2B5EF4-FFF2-40B4-BE49-F238E27FC236}">
                  <a16:creationId xmlns:a16="http://schemas.microsoft.com/office/drawing/2014/main" id="{F9E220E8-1E30-4901-5A28-3F0387F12400}"/>
                </a:ext>
              </a:extLst>
            </p:cNvPr>
            <p:cNvSpPr txBox="1">
              <a:spLocks/>
            </p:cNvSpPr>
            <p:nvPr/>
          </p:nvSpPr>
          <p:spPr>
            <a:xfrm>
              <a:off x="4131444" y="4603358"/>
              <a:ext cx="1785745"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dirty="0">
                  <a:solidFill>
                    <a:schemeClr val="bg1"/>
                  </a:solidFill>
                  <a:effectLst>
                    <a:outerShdw blurRad="635000" dir="5400000" algn="ctr" rotWithShape="0">
                      <a:srgbClr val="000000">
                        <a:alpha val="75000"/>
                      </a:srgbClr>
                    </a:outerShdw>
                  </a:effectLst>
                  <a:latin typeface="Finlandica" charset="0"/>
                </a:rPr>
                <a:t>Helene Schjerfbeck, The Convalescent, 1888.</a:t>
              </a:r>
            </a:p>
            <a:p>
              <a:r>
                <a:rPr lang="en-US" sz="700" kern="0" cap="none" spc="0" dirty="0">
                  <a:solidFill>
                    <a:schemeClr val="bg1"/>
                  </a:solidFill>
                  <a:effectLst>
                    <a:outerShdw blurRad="635000" dir="5400000" algn="ctr" rotWithShape="0">
                      <a:srgbClr val="000000">
                        <a:alpha val="75000"/>
                      </a:srgbClr>
                    </a:outerShdw>
                  </a:effectLst>
                  <a:latin typeface="Finlandica" charset="0"/>
                </a:rPr>
                <a:t>Photo: Finnish National Gallery / Jenni Nurminen</a:t>
              </a:r>
            </a:p>
          </p:txBody>
        </p:sp>
      </p:grpSp>
      <p:sp>
        <p:nvSpPr>
          <p:cNvPr id="21" name="Rectangle 20">
            <a:extLst>
              <a:ext uri="{FF2B5EF4-FFF2-40B4-BE49-F238E27FC236}">
                <a16:creationId xmlns:a16="http://schemas.microsoft.com/office/drawing/2014/main" id="{37E7FEA9-5E1E-B65E-77C2-436B8040F328}"/>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id="{ABBD44E7-3C8A-04DF-A217-17B2B0638708}"/>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Painting a picture of Finnish national identity</a:t>
            </a:r>
          </a:p>
        </p:txBody>
      </p:sp>
      <p:sp>
        <p:nvSpPr>
          <p:cNvPr id="25" name="Title 1">
            <a:extLst>
              <a:ext uri="{FF2B5EF4-FFF2-40B4-BE49-F238E27FC236}">
                <a16:creationId xmlns:a16="http://schemas.microsoft.com/office/drawing/2014/main" id="{48DFF661-92C6-63E7-34C0-27705D046666}"/>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a:t>
            </a:r>
          </a:p>
        </p:txBody>
      </p:sp>
      <p:sp>
        <p:nvSpPr>
          <p:cNvPr id="26" name="Rectangle 25">
            <a:extLst>
              <a:ext uri="{FF2B5EF4-FFF2-40B4-BE49-F238E27FC236}">
                <a16:creationId xmlns:a16="http://schemas.microsoft.com/office/drawing/2014/main" id="{672F6DA0-3C96-D5EA-2771-5F696D6C2FDE}"/>
              </a:ext>
            </a:extLst>
          </p:cNvPr>
          <p:cNvSpPr/>
          <p:nvPr/>
        </p:nvSpPr>
        <p:spPr>
          <a:xfrm>
            <a:off x="1505479"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Title 1">
            <a:extLst>
              <a:ext uri="{FF2B5EF4-FFF2-40B4-BE49-F238E27FC236}">
                <a16:creationId xmlns:a16="http://schemas.microsoft.com/office/drawing/2014/main" id="{C9AC3B54-D1DC-13C5-CC4A-567376C8F48F}"/>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2</a:t>
            </a:r>
          </a:p>
        </p:txBody>
      </p:sp>
      <p:sp>
        <p:nvSpPr>
          <p:cNvPr id="29" name="Title 1">
            <a:extLst>
              <a:ext uri="{FF2B5EF4-FFF2-40B4-BE49-F238E27FC236}">
                <a16:creationId xmlns:a16="http://schemas.microsoft.com/office/drawing/2014/main" id="{BDA3F405-691A-B07B-0E2F-BF50531F4C5C}"/>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3</a:t>
            </a:r>
          </a:p>
        </p:txBody>
      </p:sp>
      <p:sp>
        <p:nvSpPr>
          <p:cNvPr id="30" name="Title 1">
            <a:extLst>
              <a:ext uri="{FF2B5EF4-FFF2-40B4-BE49-F238E27FC236}">
                <a16:creationId xmlns:a16="http://schemas.microsoft.com/office/drawing/2014/main" id="{44B59984-9355-801E-3F5B-EA553937456E}"/>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a:solidFill>
                  <a:schemeClr val="tx1"/>
                </a:solidFill>
                <a:latin typeface="Finlandica" pitchFamily="2" charset="77"/>
              </a:rPr>
              <a:t>4</a:t>
            </a:r>
          </a:p>
        </p:txBody>
      </p:sp>
      <p:sp>
        <p:nvSpPr>
          <p:cNvPr id="31" name="Title 1">
            <a:extLst>
              <a:ext uri="{FF2B5EF4-FFF2-40B4-BE49-F238E27FC236}">
                <a16:creationId xmlns:a16="http://schemas.microsoft.com/office/drawing/2014/main" id="{12327C60-0E6B-4E03-4817-88AB46EB4B5D}"/>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5</a:t>
            </a:r>
          </a:p>
        </p:txBody>
      </p:sp>
      <p:sp>
        <p:nvSpPr>
          <p:cNvPr id="32" name="Title 1">
            <a:extLst>
              <a:ext uri="{FF2B5EF4-FFF2-40B4-BE49-F238E27FC236}">
                <a16:creationId xmlns:a16="http://schemas.microsoft.com/office/drawing/2014/main" id="{754A2392-36F8-D477-EB4E-AE9F52310485}"/>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6</a:t>
            </a:r>
          </a:p>
        </p:txBody>
      </p:sp>
      <p:sp>
        <p:nvSpPr>
          <p:cNvPr id="33" name="Title 1">
            <a:extLst>
              <a:ext uri="{FF2B5EF4-FFF2-40B4-BE49-F238E27FC236}">
                <a16:creationId xmlns:a16="http://schemas.microsoft.com/office/drawing/2014/main" id="{B98A0176-C1A3-7CEE-56A9-340C028D3716}"/>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7</a:t>
            </a:r>
          </a:p>
        </p:txBody>
      </p:sp>
      <p:sp>
        <p:nvSpPr>
          <p:cNvPr id="34" name="Title 1">
            <a:extLst>
              <a:ext uri="{FF2B5EF4-FFF2-40B4-BE49-F238E27FC236}">
                <a16:creationId xmlns:a16="http://schemas.microsoft.com/office/drawing/2014/main" id="{4C928E0E-06F2-C348-0BD0-B3C8131BB8B8}"/>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8</a:t>
            </a:r>
          </a:p>
        </p:txBody>
      </p:sp>
      <p:sp>
        <p:nvSpPr>
          <p:cNvPr id="35" name="Title 1">
            <a:extLst>
              <a:ext uri="{FF2B5EF4-FFF2-40B4-BE49-F238E27FC236}">
                <a16:creationId xmlns:a16="http://schemas.microsoft.com/office/drawing/2014/main" id="{7787A2E4-000D-4881-8192-B37D6169CAD9}"/>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9</a:t>
            </a:r>
          </a:p>
        </p:txBody>
      </p:sp>
      <p:sp>
        <p:nvSpPr>
          <p:cNvPr id="36" name="Title 1">
            <a:extLst>
              <a:ext uri="{FF2B5EF4-FFF2-40B4-BE49-F238E27FC236}">
                <a16:creationId xmlns:a16="http://schemas.microsoft.com/office/drawing/2014/main" id="{AF28BA4F-D478-F994-C8D2-3AEA0212EE6A}"/>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a:solidFill>
                  <a:schemeClr val="accent2"/>
                </a:solidFill>
                <a:latin typeface="Finlandica" pitchFamily="2" charset="77"/>
              </a:rPr>
              <a:t>10</a:t>
            </a:r>
          </a:p>
        </p:txBody>
      </p:sp>
      <p:grpSp>
        <p:nvGrpSpPr>
          <p:cNvPr id="37" name="Group 36">
            <a:extLst>
              <a:ext uri="{FF2B5EF4-FFF2-40B4-BE49-F238E27FC236}">
                <a16:creationId xmlns:a16="http://schemas.microsoft.com/office/drawing/2014/main" id="{7817C1DD-8281-51AA-9DAE-BC3E05AF48FE}"/>
              </a:ext>
            </a:extLst>
          </p:cNvPr>
          <p:cNvGrpSpPr/>
          <p:nvPr/>
        </p:nvGrpSpPr>
        <p:grpSpPr>
          <a:xfrm>
            <a:off x="179510" y="5321880"/>
            <a:ext cx="3816426" cy="4269600"/>
            <a:chOff x="179510" y="5249140"/>
            <a:chExt cx="3816426" cy="4269600"/>
          </a:xfrm>
        </p:grpSpPr>
        <p:pic>
          <p:nvPicPr>
            <p:cNvPr id="38" name="Picture 37">
              <a:extLst>
                <a:ext uri="{FF2B5EF4-FFF2-40B4-BE49-F238E27FC236}">
                  <a16:creationId xmlns:a16="http://schemas.microsoft.com/office/drawing/2014/main" id="{8CD0F7AD-43E4-67AD-0EB6-E5388E7BCC1C}"/>
                </a:ext>
              </a:extLst>
            </p:cNvPr>
            <p:cNvPicPr>
              <a:picLocks/>
            </p:cNvPicPr>
            <p:nvPr/>
          </p:nvPicPr>
          <p:blipFill>
            <a:blip r:embed="rId8">
              <a:extLst>
                <a:ext uri="{28A0092B-C50C-407E-A947-70E740481C1C}">
                  <a14:useLocalDpi xmlns:a14="http://schemas.microsoft.com/office/drawing/2010/main" val="0"/>
                </a:ext>
              </a:extLst>
            </a:blip>
            <a:srcRect t="6183" b="6183"/>
            <a:stretch/>
          </p:blipFill>
          <p:spPr>
            <a:xfrm>
              <a:off x="179510" y="5249140"/>
              <a:ext cx="3816426" cy="4269600"/>
            </a:xfrm>
            <a:prstGeom prst="rect">
              <a:avLst/>
            </a:prstGeom>
          </p:spPr>
        </p:pic>
        <p:sp>
          <p:nvSpPr>
            <p:cNvPr id="39" name="Footer Placeholder 4">
              <a:extLst>
                <a:ext uri="{FF2B5EF4-FFF2-40B4-BE49-F238E27FC236}">
                  <a16:creationId xmlns:a16="http://schemas.microsoft.com/office/drawing/2014/main" id="{C570D9DD-C457-2FB9-2F38-4DE454B12E6C}"/>
                </a:ext>
              </a:extLst>
            </p:cNvPr>
            <p:cNvSpPr txBox="1">
              <a:spLocks/>
            </p:cNvSpPr>
            <p:nvPr/>
          </p:nvSpPr>
          <p:spPr>
            <a:xfrm>
              <a:off x="243010" y="9230540"/>
              <a:ext cx="1715213"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Self-portrait (1912). Helene Schjerbeck. </a:t>
              </a: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Finnish National Gallery / Yehia </a:t>
              </a:r>
              <a:r>
                <a:rPr lang="en-US" sz="700" kern="0" cap="none" spc="0" dirty="0" err="1">
                  <a:solidFill>
                    <a:schemeClr val="bg1"/>
                  </a:solidFill>
                  <a:effectLst>
                    <a:outerShdw blurRad="635000" dir="5400000" algn="ctr" rotWithShape="0">
                      <a:srgbClr val="000000">
                        <a:alpha val="75000"/>
                      </a:srgbClr>
                    </a:outerShdw>
                  </a:effectLst>
                  <a:latin typeface="Finlandica" charset="0"/>
                </a:rPr>
                <a:t>Eweis</a:t>
              </a: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p:txBody>
        </p:sp>
      </p:grpSp>
    </p:spTree>
    <p:custDataLst>
      <p:tags r:id="rId1"/>
    </p:custDataLst>
    <p:extLst>
      <p:ext uri="{BB962C8B-B14F-4D97-AF65-F5344CB8AC3E}">
        <p14:creationId xmlns:p14="http://schemas.microsoft.com/office/powerpoint/2010/main" val="3556035376"/>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p:tgtEl>
                                          <p:spTgt spid="18"/>
                                        </p:tgtEl>
                                        <p:attrNameLst>
                                          <p:attrName>ppt_y</p:attrName>
                                        </p:attrNameLst>
                                      </p:cBhvr>
                                      <p:tavLst>
                                        <p:tav tm="0">
                                          <p:val>
                                            <p:strVal val="#ppt_y+#ppt_h*1.125000"/>
                                          </p:val>
                                        </p:tav>
                                        <p:tav tm="100000">
                                          <p:val>
                                            <p:strVal val="#ppt_y"/>
                                          </p:val>
                                        </p:tav>
                                      </p:tavLst>
                                    </p:anim>
                                    <p:animEffect transition="in" filter="wipe(up)">
                                      <p:cBhvr>
                                        <p:cTn id="8" dur="1000"/>
                                        <p:tgtEl>
                                          <p:spTgt spid="18"/>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750" fill="hold"/>
                                        <p:tgtEl>
                                          <p:spTgt spid="17"/>
                                        </p:tgtEl>
                                        <p:attrNameLst>
                                          <p:attrName>ppt_w</p:attrName>
                                        </p:attrNameLst>
                                      </p:cBhvr>
                                      <p:tavLst>
                                        <p:tav tm="0">
                                          <p:val>
                                            <p:strVal val="#ppt_w*0.70"/>
                                          </p:val>
                                        </p:tav>
                                        <p:tav tm="100000">
                                          <p:val>
                                            <p:strVal val="#ppt_w"/>
                                          </p:val>
                                        </p:tav>
                                      </p:tavLst>
                                    </p:anim>
                                    <p:anim calcmode="lin" valueType="num">
                                      <p:cBhvr>
                                        <p:cTn id="14" dur="750" fill="hold"/>
                                        <p:tgtEl>
                                          <p:spTgt spid="17"/>
                                        </p:tgtEl>
                                        <p:attrNameLst>
                                          <p:attrName>ppt_h</p:attrName>
                                        </p:attrNameLst>
                                      </p:cBhvr>
                                      <p:tavLst>
                                        <p:tav tm="0">
                                          <p:val>
                                            <p:strVal val="#ppt_h"/>
                                          </p:val>
                                        </p:tav>
                                        <p:tav tm="100000">
                                          <p:val>
                                            <p:strVal val="#ppt_h"/>
                                          </p:val>
                                        </p:tav>
                                      </p:tavLst>
                                    </p:anim>
                                    <p:animEffect transition="in" filter="fade">
                                      <p:cBhvr>
                                        <p:cTn id="15" dur="750"/>
                                        <p:tgtEl>
                                          <p:spTgt spid="17"/>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1000"/>
                                        <p:tgtEl>
                                          <p:spTgt spid="23"/>
                                        </p:tgtEl>
                                        <p:attrNameLst>
                                          <p:attrName>ppt_y</p:attrName>
                                        </p:attrNameLst>
                                      </p:cBhvr>
                                      <p:tavLst>
                                        <p:tav tm="0">
                                          <p:val>
                                            <p:strVal val="#ppt_y-#ppt_h*1.125000"/>
                                          </p:val>
                                        </p:tav>
                                        <p:tav tm="100000">
                                          <p:val>
                                            <p:strVal val="#ppt_y"/>
                                          </p:val>
                                        </p:tav>
                                      </p:tavLst>
                                    </p:anim>
                                    <p:animEffect transition="in" filter="wipe(down)">
                                      <p:cBhvr>
                                        <p:cTn id="19" dur="10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10"/>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5"/>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4.16667E-6 2.46914E-7 L 0.69114 2.46914E-7 " pathEditMode="relative" rAng="0" ptsTypes="AA">
                                      <p:cBhvr>
                                        <p:cTn id="29" dur="2500" fill="hold"/>
                                        <p:tgtEl>
                                          <p:spTgt spid="11"/>
                                        </p:tgtEl>
                                        <p:attrNameLst>
                                          <p:attrName>ppt_x</p:attrName>
                                          <p:attrName>ppt_y</p:attrName>
                                        </p:attrNameLst>
                                      </p:cBhvr>
                                      <p:rCtr x="34549" y="0"/>
                                    </p:animMotion>
                                  </p:childTnLst>
                                </p:cTn>
                              </p:par>
                              <p:par>
                                <p:cTn id="30" presetID="0" presetClass="path" presetSubtype="0" repeatCount="0" accel="50000" decel="50000" fill="hold" nodeType="withEffect">
                                  <p:stCondLst>
                                    <p:cond delay="0"/>
                                  </p:stCondLst>
                                  <p:childTnLst>
                                    <p:animMotion origin="layout" path="M 1.38889E-6 -1.35802E-6 L 0.00069 -0.91327 " pathEditMode="relative" rAng="0" ptsTypes="AA">
                                      <p:cBhvr>
                                        <p:cTn id="31" dur="2000" fill="hold"/>
                                        <p:tgtEl>
                                          <p:spTgt spid="37"/>
                                        </p:tgtEl>
                                        <p:attrNameLst>
                                          <p:attrName>ppt_x</p:attrName>
                                          <p:attrName>ppt_y</p:attrName>
                                        </p:attrNameLst>
                                      </p:cBhvr>
                                      <p:rCtr x="35" y="-456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1|2"/>
</p:tagLst>
</file>

<file path=ppt/tags/tag10.xml><?xml version="1.0" encoding="utf-8"?>
<p:tagLst xmlns:a="http://schemas.openxmlformats.org/drawingml/2006/main" xmlns:r="http://schemas.openxmlformats.org/officeDocument/2006/relationships" xmlns:p="http://schemas.openxmlformats.org/presentationml/2006/main">
  <p:tag name="TIMING" val="|2.1|2"/>
</p:tagLst>
</file>

<file path=ppt/tags/tag2.xml><?xml version="1.0" encoding="utf-8"?>
<p:tagLst xmlns:a="http://schemas.openxmlformats.org/drawingml/2006/main" xmlns:r="http://schemas.openxmlformats.org/officeDocument/2006/relationships" xmlns:p="http://schemas.openxmlformats.org/presentationml/2006/main">
  <p:tag name="TIMING" val="|2.1|2"/>
</p:tagLst>
</file>

<file path=ppt/tags/tag3.xml><?xml version="1.0" encoding="utf-8"?>
<p:tagLst xmlns:a="http://schemas.openxmlformats.org/drawingml/2006/main" xmlns:r="http://schemas.openxmlformats.org/officeDocument/2006/relationships" xmlns:p="http://schemas.openxmlformats.org/presentationml/2006/main">
  <p:tag name="TIMING" val="|2.1|2"/>
</p:tagLst>
</file>

<file path=ppt/tags/tag4.xml><?xml version="1.0" encoding="utf-8"?>
<p:tagLst xmlns:a="http://schemas.openxmlformats.org/drawingml/2006/main" xmlns:r="http://schemas.openxmlformats.org/officeDocument/2006/relationships" xmlns:p="http://schemas.openxmlformats.org/presentationml/2006/main">
  <p:tag name="TIMING" val="|2.1|2"/>
</p:tagLst>
</file>

<file path=ppt/tags/tag5.xml><?xml version="1.0" encoding="utf-8"?>
<p:tagLst xmlns:a="http://schemas.openxmlformats.org/drawingml/2006/main" xmlns:r="http://schemas.openxmlformats.org/officeDocument/2006/relationships" xmlns:p="http://schemas.openxmlformats.org/presentationml/2006/main">
  <p:tag name="TIMING" val="|2.1|2"/>
</p:tagLst>
</file>

<file path=ppt/tags/tag6.xml><?xml version="1.0" encoding="utf-8"?>
<p:tagLst xmlns:a="http://schemas.openxmlformats.org/drawingml/2006/main" xmlns:r="http://schemas.openxmlformats.org/officeDocument/2006/relationships" xmlns:p="http://schemas.openxmlformats.org/presentationml/2006/main">
  <p:tag name="TIMING" val="|2.1|2"/>
</p:tagLst>
</file>

<file path=ppt/tags/tag7.xml><?xml version="1.0" encoding="utf-8"?>
<p:tagLst xmlns:a="http://schemas.openxmlformats.org/drawingml/2006/main" xmlns:r="http://schemas.openxmlformats.org/officeDocument/2006/relationships" xmlns:p="http://schemas.openxmlformats.org/presentationml/2006/main">
  <p:tag name="TIMING" val="|2.1|2"/>
</p:tagLst>
</file>

<file path=ppt/tags/tag8.xml><?xml version="1.0" encoding="utf-8"?>
<p:tagLst xmlns:a="http://schemas.openxmlformats.org/drawingml/2006/main" xmlns:r="http://schemas.openxmlformats.org/officeDocument/2006/relationships" xmlns:p="http://schemas.openxmlformats.org/presentationml/2006/main">
  <p:tag name="TIMING" val="|2.1|2"/>
</p:tagLst>
</file>

<file path=ppt/tags/tag9.xml><?xml version="1.0" encoding="utf-8"?>
<p:tagLst xmlns:a="http://schemas.openxmlformats.org/drawingml/2006/main" xmlns:r="http://schemas.openxmlformats.org/officeDocument/2006/relationships" xmlns:p="http://schemas.openxmlformats.org/presentationml/2006/main">
  <p:tag name="TIMING" val="|2.1|2"/>
</p:tagLst>
</file>

<file path=ppt/theme/theme1.xml><?xml version="1.0" encoding="utf-8"?>
<a:theme xmlns:a="http://schemas.openxmlformats.org/drawingml/2006/main" name="1_Suomi Finland">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192F1151-D6F4-5B41-8D6D-8226306E68D8}"/>
    </a:ext>
  </a:extLst>
</a:theme>
</file>

<file path=ppt/theme/theme2.xml><?xml version="1.0" encoding="utf-8"?>
<a:theme xmlns:a="http://schemas.openxmlformats.org/drawingml/2006/main" name="1_Suomi Finland Blanco">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93BE7513-DF57-F74C-996A-32E01F2B7527}"/>
    </a:ext>
  </a:extLst>
</a:theme>
</file>

<file path=ppt/theme/theme3.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142e32c-b0cf-45f9-98c1-f62222713002">
      <Terms xmlns="http://schemas.microsoft.com/office/infopath/2007/PartnerControls"/>
    </lcf76f155ced4ddcb4097134ff3c332f>
    <TaxCatchAll xmlns="f6001937-131a-4e96-baff-ca13d4d9a11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97F60DBB650B439C66544DB200CF18" ma:contentTypeVersion="16" ma:contentTypeDescription="Create a new document." ma:contentTypeScope="" ma:versionID="52fdd659b1389b50f1b2f325c1e1779a">
  <xsd:schema xmlns:xsd="http://www.w3.org/2001/XMLSchema" xmlns:xs="http://www.w3.org/2001/XMLSchema" xmlns:p="http://schemas.microsoft.com/office/2006/metadata/properties" xmlns:ns2="d142e32c-b0cf-45f9-98c1-f62222713002" xmlns:ns3="f6001937-131a-4e96-baff-ca13d4d9a111" targetNamespace="http://schemas.microsoft.com/office/2006/metadata/properties" ma:root="true" ma:fieldsID="a57a91606a716b9cca7cae7abbd585ee" ns2:_="" ns3:_="">
    <xsd:import namespace="d142e32c-b0cf-45f9-98c1-f62222713002"/>
    <xsd:import namespace="f6001937-131a-4e96-baff-ca13d4d9a11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42e32c-b0cf-45f9-98c1-f622227130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descriptio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f6d711f-df4e-4bf6-8041-a5aa06f7ca2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6001937-131a-4e96-baff-ca13d4d9a11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1eca013-5f85-49bc-81d3-8764c7494792}" ma:internalName="TaxCatchAll" ma:showField="CatchAllData" ma:web="f6001937-131a-4e96-baff-ca13d4d9a111">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681288-7806-430D-9BBA-254DCC6ED82F}">
  <ds:schemaRefs>
    <ds:schemaRef ds:uri="http://schemas.microsoft.com/sharepoint/v3/contenttype/forms"/>
  </ds:schemaRefs>
</ds:datastoreItem>
</file>

<file path=customXml/itemProps2.xml><?xml version="1.0" encoding="utf-8"?>
<ds:datastoreItem xmlns:ds="http://schemas.openxmlformats.org/officeDocument/2006/customXml" ds:itemID="{B6AE11A5-BEE4-47AE-A876-D224C8F94A57}">
  <ds:schemaRefs>
    <ds:schemaRef ds:uri="http://purl.org/dc/dcmitype/"/>
    <ds:schemaRef ds:uri="f6001937-131a-4e96-baff-ca13d4d9a111"/>
    <ds:schemaRef ds:uri="http://purl.org/dc/elements/1.1/"/>
    <ds:schemaRef ds:uri="http://schemas.microsoft.com/office/2006/documentManagement/types"/>
    <ds:schemaRef ds:uri="http://purl.org/dc/terms/"/>
    <ds:schemaRef ds:uri="http://schemas.microsoft.com/office/infopath/2007/PartnerControls"/>
    <ds:schemaRef ds:uri="http://www.w3.org/XML/1998/namespace"/>
    <ds:schemaRef ds:uri="http://schemas.openxmlformats.org/package/2006/metadata/core-properties"/>
    <ds:schemaRef ds:uri="d142e32c-b0cf-45f9-98c1-f62222713002"/>
    <ds:schemaRef ds:uri="http://schemas.microsoft.com/office/2006/metadata/properties"/>
  </ds:schemaRefs>
</ds:datastoreItem>
</file>

<file path=customXml/itemProps3.xml><?xml version="1.0" encoding="utf-8"?>
<ds:datastoreItem xmlns:ds="http://schemas.openxmlformats.org/officeDocument/2006/customXml" ds:itemID="{9185CF5B-7DCA-4E85-A440-447A9D0A21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42e32c-b0cf-45f9-98c1-f62222713002"/>
    <ds:schemaRef ds:uri="f6001937-131a-4e96-baff-ca13d4d9a1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1_Suomi Finland</Template>
  <TotalTime>306</TotalTime>
  <Words>3028</Words>
  <Application>Microsoft Macintosh PowerPoint</Application>
  <PresentationFormat>On-screen Show (16:9)</PresentationFormat>
  <Paragraphs>321</Paragraphs>
  <Slides>24</Slides>
  <Notes>24</Notes>
  <HiddenSlides>2</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Arial</vt:lpstr>
      <vt:lpstr>Arial,Sans-Serif</vt:lpstr>
      <vt:lpstr>Calibri</vt:lpstr>
      <vt:lpstr>Finlandica</vt:lpstr>
      <vt:lpstr>1_Suomi Finland</vt:lpstr>
      <vt:lpstr>1_Suomi Finland Blanco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Feeling inspired?  Let’s create the next masterpiece in collaboration.</vt:lpstr>
    </vt:vector>
  </TitlesOfParts>
  <Manager>Hasan &amp; Partners</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 WINDOWS INTO  FINNISH ARCHITECTURE</dc:title>
  <dc:creator>Smuel Stiller</dc:creator>
  <cp:lastModifiedBy>Pussinen Helena</cp:lastModifiedBy>
  <cp:revision>8</cp:revision>
  <dcterms:created xsi:type="dcterms:W3CDTF">2024-12-11T12:49:30Z</dcterms:created>
  <dcterms:modified xsi:type="dcterms:W3CDTF">2026-04-17T09:40:47Z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0x0101007E97F60DBB650B439C66544DB200CF18</vt:lpwstr>
  </property>
  <property fmtid="{D5CDD505-2E9C-101B-9397-08002B2CF9AE}" pid="3" name="MediaServiceImageTags">
    <vt:lpwstr/>
  </property>
</Properties>
</file>