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31" r:id="rId10"/>
    <p:sldId id="295" r:id="rId11"/>
    <p:sldId id="320" r:id="rId12"/>
    <p:sldId id="296" r:id="rId13"/>
    <p:sldId id="332" r:id="rId14"/>
    <p:sldId id="298" r:id="rId15"/>
    <p:sldId id="322" r:id="rId16"/>
    <p:sldId id="299" r:id="rId17"/>
    <p:sldId id="323" r:id="rId18"/>
    <p:sldId id="300" r:id="rId19"/>
    <p:sldId id="330" r:id="rId20"/>
    <p:sldId id="301" r:id="rId21"/>
    <p:sldId id="325" r:id="rId22"/>
    <p:sldId id="302" r:id="rId23"/>
    <p:sldId id="329" r:id="rId24"/>
    <p:sldId id="289" r:id="rId25"/>
    <p:sldId id="328"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AN" userId="S::anniina.nieminen@republic.fi::f7839237-dba9-434e-a8d8-c65406723c4d" providerId="AD"/>
  <p188:author id="{3455B831-4E5A-461A-53B9-6F5E5CE7FA3B}" name="Emma Kemppainen" initials="EK" userId="S::emma.kemppainen@republic.fi::8155b497-1e7e-4c60-bc78-05f00b1c973e" providerId="AD"/>
  <p188:author id="{A0FFE6CC-4A8E-91DF-898A-C86CB04609C2}" name="Helena Piirainen" initials="HP" userId="S::helena.piirainen@republic.fi::321f3615-564d-49fa-aaee-49cebc2980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2C6FC-E94E-A749-B497-431091CEED3B}" v="6" dt="2026-03-31T10:16:39.792"/>
    <p1510:client id="{CEF7C3BA-9D09-6EC4-AFFF-2D680ED5A909}" v="2" dt="2026-04-01T08:03:44.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orient="horz" pos="3117"/>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Kemppainen" userId="S::emma.kemppainen@republic.fi::8155b497-1e7e-4c60-bc78-05f00b1c973e" providerId="AD" clId="Web-{A862F006-FD72-3D4C-6170-9AF8C70B54AF}"/>
    <pc:docChg chg="modSld">
      <pc:chgData name="Emma Kemppainen" userId="S::emma.kemppainen@republic.fi::8155b497-1e7e-4c60-bc78-05f00b1c973e" providerId="AD" clId="Web-{A862F006-FD72-3D4C-6170-9AF8C70B54AF}" dt="2026-03-02T10:27:26.620" v="33"/>
      <pc:docMkLst>
        <pc:docMk/>
      </pc:docMkLst>
      <pc:sldChg chg="modNotes">
        <pc:chgData name="Emma Kemppainen" userId="S::emma.kemppainen@republic.fi::8155b497-1e7e-4c60-bc78-05f00b1c973e" providerId="AD" clId="Web-{A862F006-FD72-3D4C-6170-9AF8C70B54AF}" dt="2026-03-02T10:27:26.620" v="33"/>
        <pc:sldMkLst>
          <pc:docMk/>
          <pc:sldMk cId="425258350" sldId="329"/>
        </pc:sldMkLst>
      </pc:sldChg>
      <pc:sldChg chg="modNotes">
        <pc:chgData name="Emma Kemppainen" userId="S::emma.kemppainen@republic.fi::8155b497-1e7e-4c60-bc78-05f00b1c973e" providerId="AD" clId="Web-{A862F006-FD72-3D4C-6170-9AF8C70B54AF}" dt="2026-03-02T10:26:10.730" v="13"/>
        <pc:sldMkLst>
          <pc:docMk/>
          <pc:sldMk cId="3761637739" sldId="331"/>
        </pc:sldMkLst>
      </pc:sldChg>
    </pc:docChg>
  </pc:docChgLst>
  <pc:docChgLst>
    <pc:chgData name="Helena Piirainen" userId="321f3615-564d-49fa-aaee-49cebc29807f" providerId="ADAL" clId="{D1E85647-87CF-54A9-8508-F716E8734552}"/>
    <pc:docChg chg="modSld">
      <pc:chgData name="Helena Piirainen" userId="321f3615-564d-49fa-aaee-49cebc29807f" providerId="ADAL" clId="{D1E85647-87CF-54A9-8508-F716E8734552}" dt="2026-03-18T09:21:04.095" v="117" actId="20577"/>
      <pc:docMkLst>
        <pc:docMk/>
      </pc:docMkLst>
      <pc:sldChg chg="modNotesTx">
        <pc:chgData name="Helena Piirainen" userId="321f3615-564d-49fa-aaee-49cebc29807f" providerId="ADAL" clId="{D1E85647-87CF-54A9-8508-F716E8734552}" dt="2026-03-18T09:19:16.521" v="89" actId="20577"/>
        <pc:sldMkLst>
          <pc:docMk/>
          <pc:sldMk cId="1109670201" sldId="320"/>
        </pc:sldMkLst>
      </pc:sldChg>
      <pc:sldChg chg="modNotesTx">
        <pc:chgData name="Helena Piirainen" userId="321f3615-564d-49fa-aaee-49cebc29807f" providerId="ADAL" clId="{D1E85647-87CF-54A9-8508-F716E8734552}" dt="2026-03-18T09:21:04.095" v="117" actId="20577"/>
        <pc:sldMkLst>
          <pc:docMk/>
          <pc:sldMk cId="425258350" sldId="329"/>
        </pc:sldMkLst>
      </pc:sldChg>
    </pc:docChg>
  </pc:docChgLst>
  <pc:docChgLst>
    <pc:chgData name="Helena Piirainen" userId="S::helena.piirainen@republic.fi::321f3615-564d-49fa-aaee-49cebc29807f" providerId="AD" clId="Web-{CE7476C0-329F-3D4B-E27F-70FF9EDFBF0D}"/>
    <pc:docChg chg="modSld">
      <pc:chgData name="Helena Piirainen" userId="S::helena.piirainen@republic.fi::321f3615-564d-49fa-aaee-49cebc29807f" providerId="AD" clId="Web-{CE7476C0-329F-3D4B-E27F-70FF9EDFBF0D}" dt="2026-03-18T09:32:42.969" v="2"/>
      <pc:docMkLst>
        <pc:docMk/>
      </pc:docMkLst>
      <pc:sldChg chg="modNotes">
        <pc:chgData name="Helena Piirainen" userId="S::helena.piirainen@republic.fi::321f3615-564d-49fa-aaee-49cebc29807f" providerId="AD" clId="Web-{CE7476C0-329F-3D4B-E27F-70FF9EDFBF0D}" dt="2026-03-18T09:32:42.969" v="2"/>
        <pc:sldMkLst>
          <pc:docMk/>
          <pc:sldMk cId="152930842" sldId="322"/>
        </pc:sldMkLst>
      </pc:sldChg>
      <pc:sldChg chg="modNotes">
        <pc:chgData name="Helena Piirainen" userId="S::helena.piirainen@republic.fi::321f3615-564d-49fa-aaee-49cebc29807f" providerId="AD" clId="Web-{CE7476C0-329F-3D4B-E27F-70FF9EDFBF0D}" dt="2026-03-18T09:32:18.391" v="1"/>
        <pc:sldMkLst>
          <pc:docMk/>
          <pc:sldMk cId="425258350" sldId="329"/>
        </pc:sldMkLst>
      </pc:sldChg>
      <pc:sldChg chg="modNotes">
        <pc:chgData name="Helena Piirainen" userId="S::helena.piirainen@republic.fi::321f3615-564d-49fa-aaee-49cebc29807f" providerId="AD" clId="Web-{CE7476C0-329F-3D4B-E27F-70FF9EDFBF0D}" dt="2026-03-18T09:31:36.876" v="0"/>
        <pc:sldMkLst>
          <pc:docMk/>
          <pc:sldMk cId="3761637739" sldId="331"/>
        </pc:sldMkLst>
      </pc:sldChg>
    </pc:docChg>
  </pc:docChgLst>
  <pc:docChgLst>
    <pc:chgData name="Anniina Nieminen" userId="f7839237-dba9-434e-a8d8-c65406723c4d" providerId="ADAL" clId="{F77A5F71-E5E0-5517-9357-B0FFC58AD05D}"/>
    <pc:docChg chg="modSld">
      <pc:chgData name="Anniina Nieminen" userId="f7839237-dba9-434e-a8d8-c65406723c4d" providerId="ADAL" clId="{F77A5F71-E5E0-5517-9357-B0FFC58AD05D}" dt="2026-03-31T10:22:02.309" v="24" actId="1076"/>
      <pc:docMkLst>
        <pc:docMk/>
      </pc:docMkLst>
      <pc:sldChg chg="addSp modSp mod modAnim">
        <pc:chgData name="Anniina Nieminen" userId="f7839237-dba9-434e-a8d8-c65406723c4d" providerId="ADAL" clId="{F77A5F71-E5E0-5517-9357-B0FFC58AD05D}" dt="2026-03-31T10:22:02.309" v="24" actId="1076"/>
        <pc:sldMkLst>
          <pc:docMk/>
          <pc:sldMk cId="4097577496" sldId="291"/>
        </pc:sldMkLst>
        <pc:spChg chg="mod">
          <ac:chgData name="Anniina Nieminen" userId="f7839237-dba9-434e-a8d8-c65406723c4d" providerId="ADAL" clId="{F77A5F71-E5E0-5517-9357-B0FFC58AD05D}" dt="2026-03-31T10:20:58.241" v="21" actId="1036"/>
          <ac:spMkLst>
            <pc:docMk/>
            <pc:sldMk cId="4097577496" sldId="291"/>
            <ac:spMk id="6" creationId="{A8881967-11CE-B4A8-B0EC-CF6C0213E8ED}"/>
          </ac:spMkLst>
        </pc:spChg>
        <pc:spChg chg="mod">
          <ac:chgData name="Anniina Nieminen" userId="f7839237-dba9-434e-a8d8-c65406723c4d" providerId="ADAL" clId="{F77A5F71-E5E0-5517-9357-B0FFC58AD05D}" dt="2026-03-31T10:14:05.349" v="15" actId="1036"/>
          <ac:spMkLst>
            <pc:docMk/>
            <pc:sldMk cId="4097577496" sldId="291"/>
            <ac:spMk id="68" creationId="{DB891CE5-3405-E7F2-D64D-C6EE282F34C5}"/>
          </ac:spMkLst>
        </pc:spChg>
        <pc:grpChg chg="add mod">
          <ac:chgData name="Anniina Nieminen" userId="f7839237-dba9-434e-a8d8-c65406723c4d" providerId="ADAL" clId="{F77A5F71-E5E0-5517-9357-B0FFC58AD05D}" dt="2026-03-31T10:16:39.792" v="19"/>
          <ac:grpSpMkLst>
            <pc:docMk/>
            <pc:sldMk cId="4097577496" sldId="291"/>
            <ac:grpSpMk id="3" creationId="{67AB70BA-63D2-66DA-3E55-E5B121673058}"/>
          </ac:grpSpMkLst>
        </pc:grpChg>
        <pc:grpChg chg="mod">
          <ac:chgData name="Anniina Nieminen" userId="f7839237-dba9-434e-a8d8-c65406723c4d" providerId="ADAL" clId="{F77A5F71-E5E0-5517-9357-B0FFC58AD05D}" dt="2026-03-31T10:22:02.309" v="24" actId="1076"/>
          <ac:grpSpMkLst>
            <pc:docMk/>
            <pc:sldMk cId="4097577496" sldId="291"/>
            <ac:grpSpMk id="11" creationId="{413A5F53-69DE-0E7B-486E-2FBA846B2384}"/>
          </ac:grpSpMkLst>
        </pc:grpChg>
        <pc:grpChg chg="mod">
          <ac:chgData name="Anniina Nieminen" userId="f7839237-dba9-434e-a8d8-c65406723c4d" providerId="ADAL" clId="{F77A5F71-E5E0-5517-9357-B0FFC58AD05D}" dt="2026-03-31T10:13:17.894" v="3"/>
          <ac:grpSpMkLst>
            <pc:docMk/>
            <pc:sldMk cId="4097577496" sldId="291"/>
            <ac:grpSpMk id="69" creationId="{FCEC5890-62D2-FCA5-5452-3EDA5216E211}"/>
          </ac:grpSpMkLst>
        </pc:grpChg>
        <pc:picChg chg="mod">
          <ac:chgData name="Anniina Nieminen" userId="f7839237-dba9-434e-a8d8-c65406723c4d" providerId="ADAL" clId="{F77A5F71-E5E0-5517-9357-B0FFC58AD05D}" dt="2026-03-31T10:16:39.792" v="19"/>
          <ac:picMkLst>
            <pc:docMk/>
            <pc:sldMk cId="4097577496" sldId="291"/>
            <ac:picMk id="4" creationId="{C8D0DA22-96E4-8963-8AE0-A980137073FE}"/>
          </ac:picMkLst>
        </pc:picChg>
        <pc:picChg chg="mod modCrop">
          <ac:chgData name="Anniina Nieminen" userId="f7839237-dba9-434e-a8d8-c65406723c4d" providerId="ADAL" clId="{F77A5F71-E5E0-5517-9357-B0FFC58AD05D}" dt="2026-03-31T10:21:54.767" v="23" actId="18131"/>
          <ac:picMkLst>
            <pc:docMk/>
            <pc:sldMk cId="4097577496" sldId="291"/>
            <ac:picMk id="12" creationId="{8BDE1C60-D1AB-161B-3928-34052114063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1.4.2026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1.4.2026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r>
              <a:rPr lang="en-GB" sz="1200" kern="1200">
                <a:solidFill>
                  <a:schemeClr val="tx1"/>
                </a:solidFill>
                <a:effectLst/>
                <a:latin typeface="+mn-lt"/>
                <a:ea typeface="+mn-ea"/>
                <a:cs typeface="+mn-cs"/>
              </a:rPr>
              <a:t>One of Finland’s most internationally acclaimed authors is </a:t>
            </a:r>
            <a:r>
              <a:rPr lang="en-GB" sz="1200" b="1" kern="1200">
                <a:solidFill>
                  <a:schemeClr val="tx1"/>
                </a:solidFill>
                <a:effectLst/>
                <a:latin typeface="+mn-lt"/>
                <a:ea typeface="+mn-ea"/>
                <a:cs typeface="+mn-cs"/>
              </a:rPr>
              <a:t>Sofi Oksanen</a:t>
            </a:r>
            <a:r>
              <a:rPr lang="en-GB" sz="1200" kern="1200">
                <a:solidFill>
                  <a:schemeClr val="tx1"/>
                </a:solidFill>
                <a:effectLst/>
                <a:latin typeface="+mn-lt"/>
                <a:ea typeface="+mn-ea"/>
                <a:cs typeface="+mn-cs"/>
              </a:rPr>
              <a:t>, whose award-winning novel Purge (2008) gave rise to a new boom in Finnish literature around the world. Having won over ten awards, the novel has been translated into 39 languages. Her newest work, a hard-hitting political commentary essay collection titled Same River, Twice: Putin's War on Women (2023) has already been translated into 14 languages, with more publications on the way. A total of 161 translations of her works have been published to date.</a:t>
            </a:r>
            <a:endParaRPr lang="en-GB" sz="1200" kern="1200">
              <a:solidFill>
                <a:schemeClr val="tx1"/>
              </a:solidFill>
              <a:effectLst/>
              <a:latin typeface="+mn-lt"/>
            </a:endParaRPr>
          </a:p>
          <a:p>
            <a:endParaRPr lang="en-FI"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Other strong, outspoken, and internationally successful authors include </a:t>
            </a:r>
            <a:r>
              <a:rPr lang="en-GB" sz="1200" b="1" kern="1200">
                <a:solidFill>
                  <a:schemeClr val="tx1"/>
                </a:solidFill>
                <a:effectLst/>
                <a:latin typeface="+mn-lt"/>
                <a:ea typeface="+mn-ea"/>
                <a:cs typeface="+mn-cs"/>
              </a:rPr>
              <a:t>Kari </a:t>
            </a:r>
            <a:r>
              <a:rPr lang="en-GB" sz="1200" b="1" kern="1200" err="1">
                <a:solidFill>
                  <a:schemeClr val="tx1"/>
                </a:solidFill>
                <a:effectLst/>
                <a:latin typeface="+mn-lt"/>
                <a:ea typeface="+mn-ea"/>
                <a:cs typeface="+mn-cs"/>
              </a:rPr>
              <a:t>Hotakainen</a:t>
            </a:r>
            <a:r>
              <a:rPr lang="en-GB" sz="1200" kern="1200">
                <a:solidFill>
                  <a:schemeClr val="tx1"/>
                </a:solidFill>
                <a:effectLst/>
                <a:latin typeface="+mn-lt"/>
                <a:ea typeface="+mn-ea"/>
                <a:cs typeface="+mn-cs"/>
              </a:rPr>
              <a:t> (28 languages), </a:t>
            </a:r>
            <a:r>
              <a:rPr lang="en-GB" sz="1200" b="1" kern="1200">
                <a:solidFill>
                  <a:schemeClr val="tx1"/>
                </a:solidFill>
                <a:effectLst/>
                <a:latin typeface="+mn-lt"/>
                <a:ea typeface="+mn-ea"/>
                <a:cs typeface="+mn-cs"/>
              </a:rPr>
              <a:t>Selja Ahava</a:t>
            </a:r>
            <a:r>
              <a:rPr lang="en-GB" sz="1200" kern="1200">
                <a:solidFill>
                  <a:schemeClr val="tx1"/>
                </a:solidFill>
                <a:effectLst/>
                <a:latin typeface="+mn-lt"/>
                <a:ea typeface="+mn-ea"/>
                <a:cs typeface="+mn-cs"/>
              </a:rPr>
              <a:t> (25 languages), </a:t>
            </a:r>
            <a:r>
              <a:rPr lang="en-GB" sz="1200" b="1" kern="1200">
                <a:solidFill>
                  <a:schemeClr val="tx1"/>
                </a:solidFill>
                <a:effectLst/>
                <a:latin typeface="+mn-lt"/>
                <a:ea typeface="+mn-ea"/>
                <a:cs typeface="+mn-cs"/>
              </a:rPr>
              <a:t>Rosa </a:t>
            </a:r>
            <a:r>
              <a:rPr lang="en-GB" sz="1200" b="1" kern="1200" err="1">
                <a:solidFill>
                  <a:schemeClr val="tx1"/>
                </a:solidFill>
                <a:effectLst/>
                <a:latin typeface="+mn-lt"/>
                <a:ea typeface="+mn-ea"/>
                <a:cs typeface="+mn-cs"/>
              </a:rPr>
              <a:t>Liksom</a:t>
            </a:r>
            <a:r>
              <a:rPr lang="en-GB" sz="1200" kern="1200">
                <a:solidFill>
                  <a:schemeClr val="tx1"/>
                </a:solidFill>
                <a:effectLst/>
                <a:latin typeface="+mn-lt"/>
                <a:ea typeface="+mn-ea"/>
                <a:cs typeface="+mn-cs"/>
              </a:rPr>
              <a:t> (25 languages), </a:t>
            </a:r>
            <a:r>
              <a:rPr lang="en-GB" sz="1200" b="1" kern="1200">
                <a:solidFill>
                  <a:schemeClr val="tx1"/>
                </a:solidFill>
                <a:effectLst/>
                <a:latin typeface="+mn-lt"/>
                <a:ea typeface="+mn-ea"/>
                <a:cs typeface="+mn-cs"/>
              </a:rPr>
              <a:t>Tommi Kinnunen</a:t>
            </a:r>
            <a:r>
              <a:rPr lang="en-GB" sz="1200" kern="1200">
                <a:solidFill>
                  <a:schemeClr val="tx1"/>
                </a:solidFill>
                <a:effectLst/>
                <a:latin typeface="+mn-lt"/>
                <a:ea typeface="+mn-ea"/>
                <a:cs typeface="+mn-cs"/>
              </a:rPr>
              <a:t> (21 languages), </a:t>
            </a:r>
            <a:r>
              <a:rPr lang="en-GB" sz="1200" b="1" kern="1200">
                <a:solidFill>
                  <a:schemeClr val="tx1"/>
                </a:solidFill>
                <a:effectLst/>
                <a:latin typeface="+mn-lt"/>
                <a:ea typeface="+mn-ea"/>
                <a:cs typeface="+mn-cs"/>
              </a:rPr>
              <a:t>Katja </a:t>
            </a:r>
            <a:r>
              <a:rPr lang="en-GB" sz="1200" b="1" kern="1200" err="1">
                <a:solidFill>
                  <a:schemeClr val="tx1"/>
                </a:solidFill>
                <a:effectLst/>
                <a:latin typeface="+mn-lt"/>
                <a:ea typeface="+mn-ea"/>
                <a:cs typeface="+mn-cs"/>
              </a:rPr>
              <a:t>Kettu</a:t>
            </a:r>
            <a:r>
              <a:rPr lang="en-GB" sz="1200" kern="1200">
                <a:solidFill>
                  <a:schemeClr val="tx1"/>
                </a:solidFill>
                <a:effectLst/>
                <a:latin typeface="+mn-lt"/>
                <a:ea typeface="+mn-ea"/>
                <a:cs typeface="+mn-cs"/>
              </a:rPr>
              <a:t> (19 languages), </a:t>
            </a:r>
            <a:r>
              <a:rPr lang="en-GB" sz="1200" b="1" kern="1200">
                <a:solidFill>
                  <a:schemeClr val="tx1"/>
                </a:solidFill>
                <a:effectLst/>
                <a:latin typeface="+mn-lt"/>
                <a:ea typeface="+mn-ea"/>
                <a:cs typeface="+mn-cs"/>
              </a:rPr>
              <a:t>Riikka Pulkkinen</a:t>
            </a:r>
            <a:r>
              <a:rPr lang="en-GB" sz="1200" kern="1200">
                <a:solidFill>
                  <a:schemeClr val="tx1"/>
                </a:solidFill>
                <a:effectLst/>
                <a:latin typeface="+mn-lt"/>
                <a:ea typeface="+mn-ea"/>
                <a:cs typeface="+mn-cs"/>
              </a:rPr>
              <a:t> (18 languages), </a:t>
            </a:r>
            <a:r>
              <a:rPr lang="en-GB" sz="1200" b="1" kern="1200">
                <a:solidFill>
                  <a:schemeClr val="tx1"/>
                </a:solidFill>
                <a:effectLst/>
                <a:latin typeface="+mn-lt"/>
                <a:ea typeface="+mn-ea"/>
                <a:cs typeface="+mn-cs"/>
              </a:rPr>
              <a:t>Monika Fagerholm</a:t>
            </a:r>
            <a:r>
              <a:rPr lang="en-GB" sz="1200" kern="1200">
                <a:solidFill>
                  <a:schemeClr val="tx1"/>
                </a:solidFill>
                <a:effectLst/>
                <a:latin typeface="+mn-lt"/>
                <a:ea typeface="+mn-ea"/>
                <a:cs typeface="+mn-cs"/>
              </a:rPr>
              <a:t> (17 languages) and </a:t>
            </a:r>
            <a:r>
              <a:rPr lang="en-GB" sz="1200" b="1" kern="1200">
                <a:solidFill>
                  <a:schemeClr val="tx1"/>
                </a:solidFill>
                <a:effectLst/>
                <a:latin typeface="+mn-lt"/>
                <a:ea typeface="+mn-ea"/>
                <a:cs typeface="+mn-cs"/>
              </a:rPr>
              <a:t>Pajtim </a:t>
            </a:r>
            <a:r>
              <a:rPr lang="en-GB" sz="1200" b="1" kern="1200" err="1">
                <a:solidFill>
                  <a:schemeClr val="tx1"/>
                </a:solidFill>
                <a:effectLst/>
                <a:latin typeface="+mn-lt"/>
                <a:ea typeface="+mn-ea"/>
                <a:cs typeface="+mn-cs"/>
              </a:rPr>
              <a:t>Statovci</a:t>
            </a:r>
            <a:r>
              <a:rPr lang="en-GB" sz="1200" kern="1200">
                <a:solidFill>
                  <a:schemeClr val="tx1"/>
                </a:solidFill>
                <a:effectLst/>
                <a:latin typeface="+mn-lt"/>
                <a:ea typeface="+mn-ea"/>
                <a:cs typeface="+mn-cs"/>
              </a:rPr>
              <a:t> (17 languages).</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r>
              <a:rPr lang="en-GB" sz="1200" i="0" kern="1200">
                <a:solidFill>
                  <a:schemeClr val="tx1"/>
                </a:solidFill>
                <a:effectLst/>
                <a:latin typeface="+mn-lt"/>
                <a:ea typeface="+mn-ea"/>
                <a:cs typeface="+mn-cs"/>
              </a:rPr>
              <a:t>The latest international star of Finnish literary fiction is </a:t>
            </a:r>
            <a:r>
              <a:rPr lang="en-GB" sz="1200" b="1" i="0" kern="1200">
                <a:solidFill>
                  <a:schemeClr val="tx1"/>
                </a:solidFill>
                <a:effectLst/>
                <a:latin typeface="+mn-lt"/>
                <a:ea typeface="+mn-ea"/>
                <a:cs typeface="+mn-cs"/>
              </a:rPr>
              <a:t>Iida Turpeinen</a:t>
            </a:r>
            <a:r>
              <a:rPr lang="en-GB" sz="1200" i="0" kern="1200">
                <a:solidFill>
                  <a:schemeClr val="tx1"/>
                </a:solidFill>
                <a:effectLst/>
                <a:latin typeface="+mn-lt"/>
                <a:ea typeface="+mn-ea"/>
                <a:cs typeface="+mn-cs"/>
              </a:rPr>
              <a:t>, whose novel Beasts of the Sea (2023) has already been sold to 28 different language territories. Turpeinen’s debut novel illustrates how humans have exploited nature throughout history, leading to the extinction of many species.</a:t>
            </a:r>
          </a:p>
          <a:p>
            <a:endParaRPr lang="en-FI" sz="1200" i="0" kern="1200">
              <a:solidFill>
                <a:schemeClr val="tx1"/>
              </a:solidFill>
              <a:effectLst/>
              <a:latin typeface="+mn-lt"/>
              <a:ea typeface="+mn-ea"/>
              <a:cs typeface="+mn-cs"/>
            </a:endParaRPr>
          </a:p>
          <a:p>
            <a:r>
              <a:rPr lang="en-GB" sz="1200" i="0" kern="1200">
                <a:solidFill>
                  <a:schemeClr val="tx1"/>
                </a:solidFill>
                <a:effectLst/>
                <a:latin typeface="+mn-lt"/>
                <a:ea typeface="+mn-ea"/>
                <a:cs typeface="+mn-cs"/>
              </a:rPr>
              <a:t>The relationship between humans and nature is also masterfully depicted by </a:t>
            </a:r>
            <a:r>
              <a:rPr lang="en-GB" sz="1200" b="1" i="0" kern="1200">
                <a:solidFill>
                  <a:schemeClr val="tx1"/>
                </a:solidFill>
                <a:effectLst/>
                <a:latin typeface="+mn-lt"/>
                <a:ea typeface="+mn-ea"/>
                <a:cs typeface="+mn-cs"/>
              </a:rPr>
              <a:t>Matias Riikonen</a:t>
            </a:r>
            <a:r>
              <a:rPr lang="en-GB" sz="1200" i="0" kern="1200">
                <a:solidFill>
                  <a:schemeClr val="tx1"/>
                </a:solidFill>
                <a:effectLst/>
                <a:latin typeface="+mn-lt"/>
                <a:ea typeface="+mn-ea"/>
                <a:cs typeface="+mn-cs"/>
              </a:rPr>
              <a:t> in his award-winning novel Matara (2021). Both authors have a gift for exploring the human-nature relationship in a way that can fundamentally change the reader's perception of our connection to the natural world. Contemporary Finnish literature offers a wealth of fresh and thought-provoking perspectives on our relationship with nature, both in its present state and what its future might hold.</a:t>
            </a:r>
          </a:p>
          <a:p>
            <a:endParaRPr lang="en-FI" sz="1200" i="0" kern="1200">
              <a:solidFill>
                <a:schemeClr val="tx1"/>
              </a:solidFill>
              <a:effectLst/>
              <a:latin typeface="+mn-lt"/>
              <a:ea typeface="+mn-ea"/>
              <a:cs typeface="+mn-cs"/>
            </a:endParaRPr>
          </a:p>
          <a:p>
            <a:r>
              <a:rPr lang="en-GB" sz="1200" i="0" kern="1200">
                <a:solidFill>
                  <a:schemeClr val="tx1"/>
                </a:solidFill>
                <a:effectLst/>
                <a:latin typeface="+mn-lt"/>
                <a:ea typeface="+mn-ea"/>
                <a:cs typeface="+mn-cs"/>
              </a:rPr>
              <a:t>Finnish narrative non-fiction is also very popular. </a:t>
            </a:r>
            <a:r>
              <a:rPr lang="en-GB" sz="1200" b="1" i="0" kern="1200">
                <a:solidFill>
                  <a:schemeClr val="tx1"/>
                </a:solidFill>
                <a:effectLst/>
                <a:latin typeface="+mn-lt"/>
                <a:ea typeface="+mn-ea"/>
                <a:cs typeface="+mn-cs"/>
              </a:rPr>
              <a:t>Mia </a:t>
            </a:r>
            <a:r>
              <a:rPr lang="en-GB" sz="1200" b="1" i="0" kern="1200" err="1">
                <a:solidFill>
                  <a:schemeClr val="tx1"/>
                </a:solidFill>
                <a:effectLst/>
                <a:latin typeface="+mn-lt"/>
                <a:ea typeface="+mn-ea"/>
                <a:cs typeface="+mn-cs"/>
              </a:rPr>
              <a:t>Kankimäki</a:t>
            </a:r>
            <a:r>
              <a:rPr lang="en-GB" sz="1200" i="0" kern="1200" err="1">
                <a:solidFill>
                  <a:schemeClr val="tx1"/>
                </a:solidFill>
                <a:effectLst/>
                <a:latin typeface="+mn-lt"/>
                <a:ea typeface="+mn-ea"/>
                <a:cs typeface="+mn-cs"/>
              </a:rPr>
              <a:t>’s</a:t>
            </a:r>
            <a:r>
              <a:rPr lang="en-GB" sz="1200" i="0" kern="1200">
                <a:solidFill>
                  <a:schemeClr val="tx1"/>
                </a:solidFill>
                <a:effectLst/>
                <a:latin typeface="+mn-lt"/>
                <a:ea typeface="+mn-ea"/>
                <a:cs typeface="+mn-cs"/>
              </a:rPr>
              <a:t> The Women I Think About at Night (2018) combines personal narrative and researched material to portray forgotten exceptional women from throughout history. The translation rights to this non-fiction work have been sold to 18 language territories. </a:t>
            </a:r>
            <a:r>
              <a:rPr lang="en-GB" sz="1200" b="1" i="0" kern="1200">
                <a:solidFill>
                  <a:schemeClr val="tx1"/>
                </a:solidFill>
                <a:effectLst/>
                <a:latin typeface="+mn-lt"/>
                <a:ea typeface="+mn-ea"/>
                <a:cs typeface="+mn-cs"/>
              </a:rPr>
              <a:t>Katja </a:t>
            </a:r>
            <a:r>
              <a:rPr lang="en-GB" sz="1200" b="1" i="0" kern="1200" err="1">
                <a:solidFill>
                  <a:schemeClr val="tx1"/>
                </a:solidFill>
                <a:effectLst/>
                <a:latin typeface="+mn-lt"/>
                <a:ea typeface="+mn-ea"/>
                <a:cs typeface="+mn-cs"/>
              </a:rPr>
              <a:t>Pantzar</a:t>
            </a:r>
            <a:r>
              <a:rPr lang="en-GB" sz="1200" i="0" kern="1200" err="1">
                <a:solidFill>
                  <a:schemeClr val="tx1"/>
                </a:solidFill>
                <a:effectLst/>
                <a:latin typeface="+mn-lt"/>
                <a:ea typeface="+mn-ea"/>
                <a:cs typeface="+mn-cs"/>
              </a:rPr>
              <a:t>’s</a:t>
            </a:r>
            <a:r>
              <a:rPr lang="en-GB" sz="1200" i="0" kern="1200">
                <a:solidFill>
                  <a:schemeClr val="tx1"/>
                </a:solidFill>
                <a:effectLst/>
                <a:latin typeface="+mn-lt"/>
                <a:ea typeface="+mn-ea"/>
                <a:cs typeface="+mn-cs"/>
              </a:rPr>
              <a:t> books on the Finnish concept of sisu have been sold to a few dozen language territories as well. </a:t>
            </a:r>
            <a:r>
              <a:rPr lang="en-GB" sz="1200" b="1" i="0" kern="1200">
                <a:solidFill>
                  <a:schemeClr val="tx1"/>
                </a:solidFill>
                <a:effectLst/>
                <a:latin typeface="+mn-lt"/>
                <a:ea typeface="+mn-ea"/>
                <a:cs typeface="+mn-cs"/>
              </a:rPr>
              <a:t>Tiina </a:t>
            </a:r>
            <a:r>
              <a:rPr lang="en-GB" sz="1200" b="1" i="0" kern="1200" err="1">
                <a:solidFill>
                  <a:schemeClr val="tx1"/>
                </a:solidFill>
                <a:effectLst/>
                <a:latin typeface="+mn-lt"/>
                <a:ea typeface="+mn-ea"/>
                <a:cs typeface="+mn-cs"/>
              </a:rPr>
              <a:t>Raevaara</a:t>
            </a:r>
            <a:r>
              <a:rPr lang="en-GB" sz="1200" i="0" kern="1200" err="1">
                <a:solidFill>
                  <a:schemeClr val="tx1"/>
                </a:solidFill>
                <a:effectLst/>
                <a:latin typeface="+mn-lt"/>
                <a:ea typeface="+mn-ea"/>
                <a:cs typeface="+mn-cs"/>
              </a:rPr>
              <a:t>’s</a:t>
            </a:r>
            <a:r>
              <a:rPr lang="en-GB" sz="1200" i="0" kern="1200">
                <a:solidFill>
                  <a:schemeClr val="tx1"/>
                </a:solidFill>
                <a:effectLst/>
                <a:latin typeface="+mn-lt"/>
                <a:ea typeface="+mn-ea"/>
                <a:cs typeface="+mn-cs"/>
              </a:rPr>
              <a:t> non-fiction book on the dream of immortality, A Short History of Eternal Life (2024), is one of this year’s non-fiction favourites around the world.  </a:t>
            </a:r>
            <a:endParaRPr lang="en-FI" sz="1200" i="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E7C2A-0AD5-BB13-D733-C34031C3E8B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924BF91-31BB-8214-4F1B-0F28B22B98F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1AE52120-EA8E-0263-7963-11D7482E73BC}"/>
              </a:ext>
            </a:extLst>
          </p:cNvPr>
          <p:cNvSpPr>
            <a:spLocks noGrp="1"/>
          </p:cNvSpPr>
          <p:nvPr>
            <p:ph type="body" idx="1"/>
          </p:nvPr>
        </p:nvSpPr>
        <p:spPr/>
        <p:txBody>
          <a:bodyPr/>
          <a:lstStyle/>
          <a:p>
            <a:r>
              <a:rPr lang="en-GB" sz="1200" i="0" kern="1200">
                <a:solidFill>
                  <a:schemeClr val="tx1"/>
                </a:solidFill>
                <a:effectLst/>
                <a:latin typeface="+mn-lt"/>
                <a:ea typeface="+mn-ea"/>
                <a:cs typeface="+mn-cs"/>
              </a:rPr>
              <a:t>Finnish crime novels are exploding in popularity around the world—so much so that it has been called a Fin-Noir boom! The translation rights to </a:t>
            </a:r>
            <a:r>
              <a:rPr lang="en-GB" sz="1200" b="1" i="0" kern="1200">
                <a:solidFill>
                  <a:schemeClr val="tx1"/>
                </a:solidFill>
                <a:effectLst/>
                <a:latin typeface="+mn-lt"/>
                <a:ea typeface="+mn-ea"/>
                <a:cs typeface="+mn-cs"/>
              </a:rPr>
              <a:t>Satu Rämö</a:t>
            </a:r>
            <a:r>
              <a:rPr lang="en-GB" sz="1200" i="0" kern="1200">
                <a:solidFill>
                  <a:schemeClr val="tx1"/>
                </a:solidFill>
                <a:effectLst/>
                <a:latin typeface="+mn-lt"/>
                <a:ea typeface="+mn-ea"/>
                <a:cs typeface="+mn-cs"/>
              </a:rPr>
              <a:t>’s Iceland-based Hildur series (2022–) have </a:t>
            </a:r>
            <a:r>
              <a:rPr lang="en-GB"/>
              <a:t>now been</a:t>
            </a:r>
            <a:r>
              <a:rPr lang="en-GB" sz="1200" i="0" kern="1200">
                <a:solidFill>
                  <a:schemeClr val="tx1"/>
                </a:solidFill>
                <a:effectLst/>
                <a:latin typeface="+mn-lt"/>
                <a:ea typeface="+mn-ea"/>
                <a:cs typeface="+mn-cs"/>
              </a:rPr>
              <a:t> sold for </a:t>
            </a:r>
            <a:r>
              <a:rPr lang="en-GB"/>
              <a:t>almost 30 </a:t>
            </a:r>
            <a:r>
              <a:rPr lang="en-GB" sz="1200" i="0" kern="1200">
                <a:solidFill>
                  <a:schemeClr val="tx1"/>
                </a:solidFill>
                <a:effectLst/>
                <a:latin typeface="+mn-lt"/>
                <a:ea typeface="+mn-ea"/>
                <a:cs typeface="+mn-cs"/>
              </a:rPr>
              <a:t>language territories, and the books have sold over a million copies worldwide. A Finnish-Icelandic TV series based on the Hildur books is also in the works.</a:t>
            </a:r>
          </a:p>
          <a:p>
            <a:endParaRPr lang="en-FI" sz="1200" i="0" kern="1200">
              <a:solidFill>
                <a:schemeClr val="tx1"/>
              </a:solidFill>
              <a:effectLst/>
              <a:latin typeface="+mn-lt"/>
              <a:ea typeface="+mn-ea"/>
              <a:cs typeface="+mn-cs"/>
            </a:endParaRPr>
          </a:p>
          <a:p>
            <a:r>
              <a:rPr lang="en-GB" sz="1200" i="0" kern="1200">
                <a:solidFill>
                  <a:schemeClr val="tx1"/>
                </a:solidFill>
                <a:effectLst/>
                <a:latin typeface="+mn-lt"/>
                <a:ea typeface="+mn-ea"/>
                <a:cs typeface="+mn-cs"/>
              </a:rPr>
              <a:t>The list of the most translated authors of all time includes the Finnish crime writers </a:t>
            </a:r>
            <a:r>
              <a:rPr lang="en-GB" sz="1200" b="1" i="0" kern="1200">
                <a:solidFill>
                  <a:schemeClr val="tx1"/>
                </a:solidFill>
                <a:effectLst/>
                <a:latin typeface="+mn-lt"/>
                <a:ea typeface="+mn-ea"/>
                <a:cs typeface="+mn-cs"/>
              </a:rPr>
              <a:t>Antti Tuomainen</a:t>
            </a:r>
            <a:r>
              <a:rPr lang="en-GB" sz="1200" i="0" kern="1200">
                <a:solidFill>
                  <a:schemeClr val="tx1"/>
                </a:solidFill>
                <a:effectLst/>
                <a:latin typeface="+mn-lt"/>
                <a:ea typeface="+mn-ea"/>
                <a:cs typeface="+mn-cs"/>
              </a:rPr>
              <a:t> (</a:t>
            </a:r>
            <a:r>
              <a:rPr lang="en-GB"/>
              <a:t>with 107</a:t>
            </a:r>
            <a:r>
              <a:rPr lang="en-GB" sz="1200" i="0" kern="1200">
                <a:solidFill>
                  <a:schemeClr val="tx1"/>
                </a:solidFill>
                <a:effectLst/>
                <a:latin typeface="+mn-lt"/>
                <a:ea typeface="+mn-ea"/>
                <a:cs typeface="+mn-cs"/>
              </a:rPr>
              <a:t> translations) and </a:t>
            </a:r>
            <a:r>
              <a:rPr lang="en-GB" sz="1200" b="1" i="0" kern="1200">
                <a:solidFill>
                  <a:schemeClr val="tx1"/>
                </a:solidFill>
                <a:effectLst/>
                <a:latin typeface="+mn-lt"/>
                <a:ea typeface="+mn-ea"/>
                <a:cs typeface="+mn-cs"/>
              </a:rPr>
              <a:t>Max Seeck</a:t>
            </a:r>
            <a:r>
              <a:rPr lang="en-GB" sz="1200" i="0" kern="1200">
                <a:solidFill>
                  <a:schemeClr val="tx1"/>
                </a:solidFill>
                <a:effectLst/>
                <a:latin typeface="+mn-lt"/>
                <a:ea typeface="+mn-ea"/>
                <a:cs typeface="+mn-cs"/>
              </a:rPr>
              <a:t> (</a:t>
            </a:r>
            <a:r>
              <a:rPr lang="en-GB"/>
              <a:t>with 88</a:t>
            </a:r>
            <a:r>
              <a:rPr lang="en-GB" sz="1200" i="0" kern="1200">
                <a:solidFill>
                  <a:schemeClr val="tx1"/>
                </a:solidFill>
                <a:effectLst/>
                <a:latin typeface="+mn-lt"/>
                <a:ea typeface="+mn-ea"/>
                <a:cs typeface="+mn-cs"/>
              </a:rPr>
              <a:t> translations</a:t>
            </a:r>
            <a:r>
              <a:rPr lang="en-GB"/>
              <a:t> to 32 different languages, the most translations for any Finnish contemporary adult fiction writer in 2020–2025).</a:t>
            </a:r>
            <a:r>
              <a:rPr lang="en-GB" sz="1200" i="0" kern="1200">
                <a:solidFill>
                  <a:schemeClr val="tx1"/>
                </a:solidFill>
                <a:effectLst/>
                <a:latin typeface="+mn-lt"/>
                <a:ea typeface="+mn-ea"/>
                <a:cs typeface="+mn-cs"/>
              </a:rPr>
              <a:t> Other current crime writers making waves abroad include </a:t>
            </a:r>
            <a:r>
              <a:rPr lang="en-GB" sz="1200" b="1" i="0" kern="1200">
                <a:solidFill>
                  <a:schemeClr val="tx1"/>
                </a:solidFill>
                <a:effectLst/>
                <a:latin typeface="+mn-lt"/>
                <a:ea typeface="+mn-ea"/>
                <a:cs typeface="+mn-cs"/>
              </a:rPr>
              <a:t>Arttu Tuominen</a:t>
            </a:r>
            <a:r>
              <a:rPr lang="en-GB" sz="120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Elina Backman</a:t>
            </a:r>
            <a:r>
              <a:rPr lang="en-GB" sz="120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Eva Frantz</a:t>
            </a:r>
            <a:r>
              <a:rPr lang="en-GB" sz="120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Martta Kaukonen</a:t>
            </a:r>
            <a:r>
              <a:rPr lang="en-GB" sz="1200" i="0" kern="1200">
                <a:solidFill>
                  <a:schemeClr val="tx1"/>
                </a:solidFill>
                <a:effectLst/>
                <a:latin typeface="+mn-lt"/>
                <a:ea typeface="+mn-ea"/>
                <a:cs typeface="+mn-cs"/>
              </a:rPr>
              <a:t> and </a:t>
            </a:r>
            <a:r>
              <a:rPr lang="en-GB" sz="1200" b="1" i="0" kern="1200">
                <a:solidFill>
                  <a:schemeClr val="tx1"/>
                </a:solidFill>
                <a:effectLst/>
                <a:latin typeface="+mn-lt"/>
                <a:ea typeface="+mn-ea"/>
                <a:cs typeface="+mn-cs"/>
              </a:rPr>
              <a:t>A.M. Ollikainen</a:t>
            </a:r>
            <a:r>
              <a:rPr lang="en-GB" sz="1200" i="0" kern="1200">
                <a:solidFill>
                  <a:schemeClr val="tx1"/>
                </a:solidFill>
                <a:effectLst/>
                <a:latin typeface="+mn-lt"/>
                <a:ea typeface="+mn-ea"/>
                <a:cs typeface="+mn-cs"/>
              </a:rPr>
              <a:t>.</a:t>
            </a:r>
            <a:endParaRPr lang="en-FI" sz="1200" i="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BE93C78E-FD59-942D-8EA5-0CFA6160ABCE}"/>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732691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r>
              <a:rPr lang="en-GB"/>
              <a:t>When we talk about Finland being one of the most literate countries in the world, it’s important to understand that it is largely the result of long-term, deliberate public policy that treats reading as a basic right rather than a privilege.</a:t>
            </a:r>
          </a:p>
          <a:p>
            <a:endParaRPr lang="en-GB"/>
          </a:p>
          <a:p>
            <a:r>
              <a:rPr lang="en-GB"/>
              <a:t>One concrete example of this is the Finnish maternity package for all expecting parents who want it, regardless of income. Alongside essential baby items, the package includes a picture book. This sends a clear message from the very beginning of a child’s life: books and reading matter, and they belong in every home.</a:t>
            </a:r>
          </a:p>
          <a:p>
            <a:endParaRPr lang="en-GB"/>
          </a:p>
          <a:p>
            <a:r>
              <a:rPr lang="en-GB"/>
              <a:t>In addition to this, Finland’s public health clinics, which nearly all families regularly visit during early childhood, distribute free book bags to parents. These book bags typically include age-appropriate books and guidance on reading aloud, helping parents support early literacy even before a child can read independently.</a:t>
            </a:r>
          </a:p>
          <a:p>
            <a:endParaRPr lang="en-GB"/>
          </a:p>
          <a:p>
            <a:r>
              <a:rPr lang="en-GB"/>
              <a:t>(Finnish children’s and young adult literature is also popular internationally, because Finnish authors and illustrators deal with all kinds of themes impressively and boldly in their books – whether it’s difficult topics like the death of a loved one, or what climate change means from the perspective of young readers. </a:t>
            </a:r>
            <a:r>
              <a:rPr lang="en-GB" sz="1200" i="0" kern="1200">
                <a:solidFill>
                  <a:schemeClr val="tx1"/>
                </a:solidFill>
                <a:effectLst/>
                <a:latin typeface="+mn-lt"/>
                <a:ea typeface="+mn-ea"/>
                <a:cs typeface="+mn-cs"/>
              </a:rPr>
              <a:t>The most widely translated Finnish author of children and young adult books is </a:t>
            </a:r>
            <a:r>
              <a:rPr lang="en-GB" sz="1200" b="1" i="0" kern="1200">
                <a:solidFill>
                  <a:schemeClr val="tx1"/>
                </a:solidFill>
                <a:effectLst/>
                <a:latin typeface="+mn-lt"/>
                <a:ea typeface="+mn-ea"/>
                <a:cs typeface="+mn-cs"/>
              </a:rPr>
              <a:t>Timo </a:t>
            </a:r>
            <a:r>
              <a:rPr lang="en-GB" sz="1200" b="1" i="0" kern="1200" err="1">
                <a:solidFill>
                  <a:schemeClr val="tx1"/>
                </a:solidFill>
                <a:effectLst/>
                <a:latin typeface="+mn-lt"/>
                <a:ea typeface="+mn-ea"/>
                <a:cs typeface="+mn-cs"/>
              </a:rPr>
              <a:t>Parvela</a:t>
            </a:r>
            <a:r>
              <a:rPr lang="en-GB" sz="1200" i="0" kern="1200">
                <a:solidFill>
                  <a:schemeClr val="tx1"/>
                </a:solidFill>
                <a:effectLst/>
                <a:latin typeface="+mn-lt"/>
                <a:ea typeface="+mn-ea"/>
                <a:cs typeface="+mn-cs"/>
              </a:rPr>
              <a:t>, whose nearly 70 books have been translated into 36 different languages. There are over 300 published translations in total. </a:t>
            </a:r>
            <a:r>
              <a:rPr lang="en-GB" sz="1200" b="1" i="0" kern="1200">
                <a:solidFill>
                  <a:schemeClr val="tx1"/>
                </a:solidFill>
                <a:effectLst/>
                <a:latin typeface="+mn-lt"/>
                <a:ea typeface="+mn-ea"/>
                <a:cs typeface="+mn-cs"/>
              </a:rPr>
              <a:t>Salla </a:t>
            </a:r>
            <a:r>
              <a:rPr lang="en-GB" sz="1200" b="1" i="0" kern="1200" err="1">
                <a:solidFill>
                  <a:schemeClr val="tx1"/>
                </a:solidFill>
                <a:effectLst/>
                <a:latin typeface="+mn-lt"/>
                <a:ea typeface="+mn-ea"/>
                <a:cs typeface="+mn-cs"/>
              </a:rPr>
              <a:t>Simukka</a:t>
            </a:r>
            <a:r>
              <a:rPr lang="en-GB" sz="1200" i="0" kern="1200" err="1">
                <a:solidFill>
                  <a:schemeClr val="tx1"/>
                </a:solidFill>
                <a:effectLst/>
                <a:latin typeface="+mn-lt"/>
                <a:ea typeface="+mn-ea"/>
                <a:cs typeface="+mn-cs"/>
              </a:rPr>
              <a:t>’s</a:t>
            </a:r>
            <a:r>
              <a:rPr lang="en-GB" sz="1200" i="0" kern="1200">
                <a:solidFill>
                  <a:schemeClr val="tx1"/>
                </a:solidFill>
                <a:effectLst/>
                <a:latin typeface="+mn-lt"/>
                <a:ea typeface="+mn-ea"/>
                <a:cs typeface="+mn-cs"/>
              </a:rPr>
              <a:t> young adult books have also been translated into 38 languages. The children’s series by </a:t>
            </a:r>
            <a:r>
              <a:rPr lang="en-GB" sz="1200" b="1" i="0" kern="1200">
                <a:solidFill>
                  <a:schemeClr val="tx1"/>
                </a:solidFill>
                <a:effectLst/>
                <a:latin typeface="+mn-lt"/>
                <a:ea typeface="+mn-ea"/>
                <a:cs typeface="+mn-cs"/>
              </a:rPr>
              <a:t>Sinikka</a:t>
            </a:r>
            <a:r>
              <a:rPr lang="en-GB" sz="1200" i="0" kern="1200">
                <a:solidFill>
                  <a:schemeClr val="tx1"/>
                </a:solidFill>
                <a:effectLst/>
                <a:latin typeface="+mn-lt"/>
                <a:ea typeface="+mn-ea"/>
                <a:cs typeface="+mn-cs"/>
              </a:rPr>
              <a:t> and </a:t>
            </a:r>
            <a:r>
              <a:rPr lang="en-GB" sz="1200" b="1" i="0" kern="1200">
                <a:solidFill>
                  <a:schemeClr val="tx1"/>
                </a:solidFill>
                <a:effectLst/>
                <a:latin typeface="+mn-lt"/>
                <a:ea typeface="+mn-ea"/>
                <a:cs typeface="+mn-cs"/>
              </a:rPr>
              <a:t>Tiina </a:t>
            </a:r>
            <a:r>
              <a:rPr lang="en-GB" sz="1200" b="1" i="0" kern="1200" err="1">
                <a:solidFill>
                  <a:schemeClr val="tx1"/>
                </a:solidFill>
                <a:effectLst/>
                <a:latin typeface="+mn-lt"/>
                <a:ea typeface="+mn-ea"/>
                <a:cs typeface="+mn-cs"/>
              </a:rPr>
              <a:t>Nopola</a:t>
            </a:r>
            <a:r>
              <a:rPr lang="en-GB" sz="1200" i="0" kern="1200">
                <a:solidFill>
                  <a:schemeClr val="tx1"/>
                </a:solidFill>
                <a:effectLst/>
                <a:latin typeface="+mn-lt"/>
                <a:ea typeface="+mn-ea"/>
                <a:cs typeface="+mn-cs"/>
              </a:rPr>
              <a:t> also continue to capture the interest of readers around the world.</a:t>
            </a:r>
            <a:endParaRPr lang="en-GB"/>
          </a:p>
          <a:p>
            <a:endParaRPr lang="en-FI" sz="1200" i="0" kern="1200">
              <a:solidFill>
                <a:schemeClr val="tx1"/>
              </a:solidFill>
              <a:effectLst/>
              <a:latin typeface="+mn-lt"/>
              <a:ea typeface="+mn-ea"/>
              <a:cs typeface="+mn-cs"/>
            </a:endParaRPr>
          </a:p>
          <a:p>
            <a:r>
              <a:rPr lang="en-GB" sz="1200" i="0" kern="1200">
                <a:solidFill>
                  <a:schemeClr val="tx1"/>
                </a:solidFill>
                <a:effectLst/>
                <a:latin typeface="+mn-lt"/>
                <a:ea typeface="+mn-ea"/>
                <a:cs typeface="+mn-cs"/>
              </a:rPr>
              <a:t>Finland also has a strong tradition of illustrators. For example, </a:t>
            </a:r>
            <a:r>
              <a:rPr lang="en-GB" sz="1200" b="1" i="0" kern="1200">
                <a:solidFill>
                  <a:schemeClr val="tx1"/>
                </a:solidFill>
                <a:effectLst/>
                <a:latin typeface="+mn-lt"/>
                <a:ea typeface="+mn-ea"/>
                <a:cs typeface="+mn-cs"/>
              </a:rPr>
              <a:t>Mauri </a:t>
            </a:r>
            <a:r>
              <a:rPr lang="en-GB" sz="1200" b="1" i="0" kern="1200" err="1">
                <a:solidFill>
                  <a:schemeClr val="tx1"/>
                </a:solidFill>
                <a:effectLst/>
                <a:latin typeface="+mn-lt"/>
                <a:ea typeface="+mn-ea"/>
                <a:cs typeface="+mn-cs"/>
              </a:rPr>
              <a:t>Kunnas</a:t>
            </a:r>
            <a:r>
              <a:rPr lang="en-GB" sz="1200" i="0" kern="1200">
                <a:solidFill>
                  <a:schemeClr val="tx1"/>
                </a:solidFill>
                <a:effectLst/>
                <a:latin typeface="+mn-lt"/>
                <a:ea typeface="+mn-ea"/>
                <a:cs typeface="+mn-cs"/>
              </a:rPr>
              <a:t>’ 50+ works have been translated into 35 languages. His most popular title is Santa Claus (1995). </a:t>
            </a:r>
            <a:r>
              <a:rPr lang="en-GB" sz="1200" b="1" i="0" kern="1200">
                <a:solidFill>
                  <a:schemeClr val="tx1"/>
                </a:solidFill>
                <a:effectLst/>
                <a:latin typeface="+mn-lt"/>
                <a:ea typeface="+mn-ea"/>
                <a:cs typeface="+mn-cs"/>
              </a:rPr>
              <a:t>Aino </a:t>
            </a:r>
            <a:r>
              <a:rPr lang="en-GB" sz="1200" b="1" i="0" kern="1200" err="1">
                <a:solidFill>
                  <a:schemeClr val="tx1"/>
                </a:solidFill>
                <a:effectLst/>
                <a:latin typeface="+mn-lt"/>
                <a:ea typeface="+mn-ea"/>
                <a:cs typeface="+mn-cs"/>
              </a:rPr>
              <a:t>Havukainen</a:t>
            </a:r>
            <a:r>
              <a:rPr lang="en-GB" sz="1200" i="0" kern="1200">
                <a:solidFill>
                  <a:schemeClr val="tx1"/>
                </a:solidFill>
                <a:effectLst/>
                <a:latin typeface="+mn-lt"/>
                <a:ea typeface="+mn-ea"/>
                <a:cs typeface="+mn-cs"/>
              </a:rPr>
              <a:t> and </a:t>
            </a:r>
            <a:r>
              <a:rPr lang="en-GB" sz="1200" b="1" i="0" kern="1200">
                <a:solidFill>
                  <a:schemeClr val="tx1"/>
                </a:solidFill>
                <a:effectLst/>
                <a:latin typeface="+mn-lt"/>
                <a:ea typeface="+mn-ea"/>
                <a:cs typeface="+mn-cs"/>
              </a:rPr>
              <a:t>Sami Toivonen</a:t>
            </a:r>
            <a:r>
              <a:rPr lang="en-GB" sz="1200" i="0" kern="1200">
                <a:solidFill>
                  <a:schemeClr val="tx1"/>
                </a:solidFill>
                <a:effectLst/>
                <a:latin typeface="+mn-lt"/>
                <a:ea typeface="+mn-ea"/>
                <a:cs typeface="+mn-cs"/>
              </a:rPr>
              <a:t>’s Tatu and </a:t>
            </a:r>
            <a:r>
              <a:rPr lang="en-GB" sz="1200" i="0" kern="1200" err="1">
                <a:solidFill>
                  <a:schemeClr val="tx1"/>
                </a:solidFill>
                <a:effectLst/>
                <a:latin typeface="+mn-lt"/>
                <a:ea typeface="+mn-ea"/>
                <a:cs typeface="+mn-cs"/>
              </a:rPr>
              <a:t>Patu</a:t>
            </a:r>
            <a:r>
              <a:rPr lang="en-GB" sz="1200" i="0" kern="1200">
                <a:solidFill>
                  <a:schemeClr val="tx1"/>
                </a:solidFill>
                <a:effectLst/>
                <a:latin typeface="+mn-lt"/>
                <a:ea typeface="+mn-ea"/>
                <a:cs typeface="+mn-cs"/>
              </a:rPr>
              <a:t> children’s books have been translated into nearly 30 languages. One of the most internationally renowned Finland-Swedish illustrators and authors is </a:t>
            </a:r>
            <a:r>
              <a:rPr lang="en-GB" sz="1200" b="1" i="0" kern="1200">
                <a:solidFill>
                  <a:schemeClr val="tx1"/>
                </a:solidFill>
                <a:effectLst/>
                <a:latin typeface="+mn-lt"/>
                <a:ea typeface="+mn-ea"/>
                <a:cs typeface="+mn-cs"/>
              </a:rPr>
              <a:t>Linda </a:t>
            </a:r>
            <a:r>
              <a:rPr lang="en-GB" sz="1200" b="1" i="0" kern="1200" err="1">
                <a:solidFill>
                  <a:schemeClr val="tx1"/>
                </a:solidFill>
                <a:effectLst/>
                <a:latin typeface="+mn-lt"/>
                <a:ea typeface="+mn-ea"/>
                <a:cs typeface="+mn-cs"/>
              </a:rPr>
              <a:t>Bondestam</a:t>
            </a:r>
            <a:r>
              <a:rPr lang="en-GB" sz="1200" i="0" kern="1200">
                <a:solidFill>
                  <a:schemeClr val="tx1"/>
                </a:solidFill>
                <a:effectLst/>
                <a:latin typeface="+mn-lt"/>
                <a:ea typeface="+mn-ea"/>
                <a:cs typeface="+mn-cs"/>
              </a:rPr>
              <a:t>, who has received numerous awards for her work.</a:t>
            </a:r>
            <a:endParaRPr lang="en-GB" sz="1200" i="0" kern="1200">
              <a:solidFill>
                <a:schemeClr val="tx1"/>
              </a:solidFill>
              <a:effectLst/>
              <a:latin typeface="+mn-lt"/>
            </a:endParaRPr>
          </a:p>
          <a:p>
            <a:endParaRPr lang="en-FI" sz="1200" i="0" kern="1200">
              <a:solidFill>
                <a:schemeClr val="tx1"/>
              </a:solidFill>
              <a:effectLst/>
              <a:latin typeface="+mn-lt"/>
              <a:ea typeface="+mn-ea"/>
              <a:cs typeface="+mn-cs"/>
            </a:endParaRPr>
          </a:p>
          <a:p>
            <a:r>
              <a:rPr lang="en-GB" sz="1200" i="0" kern="1200">
                <a:solidFill>
                  <a:schemeClr val="tx1"/>
                </a:solidFill>
                <a:effectLst/>
                <a:latin typeface="+mn-lt"/>
                <a:ea typeface="+mn-ea"/>
                <a:cs typeface="+mn-cs"/>
              </a:rPr>
              <a:t>Today, nearly half of Finland's literary export revenue comes from the sale of translation rights for children's and young adult literature</a:t>
            </a:r>
            <a:r>
              <a:rPr lang="en-GB"/>
              <a:t>.)</a:t>
            </a:r>
            <a:endParaRPr lang="en-FI" sz="1200" i="0" kern="1200">
              <a:solidFill>
                <a:schemeClr val="tx1"/>
              </a:solidFill>
              <a:effectLst/>
              <a:latin typeface="+mn-lt"/>
              <a:ea typeface="+mn-ea"/>
              <a:cs typeface="+mn-cs"/>
            </a:endParaRPr>
          </a:p>
          <a:p>
            <a:pPr marL="171450" indent="-171450">
              <a:buFont typeface="Arial" panose="020B0604020202020204" pitchFamily="34" charset="0"/>
              <a:buChar char="•"/>
            </a:pP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r>
              <a:rPr lang="en-GB" sz="1200" i="0" kern="1200">
                <a:solidFill>
                  <a:schemeClr val="tx1"/>
                </a:solidFill>
                <a:effectLst/>
                <a:latin typeface="+mn-lt"/>
                <a:ea typeface="+mn-ea"/>
                <a:cs typeface="+mn-cs"/>
              </a:rPr>
              <a:t>Over the last five years, around 50 translations of Finnish comics have been published in over 20 different languages. Prominent comic book artists in Finland, such as </a:t>
            </a:r>
            <a:r>
              <a:rPr lang="en-GB" sz="1200" b="1" i="0" kern="1200">
                <a:solidFill>
                  <a:schemeClr val="tx1"/>
                </a:solidFill>
                <a:effectLst/>
                <a:latin typeface="+mn-lt"/>
                <a:ea typeface="+mn-ea"/>
                <a:cs typeface="+mn-cs"/>
              </a:rPr>
              <a:t>Ville Ranta</a:t>
            </a:r>
            <a:r>
              <a:rPr lang="en-GB" sz="1200" i="0" kern="1200">
                <a:solidFill>
                  <a:schemeClr val="tx1"/>
                </a:solidFill>
                <a:effectLst/>
                <a:latin typeface="+mn-lt"/>
                <a:ea typeface="+mn-ea"/>
                <a:cs typeface="+mn-cs"/>
              </a:rPr>
              <a:t>, are particularly popular in French- and German-speaking Europe.</a:t>
            </a:r>
            <a:r>
              <a:rPr lang="en-GB"/>
              <a:t> </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Riina Tanskanen</a:t>
            </a:r>
            <a:r>
              <a:rPr lang="en-GB"/>
              <a:t> is also a well‑known Finnish comic book artist, recognized for her feminist and socially critical works. </a:t>
            </a:r>
            <a:r>
              <a:rPr lang="en"/>
              <a:t>Her works explore, among other things, the lives of girls from remote areas and their relationships to capitalism, money, and class. Her book </a:t>
            </a:r>
            <a:r>
              <a:rPr lang="en" err="1"/>
              <a:t>Luokkakipuja</a:t>
            </a:r>
            <a:r>
              <a:rPr lang="en"/>
              <a:t> </a:t>
            </a:r>
            <a:r>
              <a:rPr lang="en-GB" sz="1200" b="0" i="0" kern="1200">
                <a:solidFill>
                  <a:schemeClr val="tx1"/>
                </a:solidFill>
                <a:effectLst/>
                <a:latin typeface="+mn-lt"/>
                <a:ea typeface="+mn-ea"/>
                <a:cs typeface="+mn-cs"/>
              </a:rPr>
              <a:t>was the best-selling comic book in Finland in 2025. It won the </a:t>
            </a:r>
            <a:r>
              <a:rPr lang="en-GB" sz="1200" b="0" i="0" kern="1200" err="1">
                <a:solidFill>
                  <a:schemeClr val="tx1"/>
                </a:solidFill>
                <a:effectLst/>
                <a:latin typeface="+mn-lt"/>
                <a:ea typeface="+mn-ea"/>
                <a:cs typeface="+mn-cs"/>
              </a:rPr>
              <a:t>Tulenkantaja</a:t>
            </a:r>
            <a:r>
              <a:rPr lang="en-GB" sz="1200" b="0" i="0" kern="1200">
                <a:solidFill>
                  <a:schemeClr val="tx1"/>
                </a:solidFill>
                <a:effectLst/>
                <a:latin typeface="+mn-lt"/>
                <a:ea typeface="+mn-ea"/>
                <a:cs typeface="+mn-cs"/>
              </a:rPr>
              <a:t> Award, which promotes internationalization, and the </a:t>
            </a:r>
            <a:r>
              <a:rPr lang="en-GB" sz="1200" b="0" i="0" kern="1200" err="1">
                <a:solidFill>
                  <a:schemeClr val="tx1"/>
                </a:solidFill>
                <a:effectLst/>
                <a:latin typeface="+mn-lt"/>
                <a:ea typeface="+mn-ea"/>
                <a:cs typeface="+mn-cs"/>
              </a:rPr>
              <a:t>Adlibris</a:t>
            </a:r>
            <a:r>
              <a:rPr lang="en-GB" sz="1200" b="0" i="0" kern="1200">
                <a:solidFill>
                  <a:schemeClr val="tx1"/>
                </a:solidFill>
                <a:effectLst/>
                <a:latin typeface="+mn-lt"/>
                <a:ea typeface="+mn-ea"/>
                <a:cs typeface="+mn-cs"/>
              </a:rPr>
              <a:t> Award, and was also nominated for the Comic Finlandia Award.</a:t>
            </a:r>
            <a:endParaRPr lang="en-GB" sz="1200" b="0" i="0" kern="120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highlight>
                <a:srgbClr val="FFFF00"/>
              </a:highlight>
              <a:latin typeface="+mn-lt"/>
              <a:ea typeface="+mn-ea"/>
              <a:cs typeface="+mn-cs"/>
            </a:endParaRPr>
          </a:p>
          <a:p>
            <a:r>
              <a:rPr lang="en-GB" sz="1200" i="0" kern="1200">
                <a:solidFill>
                  <a:schemeClr val="tx1"/>
                </a:solidFill>
                <a:effectLst/>
                <a:latin typeface="+mn-lt"/>
                <a:ea typeface="+mn-ea"/>
                <a:cs typeface="+mn-cs"/>
              </a:rPr>
              <a:t>Other well-known </a:t>
            </a:r>
            <a:r>
              <a:rPr lang="en-GB"/>
              <a:t>Finnish comic</a:t>
            </a:r>
            <a:r>
              <a:rPr lang="en-GB" sz="1200" i="0" kern="1200">
                <a:solidFill>
                  <a:schemeClr val="tx1"/>
                </a:solidFill>
                <a:effectLst/>
                <a:latin typeface="+mn-lt"/>
                <a:ea typeface="+mn-ea"/>
                <a:cs typeface="+mn-cs"/>
              </a:rPr>
              <a:t> book authors include </a:t>
            </a:r>
            <a:r>
              <a:rPr lang="en-GB" sz="1200" b="1" i="0" kern="1200">
                <a:solidFill>
                  <a:schemeClr val="tx1"/>
                </a:solidFill>
                <a:effectLst/>
                <a:latin typeface="+mn-lt"/>
                <a:ea typeface="+mn-ea"/>
                <a:cs typeface="+mn-cs"/>
              </a:rPr>
              <a:t>JP Ahonen</a:t>
            </a:r>
            <a:r>
              <a:rPr lang="en-GB"/>
              <a:t>,</a:t>
            </a:r>
            <a:r>
              <a:rPr lang="en-GB" sz="1200" i="0" kern="1200">
                <a:solidFill>
                  <a:schemeClr val="tx1"/>
                </a:solidFill>
                <a:effectLst/>
                <a:latin typeface="+mn-lt"/>
                <a:ea typeface="+mn-ea"/>
                <a:cs typeface="+mn-cs"/>
              </a:rPr>
              <a:t> </a:t>
            </a:r>
            <a:r>
              <a:rPr lang="en-GB" sz="1200" b="1" i="0" kern="1200" err="1">
                <a:solidFill>
                  <a:schemeClr val="tx1"/>
                </a:solidFill>
                <a:effectLst/>
                <a:latin typeface="+mn-lt"/>
                <a:ea typeface="+mn-ea"/>
                <a:cs typeface="+mn-cs"/>
              </a:rPr>
              <a:t>Hanneriina</a:t>
            </a:r>
            <a:r>
              <a:rPr lang="en-GB" sz="1200" b="1" i="0" kern="1200">
                <a:solidFill>
                  <a:schemeClr val="tx1"/>
                </a:solidFill>
                <a:effectLst/>
                <a:latin typeface="+mn-lt"/>
                <a:ea typeface="+mn-ea"/>
                <a:cs typeface="+mn-cs"/>
              </a:rPr>
              <a:t> </a:t>
            </a:r>
            <a:r>
              <a:rPr lang="en-GB" sz="1200" b="1" i="0" kern="1200" err="1">
                <a:solidFill>
                  <a:schemeClr val="tx1"/>
                </a:solidFill>
                <a:effectLst/>
                <a:latin typeface="+mn-lt"/>
                <a:ea typeface="+mn-ea"/>
                <a:cs typeface="+mn-cs"/>
              </a:rPr>
              <a:t>Moisseinen</a:t>
            </a:r>
            <a:r>
              <a:rPr lang="en-GB" sz="120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Tommi </a:t>
            </a:r>
            <a:r>
              <a:rPr lang="en-GB" sz="1200" b="1" i="0" kern="1200" err="1">
                <a:solidFill>
                  <a:schemeClr val="tx1"/>
                </a:solidFill>
                <a:effectLst/>
                <a:latin typeface="+mn-lt"/>
                <a:ea typeface="+mn-ea"/>
                <a:cs typeface="+mn-cs"/>
              </a:rPr>
              <a:t>Musturi</a:t>
            </a:r>
            <a:r>
              <a:rPr lang="en-GB" sz="1200" i="0" kern="1200">
                <a:solidFill>
                  <a:schemeClr val="tx1"/>
                </a:solidFill>
                <a:effectLst/>
                <a:latin typeface="+mn-lt"/>
                <a:ea typeface="+mn-ea"/>
                <a:cs typeface="+mn-cs"/>
              </a:rPr>
              <a:t>,</a:t>
            </a:r>
            <a:r>
              <a:rPr lang="en-GB"/>
              <a:t> and </a:t>
            </a:r>
            <a:r>
              <a:rPr lang="en-GB" sz="1200" b="1" i="0" kern="1200" err="1">
                <a:solidFill>
                  <a:schemeClr val="tx1"/>
                </a:solidFill>
                <a:effectLst/>
                <a:latin typeface="+mn-lt"/>
                <a:ea typeface="+mn-ea"/>
                <a:cs typeface="+mn-cs"/>
              </a:rPr>
              <a:t>Tiitu</a:t>
            </a:r>
            <a:r>
              <a:rPr lang="en-GB" sz="1200" b="1" i="0" kern="1200">
                <a:solidFill>
                  <a:schemeClr val="tx1"/>
                </a:solidFill>
                <a:effectLst/>
                <a:latin typeface="+mn-lt"/>
                <a:ea typeface="+mn-ea"/>
                <a:cs typeface="+mn-cs"/>
              </a:rPr>
              <a:t> </a:t>
            </a:r>
            <a:r>
              <a:rPr lang="en-GB" sz="1200" b="1" i="0" kern="1200" err="1">
                <a:solidFill>
                  <a:schemeClr val="tx1"/>
                </a:solidFill>
                <a:effectLst/>
                <a:latin typeface="+mn-lt"/>
                <a:ea typeface="+mn-ea"/>
                <a:cs typeface="+mn-cs"/>
              </a:rPr>
              <a:t>Takalo</a:t>
            </a:r>
            <a:r>
              <a:rPr lang="en-GB" b="1"/>
              <a:t>.</a:t>
            </a:r>
            <a:endParaRPr lang="en-GB"/>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525D-170E-CDE8-30F5-2AB4C8A17CD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406BC18-B7D2-606F-36FC-79F5BE47D8B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E8BC9C6-8DB7-37AD-BF02-258A867364FD}"/>
              </a:ext>
            </a:extLst>
          </p:cNvPr>
          <p:cNvSpPr>
            <a:spLocks noGrp="1"/>
          </p:cNvSpPr>
          <p:nvPr>
            <p:ph type="body" idx="1"/>
          </p:nvPr>
        </p:nvSpPr>
        <p:spPr/>
        <p:txBody>
          <a:bodyPr/>
          <a:lstStyle/>
          <a:p>
            <a:r>
              <a:rPr lang="en-GB"/>
              <a:t>In Finland, public libraries are funded through taxes and are considered a core public service, similar to schools or healthcare.</a:t>
            </a:r>
          </a:p>
          <a:p>
            <a:endParaRPr lang="en-GB"/>
          </a:p>
          <a:p>
            <a:r>
              <a:rPr lang="en-GB"/>
              <a:t>All residents are entitled to a free library card, which allows them to borrow books, magazines, films, music, and digital materials such as video games at no cost. This applies equally to children and adults, and library cards are often one of the first ‘official’ cards a child receives, reinforcing the idea that access to knowledge is a normal part of everyday life.</a:t>
            </a:r>
          </a:p>
          <a:p>
            <a:endParaRPr lang="en-GB"/>
          </a:p>
          <a:p>
            <a:r>
              <a:rPr lang="en-GB"/>
              <a:t>Finland also ensures that libraries are accessible even in sparsely populated or remote areas. In addition to permanent library buildings, many regions operate mobile libraries, often called library buses or library cars. These vehicles follow regular routes and bring books and other materials directly to schools, neighbourhoods, and rural communities that might otherwise have limited access to cultural services.</a:t>
            </a:r>
          </a:p>
          <a:p>
            <a:endParaRPr lang="en-GB"/>
          </a:p>
          <a:p>
            <a:r>
              <a:rPr lang="en-GB"/>
              <a:t>Beyond lending materials, Finnish libraries function as community spaces. They offer quiet places to read and study, host events such as story times and lectures, and provide access to computers and the internet. Some libraries even offer facilities for making and recording music, playing video games, and practising 3D printing or sewing. By removing financial and practical barriers to reading and learning, the free library system helps ensure that literacy and information access are shared public resources rather than individual advantages.</a:t>
            </a:r>
            <a:endParaRPr lang="en-FI" sz="1200" i="0" kern="1200">
              <a:solidFill>
                <a:schemeClr val="tx1"/>
              </a:solidFill>
              <a:effectLst/>
              <a:latin typeface="+mn-lt"/>
            </a:endParaRPr>
          </a:p>
        </p:txBody>
      </p:sp>
      <p:sp>
        <p:nvSpPr>
          <p:cNvPr id="4" name="Dian numeron paikkamerkki 3">
            <a:extLst>
              <a:ext uri="{FF2B5EF4-FFF2-40B4-BE49-F238E27FC236}">
                <a16:creationId xmlns:a16="http://schemas.microsoft.com/office/drawing/2014/main" id="{C4DDE2E8-3AFF-249B-C9EC-20808E8F7D76}"/>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639434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elokuvakulman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r>
              <a:rPr lang="en-GB" sz="1200" i="0" kern="1200" dirty="0">
                <a:solidFill>
                  <a:schemeClr val="tx1"/>
                </a:solidFill>
                <a:effectLst/>
                <a:latin typeface="+mn-lt"/>
                <a:ea typeface="+mn-ea"/>
                <a:cs typeface="+mn-cs"/>
              </a:rPr>
              <a:t>Published in 1835, the national epic Kalevala remains the most translated Finnish book of all time. It has been translated into 56 languages.</a:t>
            </a:r>
          </a:p>
          <a:p>
            <a:endParaRPr lang="en-FI"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Compiled by </a:t>
            </a:r>
            <a:r>
              <a:rPr lang="en-GB" sz="1200" b="1" i="0" kern="1200" dirty="0">
                <a:solidFill>
                  <a:schemeClr val="tx1"/>
                </a:solidFill>
                <a:effectLst/>
                <a:latin typeface="+mn-lt"/>
                <a:ea typeface="+mn-ea"/>
                <a:cs typeface="+mn-cs"/>
              </a:rPr>
              <a:t>Elias Lönnrot</a:t>
            </a:r>
            <a:r>
              <a:rPr lang="en-GB" sz="1200" i="0" kern="1200" dirty="0">
                <a:solidFill>
                  <a:schemeClr val="tx1"/>
                </a:solidFill>
                <a:effectLst/>
                <a:latin typeface="+mn-lt"/>
                <a:ea typeface="+mn-ea"/>
                <a:cs typeface="+mn-cs"/>
              </a:rPr>
              <a:t>, the Kalevala has served as inspiration for countless other works of art. The most recent examples in literature are </a:t>
            </a:r>
            <a:r>
              <a:rPr lang="en-GB" sz="1200" b="1" i="0" kern="1200" dirty="0">
                <a:solidFill>
                  <a:schemeClr val="tx1"/>
                </a:solidFill>
                <a:effectLst/>
                <a:latin typeface="+mn-lt"/>
                <a:ea typeface="+mn-ea"/>
                <a:cs typeface="+mn-cs"/>
              </a:rPr>
              <a:t>Emmi </a:t>
            </a:r>
            <a:r>
              <a:rPr lang="en-GB" sz="1200" b="1" i="0" kern="1200" dirty="0" err="1">
                <a:solidFill>
                  <a:schemeClr val="tx1"/>
                </a:solidFill>
                <a:effectLst/>
                <a:latin typeface="+mn-lt"/>
                <a:ea typeface="+mn-ea"/>
                <a:cs typeface="+mn-cs"/>
              </a:rPr>
              <a:t>Itäranta</a:t>
            </a:r>
            <a:r>
              <a:rPr lang="en-GB" sz="1200" i="0" kern="1200" dirty="0" err="1">
                <a:solidFill>
                  <a:schemeClr val="tx1"/>
                </a:solidFill>
                <a:effectLst/>
                <a:latin typeface="+mn-lt"/>
                <a:ea typeface="+mn-ea"/>
                <a:cs typeface="+mn-cs"/>
              </a:rPr>
              <a:t>’s</a:t>
            </a:r>
            <a:r>
              <a:rPr lang="en-GB" sz="1200" i="0" kern="1200" dirty="0">
                <a:solidFill>
                  <a:schemeClr val="tx1"/>
                </a:solidFill>
                <a:effectLst/>
                <a:latin typeface="+mn-lt"/>
                <a:ea typeface="+mn-ea"/>
                <a:cs typeface="+mn-cs"/>
              </a:rPr>
              <a:t> fantasy novel </a:t>
            </a:r>
            <a:r>
              <a:rPr lang="en-GB" sz="1200" i="0" kern="1200" dirty="0" err="1">
                <a:solidFill>
                  <a:schemeClr val="tx1"/>
                </a:solidFill>
                <a:effectLst/>
                <a:latin typeface="+mn-lt"/>
                <a:ea typeface="+mn-ea"/>
                <a:cs typeface="+mn-cs"/>
              </a:rPr>
              <a:t>Snowsinger</a:t>
            </a:r>
            <a:r>
              <a:rPr lang="en-GB" sz="1200" i="0" kern="1200" dirty="0">
                <a:solidFill>
                  <a:schemeClr val="tx1"/>
                </a:solidFill>
                <a:effectLst/>
                <a:latin typeface="+mn-lt"/>
                <a:ea typeface="+mn-ea"/>
                <a:cs typeface="+mn-cs"/>
              </a:rPr>
              <a:t> (2025), which recreates the story of Louhi from Finnish mythology, and </a:t>
            </a:r>
            <a:r>
              <a:rPr lang="en-GB" sz="1200" b="1" i="0" kern="1200" dirty="0">
                <a:solidFill>
                  <a:schemeClr val="tx1"/>
                </a:solidFill>
                <a:effectLst/>
                <a:latin typeface="+mn-lt"/>
                <a:ea typeface="+mn-ea"/>
                <a:cs typeface="+mn-cs"/>
              </a:rPr>
              <a:t>Sami Makkonen</a:t>
            </a:r>
            <a:r>
              <a:rPr lang="en-GB" sz="1200" i="0" kern="1200" dirty="0">
                <a:solidFill>
                  <a:schemeClr val="tx1"/>
                </a:solidFill>
                <a:effectLst/>
                <a:latin typeface="+mn-lt"/>
                <a:ea typeface="+mn-ea"/>
                <a:cs typeface="+mn-cs"/>
              </a:rPr>
              <a:t>’s Kalevala Anniversary Edition comic book (2025).</a:t>
            </a:r>
          </a:p>
          <a:p>
            <a:endParaRPr lang="en-FI"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The Kalevala has also inspired numerous paintings by Akseli Gallen-Kallela, poems by Eino Leino, compositions by Jean Sibelius, the Kullervo opera by Aulis Sallinen, the Kullervo dance piece by Tero Saarinen, and modern Kalevala illustrations by Hannu Väisänen.</a:t>
            </a:r>
            <a:endParaRPr lang="en-FI" sz="1200" i="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5498-851A-079B-4F8D-3F14BC6DDC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E4750E1-7739-3213-CD1E-56DE63C02CB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BECC8A7-D4FD-2B6D-901F-D606DFAFE282}"/>
              </a:ext>
            </a:extLst>
          </p:cNvPr>
          <p:cNvSpPr>
            <a:spLocks noGrp="1"/>
          </p:cNvSpPr>
          <p:nvPr>
            <p:ph type="body" idx="1"/>
          </p:nvPr>
        </p:nvSpPr>
        <p:spPr/>
        <p:txBody>
          <a:bodyPr/>
          <a:lstStyle/>
          <a:p>
            <a:r>
              <a:rPr lang="en-GB" sz="1200" b="1" i="0" kern="1200">
                <a:solidFill>
                  <a:schemeClr val="tx1"/>
                </a:solidFill>
                <a:effectLst/>
                <a:latin typeface="+mn-lt"/>
                <a:ea typeface="+mn-ea"/>
                <a:cs typeface="+mn-cs"/>
              </a:rPr>
              <a:t>Mika </a:t>
            </a:r>
            <a:r>
              <a:rPr lang="en-GB" sz="1200" b="1" i="0" kern="1200" err="1">
                <a:solidFill>
                  <a:schemeClr val="tx1"/>
                </a:solidFill>
                <a:effectLst/>
                <a:latin typeface="+mn-lt"/>
                <a:ea typeface="+mn-ea"/>
                <a:cs typeface="+mn-cs"/>
              </a:rPr>
              <a:t>Waltari</a:t>
            </a:r>
            <a:r>
              <a:rPr lang="en-GB" sz="1200" i="0" kern="1200" err="1">
                <a:solidFill>
                  <a:schemeClr val="tx1"/>
                </a:solidFill>
                <a:effectLst/>
                <a:latin typeface="+mn-lt"/>
                <a:ea typeface="+mn-ea"/>
                <a:cs typeface="+mn-cs"/>
              </a:rPr>
              <a:t>'s</a:t>
            </a:r>
            <a:r>
              <a:rPr lang="en-GB" sz="1200" i="0" kern="1200">
                <a:solidFill>
                  <a:schemeClr val="tx1"/>
                </a:solidFill>
                <a:effectLst/>
                <a:latin typeface="+mn-lt"/>
                <a:ea typeface="+mn-ea"/>
                <a:cs typeface="+mn-cs"/>
              </a:rPr>
              <a:t> historical novel Sinuhe, the Egyptian became an international success immediately after its publication in 1945. This classic novel, which deals with the intersections of science and religion, has been translated into 42 languages.</a:t>
            </a:r>
            <a:endParaRPr lang="en-GB">
              <a:ea typeface="+mn-ea"/>
              <a:cs typeface="+mn-cs"/>
            </a:endParaRPr>
          </a:p>
          <a:p>
            <a:endParaRPr lang="en-FI" sz="1200" i="0" kern="1200">
              <a:solidFill>
                <a:schemeClr val="tx1"/>
              </a:solidFill>
              <a:effectLst/>
              <a:latin typeface="+mn-lt"/>
              <a:ea typeface="+mn-ea"/>
              <a:cs typeface="+mn-cs"/>
            </a:endParaRPr>
          </a:p>
          <a:p>
            <a:r>
              <a:rPr lang="en-GB" sz="1200" i="0" kern="1200">
                <a:solidFill>
                  <a:schemeClr val="tx1"/>
                </a:solidFill>
                <a:effectLst/>
                <a:latin typeface="+mn-lt"/>
                <a:ea typeface="+mn-ea"/>
                <a:cs typeface="+mn-cs"/>
              </a:rPr>
              <a:t>Finnish classics are also attracting wider interest around the world. For example, </a:t>
            </a:r>
            <a:r>
              <a:rPr lang="en-GB" sz="1200" b="1" i="0" kern="1200">
                <a:solidFill>
                  <a:schemeClr val="tx1"/>
                </a:solidFill>
                <a:effectLst/>
                <a:latin typeface="+mn-lt"/>
                <a:ea typeface="+mn-ea"/>
                <a:cs typeface="+mn-cs"/>
              </a:rPr>
              <a:t>Aleksis Kivi</a:t>
            </a:r>
            <a:r>
              <a:rPr lang="en-GB" sz="1200" i="0" kern="1200">
                <a:solidFill>
                  <a:schemeClr val="tx1"/>
                </a:solidFill>
                <a:effectLst/>
                <a:latin typeface="+mn-lt"/>
                <a:ea typeface="+mn-ea"/>
                <a:cs typeface="+mn-cs"/>
              </a:rPr>
              <a:t>’s The Seven Brothers (1870) has been published in 35 languages, and </a:t>
            </a:r>
            <a:r>
              <a:rPr lang="en-GB" sz="1200" b="1" i="0" kern="1200">
                <a:solidFill>
                  <a:schemeClr val="tx1"/>
                </a:solidFill>
                <a:effectLst/>
                <a:latin typeface="+mn-lt"/>
                <a:ea typeface="+mn-ea"/>
                <a:cs typeface="+mn-cs"/>
              </a:rPr>
              <a:t>Sally Salminen</a:t>
            </a:r>
            <a:r>
              <a:rPr lang="en-GB" sz="1200" i="0" kern="1200">
                <a:solidFill>
                  <a:schemeClr val="tx1"/>
                </a:solidFill>
                <a:effectLst/>
                <a:latin typeface="+mn-lt"/>
                <a:ea typeface="+mn-ea"/>
                <a:cs typeface="+mn-cs"/>
              </a:rPr>
              <a:t>’s Katrina (1936) in 22 languages. Recently, interest in Finnish classics has also been sparked by </a:t>
            </a:r>
            <a:r>
              <a:rPr lang="en-GB" sz="1200" b="1" i="0" kern="1200">
                <a:solidFill>
                  <a:schemeClr val="tx1"/>
                </a:solidFill>
                <a:effectLst/>
                <a:latin typeface="+mn-lt"/>
                <a:ea typeface="+mn-ea"/>
                <a:cs typeface="+mn-cs"/>
              </a:rPr>
              <a:t>Anni Blomqvist</a:t>
            </a:r>
            <a:r>
              <a:rPr lang="en-GB" sz="1200" i="0" kern="1200">
                <a:solidFill>
                  <a:schemeClr val="tx1"/>
                </a:solidFill>
                <a:effectLst/>
                <a:latin typeface="+mn-lt"/>
                <a:ea typeface="+mn-ea"/>
                <a:cs typeface="+mn-cs"/>
              </a:rPr>
              <a:t>’s Maja from </a:t>
            </a:r>
            <a:r>
              <a:rPr lang="en-GB" sz="1200" i="0" kern="1200" err="1">
                <a:solidFill>
                  <a:schemeClr val="tx1"/>
                </a:solidFill>
                <a:effectLst/>
                <a:latin typeface="+mn-lt"/>
                <a:ea typeface="+mn-ea"/>
                <a:cs typeface="+mn-cs"/>
              </a:rPr>
              <a:t>Stormskär</a:t>
            </a:r>
            <a:r>
              <a:rPr lang="en-GB" sz="1200" i="0" kern="1200">
                <a:solidFill>
                  <a:schemeClr val="tx1"/>
                </a:solidFill>
                <a:effectLst/>
                <a:latin typeface="+mn-lt"/>
                <a:ea typeface="+mn-ea"/>
                <a:cs typeface="+mn-cs"/>
              </a:rPr>
              <a:t> series (1968–), which is about to be published in French, among other languages.</a:t>
            </a:r>
            <a:r>
              <a:rPr lang="en-GB"/>
              <a:t> The only Finnish Nobel Prize winner in Literature is Frans Emil Sillanpää (1888–1964). He received the prize in 1939 ‘for his profound understanding of his country's rural population and for the artistic quality with which he has depicted their way of life and their relationship with nature.’</a:t>
            </a:r>
            <a:endParaRPr lang="en-GB" i="0" kern="1200">
              <a:solidFill>
                <a:schemeClr val="tx1"/>
              </a:solidFill>
              <a:effectLst/>
            </a:endParaRPr>
          </a:p>
          <a:p>
            <a:endParaRPr lang="en-GB" sz="1200" i="0" kern="1200">
              <a:solidFill>
                <a:schemeClr val="tx1"/>
              </a:solidFill>
              <a:effectLst/>
              <a:latin typeface="+mn-lt"/>
            </a:endParaRPr>
          </a:p>
          <a:p>
            <a:r>
              <a:rPr lang="en-GB" sz="1200" i="0" kern="1200">
                <a:solidFill>
                  <a:schemeClr val="tx1"/>
                </a:solidFill>
                <a:effectLst/>
                <a:latin typeface="+mn-lt"/>
                <a:ea typeface="+mn-ea"/>
                <a:cs typeface="+mn-cs"/>
              </a:rPr>
              <a:t>Other modern classics of international acclaim include </a:t>
            </a:r>
            <a:r>
              <a:rPr lang="en-GB" sz="1200" b="1" i="0" kern="1200">
                <a:solidFill>
                  <a:schemeClr val="tx1"/>
                </a:solidFill>
                <a:effectLst/>
                <a:latin typeface="+mn-lt"/>
                <a:ea typeface="+mn-ea"/>
                <a:cs typeface="+mn-cs"/>
              </a:rPr>
              <a:t>Arto </a:t>
            </a:r>
            <a:r>
              <a:rPr lang="en-GB" sz="1200" b="1" i="0" kern="1200" err="1">
                <a:solidFill>
                  <a:schemeClr val="tx1"/>
                </a:solidFill>
                <a:effectLst/>
                <a:latin typeface="+mn-lt"/>
                <a:ea typeface="+mn-ea"/>
                <a:cs typeface="+mn-cs"/>
              </a:rPr>
              <a:t>Paasilinna</a:t>
            </a:r>
            <a:r>
              <a:rPr lang="en-GB" sz="1200" i="0" kern="1200" err="1">
                <a:solidFill>
                  <a:schemeClr val="tx1"/>
                </a:solidFill>
                <a:effectLst/>
                <a:latin typeface="+mn-lt"/>
                <a:ea typeface="+mn-ea"/>
                <a:cs typeface="+mn-cs"/>
              </a:rPr>
              <a:t>’s</a:t>
            </a:r>
            <a:r>
              <a:rPr lang="en-GB" sz="1200" i="0" kern="1200">
                <a:solidFill>
                  <a:schemeClr val="tx1"/>
                </a:solidFill>
                <a:effectLst/>
                <a:latin typeface="+mn-lt"/>
                <a:ea typeface="+mn-ea"/>
                <a:cs typeface="+mn-cs"/>
              </a:rPr>
              <a:t> The Year of the Hare (1975), which has been translated into more than 30 languages, and </a:t>
            </a:r>
            <a:r>
              <a:rPr lang="en-GB" sz="1200" b="1" i="0" kern="1200">
                <a:solidFill>
                  <a:schemeClr val="tx1"/>
                </a:solidFill>
                <a:effectLst/>
                <a:latin typeface="+mn-lt"/>
                <a:ea typeface="+mn-ea"/>
                <a:cs typeface="+mn-cs"/>
              </a:rPr>
              <a:t>Pirkko Saisio</a:t>
            </a:r>
            <a:r>
              <a:rPr lang="en-GB" sz="1200" i="0" kern="1200">
                <a:solidFill>
                  <a:schemeClr val="tx1"/>
                </a:solidFill>
                <a:effectLst/>
                <a:latin typeface="+mn-lt"/>
                <a:ea typeface="+mn-ea"/>
                <a:cs typeface="+mn-cs"/>
              </a:rPr>
              <a:t>’s Helsinki trilogy (1998, 2000 &amp; 2003), which has been sold to more than ten language territories and published in the world-famous Penguin Modern Classics series.</a:t>
            </a:r>
            <a:endParaRPr lang="en-GB">
              <a:solidFill>
                <a:srgbClr val="002EA2"/>
              </a:solidFill>
            </a:endParaRPr>
          </a:p>
          <a:p>
            <a:endParaRPr lang="en-GB" i="1">
              <a:solidFill>
                <a:srgbClr val="4EA72E"/>
              </a:solidFill>
              <a:highlight>
                <a:srgbClr val="FFFFFF"/>
              </a:highlight>
            </a:endParaRPr>
          </a:p>
          <a:p>
            <a:r>
              <a:rPr lang="en-GB"/>
              <a:t>Worldwide interest in both older and newer Finnish literature is evident in the numbers: every year, over 400 translations of Finnish literature are published worldwide in over 40 languages.</a:t>
            </a:r>
          </a:p>
          <a:p>
            <a:endParaRPr lang="en-GB"/>
          </a:p>
          <a:p>
            <a:r>
              <a:rPr lang="en-GB"/>
              <a:t>Most translated authors in 2024 were </a:t>
            </a:r>
            <a:r>
              <a:rPr lang="en-GB" b="1"/>
              <a:t>Timo </a:t>
            </a:r>
            <a:r>
              <a:rPr lang="en-GB" b="1" err="1"/>
              <a:t>Parvela</a:t>
            </a:r>
            <a:r>
              <a:rPr lang="en-GB"/>
              <a:t> (22, children and young adult literature), </a:t>
            </a:r>
            <a:r>
              <a:rPr lang="en-GB" b="1"/>
              <a:t>Tove Jansson</a:t>
            </a:r>
            <a:r>
              <a:rPr lang="en-GB"/>
              <a:t> (16, fiction and children and young adult literature), </a:t>
            </a:r>
            <a:r>
              <a:rPr lang="en-GB" b="1"/>
              <a:t>Sofi Oksanen</a:t>
            </a:r>
            <a:r>
              <a:rPr lang="en-GB"/>
              <a:t> (15, fiction), </a:t>
            </a:r>
            <a:r>
              <a:rPr lang="en-GB" b="1"/>
              <a:t>Satu Rämö</a:t>
            </a:r>
            <a:r>
              <a:rPr lang="en-GB"/>
              <a:t> (14, fiction, crime), and </a:t>
            </a:r>
            <a:r>
              <a:rPr lang="en-GB" b="1"/>
              <a:t>Magdalena Hai</a:t>
            </a:r>
            <a:r>
              <a:rPr lang="en-GB"/>
              <a:t> (12, children and young adult literature).</a:t>
            </a:r>
          </a:p>
          <a:p>
            <a:endParaRPr lang="en-GB"/>
          </a:p>
          <a:p>
            <a:r>
              <a:rPr lang="en-GB"/>
              <a:t>Most translated books in 2024 were Same River, Twice by Sofi Oksanen, Tangled Roots by </a:t>
            </a:r>
            <a:r>
              <a:rPr lang="en-GB" b="1"/>
              <a:t>Maria </a:t>
            </a:r>
            <a:r>
              <a:rPr lang="en-GB" b="1" err="1"/>
              <a:t>Turtschaninoff</a:t>
            </a:r>
            <a:r>
              <a:rPr lang="en-GB"/>
              <a:t>, A Giraffe’s Heart is Unbelievably Large by </a:t>
            </a:r>
            <a:r>
              <a:rPr lang="en-GB" b="1"/>
              <a:t>Sofia &amp; Amanda </a:t>
            </a:r>
            <a:r>
              <a:rPr lang="en-GB" b="1" err="1"/>
              <a:t>Chanfreau</a:t>
            </a:r>
            <a:r>
              <a:rPr lang="en-GB"/>
              <a:t>, Hildur by Satu Rämö, and The Moose Paradox by </a:t>
            </a:r>
            <a:r>
              <a:rPr lang="en-GB" b="1"/>
              <a:t>Antti Tuomainen</a:t>
            </a:r>
            <a:r>
              <a:rPr lang="en-GB"/>
              <a:t>.</a:t>
            </a:r>
          </a:p>
          <a:p>
            <a:endParaRPr lang="en-GB"/>
          </a:p>
          <a:p>
            <a:r>
              <a:rPr lang="en-GB"/>
              <a:t>Most translated languages in 2024 were Estonian (59), German (44), Danish (40), Polish (32), and French (29).</a:t>
            </a:r>
          </a:p>
        </p:txBody>
      </p:sp>
      <p:sp>
        <p:nvSpPr>
          <p:cNvPr id="4" name="Dian numeron paikkamerkki 3">
            <a:extLst>
              <a:ext uri="{FF2B5EF4-FFF2-40B4-BE49-F238E27FC236}">
                <a16:creationId xmlns:a16="http://schemas.microsoft.com/office/drawing/2014/main" id="{2586D192-D09B-B4DD-68B8-7D140EE50A1F}"/>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837157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r>
              <a:rPr lang="en-GB" sz="1200" i="0" kern="1200">
                <a:solidFill>
                  <a:schemeClr val="tx1"/>
                </a:solidFill>
                <a:effectLst/>
                <a:latin typeface="+mn-lt"/>
                <a:ea typeface="+mn-ea"/>
                <a:cs typeface="+mn-cs"/>
              </a:rPr>
              <a:t>Celebrating their 80th anniversary in 2025, the Moomins are famous all over the world thanks to </a:t>
            </a:r>
            <a:r>
              <a:rPr lang="en-GB" sz="1200" b="1" i="0" kern="1200">
                <a:solidFill>
                  <a:schemeClr val="tx1"/>
                </a:solidFill>
                <a:effectLst/>
                <a:latin typeface="+mn-lt"/>
                <a:ea typeface="+mn-ea"/>
                <a:cs typeface="+mn-cs"/>
              </a:rPr>
              <a:t>Tove Jansson</a:t>
            </a:r>
            <a:r>
              <a:rPr lang="en-GB" sz="1200" i="0" kern="1200">
                <a:solidFill>
                  <a:schemeClr val="tx1"/>
                </a:solidFill>
                <a:effectLst/>
                <a:latin typeface="+mn-lt"/>
                <a:ea typeface="+mn-ea"/>
                <a:cs typeface="+mn-cs"/>
              </a:rPr>
              <a:t>’s books and comics, as well as animations and movies based on her books. Tove Jansson published a total of 35 works, which have been translated into 50 languages. Her famous novel The Summer Book (1972), for example, has been translated into 33 languages. The Summer Book was also adapted into a film in 2024, starring Glenn Close.</a:t>
            </a:r>
          </a:p>
          <a:p>
            <a:endParaRPr lang="en-FI" sz="1200" i="0" kern="1200">
              <a:solidFill>
                <a:schemeClr val="tx1"/>
              </a:solidFill>
              <a:effectLst/>
              <a:latin typeface="+mn-lt"/>
              <a:ea typeface="+mn-ea"/>
              <a:cs typeface="+mn-cs"/>
            </a:endParaRPr>
          </a:p>
          <a:p>
            <a:r>
              <a:rPr lang="en-GB" sz="1200" i="0" kern="1200">
                <a:solidFill>
                  <a:schemeClr val="tx1"/>
                </a:solidFill>
                <a:effectLst/>
                <a:latin typeface="+mn-lt"/>
                <a:ea typeface="+mn-ea"/>
                <a:cs typeface="+mn-cs"/>
              </a:rPr>
              <a:t>In international media, both Tove Jansson and the Moomins are absolute perennial </a:t>
            </a:r>
            <a:r>
              <a:rPr lang="en-GB" sz="1200" i="0" kern="1200" err="1">
                <a:solidFill>
                  <a:schemeClr val="tx1"/>
                </a:solidFill>
                <a:effectLst/>
                <a:latin typeface="+mn-lt"/>
                <a:ea typeface="+mn-ea"/>
                <a:cs typeface="+mn-cs"/>
              </a:rPr>
              <a:t>favorites</a:t>
            </a:r>
            <a:r>
              <a:rPr lang="en-GB" sz="1200" i="0" kern="1200">
                <a:solidFill>
                  <a:schemeClr val="tx1"/>
                </a:solidFill>
                <a:effectLst/>
                <a:latin typeface="+mn-lt"/>
                <a:ea typeface="+mn-ea"/>
                <a:cs typeface="+mn-cs"/>
              </a:rPr>
              <a:t>. Every year, nearly 1,000 articles on Jansson’s work appear in international media worldwide.</a:t>
            </a:r>
            <a:r>
              <a:rPr lang="en-FI" sz="1800" i="0">
                <a:effectLst/>
              </a:rPr>
              <a:t> </a:t>
            </a:r>
            <a:endParaRPr lang="en-FI" sz="1800" i="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8F3F9-A127-BBE0-E982-A38F986F0EF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6632A14-FC6A-7CC9-8BA4-EE9A32E7A4E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AA3060B-C4A4-EB68-EE95-7ACF6378A8F5}"/>
              </a:ext>
            </a:extLst>
          </p:cNvPr>
          <p:cNvSpPr>
            <a:spLocks noGrp="1"/>
          </p:cNvSpPr>
          <p:nvPr>
            <p:ph type="body" idx="1"/>
          </p:nvPr>
        </p:nvSpPr>
        <p:spPr/>
        <p:txBody>
          <a:bodyPr/>
          <a:lstStyle/>
          <a:p>
            <a:r>
              <a:rPr lang="en-GB" sz="1200" i="0" kern="1200">
                <a:solidFill>
                  <a:schemeClr val="tx1"/>
                </a:solidFill>
                <a:effectLst/>
                <a:latin typeface="+mn-lt"/>
                <a:ea typeface="+mn-ea"/>
                <a:cs typeface="+mn-cs"/>
              </a:rPr>
              <a:t>Finnish literature also encompasses works written in Finland Swedish and Sámi. In the past five years, a total of 327 works of Finland Swedish literature were translated into 40 different languages.</a:t>
            </a:r>
          </a:p>
          <a:p>
            <a:endParaRPr lang="en-FI" sz="1200" i="0" kern="1200">
              <a:solidFill>
                <a:schemeClr val="tx1"/>
              </a:solidFill>
              <a:effectLst/>
              <a:latin typeface="+mn-lt"/>
              <a:ea typeface="+mn-ea"/>
              <a:cs typeface="+mn-cs"/>
            </a:endParaRPr>
          </a:p>
          <a:p>
            <a:r>
              <a:rPr lang="en-GB" sz="1200" i="0" kern="1200">
                <a:solidFill>
                  <a:schemeClr val="tx1"/>
                </a:solidFill>
                <a:effectLst/>
                <a:latin typeface="+mn-lt"/>
                <a:ea typeface="+mn-ea"/>
                <a:cs typeface="+mn-cs"/>
              </a:rPr>
              <a:t>The most successful contemporary Finland-Swedish authors include </a:t>
            </a:r>
            <a:r>
              <a:rPr lang="en-GB" sz="1200" b="1" i="0" kern="1200">
                <a:solidFill>
                  <a:schemeClr val="tx1"/>
                </a:solidFill>
                <a:effectLst/>
                <a:latin typeface="+mn-lt"/>
                <a:ea typeface="+mn-ea"/>
                <a:cs typeface="+mn-cs"/>
              </a:rPr>
              <a:t>Tove Jansson</a:t>
            </a:r>
            <a:r>
              <a:rPr lang="en-GB" sz="1200" i="0" kern="1200">
                <a:solidFill>
                  <a:schemeClr val="tx1"/>
                </a:solidFill>
                <a:effectLst/>
                <a:latin typeface="+mn-lt"/>
                <a:ea typeface="+mn-ea"/>
                <a:cs typeface="+mn-cs"/>
              </a:rPr>
              <a:t>, </a:t>
            </a:r>
            <a:r>
              <a:rPr lang="en-GB" sz="1200" b="1" i="0" kern="1200">
                <a:solidFill>
                  <a:schemeClr val="tx1"/>
                </a:solidFill>
                <a:effectLst/>
                <a:latin typeface="+mn-lt"/>
                <a:ea typeface="+mn-ea"/>
                <a:cs typeface="+mn-cs"/>
              </a:rPr>
              <a:t>Kjell </a:t>
            </a:r>
            <a:r>
              <a:rPr lang="en-GB" sz="1200" b="1" i="0" kern="1200" err="1">
                <a:solidFill>
                  <a:schemeClr val="tx1"/>
                </a:solidFill>
                <a:effectLst/>
                <a:latin typeface="+mn-lt"/>
                <a:ea typeface="+mn-ea"/>
                <a:cs typeface="+mn-cs"/>
              </a:rPr>
              <a:t>Westö</a:t>
            </a:r>
            <a:r>
              <a:rPr lang="en-GB" sz="1200" i="0" kern="1200">
                <a:solidFill>
                  <a:schemeClr val="tx1"/>
                </a:solidFill>
                <a:effectLst/>
                <a:latin typeface="+mn-lt"/>
                <a:ea typeface="+mn-ea"/>
                <a:cs typeface="+mn-cs"/>
              </a:rPr>
              <a:t> and </a:t>
            </a:r>
            <a:r>
              <a:rPr lang="en-GB" sz="1200" b="1" i="0" kern="1200">
                <a:solidFill>
                  <a:schemeClr val="tx1"/>
                </a:solidFill>
                <a:effectLst/>
                <a:latin typeface="+mn-lt"/>
                <a:ea typeface="+mn-ea"/>
                <a:cs typeface="+mn-cs"/>
              </a:rPr>
              <a:t>Maria </a:t>
            </a:r>
            <a:r>
              <a:rPr lang="en-GB" sz="1200" b="1" i="0" kern="1200" err="1">
                <a:solidFill>
                  <a:schemeClr val="tx1"/>
                </a:solidFill>
                <a:effectLst/>
                <a:latin typeface="+mn-lt"/>
                <a:ea typeface="+mn-ea"/>
                <a:cs typeface="+mn-cs"/>
              </a:rPr>
              <a:t>Turtschaninoff</a:t>
            </a:r>
            <a:r>
              <a:rPr lang="en-GB" sz="1200" i="0" kern="1200">
                <a:solidFill>
                  <a:schemeClr val="tx1"/>
                </a:solidFill>
                <a:effectLst/>
                <a:latin typeface="+mn-lt"/>
                <a:ea typeface="+mn-ea"/>
                <a:cs typeface="+mn-cs"/>
              </a:rPr>
              <a:t>, whose works have been translated into 23 languages respectively. </a:t>
            </a:r>
            <a:r>
              <a:rPr lang="en-GB" sz="1200" i="0" kern="1200" err="1">
                <a:solidFill>
                  <a:schemeClr val="tx1"/>
                </a:solidFill>
                <a:effectLst/>
                <a:latin typeface="+mn-lt"/>
                <a:ea typeface="+mn-ea"/>
                <a:cs typeface="+mn-cs"/>
              </a:rPr>
              <a:t>Turtschaninoff’s</a:t>
            </a:r>
            <a:r>
              <a:rPr lang="en-GB" sz="1200" i="0" kern="1200">
                <a:solidFill>
                  <a:schemeClr val="tx1"/>
                </a:solidFill>
                <a:effectLst/>
                <a:latin typeface="+mn-lt"/>
                <a:ea typeface="+mn-ea"/>
                <a:cs typeface="+mn-cs"/>
              </a:rPr>
              <a:t> multi-award-winning novel Tangled Roots (2022) tells the story of a Finland-Swedish family, illustrating how Finland’s forests and marshlands connect family members across centuries.</a:t>
            </a:r>
          </a:p>
          <a:p>
            <a:endParaRPr lang="en-FI" sz="1200" i="0" kern="1200">
              <a:solidFill>
                <a:schemeClr val="tx1"/>
              </a:solidFill>
              <a:effectLst/>
              <a:latin typeface="+mn-lt"/>
              <a:ea typeface="+mn-ea"/>
              <a:cs typeface="+mn-cs"/>
            </a:endParaRPr>
          </a:p>
          <a:p>
            <a:r>
              <a:rPr lang="en-GB" sz="1200" i="0" kern="1200">
                <a:solidFill>
                  <a:schemeClr val="tx1"/>
                </a:solidFill>
                <a:effectLst/>
                <a:latin typeface="+mn-lt"/>
                <a:ea typeface="+mn-ea"/>
                <a:cs typeface="+mn-cs"/>
              </a:rPr>
              <a:t>The best-known and most widely translated Sámi-language author is </a:t>
            </a:r>
            <a:r>
              <a:rPr lang="en-GB" sz="1200" b="1" i="0" kern="1200">
                <a:solidFill>
                  <a:schemeClr val="tx1"/>
                </a:solidFill>
                <a:effectLst/>
                <a:latin typeface="+mn-lt"/>
                <a:ea typeface="+mn-ea"/>
                <a:cs typeface="+mn-cs"/>
              </a:rPr>
              <a:t>Niillas Holmberg</a:t>
            </a:r>
            <a:r>
              <a:rPr lang="en-GB" sz="1200" i="0" kern="1200">
                <a:solidFill>
                  <a:schemeClr val="tx1"/>
                </a:solidFill>
                <a:effectLst/>
                <a:latin typeface="+mn-lt"/>
                <a:ea typeface="+mn-ea"/>
                <a:cs typeface="+mn-cs"/>
              </a:rPr>
              <a:t>, who also works as an actor and musician.</a:t>
            </a:r>
            <a:endParaRPr lang="en-FI" sz="1200" i="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F0652E47-B511-4404-A89A-50E536B4362A}"/>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93665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1.4.2026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1.4.2026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1.4.2026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1.4.2026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1.4.2026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1.4.2026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1.4.2026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19.xml"/><Relationship Id="rId7" Type="http://schemas.openxmlformats.org/officeDocument/2006/relationships/image" Target="../media/image38.jpeg"/><Relationship Id="rId2" Type="http://schemas.openxmlformats.org/officeDocument/2006/relationships/slideLayout" Target="../slideLayouts/slideLayout17.xml"/><Relationship Id="rId1" Type="http://schemas.openxmlformats.org/officeDocument/2006/relationships/tags" Target="../tags/tag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9" name="Picture 8" descr="A stack of books on grass&#10;&#10;AI-generated content may be incorrect.">
            <a:extLst>
              <a:ext uri="{FF2B5EF4-FFF2-40B4-BE49-F238E27FC236}">
                <a16:creationId xmlns:a16="http://schemas.microsoft.com/office/drawing/2014/main" id="{4B287817-379C-9921-EB8F-B331EA074013}"/>
              </a:ext>
            </a:extLst>
          </p:cNvPr>
          <p:cNvPicPr>
            <a:picLocks noChangeAspect="1"/>
          </p:cNvPicPr>
          <p:nvPr/>
        </p:nvPicPr>
        <p:blipFill>
          <a:blip r:embed="rId3">
            <a:extLst>
              <a:ext uri="{28A0092B-C50C-407E-A947-70E740481C1C}">
                <a14:useLocalDpi xmlns:a14="http://schemas.microsoft.com/office/drawing/2010/main" val="0"/>
              </a:ext>
            </a:extLst>
          </a:blip>
          <a:srcRect l="-59" t="93" r="58" b="43657"/>
          <a:stretch>
            <a:fillRect/>
          </a:stretch>
        </p:blipFill>
        <p:spPr>
          <a:xfrm>
            <a:off x="-10650" y="0"/>
            <a:ext cx="9143999"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0" y="0"/>
            <a:ext cx="9144000" cy="5143500"/>
          </a:xfrm>
          <a:prstGeom prst="rect">
            <a:avLst/>
          </a:prstGeom>
          <a:solidFill>
            <a:schemeClr val="tx2">
              <a:alpha val="276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0CBDB0-4A5D-3A80-F0C5-38A3A135FCB2}"/>
              </a:ext>
            </a:extLst>
          </p:cNvPr>
          <p:cNvSpPr>
            <a:spLocks noGrp="1"/>
          </p:cNvSpPr>
          <p:nvPr>
            <p:ph type="ctrTitle"/>
          </p:nvPr>
        </p:nvSpPr>
        <p:spPr>
          <a:xfrm>
            <a:off x="457662" y="2140863"/>
            <a:ext cx="8218026" cy="861774"/>
          </a:xfrm>
        </p:spPr>
        <p:txBody>
          <a:bodyPr wrap="square">
            <a:spAutoFit/>
          </a:bodyPr>
          <a:lstStyle/>
          <a:p>
            <a:pPr algn="ctr">
              <a:lnSpc>
                <a:spcPct val="100000"/>
              </a:lnSpc>
            </a:pPr>
            <a:r>
              <a:rPr lang="en-US" sz="2800" cap="none">
                <a:solidFill>
                  <a:schemeClr val="bg1"/>
                </a:solidFill>
              </a:rPr>
              <a:t>FINNISH LITERATURE </a:t>
            </a:r>
            <a:br>
              <a:rPr lang="en-US" sz="2800" cap="none">
                <a:solidFill>
                  <a:schemeClr val="bg1"/>
                </a:solidFill>
              </a:rPr>
            </a:br>
            <a:r>
              <a:rPr lang="en-US" sz="2800" cap="none">
                <a:solidFill>
                  <a:schemeClr val="bg1"/>
                </a:solidFill>
              </a:rPr>
              <a:t>IN 10 CHAPTERS</a:t>
            </a:r>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4"/>
          <a:stretch>
            <a:fillRect/>
          </a:stretch>
        </p:blipFill>
        <p:spPr>
          <a:xfrm>
            <a:off x="468312" y="484784"/>
            <a:ext cx="585368" cy="358774"/>
          </a:xfrm>
          <a:prstGeom prst="rect">
            <a:avLst/>
          </a:prstGeom>
        </p:spPr>
      </p:pic>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510303" y="4597260"/>
            <a:ext cx="1162178"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Finnish Literature Exchange </a:t>
            </a:r>
          </a:p>
        </p:txBody>
      </p:sp>
      <p:pic>
        <p:nvPicPr>
          <p:cNvPr id="3" name="Picture 2">
            <a:extLst>
              <a:ext uri="{FF2B5EF4-FFF2-40B4-BE49-F238E27FC236}">
                <a16:creationId xmlns:a16="http://schemas.microsoft.com/office/drawing/2014/main" id="{50F3ABCA-E8F3-B4D1-A35B-B01C23A5B6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0722" y="4563501"/>
            <a:ext cx="1231378" cy="170154"/>
          </a:xfrm>
          <a:prstGeom prst="rect">
            <a:avLst/>
          </a:prstGeom>
        </p:spPr>
      </p:pic>
    </p:spTree>
    <p:extLst>
      <p:ext uri="{BB962C8B-B14F-4D97-AF65-F5344CB8AC3E}">
        <p14:creationId xmlns:p14="http://schemas.microsoft.com/office/powerpoint/2010/main" val="15645470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b="31166"/>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Finnish Literature Exchange</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Reading is a quiet hobby, but </a:t>
            </a:r>
          </a:p>
          <a:p>
            <a:pPr algn="ctr"/>
            <a:r>
              <a:rPr lang="en-US" sz="2000">
                <a:solidFill>
                  <a:schemeClr val="bg1"/>
                </a:solidFill>
                <a:effectLst>
                  <a:outerShdw blurRad="994667" dir="5400000" sx="102000" sy="102000" algn="ctr" rotWithShape="0">
                    <a:srgbClr val="000000"/>
                  </a:outerShdw>
                </a:effectLst>
              </a:rPr>
              <a:t>some things need to be said out loud</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67ECC79-A553-41A6-8E82-E8277B650E96}"/>
              </a:ext>
            </a:extLst>
          </p:cNvPr>
          <p:cNvGrpSpPr/>
          <p:nvPr/>
        </p:nvGrpSpPr>
        <p:grpSpPr>
          <a:xfrm>
            <a:off x="911546" y="1849770"/>
            <a:ext cx="2352354" cy="375949"/>
            <a:chOff x="885555" y="2580551"/>
            <a:chExt cx="2352354" cy="375949"/>
          </a:xfrm>
        </p:grpSpPr>
        <p:sp>
          <p:nvSpPr>
            <p:cNvPr id="38" name="Title 1">
              <a:extLst>
                <a:ext uri="{FF2B5EF4-FFF2-40B4-BE49-F238E27FC236}">
                  <a16:creationId xmlns:a16="http://schemas.microsoft.com/office/drawing/2014/main" id="{4B79E299-61AB-D8AE-A622-A410B04BF78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AC137D4A-5624-6B23-53F3-897023259563}"/>
                </a:ext>
              </a:extLst>
            </p:cNvPr>
            <p:cNvSpPr txBox="1">
              <a:spLocks/>
            </p:cNvSpPr>
            <p:nvPr/>
          </p:nvSpPr>
          <p:spPr>
            <a:xfrm>
              <a:off x="885555" y="2580551"/>
              <a:ext cx="2352354" cy="36933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a:solidFill>
                    <a:schemeClr val="tx1"/>
                  </a:solidFill>
                  <a:ea typeface="+mj-lt"/>
                  <a:cs typeface="+mj-lt"/>
                </a:rPr>
                <a:t>Powerful voices</a:t>
              </a:r>
            </a:p>
          </p:txBody>
        </p:sp>
      </p:grpSp>
      <p:sp>
        <p:nvSpPr>
          <p:cNvPr id="6" name="Rectangle 5">
            <a:extLst>
              <a:ext uri="{FF2B5EF4-FFF2-40B4-BE49-F238E27FC236}">
                <a16:creationId xmlns:a16="http://schemas.microsoft.com/office/drawing/2014/main" id="{C6D9A294-80D1-4C51-C108-EDA7B47D1818}"/>
              </a:ext>
            </a:extLst>
          </p:cNvPr>
          <p:cNvSpPr/>
          <p:nvPr/>
        </p:nvSpPr>
        <p:spPr>
          <a:xfrm flipV="1">
            <a:off x="1830223" y="251451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A020CD8-09B2-2659-3A2E-F73998C47A05}"/>
              </a:ext>
            </a:extLst>
          </p:cNvPr>
          <p:cNvSpPr txBox="1">
            <a:spLocks/>
          </p:cNvSpPr>
          <p:nvPr/>
        </p:nvSpPr>
        <p:spPr>
          <a:xfrm>
            <a:off x="1020856" y="2835795"/>
            <a:ext cx="2070214"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Finland has many outspoken, internationally successful authors who deal with difficult topics such as violence against women.</a:t>
            </a:r>
          </a:p>
        </p:txBody>
      </p:sp>
      <p:grpSp>
        <p:nvGrpSpPr>
          <p:cNvPr id="69" name="Group 68">
            <a:extLst>
              <a:ext uri="{FF2B5EF4-FFF2-40B4-BE49-F238E27FC236}">
                <a16:creationId xmlns:a16="http://schemas.microsoft.com/office/drawing/2014/main" id="{AFC1A9E8-032A-CC0A-6262-DCEE3D8485E2}"/>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70FFC21-03D0-7717-6EA1-277F597B011A}"/>
                </a:ext>
              </a:extLst>
            </p:cNvPr>
            <p:cNvPicPr>
              <a:picLocks noChangeAspect="1"/>
            </p:cNvPicPr>
            <p:nvPr/>
          </p:nvPicPr>
          <p:blipFill>
            <a:blip r:embed="rId4">
              <a:extLst>
                <a:ext uri="{28A0092B-C50C-407E-A947-70E740481C1C}">
                  <a14:useLocalDpi xmlns:a14="http://schemas.microsoft.com/office/drawing/2010/main" val="0"/>
                </a:ext>
              </a:extLst>
            </a:blip>
            <a:srcRect l="15725" r="15725"/>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4AB37B07-0A49-6E02-65EB-34F4283593B2}"/>
                </a:ext>
              </a:extLst>
            </p:cNvPr>
            <p:cNvSpPr txBox="1">
              <a:spLocks/>
            </p:cNvSpPr>
            <p:nvPr/>
          </p:nvSpPr>
          <p:spPr>
            <a:xfrm>
              <a:off x="4131444" y="4706809"/>
              <a:ext cx="4236737" cy="11413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Niko: Beyond the Northern Lights (2024) by Kari </a:t>
              </a:r>
              <a:r>
                <a:rPr lang="en-US" sz="700" kern="0" cap="none" spc="0" err="1">
                  <a:solidFill>
                    <a:schemeClr val="bg1"/>
                  </a:solidFill>
                  <a:effectLst>
                    <a:outerShdw blurRad="635000" dir="5400000" algn="ctr" rotWithShape="0">
                      <a:srgbClr val="000000">
                        <a:alpha val="75000"/>
                      </a:srgbClr>
                    </a:outerShdw>
                  </a:effectLst>
                  <a:latin typeface="Finlandica" charset="0"/>
                </a:rPr>
                <a:t>Juusonen</a:t>
              </a:r>
              <a:r>
                <a:rPr lang="en-US" sz="700" kern="0" cap="none" spc="0">
                  <a:solidFill>
                    <a:schemeClr val="bg1"/>
                  </a:solidFill>
                  <a:effectLst>
                    <a:outerShdw blurRad="635000" dir="5400000" algn="ctr" rotWithShape="0">
                      <a:srgbClr val="000000">
                        <a:alpha val="75000"/>
                      </a:srgbClr>
                    </a:outerShdw>
                  </a:effectLst>
                  <a:latin typeface="Finlandica" charset="0"/>
                </a:rPr>
                <a:t> and Jørgen Lerdam. Photo: Anima Vitae, </a:t>
              </a:r>
              <a:r>
                <a:rPr lang="en-US" sz="700" kern="0" cap="none" spc="0" err="1">
                  <a:solidFill>
                    <a:schemeClr val="bg1"/>
                  </a:solidFill>
                  <a:effectLst>
                    <a:outerShdw blurRad="635000" dir="5400000" algn="ctr" rotWithShape="0">
                      <a:srgbClr val="000000">
                        <a:alpha val="75000"/>
                      </a:srgbClr>
                    </a:outerShdw>
                  </a:effectLst>
                  <a:latin typeface="Finlandica" charset="0"/>
                </a:rPr>
                <a:t>Cinemaker</a:t>
              </a:r>
              <a:r>
                <a:rPr lang="en-US" sz="700" kern="0" cap="none" spc="0">
                  <a:solidFill>
                    <a:schemeClr val="bg1"/>
                  </a:solidFill>
                  <a:effectLst>
                    <a:outerShdw blurRad="635000" dir="5400000" algn="ctr" rotWithShape="0">
                      <a:srgbClr val="000000">
                        <a:alpha val="75000"/>
                      </a:srgbClr>
                    </a:outerShdw>
                  </a:effectLst>
                  <a:latin typeface="Finlandica" charset="0"/>
                </a:rPr>
                <a:t>.</a:t>
              </a:r>
            </a:p>
          </p:txBody>
        </p:sp>
      </p:grpSp>
      <p:grpSp>
        <p:nvGrpSpPr>
          <p:cNvPr id="4" name="Group 3">
            <a:extLst>
              <a:ext uri="{FF2B5EF4-FFF2-40B4-BE49-F238E27FC236}">
                <a16:creationId xmlns:a16="http://schemas.microsoft.com/office/drawing/2014/main" id="{0210F152-1CF6-B46A-E093-2C24E0722A10}"/>
              </a:ext>
            </a:extLst>
          </p:cNvPr>
          <p:cNvGrpSpPr/>
          <p:nvPr/>
        </p:nvGrpSpPr>
        <p:grpSpPr>
          <a:xfrm>
            <a:off x="4067944" y="627017"/>
            <a:ext cx="5076056" cy="4265479"/>
            <a:chOff x="4067944" y="627018"/>
            <a:chExt cx="5076056" cy="4265479"/>
          </a:xfrm>
        </p:grpSpPr>
        <p:pic>
          <p:nvPicPr>
            <p:cNvPr id="17" name="Picture 16">
              <a:extLst>
                <a:ext uri="{FF2B5EF4-FFF2-40B4-BE49-F238E27FC236}">
                  <a16:creationId xmlns:a16="http://schemas.microsoft.com/office/drawing/2014/main" id="{9EC53855-D4E2-3FAC-7A5D-A5DF35850404}"/>
                </a:ext>
              </a:extLst>
            </p:cNvPr>
            <p:cNvPicPr>
              <a:picLocks noChangeAspect="1"/>
            </p:cNvPicPr>
            <p:nvPr/>
          </p:nvPicPr>
          <p:blipFill>
            <a:blip r:embed="rId5">
              <a:extLst>
                <a:ext uri="{28A0092B-C50C-407E-A947-70E740481C1C}">
                  <a14:useLocalDpi xmlns:a14="http://schemas.microsoft.com/office/drawing/2010/main" val="0"/>
                </a:ext>
              </a:extLst>
            </a:blip>
            <a:srcRect t="8719" b="35325"/>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F8EEF42D-AA97-F0B7-D669-C277E3966757}"/>
                </a:ext>
              </a:extLst>
            </p:cNvPr>
            <p:cNvSpPr txBox="1">
              <a:spLocks/>
            </p:cNvSpPr>
            <p:nvPr/>
          </p:nvSpPr>
          <p:spPr>
            <a:xfrm>
              <a:off x="4124690" y="4614689"/>
              <a:ext cx="83516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Pajtim </a:t>
              </a:r>
              <a:r>
                <a:rPr lang="en-US" sz="700" kern="0" cap="none" spc="0" err="1">
                  <a:solidFill>
                    <a:schemeClr val="bg1"/>
                  </a:solidFill>
                  <a:effectLst>
                    <a:outerShdw blurRad="635000" dir="5400000" algn="ctr" rotWithShape="0">
                      <a:srgbClr val="000000">
                        <a:alpha val="75000"/>
                      </a:srgbClr>
                    </a:outerShdw>
                  </a:effectLst>
                  <a:latin typeface="Finlandica" charset="0"/>
                </a:rPr>
                <a:t>Statovci</a:t>
              </a:r>
              <a:r>
                <a:rPr lang="en-US" sz="700" kern="0" cap="none" spc="0">
                  <a:solidFill>
                    <a:schemeClr val="bg1"/>
                  </a:solidFill>
                  <a:effectLst>
                    <a:outerShdw blurRad="635000" dir="5400000" algn="ctr" rotWithShape="0">
                      <a:srgbClr val="000000">
                        <a:alpha val="75000"/>
                      </a:srgbClr>
                    </a:outerShdw>
                  </a:effectLst>
                  <a:latin typeface="Finlandica" charset="0"/>
                </a:rPr>
                <a:t>.</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Jonne Räsänen</a:t>
              </a: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Reading is a quiet hobby, but some things need to be said out loud</a:t>
            </a:r>
          </a:p>
        </p:txBody>
      </p:sp>
      <p:sp>
        <p:nvSpPr>
          <p:cNvPr id="56" name="Title 1">
            <a:extLst>
              <a:ext uri="{FF2B5EF4-FFF2-40B4-BE49-F238E27FC236}">
                <a16:creationId xmlns:a16="http://schemas.microsoft.com/office/drawing/2014/main" id="{EDE8F752-0D15-894D-89DC-0A7A6BE3881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80EBB58-A900-CBEA-B22C-F816ED9049E0}"/>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3A5DE36-EB66-B9E3-752F-131BB1CEF26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40A3E71-0C9D-32CE-89F0-AE1E33B0BAE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FB911F5-391E-603A-16CE-DAEC003B172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13890A86-8817-F661-38F1-754E4979D41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62" name="Title 1">
            <a:extLst>
              <a:ext uri="{FF2B5EF4-FFF2-40B4-BE49-F238E27FC236}">
                <a16:creationId xmlns:a16="http://schemas.microsoft.com/office/drawing/2014/main" id="{60A344D4-0311-18B2-6E0D-7735F109254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63C2CB87-518F-5AAE-AE64-131F57382598}"/>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F094FE50-8A69-A3E0-C336-C69FE2B0500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9D62BF9-9DCA-9A38-8A76-BA31A81C0B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B05856F5-5FB6-A47E-1F14-A889D9743F2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10" name="Group 9">
            <a:extLst>
              <a:ext uri="{FF2B5EF4-FFF2-40B4-BE49-F238E27FC236}">
                <a16:creationId xmlns:a16="http://schemas.microsoft.com/office/drawing/2014/main" id="{DF5DD7EC-DCF3-3476-F4DD-99212DE7ED7C}"/>
              </a:ext>
            </a:extLst>
          </p:cNvPr>
          <p:cNvGrpSpPr/>
          <p:nvPr/>
        </p:nvGrpSpPr>
        <p:grpSpPr>
          <a:xfrm>
            <a:off x="4067944" y="626502"/>
            <a:ext cx="5076056" cy="4265480"/>
            <a:chOff x="4067944" y="627530"/>
            <a:chExt cx="5076056" cy="4265480"/>
          </a:xfrm>
        </p:grpSpPr>
        <p:pic>
          <p:nvPicPr>
            <p:cNvPr id="19" name="Picture 18">
              <a:extLst>
                <a:ext uri="{FF2B5EF4-FFF2-40B4-BE49-F238E27FC236}">
                  <a16:creationId xmlns:a16="http://schemas.microsoft.com/office/drawing/2014/main" id="{5087ACC3-24C7-3EF5-2AC4-211CA95F775C}"/>
                </a:ext>
              </a:extLst>
            </p:cNvPr>
            <p:cNvPicPr>
              <a:picLocks noChangeAspect="1"/>
            </p:cNvPicPr>
            <p:nvPr/>
          </p:nvPicPr>
          <p:blipFill>
            <a:blip r:embed="rId6">
              <a:extLst>
                <a:ext uri="{28A0092B-C50C-407E-A947-70E740481C1C}">
                  <a14:useLocalDpi xmlns:a14="http://schemas.microsoft.com/office/drawing/2010/main" val="0"/>
                </a:ext>
              </a:extLst>
            </a:blip>
            <a:srcRect l="5374" r="5374"/>
            <a:stretch/>
          </p:blipFill>
          <p:spPr>
            <a:xfrm>
              <a:off x="4067944" y="627530"/>
              <a:ext cx="5076056" cy="4265480"/>
            </a:xfrm>
            <a:prstGeom prst="rect">
              <a:avLst/>
            </a:prstGeom>
          </p:spPr>
        </p:pic>
        <p:sp>
          <p:nvSpPr>
            <p:cNvPr id="26" name="Footer Placeholder 4">
              <a:extLst>
                <a:ext uri="{FF2B5EF4-FFF2-40B4-BE49-F238E27FC236}">
                  <a16:creationId xmlns:a16="http://schemas.microsoft.com/office/drawing/2014/main" id="{1893EEB9-0EE4-CEC5-7F97-EDD96C5E788A}"/>
                </a:ext>
              </a:extLst>
            </p:cNvPr>
            <p:cNvSpPr txBox="1">
              <a:spLocks/>
            </p:cNvSpPr>
            <p:nvPr/>
          </p:nvSpPr>
          <p:spPr>
            <a:xfrm>
              <a:off x="4124690" y="4647321"/>
              <a:ext cx="811119"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Sofi Oksanen.</a:t>
              </a:r>
            </a:p>
            <a:p>
              <a:r>
                <a:rPr lang="en-US" sz="700" kern="0" cap="none" spc="0">
                  <a:solidFill>
                    <a:schemeClr val="bg1"/>
                  </a:solidFill>
                  <a:effectLst>
                    <a:outerShdw blurRad="635000" dir="5400000" algn="ctr" rotWithShape="0">
                      <a:srgbClr val="000000">
                        <a:alpha val="75000"/>
                      </a:srgbClr>
                    </a:outerShdw>
                  </a:effectLst>
                  <a:latin typeface="Finlandica" charset="0"/>
                </a:rPr>
                <a:t>Photo: Toni Härkönen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p:tgtEl>
                                          <p:spTgt spid="9"/>
                                        </p:tgtEl>
                                        <p:attrNameLst>
                                          <p:attrName>ppt_y</p:attrName>
                                        </p:attrNameLst>
                                      </p:cBhvr>
                                      <p:tavLst>
                                        <p:tav tm="0">
                                          <p:val>
                                            <p:strVal val="#ppt_y-#ppt_h*1.125000"/>
                                          </p:val>
                                        </p:tav>
                                        <p:tav tm="100000">
                                          <p:val>
                                            <p:strVal val="#ppt_y"/>
                                          </p:val>
                                        </p:tav>
                                      </p:tavLst>
                                    </p:anim>
                                    <p:animEffect transition="in" filter="wipe(down)">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16667E-6 2.46914E-7 L 0.69114 2.46914E-7 " pathEditMode="relative" rAng="0" ptsTypes="AA">
                                      <p:cBhvr>
                                        <p:cTn id="23" dur="2500" fill="hold"/>
                                        <p:tgtEl>
                                          <p:spTgt spid="10"/>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l="6717" t="25833" r="6717"/>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0" y="-9528"/>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r>
              <a:rPr lang="en-US" sz="700" kern="0" cap="none" spc="0">
                <a:solidFill>
                  <a:schemeClr val="bg1"/>
                </a:solidFill>
              </a:rPr>
              <a:t>Matias Riikonen. </a:t>
            </a:r>
            <a:br>
              <a:rPr lang="en-US" sz="700" kern="0" cap="none" spc="0">
                <a:solidFill>
                  <a:schemeClr val="bg1"/>
                </a:solidFill>
              </a:rPr>
            </a:br>
            <a:r>
              <a:rPr lang="en-US" sz="700" kern="0" cap="none" spc="0">
                <a:solidFill>
                  <a:schemeClr val="bg1"/>
                </a:solidFill>
              </a:rPr>
              <a:t>Photo: Hannele </a:t>
            </a:r>
            <a:r>
              <a:rPr lang="en-US" sz="700" kern="0" cap="none" spc="0" err="1">
                <a:solidFill>
                  <a:schemeClr val="bg1"/>
                </a:solidFill>
              </a:rPr>
              <a:t>Jyrkkä</a:t>
            </a:r>
            <a:endParaRPr lang="en-US" sz="700" kern="0" cap="none" spc="0">
              <a:solidFill>
                <a:schemeClr val="bg1"/>
              </a:solidFill>
            </a:endParaRP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Is truth stranger than fiction? Finnish authors </a:t>
            </a:r>
          </a:p>
          <a:p>
            <a:pPr algn="ctr"/>
            <a:r>
              <a:rPr lang="en-US" sz="2000">
                <a:solidFill>
                  <a:schemeClr val="bg1"/>
                </a:solidFill>
                <a:effectLst>
                  <a:outerShdw blurRad="994667" dir="5400000" sx="102000" sy="102000" algn="ctr" rotWithShape="0">
                    <a:srgbClr val="000000"/>
                  </a:outerShdw>
                </a:effectLst>
              </a:rPr>
              <a:t>know how to make both interesting.</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A5C18899-BC44-978D-3873-8EE160CC97F6}"/>
              </a:ext>
            </a:extLst>
          </p:cNvPr>
          <p:cNvSpPr/>
          <p:nvPr/>
        </p:nvSpPr>
        <p:spPr>
          <a:xfrm flipV="1">
            <a:off x="1830223" y="257771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CA66F92-0313-6625-0CC5-7C27F7FD6721}"/>
              </a:ext>
            </a:extLst>
          </p:cNvPr>
          <p:cNvGrpSpPr/>
          <p:nvPr/>
        </p:nvGrpSpPr>
        <p:grpSpPr>
          <a:xfrm>
            <a:off x="1075572" y="1694876"/>
            <a:ext cx="2024302" cy="615553"/>
            <a:chOff x="1049581" y="2381064"/>
            <a:chExt cx="2024302" cy="615553"/>
          </a:xfrm>
        </p:grpSpPr>
        <p:sp>
          <p:nvSpPr>
            <p:cNvPr id="38" name="Title 1">
              <a:extLst>
                <a:ext uri="{FF2B5EF4-FFF2-40B4-BE49-F238E27FC236}">
                  <a16:creationId xmlns:a16="http://schemas.microsoft.com/office/drawing/2014/main" id="{D70C77A9-D623-6A58-F049-AD7A7C2BDFB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4BB3CC8D-60E4-5079-093A-96880DFDFADA}"/>
                </a:ext>
              </a:extLst>
            </p:cNvPr>
            <p:cNvSpPr txBox="1">
              <a:spLocks/>
            </p:cNvSpPr>
            <p:nvPr/>
          </p:nvSpPr>
          <p:spPr>
            <a:xfrm>
              <a:off x="1049581" y="2381064"/>
              <a:ext cx="2024302"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Lost species and forgotten women</a:t>
              </a:r>
            </a:p>
          </p:txBody>
        </p:sp>
      </p:grpSp>
      <p:sp>
        <p:nvSpPr>
          <p:cNvPr id="19" name="Title 1">
            <a:extLst>
              <a:ext uri="{FF2B5EF4-FFF2-40B4-BE49-F238E27FC236}">
                <a16:creationId xmlns:a16="http://schemas.microsoft.com/office/drawing/2014/main" id="{EE91074A-2E56-8468-265C-E4D4B4134B29}"/>
              </a:ext>
            </a:extLst>
          </p:cNvPr>
          <p:cNvSpPr txBox="1">
            <a:spLocks/>
          </p:cNvSpPr>
          <p:nvPr/>
        </p:nvSpPr>
        <p:spPr>
          <a:xfrm>
            <a:off x="912841" y="2898995"/>
            <a:ext cx="2295440"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Fiction or not, contemporary Finnish literature is really thought-provoking and eye-opening. For example, </a:t>
            </a:r>
            <a:r>
              <a:rPr lang="en-US" sz="1000">
                <a:solidFill>
                  <a:schemeClr val="tx1"/>
                </a:solidFill>
                <a:ea typeface="+mj-lt"/>
                <a:cs typeface="+mj-lt"/>
              </a:rPr>
              <a:t>Iida Turpeinen</a:t>
            </a:r>
            <a:r>
              <a:rPr lang="en-US" sz="1000" b="0">
                <a:solidFill>
                  <a:schemeClr val="tx1"/>
                </a:solidFill>
                <a:ea typeface="+mj-lt"/>
                <a:cs typeface="+mj-lt"/>
              </a:rPr>
              <a:t> masterfully combines fact and fiction in her novel </a:t>
            </a:r>
            <a:r>
              <a:rPr lang="en-US" sz="1000" b="0" err="1">
                <a:solidFill>
                  <a:schemeClr val="tx1"/>
                </a:solidFill>
                <a:ea typeface="+mj-lt"/>
                <a:cs typeface="+mj-lt"/>
              </a:rPr>
              <a:t>Elolliset</a:t>
            </a:r>
            <a:r>
              <a:rPr lang="en-US" sz="1000" b="0">
                <a:solidFill>
                  <a:schemeClr val="tx1"/>
                </a:solidFill>
                <a:ea typeface="+mj-lt"/>
                <a:cs typeface="+mj-lt"/>
              </a:rPr>
              <a:t>, the result of seven years of research.</a:t>
            </a:r>
          </a:p>
        </p:txBody>
      </p:sp>
      <p:grpSp>
        <p:nvGrpSpPr>
          <p:cNvPr id="69" name="Group 68">
            <a:extLst>
              <a:ext uri="{FF2B5EF4-FFF2-40B4-BE49-F238E27FC236}">
                <a16:creationId xmlns:a16="http://schemas.microsoft.com/office/drawing/2014/main" id="{CDF0C5E7-E2FA-C1AC-82BA-B0A3CF0A4FA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B7D293A-46E7-FF8B-BA8B-8AA3D5B1380F}"/>
                </a:ext>
              </a:extLst>
            </p:cNvPr>
            <p:cNvPicPr>
              <a:picLocks noChangeAspect="1"/>
            </p:cNvPicPr>
            <p:nvPr/>
          </p:nvPicPr>
          <p:blipFill>
            <a:blip r:embed="rId4">
              <a:extLst>
                <a:ext uri="{28A0092B-C50C-407E-A947-70E740481C1C}">
                  <a14:useLocalDpi xmlns:a14="http://schemas.microsoft.com/office/drawing/2010/main" val="0"/>
                </a:ext>
              </a:extLst>
            </a:blip>
            <a:srcRect l="25072" r="25072"/>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55F3A948-911B-6104-13D1-B2C97BFF87FB}"/>
                </a:ext>
              </a:extLst>
            </p:cNvPr>
            <p:cNvSpPr txBox="1">
              <a:spLocks/>
            </p:cNvSpPr>
            <p:nvPr/>
          </p:nvSpPr>
          <p:spPr>
            <a:xfrm>
              <a:off x="4131444" y="4468832"/>
              <a:ext cx="2582438"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The Twin (dir. Taneli Mustonen, 2022) was shot in English, and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made it to the box office charts in many South American countries.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Daniel Lindholm / Don Films.</a:t>
              </a:r>
            </a:p>
          </p:txBody>
        </p:sp>
      </p:grpSp>
      <p:grpSp>
        <p:nvGrpSpPr>
          <p:cNvPr id="4" name="Group 3">
            <a:extLst>
              <a:ext uri="{FF2B5EF4-FFF2-40B4-BE49-F238E27FC236}">
                <a16:creationId xmlns:a16="http://schemas.microsoft.com/office/drawing/2014/main" id="{6EA99268-3546-94AF-270E-12F0386A9A33}"/>
              </a:ext>
            </a:extLst>
          </p:cNvPr>
          <p:cNvGrpSpPr/>
          <p:nvPr/>
        </p:nvGrpSpPr>
        <p:grpSpPr>
          <a:xfrm>
            <a:off x="4067944" y="627016"/>
            <a:ext cx="5076056" cy="4265479"/>
            <a:chOff x="4067944" y="627018"/>
            <a:chExt cx="5076056" cy="4265479"/>
          </a:xfrm>
        </p:grpSpPr>
        <p:pic>
          <p:nvPicPr>
            <p:cNvPr id="17" name="Picture 16">
              <a:extLst>
                <a:ext uri="{FF2B5EF4-FFF2-40B4-BE49-F238E27FC236}">
                  <a16:creationId xmlns:a16="http://schemas.microsoft.com/office/drawing/2014/main" id="{7A0542EC-9435-DC56-7879-5B9511740F3F}"/>
                </a:ext>
              </a:extLst>
            </p:cNvPr>
            <p:cNvPicPr>
              <a:picLocks noChangeAspect="1"/>
            </p:cNvPicPr>
            <p:nvPr/>
          </p:nvPicPr>
          <p:blipFill>
            <a:blip r:embed="rId5">
              <a:extLst>
                <a:ext uri="{28A0092B-C50C-407E-A947-70E740481C1C}">
                  <a14:useLocalDpi xmlns:a14="http://schemas.microsoft.com/office/drawing/2010/main" val="0"/>
                </a:ext>
              </a:extLst>
            </a:blip>
            <a:srcRect l="10053" r="10053"/>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CEFF69B1-9684-4EAE-63FA-3951EEC57384}"/>
                </a:ext>
              </a:extLst>
            </p:cNvPr>
            <p:cNvSpPr txBox="1">
              <a:spLocks/>
            </p:cNvSpPr>
            <p:nvPr/>
          </p:nvSpPr>
          <p:spPr>
            <a:xfrm>
              <a:off x="4124690" y="4591798"/>
              <a:ext cx="77585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Matias Riikonen.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Juho Sallinen</a:t>
              </a:r>
            </a:p>
          </p:txBody>
        </p:sp>
      </p:grpSp>
      <p:grpSp>
        <p:nvGrpSpPr>
          <p:cNvPr id="11" name="Group 10">
            <a:extLst>
              <a:ext uri="{FF2B5EF4-FFF2-40B4-BE49-F238E27FC236}">
                <a16:creationId xmlns:a16="http://schemas.microsoft.com/office/drawing/2014/main" id="{6682DA8F-66DE-2B5F-DD5C-FC906B81C210}"/>
              </a:ext>
            </a:extLst>
          </p:cNvPr>
          <p:cNvGrpSpPr/>
          <p:nvPr/>
        </p:nvGrpSpPr>
        <p:grpSpPr>
          <a:xfrm>
            <a:off x="4067944" y="626500"/>
            <a:ext cx="5076056" cy="4265480"/>
            <a:chOff x="4067944" y="627530"/>
            <a:chExt cx="5076056" cy="4265480"/>
          </a:xfrm>
        </p:grpSpPr>
        <p:pic>
          <p:nvPicPr>
            <p:cNvPr id="13" name="Picture 12">
              <a:extLst>
                <a:ext uri="{FF2B5EF4-FFF2-40B4-BE49-F238E27FC236}">
                  <a16:creationId xmlns:a16="http://schemas.microsoft.com/office/drawing/2014/main" id="{8D4BF3CC-3AA2-07AF-DE2A-F84DE36D52CF}"/>
                </a:ext>
              </a:extLst>
            </p:cNvPr>
            <p:cNvPicPr>
              <a:picLocks noChangeAspect="1"/>
            </p:cNvPicPr>
            <p:nvPr/>
          </p:nvPicPr>
          <p:blipFill>
            <a:blip r:embed="rId6">
              <a:extLst>
                <a:ext uri="{28A0092B-C50C-407E-A947-70E740481C1C}">
                  <a14:useLocalDpi xmlns:a14="http://schemas.microsoft.com/office/drawing/2010/main" val="0"/>
                </a:ext>
              </a:extLst>
            </a:blip>
            <a:srcRect l="15095" t="12" r="5521" b="-1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4DA89379-4D8E-D8FF-304B-2D5BC6199CA3}"/>
                </a:ext>
              </a:extLst>
            </p:cNvPr>
            <p:cNvSpPr txBox="1">
              <a:spLocks/>
            </p:cNvSpPr>
            <p:nvPr/>
          </p:nvSpPr>
          <p:spPr>
            <a:xfrm>
              <a:off x="4124690" y="4647321"/>
              <a:ext cx="774251"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Iida Turpeinen.</a:t>
              </a:r>
            </a:p>
            <a:p>
              <a:r>
                <a:rPr lang="en-US" sz="700" kern="0" cap="none" spc="0" noProof="0">
                  <a:solidFill>
                    <a:schemeClr val="bg1"/>
                  </a:solidFill>
                  <a:effectLst>
                    <a:outerShdw blurRad="635000" dir="5400000" algn="ctr" rotWithShape="0">
                      <a:srgbClr val="000000">
                        <a:alpha val="75000"/>
                      </a:srgbClr>
                    </a:outerShdw>
                  </a:effectLst>
                  <a:latin typeface="Finlandica" charset="0"/>
                </a:rPr>
                <a:t>Photo: </a:t>
              </a:r>
              <a:r>
                <a:rPr lang="en-US" sz="700" kern="0" cap="none" spc="0">
                  <a:solidFill>
                    <a:schemeClr val="bg1"/>
                  </a:solidFill>
                  <a:effectLst>
                    <a:outerShdw blurRad="635000" dir="5400000" algn="ctr" rotWithShape="0">
                      <a:srgbClr val="000000">
                        <a:alpha val="75000"/>
                      </a:srgbClr>
                    </a:outerShdw>
                  </a:effectLst>
                  <a:latin typeface="Finlandica" charset="0"/>
                </a:rPr>
                <a:t>Juho Sallinen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89722"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Is truth stranger than fiction? Finnish authors know how to make both interesting.</a:t>
            </a:r>
          </a:p>
        </p:txBody>
      </p:sp>
      <p:sp>
        <p:nvSpPr>
          <p:cNvPr id="56" name="Title 1">
            <a:extLst>
              <a:ext uri="{FF2B5EF4-FFF2-40B4-BE49-F238E27FC236}">
                <a16:creationId xmlns:a16="http://schemas.microsoft.com/office/drawing/2014/main" id="{A23DA16B-CD46-ABCD-138E-9D31889E60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6B58BE6-856B-6337-0F83-E0AC516E49C3}"/>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B704A60B-D7A1-F70C-B50E-0704EF1F22C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9774E93-BC45-B563-20F1-481F76C6DF2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60928135-E7F6-1FB8-33D0-4486D566410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6CA7F2B1-A3E0-2B07-DA97-C6FF2A609A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5B2D7D8F-DDA6-2B8B-A4EA-15FFA87C39A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63" name="Title 1">
            <a:extLst>
              <a:ext uri="{FF2B5EF4-FFF2-40B4-BE49-F238E27FC236}">
                <a16:creationId xmlns:a16="http://schemas.microsoft.com/office/drawing/2014/main" id="{B4A96F63-F4C0-D4BB-730F-F2C77A53F7B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C061095-54FC-6A70-EB11-F243C1D2B24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F1D0AF2F-282A-01D8-CB50-DAC71976780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70537EA-B954-DC0C-EFE2-32FCBF6CE978}"/>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FF75167-0DF7-83F1-1699-22C387331B4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16667E-6 2.46914E-7 L 0.69114 2.46914E-7 " pathEditMode="relative" rAng="0" ptsTypes="AA">
                                      <p:cBhvr>
                                        <p:cTn id="23"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t="18565" b="16939"/>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Finnish Literature Exchange</a:t>
            </a: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Take a shot on </a:t>
            </a:r>
          </a:p>
          <a:p>
            <a:pPr algn="ctr"/>
            <a:r>
              <a:rPr lang="en-US" sz="2000">
                <a:solidFill>
                  <a:schemeClr val="bg1"/>
                </a:solidFill>
                <a:effectLst>
                  <a:outerShdw blurRad="994667" dir="5400000" sx="102000" sy="102000" algn="ctr" rotWithShape="0">
                    <a:srgbClr val="000000"/>
                  </a:outerShdw>
                </a:effectLst>
              </a:rPr>
              <a:t>Finnish crime fiction</a:t>
            </a: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311D-7474-958C-18EF-B054A72BBBAA}"/>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BE87C78C-0B29-5CD2-0A95-E8B2589135B8}"/>
              </a:ext>
            </a:extLst>
          </p:cNvPr>
          <p:cNvSpPr/>
          <p:nvPr/>
        </p:nvSpPr>
        <p:spPr>
          <a:xfrm flipV="1">
            <a:off x="1830223" y="2684236"/>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0C74566-3397-0EDE-9480-8CEB5FD44D4F}"/>
              </a:ext>
            </a:extLst>
          </p:cNvPr>
          <p:cNvGrpSpPr/>
          <p:nvPr/>
        </p:nvGrpSpPr>
        <p:grpSpPr>
          <a:xfrm>
            <a:off x="1075572" y="1852978"/>
            <a:ext cx="2024302" cy="529609"/>
            <a:chOff x="1049581" y="2432642"/>
            <a:chExt cx="2024302" cy="529609"/>
          </a:xfrm>
        </p:grpSpPr>
        <p:sp>
          <p:nvSpPr>
            <p:cNvPr id="38" name="Title 1">
              <a:extLst>
                <a:ext uri="{FF2B5EF4-FFF2-40B4-BE49-F238E27FC236}">
                  <a16:creationId xmlns:a16="http://schemas.microsoft.com/office/drawing/2014/main" id="{003A28DA-F46C-1BD4-7FB1-908515A9EFED}"/>
                </a:ext>
              </a:extLst>
            </p:cNvPr>
            <p:cNvSpPr txBox="1">
              <a:spLocks/>
            </p:cNvSpPr>
            <p:nvPr/>
          </p:nvSpPr>
          <p:spPr>
            <a:xfrm>
              <a:off x="1308772" y="2808363"/>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/ˈ</a:t>
              </a:r>
              <a:r>
                <a:rPr lang="en-US" sz="1000" b="0" err="1">
                  <a:solidFill>
                    <a:schemeClr val="tx1"/>
                  </a:solidFill>
                  <a:ea typeface="+mj-lt"/>
                  <a:cs typeface="+mj-lt"/>
                </a:rPr>
                <a:t>fɪn</a:t>
              </a:r>
              <a:r>
                <a:rPr lang="en-US" sz="1000" b="0">
                  <a:solidFill>
                    <a:schemeClr val="tx1"/>
                  </a:solidFill>
                  <a:ea typeface="+mj-lt"/>
                  <a:cs typeface="+mj-lt"/>
                </a:rPr>
                <a:t> </a:t>
              </a:r>
              <a:r>
                <a:rPr lang="en-US" sz="1000" b="0" err="1">
                  <a:solidFill>
                    <a:schemeClr val="tx1"/>
                  </a:solidFill>
                  <a:ea typeface="+mj-lt"/>
                  <a:cs typeface="+mj-lt"/>
                </a:rPr>
                <a:t>nwɑːr</a:t>
              </a:r>
              <a:r>
                <a:rPr lang="en-US" sz="1000" b="0">
                  <a:solidFill>
                    <a:schemeClr val="tx1"/>
                  </a:solidFill>
                  <a:ea typeface="+mj-lt"/>
                  <a:cs typeface="+mj-lt"/>
                </a:rPr>
                <a:t>/</a:t>
              </a:r>
            </a:p>
          </p:txBody>
        </p:sp>
        <p:sp>
          <p:nvSpPr>
            <p:cNvPr id="39" name="Title 1">
              <a:extLst>
                <a:ext uri="{FF2B5EF4-FFF2-40B4-BE49-F238E27FC236}">
                  <a16:creationId xmlns:a16="http://schemas.microsoft.com/office/drawing/2014/main" id="{78B72898-D6D6-68E9-1FB7-D00393CDCD51}"/>
                </a:ext>
              </a:extLst>
            </p:cNvPr>
            <p:cNvSpPr txBox="1">
              <a:spLocks/>
            </p:cNvSpPr>
            <p:nvPr/>
          </p:nvSpPr>
          <p:spPr>
            <a:xfrm>
              <a:off x="1049581" y="2432642"/>
              <a:ext cx="2024302" cy="36933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a:solidFill>
                    <a:schemeClr val="tx1"/>
                  </a:solidFill>
                  <a:ea typeface="+mj-lt"/>
                  <a:cs typeface="+mj-lt"/>
                </a:rPr>
                <a:t>Fin-Noir</a:t>
              </a:r>
            </a:p>
          </p:txBody>
        </p:sp>
      </p:grpSp>
      <p:sp>
        <p:nvSpPr>
          <p:cNvPr id="19" name="Title 1">
            <a:extLst>
              <a:ext uri="{FF2B5EF4-FFF2-40B4-BE49-F238E27FC236}">
                <a16:creationId xmlns:a16="http://schemas.microsoft.com/office/drawing/2014/main" id="{FBE9833E-7ACF-6F17-74B1-7588EC8BEAD3}"/>
              </a:ext>
            </a:extLst>
          </p:cNvPr>
          <p:cNvSpPr txBox="1">
            <a:spLocks/>
          </p:cNvSpPr>
          <p:nvPr/>
        </p:nvSpPr>
        <p:spPr>
          <a:xfrm>
            <a:off x="1260036" y="3005519"/>
            <a:ext cx="1603460"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 Finnish take on Nordic Noir, known for its dark and realistic style.</a:t>
            </a:r>
          </a:p>
        </p:txBody>
      </p:sp>
      <p:grpSp>
        <p:nvGrpSpPr>
          <p:cNvPr id="69" name="Group 68">
            <a:extLst>
              <a:ext uri="{FF2B5EF4-FFF2-40B4-BE49-F238E27FC236}">
                <a16:creationId xmlns:a16="http://schemas.microsoft.com/office/drawing/2014/main" id="{927E161E-5A77-556D-A33B-843BA607EC59}"/>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EF930BF9-2996-D4C2-B1FC-F1EC21039A70}"/>
                </a:ext>
              </a:extLst>
            </p:cNvPr>
            <p:cNvPicPr>
              <a:picLocks noChangeAspect="1"/>
            </p:cNvPicPr>
            <p:nvPr/>
          </p:nvPicPr>
          <p:blipFill>
            <a:blip r:embed="rId4">
              <a:extLst>
                <a:ext uri="{28A0092B-C50C-407E-A947-70E740481C1C}">
                  <a14:useLocalDpi xmlns:a14="http://schemas.microsoft.com/office/drawing/2010/main" val="0"/>
                </a:ext>
              </a:extLst>
            </a:blip>
            <a:srcRect l="4453" r="13283"/>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7851644F-831C-1986-02DE-CAD8667FC116}"/>
                </a:ext>
              </a:extLst>
            </p:cNvPr>
            <p:cNvSpPr txBox="1">
              <a:spLocks/>
            </p:cNvSpPr>
            <p:nvPr/>
          </p:nvSpPr>
          <p:spPr>
            <a:xfrm>
              <a:off x="4131444" y="4609249"/>
              <a:ext cx="131446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Finnish Literature Exchange</a:t>
              </a:r>
            </a:p>
          </p:txBody>
        </p:sp>
      </p:grpSp>
      <p:grpSp>
        <p:nvGrpSpPr>
          <p:cNvPr id="11" name="Group 10">
            <a:extLst>
              <a:ext uri="{FF2B5EF4-FFF2-40B4-BE49-F238E27FC236}">
                <a16:creationId xmlns:a16="http://schemas.microsoft.com/office/drawing/2014/main" id="{A86A35CC-8C27-2A1B-B057-C6D4D2A43930}"/>
              </a:ext>
            </a:extLst>
          </p:cNvPr>
          <p:cNvGrpSpPr/>
          <p:nvPr/>
        </p:nvGrpSpPr>
        <p:grpSpPr>
          <a:xfrm>
            <a:off x="4061459" y="627531"/>
            <a:ext cx="5076056" cy="4265480"/>
            <a:chOff x="4067944" y="627530"/>
            <a:chExt cx="5076056" cy="4265480"/>
          </a:xfrm>
        </p:grpSpPr>
        <p:pic>
          <p:nvPicPr>
            <p:cNvPr id="13" name="Picture 12">
              <a:extLst>
                <a:ext uri="{FF2B5EF4-FFF2-40B4-BE49-F238E27FC236}">
                  <a16:creationId xmlns:a16="http://schemas.microsoft.com/office/drawing/2014/main" id="{B6CD04D9-9E1C-63D3-430A-52F6F26F9DEC}"/>
                </a:ext>
              </a:extLst>
            </p:cNvPr>
            <p:cNvPicPr>
              <a:picLocks noChangeAspect="1"/>
            </p:cNvPicPr>
            <p:nvPr/>
          </p:nvPicPr>
          <p:blipFill>
            <a:blip r:embed="rId5">
              <a:extLst>
                <a:ext uri="{28A0092B-C50C-407E-A947-70E740481C1C}">
                  <a14:useLocalDpi xmlns:a14="http://schemas.microsoft.com/office/drawing/2010/main" val="0"/>
                </a:ext>
              </a:extLst>
            </a:blip>
            <a:srcRect l="-133" t="10550" r="133" b="33584"/>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B9B14E34-C3D8-513A-6BC6-032D535F13E4}"/>
                </a:ext>
              </a:extLst>
            </p:cNvPr>
            <p:cNvSpPr txBox="1">
              <a:spLocks/>
            </p:cNvSpPr>
            <p:nvPr/>
          </p:nvSpPr>
          <p:spPr>
            <a:xfrm>
              <a:off x="4124690" y="4633836"/>
              <a:ext cx="102912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Satu Rämö.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a:t>
              </a:r>
              <a:r>
                <a:rPr lang="en-US" sz="700" kern="0" cap="none" spc="0" err="1">
                  <a:solidFill>
                    <a:schemeClr val="bg1"/>
                  </a:solidFill>
                  <a:effectLst>
                    <a:outerShdw blurRad="635000" dir="5400000" algn="ctr" rotWithShape="0">
                      <a:srgbClr val="000000">
                        <a:alpha val="75000"/>
                      </a:srgbClr>
                    </a:outerShdw>
                  </a:effectLst>
                  <a:latin typeface="Finlandica" charset="0"/>
                </a:rPr>
                <a:t>Bjorgvin</a:t>
              </a:r>
              <a:r>
                <a:rPr lang="en-US" sz="700" kern="0" cap="none" spc="0">
                  <a:solidFill>
                    <a:schemeClr val="bg1"/>
                  </a:solidFill>
                  <a:effectLst>
                    <a:outerShdw blurRad="635000" dir="5400000" algn="ctr" rotWithShape="0">
                      <a:srgbClr val="000000">
                        <a:alpha val="75000"/>
                      </a:srgbClr>
                    </a:outerShdw>
                  </a:effectLst>
                  <a:latin typeface="Finlandica" charset="0"/>
                </a:rPr>
                <a:t> Hilmarsson</a:t>
              </a:r>
            </a:p>
          </p:txBody>
        </p:sp>
      </p:grpSp>
      <p:sp>
        <p:nvSpPr>
          <p:cNvPr id="27" name="TextBox 26">
            <a:extLst>
              <a:ext uri="{FF2B5EF4-FFF2-40B4-BE49-F238E27FC236}">
                <a16:creationId xmlns:a16="http://schemas.microsoft.com/office/drawing/2014/main" id="{C2306BD4-ADA1-979D-B9E2-BEBE3147AEB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FF72364-9517-E11E-F85C-18796DFC1087}"/>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Take a shot on Finnish crime fiction</a:t>
            </a:r>
          </a:p>
        </p:txBody>
      </p:sp>
      <p:sp>
        <p:nvSpPr>
          <p:cNvPr id="2" name="Title 1">
            <a:extLst>
              <a:ext uri="{FF2B5EF4-FFF2-40B4-BE49-F238E27FC236}">
                <a16:creationId xmlns:a16="http://schemas.microsoft.com/office/drawing/2014/main" id="{14A9E26F-EDA6-78E9-1B83-FAC4D412AB9C}"/>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endParaRPr lang="en-US" sz="600" b="0">
              <a:solidFill>
                <a:schemeClr val="accent3"/>
              </a:solidFill>
              <a:latin typeface="Finlandica"/>
            </a:endParaRPr>
          </a:p>
        </p:txBody>
      </p:sp>
      <p:sp>
        <p:nvSpPr>
          <p:cNvPr id="21" name="Rectangle 20">
            <a:extLst>
              <a:ext uri="{FF2B5EF4-FFF2-40B4-BE49-F238E27FC236}">
                <a16:creationId xmlns:a16="http://schemas.microsoft.com/office/drawing/2014/main" id="{1AD0C4BE-2589-484B-7358-7815F6D0286C}"/>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024EA38-0F28-EFBC-2E3F-79660CD0A4E1}"/>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 name="Title 1">
            <a:extLst>
              <a:ext uri="{FF2B5EF4-FFF2-40B4-BE49-F238E27FC236}">
                <a16:creationId xmlns:a16="http://schemas.microsoft.com/office/drawing/2014/main" id="{518F1046-8F6C-5466-F4DC-65A8DC0310B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9" name="Rectangle 8">
            <a:extLst>
              <a:ext uri="{FF2B5EF4-FFF2-40B4-BE49-F238E27FC236}">
                <a16:creationId xmlns:a16="http://schemas.microsoft.com/office/drawing/2014/main" id="{DBBB1A90-83FC-4CBA-CBAD-183757A1E019}"/>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B9FDE111-9636-9CC7-BD41-EB6447157982}"/>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6" name="Title 1">
            <a:extLst>
              <a:ext uri="{FF2B5EF4-FFF2-40B4-BE49-F238E27FC236}">
                <a16:creationId xmlns:a16="http://schemas.microsoft.com/office/drawing/2014/main" id="{AC2D83A4-2717-0EC3-41A4-667814793633}"/>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28" name="Title 1">
            <a:extLst>
              <a:ext uri="{FF2B5EF4-FFF2-40B4-BE49-F238E27FC236}">
                <a16:creationId xmlns:a16="http://schemas.microsoft.com/office/drawing/2014/main" id="{EEA7210C-38CE-DAD0-BF6E-6D9A2736B02C}"/>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29" name="Title 1">
            <a:extLst>
              <a:ext uri="{FF2B5EF4-FFF2-40B4-BE49-F238E27FC236}">
                <a16:creationId xmlns:a16="http://schemas.microsoft.com/office/drawing/2014/main" id="{4E8F7A26-62C5-E7F8-A6E5-A63CDCD621D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0" name="Title 1">
            <a:extLst>
              <a:ext uri="{FF2B5EF4-FFF2-40B4-BE49-F238E27FC236}">
                <a16:creationId xmlns:a16="http://schemas.microsoft.com/office/drawing/2014/main" id="{62E88526-0905-2C0F-64A3-45210C9ECC20}"/>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2" name="Title 1">
            <a:extLst>
              <a:ext uri="{FF2B5EF4-FFF2-40B4-BE49-F238E27FC236}">
                <a16:creationId xmlns:a16="http://schemas.microsoft.com/office/drawing/2014/main" id="{A14967BF-1AB8-DEC0-4A44-380B69BF037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33" name="Title 1">
            <a:extLst>
              <a:ext uri="{FF2B5EF4-FFF2-40B4-BE49-F238E27FC236}">
                <a16:creationId xmlns:a16="http://schemas.microsoft.com/office/drawing/2014/main" id="{B5CB6DE2-8E5D-B71D-2222-65CE0EFCCD9D}"/>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4" name="Title 1">
            <a:extLst>
              <a:ext uri="{FF2B5EF4-FFF2-40B4-BE49-F238E27FC236}">
                <a16:creationId xmlns:a16="http://schemas.microsoft.com/office/drawing/2014/main" id="{88B51E97-A7AF-1846-9677-A972A67DA7AA}"/>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5" name="Title 1">
            <a:extLst>
              <a:ext uri="{FF2B5EF4-FFF2-40B4-BE49-F238E27FC236}">
                <a16:creationId xmlns:a16="http://schemas.microsoft.com/office/drawing/2014/main" id="{701C30D7-FCD2-E1F1-4DC4-F438E1F6F117}"/>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102959288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38889E-6 2.46914E-7 L 0.69115 2.46914E-7 " pathEditMode="relative" rAng="0" ptsTypes="AA">
                                      <p:cBhvr>
                                        <p:cTn id="23"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b="17698"/>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Finnish Literature Exchange</a:t>
            </a: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830997"/>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a:solidFill>
                  <a:schemeClr val="bg1"/>
                </a:solidFill>
              </a:rPr>
              <a:t>Children are literally the future, </a:t>
            </a:r>
          </a:p>
          <a:p>
            <a:pPr algn="ctr"/>
            <a:r>
              <a:rPr lang="en-GB">
                <a:solidFill>
                  <a:schemeClr val="bg1"/>
                </a:solidFill>
              </a:rPr>
              <a:t>and that’s why we promote their literacy</a:t>
            </a: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18FBEC33-B1B2-1EE7-DD11-9669CD348841}"/>
              </a:ext>
            </a:extLst>
          </p:cNvPr>
          <p:cNvSpPr/>
          <p:nvPr/>
        </p:nvSpPr>
        <p:spPr>
          <a:xfrm flipV="1">
            <a:off x="1830223" y="2925974"/>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44FF455-DDE8-7139-BA03-8EC400CAB9F6}"/>
              </a:ext>
            </a:extLst>
          </p:cNvPr>
          <p:cNvGrpSpPr/>
          <p:nvPr/>
        </p:nvGrpSpPr>
        <p:grpSpPr>
          <a:xfrm>
            <a:off x="507772" y="1261082"/>
            <a:ext cx="3080645" cy="1384995"/>
            <a:chOff x="651653" y="2523939"/>
            <a:chExt cx="2626707" cy="1384995"/>
          </a:xfrm>
        </p:grpSpPr>
        <p:sp>
          <p:nvSpPr>
            <p:cNvPr id="38" name="Title 1">
              <a:extLst>
                <a:ext uri="{FF2B5EF4-FFF2-40B4-BE49-F238E27FC236}">
                  <a16:creationId xmlns:a16="http://schemas.microsoft.com/office/drawing/2014/main" id="{C79E40E3-89E9-1E6A-E8DF-BD16AFA0134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35891061-4CC6-D733-6699-4F60D3D5E069}"/>
                </a:ext>
              </a:extLst>
            </p:cNvPr>
            <p:cNvSpPr txBox="1">
              <a:spLocks/>
            </p:cNvSpPr>
            <p:nvPr/>
          </p:nvSpPr>
          <p:spPr>
            <a:xfrm>
              <a:off x="651653" y="2523939"/>
              <a:ext cx="2626707" cy="138499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1800"/>
                <a:t>Finland is one of the most literate countries in the world. Not because we are just gifted, but because we are gifted books.</a:t>
              </a:r>
              <a:r>
                <a:rPr lang="en-US" sz="1800">
                  <a:solidFill>
                    <a:schemeClr val="tx1"/>
                  </a:solidFill>
                  <a:ea typeface="+mj-lt"/>
                  <a:cs typeface="+mj-lt"/>
                </a:rPr>
                <a:t> </a:t>
              </a:r>
            </a:p>
          </p:txBody>
        </p:sp>
      </p:grpSp>
      <p:sp>
        <p:nvSpPr>
          <p:cNvPr id="19" name="Title 1">
            <a:extLst>
              <a:ext uri="{FF2B5EF4-FFF2-40B4-BE49-F238E27FC236}">
                <a16:creationId xmlns:a16="http://schemas.microsoft.com/office/drawing/2014/main" id="{CE5AD0BD-D578-D806-853E-257F0F9924FB}"/>
              </a:ext>
            </a:extLst>
          </p:cNvPr>
          <p:cNvSpPr txBox="1">
            <a:spLocks/>
          </p:cNvSpPr>
          <p:nvPr/>
        </p:nvSpPr>
        <p:spPr>
          <a:xfrm>
            <a:off x="918824" y="3247257"/>
            <a:ext cx="2259811"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The Finnish maternity package includes a picture book, and our parental clinics distribute free book bags, just to make sure every family and child has equal early opportunities to read.</a:t>
            </a:r>
          </a:p>
        </p:txBody>
      </p:sp>
      <p:grpSp>
        <p:nvGrpSpPr>
          <p:cNvPr id="69" name="Group 68">
            <a:extLst>
              <a:ext uri="{FF2B5EF4-FFF2-40B4-BE49-F238E27FC236}">
                <a16:creationId xmlns:a16="http://schemas.microsoft.com/office/drawing/2014/main" id="{000E6BE6-4BD4-A5F5-CADD-85D60FDF09F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F1C8D4F8-11E0-5FBD-C35C-B37398C98C1D}"/>
                </a:ext>
              </a:extLst>
            </p:cNvPr>
            <p:cNvPicPr>
              <a:picLocks noChangeAspect="1"/>
            </p:cNvPicPr>
            <p:nvPr/>
          </p:nvPicPr>
          <p:blipFill>
            <a:blip r:embed="rId4">
              <a:extLst>
                <a:ext uri="{28A0092B-C50C-407E-A947-70E740481C1C}">
                  <a14:useLocalDpi xmlns:a14="http://schemas.microsoft.com/office/drawing/2010/main" val="0"/>
                </a:ext>
              </a:extLst>
            </a:blip>
            <a:srcRect l="10371" r="10371"/>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AD8E0931-7F36-263B-88A0-F5A79F8B854B}"/>
                </a:ext>
              </a:extLst>
            </p:cNvPr>
            <p:cNvSpPr txBox="1">
              <a:spLocks/>
            </p:cNvSpPr>
            <p:nvPr/>
          </p:nvSpPr>
          <p:spPr>
            <a:xfrm>
              <a:off x="4131444" y="4591622"/>
              <a:ext cx="279082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Arthouse Cinema Niagara in Tampere is located in an old industrial area.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Kimmo </a:t>
              </a:r>
              <a:r>
                <a:rPr lang="en-US" sz="700" kern="0" cap="none" spc="0" err="1">
                  <a:solidFill>
                    <a:schemeClr val="bg1"/>
                  </a:solidFill>
                  <a:effectLst>
                    <a:outerShdw blurRad="635000" dir="5400000" algn="ctr" rotWithShape="0">
                      <a:srgbClr val="000000">
                        <a:alpha val="75000"/>
                      </a:srgbClr>
                    </a:outerShdw>
                  </a:effectLst>
                  <a:latin typeface="Finlandica" charset="0"/>
                </a:rPr>
                <a:t>Siniluoto</a:t>
              </a:r>
              <a:r>
                <a:rPr lang="en-US" sz="700" kern="0" cap="none" spc="0">
                  <a:solidFill>
                    <a:schemeClr val="bg1"/>
                  </a:solidFill>
                  <a:effectLst>
                    <a:outerShdw blurRad="635000" dir="5400000" algn="ctr" rotWithShape="0">
                      <a:srgbClr val="000000">
                        <a:alpha val="75000"/>
                      </a:srgbClr>
                    </a:outerShdw>
                  </a:effectLst>
                  <a:latin typeface="Finlandica" charset="0"/>
                </a:rPr>
                <a:t> / Tampere Film Festival.</a:t>
              </a:r>
            </a:p>
          </p:txBody>
        </p:sp>
      </p:grpSp>
      <p:grpSp>
        <p:nvGrpSpPr>
          <p:cNvPr id="4" name="Group 3">
            <a:extLst>
              <a:ext uri="{FF2B5EF4-FFF2-40B4-BE49-F238E27FC236}">
                <a16:creationId xmlns:a16="http://schemas.microsoft.com/office/drawing/2014/main" id="{DB8896B1-D43A-64E3-0AB2-678294746C01}"/>
              </a:ext>
            </a:extLst>
          </p:cNvPr>
          <p:cNvGrpSpPr/>
          <p:nvPr/>
        </p:nvGrpSpPr>
        <p:grpSpPr>
          <a:xfrm>
            <a:off x="4067944" y="627016"/>
            <a:ext cx="5076056" cy="4265479"/>
            <a:chOff x="4067944" y="627018"/>
            <a:chExt cx="5076056" cy="4265479"/>
          </a:xfrm>
        </p:grpSpPr>
        <p:pic>
          <p:nvPicPr>
            <p:cNvPr id="17" name="Picture 16">
              <a:extLst>
                <a:ext uri="{FF2B5EF4-FFF2-40B4-BE49-F238E27FC236}">
                  <a16:creationId xmlns:a16="http://schemas.microsoft.com/office/drawing/2014/main" id="{A6908D3A-4AD8-F171-E3A9-981B3CA65B8B}"/>
                </a:ext>
              </a:extLst>
            </p:cNvPr>
            <p:cNvPicPr>
              <a:picLocks noChangeAspect="1"/>
            </p:cNvPicPr>
            <p:nvPr/>
          </p:nvPicPr>
          <p:blipFill>
            <a:blip r:embed="rId5">
              <a:extLst>
                <a:ext uri="{28A0092B-C50C-407E-A947-70E740481C1C}">
                  <a14:useLocalDpi xmlns:a14="http://schemas.microsoft.com/office/drawing/2010/main" val="0"/>
                </a:ext>
              </a:extLst>
            </a:blip>
            <a:srcRect t="9859" b="23071"/>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3DE13DF6-EAF9-D3E8-E43D-DFD54283C2B9}"/>
                </a:ext>
              </a:extLst>
            </p:cNvPr>
            <p:cNvSpPr txBox="1">
              <a:spLocks/>
            </p:cNvSpPr>
            <p:nvPr/>
          </p:nvSpPr>
          <p:spPr>
            <a:xfrm>
              <a:off x="4124690" y="4602588"/>
              <a:ext cx="42639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75000"/>
                    </a:srgbClr>
                  </a:outerShdw>
                </a:effectLst>
                <a:latin typeface="Finlandica" charset="0"/>
              </a:endParaRP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Kela</a:t>
              </a:r>
            </a:p>
          </p:txBody>
        </p:sp>
      </p:grpSp>
      <p:grpSp>
        <p:nvGrpSpPr>
          <p:cNvPr id="11" name="Group 10">
            <a:extLst>
              <a:ext uri="{FF2B5EF4-FFF2-40B4-BE49-F238E27FC236}">
                <a16:creationId xmlns:a16="http://schemas.microsoft.com/office/drawing/2014/main" id="{0F073F5F-C729-4919-855F-794551486581}"/>
              </a:ext>
            </a:extLst>
          </p:cNvPr>
          <p:cNvGrpSpPr/>
          <p:nvPr/>
        </p:nvGrpSpPr>
        <p:grpSpPr>
          <a:xfrm>
            <a:off x="4067944" y="627015"/>
            <a:ext cx="5076056" cy="4265480"/>
            <a:chOff x="4067944" y="627530"/>
            <a:chExt cx="5076056" cy="4265480"/>
          </a:xfrm>
        </p:grpSpPr>
        <p:pic>
          <p:nvPicPr>
            <p:cNvPr id="13" name="Picture 12">
              <a:extLst>
                <a:ext uri="{FF2B5EF4-FFF2-40B4-BE49-F238E27FC236}">
                  <a16:creationId xmlns:a16="http://schemas.microsoft.com/office/drawing/2014/main" id="{8B9F29B1-4D32-0FF3-DDA5-77D4191778FF}"/>
                </a:ext>
              </a:extLst>
            </p:cNvPr>
            <p:cNvPicPr>
              <a:picLocks noChangeAspect="1"/>
            </p:cNvPicPr>
            <p:nvPr/>
          </p:nvPicPr>
          <p:blipFill>
            <a:blip r:embed="rId6">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727F9474-D519-24D7-9C21-0922DF982569}"/>
                </a:ext>
              </a:extLst>
            </p:cNvPr>
            <p:cNvSpPr txBox="1">
              <a:spLocks/>
            </p:cNvSpPr>
            <p:nvPr/>
          </p:nvSpPr>
          <p:spPr>
            <a:xfrm>
              <a:off x="4124690" y="4614066"/>
              <a:ext cx="426399"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 </a:t>
              </a:r>
            </a:p>
            <a:p>
              <a:r>
                <a:rPr lang="en-US" sz="700" kern="0" cap="none" spc="0">
                  <a:solidFill>
                    <a:schemeClr val="bg1"/>
                  </a:solidFill>
                  <a:effectLst>
                    <a:outerShdw blurRad="635000" dir="5400000" algn="ctr" rotWithShape="0">
                      <a:srgbClr val="000000">
                        <a:alpha val="75000"/>
                      </a:srgbClr>
                    </a:outerShdw>
                  </a:effectLst>
                  <a:latin typeface="Finlandica" charset="0"/>
                </a:rPr>
                <a:t>Photo: Kela</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Children are literally the future, and that’s why we promote their literacy.</a:t>
            </a:r>
          </a:p>
        </p:txBody>
      </p:sp>
      <p:sp>
        <p:nvSpPr>
          <p:cNvPr id="56" name="Title 1">
            <a:extLst>
              <a:ext uri="{FF2B5EF4-FFF2-40B4-BE49-F238E27FC236}">
                <a16:creationId xmlns:a16="http://schemas.microsoft.com/office/drawing/2014/main" id="{6CCA061F-491F-476E-F67F-51F7B8C7C36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CEEADF7B-5A39-9C07-D57F-1626D5F701AF}"/>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659D306B-E343-C02A-FF1E-6348A3DDA6F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7F1A758-F545-0155-3380-AE888D497F1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F92ACD9-8FCC-F8E3-5574-A316012AAF1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9A787D6-31B2-5DF6-1FE4-31E95D96F4B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DE73BFC3-40C5-12B9-9000-81FBD766CD5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B168858A-A073-6D7D-6F4E-C614E9992E2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C15364C4-3884-6D1E-F9AB-910BEE0F4CF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65" name="Title 1">
            <a:extLst>
              <a:ext uri="{FF2B5EF4-FFF2-40B4-BE49-F238E27FC236}">
                <a16:creationId xmlns:a16="http://schemas.microsoft.com/office/drawing/2014/main" id="{45811E80-96A2-7C62-4AFF-615FA37AC6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24D308AC-E7DA-0C11-A36A-6A1164956B9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95191B7-8EA0-B456-CA7C-12DD55618ED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16667E-6 2.46914E-7 L 0.69114 2.46914E-7 " pathEditMode="relative" rAng="0" ptsTypes="AA">
                                      <p:cBhvr>
                                        <p:cTn id="23"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32779" b="9819"/>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1" y="18143"/>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700" kern="0" cap="none" spc="0">
                <a:solidFill>
                  <a:schemeClr val="bg1"/>
                </a:solidFill>
              </a:rPr>
            </a:br>
            <a:r>
              <a:rPr lang="en-US" sz="700" kern="0" cap="none" spc="0">
                <a:solidFill>
                  <a:schemeClr val="bg1"/>
                </a:solidFill>
              </a:rPr>
              <a:t>Photo: Finnish Literature Exchange</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Skillful handling of </a:t>
            </a:r>
          </a:p>
          <a:p>
            <a:pPr algn="ctr"/>
            <a:r>
              <a:rPr lang="en-US" sz="2000">
                <a:solidFill>
                  <a:schemeClr val="bg1"/>
                </a:solidFill>
                <a:effectLst>
                  <a:outerShdw blurRad="994667" dir="5400000" sx="102000" sy="102000" algn="ctr" rotWithShape="0">
                    <a:srgbClr val="000000"/>
                  </a:outerShdw>
                </a:effectLst>
              </a:rPr>
              <a:t>drawing tools and topics</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5A9D44F3-522D-1AB9-E9FC-9F240956C21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7A92F8-C491-3D66-CF5F-8D89A2E33CFE}"/>
                </a:ext>
              </a:extLst>
            </p:cNvPr>
            <p:cNvPicPr>
              <a:picLocks noChangeAspect="1"/>
            </p:cNvPicPr>
            <p:nvPr/>
          </p:nvPicPr>
          <p:blipFill>
            <a:blip r:embed="rId4">
              <a:extLst>
                <a:ext uri="{28A0092B-C50C-407E-A947-70E740481C1C}">
                  <a14:useLocalDpi xmlns:a14="http://schemas.microsoft.com/office/drawing/2010/main" val="0"/>
                </a:ext>
              </a:extLst>
            </a:blip>
            <a:srcRect l="10983" r="10983"/>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2A143BB-A801-3836-E69B-4E87225A35AB}"/>
                </a:ext>
              </a:extLst>
            </p:cNvPr>
            <p:cNvSpPr txBox="1">
              <a:spLocks/>
            </p:cNvSpPr>
            <p:nvPr/>
          </p:nvSpPr>
          <p:spPr>
            <a:xfrm>
              <a:off x="4131444" y="4583309"/>
              <a:ext cx="293830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Screening at the 2024 Helsinki International Film Festival – Love &amp; Anarchy.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Joonas Parviainen / Helsinki International Film Festival.</a:t>
              </a:r>
            </a:p>
          </p:txBody>
        </p:sp>
      </p:grpSp>
      <p:grpSp>
        <p:nvGrpSpPr>
          <p:cNvPr id="4" name="Group 3">
            <a:extLst>
              <a:ext uri="{FF2B5EF4-FFF2-40B4-BE49-F238E27FC236}">
                <a16:creationId xmlns:a16="http://schemas.microsoft.com/office/drawing/2014/main" id="{F5ACD2EB-2B70-E2BE-C915-F96DBFD8B917}"/>
              </a:ext>
            </a:extLst>
          </p:cNvPr>
          <p:cNvGrpSpPr/>
          <p:nvPr/>
        </p:nvGrpSpPr>
        <p:grpSpPr>
          <a:xfrm>
            <a:off x="4067944" y="627017"/>
            <a:ext cx="5076056" cy="4265479"/>
            <a:chOff x="4067944" y="627018"/>
            <a:chExt cx="5076056" cy="4265479"/>
          </a:xfrm>
        </p:grpSpPr>
        <p:pic>
          <p:nvPicPr>
            <p:cNvPr id="17" name="Picture 16">
              <a:extLst>
                <a:ext uri="{FF2B5EF4-FFF2-40B4-BE49-F238E27FC236}">
                  <a16:creationId xmlns:a16="http://schemas.microsoft.com/office/drawing/2014/main" id="{52855044-FAE0-CCB2-BF95-7206F834B434}"/>
                </a:ext>
              </a:extLst>
            </p:cNvPr>
            <p:cNvPicPr>
              <a:picLocks noChangeAspect="1"/>
            </p:cNvPicPr>
            <p:nvPr/>
          </p:nvPicPr>
          <p:blipFill>
            <a:blip r:embed="rId5">
              <a:extLst>
                <a:ext uri="{28A0092B-C50C-407E-A947-70E740481C1C}">
                  <a14:useLocalDpi xmlns:a14="http://schemas.microsoft.com/office/drawing/2010/main" val="0"/>
                </a:ext>
              </a:extLst>
            </a:blip>
            <a:srcRect l="10371" r="10371"/>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E2C2A5C5-9D29-BEA4-24E9-7D38FB0FBEC4}"/>
                </a:ext>
              </a:extLst>
            </p:cNvPr>
            <p:cNvSpPr txBox="1">
              <a:spLocks/>
            </p:cNvSpPr>
            <p:nvPr/>
          </p:nvSpPr>
          <p:spPr>
            <a:xfrm>
              <a:off x="4131444" y="4460520"/>
              <a:ext cx="2715487"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Tampere Film Festival awards the best Finnish and international films.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Fish River Anthology (</a:t>
              </a:r>
              <a:r>
                <a:rPr lang="en-US" sz="700" kern="0" cap="none" spc="0" err="1">
                  <a:solidFill>
                    <a:schemeClr val="bg1"/>
                  </a:solidFill>
                  <a:effectLst>
                    <a:outerShdw blurRad="635000" dir="5400000" algn="ctr" rotWithShape="0">
                      <a:srgbClr val="000000">
                        <a:alpha val="75000"/>
                      </a:srgbClr>
                    </a:outerShdw>
                  </a:effectLst>
                  <a:latin typeface="Finlandica" charset="0"/>
                </a:rPr>
                <a:t>Mereneläviä</a:t>
              </a:r>
              <a:r>
                <a:rPr lang="en-US" sz="700" kern="0" cap="none" spc="0">
                  <a:solidFill>
                    <a:schemeClr val="bg1"/>
                  </a:solidFill>
                  <a:effectLst>
                    <a:outerShdw blurRad="635000" dir="5400000" algn="ctr" rotWithShape="0">
                      <a:srgbClr val="000000">
                        <a:alpha val="75000"/>
                      </a:srgbClr>
                    </a:outerShdw>
                  </a:effectLst>
                  <a:latin typeface="Finlandica" charset="0"/>
                </a:rPr>
                <a:t>) won several awards in 2025.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Photo: Erika Dahlström-</a:t>
              </a:r>
              <a:r>
                <a:rPr lang="en-US" sz="700" kern="0" cap="none" spc="0" err="1">
                  <a:solidFill>
                    <a:schemeClr val="bg1"/>
                  </a:solidFill>
                  <a:effectLst>
                    <a:outerShdw blurRad="635000" dir="5400000" algn="ctr" rotWithShape="0">
                      <a:srgbClr val="000000">
                        <a:alpha val="75000"/>
                      </a:srgbClr>
                    </a:outerShdw>
                  </a:effectLst>
                  <a:latin typeface="Finlandica" charset="0"/>
                </a:rPr>
                <a:t>Dezonne</a:t>
              </a:r>
              <a:r>
                <a:rPr lang="en-US" sz="700" kern="0" cap="none" spc="0">
                  <a:solidFill>
                    <a:schemeClr val="bg1"/>
                  </a:solidFill>
                  <a:effectLst>
                    <a:outerShdw blurRad="635000" dir="5400000" algn="ctr" rotWithShape="0">
                      <a:srgbClr val="000000">
                        <a:alpha val="75000"/>
                      </a:srgbClr>
                    </a:outerShdw>
                  </a:effectLst>
                  <a:latin typeface="Finlandica" charset="0"/>
                </a:rPr>
                <a:t> / Tampere Film Festival.</a:t>
              </a:r>
            </a:p>
          </p:txBody>
        </p:sp>
      </p:grpSp>
      <p:grpSp>
        <p:nvGrpSpPr>
          <p:cNvPr id="11" name="Group 10">
            <a:extLst>
              <a:ext uri="{FF2B5EF4-FFF2-40B4-BE49-F238E27FC236}">
                <a16:creationId xmlns:a16="http://schemas.microsoft.com/office/drawing/2014/main" id="{E1C7F14E-958D-3C06-74E7-F43C989387A2}"/>
              </a:ext>
            </a:extLst>
          </p:cNvPr>
          <p:cNvGrpSpPr/>
          <p:nvPr/>
        </p:nvGrpSpPr>
        <p:grpSpPr>
          <a:xfrm>
            <a:off x="4047969" y="627016"/>
            <a:ext cx="5076056" cy="4265480"/>
            <a:chOff x="4067944" y="627530"/>
            <a:chExt cx="5076056" cy="4265480"/>
          </a:xfrm>
        </p:grpSpPr>
        <p:pic>
          <p:nvPicPr>
            <p:cNvPr id="13" name="Picture 12">
              <a:extLst>
                <a:ext uri="{FF2B5EF4-FFF2-40B4-BE49-F238E27FC236}">
                  <a16:creationId xmlns:a16="http://schemas.microsoft.com/office/drawing/2014/main" id="{BFC9AFB9-5DD8-FF0B-3B84-C408BB993AE1}"/>
                </a:ext>
              </a:extLst>
            </p:cNvPr>
            <p:cNvPicPr>
              <a:picLocks noChangeAspect="1"/>
            </p:cNvPicPr>
            <p:nvPr/>
          </p:nvPicPr>
          <p:blipFill>
            <a:blip r:embed="rId6">
              <a:extLst>
                <a:ext uri="{28A0092B-C50C-407E-A947-70E740481C1C}">
                  <a14:useLocalDpi xmlns:a14="http://schemas.microsoft.com/office/drawing/2010/main" val="0"/>
                </a:ext>
              </a:extLst>
            </a:blip>
            <a:srcRect l="73" t="2759" r="-73" b="41273"/>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AF45CDD-1D83-7306-1457-C6CF2A51E776}"/>
                </a:ext>
              </a:extLst>
            </p:cNvPr>
            <p:cNvSpPr txBox="1">
              <a:spLocks/>
            </p:cNvSpPr>
            <p:nvPr/>
          </p:nvSpPr>
          <p:spPr>
            <a:xfrm>
              <a:off x="4124690" y="4611883"/>
              <a:ext cx="94897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Ville Ranta. </a:t>
              </a:r>
            </a:p>
            <a:p>
              <a:r>
                <a:rPr lang="en-US" sz="700" kern="0" cap="none" spc="0">
                  <a:solidFill>
                    <a:schemeClr val="bg1"/>
                  </a:solidFill>
                  <a:effectLst>
                    <a:outerShdw blurRad="635000" dir="5400000" algn="ctr" rotWithShape="0">
                      <a:srgbClr val="000000">
                        <a:alpha val="75000"/>
                      </a:srgbClr>
                    </a:outerShdw>
                  </a:effectLst>
                  <a:latin typeface="Finlandica" charset="0"/>
                </a:rPr>
                <a:t>Photo: Veikko </a:t>
              </a:r>
              <a:r>
                <a:rPr lang="en-US" sz="700" kern="0" cap="none" spc="0" err="1">
                  <a:solidFill>
                    <a:schemeClr val="bg1"/>
                  </a:solidFill>
                  <a:effectLst>
                    <a:outerShdw blurRad="635000" dir="5400000" algn="ctr" rotWithShape="0">
                      <a:srgbClr val="000000">
                        <a:alpha val="75000"/>
                      </a:srgbClr>
                    </a:outerShdw>
                  </a:effectLst>
                  <a:latin typeface="Finlandica" charset="0"/>
                </a:rPr>
                <a:t>Somerpuro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Skillful handling of drawing tools and topics</a:t>
            </a:r>
          </a:p>
        </p:txBody>
      </p:sp>
      <p:sp>
        <p:nvSpPr>
          <p:cNvPr id="40" name="Title 1">
            <a:extLst>
              <a:ext uri="{FF2B5EF4-FFF2-40B4-BE49-F238E27FC236}">
                <a16:creationId xmlns:a16="http://schemas.microsoft.com/office/drawing/2014/main" id="{EA8E7114-DE17-D77C-1715-75812C0F363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1" name="Rectangle 40">
            <a:extLst>
              <a:ext uri="{FF2B5EF4-FFF2-40B4-BE49-F238E27FC236}">
                <a16:creationId xmlns:a16="http://schemas.microsoft.com/office/drawing/2014/main" id="{E0278751-069F-AAD6-8C09-09C0FA3C93C5}"/>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itle 1">
            <a:extLst>
              <a:ext uri="{FF2B5EF4-FFF2-40B4-BE49-F238E27FC236}">
                <a16:creationId xmlns:a16="http://schemas.microsoft.com/office/drawing/2014/main" id="{E0B3B113-B6D7-F74D-545D-EE41ED92427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3E6C0E2C-30AE-ED60-2A5C-673C71003AE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7C56DAD7-79B3-2DBE-D943-19C326A6D1B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2CD1F99-4B65-4107-C0B0-9E98FDB87A7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2719B137-4280-2BA6-A257-5FEB6B08F83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A42E48FB-3C3C-06C0-8D6C-79EAE309B61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2FDFCF43-6C7D-676E-292B-F879C485E6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9" name="Title 1">
            <a:extLst>
              <a:ext uri="{FF2B5EF4-FFF2-40B4-BE49-F238E27FC236}">
                <a16:creationId xmlns:a16="http://schemas.microsoft.com/office/drawing/2014/main" id="{5D8E585B-CC50-95D2-70C4-017A2C1B885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50" name="Title 1">
            <a:extLst>
              <a:ext uri="{FF2B5EF4-FFF2-40B4-BE49-F238E27FC236}">
                <a16:creationId xmlns:a16="http://schemas.microsoft.com/office/drawing/2014/main" id="{1D1B191E-0B3F-4D22-1629-308232C37F7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51" name="Rectangle 50">
            <a:extLst>
              <a:ext uri="{FF2B5EF4-FFF2-40B4-BE49-F238E27FC236}">
                <a16:creationId xmlns:a16="http://schemas.microsoft.com/office/drawing/2014/main" id="{AA62CD10-7D8C-368D-8681-9EF6AEEF50FB}"/>
              </a:ext>
            </a:extLst>
          </p:cNvPr>
          <p:cNvSpPr/>
          <p:nvPr/>
        </p:nvSpPr>
        <p:spPr>
          <a:xfrm flipV="1">
            <a:off x="1830223" y="2712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F4593F3E-5B36-CE85-7EA5-3B291C5458EF}"/>
              </a:ext>
            </a:extLst>
          </p:cNvPr>
          <p:cNvGrpSpPr/>
          <p:nvPr/>
        </p:nvGrpSpPr>
        <p:grpSpPr>
          <a:xfrm>
            <a:off x="677644" y="1574191"/>
            <a:ext cx="2820158" cy="923330"/>
            <a:chOff x="651653" y="2381064"/>
            <a:chExt cx="2820158" cy="923330"/>
          </a:xfrm>
        </p:grpSpPr>
        <p:sp>
          <p:nvSpPr>
            <p:cNvPr id="53" name="Title 1">
              <a:extLst>
                <a:ext uri="{FF2B5EF4-FFF2-40B4-BE49-F238E27FC236}">
                  <a16:creationId xmlns:a16="http://schemas.microsoft.com/office/drawing/2014/main" id="{8E65C216-906B-685C-0556-B1539593C06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55" name="Title 1">
              <a:extLst>
                <a:ext uri="{FF2B5EF4-FFF2-40B4-BE49-F238E27FC236}">
                  <a16:creationId xmlns:a16="http://schemas.microsoft.com/office/drawing/2014/main" id="{800BC632-0F70-76C7-5261-544B38888AF7}"/>
                </a:ext>
              </a:extLst>
            </p:cNvPr>
            <p:cNvSpPr txBox="1">
              <a:spLocks/>
            </p:cNvSpPr>
            <p:nvPr/>
          </p:nvSpPr>
          <p:spPr>
            <a:xfrm>
              <a:off x="651653" y="2381064"/>
              <a:ext cx="282015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Appreciated </a:t>
              </a:r>
            </a:p>
            <a:p>
              <a:pPr algn="ctr"/>
              <a:r>
                <a:rPr lang="en-US" sz="2000">
                  <a:solidFill>
                    <a:schemeClr val="tx1"/>
                  </a:solidFill>
                  <a:ea typeface="+mj-lt"/>
                  <a:cs typeface="+mj-lt"/>
                </a:rPr>
                <a:t>by true comic connoisseurs</a:t>
              </a:r>
            </a:p>
          </p:txBody>
        </p:sp>
      </p:grpSp>
      <p:sp>
        <p:nvSpPr>
          <p:cNvPr id="67" name="Title 1">
            <a:extLst>
              <a:ext uri="{FF2B5EF4-FFF2-40B4-BE49-F238E27FC236}">
                <a16:creationId xmlns:a16="http://schemas.microsoft.com/office/drawing/2014/main" id="{0A5D6005-35B5-DD0A-9CD2-6E74F59847C5}"/>
              </a:ext>
            </a:extLst>
          </p:cNvPr>
          <p:cNvSpPr txBox="1">
            <a:spLocks/>
          </p:cNvSpPr>
          <p:nvPr/>
        </p:nvSpPr>
        <p:spPr>
          <a:xfrm>
            <a:off x="1046607" y="3033315"/>
            <a:ext cx="2018712"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Prominent Finnish comic book artists are particularly popular in French and German speaking countries known for their good taste.</a:t>
            </a:r>
          </a:p>
        </p:txBody>
      </p:sp>
      <p:grpSp>
        <p:nvGrpSpPr>
          <p:cNvPr id="3" name="Group 2">
            <a:extLst>
              <a:ext uri="{FF2B5EF4-FFF2-40B4-BE49-F238E27FC236}">
                <a16:creationId xmlns:a16="http://schemas.microsoft.com/office/drawing/2014/main" id="{9B03BF21-BBB0-250C-E801-A6D5CA2E6B39}"/>
              </a:ext>
            </a:extLst>
          </p:cNvPr>
          <p:cNvGrpSpPr/>
          <p:nvPr/>
        </p:nvGrpSpPr>
        <p:grpSpPr>
          <a:xfrm>
            <a:off x="4047625" y="627015"/>
            <a:ext cx="5116350" cy="4265480"/>
            <a:chOff x="4067944" y="627530"/>
            <a:chExt cx="5116350" cy="4265480"/>
          </a:xfrm>
        </p:grpSpPr>
        <p:pic>
          <p:nvPicPr>
            <p:cNvPr id="5" name="Picture 4">
              <a:extLst>
                <a:ext uri="{FF2B5EF4-FFF2-40B4-BE49-F238E27FC236}">
                  <a16:creationId xmlns:a16="http://schemas.microsoft.com/office/drawing/2014/main" id="{AE4AB0B5-FF5D-8F93-E73E-150B370AD752}"/>
                </a:ext>
              </a:extLst>
            </p:cNvPr>
            <p:cNvPicPr>
              <a:picLocks noChangeAspect="1"/>
            </p:cNvPicPr>
            <p:nvPr/>
          </p:nvPicPr>
          <p:blipFill>
            <a:blip r:embed="rId7">
              <a:extLst>
                <a:ext uri="{28A0092B-C50C-407E-A947-70E740481C1C}">
                  <a14:useLocalDpi xmlns:a14="http://schemas.microsoft.com/office/drawing/2010/main" val="0"/>
                </a:ext>
              </a:extLst>
            </a:blip>
            <a:srcRect l="10406" r="9777"/>
            <a:stretch>
              <a:fillRect/>
            </a:stretch>
          </p:blipFill>
          <p:spPr>
            <a:xfrm>
              <a:off x="4067944" y="627530"/>
              <a:ext cx="5116350" cy="4265480"/>
            </a:xfrm>
            <a:prstGeom prst="rect">
              <a:avLst/>
            </a:prstGeom>
          </p:spPr>
        </p:pic>
        <p:sp>
          <p:nvSpPr>
            <p:cNvPr id="6" name="Footer Placeholder 4">
              <a:extLst>
                <a:ext uri="{FF2B5EF4-FFF2-40B4-BE49-F238E27FC236}">
                  <a16:creationId xmlns:a16="http://schemas.microsoft.com/office/drawing/2014/main" id="{BC805921-D35E-A90C-7DA0-31E1E2C34B13}"/>
                </a:ext>
              </a:extLst>
            </p:cNvPr>
            <p:cNvSpPr txBox="1">
              <a:spLocks/>
            </p:cNvSpPr>
            <p:nvPr/>
          </p:nvSpPr>
          <p:spPr>
            <a:xfrm>
              <a:off x="4124690" y="4614066"/>
              <a:ext cx="1024319"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JP Ahonen. </a:t>
              </a:r>
            </a:p>
            <a:p>
              <a:r>
                <a:rPr lang="en-US" sz="700" kern="0" cap="none" spc="0">
                  <a:solidFill>
                    <a:schemeClr val="bg1"/>
                  </a:solidFill>
                  <a:effectLst>
                    <a:outerShdw blurRad="635000" dir="5400000" algn="ctr" rotWithShape="0">
                      <a:srgbClr val="000000">
                        <a:alpha val="75000"/>
                      </a:srgbClr>
                    </a:outerShdw>
                  </a:effectLst>
                  <a:latin typeface="Finlandica" charset="0"/>
                </a:rPr>
                <a:t>Photo: Marjaana </a:t>
              </a:r>
              <a:r>
                <a:rPr lang="en-US" sz="700" kern="0" cap="none" spc="0" err="1">
                  <a:solidFill>
                    <a:schemeClr val="bg1"/>
                  </a:solidFill>
                  <a:effectLst>
                    <a:outerShdw blurRad="635000" dir="5400000" algn="ctr" rotWithShape="0">
                      <a:srgbClr val="000000">
                        <a:alpha val="75000"/>
                      </a:srgbClr>
                    </a:outerShdw>
                  </a:effectLst>
                  <a:latin typeface="Finlandica" charset="0"/>
                </a:rPr>
                <a:t>Malkamäki</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grpSp>
        <p:nvGrpSpPr>
          <p:cNvPr id="7" name="Group 6">
            <a:extLst>
              <a:ext uri="{FF2B5EF4-FFF2-40B4-BE49-F238E27FC236}">
                <a16:creationId xmlns:a16="http://schemas.microsoft.com/office/drawing/2014/main" id="{519594D2-0E21-900F-D470-A7F0EA3AA324}"/>
              </a:ext>
            </a:extLst>
          </p:cNvPr>
          <p:cNvGrpSpPr/>
          <p:nvPr/>
        </p:nvGrpSpPr>
        <p:grpSpPr>
          <a:xfrm>
            <a:off x="179510" y="5321880"/>
            <a:ext cx="3816426" cy="4269600"/>
            <a:chOff x="179510" y="5249140"/>
            <a:chExt cx="3816426" cy="4269600"/>
          </a:xfrm>
        </p:grpSpPr>
        <p:pic>
          <p:nvPicPr>
            <p:cNvPr id="8" name="Picture 7">
              <a:extLst>
                <a:ext uri="{FF2B5EF4-FFF2-40B4-BE49-F238E27FC236}">
                  <a16:creationId xmlns:a16="http://schemas.microsoft.com/office/drawing/2014/main" id="{7B515188-9F18-C2B0-E4EC-49B7A17E227D}"/>
                </a:ext>
              </a:extLst>
            </p:cNvPr>
            <p:cNvPicPr>
              <a:picLocks/>
            </p:cNvPicPr>
            <p:nvPr/>
          </p:nvPicPr>
          <p:blipFill>
            <a:blip r:embed="rId8">
              <a:extLst>
                <a:ext uri="{28A0092B-C50C-407E-A947-70E740481C1C}">
                  <a14:useLocalDpi xmlns:a14="http://schemas.microsoft.com/office/drawing/2010/main" val="0"/>
                </a:ext>
              </a:extLst>
            </a:blip>
            <a:srcRect t="9081" b="12257"/>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3B0E6151-59E6-C781-9243-3D02C4B16B66}"/>
                </a:ext>
              </a:extLst>
            </p:cNvPr>
            <p:cNvSpPr txBox="1">
              <a:spLocks/>
            </p:cNvSpPr>
            <p:nvPr/>
          </p:nvSpPr>
          <p:spPr>
            <a:xfrm>
              <a:off x="243010" y="9229086"/>
              <a:ext cx="113332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latin typeface="+mj-lt"/>
                </a:rPr>
                <a:t>Tympeät</a:t>
              </a:r>
              <a:r>
                <a:rPr lang="en-US" sz="700" kern="0" cap="none" spc="0">
                  <a:solidFill>
                    <a:schemeClr val="bg1"/>
                  </a:solidFill>
                  <a:latin typeface="+mj-lt"/>
                </a:rPr>
                <a:t> </a:t>
              </a:r>
              <a:r>
                <a:rPr lang="en-US" sz="700" kern="0" cap="none" spc="0" err="1">
                  <a:solidFill>
                    <a:schemeClr val="bg1"/>
                  </a:solidFill>
                  <a:latin typeface="+mj-lt"/>
                </a:rPr>
                <a:t>tytöt</a:t>
              </a:r>
              <a:r>
                <a:rPr lang="en-US" sz="700" kern="0" cap="none" spc="0">
                  <a:solidFill>
                    <a:schemeClr val="bg1"/>
                  </a:solidFill>
                  <a:latin typeface="+mj-lt"/>
                </a:rPr>
                <a:t> – </a:t>
              </a:r>
              <a:r>
                <a:rPr lang="en-US" sz="700" kern="0" cap="none" spc="0" err="1">
                  <a:solidFill>
                    <a:schemeClr val="bg1"/>
                  </a:solidFill>
                  <a:latin typeface="+mj-lt"/>
                </a:rPr>
                <a:t>Luokkakipuja</a:t>
              </a:r>
              <a:r>
                <a:rPr lang="en-US" sz="700" kern="0" cap="none" spc="0">
                  <a:solidFill>
                    <a:schemeClr val="bg1"/>
                  </a:solidFill>
                  <a:latin typeface="+mj-lt"/>
                </a:rPr>
                <a:t> </a:t>
              </a:r>
              <a:br>
                <a:rPr lang="en-US" sz="700" kern="0" cap="none" spc="0">
                  <a:solidFill>
                    <a:schemeClr val="bg1"/>
                  </a:solidFill>
                  <a:latin typeface="+mj-lt"/>
                </a:rPr>
              </a:br>
              <a:r>
                <a:rPr lang="en-US" sz="700" kern="0" cap="none" spc="0">
                  <a:solidFill>
                    <a:schemeClr val="bg1"/>
                  </a:solidFill>
                  <a:latin typeface="+mj-lt"/>
                </a:rPr>
                <a:t>(2025) by Riina Tanskanen</a:t>
              </a:r>
            </a:p>
          </p:txBody>
        </p:sp>
      </p:gr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p:tgtEl>
                                          <p:spTgt spid="52"/>
                                        </p:tgtEl>
                                        <p:attrNameLst>
                                          <p:attrName>ppt_y</p:attrName>
                                        </p:attrNameLst>
                                      </p:cBhvr>
                                      <p:tavLst>
                                        <p:tav tm="0">
                                          <p:val>
                                            <p:strVal val="#ppt_y+#ppt_h*1.125000"/>
                                          </p:val>
                                        </p:tav>
                                        <p:tav tm="100000">
                                          <p:val>
                                            <p:strVal val="#ppt_y"/>
                                          </p:val>
                                        </p:tav>
                                      </p:tavLst>
                                    </p:anim>
                                    <p:animEffect transition="in" filter="wipe(up)">
                                      <p:cBhvr>
                                        <p:cTn id="8" dur="1000"/>
                                        <p:tgtEl>
                                          <p:spTgt spid="5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750" fill="hold"/>
                                        <p:tgtEl>
                                          <p:spTgt spid="51"/>
                                        </p:tgtEl>
                                        <p:attrNameLst>
                                          <p:attrName>ppt_w</p:attrName>
                                        </p:attrNameLst>
                                      </p:cBhvr>
                                      <p:tavLst>
                                        <p:tav tm="0">
                                          <p:val>
                                            <p:strVal val="#ppt_w*0.70"/>
                                          </p:val>
                                        </p:tav>
                                        <p:tav tm="100000">
                                          <p:val>
                                            <p:strVal val="#ppt_w"/>
                                          </p:val>
                                        </p:tav>
                                      </p:tavLst>
                                    </p:anim>
                                    <p:anim calcmode="lin" valueType="num">
                                      <p:cBhvr>
                                        <p:cTn id="14" dur="750" fill="hold"/>
                                        <p:tgtEl>
                                          <p:spTgt spid="51"/>
                                        </p:tgtEl>
                                        <p:attrNameLst>
                                          <p:attrName>ppt_h</p:attrName>
                                        </p:attrNameLst>
                                      </p:cBhvr>
                                      <p:tavLst>
                                        <p:tav tm="0">
                                          <p:val>
                                            <p:strVal val="#ppt_h"/>
                                          </p:val>
                                        </p:tav>
                                        <p:tav tm="100000">
                                          <p:val>
                                            <p:strVal val="#ppt_h"/>
                                          </p:val>
                                        </p:tav>
                                      </p:tavLst>
                                    </p:anim>
                                    <p:animEffect transition="in" filter="fade">
                                      <p:cBhvr>
                                        <p:cTn id="15" dur="750"/>
                                        <p:tgtEl>
                                          <p:spTgt spid="5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1000"/>
                                        <p:tgtEl>
                                          <p:spTgt spid="67"/>
                                        </p:tgtEl>
                                        <p:attrNameLst>
                                          <p:attrName>ppt_y</p:attrName>
                                        </p:attrNameLst>
                                      </p:cBhvr>
                                      <p:tavLst>
                                        <p:tav tm="0">
                                          <p:val>
                                            <p:strVal val="#ppt_y-#ppt_h*1.125000"/>
                                          </p:val>
                                        </p:tav>
                                        <p:tav tm="100000">
                                          <p:val>
                                            <p:strVal val="#ppt_y"/>
                                          </p:val>
                                        </p:tav>
                                      </p:tavLst>
                                    </p:anim>
                                    <p:animEffect transition="in" filter="wipe(down)">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16667E-6 2.46914E-7 L 0.69114 2.46914E-7 " pathEditMode="relative" rAng="0" ptsTypes="AA">
                                      <p:cBhvr>
                                        <p:cTn id="23" dur="2500" fill="hold"/>
                                        <p:tgtEl>
                                          <p:spTgt spid="3"/>
                                        </p:tgtEl>
                                        <p:attrNameLst>
                                          <p:attrName>ppt_x</p:attrName>
                                          <p:attrName>ppt_y</p:attrName>
                                        </p:attrNameLst>
                                      </p:cBhvr>
                                      <p:rCtr x="34549" y="0"/>
                                    </p:animMotion>
                                  </p:childTnLst>
                                </p:cTn>
                              </p:par>
                              <p:par>
                                <p:cTn id="24" presetID="0" presetClass="path" presetSubtype="0" repeatCount="0" accel="50000" decel="50000" fill="hold" nodeType="withEffect">
                                  <p:stCondLst>
                                    <p:cond delay="0"/>
                                  </p:stCondLst>
                                  <p:childTnLst>
                                    <p:animMotion origin="layout" path="M 1.38889E-6 -1.35802E-6 L 0.00069 -0.91327 " pathEditMode="relative" rAng="0" ptsTypes="AA">
                                      <p:cBhvr>
                                        <p:cTn id="25" dur="2000" fill="hold"/>
                                        <p:tgtEl>
                                          <p:spTgt spid="7"/>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17676" b="14734"/>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endParaRPr lang="en-US" sz="700" kern="0" cap="none" spc="0">
              <a:solidFill>
                <a:schemeClr val="bg1"/>
              </a:solidFill>
            </a:endParaRPr>
          </a:p>
          <a:p>
            <a:pPr algn="ctr"/>
            <a:r>
              <a:rPr lang="en-US" sz="700" kern="0" cap="none" spc="0">
                <a:solidFill>
                  <a:schemeClr val="bg1"/>
                </a:solidFill>
              </a:rPr>
              <a:t>Photo: Hannele </a:t>
            </a:r>
            <a:r>
              <a:rPr lang="en-US" sz="700" kern="0" cap="none" spc="0" err="1">
                <a:solidFill>
                  <a:schemeClr val="bg1"/>
                </a:solidFill>
              </a:rPr>
              <a:t>Jyrkkä</a:t>
            </a:r>
            <a:endParaRPr lang="en-US" sz="700" kern="0" cap="none" spc="0">
              <a:solidFill>
                <a:schemeClr val="bg1"/>
              </a:solidFill>
            </a:endParaRP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Our story begins</a:t>
            </a:r>
          </a:p>
          <a:p>
            <a:pPr algn="ctr"/>
            <a:r>
              <a:rPr lang="en-US" sz="2000">
                <a:solidFill>
                  <a:schemeClr val="bg1"/>
                </a:solidFill>
                <a:effectLst>
                  <a:outerShdw blurRad="994667" dir="5400000" sx="102000" sy="102000" algn="ctr" rotWithShape="0">
                    <a:srgbClr val="000000"/>
                  </a:outerShdw>
                </a:effectLst>
              </a:rPr>
              <a:t>with Kalevala</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a:extLst>
              <a:ext uri="{28A0092B-C50C-407E-A947-70E740481C1C}">
                <a14:useLocalDpi xmlns:a14="http://schemas.microsoft.com/office/drawing/2010/main" val="0"/>
              </a:ext>
            </a:extLst>
          </a:blip>
          <a:srcRect t="15572"/>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578242"/>
            <a:ext cx="6121400" cy="430887"/>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Photo: Jussi Hellsten</a:t>
            </a: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707886"/>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190500" dir="5400000" algn="ctr" rotWithShape="0">
                    <a:srgbClr val="000000">
                      <a:alpha val="49982"/>
                    </a:srgbClr>
                  </a:outerShdw>
                </a:effectLst>
              </a:rPr>
              <a:t>One card, endless knowledge </a:t>
            </a:r>
          </a:p>
          <a:p>
            <a:pPr algn="ctr"/>
            <a:r>
              <a:rPr lang="en-US" sz="2000">
                <a:solidFill>
                  <a:schemeClr val="bg1"/>
                </a:solidFill>
                <a:effectLst>
                  <a:outerShdw blurRad="190500" dir="5400000" algn="ctr" rotWithShape="0">
                    <a:srgbClr val="000000">
                      <a:alpha val="49982"/>
                    </a:srgbClr>
                  </a:outerShdw>
                </a:effectLst>
              </a:rPr>
              <a:t>and entertainment</a:t>
            </a:r>
            <a:endParaRPr lang="en-US">
              <a:effectLst>
                <a:outerShdw blurRad="190500" dir="5400000" algn="ctr" rotWithShape="0">
                  <a:srgbClr val="000000">
                    <a:alpha val="49982"/>
                  </a:srgbClr>
                </a:outerShdw>
              </a:effectLst>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736A3-7873-5C01-8A1D-A806E015C34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8A20419-BE67-152D-D632-0941533EEED7}"/>
              </a:ext>
            </a:extLst>
          </p:cNvPr>
          <p:cNvGrpSpPr/>
          <p:nvPr/>
        </p:nvGrpSpPr>
        <p:grpSpPr>
          <a:xfrm>
            <a:off x="718562" y="1250895"/>
            <a:ext cx="2733354" cy="1477328"/>
            <a:chOff x="695055" y="2381064"/>
            <a:chExt cx="2733354" cy="1477328"/>
          </a:xfrm>
        </p:grpSpPr>
        <p:sp>
          <p:nvSpPr>
            <p:cNvPr id="38" name="Title 1">
              <a:extLst>
                <a:ext uri="{FF2B5EF4-FFF2-40B4-BE49-F238E27FC236}">
                  <a16:creationId xmlns:a16="http://schemas.microsoft.com/office/drawing/2014/main" id="{70CE1FB6-8728-CA8B-2B41-B2F7127DD99D}"/>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3FF6C20D-5E5A-B61E-AD59-A492FE108B1B}"/>
                </a:ext>
              </a:extLst>
            </p:cNvPr>
            <p:cNvSpPr txBox="1">
              <a:spLocks/>
            </p:cNvSpPr>
            <p:nvPr/>
          </p:nvSpPr>
          <p:spPr>
            <a:xfrm>
              <a:off x="695055" y="2381064"/>
              <a:ext cx="2733354" cy="147732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1600" err="1"/>
                <a:t>Every</a:t>
              </a:r>
              <a:r>
                <a:rPr lang="fi-FI" sz="1600"/>
                <a:t> Finn is </a:t>
              </a:r>
              <a:r>
                <a:rPr lang="fi-FI" sz="1600" err="1"/>
                <a:t>entitled</a:t>
              </a:r>
              <a:r>
                <a:rPr lang="fi-FI" sz="1600"/>
                <a:t> to </a:t>
              </a:r>
              <a:br>
                <a:rPr lang="fi-FI" sz="1600"/>
              </a:br>
              <a:r>
                <a:rPr lang="fi-FI" sz="1600"/>
                <a:t>a </a:t>
              </a:r>
              <a:r>
                <a:rPr lang="fi-FI" sz="1600" err="1"/>
                <a:t>free</a:t>
              </a:r>
              <a:r>
                <a:rPr lang="fi-FI" sz="1600"/>
                <a:t> </a:t>
              </a:r>
              <a:r>
                <a:rPr lang="fi-FI" sz="1600" err="1"/>
                <a:t>library</a:t>
              </a:r>
              <a:r>
                <a:rPr lang="fi-FI" sz="1600"/>
                <a:t> </a:t>
              </a:r>
              <a:r>
                <a:rPr lang="fi-FI" sz="1600" err="1"/>
                <a:t>card</a:t>
              </a:r>
              <a:r>
                <a:rPr lang="fi-FI" sz="1600"/>
                <a:t> and </a:t>
              </a:r>
              <a:r>
                <a:rPr lang="fi-FI" sz="1600" err="1"/>
                <a:t>the</a:t>
              </a:r>
              <a:r>
                <a:rPr lang="fi-FI" sz="1600"/>
                <a:t> </a:t>
              </a:r>
              <a:br>
                <a:rPr lang="fi-FI" sz="1600"/>
              </a:br>
              <a:r>
                <a:rPr lang="fi-FI" sz="1600" err="1"/>
                <a:t>use</a:t>
              </a:r>
              <a:r>
                <a:rPr lang="fi-FI" sz="1600"/>
                <a:t> of </a:t>
              </a:r>
              <a:r>
                <a:rPr lang="fi-FI" sz="1600" err="1"/>
                <a:t>free</a:t>
              </a:r>
              <a:r>
                <a:rPr lang="fi-FI" sz="1600"/>
                <a:t> </a:t>
              </a:r>
              <a:r>
                <a:rPr lang="fi-FI" sz="1600" err="1"/>
                <a:t>library</a:t>
              </a:r>
              <a:r>
                <a:rPr lang="fi-FI" sz="1600"/>
                <a:t> </a:t>
              </a:r>
              <a:r>
                <a:rPr lang="fi-FI" sz="1600" err="1"/>
                <a:t>services</a:t>
              </a:r>
              <a:r>
                <a:rPr lang="fi-FI" sz="1600"/>
                <a:t>. And </a:t>
              </a:r>
              <a:r>
                <a:rPr lang="fi-FI" sz="1600" err="1"/>
                <a:t>if</a:t>
              </a:r>
              <a:r>
                <a:rPr lang="fi-FI" sz="1600"/>
                <a:t> </a:t>
              </a:r>
              <a:r>
                <a:rPr lang="fi-FI" sz="1600" err="1"/>
                <a:t>there’s</a:t>
              </a:r>
              <a:r>
                <a:rPr lang="fi-FI" sz="1600"/>
                <a:t> no </a:t>
              </a:r>
              <a:r>
                <a:rPr lang="fi-FI" sz="1600" err="1"/>
                <a:t>library</a:t>
              </a:r>
              <a:r>
                <a:rPr lang="fi-FI" sz="1600"/>
                <a:t> in </a:t>
              </a:r>
              <a:r>
                <a:rPr lang="fi-FI" sz="1600" err="1"/>
                <a:t>sight</a:t>
              </a:r>
              <a:r>
                <a:rPr lang="fi-FI" sz="1600"/>
                <a:t>? Just </a:t>
              </a:r>
              <a:r>
                <a:rPr lang="fi-FI" sz="1600" err="1"/>
                <a:t>sit</a:t>
              </a:r>
              <a:r>
                <a:rPr lang="fi-FI" sz="1600"/>
                <a:t> </a:t>
              </a:r>
              <a:r>
                <a:rPr lang="fi-FI" sz="1600" err="1"/>
                <a:t>tight</a:t>
              </a:r>
              <a:r>
                <a:rPr lang="fi-FI" sz="1600"/>
                <a:t>, </a:t>
              </a:r>
              <a:r>
                <a:rPr lang="fi-FI" sz="1600" err="1"/>
                <a:t>one</a:t>
              </a:r>
              <a:r>
                <a:rPr lang="fi-FI" sz="1600"/>
                <a:t> </a:t>
              </a:r>
              <a:r>
                <a:rPr lang="fi-FI" sz="1600" err="1"/>
                <a:t>will</a:t>
              </a:r>
              <a:r>
                <a:rPr lang="fi-FI" sz="1600"/>
                <a:t> </a:t>
              </a:r>
              <a:r>
                <a:rPr lang="fi-FI" sz="1600" err="1"/>
                <a:t>drive</a:t>
              </a:r>
              <a:r>
                <a:rPr lang="fi-FI" sz="1600"/>
                <a:t> </a:t>
              </a:r>
              <a:r>
                <a:rPr lang="fi-FI" sz="1600" err="1"/>
                <a:t>by</a:t>
              </a:r>
              <a:r>
                <a:rPr lang="fi-FI" sz="1600"/>
                <a:t> </a:t>
              </a:r>
              <a:r>
                <a:rPr lang="fi-FI" sz="1600" err="1"/>
                <a:t>soon</a:t>
              </a:r>
              <a:r>
                <a:rPr lang="fi-FI" sz="1600"/>
                <a:t>!</a:t>
              </a:r>
              <a:endParaRPr lang="en-US" sz="1600"/>
            </a:p>
          </p:txBody>
        </p:sp>
      </p:grpSp>
      <p:sp>
        <p:nvSpPr>
          <p:cNvPr id="19" name="Title 1">
            <a:extLst>
              <a:ext uri="{FF2B5EF4-FFF2-40B4-BE49-F238E27FC236}">
                <a16:creationId xmlns:a16="http://schemas.microsoft.com/office/drawing/2014/main" id="{8BC6114E-1C3B-04EA-AC71-C3B7EF4A4E42}"/>
              </a:ext>
            </a:extLst>
          </p:cNvPr>
          <p:cNvSpPr txBox="1">
            <a:spLocks/>
          </p:cNvSpPr>
          <p:nvPr/>
        </p:nvSpPr>
        <p:spPr>
          <a:xfrm>
            <a:off x="906266" y="3273818"/>
            <a:ext cx="2259509"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Mobile libraries bring free library services to areas without a library of their own, often making stops at schools and daycare </a:t>
            </a:r>
            <a:r>
              <a:rPr lang="en-US" sz="1000" b="0" err="1">
                <a:solidFill>
                  <a:schemeClr val="tx1"/>
                </a:solidFill>
                <a:ea typeface="+mj-lt"/>
                <a:cs typeface="+mj-lt"/>
              </a:rPr>
              <a:t>centres</a:t>
            </a:r>
            <a:r>
              <a:rPr lang="en-US" sz="1000" b="0">
                <a:solidFill>
                  <a:schemeClr val="tx1"/>
                </a:solidFill>
                <a:ea typeface="+mj-lt"/>
                <a:cs typeface="+mj-lt"/>
              </a:rPr>
              <a:t> in addition to their regular routes to bring joy to children.</a:t>
            </a:r>
            <a:endParaRPr lang="en-US" sz="1000" b="0" i="1">
              <a:solidFill>
                <a:schemeClr val="tx1"/>
              </a:solidFill>
              <a:ea typeface="+mj-lt"/>
              <a:cs typeface="+mj-lt"/>
            </a:endParaRPr>
          </a:p>
        </p:txBody>
      </p:sp>
      <p:sp>
        <p:nvSpPr>
          <p:cNvPr id="31" name="Rectangle 30">
            <a:extLst>
              <a:ext uri="{FF2B5EF4-FFF2-40B4-BE49-F238E27FC236}">
                <a16:creationId xmlns:a16="http://schemas.microsoft.com/office/drawing/2014/main" id="{C40536D9-E7BD-78A5-D2D2-ACEE00F05FE5}"/>
              </a:ext>
            </a:extLst>
          </p:cNvPr>
          <p:cNvSpPr/>
          <p:nvPr/>
        </p:nvSpPr>
        <p:spPr>
          <a:xfrm flipV="1">
            <a:off x="1830223" y="2995243"/>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1845F1A-7DB6-8050-B3AB-E5FACA93DC8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7CDA81E5-77C4-5888-FF03-D63B3ADDE37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mn-lt"/>
              </a:rPr>
              <a:t>One card, endless knowledge and entertainment</a:t>
            </a:r>
          </a:p>
        </p:txBody>
      </p:sp>
      <p:sp>
        <p:nvSpPr>
          <p:cNvPr id="56" name="Title 1">
            <a:extLst>
              <a:ext uri="{FF2B5EF4-FFF2-40B4-BE49-F238E27FC236}">
                <a16:creationId xmlns:a16="http://schemas.microsoft.com/office/drawing/2014/main" id="{00A305C4-D2E9-5661-D33C-9AF00021F152}"/>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2FD7FB2A-C28E-157A-9A4A-78A0FFC7AB5F}"/>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50CC5F2B-6743-22C0-2F1A-E00C15D5201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5D76E427-100D-7563-8D56-6F93F5DC2E9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38BAE8B2-E479-5C8F-8743-B704D9B2790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5ACD324-FB06-0800-F487-C445B666671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2A182731-5C64-ACAA-069C-AE9E0A176BF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E162253C-8B0A-7C76-F9BF-57424C46C784}"/>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8E9A625-8CAE-E871-695B-5C456B4E4B93}"/>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4911B6A0-A3BD-AAC5-3E12-3C85C51BD043}"/>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5" name="Title 1">
            <a:extLst>
              <a:ext uri="{FF2B5EF4-FFF2-40B4-BE49-F238E27FC236}">
                <a16:creationId xmlns:a16="http://schemas.microsoft.com/office/drawing/2014/main" id="{3F3453C5-09DF-F756-61A2-9DC50E81BDC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C0EE62D-7610-1A27-FD0E-4D9320F1895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grpSp>
        <p:nvGrpSpPr>
          <p:cNvPr id="10" name="Group 9">
            <a:extLst>
              <a:ext uri="{FF2B5EF4-FFF2-40B4-BE49-F238E27FC236}">
                <a16:creationId xmlns:a16="http://schemas.microsoft.com/office/drawing/2014/main" id="{E612A7C9-7F28-72A8-EDD2-E1A7164C6A0C}"/>
              </a:ext>
            </a:extLst>
          </p:cNvPr>
          <p:cNvGrpSpPr/>
          <p:nvPr/>
        </p:nvGrpSpPr>
        <p:grpSpPr>
          <a:xfrm>
            <a:off x="4067944" y="627015"/>
            <a:ext cx="5076056" cy="4265480"/>
            <a:chOff x="4067944" y="627015"/>
            <a:chExt cx="5076056" cy="4265480"/>
          </a:xfrm>
        </p:grpSpPr>
        <p:pic>
          <p:nvPicPr>
            <p:cNvPr id="13" name="Picture 12">
              <a:extLst>
                <a:ext uri="{FF2B5EF4-FFF2-40B4-BE49-F238E27FC236}">
                  <a16:creationId xmlns:a16="http://schemas.microsoft.com/office/drawing/2014/main" id="{79E4FDDC-8488-D610-67FA-23CF350F97F1}"/>
                </a:ext>
              </a:extLst>
            </p:cNvPr>
            <p:cNvPicPr>
              <a:picLocks noChangeAspect="1"/>
            </p:cNvPicPr>
            <p:nvPr/>
          </p:nvPicPr>
          <p:blipFill>
            <a:blip r:embed="rId4">
              <a:extLst>
                <a:ext uri="{28A0092B-C50C-407E-A947-70E740481C1C}">
                  <a14:useLocalDpi xmlns:a14="http://schemas.microsoft.com/office/drawing/2010/main" val="0"/>
                </a:ext>
              </a:extLst>
            </a:blip>
            <a:srcRect l="10283" r="10283"/>
            <a:stretch/>
          </p:blipFill>
          <p:spPr>
            <a:xfrm>
              <a:off x="4067944" y="627015"/>
              <a:ext cx="5076056" cy="4265480"/>
            </a:xfrm>
            <a:prstGeom prst="rect">
              <a:avLst/>
            </a:prstGeom>
          </p:spPr>
        </p:pic>
        <p:sp>
          <p:nvSpPr>
            <p:cNvPr id="6" name="Rectangle 5">
              <a:extLst>
                <a:ext uri="{FF2B5EF4-FFF2-40B4-BE49-F238E27FC236}">
                  <a16:creationId xmlns:a16="http://schemas.microsoft.com/office/drawing/2014/main" id="{D2014AF5-10BE-9297-8986-B3F0548261F5}"/>
                </a:ext>
              </a:extLst>
            </p:cNvPr>
            <p:cNvSpPr/>
            <p:nvPr/>
          </p:nvSpPr>
          <p:spPr>
            <a:xfrm>
              <a:off x="4067944" y="3856383"/>
              <a:ext cx="5076056" cy="1036112"/>
            </a:xfrm>
            <a:prstGeom prst="rect">
              <a:avLst/>
            </a:prstGeom>
            <a:gradFill>
              <a:gsLst>
                <a:gs pos="0">
                  <a:schemeClr val="accent1">
                    <a:alpha val="0"/>
                    <a:lumMod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3A4ED1FF-251F-FE3A-314D-F1D3C35D6790}"/>
                </a:ext>
              </a:extLst>
            </p:cNvPr>
            <p:cNvSpPr txBox="1">
              <a:spLocks/>
            </p:cNvSpPr>
            <p:nvPr/>
          </p:nvSpPr>
          <p:spPr>
            <a:xfrm>
              <a:off x="4124690" y="4632236"/>
              <a:ext cx="110927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Helsinki Central Library </a:t>
              </a:r>
              <a:r>
                <a:rPr lang="en-US" sz="700" kern="0" cap="none" spc="0" err="1">
                  <a:solidFill>
                    <a:schemeClr val="bg1"/>
                  </a:solidFill>
                  <a:effectLst>
                    <a:outerShdw blurRad="635000" dir="5400000" algn="ctr" rotWithShape="0">
                      <a:srgbClr val="000000">
                        <a:alpha val="75000"/>
                      </a:srgbClr>
                    </a:outerShdw>
                  </a:effectLst>
                  <a:latin typeface="Finlandica" charset="0"/>
                </a:rPr>
                <a:t>Oodi</a:t>
              </a:r>
              <a:r>
                <a:rPr lang="en-US" sz="700" kern="0" cap="none" spc="0">
                  <a:solidFill>
                    <a:schemeClr val="bg1"/>
                  </a:solidFill>
                  <a:effectLst>
                    <a:outerShdw blurRad="635000" dir="5400000" algn="ctr" rotWithShape="0">
                      <a:srgbClr val="000000">
                        <a:alpha val="75000"/>
                      </a:srgbClr>
                    </a:outerShdw>
                  </a:effectLst>
                  <a:latin typeface="Finlandica" charset="0"/>
                </a:rPr>
                <a:t>.</a:t>
              </a:r>
            </a:p>
            <a:p>
              <a:r>
                <a:rPr lang="en-US" sz="700" kern="0" cap="none" spc="0">
                  <a:solidFill>
                    <a:schemeClr val="bg1"/>
                  </a:solidFill>
                  <a:effectLst>
                    <a:outerShdw blurRad="635000" dir="5400000" algn="ctr" rotWithShape="0">
                      <a:srgbClr val="000000">
                        <a:alpha val="75000"/>
                      </a:srgbClr>
                    </a:outerShdw>
                  </a:effectLst>
                  <a:latin typeface="Finlandica" charset="0"/>
                </a:rPr>
                <a:t>Photo: Marjaana </a:t>
              </a:r>
              <a:r>
                <a:rPr lang="en-US" sz="700" kern="0" cap="none" spc="0" err="1">
                  <a:solidFill>
                    <a:schemeClr val="bg1"/>
                  </a:solidFill>
                  <a:effectLst>
                    <a:outerShdw blurRad="635000" dir="5400000" algn="ctr" rotWithShape="0">
                      <a:srgbClr val="000000">
                        <a:alpha val="75000"/>
                      </a:srgbClr>
                    </a:outerShdw>
                  </a:effectLst>
                  <a:latin typeface="Finlandica" charset="0"/>
                </a:rPr>
                <a:t>Malkamäki</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 name="Title 1">
            <a:extLst>
              <a:ext uri="{FF2B5EF4-FFF2-40B4-BE49-F238E27FC236}">
                <a16:creationId xmlns:a16="http://schemas.microsoft.com/office/drawing/2014/main" id="{B60E785C-05EA-7DA1-D34E-F328D8718258}"/>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p>
        </p:txBody>
      </p:sp>
      <p:sp>
        <p:nvSpPr>
          <p:cNvPr id="21" name="Rectangle 20">
            <a:extLst>
              <a:ext uri="{FF2B5EF4-FFF2-40B4-BE49-F238E27FC236}">
                <a16:creationId xmlns:a16="http://schemas.microsoft.com/office/drawing/2014/main" id="{1C2DF53D-FDC7-E6CF-E5D3-C6D585ADE3D9}"/>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C2527EB-9119-703A-A520-1E16C0FAECF3}"/>
              </a:ext>
            </a:extLst>
          </p:cNvPr>
          <p:cNvGrpSpPr/>
          <p:nvPr/>
        </p:nvGrpSpPr>
        <p:grpSpPr>
          <a:xfrm>
            <a:off x="179510" y="5321880"/>
            <a:ext cx="3816426" cy="4269600"/>
            <a:chOff x="179510" y="5249140"/>
            <a:chExt cx="3816426" cy="4269600"/>
          </a:xfrm>
        </p:grpSpPr>
        <p:pic>
          <p:nvPicPr>
            <p:cNvPr id="4" name="Picture 3">
              <a:extLst>
                <a:ext uri="{FF2B5EF4-FFF2-40B4-BE49-F238E27FC236}">
                  <a16:creationId xmlns:a16="http://schemas.microsoft.com/office/drawing/2014/main" id="{70CB8828-4821-773B-278E-C7791D8ED474}"/>
                </a:ext>
              </a:extLst>
            </p:cNvPr>
            <p:cNvPicPr>
              <a:picLocks/>
            </p:cNvPicPr>
            <p:nvPr/>
          </p:nvPicPr>
          <p:blipFill>
            <a:blip r:embed="rId5">
              <a:extLst>
                <a:ext uri="{28A0092B-C50C-407E-A947-70E740481C1C}">
                  <a14:useLocalDpi xmlns:a14="http://schemas.microsoft.com/office/drawing/2010/main" val="0"/>
                </a:ext>
              </a:extLst>
            </a:blip>
            <a:srcRect l="65" t="1447" r="-65" b="24177"/>
            <a:stretch>
              <a:fillRect/>
            </a:stretch>
          </p:blipFill>
          <p:spPr>
            <a:xfrm>
              <a:off x="179510" y="5249140"/>
              <a:ext cx="3816426" cy="4269600"/>
            </a:xfrm>
            <a:prstGeom prst="rect">
              <a:avLst/>
            </a:prstGeom>
          </p:spPr>
        </p:pic>
        <p:sp>
          <p:nvSpPr>
            <p:cNvPr id="7" name="Footer Placeholder 4">
              <a:extLst>
                <a:ext uri="{FF2B5EF4-FFF2-40B4-BE49-F238E27FC236}">
                  <a16:creationId xmlns:a16="http://schemas.microsoft.com/office/drawing/2014/main" id="{253EB397-227A-DEDD-090D-E5FB4CCA36CB}"/>
                </a:ext>
              </a:extLst>
            </p:cNvPr>
            <p:cNvSpPr txBox="1">
              <a:spLocks/>
            </p:cNvSpPr>
            <p:nvPr/>
          </p:nvSpPr>
          <p:spPr>
            <a:xfrm>
              <a:off x="243010" y="9229086"/>
              <a:ext cx="79989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latin typeface="+mj-lt"/>
                </a:rPr>
                <a:t>Rikhardinkatu</a:t>
              </a:r>
              <a:r>
                <a:rPr lang="en-US" sz="700" kern="0" cap="none" spc="0">
                  <a:solidFill>
                    <a:schemeClr val="bg1"/>
                  </a:solidFill>
                  <a:latin typeface="+mj-lt"/>
                </a:rPr>
                <a:t> Library</a:t>
              </a:r>
              <a:br>
                <a:rPr lang="en-US" sz="700" kern="0" cap="none" spc="0">
                  <a:solidFill>
                    <a:schemeClr val="bg1"/>
                  </a:solidFill>
                  <a:latin typeface="+mj-lt"/>
                </a:rPr>
              </a:br>
              <a:r>
                <a:rPr lang="en-US" sz="700" kern="0" cap="none" spc="0">
                  <a:solidFill>
                    <a:schemeClr val="bg1"/>
                  </a:solidFill>
                  <a:latin typeface="+mj-lt"/>
                </a:rPr>
                <a:t>Photo:  Jarvis Lawson</a:t>
              </a:r>
            </a:p>
          </p:txBody>
        </p:sp>
      </p:grpSp>
      <p:grpSp>
        <p:nvGrpSpPr>
          <p:cNvPr id="8" name="Group 7">
            <a:extLst>
              <a:ext uri="{FF2B5EF4-FFF2-40B4-BE49-F238E27FC236}">
                <a16:creationId xmlns:a16="http://schemas.microsoft.com/office/drawing/2014/main" id="{7027D000-E7C9-123F-F3EC-7BE394AB8374}"/>
              </a:ext>
            </a:extLst>
          </p:cNvPr>
          <p:cNvGrpSpPr/>
          <p:nvPr/>
        </p:nvGrpSpPr>
        <p:grpSpPr>
          <a:xfrm>
            <a:off x="4067944" y="627015"/>
            <a:ext cx="5076056" cy="4265480"/>
            <a:chOff x="4067944" y="627530"/>
            <a:chExt cx="5076056" cy="4265480"/>
          </a:xfrm>
        </p:grpSpPr>
        <p:pic>
          <p:nvPicPr>
            <p:cNvPr id="9" name="Picture 8">
              <a:extLst>
                <a:ext uri="{FF2B5EF4-FFF2-40B4-BE49-F238E27FC236}">
                  <a16:creationId xmlns:a16="http://schemas.microsoft.com/office/drawing/2014/main" id="{28B544BB-E382-B21A-30D9-ABC3360F35B9}"/>
                </a:ext>
              </a:extLst>
            </p:cNvPr>
            <p:cNvPicPr>
              <a:picLocks noChangeAspect="1"/>
            </p:cNvPicPr>
            <p:nvPr/>
          </p:nvPicPr>
          <p:blipFill>
            <a:blip r:embed="rId6">
              <a:extLst>
                <a:ext uri="{28A0092B-C50C-407E-A947-70E740481C1C}">
                  <a14:useLocalDpi xmlns:a14="http://schemas.microsoft.com/office/drawing/2010/main" val="0"/>
                </a:ext>
              </a:extLst>
            </a:blip>
            <a:srcRect r="20567"/>
            <a:stretch>
              <a:fillRect/>
            </a:stretch>
          </p:blipFill>
          <p:spPr>
            <a:xfrm>
              <a:off x="4067944" y="627530"/>
              <a:ext cx="5076056" cy="4265480"/>
            </a:xfrm>
            <a:prstGeom prst="rect">
              <a:avLst/>
            </a:prstGeom>
          </p:spPr>
        </p:pic>
        <p:sp>
          <p:nvSpPr>
            <p:cNvPr id="11" name="Footer Placeholder 4">
              <a:extLst>
                <a:ext uri="{FF2B5EF4-FFF2-40B4-BE49-F238E27FC236}">
                  <a16:creationId xmlns:a16="http://schemas.microsoft.com/office/drawing/2014/main" id="{8DB82A20-BAA0-5AEE-01C9-A6432E94B827}"/>
                </a:ext>
              </a:extLst>
            </p:cNvPr>
            <p:cNvSpPr txBox="1">
              <a:spLocks/>
            </p:cNvSpPr>
            <p:nvPr/>
          </p:nvSpPr>
          <p:spPr>
            <a:xfrm>
              <a:off x="4124690" y="4614066"/>
              <a:ext cx="83676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err="1">
                  <a:solidFill>
                    <a:schemeClr val="bg1"/>
                  </a:solidFill>
                  <a:effectLst>
                    <a:outerShdw blurRad="635000" dir="5400000" algn="ctr" rotWithShape="0">
                      <a:srgbClr val="000000">
                        <a:alpha val="75000"/>
                      </a:srgbClr>
                    </a:outerShdw>
                  </a:effectLst>
                  <a:latin typeface="Finlandica" charset="0"/>
                </a:rPr>
                <a:t>Kalasatama</a:t>
              </a:r>
              <a:r>
                <a:rPr lang="en-US" sz="700" kern="0" cap="none" spc="0">
                  <a:solidFill>
                    <a:schemeClr val="bg1"/>
                  </a:solidFill>
                  <a:effectLst>
                    <a:outerShdw blurRad="635000" dir="5400000" algn="ctr" rotWithShape="0">
                      <a:srgbClr val="000000">
                        <a:alpha val="75000"/>
                      </a:srgbClr>
                    </a:outerShdw>
                  </a:effectLst>
                  <a:latin typeface="Finlandica" charset="0"/>
                </a:rPr>
                <a:t> Library. </a:t>
              </a:r>
            </a:p>
            <a:p>
              <a:r>
                <a:rPr lang="en-US" sz="700" kern="0" cap="none" spc="0">
                  <a:solidFill>
                    <a:schemeClr val="bg1"/>
                  </a:solidFill>
                  <a:effectLst>
                    <a:outerShdw blurRad="635000" dir="5400000" algn="ctr" rotWithShape="0">
                      <a:srgbClr val="000000">
                        <a:alpha val="75000"/>
                      </a:srgbClr>
                    </a:outerShdw>
                  </a:effectLst>
                  <a:latin typeface="Finlandica" charset="0"/>
                </a:rPr>
                <a:t>Photo: Daniel </a:t>
              </a:r>
              <a:r>
                <a:rPr lang="en-US" sz="700" kern="0" cap="none" spc="0" err="1">
                  <a:solidFill>
                    <a:schemeClr val="bg1"/>
                  </a:solidFill>
                  <a:effectLst>
                    <a:outerShdw blurRad="635000" dir="5400000" algn="ctr" rotWithShape="0">
                      <a:srgbClr val="000000">
                        <a:alpha val="75000"/>
                      </a:srgbClr>
                    </a:outerShdw>
                  </a:effectLst>
                  <a:latin typeface="Finlandica" charset="0"/>
                </a:rPr>
                <a:t>Leiviskä</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197198181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8"/>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cinema and your country, shared projects, or even interesting upcoming events.</a:t>
            </a:r>
            <a:endParaRPr lang="en-US" sz="1000">
              <a:solidFill>
                <a:schemeClr val="tx1"/>
              </a:solidFill>
              <a:latin typeface="+mn-lt"/>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145691" cy="1295524"/>
          </a:xfrm>
        </p:spPr>
        <p:txBody>
          <a:bodyPr/>
          <a:lstStyle/>
          <a:p>
            <a:r>
              <a:rPr lang="en-US" sz="1500"/>
              <a:t>Hoping for a sequel?</a:t>
            </a:r>
            <a:br>
              <a:rPr lang="en-US" sz="1500"/>
            </a:br>
            <a:br>
              <a:rPr lang="en-US" sz="1500"/>
            </a:br>
            <a:r>
              <a:rPr lang="en-US">
                <a:ea typeface="+mj-lt"/>
                <a:cs typeface="+mj-lt"/>
              </a:rPr>
              <a:t>Let’s come up with the next plot twist together.</a:t>
            </a:r>
            <a:endParaRPr lang="en-US"/>
          </a:p>
        </p:txBody>
      </p:sp>
      <p:pic>
        <p:nvPicPr>
          <p:cNvPr id="3" name="Picture 2">
            <a:extLst>
              <a:ext uri="{FF2B5EF4-FFF2-40B4-BE49-F238E27FC236}">
                <a16:creationId xmlns:a16="http://schemas.microsoft.com/office/drawing/2014/main" id="{833DF8F9-2EC0-54C3-F7B2-C9E9CEC8E6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682" y="4573414"/>
            <a:ext cx="1126119" cy="155609"/>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18798"/>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619039"/>
              <a:ext cx="196688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The Lamenting Boat (1906) by Akseli Gallen-Kallela.</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Photo: </a:t>
              </a:r>
              <a:r>
                <a:rPr lang="en-US" sz="700" kern="0" cap="none" spc="0" dirty="0">
                  <a:solidFill>
                    <a:schemeClr val="bg1"/>
                  </a:solidFill>
                  <a:effectLst>
                    <a:outerShdw blurRad="635000" dir="5400000" algn="ctr" rotWithShape="0">
                      <a:srgbClr val="000000">
                        <a:alpha val="75000"/>
                      </a:srgbClr>
                    </a:outerShdw>
                  </a:effectLst>
                </a:rPr>
                <a:t>Hannu Pakarinen / </a:t>
              </a:r>
              <a:r>
                <a:rPr lang="en-US" sz="700" kern="0" cap="none" spc="0" dirty="0">
                  <a:solidFill>
                    <a:schemeClr val="bg1"/>
                  </a:solidFill>
                  <a:effectLst>
                    <a:outerShdw blurRad="635000" dir="5400000" algn="ctr" rotWithShape="0">
                      <a:srgbClr val="000000">
                        <a:alpha val="75000"/>
                      </a:srgbClr>
                    </a:outerShdw>
                  </a:effectLst>
                  <a:latin typeface="+mj-lt"/>
                </a:rPr>
                <a:t>Finnish National Gallery</a:t>
              </a: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a:extLst>
                <a:ext uri="{28A0092B-C50C-407E-A947-70E740481C1C}">
                  <a14:useLocalDpi xmlns:a14="http://schemas.microsoft.com/office/drawing/2010/main" val="0"/>
                </a:ext>
              </a:extLst>
            </a:blip>
            <a:srcRect t="-11" b="8873"/>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745805"/>
              <a:ext cx="1338508" cy="11458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Photo: Finnish Literature Exchange </a:t>
              </a:r>
            </a:p>
          </p:txBody>
        </p:sp>
      </p:grpSp>
      <p:sp>
        <p:nvSpPr>
          <p:cNvPr id="31" name="Rectangle 30">
            <a:extLst>
              <a:ext uri="{FF2B5EF4-FFF2-40B4-BE49-F238E27FC236}">
                <a16:creationId xmlns:a16="http://schemas.microsoft.com/office/drawing/2014/main" id="{FF2F98F8-46B5-DD5E-07CF-E73CEC4E2AD9}"/>
              </a:ext>
            </a:extLst>
          </p:cNvPr>
          <p:cNvSpPr/>
          <p:nvPr/>
        </p:nvSpPr>
        <p:spPr>
          <a:xfrm flipV="1">
            <a:off x="1830223" y="2663263"/>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4FFBFFA-359B-AB9C-1B53-15584FA3DBEF}"/>
              </a:ext>
            </a:extLst>
          </p:cNvPr>
          <p:cNvGrpSpPr/>
          <p:nvPr/>
        </p:nvGrpSpPr>
        <p:grpSpPr>
          <a:xfrm>
            <a:off x="687978" y="1840080"/>
            <a:ext cx="2708646" cy="581150"/>
            <a:chOff x="679026" y="2516373"/>
            <a:chExt cx="2708646" cy="581150"/>
          </a:xfrm>
        </p:grpSpPr>
        <p:sp>
          <p:nvSpPr>
            <p:cNvPr id="38" name="Title 1">
              <a:extLst>
                <a:ext uri="{FF2B5EF4-FFF2-40B4-BE49-F238E27FC236}">
                  <a16:creationId xmlns:a16="http://schemas.microsoft.com/office/drawing/2014/main" id="{F63F9B70-04B8-C7CD-194D-8A9288F3B87E}"/>
                </a:ext>
              </a:extLst>
            </p:cNvPr>
            <p:cNvSpPr txBox="1">
              <a:spLocks/>
            </p:cNvSpPr>
            <p:nvPr/>
          </p:nvSpPr>
          <p:spPr>
            <a:xfrm>
              <a:off x="679026" y="2516373"/>
              <a:ext cx="2708646"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800">
                  <a:solidFill>
                    <a:schemeClr val="tx1"/>
                  </a:solidFill>
                  <a:ea typeface="+mj-lt"/>
                  <a:cs typeface="+mj-lt"/>
                </a:rPr>
                <a:t>One national epic </a:t>
              </a:r>
            </a:p>
            <a:p>
              <a:pPr algn="ctr"/>
              <a:r>
                <a:rPr lang="en-US" sz="1800">
                  <a:solidFill>
                    <a:schemeClr val="tx1"/>
                  </a:solidFill>
                  <a:ea typeface="+mj-lt"/>
                  <a:cs typeface="+mj-lt"/>
                </a:rPr>
                <a:t>– 56 translations</a:t>
              </a:r>
            </a:p>
          </p:txBody>
        </p:sp>
        <p:sp>
          <p:nvSpPr>
            <p:cNvPr id="39" name="Title 1">
              <a:extLst>
                <a:ext uri="{FF2B5EF4-FFF2-40B4-BE49-F238E27FC236}">
                  <a16:creationId xmlns:a16="http://schemas.microsoft.com/office/drawing/2014/main" id="{9DD8B75F-347F-EFD4-F67A-66E6C378CE28}"/>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a:solidFill>
                  <a:schemeClr val="tx1"/>
                </a:solidFill>
                <a:ea typeface="+mj-lt"/>
                <a:cs typeface="+mj-lt"/>
              </a:endParaRPr>
            </a:p>
          </p:txBody>
        </p:sp>
      </p:grpSp>
      <p:sp>
        <p:nvSpPr>
          <p:cNvPr id="19" name="Title 1">
            <a:extLst>
              <a:ext uri="{FF2B5EF4-FFF2-40B4-BE49-F238E27FC236}">
                <a16:creationId xmlns:a16="http://schemas.microsoft.com/office/drawing/2014/main" id="{7E60A95A-2B90-A9B0-F7D2-0ACD56544CA2}"/>
              </a:ext>
            </a:extLst>
          </p:cNvPr>
          <p:cNvSpPr txBox="1">
            <a:spLocks/>
          </p:cNvSpPr>
          <p:nvPr/>
        </p:nvSpPr>
        <p:spPr>
          <a:xfrm>
            <a:off x="1190048" y="3001761"/>
            <a:ext cx="1761270"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Kalevala by </a:t>
            </a:r>
            <a:r>
              <a:rPr lang="en-US" sz="1000">
                <a:solidFill>
                  <a:schemeClr val="tx1"/>
                </a:solidFill>
                <a:ea typeface="+mj-lt"/>
                <a:cs typeface="+mj-lt"/>
              </a:rPr>
              <a:t>Elias Lönnrot</a:t>
            </a:r>
            <a:r>
              <a:rPr lang="en-US" sz="1000" b="0">
                <a:solidFill>
                  <a:schemeClr val="tx1"/>
                </a:solidFill>
                <a:ea typeface="+mj-lt"/>
                <a:cs typeface="+mj-lt"/>
              </a:rPr>
              <a:t> is the most translated Finnish book of all time, and it even inspired some of </a:t>
            </a:r>
            <a:r>
              <a:rPr lang="en-US" sz="1000">
                <a:solidFill>
                  <a:schemeClr val="tx1"/>
                </a:solidFill>
                <a:ea typeface="+mj-lt"/>
                <a:cs typeface="+mj-lt"/>
              </a:rPr>
              <a:t>J.R.R. Tolkien's</a:t>
            </a:r>
            <a:r>
              <a:rPr lang="en-US" sz="1000" b="0">
                <a:solidFill>
                  <a:schemeClr val="tx1"/>
                </a:solidFill>
                <a:ea typeface="+mj-lt"/>
                <a:cs typeface="+mj-lt"/>
              </a:rPr>
              <a:t> most famous works.</a:t>
            </a:r>
          </a:p>
        </p:txBody>
      </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Our story begins with Kalevala</a:t>
            </a: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endParaRPr lang="en-US" sz="600" b="0">
              <a:solidFill>
                <a:schemeClr val="accent3"/>
              </a:solidFill>
              <a:latin typeface="Finlandica"/>
            </a:endParaRPr>
          </a:p>
        </p:txBody>
      </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7AB70BA-63D2-66DA-3E55-E5B121673058}"/>
              </a:ext>
            </a:extLst>
          </p:cNvPr>
          <p:cNvGrpSpPr/>
          <p:nvPr/>
        </p:nvGrpSpPr>
        <p:grpSpPr>
          <a:xfrm>
            <a:off x="179510" y="5321880"/>
            <a:ext cx="3816426" cy="4269600"/>
            <a:chOff x="179510" y="5249140"/>
            <a:chExt cx="3816426" cy="4269600"/>
          </a:xfrm>
        </p:grpSpPr>
        <p:pic>
          <p:nvPicPr>
            <p:cNvPr id="4" name="Picture 3">
              <a:extLst>
                <a:ext uri="{FF2B5EF4-FFF2-40B4-BE49-F238E27FC236}">
                  <a16:creationId xmlns:a16="http://schemas.microsoft.com/office/drawing/2014/main" id="{C8D0DA22-96E4-8963-8AE0-A980137073FE}"/>
                </a:ext>
              </a:extLst>
            </p:cNvPr>
            <p:cNvPicPr>
              <a:picLocks/>
            </p:cNvPicPr>
            <p:nvPr/>
          </p:nvPicPr>
          <p:blipFill>
            <a:blip r:embed="rId6">
              <a:extLst>
                <a:ext uri="{28A0092B-C50C-407E-A947-70E740481C1C}">
                  <a14:useLocalDpi xmlns:a14="http://schemas.microsoft.com/office/drawing/2010/main" val="0"/>
                </a:ext>
              </a:extLst>
            </a:blip>
            <a:srcRect l="15879" r="15879"/>
            <a:stretch/>
          </p:blipFill>
          <p:spPr>
            <a:xfrm>
              <a:off x="179510" y="5249140"/>
              <a:ext cx="3816426" cy="4269600"/>
            </a:xfrm>
            <a:prstGeom prst="rect">
              <a:avLst/>
            </a:prstGeom>
          </p:spPr>
        </p:pic>
        <p:sp>
          <p:nvSpPr>
            <p:cNvPr id="6" name="Footer Placeholder 4">
              <a:extLst>
                <a:ext uri="{FF2B5EF4-FFF2-40B4-BE49-F238E27FC236}">
                  <a16:creationId xmlns:a16="http://schemas.microsoft.com/office/drawing/2014/main" id="{A8881967-11CE-B4A8-B0EC-CF6C0213E8ED}"/>
                </a:ext>
              </a:extLst>
            </p:cNvPr>
            <p:cNvSpPr txBox="1">
              <a:spLocks/>
            </p:cNvSpPr>
            <p:nvPr/>
          </p:nvSpPr>
          <p:spPr>
            <a:xfrm>
              <a:off x="243010" y="9247192"/>
              <a:ext cx="221374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latin typeface="+mj-lt"/>
                </a:rPr>
                <a:t>The </a:t>
              </a:r>
              <a:r>
                <a:rPr lang="en-US" sz="700" kern="0" cap="none" spc="0" dirty="0" err="1">
                  <a:solidFill>
                    <a:schemeClr val="bg1"/>
                  </a:solidFill>
                  <a:latin typeface="+mj-lt"/>
                </a:rPr>
                <a:t>Defence</a:t>
              </a:r>
              <a:r>
                <a:rPr lang="en-US" sz="700" kern="0" cap="none" spc="0" dirty="0">
                  <a:solidFill>
                    <a:schemeClr val="bg1"/>
                  </a:solidFill>
                  <a:latin typeface="+mj-lt"/>
                </a:rPr>
                <a:t> of the Sampo (1910–1912) by Joseph Alanen.</a:t>
              </a:r>
            </a:p>
            <a:p>
              <a:pPr>
                <a:lnSpc>
                  <a:spcPct val="114000"/>
                </a:lnSpc>
              </a:pPr>
              <a:r>
                <a:rPr lang="en-US" sz="700" kern="0" cap="none" spc="0" dirty="0">
                  <a:solidFill>
                    <a:schemeClr val="bg1"/>
                  </a:solidFill>
                  <a:latin typeface="+mj-lt"/>
                </a:rPr>
                <a:t>Photo: Jenni Nurminen / Finnish National Gallery</a:t>
              </a:r>
            </a:p>
          </p:txBody>
        </p:sp>
      </p:gr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mc:Choice xmlns:p14="http://schemas.microsoft.com/office/powerpoint/2010/main" Requires="p14">
      <p:transition spd="slow" p14:dur="17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16667E-6 2.46914E-7 L 0.69114 2.46914E-7 " pathEditMode="relative" rAng="0" ptsTypes="AA">
                                      <p:cBhvr>
                                        <p:cTn id="23" dur="2500" fill="hold"/>
                                        <p:tgtEl>
                                          <p:spTgt spid="11"/>
                                        </p:tgtEl>
                                        <p:attrNameLst>
                                          <p:attrName>ppt_x</p:attrName>
                                          <p:attrName>ppt_y</p:attrName>
                                        </p:attrNameLst>
                                      </p:cBhvr>
                                      <p:rCtr x="34549" y="0"/>
                                    </p:animMotion>
                                  </p:childTnLst>
                                </p:cTn>
                              </p:par>
                              <p:par>
                                <p:cTn id="24" presetID="0" presetClass="path" presetSubtype="0" repeatCount="0" accel="50000" decel="50000" fill="hold" nodeType="withEffect">
                                  <p:stCondLst>
                                    <p:cond delay="0"/>
                                  </p:stCondLst>
                                  <p:childTnLst>
                                    <p:animMotion origin="layout" path="M 1.38889E-6 -1.35802E-6 L 0.00069 -0.91327 " pathEditMode="relative" rAng="0" ptsTypes="AA">
                                      <p:cBhvr>
                                        <p:cTn id="25"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b="2568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Photo: Finnish Literature Exchange</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A world of classics and </a:t>
            </a:r>
          </a:p>
          <a:p>
            <a:pPr algn="ctr"/>
            <a:r>
              <a:rPr lang="en-US" sz="2000">
                <a:solidFill>
                  <a:schemeClr val="bg1"/>
                </a:solidFill>
                <a:effectLst>
                  <a:outerShdw blurRad="994667" dir="5400000" sx="102000" sy="102000" algn="ctr" rotWithShape="0">
                    <a:srgbClr val="000000"/>
                  </a:outerShdw>
                </a:effectLst>
              </a:rPr>
              <a:t>modern classics</a:t>
            </a:r>
            <a:endParaRPr lang="en-US">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388B0-8495-4C12-3691-F8BCEC4BAE6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D8E6CE2-B1A0-BBFB-D8B2-BBBCB9ECDB57}"/>
              </a:ext>
            </a:extLst>
          </p:cNvPr>
          <p:cNvGrpSpPr/>
          <p:nvPr/>
        </p:nvGrpSpPr>
        <p:grpSpPr>
          <a:xfrm>
            <a:off x="4067944" y="625469"/>
            <a:ext cx="5076056" cy="4265479"/>
            <a:chOff x="4067944" y="627018"/>
            <a:chExt cx="5076056" cy="4265479"/>
          </a:xfrm>
        </p:grpSpPr>
        <p:pic>
          <p:nvPicPr>
            <p:cNvPr id="17" name="Picture 16">
              <a:extLst>
                <a:ext uri="{FF2B5EF4-FFF2-40B4-BE49-F238E27FC236}">
                  <a16:creationId xmlns:a16="http://schemas.microsoft.com/office/drawing/2014/main" id="{F5C2D359-4FA2-CFC0-001D-89F554C5F59F}"/>
                </a:ext>
              </a:extLst>
            </p:cNvPr>
            <p:cNvPicPr>
              <a:picLocks noChangeAspect="1"/>
            </p:cNvPicPr>
            <p:nvPr/>
          </p:nvPicPr>
          <p:blipFill>
            <a:blip r:embed="rId4">
              <a:extLst>
                <a:ext uri="{28A0092B-C50C-407E-A947-70E740481C1C}">
                  <a14:useLocalDpi xmlns:a14="http://schemas.microsoft.com/office/drawing/2010/main" val="0"/>
                </a:ext>
              </a:extLst>
            </a:blip>
            <a:srcRect t="7699" r="7348" b="12847"/>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A410F58E-D83F-CA0E-33AF-D5CCA3C63B71}"/>
                </a:ext>
              </a:extLst>
            </p:cNvPr>
            <p:cNvSpPr txBox="1">
              <a:spLocks/>
            </p:cNvSpPr>
            <p:nvPr/>
          </p:nvSpPr>
          <p:spPr>
            <a:xfrm>
              <a:off x="4124690" y="4591624"/>
              <a:ext cx="83516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Pirkko Saisio.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Hannele </a:t>
              </a:r>
              <a:r>
                <a:rPr lang="en-US" sz="700" kern="0" cap="none" spc="0" err="1">
                  <a:solidFill>
                    <a:schemeClr val="bg1"/>
                  </a:solidFill>
                  <a:effectLst>
                    <a:outerShdw blurRad="635000" dir="5400000" algn="ctr" rotWithShape="0">
                      <a:srgbClr val="000000">
                        <a:alpha val="75000"/>
                      </a:srgbClr>
                    </a:outerShdw>
                  </a:effectLst>
                  <a:latin typeface="Finlandica" charset="0"/>
                </a:rPr>
                <a:t>Jyrkkä</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grpSp>
        <p:nvGrpSpPr>
          <p:cNvPr id="5" name="Group 4">
            <a:extLst>
              <a:ext uri="{FF2B5EF4-FFF2-40B4-BE49-F238E27FC236}">
                <a16:creationId xmlns:a16="http://schemas.microsoft.com/office/drawing/2014/main" id="{77CE7A6B-D894-B4A3-5A8E-9061AF4512CC}"/>
              </a:ext>
            </a:extLst>
          </p:cNvPr>
          <p:cNvGrpSpPr/>
          <p:nvPr/>
        </p:nvGrpSpPr>
        <p:grpSpPr>
          <a:xfrm>
            <a:off x="586409" y="1829279"/>
            <a:ext cx="3002628" cy="1477328"/>
            <a:chOff x="560418" y="2438574"/>
            <a:chExt cx="3002628" cy="1477328"/>
          </a:xfrm>
        </p:grpSpPr>
        <p:sp>
          <p:nvSpPr>
            <p:cNvPr id="38" name="Title 1">
              <a:extLst>
                <a:ext uri="{FF2B5EF4-FFF2-40B4-BE49-F238E27FC236}">
                  <a16:creationId xmlns:a16="http://schemas.microsoft.com/office/drawing/2014/main" id="{B55F6A52-6D94-236E-34DD-7C4F7397FBFF}"/>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82EB5A47-1CFA-6C47-296B-7ED8C23DB74A}"/>
                </a:ext>
              </a:extLst>
            </p:cNvPr>
            <p:cNvSpPr txBox="1">
              <a:spLocks/>
            </p:cNvSpPr>
            <p:nvPr/>
          </p:nvSpPr>
          <p:spPr>
            <a:xfrm>
              <a:off x="560418" y="2438574"/>
              <a:ext cx="3002628" cy="147732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a:t>Finnish classics still attract worldwide interest decades after release.</a:t>
              </a:r>
              <a:endParaRPr lang="en-FI"/>
            </a:p>
          </p:txBody>
        </p:sp>
      </p:grpSp>
      <p:grpSp>
        <p:nvGrpSpPr>
          <p:cNvPr id="11" name="Group 10">
            <a:extLst>
              <a:ext uri="{FF2B5EF4-FFF2-40B4-BE49-F238E27FC236}">
                <a16:creationId xmlns:a16="http://schemas.microsoft.com/office/drawing/2014/main" id="{480C1C2C-FA87-F2DC-BC7B-9387025C8FCE}"/>
              </a:ext>
            </a:extLst>
          </p:cNvPr>
          <p:cNvGrpSpPr/>
          <p:nvPr/>
        </p:nvGrpSpPr>
        <p:grpSpPr>
          <a:xfrm>
            <a:off x="4067944" y="625469"/>
            <a:ext cx="5076056" cy="4265480"/>
            <a:chOff x="4067944" y="627530"/>
            <a:chExt cx="5076056" cy="4265480"/>
          </a:xfrm>
        </p:grpSpPr>
        <p:pic>
          <p:nvPicPr>
            <p:cNvPr id="13" name="Picture 12">
              <a:extLst>
                <a:ext uri="{FF2B5EF4-FFF2-40B4-BE49-F238E27FC236}">
                  <a16:creationId xmlns:a16="http://schemas.microsoft.com/office/drawing/2014/main" id="{372A4F0C-5CDD-3D7D-3102-4CD539ED1F2B}"/>
                </a:ext>
              </a:extLst>
            </p:cNvPr>
            <p:cNvPicPr>
              <a:picLocks noChangeAspect="1"/>
            </p:cNvPicPr>
            <p:nvPr/>
          </p:nvPicPr>
          <p:blipFill>
            <a:blip r:embed="rId5">
              <a:extLst>
                <a:ext uri="{28A0092B-C50C-407E-A947-70E740481C1C}">
                  <a14:useLocalDpi xmlns:a14="http://schemas.microsoft.com/office/drawing/2010/main" val="0"/>
                </a:ext>
              </a:extLst>
            </a:blip>
            <a:srcRect t="2130" b="4473"/>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B66DC1D5-6265-1541-F793-5E447BB915F9}"/>
                </a:ext>
              </a:extLst>
            </p:cNvPr>
            <p:cNvSpPr txBox="1">
              <a:spLocks/>
            </p:cNvSpPr>
            <p:nvPr/>
          </p:nvSpPr>
          <p:spPr>
            <a:xfrm>
              <a:off x="4124690" y="4732115"/>
              <a:ext cx="131446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 Finnish Literature Exchange</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34C4C6F7-5248-5DA0-D914-73C217DA1DAA}"/>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72187318-CF77-E372-A301-C05226CB58B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 world of classics and modern classics</a:t>
            </a:r>
          </a:p>
        </p:txBody>
      </p:sp>
      <p:sp>
        <p:nvSpPr>
          <p:cNvPr id="2" name="Title 1">
            <a:extLst>
              <a:ext uri="{FF2B5EF4-FFF2-40B4-BE49-F238E27FC236}">
                <a16:creationId xmlns:a16="http://schemas.microsoft.com/office/drawing/2014/main" id="{FD7CB3D2-D4A7-4926-3D28-EF63D827ECC1}"/>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p>
        </p:txBody>
      </p:sp>
      <p:sp>
        <p:nvSpPr>
          <p:cNvPr id="21" name="Rectangle 20">
            <a:extLst>
              <a:ext uri="{FF2B5EF4-FFF2-40B4-BE49-F238E27FC236}">
                <a16:creationId xmlns:a16="http://schemas.microsoft.com/office/drawing/2014/main" id="{D08E211C-5FB2-DB7D-12C6-02DF8BABD46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06D94E5-641C-0A28-A6BC-1D3F25279BC4}"/>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 name="Title 1">
            <a:extLst>
              <a:ext uri="{FF2B5EF4-FFF2-40B4-BE49-F238E27FC236}">
                <a16:creationId xmlns:a16="http://schemas.microsoft.com/office/drawing/2014/main" id="{C2F6FC08-005D-5D56-77C0-C629E2B70D85}"/>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9" name="Rectangle 8">
            <a:extLst>
              <a:ext uri="{FF2B5EF4-FFF2-40B4-BE49-F238E27FC236}">
                <a16:creationId xmlns:a16="http://schemas.microsoft.com/office/drawing/2014/main" id="{7F496677-8655-5540-37F1-6D38D3DB4D76}"/>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8E85BA08-F2D9-6A96-E8F0-5CE5DF066671}"/>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14" name="Title 1">
            <a:extLst>
              <a:ext uri="{FF2B5EF4-FFF2-40B4-BE49-F238E27FC236}">
                <a16:creationId xmlns:a16="http://schemas.microsoft.com/office/drawing/2014/main" id="{A031FE01-507C-C14A-6B1C-316D95E9D28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15" name="Title 1">
            <a:extLst>
              <a:ext uri="{FF2B5EF4-FFF2-40B4-BE49-F238E27FC236}">
                <a16:creationId xmlns:a16="http://schemas.microsoft.com/office/drawing/2014/main" id="{539E8CE2-AE39-DF54-0D40-0B79F5F0E31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16" name="Title 1">
            <a:extLst>
              <a:ext uri="{FF2B5EF4-FFF2-40B4-BE49-F238E27FC236}">
                <a16:creationId xmlns:a16="http://schemas.microsoft.com/office/drawing/2014/main" id="{68ADFE2D-9FA8-4655-2176-BA7F3012B7A4}"/>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20" name="Title 1">
            <a:extLst>
              <a:ext uri="{FF2B5EF4-FFF2-40B4-BE49-F238E27FC236}">
                <a16:creationId xmlns:a16="http://schemas.microsoft.com/office/drawing/2014/main" id="{F1A4F10F-7217-8CF8-16DD-EE6684F8482F}"/>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24" name="Title 1">
            <a:extLst>
              <a:ext uri="{FF2B5EF4-FFF2-40B4-BE49-F238E27FC236}">
                <a16:creationId xmlns:a16="http://schemas.microsoft.com/office/drawing/2014/main" id="{8BCAC12D-26D2-6E6A-1560-84DAB5741FD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25" name="Title 1">
            <a:extLst>
              <a:ext uri="{FF2B5EF4-FFF2-40B4-BE49-F238E27FC236}">
                <a16:creationId xmlns:a16="http://schemas.microsoft.com/office/drawing/2014/main" id="{F59BEEAF-BC1C-5F3F-0AEF-B5CC436FD94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6" name="Title 1">
            <a:extLst>
              <a:ext uri="{FF2B5EF4-FFF2-40B4-BE49-F238E27FC236}">
                <a16:creationId xmlns:a16="http://schemas.microsoft.com/office/drawing/2014/main" id="{2D0F58B5-972B-2AD6-7B5F-B8CEFB66017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28" name="Title 1">
            <a:extLst>
              <a:ext uri="{FF2B5EF4-FFF2-40B4-BE49-F238E27FC236}">
                <a16:creationId xmlns:a16="http://schemas.microsoft.com/office/drawing/2014/main" id="{731F89EC-5E33-62AD-6269-52C5296DAEF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Tree>
    <p:custDataLst>
      <p:tags r:id="rId1"/>
    </p:custDataLst>
    <p:extLst>
      <p:ext uri="{BB962C8B-B14F-4D97-AF65-F5344CB8AC3E}">
        <p14:creationId xmlns:p14="http://schemas.microsoft.com/office/powerpoint/2010/main" val="376163773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4.16667E-6 -1.11111E-6 L 0.69114 -1.11111E-6 " pathEditMode="relative" rAng="0" ptsTypes="AA">
                                      <p:cBhvr>
                                        <p:cTn id="12"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t="10619" r="-821" b="45063"/>
          <a:stretch>
            <a:fillRect/>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4"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br>
              <a:rPr lang="en-US" sz="700" kern="0" cap="none" spc="0">
                <a:solidFill>
                  <a:schemeClr val="bg1"/>
                </a:solidFill>
              </a:rPr>
            </a:br>
            <a:r>
              <a:rPr lang="en-US" sz="700" kern="0" cap="none" spc="0">
                <a:solidFill>
                  <a:schemeClr val="bg1"/>
                </a:solidFill>
              </a:rPr>
              <a:t>Photo: Moomin Characters</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The Moomins might be 80 years old, </a:t>
            </a:r>
          </a:p>
          <a:p>
            <a:pPr algn="ctr"/>
            <a:r>
              <a:rPr lang="en-US" sz="2000">
                <a:solidFill>
                  <a:schemeClr val="bg1"/>
                </a:solidFill>
                <a:effectLst>
                  <a:outerShdw blurRad="994667" dir="5400000" sx="102000" sy="102000" algn="ctr" rotWithShape="0">
                    <a:srgbClr val="000000"/>
                  </a:outerShdw>
                </a:effectLst>
              </a:rPr>
              <a:t>but they still make the news</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2F1CE0AB-B432-1F7C-784B-784FB7DF9286}"/>
              </a:ext>
            </a:extLst>
          </p:cNvPr>
          <p:cNvSpPr/>
          <p:nvPr/>
        </p:nvSpPr>
        <p:spPr>
          <a:xfrm flipV="1">
            <a:off x="1830223" y="2669081"/>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535822F-F8DB-60C1-1492-1D531C58CFA0}"/>
              </a:ext>
            </a:extLst>
          </p:cNvPr>
          <p:cNvGrpSpPr/>
          <p:nvPr/>
        </p:nvGrpSpPr>
        <p:grpSpPr>
          <a:xfrm>
            <a:off x="586409" y="1812026"/>
            <a:ext cx="3002628" cy="615553"/>
            <a:chOff x="560418" y="2381064"/>
            <a:chExt cx="3002628" cy="615553"/>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560418" y="2381064"/>
              <a:ext cx="3002628"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A real main </a:t>
              </a:r>
            </a:p>
            <a:p>
              <a:pPr algn="ctr"/>
              <a:r>
                <a:rPr lang="en-US" sz="2000">
                  <a:solidFill>
                    <a:schemeClr val="tx1"/>
                  </a:solidFill>
                  <a:ea typeface="+mj-lt"/>
                  <a:cs typeface="+mj-lt"/>
                </a:rPr>
                <a:t>character</a:t>
              </a:r>
            </a:p>
          </p:txBody>
        </p:sp>
      </p:grpSp>
      <p:sp>
        <p:nvSpPr>
          <p:cNvPr id="19" name="Title 1">
            <a:extLst>
              <a:ext uri="{FF2B5EF4-FFF2-40B4-BE49-F238E27FC236}">
                <a16:creationId xmlns:a16="http://schemas.microsoft.com/office/drawing/2014/main" id="{9C85ECBD-4B7E-D0E9-FB4B-13CC5FEA8308}"/>
              </a:ext>
            </a:extLst>
          </p:cNvPr>
          <p:cNvSpPr txBox="1">
            <a:spLocks/>
          </p:cNvSpPr>
          <p:nvPr/>
        </p:nvSpPr>
        <p:spPr>
          <a:xfrm>
            <a:off x="1068364" y="2990364"/>
            <a:ext cx="1965196"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Every year international media publishes nearly 1,000 articles about Tove Jansson’s work.</a:t>
            </a:r>
          </a:p>
        </p:txBody>
      </p:sp>
      <p:grpSp>
        <p:nvGrpSpPr>
          <p:cNvPr id="69" name="Group 68">
            <a:extLst>
              <a:ext uri="{FF2B5EF4-FFF2-40B4-BE49-F238E27FC236}">
                <a16:creationId xmlns:a16="http://schemas.microsoft.com/office/drawing/2014/main" id="{72FA22A6-A5B0-F8D2-DD4A-EB8E442F1F1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A3A95432-411F-E320-9661-113FFCEF1F71}"/>
                </a:ext>
              </a:extLst>
            </p:cNvPr>
            <p:cNvPicPr>
              <a:picLocks noChangeAspect="1"/>
            </p:cNvPicPr>
            <p:nvPr/>
          </p:nvPicPr>
          <p:blipFill>
            <a:blip r:embed="rId4">
              <a:extLst>
                <a:ext uri="{28A0092B-C50C-407E-A947-70E740481C1C}">
                  <a14:useLocalDpi xmlns:a14="http://schemas.microsoft.com/office/drawing/2010/main" val="0"/>
                </a:ext>
              </a:extLst>
            </a:blip>
            <a:srcRect l="15146" r="5666"/>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77B26B58-1BD5-0A79-5046-4138A8103E19}"/>
                </a:ext>
              </a:extLst>
            </p:cNvPr>
            <p:cNvSpPr txBox="1">
              <a:spLocks/>
            </p:cNvSpPr>
            <p:nvPr/>
          </p:nvSpPr>
          <p:spPr>
            <a:xfrm>
              <a:off x="4131444" y="4583532"/>
              <a:ext cx="3127459" cy="23692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Homecoming (2023), by Suvi West and Anssi </a:t>
              </a:r>
              <a:r>
                <a:rPr lang="en-US" sz="700" kern="0" cap="none" spc="0" err="1">
                  <a:solidFill>
                    <a:schemeClr val="bg1"/>
                  </a:solidFill>
                  <a:effectLst>
                    <a:outerShdw blurRad="635000" dir="5400000" algn="ctr" rotWithShape="0">
                      <a:srgbClr val="000000">
                        <a:alpha val="75000"/>
                      </a:srgbClr>
                    </a:outerShdw>
                  </a:effectLst>
                  <a:latin typeface="Finlandica" charset="0"/>
                </a:rPr>
                <a:t>Kömi</a:t>
              </a:r>
              <a:r>
                <a:rPr lang="en-US" sz="700" kern="0" cap="none" spc="0">
                  <a:solidFill>
                    <a:schemeClr val="bg1"/>
                  </a:solidFill>
                  <a:effectLst>
                    <a:outerShdw blurRad="635000" dir="5400000" algn="ctr" rotWithShape="0">
                      <a:srgbClr val="000000">
                        <a:alpha val="75000"/>
                      </a:srgbClr>
                    </a:outerShdw>
                  </a:effectLst>
                  <a:latin typeface="Finlandica" charset="0"/>
                </a:rPr>
                <a:t>, focuses on the repatriation of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Sámi objects from European museums. Photo: Ville-</a:t>
              </a:r>
              <a:r>
                <a:rPr lang="en-US" sz="700" kern="0" cap="none" spc="0" err="1">
                  <a:solidFill>
                    <a:schemeClr val="bg1"/>
                  </a:solidFill>
                  <a:effectLst>
                    <a:outerShdw blurRad="635000" dir="5400000" algn="ctr" rotWithShape="0">
                      <a:srgbClr val="000000">
                        <a:alpha val="75000"/>
                      </a:srgbClr>
                    </a:outerShdw>
                  </a:effectLst>
                  <a:latin typeface="Finlandica" charset="0"/>
                </a:rPr>
                <a:t>Riiko</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Fofonoff</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Vaski</a:t>
              </a:r>
              <a:r>
                <a:rPr lang="en-US" sz="700" kern="0" cap="none" spc="0">
                  <a:solidFill>
                    <a:schemeClr val="bg1"/>
                  </a:solidFill>
                  <a:effectLst>
                    <a:outerShdw blurRad="635000" dir="5400000" algn="ctr" rotWithShape="0">
                      <a:srgbClr val="000000">
                        <a:alpha val="75000"/>
                      </a:srgbClr>
                    </a:outerShdw>
                  </a:effectLst>
                  <a:latin typeface="Finlandica" charset="0"/>
                </a:rPr>
                <a:t> Filmi.</a:t>
              </a:r>
            </a:p>
          </p:txBody>
        </p:sp>
      </p:grpSp>
      <p:grpSp>
        <p:nvGrpSpPr>
          <p:cNvPr id="4" name="Group 3">
            <a:extLst>
              <a:ext uri="{FF2B5EF4-FFF2-40B4-BE49-F238E27FC236}">
                <a16:creationId xmlns:a16="http://schemas.microsoft.com/office/drawing/2014/main" id="{B47BCAC7-096F-06D7-43CF-37A7577CA1DC}"/>
              </a:ext>
            </a:extLst>
          </p:cNvPr>
          <p:cNvGrpSpPr/>
          <p:nvPr/>
        </p:nvGrpSpPr>
        <p:grpSpPr>
          <a:xfrm>
            <a:off x="4067944" y="627016"/>
            <a:ext cx="5076056" cy="4265479"/>
            <a:chOff x="4067944" y="627018"/>
            <a:chExt cx="5076056" cy="4265479"/>
          </a:xfrm>
        </p:grpSpPr>
        <p:pic>
          <p:nvPicPr>
            <p:cNvPr id="17" name="Picture 16">
              <a:extLst>
                <a:ext uri="{FF2B5EF4-FFF2-40B4-BE49-F238E27FC236}">
                  <a16:creationId xmlns:a16="http://schemas.microsoft.com/office/drawing/2014/main" id="{3D6AEBAE-5606-A4C3-669C-E4488514F4A8}"/>
                </a:ext>
              </a:extLst>
            </p:cNvPr>
            <p:cNvPicPr>
              <a:picLocks noChangeAspect="1"/>
            </p:cNvPicPr>
            <p:nvPr/>
          </p:nvPicPr>
          <p:blipFill>
            <a:blip r:embed="rId5">
              <a:extLst>
                <a:ext uri="{28A0092B-C50C-407E-A947-70E740481C1C}">
                  <a14:useLocalDpi xmlns:a14="http://schemas.microsoft.com/office/drawing/2010/main" val="0"/>
                </a:ext>
              </a:extLst>
            </a:blip>
            <a:srcRect t="881" b="12231"/>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88308DD2-7E8B-064A-24EE-70161BD50C87}"/>
                </a:ext>
              </a:extLst>
            </p:cNvPr>
            <p:cNvSpPr txBox="1">
              <a:spLocks/>
            </p:cNvSpPr>
            <p:nvPr/>
          </p:nvSpPr>
          <p:spPr>
            <a:xfrm>
              <a:off x="4124690" y="4741230"/>
              <a:ext cx="131446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Photo: Finnish Literature Exchange</a:t>
              </a: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27015"/>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6">
              <a:extLst>
                <a:ext uri="{28A0092B-C50C-407E-A947-70E740481C1C}">
                  <a14:useLocalDpi xmlns:a14="http://schemas.microsoft.com/office/drawing/2010/main" val="0"/>
                </a:ext>
              </a:extLst>
            </a:blip>
            <a:srcRect l="10862" t="2749" r="10069" b="4018"/>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24690" y="4629543"/>
              <a:ext cx="91050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Tove Jansson.</a:t>
              </a:r>
            </a:p>
            <a:p>
              <a:r>
                <a:rPr lang="en-US" sz="700" kern="0" cap="none" spc="0" noProof="0">
                  <a:solidFill>
                    <a:schemeClr val="bg1"/>
                  </a:solidFill>
                  <a:effectLst>
                    <a:outerShdw blurRad="635000" dir="5400000" algn="ctr" rotWithShape="0">
                      <a:srgbClr val="000000">
                        <a:alpha val="75000"/>
                      </a:srgbClr>
                    </a:outerShdw>
                  </a:effectLst>
                  <a:latin typeface="Finlandica" charset="0"/>
                </a:rPr>
                <a:t>Photo: </a:t>
              </a:r>
              <a:r>
                <a:rPr lang="en-US" sz="700" kern="0" cap="none" spc="0">
                  <a:solidFill>
                    <a:schemeClr val="bg1"/>
                  </a:solidFill>
                  <a:effectLst>
                    <a:outerShdw blurRad="635000" dir="5400000" algn="ctr" rotWithShape="0">
                      <a:srgbClr val="000000">
                        <a:alpha val="75000"/>
                      </a:srgbClr>
                    </a:outerShdw>
                  </a:effectLst>
                  <a:latin typeface="Finlandica" charset="0"/>
                </a:rPr>
                <a:t>Per Olov Jansson</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Moomins might be 80 years old, but they still make the news</a:t>
            </a:r>
          </a:p>
        </p:txBody>
      </p:sp>
      <p:sp>
        <p:nvSpPr>
          <p:cNvPr id="56" name="Title 1">
            <a:extLst>
              <a:ext uri="{FF2B5EF4-FFF2-40B4-BE49-F238E27FC236}">
                <a16:creationId xmlns:a16="http://schemas.microsoft.com/office/drawing/2014/main" id="{944C3B33-56F1-B88D-1D7F-2BDC4E4D26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44AE72F4-479D-FEF7-D53B-4DAF53CA5549}"/>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872420C8-6B12-4096-9430-7DE58959441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4EDB0DF0-E5F4-B68D-9695-0B74F400082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60" name="Title 1">
            <a:extLst>
              <a:ext uri="{FF2B5EF4-FFF2-40B4-BE49-F238E27FC236}">
                <a16:creationId xmlns:a16="http://schemas.microsoft.com/office/drawing/2014/main" id="{6D806130-5E32-4037-CD90-D3BBF973443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78D8E12A-18D1-2FCD-20F5-DD7BCABEC50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546521D-128D-6072-F030-FAA6922957A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5797FC8A-17AA-88A4-8076-2E0246686B0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3EB9BC5D-F1CE-E6D5-1996-DB1FEEB3981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DCC388B9-52ED-BB9B-63C9-DFB83C48220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25E09A7-9E1C-08FE-8346-0C7D7B7012B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16667E-6 2.46914E-7 L 0.69114 2.46914E-7 " pathEditMode="relative" rAng="0" ptsTypes="AA">
                                      <p:cBhvr>
                                        <p:cTn id="23"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t="5116" b="10668"/>
          <a:stretch>
            <a:fillRect/>
          </a:stretch>
        </p:blipFill>
        <p:spPr>
          <a:xfrm>
            <a:off x="-1" y="0"/>
            <a:ext cx="9143999"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700" kern="0" cap="none" spc="0">
              <a:solidFill>
                <a:schemeClr val="bg1"/>
              </a:solidFill>
            </a:endParaRPr>
          </a:p>
          <a:p>
            <a:pPr algn="ctr"/>
            <a:r>
              <a:rPr lang="en-US" sz="700" kern="0" cap="none" spc="0">
                <a:solidFill>
                  <a:schemeClr val="bg1"/>
                </a:solidFill>
              </a:rPr>
              <a:t>Maria </a:t>
            </a:r>
            <a:r>
              <a:rPr lang="en-US" sz="700" kern="0" cap="none" spc="0" err="1">
                <a:solidFill>
                  <a:schemeClr val="bg1"/>
                </a:solidFill>
              </a:rPr>
              <a:t>Turtschaninoff</a:t>
            </a:r>
            <a:r>
              <a:rPr lang="en-US" sz="700" kern="0" cap="none" spc="0">
                <a:solidFill>
                  <a:schemeClr val="bg1"/>
                </a:solidFill>
              </a:rPr>
              <a:t>.</a:t>
            </a:r>
            <a:br>
              <a:rPr lang="en-US" sz="700" kern="0" cap="none" spc="0">
                <a:solidFill>
                  <a:schemeClr val="bg1"/>
                </a:solidFill>
              </a:rPr>
            </a:br>
            <a:r>
              <a:rPr lang="en-US" sz="700" kern="0" cap="none" spc="0">
                <a:solidFill>
                  <a:schemeClr val="bg1"/>
                </a:solidFill>
              </a:rPr>
              <a:t>Photo: Juho Sallinen</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The land of a thousand lakes </a:t>
            </a:r>
          </a:p>
          <a:p>
            <a:pPr algn="ctr"/>
            <a:r>
              <a:rPr lang="en-US" sz="2000">
                <a:solidFill>
                  <a:schemeClr val="bg1"/>
                </a:solidFill>
                <a:effectLst>
                  <a:outerShdw blurRad="994667" dir="5400000" sx="102000" sy="102000" algn="ctr" rotWithShape="0">
                    <a:srgbClr val="000000"/>
                  </a:outerShdw>
                </a:effectLst>
              </a:rPr>
              <a:t>and many native languages</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0C0C2-948B-B1E4-0526-9E5756C02B2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DFC203C-6BAD-D067-CD49-E994EB182DC1}"/>
              </a:ext>
            </a:extLst>
          </p:cNvPr>
          <p:cNvGrpSpPr/>
          <p:nvPr/>
        </p:nvGrpSpPr>
        <p:grpSpPr>
          <a:xfrm>
            <a:off x="586409" y="1829279"/>
            <a:ext cx="3002628" cy="1292662"/>
            <a:chOff x="560418" y="2438574"/>
            <a:chExt cx="3002628" cy="1292662"/>
          </a:xfrm>
        </p:grpSpPr>
        <p:sp>
          <p:nvSpPr>
            <p:cNvPr id="38" name="Title 1">
              <a:extLst>
                <a:ext uri="{FF2B5EF4-FFF2-40B4-BE49-F238E27FC236}">
                  <a16:creationId xmlns:a16="http://schemas.microsoft.com/office/drawing/2014/main" id="{F94CC93E-DF01-C005-904E-9AB39A9254F8}"/>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0BDE15D9-4979-3A11-C28C-65DDD0B4D821}"/>
                </a:ext>
              </a:extLst>
            </p:cNvPr>
            <p:cNvSpPr txBox="1">
              <a:spLocks/>
            </p:cNvSpPr>
            <p:nvPr/>
          </p:nvSpPr>
          <p:spPr>
            <a:xfrm>
              <a:off x="560418" y="2438574"/>
              <a:ext cx="3002628" cy="129266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100"/>
                <a:t>Finnish literature is not written just in Finnish but also in Finland Swedish and Sámi.</a:t>
              </a:r>
              <a:endParaRPr lang="en-FI" sz="2100"/>
            </a:p>
          </p:txBody>
        </p:sp>
      </p:grpSp>
      <p:grpSp>
        <p:nvGrpSpPr>
          <p:cNvPr id="69" name="Group 68">
            <a:extLst>
              <a:ext uri="{FF2B5EF4-FFF2-40B4-BE49-F238E27FC236}">
                <a16:creationId xmlns:a16="http://schemas.microsoft.com/office/drawing/2014/main" id="{78E815F9-90F6-278A-F85A-671E72BD5E9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B2FF026B-C22A-52D0-3F79-B66AEC2169A1}"/>
                </a:ext>
              </a:extLst>
            </p:cNvPr>
            <p:cNvPicPr>
              <a:picLocks noChangeAspect="1"/>
            </p:cNvPicPr>
            <p:nvPr/>
          </p:nvPicPr>
          <p:blipFill>
            <a:blip r:embed="rId4">
              <a:extLst>
                <a:ext uri="{28A0092B-C50C-407E-A947-70E740481C1C}">
                  <a14:useLocalDpi xmlns:a14="http://schemas.microsoft.com/office/drawing/2010/main" val="0"/>
                </a:ext>
              </a:extLst>
            </a:blip>
            <a:srcRect l="15146" r="5666"/>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6D1C2E21-4644-55B7-52B4-E6999B8ED3D6}"/>
                </a:ext>
              </a:extLst>
            </p:cNvPr>
            <p:cNvSpPr txBox="1">
              <a:spLocks/>
            </p:cNvSpPr>
            <p:nvPr/>
          </p:nvSpPr>
          <p:spPr>
            <a:xfrm>
              <a:off x="4131444" y="4583532"/>
              <a:ext cx="3127459" cy="23692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Homecoming (2023), by Suvi West and Anssi </a:t>
              </a:r>
              <a:r>
                <a:rPr lang="en-US" sz="700" kern="0" cap="none" spc="0" err="1">
                  <a:solidFill>
                    <a:schemeClr val="bg1"/>
                  </a:solidFill>
                  <a:effectLst>
                    <a:outerShdw blurRad="635000" dir="5400000" algn="ctr" rotWithShape="0">
                      <a:srgbClr val="000000">
                        <a:alpha val="75000"/>
                      </a:srgbClr>
                    </a:outerShdw>
                  </a:effectLst>
                  <a:latin typeface="Finlandica" charset="0"/>
                </a:rPr>
                <a:t>Kömi</a:t>
              </a:r>
              <a:r>
                <a:rPr lang="en-US" sz="700" kern="0" cap="none" spc="0">
                  <a:solidFill>
                    <a:schemeClr val="bg1"/>
                  </a:solidFill>
                  <a:effectLst>
                    <a:outerShdw blurRad="635000" dir="5400000" algn="ctr" rotWithShape="0">
                      <a:srgbClr val="000000">
                        <a:alpha val="75000"/>
                      </a:srgbClr>
                    </a:outerShdw>
                  </a:effectLst>
                  <a:latin typeface="Finlandica" charset="0"/>
                </a:rPr>
                <a:t>, focuses on the repatriation of </a:t>
              </a:r>
              <a:br>
                <a:rPr lang="en-US" sz="700" kern="0" cap="none" spc="0">
                  <a:solidFill>
                    <a:schemeClr val="bg1"/>
                  </a:solidFill>
                  <a:effectLst>
                    <a:outerShdw blurRad="635000" dir="5400000" algn="ctr" rotWithShape="0">
                      <a:srgbClr val="000000">
                        <a:alpha val="75000"/>
                      </a:srgbClr>
                    </a:outerShdw>
                  </a:effectLst>
                  <a:latin typeface="Finlandica" charset="0"/>
                </a:rPr>
              </a:br>
              <a:r>
                <a:rPr lang="en-US" sz="700" kern="0" cap="none" spc="0">
                  <a:solidFill>
                    <a:schemeClr val="bg1"/>
                  </a:solidFill>
                  <a:effectLst>
                    <a:outerShdw blurRad="635000" dir="5400000" algn="ctr" rotWithShape="0">
                      <a:srgbClr val="000000">
                        <a:alpha val="75000"/>
                      </a:srgbClr>
                    </a:outerShdw>
                  </a:effectLst>
                  <a:latin typeface="Finlandica" charset="0"/>
                </a:rPr>
                <a:t>Sámi objects from European museums. Photo: Ville-</a:t>
              </a:r>
              <a:r>
                <a:rPr lang="en-US" sz="700" kern="0" cap="none" spc="0" err="1">
                  <a:solidFill>
                    <a:schemeClr val="bg1"/>
                  </a:solidFill>
                  <a:effectLst>
                    <a:outerShdw blurRad="635000" dir="5400000" algn="ctr" rotWithShape="0">
                      <a:srgbClr val="000000">
                        <a:alpha val="75000"/>
                      </a:srgbClr>
                    </a:outerShdw>
                  </a:effectLst>
                  <a:latin typeface="Finlandica" charset="0"/>
                </a:rPr>
                <a:t>Riiko</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Fofonoff</a:t>
              </a:r>
              <a:r>
                <a:rPr lang="en-US" sz="700" kern="0" cap="none" spc="0">
                  <a:solidFill>
                    <a:schemeClr val="bg1"/>
                  </a:solidFill>
                  <a:effectLst>
                    <a:outerShdw blurRad="635000" dir="5400000" algn="ctr" rotWithShape="0">
                      <a:srgbClr val="000000">
                        <a:alpha val="75000"/>
                      </a:srgbClr>
                    </a:outerShdw>
                  </a:effectLst>
                  <a:latin typeface="Finlandica" charset="0"/>
                </a:rPr>
                <a:t> / </a:t>
              </a:r>
              <a:r>
                <a:rPr lang="en-US" sz="700" kern="0" cap="none" spc="0" err="1">
                  <a:solidFill>
                    <a:schemeClr val="bg1"/>
                  </a:solidFill>
                  <a:effectLst>
                    <a:outerShdw blurRad="635000" dir="5400000" algn="ctr" rotWithShape="0">
                      <a:srgbClr val="000000">
                        <a:alpha val="75000"/>
                      </a:srgbClr>
                    </a:outerShdw>
                  </a:effectLst>
                  <a:latin typeface="Finlandica" charset="0"/>
                </a:rPr>
                <a:t>Vaski</a:t>
              </a:r>
              <a:r>
                <a:rPr lang="en-US" sz="700" kern="0" cap="none" spc="0">
                  <a:solidFill>
                    <a:schemeClr val="bg1"/>
                  </a:solidFill>
                  <a:effectLst>
                    <a:outerShdw blurRad="635000" dir="5400000" algn="ctr" rotWithShape="0">
                      <a:srgbClr val="000000">
                        <a:alpha val="75000"/>
                      </a:srgbClr>
                    </a:outerShdw>
                  </a:effectLst>
                  <a:latin typeface="Finlandica" charset="0"/>
                </a:rPr>
                <a:t> Filmi.</a:t>
              </a:r>
            </a:p>
          </p:txBody>
        </p:sp>
      </p:grpSp>
      <p:grpSp>
        <p:nvGrpSpPr>
          <p:cNvPr id="11" name="Group 10">
            <a:extLst>
              <a:ext uri="{FF2B5EF4-FFF2-40B4-BE49-F238E27FC236}">
                <a16:creationId xmlns:a16="http://schemas.microsoft.com/office/drawing/2014/main" id="{F90AAF3F-AC5D-B5E4-94DC-0DDA63D3CC70}"/>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3654152F-4ADB-235A-B173-7694E85316A8}"/>
                </a:ext>
              </a:extLst>
            </p:cNvPr>
            <p:cNvPicPr>
              <a:picLocks noChangeAspect="1"/>
            </p:cNvPicPr>
            <p:nvPr/>
          </p:nvPicPr>
          <p:blipFill>
            <a:blip r:embed="rId5">
              <a:extLst>
                <a:ext uri="{28A0092B-C50C-407E-A947-70E740481C1C}">
                  <a14:useLocalDpi xmlns:a14="http://schemas.microsoft.com/office/drawing/2010/main" val="0"/>
                </a:ext>
              </a:extLst>
            </a:blip>
            <a:srcRect l="10406" r="10406"/>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78419447-7272-1280-BBCB-7D484C82568A}"/>
                </a:ext>
              </a:extLst>
            </p:cNvPr>
            <p:cNvSpPr txBox="1">
              <a:spLocks/>
            </p:cNvSpPr>
            <p:nvPr/>
          </p:nvSpPr>
          <p:spPr>
            <a:xfrm>
              <a:off x="4124690" y="4635599"/>
              <a:ext cx="96500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Niillas Holmberg.</a:t>
              </a:r>
            </a:p>
            <a:p>
              <a:r>
                <a:rPr lang="en-US" sz="700" kern="0" cap="none" spc="0">
                  <a:solidFill>
                    <a:schemeClr val="bg1"/>
                  </a:solidFill>
                  <a:effectLst>
                    <a:outerShdw blurRad="635000" dir="5400000" algn="ctr" rotWithShape="0">
                      <a:srgbClr val="000000">
                        <a:alpha val="75000"/>
                      </a:srgbClr>
                    </a:outerShdw>
                  </a:effectLst>
                  <a:latin typeface="Finlandica" charset="0"/>
                </a:rPr>
                <a:t>Photo: Lada </a:t>
              </a:r>
              <a:r>
                <a:rPr lang="en-US" sz="700" kern="0" cap="none" spc="0" err="1">
                  <a:solidFill>
                    <a:schemeClr val="bg1"/>
                  </a:solidFill>
                  <a:effectLst>
                    <a:outerShdw blurRad="635000" dir="5400000" algn="ctr" rotWithShape="0">
                      <a:srgbClr val="000000">
                        <a:alpha val="75000"/>
                      </a:srgbClr>
                    </a:outerShdw>
                  </a:effectLst>
                  <a:latin typeface="Finlandica" charset="0"/>
                </a:rPr>
                <a:t>Suomenrinne</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AA0775E-463A-85BA-2D69-5A8CAFEC0D0B}"/>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93B6BA22-7A7F-B35A-0591-1435E2A2E3C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land of a thousand lakes and many native languages</a:t>
            </a:r>
          </a:p>
        </p:txBody>
      </p:sp>
      <p:sp>
        <p:nvSpPr>
          <p:cNvPr id="2" name="Title 1">
            <a:extLst>
              <a:ext uri="{FF2B5EF4-FFF2-40B4-BE49-F238E27FC236}">
                <a16:creationId xmlns:a16="http://schemas.microsoft.com/office/drawing/2014/main" id="{F4F666B5-F021-3FF7-5F28-6F4AC1A49B9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FINNISH LITERATURE IN 10 CHAPTERS</a:t>
            </a:r>
          </a:p>
        </p:txBody>
      </p:sp>
      <p:sp>
        <p:nvSpPr>
          <p:cNvPr id="21" name="Rectangle 20">
            <a:extLst>
              <a:ext uri="{FF2B5EF4-FFF2-40B4-BE49-F238E27FC236}">
                <a16:creationId xmlns:a16="http://schemas.microsoft.com/office/drawing/2014/main" id="{D3540393-FC21-172B-B498-55699D25A9F3}"/>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B85C8A2-1E77-E407-9742-A3ACB2662D03}"/>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19" name="Title 1">
            <a:extLst>
              <a:ext uri="{FF2B5EF4-FFF2-40B4-BE49-F238E27FC236}">
                <a16:creationId xmlns:a16="http://schemas.microsoft.com/office/drawing/2014/main" id="{48012F24-163F-64C9-8C4C-45623B600145}"/>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9" name="Rectangle 28">
            <a:extLst>
              <a:ext uri="{FF2B5EF4-FFF2-40B4-BE49-F238E27FC236}">
                <a16:creationId xmlns:a16="http://schemas.microsoft.com/office/drawing/2014/main" id="{EF08B65B-B82F-1588-27FE-23238CD52A4A}"/>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itle 1">
            <a:extLst>
              <a:ext uri="{FF2B5EF4-FFF2-40B4-BE49-F238E27FC236}">
                <a16:creationId xmlns:a16="http://schemas.microsoft.com/office/drawing/2014/main" id="{DAA71098-0815-85CC-60DB-D1E3F38DD699}"/>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31" name="Title 1">
            <a:extLst>
              <a:ext uri="{FF2B5EF4-FFF2-40B4-BE49-F238E27FC236}">
                <a16:creationId xmlns:a16="http://schemas.microsoft.com/office/drawing/2014/main" id="{0D49E226-AEF2-6BFE-3ABD-6E77F76B81AB}"/>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2" name="Title 1">
            <a:extLst>
              <a:ext uri="{FF2B5EF4-FFF2-40B4-BE49-F238E27FC236}">
                <a16:creationId xmlns:a16="http://schemas.microsoft.com/office/drawing/2014/main" id="{32074B24-76E0-0505-6E87-0E230A0DC213}"/>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33" name="Title 1">
            <a:extLst>
              <a:ext uri="{FF2B5EF4-FFF2-40B4-BE49-F238E27FC236}">
                <a16:creationId xmlns:a16="http://schemas.microsoft.com/office/drawing/2014/main" id="{4C019889-BF72-7196-7DED-DBA8C8737CA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4" name="Title 1">
            <a:extLst>
              <a:ext uri="{FF2B5EF4-FFF2-40B4-BE49-F238E27FC236}">
                <a16:creationId xmlns:a16="http://schemas.microsoft.com/office/drawing/2014/main" id="{77112AC2-4F48-1B45-C93D-E51371F3D641}"/>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5" name="Title 1">
            <a:extLst>
              <a:ext uri="{FF2B5EF4-FFF2-40B4-BE49-F238E27FC236}">
                <a16:creationId xmlns:a16="http://schemas.microsoft.com/office/drawing/2014/main" id="{9D5ADBF1-3921-8C98-873C-D5ED0DB52332}"/>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6" name="Title 1">
            <a:extLst>
              <a:ext uri="{FF2B5EF4-FFF2-40B4-BE49-F238E27FC236}">
                <a16:creationId xmlns:a16="http://schemas.microsoft.com/office/drawing/2014/main" id="{12C121AB-F78F-F176-410A-539285D5F92A}"/>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7" name="Title 1">
            <a:extLst>
              <a:ext uri="{FF2B5EF4-FFF2-40B4-BE49-F238E27FC236}">
                <a16:creationId xmlns:a16="http://schemas.microsoft.com/office/drawing/2014/main" id="{E3819CD4-43A8-6260-F1EE-C3B06405E56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40" name="Title 1">
            <a:extLst>
              <a:ext uri="{FF2B5EF4-FFF2-40B4-BE49-F238E27FC236}">
                <a16:creationId xmlns:a16="http://schemas.microsoft.com/office/drawing/2014/main" id="{C0407B3D-8993-3B92-B9FE-C2B25B1652F5}"/>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3" name="Group 2">
            <a:extLst>
              <a:ext uri="{FF2B5EF4-FFF2-40B4-BE49-F238E27FC236}">
                <a16:creationId xmlns:a16="http://schemas.microsoft.com/office/drawing/2014/main" id="{81FEED9B-D347-F665-3EFE-A18774E40CC9}"/>
              </a:ext>
            </a:extLst>
          </p:cNvPr>
          <p:cNvGrpSpPr/>
          <p:nvPr/>
        </p:nvGrpSpPr>
        <p:grpSpPr>
          <a:xfrm>
            <a:off x="4067944" y="627015"/>
            <a:ext cx="5076056" cy="4265480"/>
            <a:chOff x="4067944" y="627530"/>
            <a:chExt cx="5076056" cy="4265480"/>
          </a:xfrm>
        </p:grpSpPr>
        <p:pic>
          <p:nvPicPr>
            <p:cNvPr id="4" name="Picture 3">
              <a:extLst>
                <a:ext uri="{FF2B5EF4-FFF2-40B4-BE49-F238E27FC236}">
                  <a16:creationId xmlns:a16="http://schemas.microsoft.com/office/drawing/2014/main" id="{F5BF077A-2B7B-AD7A-5317-A368F29854BE}"/>
                </a:ext>
              </a:extLst>
            </p:cNvPr>
            <p:cNvPicPr>
              <a:picLocks noChangeAspect="1"/>
            </p:cNvPicPr>
            <p:nvPr/>
          </p:nvPicPr>
          <p:blipFill>
            <a:blip r:embed="rId6">
              <a:extLst>
                <a:ext uri="{28A0092B-C50C-407E-A947-70E740481C1C}">
                  <a14:useLocalDpi xmlns:a14="http://schemas.microsoft.com/office/drawing/2010/main" val="0"/>
                </a:ext>
              </a:extLst>
            </a:blip>
            <a:srcRect l="10301" r="10301"/>
            <a:stretch/>
          </p:blipFill>
          <p:spPr>
            <a:xfrm>
              <a:off x="4067944" y="627530"/>
              <a:ext cx="5076056" cy="4265480"/>
            </a:xfrm>
            <a:prstGeom prst="rect">
              <a:avLst/>
            </a:prstGeom>
          </p:spPr>
        </p:pic>
        <p:sp>
          <p:nvSpPr>
            <p:cNvPr id="6" name="Footer Placeholder 4">
              <a:extLst>
                <a:ext uri="{FF2B5EF4-FFF2-40B4-BE49-F238E27FC236}">
                  <a16:creationId xmlns:a16="http://schemas.microsoft.com/office/drawing/2014/main" id="{87B39D09-BFAC-FC9E-5CE5-3888FBF48AC6}"/>
                </a:ext>
              </a:extLst>
            </p:cNvPr>
            <p:cNvSpPr txBox="1">
              <a:spLocks/>
            </p:cNvSpPr>
            <p:nvPr/>
          </p:nvSpPr>
          <p:spPr>
            <a:xfrm>
              <a:off x="4124690" y="4629543"/>
              <a:ext cx="928139"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Kjell </a:t>
              </a:r>
              <a:r>
                <a:rPr lang="en-US" sz="700" kern="0" cap="none" spc="0" err="1">
                  <a:solidFill>
                    <a:schemeClr val="bg1"/>
                  </a:solidFill>
                  <a:effectLst>
                    <a:outerShdw blurRad="635000" dir="5400000" algn="ctr" rotWithShape="0">
                      <a:srgbClr val="000000">
                        <a:alpha val="75000"/>
                      </a:srgbClr>
                    </a:outerShdw>
                  </a:effectLst>
                  <a:latin typeface="Finlandica" charset="0"/>
                </a:rPr>
                <a:t>Westö</a:t>
              </a:r>
              <a:r>
                <a:rPr lang="en-US" sz="700" kern="0" cap="none" spc="0">
                  <a:solidFill>
                    <a:schemeClr val="bg1"/>
                  </a:solidFill>
                  <a:effectLst>
                    <a:outerShdw blurRad="635000" dir="5400000" algn="ctr" rotWithShape="0">
                      <a:srgbClr val="000000">
                        <a:alpha val="75000"/>
                      </a:srgbClr>
                    </a:outerShdw>
                  </a:effectLst>
                  <a:latin typeface="Finlandica" charset="0"/>
                </a:rPr>
                <a:t>.</a:t>
              </a:r>
            </a:p>
            <a:p>
              <a:r>
                <a:rPr lang="en-US" sz="700" kern="0" cap="none" spc="0" noProof="0">
                  <a:solidFill>
                    <a:schemeClr val="bg1"/>
                  </a:solidFill>
                  <a:effectLst>
                    <a:outerShdw blurRad="635000" dir="5400000" algn="ctr" rotWithShape="0">
                      <a:srgbClr val="000000">
                        <a:alpha val="75000"/>
                      </a:srgbClr>
                    </a:outerShdw>
                  </a:effectLst>
                  <a:latin typeface="Finlandica" charset="0"/>
                </a:rPr>
                <a:t>Photo: </a:t>
              </a:r>
              <a:r>
                <a:rPr lang="en-US" sz="700" kern="0" cap="none" spc="0">
                  <a:solidFill>
                    <a:schemeClr val="bg1"/>
                  </a:solidFill>
                  <a:effectLst>
                    <a:outerShdw blurRad="635000" dir="5400000" algn="ctr" rotWithShape="0">
                      <a:srgbClr val="000000">
                        <a:alpha val="75000"/>
                      </a:srgbClr>
                    </a:outerShdw>
                  </a:effectLst>
                  <a:latin typeface="Finlandica" charset="0"/>
                </a:rPr>
                <a:t>Niklas Sandström</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308259159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4.16667E-6 2.46914E-7 L 0.69114 2.46914E-7 " pathEditMode="relative" rAng="0" ptsTypes="AA">
                                      <p:cBhvr>
                                        <p:cTn id="12" dur="2500" fill="hold"/>
                                        <p:tgtEl>
                                          <p:spTgt spid="3"/>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7E97F60DBB650B439C66544DB200CF18" ma:contentTypeVersion="16" ma:contentTypeDescription="Luo uusi asiakirja." ma:contentTypeScope="" ma:versionID="cc85c03be4846ac38415ddf460bb8477">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6c5e4209a0e5abd100b371e8e4456b3a"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2.xml><?xml version="1.0" encoding="utf-8"?>
<ds:datastoreItem xmlns:ds="http://schemas.openxmlformats.org/officeDocument/2006/customXml" ds:itemID="{B6AE11A5-BEE4-47AE-A876-D224C8F94A57}">
  <ds:schemaRefs>
    <ds:schemaRef ds:uri="d142e32c-b0cf-45f9-98c1-f62222713002"/>
    <ds:schemaRef ds:uri="f6001937-131a-4e96-baff-ca13d4d9a1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2C47FAB-FE8F-4177-BB15-4E8E4807B3A1}"/>
</file>

<file path=docProps/app.xml><?xml version="1.0" encoding="utf-8"?>
<Properties xmlns="http://schemas.openxmlformats.org/officeDocument/2006/extended-properties" xmlns:vt="http://schemas.openxmlformats.org/officeDocument/2006/docPropsVTypes">
  <Template>1_Suomi Finland</Template>
  <Application>Microsoft Office PowerPoint</Application>
  <PresentationFormat>Näytössä katseltava esitys (16:9)</PresentationFormat>
  <Slides>24</Slides>
  <Notes>24</Notes>
  <HiddenSlides>2</HiddenSlides>
  <ScaleCrop>false</ScaleCrop>
  <HeadingPairs>
    <vt:vector size="4" baseType="variant">
      <vt:variant>
        <vt:lpstr>Teema</vt:lpstr>
      </vt:variant>
      <vt:variant>
        <vt:i4>2</vt:i4>
      </vt:variant>
      <vt:variant>
        <vt:lpstr>Dian otsikot</vt:lpstr>
      </vt:variant>
      <vt:variant>
        <vt:i4>24</vt:i4>
      </vt:variant>
    </vt:vector>
  </HeadingPairs>
  <TitlesOfParts>
    <vt:vector size="26" baseType="lpstr">
      <vt:lpstr>1_Suomi Finland</vt:lpstr>
      <vt:lpstr>1_Suomi Finland Blanco</vt:lpstr>
      <vt:lpstr>FINNISH LITERATURE  IN 10 CHAPTERS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Hoping for a sequel?  Let’s come up with the next plot twist together.</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revision>2</cp:revision>
  <dcterms:created xsi:type="dcterms:W3CDTF">2024-12-11T12:49:30Z</dcterms:created>
  <dcterms:modified xsi:type="dcterms:W3CDTF">2026-04-01T08:03:44Z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