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0.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4"/>
    <p:sldMasterId id="2147483682" r:id="rId5"/>
  </p:sldMasterIdLst>
  <p:notesMasterIdLst>
    <p:notesMasterId r:id="rId30"/>
  </p:notesMasterIdLst>
  <p:handoutMasterIdLst>
    <p:handoutMasterId r:id="rId31"/>
  </p:handoutMasterIdLst>
  <p:sldIdLst>
    <p:sldId id="318" r:id="rId6"/>
    <p:sldId id="276" r:id="rId7"/>
    <p:sldId id="291" r:id="rId8"/>
    <p:sldId id="287" r:id="rId9"/>
    <p:sldId id="331" r:id="rId10"/>
    <p:sldId id="295" r:id="rId11"/>
    <p:sldId id="320" r:id="rId12"/>
    <p:sldId id="296" r:id="rId13"/>
    <p:sldId id="321" r:id="rId14"/>
    <p:sldId id="298" r:id="rId15"/>
    <p:sldId id="322" r:id="rId16"/>
    <p:sldId id="299" r:id="rId17"/>
    <p:sldId id="323" r:id="rId18"/>
    <p:sldId id="300" r:id="rId19"/>
    <p:sldId id="324" r:id="rId20"/>
    <p:sldId id="301" r:id="rId21"/>
    <p:sldId id="325" r:id="rId22"/>
    <p:sldId id="302" r:id="rId23"/>
    <p:sldId id="329" r:id="rId24"/>
    <p:sldId id="289" r:id="rId25"/>
    <p:sldId id="333" r:id="rId26"/>
    <p:sldId id="316" r:id="rId27"/>
    <p:sldId id="314" r:id="rId28"/>
    <p:sldId id="284" r:id="rId29"/>
  </p:sldIdLst>
  <p:sldSz cx="9144000" cy="5143500" type="screen16x9"/>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305">
          <p15:clr>
            <a:srgbClr val="A4A3A4"/>
          </p15:clr>
        </p15:guide>
        <p15:guide id="3" orient="horz" pos="2754">
          <p15:clr>
            <a:srgbClr val="A4A3A4"/>
          </p15:clr>
        </p15:guide>
        <p15:guide id="4" orient="horz" pos="531">
          <p15:clr>
            <a:srgbClr val="A4A3A4"/>
          </p15:clr>
        </p15:guide>
        <p15:guide id="5" orient="horz" pos="940">
          <p15:clr>
            <a:srgbClr val="A4A3A4"/>
          </p15:clr>
        </p15:guide>
        <p15:guide id="6" orient="horz" pos="849">
          <p15:clr>
            <a:srgbClr val="A4A3A4"/>
          </p15:clr>
        </p15:guide>
        <p15:guide id="7" orient="horz" pos="1756">
          <p15:clr>
            <a:srgbClr val="A4A3A4"/>
          </p15:clr>
        </p15:guide>
        <p15:guide id="8" pos="2880">
          <p15:clr>
            <a:srgbClr val="A4A3A4"/>
          </p15:clr>
        </p15:guide>
        <p15:guide id="9" pos="295">
          <p15:clr>
            <a:srgbClr val="A4A3A4"/>
          </p15:clr>
        </p15:guide>
        <p15:guide id="10" pos="5465">
          <p15:clr>
            <a:srgbClr val="A4A3A4"/>
          </p15:clr>
        </p15:guide>
        <p15:guide id="11" pos="1156">
          <p15:clr>
            <a:srgbClr val="A4A3A4"/>
          </p15:clr>
        </p15:guide>
        <p15:guide id="12" pos="1973">
          <p15:clr>
            <a:srgbClr val="A4A3A4"/>
          </p15:clr>
        </p15:guide>
        <p15:guide id="13" pos="3787">
          <p15:clr>
            <a:srgbClr val="A4A3A4"/>
          </p15:clr>
        </p15:guide>
        <p15:guide id="14" pos="4604">
          <p15:clr>
            <a:srgbClr val="A4A3A4"/>
          </p15:clr>
        </p15:guide>
        <p15:guide id="15" orient="horz" pos="3117"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9415102-02C8-08AF-C081-77D1686DC858}" name="Sari Kelkka" initials="SK" userId="S::sari.kelkka@republic.fi::ba14e794-bbcd-42e0-886a-05c4435caa78" providerId="AD"/>
  <p188:author id="{6B033516-5930-667A-6A57-33645B575DEF}" name="Anniina Nieminen" initials="" userId="S::anniina.nieminen@republic.fi::f7839237-dba9-434e-a8d8-c65406723c4d" providerId="AD"/>
  <p188:author id="{3455B831-4E5A-461A-53B9-6F5E5CE7FA3B}" name="Emma Kemppainen" initials="EK" userId="S::emma.kemppainen@republic.fi::8155b497-1e7e-4c60-bc78-05f00b1c973e" providerId="AD"/>
  <p188:author id="{A0FFE6CC-4A8E-91DF-898A-C86CB04609C2}" name="Helena Piirainen" initials="HP" userId="S::helena.piirainen@republic.fi::321f3615-564d-49fa-aaee-49cebc29807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E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7AA104-D5E1-4899-1348-CF1D821B4B06}" v="1" dt="2026-06-10T01:14:46.701"/>
    <p1510:client id="{BD117B76-599E-4745-9773-AE0B2133A297}" v="9" dt="2026-06-08T09:45:23.0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89302"/>
  </p:normalViewPr>
  <p:slideViewPr>
    <p:cSldViewPr snapToGrid="0">
      <p:cViewPr varScale="1">
        <p:scale>
          <a:sx n="124" d="100"/>
          <a:sy n="124" d="100"/>
        </p:scale>
        <p:origin x="176" y="352"/>
      </p:cViewPr>
      <p:guideLst>
        <p:guide orient="horz" pos="1620"/>
        <p:guide orient="horz" pos="305"/>
        <p:guide orient="horz" pos="2754"/>
        <p:guide orient="horz" pos="531"/>
        <p:guide orient="horz" pos="940"/>
        <p:guide orient="horz" pos="849"/>
        <p:guide orient="horz" pos="1756"/>
        <p:guide pos="2880"/>
        <p:guide pos="295"/>
        <p:guide pos="5465"/>
        <p:guide pos="1156"/>
        <p:guide pos="1973"/>
        <p:guide pos="3787"/>
        <p:guide pos="4604"/>
        <p:guide orient="horz" pos="3117"/>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muel Stiller" userId="baaceb4f-c17c-4b20-a98b-2c2514b53c4b" providerId="ADAL" clId="{9CEB0809-12CE-595C-A794-A98F07110A0F}"/>
    <pc:docChg chg="modSld">
      <pc:chgData name="Smuel Stiller" userId="baaceb4f-c17c-4b20-a98b-2c2514b53c4b" providerId="ADAL" clId="{9CEB0809-12CE-595C-A794-A98F07110A0F}" dt="2026-05-12T14:39:07.327" v="2" actId="1076"/>
      <pc:docMkLst>
        <pc:docMk/>
      </pc:docMkLst>
      <pc:sldChg chg="modSp mod">
        <pc:chgData name="Smuel Stiller" userId="baaceb4f-c17c-4b20-a98b-2c2514b53c4b" providerId="ADAL" clId="{9CEB0809-12CE-595C-A794-A98F07110A0F}" dt="2026-05-12T14:39:07.327" v="2" actId="1076"/>
        <pc:sldMkLst>
          <pc:docMk/>
          <pc:sldMk cId="1564547042" sldId="318"/>
        </pc:sldMkLst>
        <pc:spChg chg="mod">
          <ac:chgData name="Smuel Stiller" userId="baaceb4f-c17c-4b20-a98b-2c2514b53c4b" providerId="ADAL" clId="{9CEB0809-12CE-595C-A794-A98F07110A0F}" dt="2026-05-12T14:39:07.327" v="2" actId="1076"/>
          <ac:spMkLst>
            <pc:docMk/>
            <pc:sldMk cId="1564547042" sldId="318"/>
            <ac:spMk id="17" creationId="{7C3EE43A-7028-A6BF-BC54-A8E87967B394}"/>
          </ac:spMkLst>
        </pc:spChg>
        <pc:picChg chg="mod">
          <ac:chgData name="Smuel Stiller" userId="baaceb4f-c17c-4b20-a98b-2c2514b53c4b" providerId="ADAL" clId="{9CEB0809-12CE-595C-A794-A98F07110A0F}" dt="2026-05-12T14:39:04.175" v="1" actId="14100"/>
          <ac:picMkLst>
            <pc:docMk/>
            <pc:sldMk cId="1564547042" sldId="318"/>
            <ac:picMk id="4" creationId="{0E8E9155-8F44-C537-2225-E71846579FEB}"/>
          </ac:picMkLst>
        </pc:picChg>
      </pc:sldChg>
    </pc:docChg>
  </pc:docChgLst>
  <pc:docChgLst>
    <pc:chgData name="Helena Piirainen" userId="S::helena.piirainen@republic.fi::321f3615-564d-49fa-aaee-49cebc29807f" providerId="AD" clId="Web-{267AA104-D5E1-4899-1348-CF1D821B4B06}"/>
    <pc:docChg chg="modSld">
      <pc:chgData name="Helena Piirainen" userId="S::helena.piirainen@republic.fi::321f3615-564d-49fa-aaee-49cebc29807f" providerId="AD" clId="Web-{267AA104-D5E1-4899-1348-CF1D821B4B06}" dt="2026-06-10T01:14:46.701" v="2" actId="1076"/>
      <pc:docMkLst>
        <pc:docMk/>
      </pc:docMkLst>
      <pc:sldChg chg="modSp">
        <pc:chgData name="Helena Piirainen" userId="S::helena.piirainen@republic.fi::321f3615-564d-49fa-aaee-49cebc29807f" providerId="AD" clId="Web-{267AA104-D5E1-4899-1348-CF1D821B4B06}" dt="2026-06-10T01:14:46.701" v="2" actId="1076"/>
        <pc:sldMkLst>
          <pc:docMk/>
          <pc:sldMk cId="3459711246" sldId="276"/>
        </pc:sldMkLst>
        <pc:spChg chg="mod">
          <ac:chgData name="Helena Piirainen" userId="S::helena.piirainen@republic.fi::321f3615-564d-49fa-aaee-49cebc29807f" providerId="AD" clId="Web-{267AA104-D5E1-4899-1348-CF1D821B4B06}" dt="2026-06-10T01:14:46.701" v="2" actId="1076"/>
          <ac:spMkLst>
            <pc:docMk/>
            <pc:sldMk cId="3459711246" sldId="276"/>
            <ac:spMk id="8" creationId="{2C7E0F57-F976-A89B-5571-30371B4A3EF3}"/>
          </ac:spMkLst>
        </pc:spChg>
      </pc:sldChg>
      <pc:sldChg chg="modNotes">
        <pc:chgData name="Helena Piirainen" userId="S::helena.piirainen@republic.fi::321f3615-564d-49fa-aaee-49cebc29807f" providerId="AD" clId="Web-{267AA104-D5E1-4899-1348-CF1D821B4B06}" dt="2026-06-10T01:14:21.123" v="1"/>
        <pc:sldMkLst>
          <pc:docMk/>
          <pc:sldMk cId="3084842869" sldId="333"/>
        </pc:sldMkLst>
      </pc:sldChg>
    </pc:docChg>
  </pc:docChgLst>
  <pc:docChgLst>
    <pc:chgData name="Helena Piirainen" userId="S::helena.piirainen@republic.fi::321f3615-564d-49fa-aaee-49cebc29807f" providerId="AD" clId="Web-{2ADE8653-C152-29DD-C54E-B54F2ACA8D21}"/>
    <pc:docChg chg="modSld">
      <pc:chgData name="Helena Piirainen" userId="S::helena.piirainen@republic.fi::321f3615-564d-49fa-aaee-49cebc29807f" providerId="AD" clId="Web-{2ADE8653-C152-29DD-C54E-B54F2ACA8D21}" dt="2026-06-03T10:35:08.371" v="1"/>
      <pc:docMkLst>
        <pc:docMk/>
      </pc:docMkLst>
    </pc:docChg>
  </pc:docChgLst>
  <pc:docChgLst>
    <pc:chgData name="Helena Piirainen" userId="321f3615-564d-49fa-aaee-49cebc29807f" providerId="ADAL" clId="{D1E85647-87CF-54A9-8508-F716E8734552}"/>
    <pc:docChg chg="undo custSel addSld delSld modSld sldOrd">
      <pc:chgData name="Helena Piirainen" userId="321f3615-564d-49fa-aaee-49cebc29807f" providerId="ADAL" clId="{D1E85647-87CF-54A9-8508-F716E8734552}" dt="2026-06-08T09:48:08.709" v="1467" actId="2696"/>
      <pc:docMkLst>
        <pc:docMk/>
      </pc:docMkLst>
      <pc:sldChg chg="modSp mod">
        <pc:chgData name="Helena Piirainen" userId="321f3615-564d-49fa-aaee-49cebc29807f" providerId="ADAL" clId="{D1E85647-87CF-54A9-8508-F716E8734552}" dt="2026-06-04T07:54:04.461" v="1174" actId="207"/>
        <pc:sldMkLst>
          <pc:docMk/>
          <pc:sldMk cId="3459711246" sldId="276"/>
        </pc:sldMkLst>
        <pc:spChg chg="mod">
          <ac:chgData name="Helena Piirainen" userId="321f3615-564d-49fa-aaee-49cebc29807f" providerId="ADAL" clId="{D1E85647-87CF-54A9-8508-F716E8734552}" dt="2026-06-04T07:54:04.461" v="1174" actId="207"/>
          <ac:spMkLst>
            <pc:docMk/>
            <pc:sldMk cId="3459711246" sldId="276"/>
            <ac:spMk id="8" creationId="{2C7E0F57-F976-A89B-5571-30371B4A3EF3}"/>
          </ac:spMkLst>
        </pc:spChg>
      </pc:sldChg>
      <pc:sldChg chg="addSp delSp mod">
        <pc:chgData name="Helena Piirainen" userId="321f3615-564d-49fa-aaee-49cebc29807f" providerId="ADAL" clId="{D1E85647-87CF-54A9-8508-F716E8734552}" dt="2026-06-04T06:08:16.244" v="1021" actId="22"/>
        <pc:sldMkLst>
          <pc:docMk/>
          <pc:sldMk cId="2938684486" sldId="289"/>
        </pc:sldMkLst>
      </pc:sldChg>
      <pc:sldChg chg="modSp mod modNotesTx">
        <pc:chgData name="Helena Piirainen" userId="321f3615-564d-49fa-aaee-49cebc29807f" providerId="ADAL" clId="{D1E85647-87CF-54A9-8508-F716E8734552}" dt="2026-05-21T07:39:06.061" v="507" actId="20577"/>
        <pc:sldMkLst>
          <pc:docMk/>
          <pc:sldMk cId="4097577496" sldId="291"/>
        </pc:sldMkLst>
        <pc:spChg chg="mod">
          <ac:chgData name="Helena Piirainen" userId="321f3615-564d-49fa-aaee-49cebc29807f" providerId="ADAL" clId="{D1E85647-87CF-54A9-8508-F716E8734552}" dt="2026-05-19T10:36:13.755" v="420"/>
          <ac:spMkLst>
            <pc:docMk/>
            <pc:sldMk cId="4097577496" sldId="291"/>
            <ac:spMk id="9" creationId="{72A8464A-56C4-062C-D268-C63EC84005EB}"/>
          </ac:spMkLst>
        </pc:spChg>
        <pc:spChg chg="mod">
          <ac:chgData name="Helena Piirainen" userId="321f3615-564d-49fa-aaee-49cebc29807f" providerId="ADAL" clId="{D1E85647-87CF-54A9-8508-F716E8734552}" dt="2026-05-19T10:07:04.701" v="350"/>
          <ac:spMkLst>
            <pc:docMk/>
            <pc:sldMk cId="4097577496" sldId="291"/>
            <ac:spMk id="19" creationId="{7E60A95A-2B90-A9B0-F7D2-0ACD56544CA2}"/>
          </ac:spMkLst>
        </pc:spChg>
        <pc:spChg chg="mod">
          <ac:chgData name="Helena Piirainen" userId="321f3615-564d-49fa-aaee-49cebc29807f" providerId="ADAL" clId="{D1E85647-87CF-54A9-8508-F716E8734552}" dt="2026-05-19T10:36:02.449" v="419"/>
          <ac:spMkLst>
            <pc:docMk/>
            <pc:sldMk cId="4097577496" sldId="291"/>
            <ac:spMk id="22" creationId="{5CF9AD68-8FD6-8BF3-984F-C0D9E3115A05}"/>
          </ac:spMkLst>
        </pc:spChg>
        <pc:spChg chg="mod">
          <ac:chgData name="Helena Piirainen" userId="321f3615-564d-49fa-aaee-49cebc29807f" providerId="ADAL" clId="{D1E85647-87CF-54A9-8508-F716E8734552}" dt="2026-05-19T10:36:19.065" v="422"/>
          <ac:spMkLst>
            <pc:docMk/>
            <pc:sldMk cId="4097577496" sldId="291"/>
            <ac:spMk id="68" creationId="{DB891CE5-3405-E7F2-D64D-C6EE282F34C5}"/>
          </ac:spMkLst>
        </pc:spChg>
        <pc:grpChg chg="mod">
          <ac:chgData name="Helena Piirainen" userId="321f3615-564d-49fa-aaee-49cebc29807f" providerId="ADAL" clId="{D1E85647-87CF-54A9-8508-F716E8734552}" dt="2026-05-19T10:36:13.755" v="420"/>
          <ac:grpSpMkLst>
            <pc:docMk/>
            <pc:sldMk cId="4097577496" sldId="291"/>
            <ac:grpSpMk id="10" creationId="{E8A5E1CE-AE21-A04E-36DA-0BB55D0D61CB}"/>
          </ac:grpSpMkLst>
        </pc:grpChg>
        <pc:grpChg chg="mod">
          <ac:chgData name="Helena Piirainen" userId="321f3615-564d-49fa-aaee-49cebc29807f" providerId="ADAL" clId="{D1E85647-87CF-54A9-8508-F716E8734552}" dt="2026-05-19T10:36:22.439" v="423" actId="1076"/>
          <ac:grpSpMkLst>
            <pc:docMk/>
            <pc:sldMk cId="4097577496" sldId="291"/>
            <ac:grpSpMk id="11" creationId="{413A5F53-69DE-0E7B-486E-2FBA846B2384}"/>
          </ac:grpSpMkLst>
        </pc:grpChg>
        <pc:grpChg chg="mod">
          <ac:chgData name="Helena Piirainen" userId="321f3615-564d-49fa-aaee-49cebc29807f" providerId="ADAL" clId="{D1E85647-87CF-54A9-8508-F716E8734552}" dt="2026-05-19T10:36:19.065" v="422"/>
          <ac:grpSpMkLst>
            <pc:docMk/>
            <pc:sldMk cId="4097577496" sldId="291"/>
            <ac:grpSpMk id="69" creationId="{FCEC5890-62D2-FCA5-5452-3EDA5216E211}"/>
          </ac:grpSpMkLst>
        </pc:grpChg>
        <pc:picChg chg="mod">
          <ac:chgData name="Helena Piirainen" userId="321f3615-564d-49fa-aaee-49cebc29807f" providerId="ADAL" clId="{D1E85647-87CF-54A9-8508-F716E8734552}" dt="2026-05-19T10:36:13.755" v="420"/>
          <ac:picMkLst>
            <pc:docMk/>
            <pc:sldMk cId="4097577496" sldId="291"/>
            <ac:picMk id="6" creationId="{B519963C-B0BB-8BCB-AFEA-C5B06306A8DB}"/>
          </ac:picMkLst>
        </pc:picChg>
        <pc:picChg chg="mod">
          <ac:chgData name="Helena Piirainen" userId="321f3615-564d-49fa-aaee-49cebc29807f" providerId="ADAL" clId="{D1E85647-87CF-54A9-8508-F716E8734552}" dt="2026-05-19T10:36:19.065" v="422"/>
          <ac:picMkLst>
            <pc:docMk/>
            <pc:sldMk cId="4097577496" sldId="291"/>
            <ac:picMk id="12" creationId="{8BDE1C60-D1AB-161B-3928-34052114063D}"/>
          </ac:picMkLst>
        </pc:picChg>
        <pc:picChg chg="mod">
          <ac:chgData name="Helena Piirainen" userId="321f3615-564d-49fa-aaee-49cebc29807f" providerId="ADAL" clId="{D1E85647-87CF-54A9-8508-F716E8734552}" dt="2026-05-19T10:36:02.449" v="419"/>
          <ac:picMkLst>
            <pc:docMk/>
            <pc:sldMk cId="4097577496" sldId="291"/>
            <ac:picMk id="13" creationId="{175CD336-7EC3-D4DB-AD00-A6EC2301B1FE}"/>
          </ac:picMkLst>
        </pc:picChg>
      </pc:sldChg>
      <pc:sldChg chg="modSp mod">
        <pc:chgData name="Helena Piirainen" userId="321f3615-564d-49fa-aaee-49cebc29807f" providerId="ADAL" clId="{D1E85647-87CF-54A9-8508-F716E8734552}" dt="2026-06-04T07:54:22.805" v="1322" actId="207"/>
        <pc:sldMkLst>
          <pc:docMk/>
          <pc:sldMk cId="2658018367" sldId="295"/>
        </pc:sldMkLst>
        <pc:spChg chg="mod">
          <ac:chgData name="Helena Piirainen" userId="321f3615-564d-49fa-aaee-49cebc29807f" providerId="ADAL" clId="{D1E85647-87CF-54A9-8508-F716E8734552}" dt="2026-06-04T07:54:22.805" v="1322" actId="207"/>
          <ac:spMkLst>
            <pc:docMk/>
            <pc:sldMk cId="2658018367" sldId="295"/>
            <ac:spMk id="8" creationId="{E2E86291-B748-2E62-B6B2-84B39A623B6D}"/>
          </ac:spMkLst>
        </pc:spChg>
      </pc:sldChg>
      <pc:sldChg chg="modSp mod">
        <pc:chgData name="Helena Piirainen" userId="321f3615-564d-49fa-aaee-49cebc29807f" providerId="ADAL" clId="{D1E85647-87CF-54A9-8508-F716E8734552}" dt="2026-05-25T12:20:19.982" v="593" actId="1076"/>
        <pc:sldMkLst>
          <pc:docMk/>
          <pc:sldMk cId="3570981683" sldId="300"/>
        </pc:sldMkLst>
        <pc:spChg chg="mod">
          <ac:chgData name="Helena Piirainen" userId="321f3615-564d-49fa-aaee-49cebc29807f" providerId="ADAL" clId="{D1E85647-87CF-54A9-8508-F716E8734552}" dt="2026-05-25T12:20:17.684" v="592" actId="20577"/>
          <ac:spMkLst>
            <pc:docMk/>
            <pc:sldMk cId="3570981683" sldId="300"/>
            <ac:spMk id="3" creationId="{C5249418-16B5-6119-0692-4A328C6B4B7F}"/>
          </ac:spMkLst>
        </pc:spChg>
        <pc:spChg chg="mod">
          <ac:chgData name="Helena Piirainen" userId="321f3615-564d-49fa-aaee-49cebc29807f" providerId="ADAL" clId="{D1E85647-87CF-54A9-8508-F716E8734552}" dt="2026-05-25T12:20:19.982" v="593" actId="1076"/>
          <ac:spMkLst>
            <pc:docMk/>
            <pc:sldMk cId="3570981683" sldId="300"/>
            <ac:spMk id="8" creationId="{4CFBC44A-E8AF-DCF8-E101-63587F0FE528}"/>
          </ac:spMkLst>
        </pc:spChg>
        <pc:picChg chg="mod">
          <ac:chgData name="Helena Piirainen" userId="321f3615-564d-49fa-aaee-49cebc29807f" providerId="ADAL" clId="{D1E85647-87CF-54A9-8508-F716E8734552}" dt="2026-05-25T12:20:01.167" v="565" actId="14826"/>
          <ac:picMkLst>
            <pc:docMk/>
            <pc:sldMk cId="3570981683" sldId="300"/>
            <ac:picMk id="5" creationId="{D3CD36F4-467F-B3D0-8874-7C343781E2F9}"/>
          </ac:picMkLst>
        </pc:picChg>
      </pc:sldChg>
      <pc:sldChg chg="modSp">
        <pc:chgData name="Helena Piirainen" userId="321f3615-564d-49fa-aaee-49cebc29807f" providerId="ADAL" clId="{D1E85647-87CF-54A9-8508-F716E8734552}" dt="2026-05-19T10:41:56.632" v="467"/>
        <pc:sldMkLst>
          <pc:docMk/>
          <pc:sldMk cId="2961702279" sldId="301"/>
        </pc:sldMkLst>
        <pc:spChg chg="mod">
          <ac:chgData name="Helena Piirainen" userId="321f3615-564d-49fa-aaee-49cebc29807f" providerId="ADAL" clId="{D1E85647-87CF-54A9-8508-F716E8734552}" dt="2026-05-19T10:41:56.632" v="467"/>
          <ac:spMkLst>
            <pc:docMk/>
            <pc:sldMk cId="2961702279" sldId="301"/>
            <ac:spMk id="3" creationId="{C00A00BB-4D3D-BF80-B7AA-BB70299A3D55}"/>
          </ac:spMkLst>
        </pc:spChg>
      </pc:sldChg>
      <pc:sldChg chg="modSp">
        <pc:chgData name="Helena Piirainen" userId="321f3615-564d-49fa-aaee-49cebc29807f" providerId="ADAL" clId="{D1E85647-87CF-54A9-8508-F716E8734552}" dt="2026-05-19T10:42:10.737" v="471"/>
        <pc:sldMkLst>
          <pc:docMk/>
          <pc:sldMk cId="1130455331" sldId="302"/>
        </pc:sldMkLst>
        <pc:spChg chg="mod">
          <ac:chgData name="Helena Piirainen" userId="321f3615-564d-49fa-aaee-49cebc29807f" providerId="ADAL" clId="{D1E85647-87CF-54A9-8508-F716E8734552}" dt="2026-05-19T10:42:10.737" v="471"/>
          <ac:spMkLst>
            <pc:docMk/>
            <pc:sldMk cId="1130455331" sldId="302"/>
            <ac:spMk id="3" creationId="{FB31D66A-BE36-BBA6-B903-D95DB2675338}"/>
          </ac:spMkLst>
        </pc:spChg>
      </pc:sldChg>
      <pc:sldChg chg="modSp mod">
        <pc:chgData name="Helena Piirainen" userId="321f3615-564d-49fa-aaee-49cebc29807f" providerId="ADAL" clId="{D1E85647-87CF-54A9-8508-F716E8734552}" dt="2026-06-04T05:59:08.468" v="966" actId="1076"/>
        <pc:sldMkLst>
          <pc:docMk/>
          <pc:sldMk cId="1564547042" sldId="318"/>
        </pc:sldMkLst>
        <pc:spChg chg="mod">
          <ac:chgData name="Helena Piirainen" userId="321f3615-564d-49fa-aaee-49cebc29807f" providerId="ADAL" clId="{D1E85647-87CF-54A9-8508-F716E8734552}" dt="2026-06-04T05:59:08.468" v="966" actId="1076"/>
          <ac:spMkLst>
            <pc:docMk/>
            <pc:sldMk cId="1564547042" sldId="318"/>
            <ac:spMk id="17" creationId="{7C3EE43A-7028-A6BF-BC54-A8E87967B394}"/>
          </ac:spMkLst>
        </pc:spChg>
      </pc:sldChg>
      <pc:sldChg chg="modSp mod">
        <pc:chgData name="Helena Piirainen" userId="321f3615-564d-49fa-aaee-49cebc29807f" providerId="ADAL" clId="{D1E85647-87CF-54A9-8508-F716E8734552}" dt="2026-05-19T10:36:46.060" v="427" actId="1076"/>
        <pc:sldMkLst>
          <pc:docMk/>
          <pc:sldMk cId="1109670201" sldId="320"/>
        </pc:sldMkLst>
        <pc:grpChg chg="mod">
          <ac:chgData name="Helena Piirainen" userId="321f3615-564d-49fa-aaee-49cebc29807f" providerId="ADAL" clId="{D1E85647-87CF-54A9-8508-F716E8734552}" dt="2026-05-19T10:36:46.060" v="427" actId="1076"/>
          <ac:grpSpMkLst>
            <pc:docMk/>
            <pc:sldMk cId="1109670201" sldId="320"/>
            <ac:grpSpMk id="3" creationId="{AFECE3FF-104D-9892-7090-DA0D1BFE0EA7}"/>
          </ac:grpSpMkLst>
        </pc:grpChg>
        <pc:grpChg chg="mod">
          <ac:chgData name="Helena Piirainen" userId="321f3615-564d-49fa-aaee-49cebc29807f" providerId="ADAL" clId="{D1E85647-87CF-54A9-8508-F716E8734552}" dt="2026-05-19T10:36:41.798" v="425" actId="1076"/>
          <ac:grpSpMkLst>
            <pc:docMk/>
            <pc:sldMk cId="1109670201" sldId="320"/>
            <ac:grpSpMk id="11" creationId="{DA4E0508-B484-E113-E669-C04641D193D4}"/>
          </ac:grpSpMkLst>
        </pc:grpChg>
      </pc:sldChg>
      <pc:sldChg chg="modSp mod">
        <pc:chgData name="Helena Piirainen" userId="321f3615-564d-49fa-aaee-49cebc29807f" providerId="ADAL" clId="{D1E85647-87CF-54A9-8508-F716E8734552}" dt="2026-05-21T07:23:55.218" v="502" actId="20577"/>
        <pc:sldMkLst>
          <pc:docMk/>
          <pc:sldMk cId="3472794539" sldId="321"/>
        </pc:sldMkLst>
        <pc:spChg chg="mod">
          <ac:chgData name="Helena Piirainen" userId="321f3615-564d-49fa-aaee-49cebc29807f" providerId="ADAL" clId="{D1E85647-87CF-54A9-8508-F716E8734552}" dt="2026-05-21T07:22:50.040" v="497" actId="20577"/>
          <ac:spMkLst>
            <pc:docMk/>
            <pc:sldMk cId="3472794539" sldId="321"/>
            <ac:spMk id="9" creationId="{CFA19CB5-F0EE-A6EB-C2C7-8B6AB737E7EB}"/>
          </ac:spMkLst>
        </pc:spChg>
        <pc:spChg chg="mod">
          <ac:chgData name="Helena Piirainen" userId="321f3615-564d-49fa-aaee-49cebc29807f" providerId="ADAL" clId="{D1E85647-87CF-54A9-8508-F716E8734552}" dt="2026-05-19T10:38:17.681" v="457" actId="20577"/>
          <ac:spMkLst>
            <pc:docMk/>
            <pc:sldMk cId="3472794539" sldId="321"/>
            <ac:spMk id="15" creationId="{750F674F-2A95-7F2B-30CC-71810FF83239}"/>
          </ac:spMkLst>
        </pc:spChg>
        <pc:spChg chg="mod">
          <ac:chgData name="Helena Piirainen" userId="321f3615-564d-49fa-aaee-49cebc29807f" providerId="ADAL" clId="{D1E85647-87CF-54A9-8508-F716E8734552}" dt="2026-05-21T07:23:55.218" v="502" actId="20577"/>
          <ac:spMkLst>
            <pc:docMk/>
            <pc:sldMk cId="3472794539" sldId="321"/>
            <ac:spMk id="39" creationId="{641FC8A1-DBD8-1408-8276-A3F2DB318C71}"/>
          </ac:spMkLst>
        </pc:spChg>
        <pc:grpChg chg="mod">
          <ac:chgData name="Helena Piirainen" userId="321f3615-564d-49fa-aaee-49cebc29807f" providerId="ADAL" clId="{D1E85647-87CF-54A9-8508-F716E8734552}" dt="2026-05-19T10:38:28.937" v="458" actId="1076"/>
          <ac:grpSpMkLst>
            <pc:docMk/>
            <pc:sldMk cId="3472794539" sldId="321"/>
            <ac:grpSpMk id="10" creationId="{70D6B39D-6C4C-705A-C9E2-13923D0FC84F}"/>
          </ac:grpSpMkLst>
        </pc:grpChg>
        <pc:grpChg chg="mod">
          <ac:chgData name="Helena Piirainen" userId="321f3615-564d-49fa-aaee-49cebc29807f" providerId="ADAL" clId="{D1E85647-87CF-54A9-8508-F716E8734552}" dt="2026-05-19T10:37:54.849" v="429" actId="1076"/>
          <ac:grpSpMkLst>
            <pc:docMk/>
            <pc:sldMk cId="3472794539" sldId="321"/>
            <ac:grpSpMk id="13" creationId="{A89D9F76-96BA-C1B2-5231-5D4BC87CD197}"/>
          </ac:grpSpMkLst>
        </pc:grpChg>
      </pc:sldChg>
      <pc:sldChg chg="addSp delSp modSp mod modNotesTx">
        <pc:chgData name="Helena Piirainen" userId="321f3615-564d-49fa-aaee-49cebc29807f" providerId="ADAL" clId="{D1E85647-87CF-54A9-8508-F716E8734552}" dt="2026-05-25T12:23:39.919" v="632" actId="1076"/>
        <pc:sldMkLst>
          <pc:docMk/>
          <pc:sldMk cId="152930842" sldId="322"/>
        </pc:sldMkLst>
        <pc:spChg chg="topLvl">
          <ac:chgData name="Helena Piirainen" userId="321f3615-564d-49fa-aaee-49cebc29807f" providerId="ADAL" clId="{D1E85647-87CF-54A9-8508-F716E8734552}" dt="2026-05-25T12:23:34.723" v="630" actId="478"/>
          <ac:spMkLst>
            <pc:docMk/>
            <pc:sldMk cId="152930842" sldId="322"/>
            <ac:spMk id="68" creationId="{4AB37B07-0A49-6E02-65EB-34F4283593B2}"/>
          </ac:spMkLst>
        </pc:spChg>
        <pc:grpChg chg="mod">
          <ac:chgData name="Helena Piirainen" userId="321f3615-564d-49fa-aaee-49cebc29807f" providerId="ADAL" clId="{D1E85647-87CF-54A9-8508-F716E8734552}" dt="2026-05-25T12:23:36.919" v="631" actId="1076"/>
          <ac:grpSpMkLst>
            <pc:docMk/>
            <pc:sldMk cId="152930842" sldId="322"/>
            <ac:grpSpMk id="4" creationId="{0210F152-1CF6-B46A-E093-2C24E0722A10}"/>
          </ac:grpSpMkLst>
        </pc:grpChg>
        <pc:grpChg chg="mod">
          <ac:chgData name="Helena Piirainen" userId="321f3615-564d-49fa-aaee-49cebc29807f" providerId="ADAL" clId="{D1E85647-87CF-54A9-8508-F716E8734552}" dt="2026-05-25T12:23:39.919" v="632" actId="1076"/>
          <ac:grpSpMkLst>
            <pc:docMk/>
            <pc:sldMk cId="152930842" sldId="322"/>
            <ac:grpSpMk id="11" creationId="{3F086861-4E31-7EB0-1F22-818005B1FC01}"/>
          </ac:grpSpMkLst>
        </pc:grpChg>
      </pc:sldChg>
      <pc:sldChg chg="modSp mod">
        <pc:chgData name="Helena Piirainen" userId="321f3615-564d-49fa-aaee-49cebc29807f" providerId="ADAL" clId="{D1E85647-87CF-54A9-8508-F716E8734552}" dt="2026-05-25T12:24:07.152" v="640" actId="1076"/>
        <pc:sldMkLst>
          <pc:docMk/>
          <pc:sldMk cId="3291146574" sldId="323"/>
        </pc:sldMkLst>
        <pc:spChg chg="mod">
          <ac:chgData name="Helena Piirainen" userId="321f3615-564d-49fa-aaee-49cebc29807f" providerId="ADAL" clId="{D1E85647-87CF-54A9-8508-F716E8734552}" dt="2026-05-25T12:14:57.657" v="547" actId="20577"/>
          <ac:spMkLst>
            <pc:docMk/>
            <pc:sldMk cId="3291146574" sldId="323"/>
            <ac:spMk id="10" creationId="{3487443E-99EC-C7C6-3A14-F36F61A3548F}"/>
          </ac:spMkLst>
        </pc:spChg>
        <pc:spChg chg="mod">
          <ac:chgData name="Helena Piirainen" userId="321f3615-564d-49fa-aaee-49cebc29807f" providerId="ADAL" clId="{D1E85647-87CF-54A9-8508-F716E8734552}" dt="2026-05-25T12:20:56.277" v="613" actId="20577"/>
          <ac:spMkLst>
            <pc:docMk/>
            <pc:sldMk cId="3291146574" sldId="323"/>
            <ac:spMk id="16" creationId="{F408E31A-D1CB-C175-57DB-AF6E167BF254}"/>
          </ac:spMkLst>
        </pc:spChg>
        <pc:spChg chg="mod">
          <ac:chgData name="Helena Piirainen" userId="321f3615-564d-49fa-aaee-49cebc29807f" providerId="ADAL" clId="{D1E85647-87CF-54A9-8508-F716E8734552}" dt="2026-05-25T12:23:58.581" v="638" actId="20577"/>
          <ac:spMkLst>
            <pc:docMk/>
            <pc:sldMk cId="3291146574" sldId="323"/>
            <ac:spMk id="68" creationId="{55F3A948-911B-6104-13D1-B2C97BFF87FB}"/>
          </ac:spMkLst>
        </pc:spChg>
        <pc:grpChg chg="mod">
          <ac:chgData name="Helena Piirainen" userId="321f3615-564d-49fa-aaee-49cebc29807f" providerId="ADAL" clId="{D1E85647-87CF-54A9-8508-F716E8734552}" dt="2026-05-25T12:24:02.129" v="639" actId="1076"/>
          <ac:grpSpMkLst>
            <pc:docMk/>
            <pc:sldMk cId="3291146574" sldId="323"/>
            <ac:grpSpMk id="4" creationId="{129831B7-8222-4B60-186B-54130DE06C4A}"/>
          </ac:grpSpMkLst>
        </pc:grpChg>
        <pc:grpChg chg="mod">
          <ac:chgData name="Helena Piirainen" userId="321f3615-564d-49fa-aaee-49cebc29807f" providerId="ADAL" clId="{D1E85647-87CF-54A9-8508-F716E8734552}" dt="2026-05-25T12:24:07.152" v="640" actId="1076"/>
          <ac:grpSpMkLst>
            <pc:docMk/>
            <pc:sldMk cId="3291146574" sldId="323"/>
            <ac:grpSpMk id="11" creationId="{6682DA8F-66DE-2B5F-DD5C-FC906B81C210}"/>
          </ac:grpSpMkLst>
        </pc:grpChg>
        <pc:grpChg chg="mod">
          <ac:chgData name="Helena Piirainen" userId="321f3615-564d-49fa-aaee-49cebc29807f" providerId="ADAL" clId="{D1E85647-87CF-54A9-8508-F716E8734552}" dt="2026-05-25T12:20:47.157" v="596" actId="14826"/>
          <ac:grpSpMkLst>
            <pc:docMk/>
            <pc:sldMk cId="3291146574" sldId="323"/>
            <ac:grpSpMk id="14" creationId="{A71A6372-ACDE-1553-458B-1C5DC6C3D9EB}"/>
          </ac:grpSpMkLst>
        </pc:grpChg>
        <pc:picChg chg="mod">
          <ac:chgData name="Helena Piirainen" userId="321f3615-564d-49fa-aaee-49cebc29807f" providerId="ADAL" clId="{D1E85647-87CF-54A9-8508-F716E8734552}" dt="2026-05-25T12:14:50.470" v="529" actId="14826"/>
          <ac:picMkLst>
            <pc:docMk/>
            <pc:sldMk cId="3291146574" sldId="323"/>
            <ac:picMk id="9" creationId="{A09A9420-F2D2-7FB6-4B8E-FE36CF9FA522}"/>
          </ac:picMkLst>
        </pc:picChg>
        <pc:picChg chg="mod">
          <ac:chgData name="Helena Piirainen" userId="321f3615-564d-49fa-aaee-49cebc29807f" providerId="ADAL" clId="{D1E85647-87CF-54A9-8508-F716E8734552}" dt="2026-05-25T12:20:47.157" v="596" actId="14826"/>
          <ac:picMkLst>
            <pc:docMk/>
            <pc:sldMk cId="3291146574" sldId="323"/>
            <ac:picMk id="15" creationId="{C68063AA-17C1-3860-FBE1-1D47DCCB9B95}"/>
          </ac:picMkLst>
        </pc:picChg>
      </pc:sldChg>
      <pc:sldChg chg="modSp mod">
        <pc:chgData name="Helena Piirainen" userId="321f3615-564d-49fa-aaee-49cebc29807f" providerId="ADAL" clId="{D1E85647-87CF-54A9-8508-F716E8734552}" dt="2026-06-03T10:14:03.974" v="643" actId="1076"/>
        <pc:sldMkLst>
          <pc:docMk/>
          <pc:sldMk cId="3489334767" sldId="324"/>
        </pc:sldMkLst>
        <pc:spChg chg="mod">
          <ac:chgData name="Helena Piirainen" userId="321f3615-564d-49fa-aaee-49cebc29807f" providerId="ADAL" clId="{D1E85647-87CF-54A9-8508-F716E8734552}" dt="2026-05-19T10:41:30.013" v="463"/>
          <ac:spMkLst>
            <pc:docMk/>
            <pc:sldMk cId="3489334767" sldId="324"/>
            <ac:spMk id="8" creationId="{490C8166-9939-AD38-1EAA-2B924FE22010}"/>
          </ac:spMkLst>
        </pc:spChg>
        <pc:spChg chg="mod">
          <ac:chgData name="Helena Piirainen" userId="321f3615-564d-49fa-aaee-49cebc29807f" providerId="ADAL" clId="{D1E85647-87CF-54A9-8508-F716E8734552}" dt="2026-05-25T12:22:48.283" v="620" actId="20577"/>
          <ac:spMkLst>
            <pc:docMk/>
            <pc:sldMk cId="3489334767" sldId="324"/>
            <ac:spMk id="11" creationId="{91D3ECDB-212B-CEB2-BA48-7F7BBCD7E869}"/>
          </ac:spMkLst>
        </pc:spChg>
        <pc:spChg chg="mod">
          <ac:chgData name="Helena Piirainen" userId="321f3615-564d-49fa-aaee-49cebc29807f" providerId="ADAL" clId="{D1E85647-87CF-54A9-8508-F716E8734552}" dt="2026-05-19T10:41:36.044" v="465"/>
          <ac:spMkLst>
            <pc:docMk/>
            <pc:sldMk cId="3489334767" sldId="324"/>
            <ac:spMk id="15" creationId="{50FA5F6B-4976-59AE-762A-A01A94016BEA}"/>
          </ac:spMkLst>
        </pc:spChg>
        <pc:grpChg chg="mod">
          <ac:chgData name="Helena Piirainen" userId="321f3615-564d-49fa-aaee-49cebc29807f" providerId="ADAL" clId="{D1E85647-87CF-54A9-8508-F716E8734552}" dt="2026-05-19T10:41:30.013" v="463"/>
          <ac:grpSpMkLst>
            <pc:docMk/>
            <pc:sldMk cId="3489334767" sldId="324"/>
            <ac:grpSpMk id="3" creationId="{F2ED7C37-810F-3BCA-4848-B29FEC183CA7}"/>
          </ac:grpSpMkLst>
        </pc:grpChg>
        <pc:grpChg chg="mod">
          <ac:chgData name="Helena Piirainen" userId="321f3615-564d-49fa-aaee-49cebc29807f" providerId="ADAL" clId="{D1E85647-87CF-54A9-8508-F716E8734552}" dt="2026-05-25T12:22:52.337" v="621" actId="1076"/>
          <ac:grpSpMkLst>
            <pc:docMk/>
            <pc:sldMk cId="3489334767" sldId="324"/>
            <ac:grpSpMk id="12" creationId="{908F9AF1-0196-1817-7AD2-99B3F5D61C28}"/>
          </ac:grpSpMkLst>
        </pc:grpChg>
        <pc:grpChg chg="mod">
          <ac:chgData name="Helena Piirainen" userId="321f3615-564d-49fa-aaee-49cebc29807f" providerId="ADAL" clId="{D1E85647-87CF-54A9-8508-F716E8734552}" dt="2026-06-03T10:14:03.974" v="643" actId="1076"/>
          <ac:grpSpMkLst>
            <pc:docMk/>
            <pc:sldMk cId="3489334767" sldId="324"/>
            <ac:grpSpMk id="16" creationId="{70AAF86D-46CC-7B55-780F-52CEA8246EEF}"/>
          </ac:grpSpMkLst>
        </pc:grpChg>
        <pc:picChg chg="mod">
          <ac:chgData name="Helena Piirainen" userId="321f3615-564d-49fa-aaee-49cebc29807f" providerId="ADAL" clId="{D1E85647-87CF-54A9-8508-F716E8734552}" dt="2026-05-19T10:41:30.013" v="463"/>
          <ac:picMkLst>
            <pc:docMk/>
            <pc:sldMk cId="3489334767" sldId="324"/>
            <ac:picMk id="7" creationId="{1B209630-EBAF-CC27-3577-754F70C64265}"/>
          </ac:picMkLst>
        </pc:picChg>
        <pc:picChg chg="mod">
          <ac:chgData name="Helena Piirainen" userId="321f3615-564d-49fa-aaee-49cebc29807f" providerId="ADAL" clId="{D1E85647-87CF-54A9-8508-F716E8734552}" dt="2026-05-19T10:41:36.044" v="465"/>
          <ac:picMkLst>
            <pc:docMk/>
            <pc:sldMk cId="3489334767" sldId="324"/>
            <ac:picMk id="14" creationId="{09ECA4CF-7113-A99E-9AFE-95472E353471}"/>
          </ac:picMkLst>
        </pc:picChg>
      </pc:sldChg>
      <pc:sldChg chg="modSp mod modNotesTx">
        <pc:chgData name="Helena Piirainen" userId="321f3615-564d-49fa-aaee-49cebc29807f" providerId="ADAL" clId="{D1E85647-87CF-54A9-8508-F716E8734552}" dt="2026-05-21T07:27:50.286" v="504" actId="20577"/>
        <pc:sldMkLst>
          <pc:docMk/>
          <pc:sldMk cId="646421175" sldId="325"/>
        </pc:sldMkLst>
        <pc:spChg chg="mod">
          <ac:chgData name="Helena Piirainen" userId="321f3615-564d-49fa-aaee-49cebc29807f" providerId="ADAL" clId="{D1E85647-87CF-54A9-8508-F716E8734552}" dt="2026-05-19T10:42:00.351" v="468"/>
          <ac:spMkLst>
            <pc:docMk/>
            <pc:sldMk cId="646421175" sldId="325"/>
            <ac:spMk id="68" creationId="{AD8E0931-7F36-263B-88A0-F5A79F8B854B}"/>
          </ac:spMkLst>
        </pc:spChg>
        <pc:grpChg chg="mod">
          <ac:chgData name="Helena Piirainen" userId="321f3615-564d-49fa-aaee-49cebc29807f" providerId="ADAL" clId="{D1E85647-87CF-54A9-8508-F716E8734552}" dt="2026-05-19T10:42:00.351" v="468"/>
          <ac:grpSpMkLst>
            <pc:docMk/>
            <pc:sldMk cId="646421175" sldId="325"/>
            <ac:grpSpMk id="69" creationId="{000E6BE6-4BD4-A5F5-CADD-85D60FDF09F1}"/>
          </ac:grpSpMkLst>
        </pc:grpChg>
        <pc:picChg chg="mod">
          <ac:chgData name="Helena Piirainen" userId="321f3615-564d-49fa-aaee-49cebc29807f" providerId="ADAL" clId="{D1E85647-87CF-54A9-8508-F716E8734552}" dt="2026-05-19T10:42:05.879" v="470" actId="1076"/>
          <ac:picMkLst>
            <pc:docMk/>
            <pc:sldMk cId="646421175" sldId="325"/>
            <ac:picMk id="12" creationId="{F1C8D4F8-11E0-5FBD-C35C-B37398C98C1D}"/>
          </ac:picMkLst>
        </pc:picChg>
      </pc:sldChg>
      <pc:sldChg chg="modSp mod">
        <pc:chgData name="Helena Piirainen" userId="321f3615-564d-49fa-aaee-49cebc29807f" providerId="ADAL" clId="{D1E85647-87CF-54A9-8508-F716E8734552}" dt="2026-06-04T06:04:05.568" v="995" actId="1076"/>
        <pc:sldMkLst>
          <pc:docMk/>
          <pc:sldMk cId="425258350" sldId="329"/>
        </pc:sldMkLst>
        <pc:spChg chg="mod">
          <ac:chgData name="Helena Piirainen" userId="321f3615-564d-49fa-aaee-49cebc29807f" providerId="ADAL" clId="{D1E85647-87CF-54A9-8508-F716E8734552}" dt="2026-05-19T10:42:22.805" v="473"/>
          <ac:spMkLst>
            <pc:docMk/>
            <pc:sldMk cId="425258350" sldId="329"/>
            <ac:spMk id="8" creationId="{596EB201-E82B-8773-B352-FE95576B96FC}"/>
          </ac:spMkLst>
        </pc:spChg>
        <pc:spChg chg="mod">
          <ac:chgData name="Helena Piirainen" userId="321f3615-564d-49fa-aaee-49cebc29807f" providerId="ADAL" clId="{D1E85647-87CF-54A9-8508-F716E8734552}" dt="2026-05-19T10:42:26.515" v="474"/>
          <ac:spMkLst>
            <pc:docMk/>
            <pc:sldMk cId="425258350" sldId="329"/>
            <ac:spMk id="16" creationId="{89C7EA88-B23C-9E40-6966-CD83E5BD6711}"/>
          </ac:spMkLst>
        </pc:spChg>
        <pc:spChg chg="mod">
          <ac:chgData name="Helena Piirainen" userId="321f3615-564d-49fa-aaee-49cebc29807f" providerId="ADAL" clId="{D1E85647-87CF-54A9-8508-F716E8734552}" dt="2026-05-19T10:42:16.906" v="472"/>
          <ac:spMkLst>
            <pc:docMk/>
            <pc:sldMk cId="425258350" sldId="329"/>
            <ac:spMk id="18" creationId="{E2C2A5C5-9D29-BEA4-24E9-7D38FB0FBEC4}"/>
          </ac:spMkLst>
        </pc:spChg>
        <pc:spChg chg="mod">
          <ac:chgData name="Helena Piirainen" userId="321f3615-564d-49fa-aaee-49cebc29807f" providerId="ADAL" clId="{D1E85647-87CF-54A9-8508-F716E8734552}" dt="2026-05-19T10:21:33.028" v="405" actId="20577"/>
          <ac:spMkLst>
            <pc:docMk/>
            <pc:sldMk cId="425258350" sldId="329"/>
            <ac:spMk id="67" creationId="{0A5D6005-35B5-DD0A-9CD2-6E74F59847C5}"/>
          </ac:spMkLst>
        </pc:spChg>
        <pc:grpChg chg="mod">
          <ac:chgData name="Helena Piirainen" userId="321f3615-564d-49fa-aaee-49cebc29807f" providerId="ADAL" clId="{D1E85647-87CF-54A9-8508-F716E8734552}" dt="2026-05-19T10:42:22.805" v="473"/>
          <ac:grpSpMkLst>
            <pc:docMk/>
            <pc:sldMk cId="425258350" sldId="329"/>
            <ac:grpSpMk id="3" creationId="{55DB6A1A-ED59-D384-C825-E96EA603F6CF}"/>
          </ac:grpSpMkLst>
        </pc:grpChg>
        <pc:grpChg chg="mod">
          <ac:chgData name="Helena Piirainen" userId="321f3615-564d-49fa-aaee-49cebc29807f" providerId="ADAL" clId="{D1E85647-87CF-54A9-8508-F716E8734552}" dt="2026-06-04T06:04:05.568" v="995" actId="1076"/>
          <ac:grpSpMkLst>
            <pc:docMk/>
            <pc:sldMk cId="425258350" sldId="329"/>
            <ac:grpSpMk id="4" creationId="{F5ACD2EB-2B70-E2BE-C915-F96DBFD8B917}"/>
          </ac:grpSpMkLst>
        </pc:grpChg>
        <pc:grpChg chg="mod">
          <ac:chgData name="Helena Piirainen" userId="321f3615-564d-49fa-aaee-49cebc29807f" providerId="ADAL" clId="{D1E85647-87CF-54A9-8508-F716E8734552}" dt="2026-06-04T06:02:05.004" v="968" actId="1076"/>
          <ac:grpSpMkLst>
            <pc:docMk/>
            <pc:sldMk cId="425258350" sldId="329"/>
            <ac:grpSpMk id="14" creationId="{E7E572FA-E300-2A8C-73E0-5CF28ADE6167}"/>
          </ac:grpSpMkLst>
        </pc:grpChg>
        <pc:picChg chg="mod">
          <ac:chgData name="Helena Piirainen" userId="321f3615-564d-49fa-aaee-49cebc29807f" providerId="ADAL" clId="{D1E85647-87CF-54A9-8508-F716E8734552}" dt="2026-05-19T10:42:22.805" v="473"/>
          <ac:picMkLst>
            <pc:docMk/>
            <pc:sldMk cId="425258350" sldId="329"/>
            <ac:picMk id="7" creationId="{BF88683E-525B-5616-CD51-6493542CDD14}"/>
          </ac:picMkLst>
        </pc:picChg>
        <pc:picChg chg="mod">
          <ac:chgData name="Helena Piirainen" userId="321f3615-564d-49fa-aaee-49cebc29807f" providerId="ADAL" clId="{D1E85647-87CF-54A9-8508-F716E8734552}" dt="2026-05-19T10:42:26.515" v="474"/>
          <ac:picMkLst>
            <pc:docMk/>
            <pc:sldMk cId="425258350" sldId="329"/>
            <ac:picMk id="15" creationId="{C8C9FCCA-2DC3-065E-732F-38F2353AD0B1}"/>
          </ac:picMkLst>
        </pc:picChg>
        <pc:picChg chg="mod">
          <ac:chgData name="Helena Piirainen" userId="321f3615-564d-49fa-aaee-49cebc29807f" providerId="ADAL" clId="{D1E85647-87CF-54A9-8508-F716E8734552}" dt="2026-05-19T10:42:16.906" v="472"/>
          <ac:picMkLst>
            <pc:docMk/>
            <pc:sldMk cId="425258350" sldId="329"/>
            <ac:picMk id="17" creationId="{52855044-FAE0-CCB2-BF95-7206F834B434}"/>
          </ac:picMkLst>
        </pc:picChg>
      </pc:sldChg>
      <pc:sldChg chg="modSp add">
        <pc:chgData name="Helena Piirainen" userId="321f3615-564d-49fa-aaee-49cebc29807f" providerId="ADAL" clId="{D1E85647-87CF-54A9-8508-F716E8734552}" dt="2026-06-04T05:50:17.801" v="654"/>
        <pc:sldMkLst>
          <pc:docMk/>
          <pc:sldMk cId="1461867137" sldId="331"/>
        </pc:sldMkLst>
        <pc:spChg chg="mod">
          <ac:chgData name="Helena Piirainen" userId="321f3615-564d-49fa-aaee-49cebc29807f" providerId="ADAL" clId="{D1E85647-87CF-54A9-8508-F716E8734552}" dt="2026-06-04T05:50:17.801" v="654"/>
          <ac:spMkLst>
            <pc:docMk/>
            <pc:sldMk cId="1461867137" sldId="331"/>
            <ac:spMk id="38" creationId="{D2AE74AA-52CB-1F54-8178-B5A6A187DFC9}"/>
          </ac:spMkLst>
        </pc:spChg>
        <pc:spChg chg="mod">
          <ac:chgData name="Helena Piirainen" userId="321f3615-564d-49fa-aaee-49cebc29807f" providerId="ADAL" clId="{D1E85647-87CF-54A9-8508-F716E8734552}" dt="2026-06-04T05:50:17.801" v="654"/>
          <ac:spMkLst>
            <pc:docMk/>
            <pc:sldMk cId="1461867137" sldId="331"/>
            <ac:spMk id="39" creationId="{8456DBF4-F274-D988-90AF-F0BF7FFC3AC5}"/>
          </ac:spMkLst>
        </pc:spChg>
        <pc:grpChg chg="mod">
          <ac:chgData name="Helena Piirainen" userId="321f3615-564d-49fa-aaee-49cebc29807f" providerId="ADAL" clId="{D1E85647-87CF-54A9-8508-F716E8734552}" dt="2026-06-04T05:50:17.801" v="654"/>
          <ac:grpSpMkLst>
            <pc:docMk/>
            <pc:sldMk cId="1461867137" sldId="331"/>
            <ac:grpSpMk id="5" creationId="{E0F742CD-5A14-8EEA-50C7-7D6F74CEDFE6}"/>
          </ac:grpSpMkLst>
        </pc:grpChg>
      </pc:sldChg>
      <pc:sldChg chg="addSp delSp modSp add mod">
        <pc:chgData name="Helena Piirainen" userId="321f3615-564d-49fa-aaee-49cebc29807f" providerId="ADAL" clId="{D1E85647-87CF-54A9-8508-F716E8734552}" dt="2026-06-08T09:47:29.893" v="1466" actId="20577"/>
        <pc:sldMkLst>
          <pc:docMk/>
          <pc:sldMk cId="3084842869" sldId="333"/>
        </pc:sldMkLst>
        <pc:spChg chg="add mod">
          <ac:chgData name="Helena Piirainen" userId="321f3615-564d-49fa-aaee-49cebc29807f" providerId="ADAL" clId="{D1E85647-87CF-54A9-8508-F716E8734552}" dt="2026-06-08T09:39:25.320" v="1328"/>
          <ac:spMkLst>
            <pc:docMk/>
            <pc:sldMk cId="3084842869" sldId="333"/>
            <ac:spMk id="5" creationId="{3CFF46BE-42CC-0DCC-AD2C-3E844A981405}"/>
          </ac:spMkLst>
        </pc:spChg>
        <pc:spChg chg="add mod">
          <ac:chgData name="Helena Piirainen" userId="321f3615-564d-49fa-aaee-49cebc29807f" providerId="ADAL" clId="{D1E85647-87CF-54A9-8508-F716E8734552}" dt="2026-06-08T09:39:25.320" v="1328"/>
          <ac:spMkLst>
            <pc:docMk/>
            <pc:sldMk cId="3084842869" sldId="333"/>
            <ac:spMk id="6" creationId="{CDA81420-BFAD-32A7-E33E-561DD66B31F9}"/>
          </ac:spMkLst>
        </pc:spChg>
        <pc:spChg chg="mod">
          <ac:chgData name="Helena Piirainen" userId="321f3615-564d-49fa-aaee-49cebc29807f" providerId="ADAL" clId="{D1E85647-87CF-54A9-8508-F716E8734552}" dt="2026-06-08T09:44:48.720" v="1410" actId="20577"/>
          <ac:spMkLst>
            <pc:docMk/>
            <pc:sldMk cId="3084842869" sldId="333"/>
            <ac:spMk id="8" creationId="{738FD59F-5EF0-BF4F-C0E7-DD0EB1565092}"/>
          </ac:spMkLst>
        </pc:spChg>
        <pc:spChg chg="add mod">
          <ac:chgData name="Helena Piirainen" userId="321f3615-564d-49fa-aaee-49cebc29807f" providerId="ADAL" clId="{D1E85647-87CF-54A9-8508-F716E8734552}" dt="2026-06-08T09:39:25.320" v="1328"/>
          <ac:spMkLst>
            <pc:docMk/>
            <pc:sldMk cId="3084842869" sldId="333"/>
            <ac:spMk id="9" creationId="{85222E8A-0009-F95D-6CD4-ADF3CA026C02}"/>
          </ac:spMkLst>
        </pc:spChg>
        <pc:spChg chg="add mod">
          <ac:chgData name="Helena Piirainen" userId="321f3615-564d-49fa-aaee-49cebc29807f" providerId="ADAL" clId="{D1E85647-87CF-54A9-8508-F716E8734552}" dt="2026-06-08T09:39:25.320" v="1328"/>
          <ac:spMkLst>
            <pc:docMk/>
            <pc:sldMk cId="3084842869" sldId="333"/>
            <ac:spMk id="10" creationId="{6D92975C-CC5B-380C-F3D1-1BB786B56315}"/>
          </ac:spMkLst>
        </pc:spChg>
        <pc:spChg chg="mod">
          <ac:chgData name="Helena Piirainen" userId="321f3615-564d-49fa-aaee-49cebc29807f" providerId="ADAL" clId="{D1E85647-87CF-54A9-8508-F716E8734552}" dt="2026-06-08T09:47:29.893" v="1466" actId="20577"/>
          <ac:spMkLst>
            <pc:docMk/>
            <pc:sldMk cId="3084842869" sldId="333"/>
            <ac:spMk id="16" creationId="{F7F7F79A-C95E-6B7A-6672-F39A1E63F48B}"/>
          </ac:spMkLst>
        </pc:spChg>
        <pc:spChg chg="mod">
          <ac:chgData name="Helena Piirainen" userId="321f3615-564d-49fa-aaee-49cebc29807f" providerId="ADAL" clId="{D1E85647-87CF-54A9-8508-F716E8734552}" dt="2026-06-08T09:44:14.674" v="1395" actId="20577"/>
          <ac:spMkLst>
            <pc:docMk/>
            <pc:sldMk cId="3084842869" sldId="333"/>
            <ac:spMk id="18" creationId="{A2DCA82A-680A-87FC-C7AD-A2BB3B9B7054}"/>
          </ac:spMkLst>
        </pc:spChg>
        <pc:spChg chg="mod">
          <ac:chgData name="Helena Piirainen" userId="321f3615-564d-49fa-aaee-49cebc29807f" providerId="ADAL" clId="{D1E85647-87CF-54A9-8508-F716E8734552}" dt="2026-06-08T09:39:54.765" v="1329"/>
          <ac:spMkLst>
            <pc:docMk/>
            <pc:sldMk cId="3084842869" sldId="333"/>
            <ac:spMk id="53" creationId="{BA5A898F-4C64-1058-DD1A-933C630134AE}"/>
          </ac:spMkLst>
        </pc:spChg>
        <pc:spChg chg="mod">
          <ac:chgData name="Helena Piirainen" userId="321f3615-564d-49fa-aaee-49cebc29807f" providerId="ADAL" clId="{D1E85647-87CF-54A9-8508-F716E8734552}" dt="2026-06-08T09:39:54.765" v="1329"/>
          <ac:spMkLst>
            <pc:docMk/>
            <pc:sldMk cId="3084842869" sldId="333"/>
            <ac:spMk id="55" creationId="{4D4DCE80-F041-59C3-89AB-E04792F21A8E}"/>
          </ac:spMkLst>
        </pc:spChg>
        <pc:spChg chg="mod">
          <ac:chgData name="Helena Piirainen" userId="321f3615-564d-49fa-aaee-49cebc29807f" providerId="ADAL" clId="{D1E85647-87CF-54A9-8508-F716E8734552}" dt="2026-06-08T09:40:18.058" v="1333" actId="20577"/>
          <ac:spMkLst>
            <pc:docMk/>
            <pc:sldMk cId="3084842869" sldId="333"/>
            <ac:spMk id="67" creationId="{5CBA5499-9BFB-CB6D-6789-D58D0EDAB16E}"/>
          </ac:spMkLst>
        </pc:spChg>
        <pc:spChg chg="mod">
          <ac:chgData name="Helena Piirainen" userId="321f3615-564d-49fa-aaee-49cebc29807f" providerId="ADAL" clId="{D1E85647-87CF-54A9-8508-F716E8734552}" dt="2026-06-08T09:43:44.808" v="1359" actId="20577"/>
          <ac:spMkLst>
            <pc:docMk/>
            <pc:sldMk cId="3084842869" sldId="333"/>
            <ac:spMk id="68" creationId="{B1505B79-662C-3660-30CC-BABDE107353F}"/>
          </ac:spMkLst>
        </pc:spChg>
        <pc:grpChg chg="mod">
          <ac:chgData name="Helena Piirainen" userId="321f3615-564d-49fa-aaee-49cebc29807f" providerId="ADAL" clId="{D1E85647-87CF-54A9-8508-F716E8734552}" dt="2026-06-08T09:44:40.603" v="1396" actId="14826"/>
          <ac:grpSpMkLst>
            <pc:docMk/>
            <pc:sldMk cId="3084842869" sldId="333"/>
            <ac:grpSpMk id="3" creationId="{753F9425-AFA9-3545-120F-05E0CDEBF5AD}"/>
          </ac:grpSpMkLst>
        </pc:grpChg>
        <pc:grpChg chg="mod">
          <ac:chgData name="Helena Piirainen" userId="321f3615-564d-49fa-aaee-49cebc29807f" providerId="ADAL" clId="{D1E85647-87CF-54A9-8508-F716E8734552}" dt="2026-06-08T09:44:06.593" v="1363" actId="14826"/>
          <ac:grpSpMkLst>
            <pc:docMk/>
            <pc:sldMk cId="3084842869" sldId="333"/>
            <ac:grpSpMk id="4" creationId="{46B49C04-7B0C-3EA5-30B7-C87F3567E813}"/>
          </ac:grpSpMkLst>
        </pc:grpChg>
        <pc:grpChg chg="mod">
          <ac:chgData name="Helena Piirainen" userId="321f3615-564d-49fa-aaee-49cebc29807f" providerId="ADAL" clId="{D1E85647-87CF-54A9-8508-F716E8734552}" dt="2026-06-08T09:45:23" v="1413" actId="14826"/>
          <ac:grpSpMkLst>
            <pc:docMk/>
            <pc:sldMk cId="3084842869" sldId="333"/>
            <ac:grpSpMk id="14" creationId="{CD8480FD-F950-24EB-81D2-CB8FCA0F7B94}"/>
          </ac:grpSpMkLst>
        </pc:grpChg>
        <pc:grpChg chg="mod">
          <ac:chgData name="Helena Piirainen" userId="321f3615-564d-49fa-aaee-49cebc29807f" providerId="ADAL" clId="{D1E85647-87CF-54A9-8508-F716E8734552}" dt="2026-06-08T09:40:06.558" v="1331" actId="1076"/>
          <ac:grpSpMkLst>
            <pc:docMk/>
            <pc:sldMk cId="3084842869" sldId="333"/>
            <ac:grpSpMk id="52" creationId="{3ADAA018-FF1F-A24D-E995-E4EBCC47604D}"/>
          </ac:grpSpMkLst>
        </pc:grpChg>
        <pc:grpChg chg="mod">
          <ac:chgData name="Helena Piirainen" userId="321f3615-564d-49fa-aaee-49cebc29807f" providerId="ADAL" clId="{D1E85647-87CF-54A9-8508-F716E8734552}" dt="2026-06-08T09:43:34.398" v="1339" actId="14826"/>
          <ac:grpSpMkLst>
            <pc:docMk/>
            <pc:sldMk cId="3084842869" sldId="333"/>
            <ac:grpSpMk id="69" creationId="{148E5A1E-53A6-325A-10E1-7847A49498A5}"/>
          </ac:grpSpMkLst>
        </pc:grpChg>
        <pc:picChg chg="mod">
          <ac:chgData name="Helena Piirainen" userId="321f3615-564d-49fa-aaee-49cebc29807f" providerId="ADAL" clId="{D1E85647-87CF-54A9-8508-F716E8734552}" dt="2026-06-08T09:44:40.603" v="1396" actId="14826"/>
          <ac:picMkLst>
            <pc:docMk/>
            <pc:sldMk cId="3084842869" sldId="333"/>
            <ac:picMk id="7" creationId="{478E819F-C5BD-3703-827D-B7DF7595EE12}"/>
          </ac:picMkLst>
        </pc:picChg>
        <pc:picChg chg="mod">
          <ac:chgData name="Helena Piirainen" userId="321f3615-564d-49fa-aaee-49cebc29807f" providerId="ADAL" clId="{D1E85647-87CF-54A9-8508-F716E8734552}" dt="2026-06-08T09:43:34.398" v="1339" actId="14826"/>
          <ac:picMkLst>
            <pc:docMk/>
            <pc:sldMk cId="3084842869" sldId="333"/>
            <ac:picMk id="12" creationId="{933DE78F-881E-216B-A7B6-09060A477541}"/>
          </ac:picMkLst>
        </pc:picChg>
        <pc:picChg chg="mod">
          <ac:chgData name="Helena Piirainen" userId="321f3615-564d-49fa-aaee-49cebc29807f" providerId="ADAL" clId="{D1E85647-87CF-54A9-8508-F716E8734552}" dt="2026-06-08T09:45:23" v="1413" actId="14826"/>
          <ac:picMkLst>
            <pc:docMk/>
            <pc:sldMk cId="3084842869" sldId="333"/>
            <ac:picMk id="15" creationId="{A76C0D20-1403-A0F2-EC3D-532F5FE8DD81}"/>
          </ac:picMkLst>
        </pc:picChg>
        <pc:picChg chg="mod">
          <ac:chgData name="Helena Piirainen" userId="321f3615-564d-49fa-aaee-49cebc29807f" providerId="ADAL" clId="{D1E85647-87CF-54A9-8508-F716E8734552}" dt="2026-06-08T09:44:06.593" v="1363" actId="14826"/>
          <ac:picMkLst>
            <pc:docMk/>
            <pc:sldMk cId="3084842869" sldId="333"/>
            <ac:picMk id="17" creationId="{CCC6B4C6-9467-20EB-2BAA-E924D6D073C5}"/>
          </ac:picMkLst>
        </pc:picChg>
      </pc:sldChg>
    </pc:docChg>
  </pc:docChgLst>
  <pc:docChgLst>
    <pc:chgData name="Helena Piirainen" userId="S::helena.piirainen@republic.fi::321f3615-564d-49fa-aaee-49cebc29807f" providerId="AD" clId="Web-{0D414B23-C980-ECFC-D063-96870D969124}"/>
    <pc:docChg chg="modSld">
      <pc:chgData name="Helena Piirainen" userId="S::helena.piirainen@republic.fi::321f3615-564d-49fa-aaee-49cebc29807f" providerId="AD" clId="Web-{0D414B23-C980-ECFC-D063-96870D969124}" dt="2026-06-03T10:34:26.577" v="25"/>
      <pc:docMkLst>
        <pc:docMk/>
      </pc:docMkLst>
    </pc:docChg>
  </pc:docChgLst>
  <pc:docChgLst>
    <pc:chgData name="Helena Piirainen" userId="S::helena.piirainen@republic.fi::321f3615-564d-49fa-aaee-49cebc29807f" providerId="AD" clId="Web-{75B30E68-0BC6-7153-F537-EB21E72566A3}"/>
    <pc:docChg chg="modSld">
      <pc:chgData name="Helena Piirainen" userId="S::helena.piirainen@republic.fi::321f3615-564d-49fa-aaee-49cebc29807f" providerId="AD" clId="Web-{75B30E68-0BC6-7153-F537-EB21E72566A3}" dt="2026-06-04T08:30:38.053" v="5" actId="20577"/>
      <pc:docMkLst>
        <pc:docMk/>
      </pc:docMkLst>
      <pc:sldChg chg="modSp">
        <pc:chgData name="Helena Piirainen" userId="S::helena.piirainen@republic.fi::321f3615-564d-49fa-aaee-49cebc29807f" providerId="AD" clId="Web-{75B30E68-0BC6-7153-F537-EB21E72566A3}" dt="2026-06-04T08:30:38.053" v="5" actId="20577"/>
        <pc:sldMkLst>
          <pc:docMk/>
          <pc:sldMk cId="1461867137" sldId="331"/>
        </pc:sldMkLst>
        <pc:spChg chg="mod">
          <ac:chgData name="Helena Piirainen" userId="S::helena.piirainen@republic.fi::321f3615-564d-49fa-aaee-49cebc29807f" providerId="AD" clId="Web-{75B30E68-0BC6-7153-F537-EB21E72566A3}" dt="2026-06-04T08:30:38.053" v="5" actId="20577"/>
          <ac:spMkLst>
            <pc:docMk/>
            <pc:sldMk cId="1461867137" sldId="331"/>
            <ac:spMk id="14" creationId="{7F3C7E09-64DF-923E-403B-DC2ADA748B7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sz="80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90968A-C5CD-48D6-8084-81464DC378B1}" type="datetimeFigureOut">
              <a:rPr lang="fi-FI" sz="800" smtClean="0"/>
              <a:t>9.6.2026</a:t>
            </a:fld>
            <a:endParaRPr lang="fi-FI" sz="80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sz="80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022C6F-5F5C-45CE-A66E-8D600E059F7A}" type="slidenum">
              <a:rPr lang="fi-FI" sz="800" smtClean="0"/>
              <a:t>‹#›</a:t>
            </a:fld>
            <a:endParaRPr lang="fi-FI" sz="800"/>
          </a:p>
        </p:txBody>
      </p:sp>
    </p:spTree>
    <p:extLst>
      <p:ext uri="{BB962C8B-B14F-4D97-AF65-F5344CB8AC3E}">
        <p14:creationId xmlns:p14="http://schemas.microsoft.com/office/powerpoint/2010/main" val="3631649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800"/>
            </a:lvl1pPr>
          </a:lstStyle>
          <a:p>
            <a:endParaRPr lang="fi-F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800"/>
            </a:lvl1pPr>
          </a:lstStyle>
          <a:p>
            <a:fld id="{F012230E-46B9-4165-8898-A333A13AD8A2}" type="datetimeFigureOut">
              <a:rPr lang="fi-FI" smtClean="0"/>
              <a:pPr/>
              <a:t>9.6.2026</a:t>
            </a:fld>
            <a:endParaRPr lang="fi-FI"/>
          </a:p>
        </p:txBody>
      </p:sp>
      <p:sp>
        <p:nvSpPr>
          <p:cNvPr id="4" name="Slide Image Placeholder 3"/>
          <p:cNvSpPr>
            <a:spLocks noGrp="1" noRot="1" noChangeAspect="1"/>
          </p:cNvSpPr>
          <p:nvPr>
            <p:ph type="sldImg" idx="2"/>
          </p:nvPr>
        </p:nvSpPr>
        <p:spPr>
          <a:xfrm>
            <a:off x="692696" y="861129"/>
            <a:ext cx="5472608" cy="3078342"/>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800"/>
            </a:lvl1pPr>
          </a:lstStyle>
          <a:p>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vl1pPr>
          </a:lstStyle>
          <a:p>
            <a:fld id="{94EC3156-D817-4798-A24F-2085AE082267}" type="slidenum">
              <a:rPr lang="fi-FI" smtClean="0"/>
              <a:pPr/>
              <a:t>‹#›</a:t>
            </a:fld>
            <a:endParaRPr lang="fi-FI"/>
          </a:p>
        </p:txBody>
      </p:sp>
    </p:spTree>
    <p:extLst>
      <p:ext uri="{BB962C8B-B14F-4D97-AF65-F5344CB8AC3E}">
        <p14:creationId xmlns:p14="http://schemas.microsoft.com/office/powerpoint/2010/main" val="2613335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D598C-2C9B-D92C-3D88-7AD16AFAFE7E}"/>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3FF7733-FCD0-C5EE-83DD-E07028413F12}"/>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E6EF4FE1-9D88-369E-84D9-50F4001B0BC2}"/>
              </a:ext>
            </a:extLst>
          </p:cNvPr>
          <p:cNvSpPr>
            <a:spLocks noGrp="1"/>
          </p:cNvSpPr>
          <p:nvPr>
            <p:ph type="body" idx="1"/>
          </p:nvPr>
        </p:nvSpPr>
        <p:spPr/>
        <p:txBody>
          <a:bodyPr/>
          <a:lstStyle/>
          <a:p>
            <a:pPr marL="171450" indent="-171450">
              <a:buFont typeface="Arial,Sans-Serif"/>
              <a:buChar char="•"/>
            </a:pPr>
            <a:endParaRPr lang="fi-FI" dirty="0"/>
          </a:p>
        </p:txBody>
      </p:sp>
      <p:sp>
        <p:nvSpPr>
          <p:cNvPr id="4" name="Dian numeron paikkamerkki 3">
            <a:extLst>
              <a:ext uri="{FF2B5EF4-FFF2-40B4-BE49-F238E27FC236}">
                <a16:creationId xmlns:a16="http://schemas.microsoft.com/office/drawing/2014/main" id="{11618A25-9C73-6CE1-37AC-E80C5E6B21BF}"/>
              </a:ext>
            </a:extLst>
          </p:cNvPr>
          <p:cNvSpPr>
            <a:spLocks noGrp="1"/>
          </p:cNvSpPr>
          <p:nvPr>
            <p:ph type="sldNum" sz="quarter" idx="5"/>
          </p:nvPr>
        </p:nvSpPr>
        <p:spPr/>
        <p:txBody>
          <a:bodyPr/>
          <a:lstStyle/>
          <a:p>
            <a:fld id="{94EC3156-D817-4798-A24F-2085AE082267}" type="slidenum">
              <a:rPr lang="fi-FI" smtClean="0"/>
              <a:pPr/>
              <a:t>1</a:t>
            </a:fld>
            <a:endParaRPr lang="fi-FI"/>
          </a:p>
        </p:txBody>
      </p:sp>
    </p:spTree>
    <p:extLst>
      <p:ext uri="{BB962C8B-B14F-4D97-AF65-F5344CB8AC3E}">
        <p14:creationId xmlns:p14="http://schemas.microsoft.com/office/powerpoint/2010/main" val="3410957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506F3-C484-6628-1638-5BA35868A94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DCB6BA82-3BE9-E6D5-27C7-80C1BF0CECDF}"/>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D6C00725-F9D4-0A14-E879-6E23767CD2CC}"/>
              </a:ext>
            </a:extLst>
          </p:cNvPr>
          <p:cNvSpPr>
            <a:spLocks noGrp="1"/>
          </p:cNvSpPr>
          <p:nvPr>
            <p:ph type="body" idx="1"/>
          </p:nvPr>
        </p:nvSpPr>
        <p:spPr/>
        <p:txBody>
          <a:bodyPr/>
          <a:lstStyle/>
          <a:p>
            <a:endParaRPr lang="fi"/>
          </a:p>
        </p:txBody>
      </p:sp>
      <p:sp>
        <p:nvSpPr>
          <p:cNvPr id="4" name="Dian numeron paikkamerkki 3">
            <a:extLst>
              <a:ext uri="{FF2B5EF4-FFF2-40B4-BE49-F238E27FC236}">
                <a16:creationId xmlns:a16="http://schemas.microsoft.com/office/drawing/2014/main" id="{FCDD2F3C-ED50-C1F3-C93A-59774C448257}"/>
              </a:ext>
            </a:extLst>
          </p:cNvPr>
          <p:cNvSpPr>
            <a:spLocks noGrp="1"/>
          </p:cNvSpPr>
          <p:nvPr>
            <p:ph type="sldNum" sz="quarter" idx="5"/>
          </p:nvPr>
        </p:nvSpPr>
        <p:spPr/>
        <p:txBody>
          <a:bodyPr/>
          <a:lstStyle/>
          <a:p>
            <a:fld id="{94EC3156-D817-4798-A24F-2085AE082267}" type="slidenum">
              <a:rPr lang="fi-FI" smtClean="0"/>
              <a:pPr/>
              <a:t>10</a:t>
            </a:fld>
            <a:endParaRPr lang="fi-FI"/>
          </a:p>
        </p:txBody>
      </p:sp>
    </p:spTree>
    <p:extLst>
      <p:ext uri="{BB962C8B-B14F-4D97-AF65-F5344CB8AC3E}">
        <p14:creationId xmlns:p14="http://schemas.microsoft.com/office/powerpoint/2010/main" val="4278203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0F1F8-AA09-A9D4-822A-F7CF2A4F628F}"/>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85778C8-6C19-49D2-A00C-BF9B8D48EB5E}"/>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C3DAF175-FE30-496D-34B1-0430837DDD99}"/>
              </a:ext>
            </a:extLst>
          </p:cNvPr>
          <p:cNvSpPr>
            <a:spLocks noGrp="1"/>
          </p:cNvSpPr>
          <p:nvPr>
            <p:ph type="body" idx="1"/>
          </p:nvPr>
        </p:nvSpPr>
        <p:spPr/>
        <p:txBody>
          <a:bodyPr/>
          <a:lstStyle/>
          <a:p>
            <a:pPr rtl="0" fontAlgn="base"/>
            <a:r>
              <a:rPr lang="en-GB" sz="1200" b="0" i="1" kern="1200" dirty="0">
                <a:solidFill>
                  <a:schemeClr val="tx1"/>
                </a:solidFill>
                <a:effectLst/>
                <a:latin typeface="+mn-lt"/>
                <a:ea typeface="+mn-ea"/>
                <a:cs typeface="+mn-cs"/>
              </a:rPr>
              <a:t>For Finns, sauna has always been a place where you can disconnect from everything else and just enjoy the moment. According to ancient belief, one’s soul could even momentarily leave the body with the </a:t>
            </a:r>
            <a:r>
              <a:rPr lang="en-GB" sz="1200" b="0" i="1" kern="1200" dirty="0" err="1">
                <a:solidFill>
                  <a:schemeClr val="tx1"/>
                </a:solidFill>
                <a:effectLst/>
                <a:latin typeface="+mn-lt"/>
                <a:ea typeface="+mn-ea"/>
                <a:cs typeface="+mn-cs"/>
              </a:rPr>
              <a:t>löyly</a:t>
            </a:r>
            <a:r>
              <a:rPr lang="en-GB" sz="1200" b="0" i="1" kern="1200" dirty="0">
                <a:solidFill>
                  <a:schemeClr val="tx1"/>
                </a:solidFill>
                <a:effectLst/>
                <a:latin typeface="+mn-lt"/>
                <a:ea typeface="+mn-ea"/>
                <a:cs typeface="+mn-cs"/>
              </a:rPr>
              <a:t>.</a:t>
            </a:r>
            <a:r>
              <a:rPr lang="en-GB" sz="1200" b="0" i="0" kern="1200" dirty="0">
                <a:solidFill>
                  <a:schemeClr val="tx1"/>
                </a:solidFill>
                <a:effectLst/>
                <a:latin typeface="+mn-lt"/>
                <a:ea typeface="+mn-ea"/>
                <a:cs typeface="+mn-cs"/>
              </a:rPr>
              <a:t> </a:t>
            </a:r>
          </a:p>
          <a:p>
            <a:pPr rtl="0" fontAlgn="base"/>
            <a:endParaRPr lang="en-GB" sz="1200" b="0" i="0" kern="1200" dirty="0">
              <a:solidFill>
                <a:schemeClr val="tx1"/>
              </a:solidFill>
              <a:effectLst/>
              <a:latin typeface="+mn-lt"/>
              <a:ea typeface="+mn-ea"/>
              <a:cs typeface="+mn-cs"/>
            </a:endParaRPr>
          </a:p>
          <a:p>
            <a:pPr rtl="0" fontAlgn="base"/>
            <a:r>
              <a:rPr lang="en-GB" sz="1200" b="0" i="1" kern="1200" dirty="0">
                <a:solidFill>
                  <a:schemeClr val="tx1"/>
                </a:solidFill>
                <a:effectLst/>
                <a:latin typeface="+mn-lt"/>
                <a:ea typeface="+mn-ea"/>
                <a:cs typeface="+mn-cs"/>
              </a:rPr>
              <a:t>Each sauna has its own personality, defined by its </a:t>
            </a:r>
            <a:r>
              <a:rPr lang="en-GB" sz="1200" b="0" i="1" kern="1200" dirty="0" err="1">
                <a:solidFill>
                  <a:schemeClr val="tx1"/>
                </a:solidFill>
                <a:effectLst/>
                <a:latin typeface="+mn-lt"/>
                <a:ea typeface="+mn-ea"/>
                <a:cs typeface="+mn-cs"/>
              </a:rPr>
              <a:t>löyly</a:t>
            </a:r>
            <a:r>
              <a:rPr lang="en-GB" sz="1200" b="0" i="1" kern="1200" dirty="0">
                <a:solidFill>
                  <a:schemeClr val="tx1"/>
                </a:solidFill>
                <a:effectLst/>
                <a:latin typeface="+mn-lt"/>
                <a:ea typeface="+mn-ea"/>
                <a:cs typeface="+mn-cs"/>
              </a:rPr>
              <a:t>. Some are gentle, some more intense – and every Finn has their own preference. But it is often said that a good </a:t>
            </a:r>
            <a:r>
              <a:rPr lang="en-GB" sz="1200" b="0" i="1" kern="1200" dirty="0" err="1">
                <a:solidFill>
                  <a:schemeClr val="tx1"/>
                </a:solidFill>
                <a:effectLst/>
                <a:latin typeface="+mn-lt"/>
                <a:ea typeface="+mn-ea"/>
                <a:cs typeface="+mn-cs"/>
              </a:rPr>
              <a:t>löyly</a:t>
            </a:r>
            <a:r>
              <a:rPr lang="en-GB" sz="1200" b="0" i="1" kern="1200" dirty="0">
                <a:solidFill>
                  <a:schemeClr val="tx1"/>
                </a:solidFill>
                <a:effectLst/>
                <a:latin typeface="+mn-lt"/>
                <a:ea typeface="+mn-ea"/>
                <a:cs typeface="+mn-cs"/>
              </a:rPr>
              <a:t> is soft, enveloping, and alive.</a:t>
            </a:r>
            <a:r>
              <a:rPr lang="en-GB" sz="1200" b="0" i="0" kern="1200" dirty="0">
                <a:solidFill>
                  <a:schemeClr val="tx1"/>
                </a:solidFill>
                <a:effectLst/>
                <a:latin typeface="+mn-lt"/>
                <a:ea typeface="+mn-ea"/>
                <a:cs typeface="+mn-cs"/>
              </a:rPr>
              <a:t> </a:t>
            </a:r>
          </a:p>
          <a:p>
            <a:pPr rtl="0" fontAlgn="base"/>
            <a:endParaRPr lang="en-GB" sz="1200" b="0" i="0" kern="1200" dirty="0">
              <a:solidFill>
                <a:schemeClr val="tx1"/>
              </a:solidFill>
              <a:effectLst/>
              <a:latin typeface="+mn-lt"/>
              <a:ea typeface="+mn-ea"/>
              <a:cs typeface="+mn-cs"/>
            </a:endParaRPr>
          </a:p>
          <a:p>
            <a:pPr rtl="0" fontAlgn="base"/>
            <a:r>
              <a:rPr lang="en-GB" sz="1200" b="0" i="1" kern="1200" dirty="0">
                <a:solidFill>
                  <a:schemeClr val="tx1"/>
                </a:solidFill>
                <a:effectLst/>
                <a:latin typeface="+mn-lt"/>
                <a:ea typeface="+mn-ea"/>
                <a:cs typeface="+mn-cs"/>
              </a:rPr>
              <a:t>The important role of </a:t>
            </a:r>
            <a:r>
              <a:rPr lang="en-GB" sz="1200" b="0" i="1" kern="1200" dirty="0" err="1">
                <a:solidFill>
                  <a:schemeClr val="tx1"/>
                </a:solidFill>
                <a:effectLst/>
                <a:latin typeface="+mn-lt"/>
                <a:ea typeface="+mn-ea"/>
                <a:cs typeface="+mn-cs"/>
              </a:rPr>
              <a:t>löyly</a:t>
            </a:r>
            <a:r>
              <a:rPr lang="en-GB" sz="1200" b="0" i="1" kern="1200" dirty="0">
                <a:solidFill>
                  <a:schemeClr val="tx1"/>
                </a:solidFill>
                <a:effectLst/>
                <a:latin typeface="+mn-lt"/>
                <a:ea typeface="+mn-ea"/>
                <a:cs typeface="+mn-cs"/>
              </a:rPr>
              <a:t> in sauna bathing is illustrated by the fact that in Finland, people do not ask “How was the sauna?” but rather “How was the </a:t>
            </a:r>
            <a:r>
              <a:rPr lang="en-GB" sz="1200" b="0" i="1" kern="1200" dirty="0" err="1">
                <a:solidFill>
                  <a:schemeClr val="tx1"/>
                </a:solidFill>
                <a:effectLst/>
                <a:latin typeface="+mn-lt"/>
                <a:ea typeface="+mn-ea"/>
                <a:cs typeface="+mn-cs"/>
              </a:rPr>
              <a:t>löyly</a:t>
            </a:r>
            <a:r>
              <a:rPr lang="en-GB" sz="1200" b="0" i="1" kern="1200" dirty="0">
                <a:solidFill>
                  <a:schemeClr val="tx1"/>
                </a:solidFill>
                <a:effectLst/>
                <a:latin typeface="+mn-lt"/>
                <a:ea typeface="+mn-ea"/>
                <a:cs typeface="+mn-cs"/>
              </a:rPr>
              <a:t>?”.</a:t>
            </a:r>
            <a:r>
              <a:rPr lang="en-GB" sz="1200" b="0" i="0" kern="1200" dirty="0">
                <a:solidFill>
                  <a:schemeClr val="tx1"/>
                </a:solidFill>
                <a:effectLst/>
                <a:latin typeface="+mn-lt"/>
                <a:ea typeface="+mn-ea"/>
                <a:cs typeface="+mn-cs"/>
              </a:rPr>
              <a:t> </a:t>
            </a:r>
          </a:p>
          <a:p>
            <a:pPr rtl="0" fontAlgn="base"/>
            <a:endParaRPr lang="en-GB" sz="1200" b="0" i="0" kern="1200" dirty="0">
              <a:solidFill>
                <a:schemeClr val="tx1"/>
              </a:solidFill>
              <a:effectLst/>
              <a:latin typeface="+mn-lt"/>
              <a:ea typeface="+mn-ea"/>
              <a:cs typeface="+mn-cs"/>
            </a:endParaRPr>
          </a:p>
          <a:p>
            <a:pPr rtl="0" fontAlgn="base"/>
            <a:r>
              <a:rPr lang="en-GB" sz="1200" b="0" i="1" kern="1200" dirty="0">
                <a:solidFill>
                  <a:schemeClr val="tx1"/>
                </a:solidFill>
                <a:effectLst/>
                <a:latin typeface="+mn-lt"/>
                <a:ea typeface="+mn-ea"/>
                <a:cs typeface="+mn-cs"/>
              </a:rPr>
              <a:t>One key difference from Finland is that in many countries, throwing water on the heater is restricted or even not allowed. For Finns, this is almost unthinkable, since </a:t>
            </a:r>
            <a:r>
              <a:rPr lang="en-GB" sz="1200" b="0" i="1" kern="1200" dirty="0" err="1">
                <a:solidFill>
                  <a:schemeClr val="tx1"/>
                </a:solidFill>
                <a:effectLst/>
                <a:latin typeface="+mn-lt"/>
                <a:ea typeface="+mn-ea"/>
                <a:cs typeface="+mn-cs"/>
              </a:rPr>
              <a:t>löyly</a:t>
            </a:r>
            <a:r>
              <a:rPr lang="en-GB" sz="1200" b="0" i="1" kern="1200" dirty="0">
                <a:solidFill>
                  <a:schemeClr val="tx1"/>
                </a:solidFill>
                <a:effectLst/>
                <a:latin typeface="+mn-lt"/>
                <a:ea typeface="+mn-ea"/>
                <a:cs typeface="+mn-cs"/>
              </a:rPr>
              <a:t> is the core of the sauna experience.</a:t>
            </a:r>
            <a:r>
              <a:rPr lang="en-GB" sz="1200" b="0" i="0" kern="1200" dirty="0">
                <a:solidFill>
                  <a:schemeClr val="tx1"/>
                </a:solidFill>
                <a:effectLst/>
                <a:latin typeface="+mn-lt"/>
                <a:ea typeface="+mn-ea"/>
                <a:cs typeface="+mn-cs"/>
              </a:rPr>
              <a:t> </a:t>
            </a:r>
          </a:p>
          <a:p>
            <a:pPr rtl="0" fontAlgn="base"/>
            <a:endParaRPr lang="en-GB" sz="1200" b="0" i="0" kern="1200" dirty="0">
              <a:solidFill>
                <a:schemeClr val="tx1"/>
              </a:solidFill>
              <a:effectLst/>
              <a:latin typeface="+mn-lt"/>
              <a:ea typeface="+mn-ea"/>
              <a:cs typeface="+mn-cs"/>
            </a:endParaRPr>
          </a:p>
          <a:p>
            <a:pPr rtl="0" fontAlgn="base"/>
            <a:r>
              <a:rPr lang="en-GB" sz="1200" b="0" i="1" kern="1200" dirty="0">
                <a:solidFill>
                  <a:schemeClr val="tx1"/>
                </a:solidFill>
                <a:effectLst/>
                <a:latin typeface="+mn-lt"/>
                <a:ea typeface="+mn-ea"/>
                <a:cs typeface="+mn-cs"/>
              </a:rPr>
              <a:t>Finnish saunas are also more quiet, simple, and </a:t>
            </a:r>
            <a:r>
              <a:rPr lang="en-GB" sz="1200" b="0" i="1" kern="1200" dirty="0" err="1">
                <a:solidFill>
                  <a:schemeClr val="tx1"/>
                </a:solidFill>
                <a:effectLst/>
                <a:latin typeface="+mn-lt"/>
                <a:ea typeface="+mn-ea"/>
                <a:cs typeface="+mn-cs"/>
              </a:rPr>
              <a:t>centered</a:t>
            </a:r>
            <a:r>
              <a:rPr lang="en-GB" sz="1200" b="0" i="1" kern="1200" dirty="0">
                <a:solidFill>
                  <a:schemeClr val="tx1"/>
                </a:solidFill>
                <a:effectLst/>
                <a:latin typeface="+mn-lt"/>
                <a:ea typeface="+mn-ea"/>
                <a:cs typeface="+mn-cs"/>
              </a:rPr>
              <a:t> on heat, steam, and relaxation, with freedom to control </a:t>
            </a:r>
            <a:r>
              <a:rPr lang="en-GB" sz="1200" b="0" i="1" kern="1200" dirty="0" err="1">
                <a:solidFill>
                  <a:schemeClr val="tx1"/>
                </a:solidFill>
                <a:effectLst/>
                <a:latin typeface="+mn-lt"/>
                <a:ea typeface="+mn-ea"/>
                <a:cs typeface="+mn-cs"/>
              </a:rPr>
              <a:t>löyly</a:t>
            </a:r>
            <a:r>
              <a:rPr lang="en-GB" sz="1200" b="0" i="1" kern="1200" dirty="0">
                <a:solidFill>
                  <a:schemeClr val="tx1"/>
                </a:solidFill>
                <a:effectLst/>
                <a:latin typeface="+mn-lt"/>
                <a:ea typeface="+mn-ea"/>
                <a:cs typeface="+mn-cs"/>
              </a:rPr>
              <a:t>. International saunas are often more structured, and sensory and entertainment driven.</a:t>
            </a:r>
            <a:r>
              <a:rPr lang="en-GB" sz="1200" b="0" i="0" kern="1200" dirty="0">
                <a:solidFill>
                  <a:schemeClr val="tx1"/>
                </a:solidFill>
                <a:effectLst/>
                <a:latin typeface="+mn-lt"/>
                <a:ea typeface="+mn-ea"/>
                <a:cs typeface="+mn-cs"/>
              </a:rPr>
              <a:t> </a:t>
            </a:r>
          </a:p>
        </p:txBody>
      </p:sp>
      <p:sp>
        <p:nvSpPr>
          <p:cNvPr id="4" name="Dian numeron paikkamerkki 3">
            <a:extLst>
              <a:ext uri="{FF2B5EF4-FFF2-40B4-BE49-F238E27FC236}">
                <a16:creationId xmlns:a16="http://schemas.microsoft.com/office/drawing/2014/main" id="{30305B6E-7A24-DFA5-E6DB-9193F31D8C12}"/>
              </a:ext>
            </a:extLst>
          </p:cNvPr>
          <p:cNvSpPr>
            <a:spLocks noGrp="1"/>
          </p:cNvSpPr>
          <p:nvPr>
            <p:ph type="sldNum" sz="quarter" idx="5"/>
          </p:nvPr>
        </p:nvSpPr>
        <p:spPr/>
        <p:txBody>
          <a:bodyPr/>
          <a:lstStyle/>
          <a:p>
            <a:fld id="{94EC3156-D817-4798-A24F-2085AE082267}" type="slidenum">
              <a:rPr lang="fi-FI" smtClean="0"/>
              <a:pPr/>
              <a:t>11</a:t>
            </a:fld>
            <a:endParaRPr lang="fi-FI"/>
          </a:p>
        </p:txBody>
      </p:sp>
    </p:spTree>
    <p:extLst>
      <p:ext uri="{BB962C8B-B14F-4D97-AF65-F5344CB8AC3E}">
        <p14:creationId xmlns:p14="http://schemas.microsoft.com/office/powerpoint/2010/main" val="344121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BC632-BF5B-27E4-D0A5-9923902F9E82}"/>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592A0FD4-8E5C-634C-A75C-04762A0E1382}"/>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F643C01-0CF0-D051-330A-B91F9D8E0353}"/>
              </a:ext>
            </a:extLst>
          </p:cNvPr>
          <p:cNvSpPr>
            <a:spLocks noGrp="1"/>
          </p:cNvSpPr>
          <p:nvPr>
            <p:ph type="body" idx="1"/>
          </p:nvPr>
        </p:nvSpPr>
        <p:spPr/>
        <p:txBody>
          <a:bodyPr/>
          <a:lstStyle/>
          <a:p>
            <a:endParaRPr lang="fi"/>
          </a:p>
        </p:txBody>
      </p:sp>
      <p:sp>
        <p:nvSpPr>
          <p:cNvPr id="4" name="Dian numeron paikkamerkki 3">
            <a:extLst>
              <a:ext uri="{FF2B5EF4-FFF2-40B4-BE49-F238E27FC236}">
                <a16:creationId xmlns:a16="http://schemas.microsoft.com/office/drawing/2014/main" id="{E27174D5-ED13-EDAF-E302-62EFE3639310}"/>
              </a:ext>
            </a:extLst>
          </p:cNvPr>
          <p:cNvSpPr>
            <a:spLocks noGrp="1"/>
          </p:cNvSpPr>
          <p:nvPr>
            <p:ph type="sldNum" sz="quarter" idx="5"/>
          </p:nvPr>
        </p:nvSpPr>
        <p:spPr/>
        <p:txBody>
          <a:bodyPr/>
          <a:lstStyle/>
          <a:p>
            <a:fld id="{94EC3156-D817-4798-A24F-2085AE082267}" type="slidenum">
              <a:rPr lang="fi-FI" smtClean="0"/>
              <a:pPr/>
              <a:t>12</a:t>
            </a:fld>
            <a:endParaRPr lang="fi-FI"/>
          </a:p>
        </p:txBody>
      </p:sp>
    </p:spTree>
    <p:extLst>
      <p:ext uri="{BB962C8B-B14F-4D97-AF65-F5344CB8AC3E}">
        <p14:creationId xmlns:p14="http://schemas.microsoft.com/office/powerpoint/2010/main" val="349048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CAC47-5549-3743-AFDA-D1721BE8B10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8772F42-F43E-16B4-0BB6-92CA7033DEB7}"/>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C607B1F-3919-0F72-6152-2C3C80E3A7EA}"/>
              </a:ext>
            </a:extLst>
          </p:cNvPr>
          <p:cNvSpPr>
            <a:spLocks noGrp="1"/>
          </p:cNvSpPr>
          <p:nvPr>
            <p:ph type="body" idx="1"/>
          </p:nvPr>
        </p:nvSpPr>
        <p:spPr/>
        <p:txBody>
          <a:bodyPr/>
          <a:lstStyle/>
          <a:p>
            <a:pPr rtl="0" fontAlgn="base"/>
            <a:r>
              <a:rPr lang="en-GB" sz="1200" b="0" i="1" kern="1200">
                <a:solidFill>
                  <a:schemeClr val="tx1"/>
                </a:solidFill>
                <a:effectLst/>
                <a:latin typeface="+mn-lt"/>
                <a:ea typeface="+mn-ea"/>
                <a:cs typeface="+mn-cs"/>
              </a:rPr>
              <a:t>How long are you supposed to stay in the sauna? Well, as long as it feels good. Using the sauna is intuitive, slow, and unmeasured – an antidote to modern life. There’s no schedule, and no stress. You can come and go as you please. You will not find a sand timer or any other kind of clock in a Finnish sauna.</a:t>
            </a:r>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a:p>
            <a:pPr rtl="0" fontAlgn="base"/>
            <a:r>
              <a:rPr lang="en-GB" sz="1200" b="0" i="1" kern="1200">
                <a:solidFill>
                  <a:schemeClr val="tx1"/>
                </a:solidFill>
                <a:effectLst/>
                <a:latin typeface="+mn-lt"/>
                <a:ea typeface="+mn-ea"/>
                <a:cs typeface="+mn-cs"/>
              </a:rPr>
              <a:t>Even though there are not strict rules to sauna bathing, there are some common rituals and customs. For example, cooling off between sauna sessions is an essential part of the sauna ritual. This may involve stepping outside into fresh air, swimming in a lake or sea, or rolling in snow during winter. The contrast between heat and cold is believed to refresh both body and mind.</a:t>
            </a:r>
            <a:r>
              <a:rPr lang="en-GB" sz="1200" b="0" i="0" kern="1200">
                <a:solidFill>
                  <a:schemeClr val="tx1"/>
                </a:solidFill>
                <a:effectLst/>
                <a:latin typeface="+mn-lt"/>
                <a:ea typeface="+mn-ea"/>
                <a:cs typeface="+mn-cs"/>
              </a:rPr>
              <a:t> </a:t>
            </a:r>
          </a:p>
          <a:p>
            <a:pPr rtl="0" fontAlgn="base"/>
            <a:r>
              <a:rPr lang="en-GB" sz="1200" b="0" i="1" kern="1200">
                <a:solidFill>
                  <a:schemeClr val="tx1"/>
                </a:solidFill>
                <a:effectLst/>
                <a:latin typeface="+mn-lt"/>
                <a:ea typeface="+mn-ea"/>
                <a:cs typeface="+mn-cs"/>
              </a:rPr>
              <a:t>Sauna is also often a calm, respectful space. While conversation is common among friends and family, generally loud behaviour is avoided, but on celebration days conventions may loosen. Many people treat the sauna as a place for reflection and mental relaxation.</a:t>
            </a:r>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a:p>
            <a:pPr rtl="0" fontAlgn="base"/>
            <a:r>
              <a:rPr lang="en-GB" sz="1200" b="0" i="1" kern="1200">
                <a:solidFill>
                  <a:schemeClr val="tx1"/>
                </a:solidFill>
                <a:effectLst/>
                <a:latin typeface="+mn-lt"/>
                <a:ea typeface="+mn-ea"/>
                <a:cs typeface="+mn-cs"/>
              </a:rPr>
              <a:t>Historically, saunas were also used for special occasions. One well-known tradition is the bridal sauna, where a bride would bathe before her wedding as a symbolic purification ritual. Sauna gatherings are still important today for bonding with family, friends, or guests, and there are many common sauna occasions:</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After sports and exercise (recovery and relaxation)</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a:t>
            </a:r>
            <a:r>
              <a:rPr lang="en-GB" sz="1200" b="0" i="1" kern="1200" err="1">
                <a:solidFill>
                  <a:schemeClr val="tx1"/>
                </a:solidFill>
                <a:effectLst/>
                <a:latin typeface="+mn-lt"/>
                <a:ea typeface="+mn-ea"/>
                <a:cs typeface="+mn-cs"/>
              </a:rPr>
              <a:t>Lenkkisauna</a:t>
            </a:r>
            <a:r>
              <a:rPr lang="en-GB" sz="1200" b="0" i="1" kern="1200">
                <a:solidFill>
                  <a:schemeClr val="tx1"/>
                </a:solidFill>
                <a:effectLst/>
                <a:latin typeface="+mn-lt"/>
                <a:ea typeface="+mn-ea"/>
                <a:cs typeface="+mn-cs"/>
              </a:rPr>
              <a:t>” – post-run sauna</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Cold plunge (</a:t>
            </a:r>
            <a:r>
              <a:rPr lang="en-GB" sz="1200" b="0" i="1" kern="1200" err="1">
                <a:solidFill>
                  <a:schemeClr val="tx1"/>
                </a:solidFill>
                <a:effectLst/>
                <a:latin typeface="+mn-lt"/>
                <a:ea typeface="+mn-ea"/>
                <a:cs typeface="+mn-cs"/>
              </a:rPr>
              <a:t>avanto</a:t>
            </a:r>
            <a:r>
              <a:rPr lang="en-GB" sz="1200" b="0" i="1" kern="1200">
                <a:solidFill>
                  <a:schemeClr val="tx1"/>
                </a:solidFill>
                <a:effectLst/>
                <a:latin typeface="+mn-lt"/>
                <a:ea typeface="+mn-ea"/>
                <a:cs typeface="+mn-cs"/>
              </a:rPr>
              <a:t>) – alternating heat and ice-cold water</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Communal apartment saunas (</a:t>
            </a:r>
            <a:r>
              <a:rPr lang="en-GB" sz="1200" b="0" i="1" kern="1200" err="1">
                <a:solidFill>
                  <a:schemeClr val="tx1"/>
                </a:solidFill>
                <a:effectLst/>
                <a:latin typeface="+mn-lt"/>
                <a:ea typeface="+mn-ea"/>
                <a:cs typeface="+mn-cs"/>
              </a:rPr>
              <a:t>taloyhtiösauna</a:t>
            </a:r>
            <a:r>
              <a:rPr lang="en-GB" sz="1200" b="0" i="1" kern="1200">
                <a:solidFill>
                  <a:schemeClr val="tx1"/>
                </a:solidFill>
                <a:effectLst/>
                <a:latin typeface="+mn-lt"/>
                <a:ea typeface="+mn-ea"/>
                <a:cs typeface="+mn-cs"/>
              </a:rPr>
              <a:t>)</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Celebrations: birthdays, bachelor/bachelorette parties, baby showers</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Seasonal events: Christmas (</a:t>
            </a:r>
            <a:r>
              <a:rPr lang="en-GB" sz="1200" b="0" i="1" kern="1200" err="1">
                <a:solidFill>
                  <a:schemeClr val="tx1"/>
                </a:solidFill>
                <a:effectLst/>
                <a:latin typeface="+mn-lt"/>
                <a:ea typeface="+mn-ea"/>
                <a:cs typeface="+mn-cs"/>
              </a:rPr>
              <a:t>joulusauna</a:t>
            </a:r>
            <a:r>
              <a:rPr lang="en-GB" sz="1200" b="0" i="1" kern="1200">
                <a:solidFill>
                  <a:schemeClr val="tx1"/>
                </a:solidFill>
                <a:effectLst/>
                <a:latin typeface="+mn-lt"/>
                <a:ea typeface="+mn-ea"/>
                <a:cs typeface="+mn-cs"/>
              </a:rPr>
              <a:t>), Midsummer (</a:t>
            </a:r>
            <a:r>
              <a:rPr lang="en-GB" sz="1200" b="0" i="1" kern="1200" err="1">
                <a:solidFill>
                  <a:schemeClr val="tx1"/>
                </a:solidFill>
                <a:effectLst/>
                <a:latin typeface="+mn-lt"/>
                <a:ea typeface="+mn-ea"/>
                <a:cs typeface="+mn-cs"/>
              </a:rPr>
              <a:t>juhannus</a:t>
            </a:r>
            <a:r>
              <a:rPr lang="en-GB" sz="1200" b="0" i="1" kern="1200">
                <a:solidFill>
                  <a:schemeClr val="tx1"/>
                </a:solidFill>
                <a:effectLst/>
                <a:latin typeface="+mn-lt"/>
                <a:ea typeface="+mn-ea"/>
                <a:cs typeface="+mn-cs"/>
              </a:rPr>
              <a:t>), Easter, and harvest festivals (</a:t>
            </a:r>
            <a:r>
              <a:rPr lang="en-GB" sz="1200" b="0" i="1" kern="1200" err="1">
                <a:solidFill>
                  <a:schemeClr val="tx1"/>
                </a:solidFill>
                <a:effectLst/>
                <a:latin typeface="+mn-lt"/>
                <a:ea typeface="+mn-ea"/>
                <a:cs typeface="+mn-cs"/>
              </a:rPr>
              <a:t>kekri</a:t>
            </a:r>
            <a:r>
              <a:rPr lang="en-GB" sz="1200" b="0" i="1" kern="1200">
                <a:solidFill>
                  <a:schemeClr val="tx1"/>
                </a:solidFill>
                <a:effectLst/>
                <a:latin typeface="+mn-lt"/>
                <a:ea typeface="+mn-ea"/>
                <a:cs typeface="+mn-cs"/>
              </a:rPr>
              <a:t>)</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Construction milestones: topping-out ceremonies</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Sports victories and team bonding, “Poika </a:t>
            </a:r>
            <a:r>
              <a:rPr lang="en-GB" sz="1200" b="0" i="1" kern="1200" err="1">
                <a:solidFill>
                  <a:schemeClr val="tx1"/>
                </a:solidFill>
                <a:effectLst/>
                <a:latin typeface="+mn-lt"/>
                <a:ea typeface="+mn-ea"/>
                <a:cs typeface="+mn-cs"/>
              </a:rPr>
              <a:t>saunoo</a:t>
            </a:r>
            <a:r>
              <a:rPr lang="en-GB" sz="1200" b="0" i="1" kern="1200">
                <a:solidFill>
                  <a:schemeClr val="tx1"/>
                </a:solidFill>
                <a:effectLst/>
                <a:latin typeface="+mn-lt"/>
                <a:ea typeface="+mn-ea"/>
                <a:cs typeface="+mn-cs"/>
              </a:rPr>
              <a:t>”</a:t>
            </a:r>
            <a:r>
              <a:rPr lang="en-GB" sz="1200" b="0" i="0" kern="1200">
                <a:solidFill>
                  <a:schemeClr val="tx1"/>
                </a:solidFill>
                <a:effectLst/>
                <a:latin typeface="+mn-lt"/>
                <a:ea typeface="+mn-ea"/>
                <a:cs typeface="+mn-cs"/>
              </a:rPr>
              <a:t> </a:t>
            </a:r>
          </a:p>
        </p:txBody>
      </p:sp>
      <p:sp>
        <p:nvSpPr>
          <p:cNvPr id="4" name="Dian numeron paikkamerkki 3">
            <a:extLst>
              <a:ext uri="{FF2B5EF4-FFF2-40B4-BE49-F238E27FC236}">
                <a16:creationId xmlns:a16="http://schemas.microsoft.com/office/drawing/2014/main" id="{CF65E1F6-FC7B-DC19-927F-25152C19F6DE}"/>
              </a:ext>
            </a:extLst>
          </p:cNvPr>
          <p:cNvSpPr>
            <a:spLocks noGrp="1"/>
          </p:cNvSpPr>
          <p:nvPr>
            <p:ph type="sldNum" sz="quarter" idx="5"/>
          </p:nvPr>
        </p:nvSpPr>
        <p:spPr/>
        <p:txBody>
          <a:bodyPr/>
          <a:lstStyle/>
          <a:p>
            <a:fld id="{94EC3156-D817-4798-A24F-2085AE082267}" type="slidenum">
              <a:rPr lang="fi-FI" smtClean="0"/>
              <a:pPr/>
              <a:t>13</a:t>
            </a:fld>
            <a:endParaRPr lang="fi-FI"/>
          </a:p>
        </p:txBody>
      </p:sp>
    </p:spTree>
    <p:extLst>
      <p:ext uri="{BB962C8B-B14F-4D97-AF65-F5344CB8AC3E}">
        <p14:creationId xmlns:p14="http://schemas.microsoft.com/office/powerpoint/2010/main" val="3254135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24DB7-8EA7-64EE-336E-96DD6BBA7CE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AECBE58-46D8-7304-A414-F7F1D451902B}"/>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28DFB9E7-25D3-9A80-DC42-F1078E7E6A54}"/>
              </a:ext>
            </a:extLst>
          </p:cNvPr>
          <p:cNvSpPr>
            <a:spLocks noGrp="1"/>
          </p:cNvSpPr>
          <p:nvPr>
            <p:ph type="body" idx="1"/>
          </p:nvPr>
        </p:nvSpPr>
        <p:spPr/>
        <p:txBody>
          <a:bodyPr/>
          <a:lstStyle/>
          <a:p>
            <a:pPr marL="171450" indent="-171450">
              <a:buFont typeface="Arial,Sans-Serif"/>
              <a:buChar char="•"/>
            </a:pPr>
            <a:endParaRPr lang="en-US" dirty="0"/>
          </a:p>
        </p:txBody>
      </p:sp>
      <p:sp>
        <p:nvSpPr>
          <p:cNvPr id="4" name="Dian numeron paikkamerkki 3">
            <a:extLst>
              <a:ext uri="{FF2B5EF4-FFF2-40B4-BE49-F238E27FC236}">
                <a16:creationId xmlns:a16="http://schemas.microsoft.com/office/drawing/2014/main" id="{8BB06882-27EE-C196-4138-CD06F465DC73}"/>
              </a:ext>
            </a:extLst>
          </p:cNvPr>
          <p:cNvSpPr>
            <a:spLocks noGrp="1"/>
          </p:cNvSpPr>
          <p:nvPr>
            <p:ph type="sldNum" sz="quarter" idx="5"/>
          </p:nvPr>
        </p:nvSpPr>
        <p:spPr/>
        <p:txBody>
          <a:bodyPr/>
          <a:lstStyle/>
          <a:p>
            <a:fld id="{94EC3156-D817-4798-A24F-2085AE082267}" type="slidenum">
              <a:rPr lang="fi-FI" smtClean="0"/>
              <a:pPr/>
              <a:t>14</a:t>
            </a:fld>
            <a:endParaRPr lang="fi-FI"/>
          </a:p>
        </p:txBody>
      </p:sp>
    </p:spTree>
    <p:extLst>
      <p:ext uri="{BB962C8B-B14F-4D97-AF65-F5344CB8AC3E}">
        <p14:creationId xmlns:p14="http://schemas.microsoft.com/office/powerpoint/2010/main" val="3662839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85799-CBD6-637C-AC45-309E0365E07F}"/>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A9A3D25D-0903-8A9A-3E48-1990C25C88D9}"/>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252CF2CB-C534-B756-AD51-E605624C295E}"/>
              </a:ext>
            </a:extLst>
          </p:cNvPr>
          <p:cNvSpPr>
            <a:spLocks noGrp="1"/>
          </p:cNvSpPr>
          <p:nvPr>
            <p:ph type="body" idx="1"/>
          </p:nvPr>
        </p:nvSpPr>
        <p:spPr/>
        <p:txBody>
          <a:bodyPr/>
          <a:lstStyle/>
          <a:p>
            <a:pPr rtl="0" fontAlgn="base"/>
            <a:r>
              <a:rPr lang="en-GB" sz="1200" b="0" i="1" kern="1200">
                <a:solidFill>
                  <a:schemeClr val="tx1"/>
                </a:solidFill>
                <a:effectLst/>
                <a:latin typeface="+mn-lt"/>
                <a:ea typeface="+mn-ea"/>
                <a:cs typeface="+mn-cs"/>
              </a:rPr>
              <a:t>Whisking (</a:t>
            </a:r>
            <a:r>
              <a:rPr lang="en-GB" sz="1200" b="0" i="1" kern="1200" err="1">
                <a:solidFill>
                  <a:schemeClr val="tx1"/>
                </a:solidFill>
                <a:effectLst/>
                <a:latin typeface="+mn-lt"/>
                <a:ea typeface="+mn-ea"/>
                <a:cs typeface="+mn-cs"/>
              </a:rPr>
              <a:t>vihtominen</a:t>
            </a:r>
            <a:r>
              <a:rPr lang="en-GB" sz="1200" b="0" i="1" kern="1200">
                <a:solidFill>
                  <a:schemeClr val="tx1"/>
                </a:solidFill>
                <a:effectLst/>
                <a:latin typeface="+mn-lt"/>
                <a:ea typeface="+mn-ea"/>
                <a:cs typeface="+mn-cs"/>
              </a:rPr>
              <a:t>) is a traditional Finnish sauna practice where a bundle of fresh birch branches, called a </a:t>
            </a:r>
            <a:r>
              <a:rPr lang="en-GB" sz="1200" b="0" i="1" kern="1200" err="1">
                <a:solidFill>
                  <a:schemeClr val="tx1"/>
                </a:solidFill>
                <a:effectLst/>
                <a:latin typeface="+mn-lt"/>
                <a:ea typeface="+mn-ea"/>
                <a:cs typeface="+mn-cs"/>
              </a:rPr>
              <a:t>vihta</a:t>
            </a:r>
            <a:r>
              <a:rPr lang="en-GB" sz="1200" b="0" i="1" kern="1200">
                <a:solidFill>
                  <a:schemeClr val="tx1"/>
                </a:solidFill>
                <a:effectLst/>
                <a:latin typeface="+mn-lt"/>
                <a:ea typeface="+mn-ea"/>
                <a:cs typeface="+mn-cs"/>
              </a:rPr>
              <a:t> (western Finland) or </a:t>
            </a:r>
            <a:r>
              <a:rPr lang="en-GB" sz="1200" b="0" i="1" kern="1200" err="1">
                <a:solidFill>
                  <a:schemeClr val="tx1"/>
                </a:solidFill>
                <a:effectLst/>
                <a:latin typeface="+mn-lt"/>
                <a:ea typeface="+mn-ea"/>
                <a:cs typeface="+mn-cs"/>
              </a:rPr>
              <a:t>vasta</a:t>
            </a:r>
            <a:r>
              <a:rPr lang="en-GB" sz="1200" b="0" i="1" kern="1200">
                <a:solidFill>
                  <a:schemeClr val="tx1"/>
                </a:solidFill>
                <a:effectLst/>
                <a:latin typeface="+mn-lt"/>
                <a:ea typeface="+mn-ea"/>
                <a:cs typeface="+mn-cs"/>
              </a:rPr>
              <a:t> (eastern Finland), is used to gently stroke, tap, or lightly beat the skin while sitting in a hot sauna.</a:t>
            </a:r>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a:p>
            <a:pPr rtl="0" fontAlgn="base"/>
            <a:r>
              <a:rPr lang="en-GB" sz="1200" b="0" i="1" kern="1200">
                <a:solidFill>
                  <a:schemeClr val="tx1"/>
                </a:solidFill>
                <a:effectLst/>
                <a:latin typeface="+mn-lt"/>
                <a:ea typeface="+mn-ea"/>
                <a:cs typeface="+mn-cs"/>
              </a:rPr>
              <a:t>Before use, the birch bundle is typically soaked in warm water to soften the leaves and release a fresh, natural aroma. The sauna heat combined with whisking helps stimulate blood circulation, relax muscles, and increase sweating, which many people believe enhances the cleansing and refreshing effect of the sauna.</a:t>
            </a:r>
            <a:r>
              <a:rPr lang="en-GB" sz="1200" b="0" i="0" kern="1200">
                <a:solidFill>
                  <a:schemeClr val="tx1"/>
                </a:solidFill>
                <a:effectLst/>
                <a:latin typeface="+mn-lt"/>
                <a:ea typeface="+mn-ea"/>
                <a:cs typeface="+mn-cs"/>
              </a:rPr>
              <a:t> </a:t>
            </a:r>
          </a:p>
          <a:p>
            <a:pPr rtl="0" fontAlgn="base"/>
            <a:r>
              <a:rPr lang="en-GB" sz="1200" b="0" i="1" kern="1200">
                <a:solidFill>
                  <a:schemeClr val="tx1"/>
                </a:solidFill>
                <a:effectLst/>
                <a:latin typeface="+mn-lt"/>
                <a:ea typeface="+mn-ea"/>
                <a:cs typeface="+mn-cs"/>
              </a:rPr>
              <a:t>The sensation is usually pleasant rather than painful; it’s more like a rhythmic massage using natural materials. The birch leaves also contain essential oils that add to the calming and invigorating atmosphere.</a:t>
            </a:r>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a:p>
            <a:pPr rtl="0" fontAlgn="base"/>
            <a:r>
              <a:rPr lang="en-GB" sz="1200" b="0" i="1" kern="1200">
                <a:solidFill>
                  <a:schemeClr val="tx1"/>
                </a:solidFill>
                <a:effectLst/>
                <a:latin typeface="+mn-lt"/>
                <a:ea typeface="+mn-ea"/>
                <a:cs typeface="+mn-cs"/>
              </a:rPr>
              <a:t>Whisking is deeply rooted in Finnish sauna culture and is especially associated with summer traditions, when fresh birch branches are readily available. Even today, it remains a widely practiced and cherished part of an authentic Finnish sauna experience.</a:t>
            </a:r>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a:p>
            <a:pPr rtl="0" fontAlgn="base"/>
            <a:r>
              <a:rPr lang="en-GB" sz="1200" b="0" i="1" kern="1200">
                <a:solidFill>
                  <a:schemeClr val="tx1"/>
                </a:solidFill>
                <a:effectLst/>
                <a:latin typeface="+mn-lt"/>
                <a:ea typeface="+mn-ea"/>
                <a:cs typeface="+mn-cs"/>
              </a:rPr>
              <a:t>Another old sauna tradition is cupping. The sauna environment played an important role because heat was thought to enhance cleansing and healing. Beyond cupping, saunas were also widely used for hygiene and even for treating conditions like lice, especially in earlier rural and wartime Finland.</a:t>
            </a:r>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a:p>
            <a:pPr rtl="0" fontAlgn="base"/>
            <a:r>
              <a:rPr lang="en-GB" sz="1200" b="0" i="1" kern="1200">
                <a:solidFill>
                  <a:schemeClr val="tx1"/>
                </a:solidFill>
                <a:effectLst/>
                <a:latin typeface="+mn-lt"/>
                <a:ea typeface="+mn-ea"/>
                <a:cs typeface="+mn-cs"/>
              </a:rPr>
              <a:t>Today, cupping in Finland is mostly seen as a traditional or alternative therapy rather than a medical treatment, but it remains part of cultural heritage and historical sauna practices, even though it is not as common as whisking.</a:t>
            </a:r>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a:p>
            <a:pPr rtl="0" fontAlgn="base"/>
            <a:r>
              <a:rPr lang="en-GB" sz="1200" b="0" i="1" kern="1200">
                <a:solidFill>
                  <a:schemeClr val="tx1"/>
                </a:solidFill>
                <a:effectLst/>
                <a:latin typeface="+mn-lt"/>
                <a:ea typeface="+mn-ea"/>
                <a:cs typeface="+mn-cs"/>
              </a:rPr>
              <a:t>Some spirits and creatures are also associated with sauna: The </a:t>
            </a:r>
            <a:r>
              <a:rPr lang="en-GB" sz="1200" b="0" i="1" kern="1200" err="1">
                <a:solidFill>
                  <a:schemeClr val="tx1"/>
                </a:solidFill>
                <a:effectLst/>
                <a:latin typeface="+mn-lt"/>
                <a:ea typeface="+mn-ea"/>
                <a:cs typeface="+mn-cs"/>
              </a:rPr>
              <a:t>saunatonttu</a:t>
            </a:r>
            <a:r>
              <a:rPr lang="en-GB" sz="1200" b="0" i="1" kern="1200">
                <a:solidFill>
                  <a:schemeClr val="tx1"/>
                </a:solidFill>
                <a:effectLst/>
                <a:latin typeface="+mn-lt"/>
                <a:ea typeface="+mn-ea"/>
                <a:cs typeface="+mn-cs"/>
              </a:rPr>
              <a:t>, or “sauna elf”, a gentle mythical spirit of the sauna, is believed to watch over the sauna and protect it. In Finnish tradition, this small guardian is treated with respect, as keeping a good relationship with the </a:t>
            </a:r>
            <a:r>
              <a:rPr lang="en-GB" sz="1200" b="0" i="1" kern="1200" err="1">
                <a:solidFill>
                  <a:schemeClr val="tx1"/>
                </a:solidFill>
                <a:effectLst/>
                <a:latin typeface="+mn-lt"/>
                <a:ea typeface="+mn-ea"/>
                <a:cs typeface="+mn-cs"/>
              </a:rPr>
              <a:t>tonttu</a:t>
            </a:r>
            <a:r>
              <a:rPr lang="en-GB" sz="1200" b="0" i="1" kern="1200">
                <a:solidFill>
                  <a:schemeClr val="tx1"/>
                </a:solidFill>
                <a:effectLst/>
                <a:latin typeface="+mn-lt"/>
                <a:ea typeface="+mn-ea"/>
                <a:cs typeface="+mn-cs"/>
              </a:rPr>
              <a:t> is thought to bring harmony and well-being to the sauna.</a:t>
            </a:r>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a:p>
            <a:pPr rtl="0" fontAlgn="base"/>
            <a:r>
              <a:rPr lang="en-GB" sz="1200" b="0" i="1" kern="1200">
                <a:solidFill>
                  <a:schemeClr val="tx1"/>
                </a:solidFill>
                <a:effectLst/>
                <a:latin typeface="+mn-lt"/>
                <a:ea typeface="+mn-ea"/>
                <a:cs typeface="+mn-cs"/>
              </a:rPr>
              <a:t>There are also many traditional sayings about sauna, including:</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If tar, vodka, and sauna don’t help, nothing will.</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One is born in the sauna and may die in the sauna.</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The sauna is a Finn’s best doctor.</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Be quiet in the sauna so the steam (</a:t>
            </a:r>
            <a:r>
              <a:rPr lang="en-GB" sz="1200" b="0" i="1" kern="1200" err="1">
                <a:solidFill>
                  <a:schemeClr val="tx1"/>
                </a:solidFill>
                <a:effectLst/>
                <a:latin typeface="+mn-lt"/>
                <a:ea typeface="+mn-ea"/>
                <a:cs typeface="+mn-cs"/>
              </a:rPr>
              <a:t>löyly</a:t>
            </a:r>
            <a:r>
              <a:rPr lang="en-GB" sz="1200" b="0" i="1" kern="1200">
                <a:solidFill>
                  <a:schemeClr val="tx1"/>
                </a:solidFill>
                <a:effectLst/>
                <a:latin typeface="+mn-lt"/>
                <a:ea typeface="+mn-ea"/>
                <a:cs typeface="+mn-cs"/>
              </a:rPr>
              <a:t>) does not escape.</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Good steam (</a:t>
            </a:r>
            <a:r>
              <a:rPr lang="en-GB" sz="1200" b="0" i="1" kern="1200" err="1">
                <a:solidFill>
                  <a:schemeClr val="tx1"/>
                </a:solidFill>
                <a:effectLst/>
                <a:latin typeface="+mn-lt"/>
                <a:ea typeface="+mn-ea"/>
                <a:cs typeface="+mn-cs"/>
              </a:rPr>
              <a:t>löyly</a:t>
            </a:r>
            <a:r>
              <a:rPr lang="en-GB" sz="1200" b="0" i="1" kern="1200">
                <a:solidFill>
                  <a:schemeClr val="tx1"/>
                </a:solidFill>
                <a:effectLst/>
                <a:latin typeface="+mn-lt"/>
                <a:ea typeface="+mn-ea"/>
                <a:cs typeface="+mn-cs"/>
              </a:rPr>
              <a:t>) brings a better mood.</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After the sauna, the world looks better.</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Peace is born in the steam (</a:t>
            </a:r>
            <a:r>
              <a:rPr lang="en-GB" sz="1200" b="0" i="1" kern="1200" err="1">
                <a:solidFill>
                  <a:schemeClr val="tx1"/>
                </a:solidFill>
                <a:effectLst/>
                <a:latin typeface="+mn-lt"/>
                <a:ea typeface="+mn-ea"/>
                <a:cs typeface="+mn-cs"/>
              </a:rPr>
              <a:t>löyly</a:t>
            </a:r>
            <a:r>
              <a:rPr lang="en-GB" sz="1200" b="0" i="1" kern="1200">
                <a:solidFill>
                  <a:schemeClr val="tx1"/>
                </a:solidFill>
                <a:effectLst/>
                <a:latin typeface="+mn-lt"/>
                <a:ea typeface="+mn-ea"/>
                <a:cs typeface="+mn-cs"/>
              </a:rPr>
              <a:t>).</a:t>
            </a:r>
            <a:r>
              <a:rPr lang="en-GB" sz="1200" b="0" i="0" kern="1200">
                <a:solidFill>
                  <a:schemeClr val="tx1"/>
                </a:solidFill>
                <a:effectLst/>
                <a:latin typeface="+mn-lt"/>
                <a:ea typeface="+mn-ea"/>
                <a:cs typeface="+mn-cs"/>
              </a:rPr>
              <a:t> </a:t>
            </a:r>
          </a:p>
          <a:p>
            <a:pPr marL="171450" indent="-171450">
              <a:buFont typeface="Arial" panose="020B0604020202020204" pitchFamily="34" charset="0"/>
              <a:buChar char="•"/>
            </a:pPr>
            <a:endParaRPr lang="en-FI" sz="1200" kern="120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5B6529CC-0511-2184-AA39-C2E578C52CD3}"/>
              </a:ext>
            </a:extLst>
          </p:cNvPr>
          <p:cNvSpPr>
            <a:spLocks noGrp="1"/>
          </p:cNvSpPr>
          <p:nvPr>
            <p:ph type="sldNum" sz="quarter" idx="5"/>
          </p:nvPr>
        </p:nvSpPr>
        <p:spPr/>
        <p:txBody>
          <a:bodyPr/>
          <a:lstStyle/>
          <a:p>
            <a:fld id="{94EC3156-D817-4798-A24F-2085AE082267}" type="slidenum">
              <a:rPr lang="fi-FI" smtClean="0"/>
              <a:pPr/>
              <a:t>15</a:t>
            </a:fld>
            <a:endParaRPr lang="fi-FI"/>
          </a:p>
        </p:txBody>
      </p:sp>
    </p:spTree>
    <p:extLst>
      <p:ext uri="{BB962C8B-B14F-4D97-AF65-F5344CB8AC3E}">
        <p14:creationId xmlns:p14="http://schemas.microsoft.com/office/powerpoint/2010/main" val="3192590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3D8CC-0AC9-EE53-AD35-C0EF1C19FD00}"/>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13F059FA-B4C6-3489-F786-79F18F24059C}"/>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D8087DC3-DC75-CBF7-3E6B-862EAB29E49D}"/>
              </a:ext>
            </a:extLst>
          </p:cNvPr>
          <p:cNvSpPr>
            <a:spLocks noGrp="1"/>
          </p:cNvSpPr>
          <p:nvPr>
            <p:ph type="body" idx="1"/>
          </p:nvPr>
        </p:nvSpPr>
        <p:spPr/>
        <p:txBody>
          <a:bodyPr/>
          <a:lstStyle/>
          <a:p>
            <a:pPr marL="171450" indent="-171450">
              <a:buFont typeface="Arial,Sans-Serif"/>
              <a:buChar char="•"/>
            </a:pPr>
            <a:endParaRPr lang="en-US"/>
          </a:p>
        </p:txBody>
      </p:sp>
      <p:sp>
        <p:nvSpPr>
          <p:cNvPr id="4" name="Dian numeron paikkamerkki 3">
            <a:extLst>
              <a:ext uri="{FF2B5EF4-FFF2-40B4-BE49-F238E27FC236}">
                <a16:creationId xmlns:a16="http://schemas.microsoft.com/office/drawing/2014/main" id="{EF9B30CE-7FB8-632A-501C-E6EDE82103CF}"/>
              </a:ext>
            </a:extLst>
          </p:cNvPr>
          <p:cNvSpPr>
            <a:spLocks noGrp="1"/>
          </p:cNvSpPr>
          <p:nvPr>
            <p:ph type="sldNum" sz="quarter" idx="5"/>
          </p:nvPr>
        </p:nvSpPr>
        <p:spPr/>
        <p:txBody>
          <a:bodyPr/>
          <a:lstStyle/>
          <a:p>
            <a:fld id="{94EC3156-D817-4798-A24F-2085AE082267}" type="slidenum">
              <a:rPr lang="fi-FI" smtClean="0"/>
              <a:pPr/>
              <a:t>16</a:t>
            </a:fld>
            <a:endParaRPr lang="fi-FI"/>
          </a:p>
        </p:txBody>
      </p:sp>
    </p:spTree>
    <p:extLst>
      <p:ext uri="{BB962C8B-B14F-4D97-AF65-F5344CB8AC3E}">
        <p14:creationId xmlns:p14="http://schemas.microsoft.com/office/powerpoint/2010/main" val="3113417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EA589-F788-25C9-E9F2-3D0270BA3B2F}"/>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09740D0E-D7EC-2A22-8D46-A51C0F04B8DF}"/>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C42C193-FEE9-DFBA-9A1D-0490CAEA9A7C}"/>
              </a:ext>
            </a:extLst>
          </p:cNvPr>
          <p:cNvSpPr>
            <a:spLocks noGrp="1"/>
          </p:cNvSpPr>
          <p:nvPr>
            <p:ph type="body" idx="1"/>
          </p:nvPr>
        </p:nvSpPr>
        <p:spPr/>
        <p:txBody>
          <a:bodyPr/>
          <a:lstStyle/>
          <a:p>
            <a:pPr rtl="0" fontAlgn="base"/>
            <a:r>
              <a:rPr lang="en-GB" sz="1200" b="0" i="1" kern="1200" dirty="0">
                <a:solidFill>
                  <a:schemeClr val="tx1"/>
                </a:solidFill>
                <a:effectLst/>
                <a:latin typeface="+mn-lt"/>
                <a:ea typeface="+mn-ea"/>
                <a:cs typeface="+mn-cs"/>
              </a:rPr>
              <a:t>Sauna snacks such as sausages (</a:t>
            </a:r>
            <a:r>
              <a:rPr lang="en-GB" sz="1200" b="0" i="1" kern="1200" dirty="0" err="1">
                <a:solidFill>
                  <a:schemeClr val="tx1"/>
                </a:solidFill>
                <a:effectLst/>
                <a:latin typeface="+mn-lt"/>
                <a:ea typeface="+mn-ea"/>
                <a:cs typeface="+mn-cs"/>
              </a:rPr>
              <a:t>saunamakkara</a:t>
            </a:r>
            <a:r>
              <a:rPr lang="en-GB" sz="1200" b="0" i="1" kern="1200" dirty="0">
                <a:solidFill>
                  <a:schemeClr val="tx1"/>
                </a:solidFill>
                <a:effectLst/>
                <a:latin typeface="+mn-lt"/>
                <a:ea typeface="+mn-ea"/>
                <a:cs typeface="+mn-cs"/>
              </a:rPr>
              <a:t>) and beer are common in informal settings, especially among friends and family. In many Finnish sauna traditions, a simple meal or light snack is enjoyed either during breaks or after bathing, often eaten outdoors in the fresh air. The combination of hot sauna, cold drinks, and hearty food is seen as part of a relaxed and social experience, where time slows down and conversation flows easily.</a:t>
            </a:r>
            <a:r>
              <a:rPr lang="en-GB" sz="1200" b="0" i="0" kern="1200" dirty="0">
                <a:solidFill>
                  <a:schemeClr val="tx1"/>
                </a:solidFill>
                <a:effectLst/>
                <a:latin typeface="+mn-lt"/>
                <a:ea typeface="+mn-ea"/>
                <a:cs typeface="+mn-cs"/>
              </a:rPr>
              <a:t> </a:t>
            </a:r>
          </a:p>
          <a:p>
            <a:pPr rtl="0" fontAlgn="base"/>
            <a:endParaRPr lang="en-GB" sz="1200" b="0" i="0" kern="1200" dirty="0">
              <a:solidFill>
                <a:schemeClr val="tx1"/>
              </a:solidFill>
              <a:effectLst/>
              <a:latin typeface="+mn-lt"/>
              <a:ea typeface="+mn-ea"/>
              <a:cs typeface="+mn-cs"/>
            </a:endParaRPr>
          </a:p>
          <a:p>
            <a:pPr rtl="0" fontAlgn="base"/>
            <a:r>
              <a:rPr lang="en-GB" sz="1200" b="0" i="1" kern="1200" dirty="0">
                <a:solidFill>
                  <a:schemeClr val="tx1"/>
                </a:solidFill>
                <a:effectLst/>
                <a:latin typeface="+mn-lt"/>
                <a:ea typeface="+mn-ea"/>
                <a:cs typeface="+mn-cs"/>
              </a:rPr>
              <a:t>Sausages can be prepared in several traditional ways during sauna gatherings. They are often grilled over an open fire or a barbecue, giving them a smoky flavour and crispy texture. At summer cottages, they may also be roasted on sticks over a campfire or wrapped in foil and gently warmed. A popular variation is “</a:t>
            </a:r>
            <a:r>
              <a:rPr lang="en-GB" sz="1200" b="0" i="1" kern="1200" dirty="0" err="1">
                <a:solidFill>
                  <a:schemeClr val="tx1"/>
                </a:solidFill>
                <a:effectLst/>
                <a:latin typeface="+mn-lt"/>
                <a:ea typeface="+mn-ea"/>
                <a:cs typeface="+mn-cs"/>
              </a:rPr>
              <a:t>kiuasmakkara</a:t>
            </a:r>
            <a:r>
              <a:rPr lang="en-GB" sz="1200" b="0" i="1" kern="1200" dirty="0">
                <a:solidFill>
                  <a:schemeClr val="tx1"/>
                </a:solidFill>
                <a:effectLst/>
                <a:latin typeface="+mn-lt"/>
                <a:ea typeface="+mn-ea"/>
                <a:cs typeface="+mn-cs"/>
              </a:rPr>
              <a:t>”, where the sausage is carefully placed near or around the sauna stove to slowly heat in the rising warmth of the sauna.</a:t>
            </a:r>
            <a:r>
              <a:rPr lang="en-GB" sz="1200" b="0" i="0" kern="1200" dirty="0">
                <a:solidFill>
                  <a:schemeClr val="tx1"/>
                </a:solidFill>
                <a:effectLst/>
                <a:latin typeface="+mn-lt"/>
                <a:ea typeface="+mn-ea"/>
                <a:cs typeface="+mn-cs"/>
              </a:rPr>
              <a:t> </a:t>
            </a:r>
          </a:p>
          <a:p>
            <a:pPr rtl="0" fontAlgn="base"/>
            <a:endParaRPr lang="en-GB" sz="1200" b="0" i="0" kern="1200" dirty="0">
              <a:solidFill>
                <a:schemeClr val="tx1"/>
              </a:solidFill>
              <a:effectLst/>
              <a:latin typeface="+mn-lt"/>
              <a:ea typeface="+mn-ea"/>
              <a:cs typeface="+mn-cs"/>
            </a:endParaRPr>
          </a:p>
          <a:p>
            <a:pPr rtl="0" fontAlgn="base"/>
            <a:endParaRPr lang="en-GB"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FI" sz="1200" kern="1200" dirty="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9204AE9E-CF87-646A-5F17-EAEF22A31C6A}"/>
              </a:ext>
            </a:extLst>
          </p:cNvPr>
          <p:cNvSpPr>
            <a:spLocks noGrp="1"/>
          </p:cNvSpPr>
          <p:nvPr>
            <p:ph type="sldNum" sz="quarter" idx="5"/>
          </p:nvPr>
        </p:nvSpPr>
        <p:spPr/>
        <p:txBody>
          <a:bodyPr/>
          <a:lstStyle/>
          <a:p>
            <a:fld id="{94EC3156-D817-4798-A24F-2085AE082267}" type="slidenum">
              <a:rPr lang="fi-FI" smtClean="0"/>
              <a:pPr/>
              <a:t>17</a:t>
            </a:fld>
            <a:endParaRPr lang="fi-FI"/>
          </a:p>
        </p:txBody>
      </p:sp>
    </p:spTree>
    <p:extLst>
      <p:ext uri="{BB962C8B-B14F-4D97-AF65-F5344CB8AC3E}">
        <p14:creationId xmlns:p14="http://schemas.microsoft.com/office/powerpoint/2010/main" val="3169594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A612B-B47A-EAC5-45EA-AF338773751B}"/>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0B9C9B0F-C8E4-89A0-01DF-4B79F173F31C}"/>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144CD3A-F2CE-2349-3724-BAD4BA2F1CFA}"/>
              </a:ext>
            </a:extLst>
          </p:cNvPr>
          <p:cNvSpPr>
            <a:spLocks noGrp="1"/>
          </p:cNvSpPr>
          <p:nvPr>
            <p:ph type="body" idx="1"/>
          </p:nvPr>
        </p:nvSpPr>
        <p:spPr/>
        <p:txBody>
          <a:bodyPr/>
          <a:lstStyle/>
          <a:p>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73761604-AE69-0C14-C6D9-E750C92D1F02}"/>
              </a:ext>
            </a:extLst>
          </p:cNvPr>
          <p:cNvSpPr>
            <a:spLocks noGrp="1"/>
          </p:cNvSpPr>
          <p:nvPr>
            <p:ph type="sldNum" sz="quarter" idx="5"/>
          </p:nvPr>
        </p:nvSpPr>
        <p:spPr/>
        <p:txBody>
          <a:bodyPr/>
          <a:lstStyle/>
          <a:p>
            <a:fld id="{94EC3156-D817-4798-A24F-2085AE082267}" type="slidenum">
              <a:rPr lang="fi-FI" smtClean="0"/>
              <a:pPr/>
              <a:t>18</a:t>
            </a:fld>
            <a:endParaRPr lang="fi-FI"/>
          </a:p>
        </p:txBody>
      </p:sp>
    </p:spTree>
    <p:extLst>
      <p:ext uri="{BB962C8B-B14F-4D97-AF65-F5344CB8AC3E}">
        <p14:creationId xmlns:p14="http://schemas.microsoft.com/office/powerpoint/2010/main" val="487843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F7D07-7B52-BEC1-AB87-CB68395F35E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71E49B8B-3779-0A9C-0114-6EF461AAE7C4}"/>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ED61DF2E-1333-CFD6-BDDF-B16AF07FC948}"/>
              </a:ext>
            </a:extLst>
          </p:cNvPr>
          <p:cNvSpPr>
            <a:spLocks noGrp="1"/>
          </p:cNvSpPr>
          <p:nvPr>
            <p:ph type="body" idx="1"/>
          </p:nvPr>
        </p:nvSpPr>
        <p:spPr/>
        <p:txBody>
          <a:bodyPr/>
          <a:lstStyle/>
          <a:p>
            <a:pPr rtl="0" fontAlgn="base"/>
            <a:r>
              <a:rPr lang="en-GB" sz="1200" b="0" i="1" kern="1200" dirty="0">
                <a:solidFill>
                  <a:schemeClr val="tx1"/>
                </a:solidFill>
                <a:effectLst/>
                <a:latin typeface="+mn-lt"/>
                <a:ea typeface="+mn-ea"/>
                <a:cs typeface="+mn-cs"/>
              </a:rPr>
              <a:t>Sauna supports mental, physical, and social wellbeing. It relaxes muscles, reduces stress, and improves sleep. In addition to being an ancient understanding of wellness, Finnish sauna is also very relevant today: Contrast Therapy is one of the biggest wellness trends in the world in 2026.</a:t>
            </a:r>
            <a:r>
              <a:rPr lang="en-GB" sz="1200" b="0" i="0" kern="1200" dirty="0">
                <a:solidFill>
                  <a:schemeClr val="tx1"/>
                </a:solidFill>
                <a:effectLst/>
                <a:latin typeface="+mn-lt"/>
                <a:ea typeface="+mn-ea"/>
                <a:cs typeface="+mn-cs"/>
              </a:rPr>
              <a:t> </a:t>
            </a:r>
          </a:p>
          <a:p>
            <a:pPr rtl="0" fontAlgn="base"/>
            <a:endParaRPr lang="en-GB" sz="1200" b="0" i="0" kern="1200" dirty="0">
              <a:solidFill>
                <a:schemeClr val="tx1"/>
              </a:solidFill>
              <a:effectLst/>
              <a:latin typeface="+mn-lt"/>
              <a:ea typeface="+mn-ea"/>
              <a:cs typeface="+mn-cs"/>
            </a:endParaRPr>
          </a:p>
          <a:p>
            <a:pPr rtl="0" fontAlgn="base"/>
            <a:r>
              <a:rPr lang="en-GB" sz="1200" b="0" i="1" kern="1200" dirty="0">
                <a:solidFill>
                  <a:schemeClr val="tx1"/>
                </a:solidFill>
                <a:effectLst/>
                <a:latin typeface="+mn-lt"/>
                <a:ea typeface="+mn-ea"/>
                <a:cs typeface="+mn-cs"/>
              </a:rPr>
              <a:t>Research also suggests that regular sauna bathing may be associated with several longer-term health benefits. Studies, particularly from Finland, have linked frequent sauna use with improved cardiovascular health, including lower risk of high blood pressure and heart disease. Heat exposure increases heart rate and improves circulation in a way similar to moderate exercise, which may support overall heart function. </a:t>
            </a:r>
            <a:r>
              <a:rPr lang="en-GB" sz="1200" b="0" i="0" kern="1200" dirty="0">
                <a:solidFill>
                  <a:schemeClr val="tx1"/>
                </a:solidFill>
                <a:effectLst/>
                <a:latin typeface="+mn-lt"/>
                <a:ea typeface="+mn-ea"/>
                <a:cs typeface="+mn-cs"/>
              </a:rPr>
              <a:t> </a:t>
            </a:r>
          </a:p>
          <a:p>
            <a:pPr rtl="0" fontAlgn="base"/>
            <a:endParaRPr lang="en-GB" sz="1200" b="0" i="0" kern="1200" dirty="0">
              <a:solidFill>
                <a:schemeClr val="tx1"/>
              </a:solidFill>
              <a:effectLst/>
              <a:latin typeface="+mn-lt"/>
              <a:ea typeface="+mn-ea"/>
              <a:cs typeface="+mn-cs"/>
            </a:endParaRPr>
          </a:p>
          <a:p>
            <a:pPr rtl="0" fontAlgn="base"/>
            <a:r>
              <a:rPr lang="en-GB" sz="1200" b="0" i="1" kern="1200" dirty="0">
                <a:solidFill>
                  <a:schemeClr val="tx1"/>
                </a:solidFill>
                <a:effectLst/>
                <a:latin typeface="+mn-lt"/>
                <a:ea typeface="+mn-ea"/>
                <a:cs typeface="+mn-cs"/>
              </a:rPr>
              <a:t>Some research also indicates potential benefits for brain health and stress resilience, including a reduced risk of dementia and improved mood, possibly due to relaxation effects and improved blood flow. Additionally, sauna use may support recovery after physical activity by easing muscle soreness and reducing inflammation.</a:t>
            </a:r>
            <a:r>
              <a:rPr lang="en-GB" sz="1200" b="0" i="0" kern="1200" dirty="0">
                <a:solidFill>
                  <a:schemeClr val="tx1"/>
                </a:solidFill>
                <a:effectLst/>
                <a:latin typeface="+mn-lt"/>
                <a:ea typeface="+mn-ea"/>
                <a:cs typeface="+mn-cs"/>
              </a:rPr>
              <a:t> </a:t>
            </a:r>
          </a:p>
          <a:p>
            <a:pPr rtl="0" fontAlgn="base"/>
            <a:endParaRPr lang="en-GB" sz="1200" b="0" i="0" kern="1200" dirty="0">
              <a:solidFill>
                <a:schemeClr val="tx1"/>
              </a:solidFill>
              <a:effectLst/>
              <a:latin typeface="+mn-lt"/>
              <a:ea typeface="+mn-ea"/>
              <a:cs typeface="+mn-cs"/>
            </a:endParaRPr>
          </a:p>
          <a:p>
            <a:pPr rtl="0" fontAlgn="base"/>
            <a:r>
              <a:rPr lang="en-GB" sz="1200" b="0" i="1" kern="1200" dirty="0">
                <a:solidFill>
                  <a:schemeClr val="tx1"/>
                </a:solidFill>
                <a:effectLst/>
                <a:latin typeface="+mn-lt"/>
                <a:ea typeface="+mn-ea"/>
                <a:cs typeface="+mn-cs"/>
              </a:rPr>
              <a:t>While these findings are promising, most experts emphasize that sauna is a supportive wellness practice rather than a medical treatment. The benefits are strongest when sauna bathing is done regularly, safely, and as part of a healthy lifestyle.</a:t>
            </a:r>
            <a:r>
              <a:rPr lang="en-GB" sz="1200" b="0" i="0" kern="1200" dirty="0">
                <a:solidFill>
                  <a:schemeClr val="tx1"/>
                </a:solidFill>
                <a:effectLst/>
                <a:latin typeface="+mn-lt"/>
                <a:ea typeface="+mn-ea"/>
                <a:cs typeface="+mn-cs"/>
              </a:rPr>
              <a:t> </a:t>
            </a:r>
          </a:p>
          <a:p>
            <a:pPr rtl="0" fontAlgn="base"/>
            <a:endParaRPr lang="en-GB" sz="1200" b="0" i="0" kern="1200" dirty="0">
              <a:solidFill>
                <a:schemeClr val="tx1"/>
              </a:solidFill>
              <a:effectLst/>
              <a:latin typeface="+mn-lt"/>
              <a:ea typeface="+mn-ea"/>
              <a:cs typeface="+mn-cs"/>
            </a:endParaRPr>
          </a:p>
          <a:p>
            <a:pPr rtl="0" fontAlgn="base"/>
            <a:r>
              <a:rPr lang="en-GB" sz="1200" b="0" i="1" kern="1200" dirty="0">
                <a:solidFill>
                  <a:schemeClr val="tx1"/>
                </a:solidFill>
                <a:effectLst/>
                <a:latin typeface="+mn-lt"/>
                <a:ea typeface="+mn-ea"/>
                <a:cs typeface="+mn-cs"/>
              </a:rPr>
              <a:t>While sauna does not have any strict rules to follow, there are a few things that are polite to take into account. The Finnish sauna etiquette is roughly as follows, especially when bathing in a public sauna with people you don’t know: </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Wash before entering.</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Sit on a seat cover for hygiene.</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Keep a calm and respectful atmosphere.</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Speak quietly or remain silent.</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Ask before adding more water on the heater when others are present.</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Respect personal space.</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Consider others when sharing a public sauna.</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endParaRPr lang="en-GB" sz="1200" b="0" i="0" kern="1200" dirty="0">
              <a:solidFill>
                <a:schemeClr val="tx1"/>
              </a:solidFill>
              <a:effectLst/>
              <a:latin typeface="+mn-lt"/>
              <a:ea typeface="+mn-ea"/>
              <a:cs typeface="+mn-cs"/>
            </a:endParaRPr>
          </a:p>
          <a:p>
            <a:pPr rtl="0" fontAlgn="base"/>
            <a:r>
              <a:rPr lang="en-GB" sz="1200" b="0" i="1" kern="1200" dirty="0">
                <a:solidFill>
                  <a:schemeClr val="tx1"/>
                </a:solidFill>
                <a:effectLst/>
                <a:latin typeface="+mn-lt"/>
                <a:ea typeface="+mn-ea"/>
                <a:cs typeface="+mn-cs"/>
              </a:rPr>
              <a:t>And some nudity etiquette: </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In Finnish culture, nudity in the sauna is traditionally non-sexual and natural.</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It is associated with equality and practicality.</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In public or mixed saunas, swimwear or towels may be used depending on context.</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Comfort and consent are essential.</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In international settings, expectations should always be clarified in advance.</a:t>
            </a:r>
            <a:r>
              <a:rPr lang="en-GB" sz="1200" b="0" i="0" kern="1200" dirty="0">
                <a:solidFill>
                  <a:schemeClr val="tx1"/>
                </a:solidFill>
                <a:effectLst/>
                <a:latin typeface="+mn-lt"/>
                <a:ea typeface="+mn-ea"/>
                <a:cs typeface="+mn-cs"/>
              </a:rPr>
              <a:t> </a:t>
            </a:r>
          </a:p>
        </p:txBody>
      </p:sp>
      <p:sp>
        <p:nvSpPr>
          <p:cNvPr id="4" name="Dian numeron paikkamerkki 3">
            <a:extLst>
              <a:ext uri="{FF2B5EF4-FFF2-40B4-BE49-F238E27FC236}">
                <a16:creationId xmlns:a16="http://schemas.microsoft.com/office/drawing/2014/main" id="{82CF06D6-BAC4-C92F-4199-71BF9A0F5573}"/>
              </a:ext>
            </a:extLst>
          </p:cNvPr>
          <p:cNvSpPr>
            <a:spLocks noGrp="1"/>
          </p:cNvSpPr>
          <p:nvPr>
            <p:ph type="sldNum" sz="quarter" idx="5"/>
          </p:nvPr>
        </p:nvSpPr>
        <p:spPr/>
        <p:txBody>
          <a:bodyPr/>
          <a:lstStyle/>
          <a:p>
            <a:fld id="{94EC3156-D817-4798-A24F-2085AE082267}" type="slidenum">
              <a:rPr lang="fi-FI" smtClean="0"/>
              <a:pPr/>
              <a:t>19</a:t>
            </a:fld>
            <a:endParaRPr lang="fi-FI"/>
          </a:p>
        </p:txBody>
      </p:sp>
    </p:spTree>
    <p:extLst>
      <p:ext uri="{BB962C8B-B14F-4D97-AF65-F5344CB8AC3E}">
        <p14:creationId xmlns:p14="http://schemas.microsoft.com/office/powerpoint/2010/main" val="2913809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endParaRPr lang="en-US">
              <a:latin typeface="Finlandica"/>
              <a:ea typeface="Calibri"/>
              <a:cs typeface="Calibri"/>
            </a:endParaRPr>
          </a:p>
        </p:txBody>
      </p:sp>
      <p:sp>
        <p:nvSpPr>
          <p:cNvPr id="4" name="Dian numeron paikkamerkki 3"/>
          <p:cNvSpPr>
            <a:spLocks noGrp="1"/>
          </p:cNvSpPr>
          <p:nvPr>
            <p:ph type="sldNum" sz="quarter" idx="5"/>
          </p:nvPr>
        </p:nvSpPr>
        <p:spPr/>
        <p:txBody>
          <a:bodyPr/>
          <a:lstStyle/>
          <a:p>
            <a:fld id="{94EC3156-D817-4798-A24F-2085AE082267}" type="slidenum">
              <a:rPr lang="fi-FI" smtClean="0"/>
              <a:pPr/>
              <a:t>2</a:t>
            </a:fld>
            <a:endParaRPr lang="fi-FI"/>
          </a:p>
        </p:txBody>
      </p:sp>
    </p:spTree>
    <p:extLst>
      <p:ext uri="{BB962C8B-B14F-4D97-AF65-F5344CB8AC3E}">
        <p14:creationId xmlns:p14="http://schemas.microsoft.com/office/powerpoint/2010/main" val="696270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10019-D7F2-0932-08C0-3FE6EEF56969}"/>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6D9A56EE-6E62-EAD6-CDCA-8D1F35CB7267}"/>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4BFB6823-B27E-1D8E-DB78-1BF9C3AF818D}"/>
              </a:ext>
            </a:extLst>
          </p:cNvPr>
          <p:cNvSpPr>
            <a:spLocks noGrp="1"/>
          </p:cNvSpPr>
          <p:nvPr>
            <p:ph type="body" idx="1"/>
          </p:nvPr>
        </p:nvSpPr>
        <p:spPr/>
        <p:txBody>
          <a:bodyPr/>
          <a:lstStyle/>
          <a:p>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0D046323-B43C-57E6-F98A-18913D90531E}"/>
              </a:ext>
            </a:extLst>
          </p:cNvPr>
          <p:cNvSpPr>
            <a:spLocks noGrp="1"/>
          </p:cNvSpPr>
          <p:nvPr>
            <p:ph type="sldNum" sz="quarter" idx="5"/>
          </p:nvPr>
        </p:nvSpPr>
        <p:spPr/>
        <p:txBody>
          <a:bodyPr/>
          <a:lstStyle/>
          <a:p>
            <a:fld id="{94EC3156-D817-4798-A24F-2085AE082267}" type="slidenum">
              <a:rPr lang="fi-FI" smtClean="0"/>
              <a:pPr/>
              <a:t>20</a:t>
            </a:fld>
            <a:endParaRPr lang="fi-FI"/>
          </a:p>
        </p:txBody>
      </p:sp>
    </p:spTree>
    <p:extLst>
      <p:ext uri="{BB962C8B-B14F-4D97-AF65-F5344CB8AC3E}">
        <p14:creationId xmlns:p14="http://schemas.microsoft.com/office/powerpoint/2010/main" val="9562335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2DD94-CDDB-5A66-5930-CA806C39376E}"/>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F3D33F19-5116-BA4B-5FE2-2F851B99728F}"/>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A2AD04AA-08C8-E879-19B1-2465B4F9AB84}"/>
              </a:ext>
            </a:extLst>
          </p:cNvPr>
          <p:cNvSpPr>
            <a:spLocks noGrp="1"/>
          </p:cNvSpPr>
          <p:nvPr>
            <p:ph type="body" idx="1"/>
          </p:nvPr>
        </p:nvSpPr>
        <p:spPr/>
        <p:txBody>
          <a:bodyPr/>
          <a:lstStyle/>
          <a:p>
            <a:r>
              <a:rPr lang="en-GB" b="0" i="1" kern="1200">
                <a:solidFill>
                  <a:schemeClr val="tx1"/>
                </a:solidFill>
                <a:effectLst/>
              </a:rPr>
              <a:t>Sauna </a:t>
            </a:r>
            <a:r>
              <a:rPr lang="en-GB" i="1"/>
              <a:t>is sometimes described as a neutral space where hierarchy disappears</a:t>
            </a:r>
            <a:r>
              <a:rPr lang="en-GB" b="0" i="1" kern="1200">
                <a:solidFill>
                  <a:schemeClr val="tx1"/>
                </a:solidFill>
                <a:effectLst/>
              </a:rPr>
              <a:t>.</a:t>
            </a:r>
            <a:r>
              <a:rPr lang="en-GB" i="1"/>
              <a:t> Sauna diplomacy refers to informal discussions</a:t>
            </a:r>
            <a:r>
              <a:rPr lang="en-GB" b="0" i="1" kern="1200">
                <a:solidFill>
                  <a:schemeClr val="tx1"/>
                </a:solidFill>
                <a:effectLst/>
              </a:rPr>
              <a:t> and </a:t>
            </a:r>
            <a:r>
              <a:rPr lang="en-GB" i="1"/>
              <a:t>trust-building </a:t>
            </a:r>
            <a:r>
              <a:rPr lang="en-GB" b="0" i="1" kern="1200">
                <a:solidFill>
                  <a:schemeClr val="tx1"/>
                </a:solidFill>
                <a:effectLst/>
              </a:rPr>
              <a:t>in </a:t>
            </a:r>
            <a:r>
              <a:rPr lang="en-GB" i="1"/>
              <a:t>a relaxed </a:t>
            </a:r>
            <a:r>
              <a:rPr lang="en-GB" b="0" i="1" kern="1200">
                <a:solidFill>
                  <a:schemeClr val="tx1"/>
                </a:solidFill>
                <a:effectLst/>
              </a:rPr>
              <a:t>sauna </a:t>
            </a:r>
            <a:r>
              <a:rPr lang="en-GB" i="1"/>
              <a:t>setting</a:t>
            </a:r>
            <a:r>
              <a:rPr lang="en-GB" b="0" i="1" kern="1200">
                <a:solidFill>
                  <a:schemeClr val="tx1"/>
                </a:solidFill>
                <a:effectLst/>
              </a:rPr>
              <a:t>. </a:t>
            </a:r>
            <a:r>
              <a:rPr lang="en-GB" i="1"/>
              <a:t>It has been used in politics</a:t>
            </a:r>
            <a:r>
              <a:rPr lang="en-GB" b="0" i="1" kern="1200">
                <a:solidFill>
                  <a:schemeClr val="tx1"/>
                </a:solidFill>
                <a:effectLst/>
              </a:rPr>
              <a:t>, </a:t>
            </a:r>
            <a:r>
              <a:rPr lang="en-GB" i="1"/>
              <a:t>business</a:t>
            </a:r>
            <a:r>
              <a:rPr lang="en-GB" b="0" i="1" kern="1200">
                <a:solidFill>
                  <a:schemeClr val="tx1"/>
                </a:solidFill>
                <a:effectLst/>
              </a:rPr>
              <a:t>, and </a:t>
            </a:r>
            <a:r>
              <a:rPr lang="en-GB" i="1"/>
              <a:t>international relations</a:t>
            </a:r>
            <a:r>
              <a:rPr lang="en-GB" b="0" i="1" kern="1200">
                <a:solidFill>
                  <a:schemeClr val="tx1"/>
                </a:solidFill>
                <a:effectLst/>
              </a:rPr>
              <a:t>.</a:t>
            </a:r>
            <a:r>
              <a:rPr lang="en-GB" i="1"/>
              <a:t> The calm environment helps encourage openness</a:t>
            </a:r>
            <a:r>
              <a:rPr lang="en-GB" b="0" i="1" kern="1200">
                <a:solidFill>
                  <a:schemeClr val="tx1"/>
                </a:solidFill>
                <a:effectLst/>
              </a:rPr>
              <a:t> and </a:t>
            </a:r>
            <a:r>
              <a:rPr lang="en-GB" i="1"/>
              <a:t>honest dialogue</a:t>
            </a:r>
            <a:r>
              <a:rPr lang="en-GB" b="0" i="1" kern="1200">
                <a:solidFill>
                  <a:schemeClr val="tx1"/>
                </a:solidFill>
                <a:effectLst/>
              </a:rPr>
              <a:t>. </a:t>
            </a:r>
            <a:r>
              <a:rPr lang="en-GB" i="1"/>
              <a:t>Finnish peacekeeping missions have </a:t>
            </a:r>
            <a:r>
              <a:rPr lang="en-GB" b="0" i="1" kern="1200">
                <a:solidFill>
                  <a:schemeClr val="tx1"/>
                </a:solidFill>
                <a:effectLst/>
              </a:rPr>
              <a:t>also</a:t>
            </a:r>
            <a:r>
              <a:rPr lang="en-GB" i="1"/>
              <a:t> used field saunas </a:t>
            </a:r>
            <a:r>
              <a:rPr lang="en-GB" b="0" i="1" kern="1200">
                <a:solidFill>
                  <a:schemeClr val="tx1"/>
                </a:solidFill>
                <a:effectLst/>
              </a:rPr>
              <a:t>to support </a:t>
            </a:r>
            <a:r>
              <a:rPr lang="en-GB" i="1"/>
              <a:t>morale </a:t>
            </a:r>
            <a:r>
              <a:rPr lang="en-GB" b="0" i="1" kern="1200">
                <a:solidFill>
                  <a:schemeClr val="tx1"/>
                </a:solidFill>
                <a:effectLst/>
              </a:rPr>
              <a:t>and </a:t>
            </a:r>
            <a:r>
              <a:rPr lang="en-GB" i="1"/>
              <a:t>wellbeing</a:t>
            </a:r>
            <a:r>
              <a:rPr lang="en-GB" b="0" i="1" kern="1200">
                <a:solidFill>
                  <a:schemeClr val="tx1"/>
                </a:solidFill>
                <a:effectLst/>
              </a:rPr>
              <a:t>. </a:t>
            </a:r>
            <a:r>
              <a:rPr lang="en-GB" dirty="0"/>
              <a:t> </a:t>
            </a:r>
            <a:endParaRPr lang="en-US" dirty="0">
              <a:solidFill>
                <a:srgbClr val="444444"/>
              </a:solidFill>
            </a:endParaRPr>
          </a:p>
          <a:p>
            <a:r>
              <a:rPr lang="en-GB" i="1"/>
              <a:t>Sauna </a:t>
            </a:r>
            <a:endParaRPr lang="en-US" b="0" i="0" kern="1200">
              <a:solidFill>
                <a:srgbClr val="444444"/>
              </a:solidFill>
              <a:effectLst/>
              <a:ea typeface="+mn-ea"/>
              <a:cs typeface="+mn-cs"/>
            </a:endParaRPr>
          </a:p>
          <a:p>
            <a:endParaRPr lang="en-GB" b="0" i="0" kern="1200" dirty="0">
              <a:solidFill>
                <a:srgbClr val="444444"/>
              </a:solidFill>
              <a:effectLst/>
              <a:ea typeface="+mn-ea"/>
              <a:cs typeface="+mn-cs"/>
            </a:endParaRPr>
          </a:p>
          <a:p>
            <a:r>
              <a:rPr lang="en-GB" i="1"/>
              <a:t>Aid </a:t>
            </a:r>
            <a:r>
              <a:rPr lang="en-GB" b="0" i="1" kern="1200">
                <a:solidFill>
                  <a:schemeClr val="tx1"/>
                </a:solidFill>
                <a:effectLst/>
              </a:rPr>
              <a:t>and </a:t>
            </a:r>
            <a:r>
              <a:rPr lang="en-GB" i="1"/>
              <a:t>humanitarian use:</a:t>
            </a:r>
            <a:r>
              <a:rPr lang="en-GB" dirty="0"/>
              <a:t> </a:t>
            </a:r>
            <a:endParaRPr lang="en-US" b="0" i="0" kern="1200" dirty="0">
              <a:solidFill>
                <a:srgbClr val="444444"/>
              </a:solidFill>
              <a:effectLst/>
              <a:ea typeface="+mn-ea"/>
              <a:cs typeface="+mn-cs"/>
            </a:endParaRPr>
          </a:p>
          <a:p>
            <a:pPr marL="171450" indent="-171450">
              <a:buFont typeface="Arial,Sans-Serif"/>
              <a:buChar char="•"/>
            </a:pPr>
            <a:r>
              <a:rPr lang="en-GB" i="1"/>
              <a:t>Mobile saunas </a:t>
            </a:r>
            <a:r>
              <a:rPr lang="en-GB" b="0" i="1" kern="1200">
                <a:solidFill>
                  <a:schemeClr val="tx1"/>
                </a:solidFill>
                <a:effectLst/>
              </a:rPr>
              <a:t>have</a:t>
            </a:r>
            <a:r>
              <a:rPr lang="en-GB" i="1"/>
              <a:t> been delivered </a:t>
            </a:r>
            <a:r>
              <a:rPr lang="en-GB" b="0" i="1" kern="1200">
                <a:solidFill>
                  <a:schemeClr val="tx1"/>
                </a:solidFill>
                <a:effectLst/>
              </a:rPr>
              <a:t>to </a:t>
            </a:r>
            <a:r>
              <a:rPr lang="en-GB" i="1"/>
              <a:t>disaster </a:t>
            </a:r>
            <a:r>
              <a:rPr lang="en-GB" b="0" i="1" kern="1200">
                <a:solidFill>
                  <a:schemeClr val="tx1"/>
                </a:solidFill>
                <a:effectLst/>
              </a:rPr>
              <a:t>and </a:t>
            </a:r>
            <a:r>
              <a:rPr lang="en-GB" i="1"/>
              <a:t>crisis zones worldwide</a:t>
            </a:r>
            <a:r>
              <a:rPr lang="en-GB" b="0" i="1" kern="1200">
                <a:solidFill>
                  <a:schemeClr val="tx1"/>
                </a:solidFill>
                <a:effectLst/>
              </a:rPr>
              <a:t>.</a:t>
            </a:r>
            <a:r>
              <a:rPr lang="en-GB" b="0" i="0" kern="1200" dirty="0">
                <a:solidFill>
                  <a:schemeClr val="tx1"/>
                </a:solidFill>
                <a:effectLst/>
              </a:rPr>
              <a:t> </a:t>
            </a:r>
            <a:endParaRPr lang="en-US" b="0" i="0" kern="1200" dirty="0">
              <a:solidFill>
                <a:srgbClr val="444444"/>
              </a:solidFill>
              <a:effectLst/>
            </a:endParaRPr>
          </a:p>
          <a:p>
            <a:pPr marL="171450" indent="-171450">
              <a:buFont typeface="Arial,Sans-Serif"/>
              <a:buChar char="•"/>
            </a:pPr>
            <a:r>
              <a:rPr lang="en-GB" i="1"/>
              <a:t>They </a:t>
            </a:r>
            <a:r>
              <a:rPr lang="en-GB" b="0" i="1" kern="1200">
                <a:solidFill>
                  <a:schemeClr val="tx1"/>
                </a:solidFill>
                <a:effectLst/>
              </a:rPr>
              <a:t>are </a:t>
            </a:r>
            <a:r>
              <a:rPr lang="en-GB" i="1"/>
              <a:t>used in refugee camps, war zones</a:t>
            </a:r>
            <a:r>
              <a:rPr lang="en-GB" b="0" i="1" kern="1200">
                <a:solidFill>
                  <a:schemeClr val="tx1"/>
                </a:solidFill>
                <a:effectLst/>
              </a:rPr>
              <a:t>, and </a:t>
            </a:r>
            <a:r>
              <a:rPr lang="en-GB" i="1"/>
              <a:t>after </a:t>
            </a:r>
            <a:r>
              <a:rPr lang="en-GB" b="0" i="1" kern="1200">
                <a:solidFill>
                  <a:schemeClr val="tx1"/>
                </a:solidFill>
                <a:effectLst/>
              </a:rPr>
              <a:t>natural</a:t>
            </a:r>
            <a:r>
              <a:rPr lang="en-GB" i="1"/>
              <a:t> disasters</a:t>
            </a:r>
            <a:r>
              <a:rPr lang="en-GB" b="0" i="1" kern="1200">
                <a:solidFill>
                  <a:schemeClr val="tx1"/>
                </a:solidFill>
                <a:effectLst/>
              </a:rPr>
              <a:t>.</a:t>
            </a:r>
            <a:r>
              <a:rPr lang="en-GB" b="0" i="0" kern="1200" dirty="0">
                <a:solidFill>
                  <a:schemeClr val="tx1"/>
                </a:solidFill>
                <a:effectLst/>
              </a:rPr>
              <a:t> </a:t>
            </a:r>
            <a:endParaRPr lang="en-US" b="0" i="0" kern="1200" dirty="0">
              <a:solidFill>
                <a:srgbClr val="444444"/>
              </a:solidFill>
              <a:effectLst/>
            </a:endParaRPr>
          </a:p>
          <a:p>
            <a:pPr marL="171450" indent="-171450">
              <a:buFont typeface="Arial,Sans-Serif"/>
              <a:buChar char="•"/>
            </a:pPr>
            <a:r>
              <a:rPr lang="en-GB" i="1"/>
              <a:t>They provide hygiene, stress relief, dignity, </a:t>
            </a:r>
            <a:r>
              <a:rPr lang="en-GB" b="0" i="1" kern="1200">
                <a:solidFill>
                  <a:schemeClr val="tx1"/>
                </a:solidFill>
                <a:effectLst/>
              </a:rPr>
              <a:t>and </a:t>
            </a:r>
            <a:r>
              <a:rPr lang="en-GB" i="1"/>
              <a:t>psychological support</a:t>
            </a:r>
            <a:r>
              <a:rPr lang="en-GB" b="0" i="1" kern="1200">
                <a:solidFill>
                  <a:schemeClr val="tx1"/>
                </a:solidFill>
                <a:effectLst/>
              </a:rPr>
              <a:t>.</a:t>
            </a:r>
            <a:r>
              <a:rPr lang="en-GB" b="0" i="0" kern="1200" dirty="0">
                <a:solidFill>
                  <a:schemeClr val="tx1"/>
                </a:solidFill>
                <a:effectLst/>
              </a:rPr>
              <a:t> </a:t>
            </a:r>
            <a:endParaRPr lang="en-US" b="0" i="0" kern="1200" dirty="0">
              <a:solidFill>
                <a:srgbClr val="444444"/>
              </a:solidFill>
              <a:effectLst/>
            </a:endParaRPr>
          </a:p>
          <a:p>
            <a:pPr marL="171450" indent="-171450">
              <a:buFont typeface="Arial,Sans-Serif"/>
              <a:buChar char="•"/>
            </a:pPr>
            <a:r>
              <a:rPr lang="en-GB" i="1"/>
              <a:t>For example</a:t>
            </a:r>
            <a:r>
              <a:rPr lang="en-GB" b="0" i="1" kern="1200">
                <a:solidFill>
                  <a:schemeClr val="tx1"/>
                </a:solidFill>
                <a:effectLst/>
              </a:rPr>
              <a:t>, </a:t>
            </a:r>
            <a:r>
              <a:rPr lang="en-GB" i="1"/>
              <a:t>mobile sauna projects have been </a:t>
            </a:r>
            <a:r>
              <a:rPr lang="en-GB" b="0" i="1" kern="1200">
                <a:solidFill>
                  <a:schemeClr val="tx1"/>
                </a:solidFill>
                <a:effectLst/>
              </a:rPr>
              <a:t>used </a:t>
            </a:r>
            <a:r>
              <a:rPr lang="en-GB" i="1"/>
              <a:t>in Ukraine to support civilians </a:t>
            </a:r>
            <a:r>
              <a:rPr lang="en-GB" b="0" i="1" kern="1200">
                <a:solidFill>
                  <a:schemeClr val="tx1"/>
                </a:solidFill>
                <a:effectLst/>
              </a:rPr>
              <a:t>and </a:t>
            </a:r>
            <a:r>
              <a:rPr lang="en-GB" i="1"/>
              <a:t>aid workers</a:t>
            </a:r>
            <a:r>
              <a:rPr lang="en-GB" b="0" i="1" kern="1200">
                <a:solidFill>
                  <a:schemeClr val="tx1"/>
                </a:solidFill>
                <a:effectLst/>
              </a:rPr>
              <a:t>.</a:t>
            </a:r>
            <a:r>
              <a:rPr lang="en-GB" b="0" i="0" kern="1200" dirty="0">
                <a:solidFill>
                  <a:schemeClr val="tx1"/>
                </a:solidFill>
                <a:effectLst/>
              </a:rPr>
              <a:t> </a:t>
            </a:r>
            <a:endParaRPr lang="en-US" b="0" i="0" kern="1200" dirty="0">
              <a:solidFill>
                <a:srgbClr val="444444"/>
              </a:solidFill>
              <a:effectLst/>
            </a:endParaRPr>
          </a:p>
          <a:p>
            <a:pPr marL="171450" indent="-171450">
              <a:buFont typeface="Arial,Sans-Serif"/>
              <a:buChar char="•"/>
            </a:pPr>
            <a:r>
              <a:rPr lang="en-GB" i="1"/>
              <a:t>Saunas can </a:t>
            </a:r>
            <a:r>
              <a:rPr lang="en-GB" b="0" i="1" kern="1200">
                <a:solidFill>
                  <a:schemeClr val="tx1"/>
                </a:solidFill>
                <a:effectLst/>
              </a:rPr>
              <a:t>be </a:t>
            </a:r>
            <a:r>
              <a:rPr lang="en-GB" i="1"/>
              <a:t>built quickly from local or recycled materials</a:t>
            </a:r>
            <a:r>
              <a:rPr lang="en-GB" b="0" i="1" kern="1200">
                <a:solidFill>
                  <a:schemeClr val="tx1"/>
                </a:solidFill>
                <a:effectLst/>
              </a:rPr>
              <a:t>.</a:t>
            </a:r>
            <a:r>
              <a:rPr lang="en-GB" b="0" i="0" kern="1200" dirty="0">
                <a:solidFill>
                  <a:schemeClr val="tx1"/>
                </a:solidFill>
                <a:effectLst/>
              </a:rPr>
              <a:t> </a:t>
            </a:r>
            <a:endParaRPr lang="en-GB" dirty="0"/>
          </a:p>
        </p:txBody>
      </p:sp>
      <p:sp>
        <p:nvSpPr>
          <p:cNvPr id="4" name="Dian numeron paikkamerkki 3">
            <a:extLst>
              <a:ext uri="{FF2B5EF4-FFF2-40B4-BE49-F238E27FC236}">
                <a16:creationId xmlns:a16="http://schemas.microsoft.com/office/drawing/2014/main" id="{A23F45DC-564B-0CE5-3D09-80A0461EB74F}"/>
              </a:ext>
            </a:extLst>
          </p:cNvPr>
          <p:cNvSpPr>
            <a:spLocks noGrp="1"/>
          </p:cNvSpPr>
          <p:nvPr>
            <p:ph type="sldNum" sz="quarter" idx="5"/>
          </p:nvPr>
        </p:nvSpPr>
        <p:spPr/>
        <p:txBody>
          <a:bodyPr/>
          <a:lstStyle/>
          <a:p>
            <a:fld id="{94EC3156-D817-4798-A24F-2085AE082267}" type="slidenum">
              <a:rPr lang="fi-FI" smtClean="0"/>
              <a:pPr/>
              <a:t>21</a:t>
            </a:fld>
            <a:endParaRPr lang="fi-FI"/>
          </a:p>
        </p:txBody>
      </p:sp>
    </p:spTree>
    <p:extLst>
      <p:ext uri="{BB962C8B-B14F-4D97-AF65-F5344CB8AC3E}">
        <p14:creationId xmlns:p14="http://schemas.microsoft.com/office/powerpoint/2010/main" val="20281268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ED878-8B60-9D89-972A-8C2E91BF5829}"/>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1BEBCB3-DD05-DEAF-177E-EF9DEF58A195}"/>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3B9F6EA7-9D3A-C373-8B4C-AE4AEE24390F}"/>
              </a:ext>
            </a:extLst>
          </p:cNvPr>
          <p:cNvSpPr>
            <a:spLocks noGrp="1"/>
          </p:cNvSpPr>
          <p:nvPr>
            <p:ph type="body" idx="1"/>
          </p:nvPr>
        </p:nvSpPr>
        <p:spPr/>
        <p:txBody>
          <a:bodyPr/>
          <a:lstStyle/>
          <a:p>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5D4D1D8A-2B74-A815-D1A5-EDBEB40826D9}"/>
              </a:ext>
            </a:extLst>
          </p:cNvPr>
          <p:cNvSpPr>
            <a:spLocks noGrp="1"/>
          </p:cNvSpPr>
          <p:nvPr>
            <p:ph type="sldNum" sz="quarter" idx="5"/>
          </p:nvPr>
        </p:nvSpPr>
        <p:spPr/>
        <p:txBody>
          <a:bodyPr/>
          <a:lstStyle/>
          <a:p>
            <a:fld id="{94EC3156-D817-4798-A24F-2085AE082267}" type="slidenum">
              <a:rPr lang="fi-FI" smtClean="0"/>
              <a:pPr/>
              <a:t>22</a:t>
            </a:fld>
            <a:endParaRPr lang="fi-FI"/>
          </a:p>
        </p:txBody>
      </p:sp>
    </p:spTree>
    <p:extLst>
      <p:ext uri="{BB962C8B-B14F-4D97-AF65-F5344CB8AC3E}">
        <p14:creationId xmlns:p14="http://schemas.microsoft.com/office/powerpoint/2010/main" val="218127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8B5CC-19B5-AAD9-DA17-5720908DFCBE}"/>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F31D01C6-AAE8-69A7-C554-530BDB0357DB}"/>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A6F6259A-C21D-B9E1-03E9-9D6543503FB9}"/>
              </a:ext>
            </a:extLst>
          </p:cNvPr>
          <p:cNvSpPr>
            <a:spLocks noGrp="1"/>
          </p:cNvSpPr>
          <p:nvPr>
            <p:ph type="body" idx="1"/>
          </p:nvPr>
        </p:nvSpPr>
        <p:spPr/>
        <p:txBody>
          <a:bodyPr/>
          <a:lstStyle/>
          <a:p>
            <a:pPr>
              <a:buFont typeface="Arial"/>
              <a:buChar char="•"/>
            </a:pPr>
            <a:r>
              <a:rPr lang="en-US"/>
              <a:t> </a:t>
            </a:r>
            <a:r>
              <a:rPr lang="en-US" err="1"/>
              <a:t>Tähän</a:t>
            </a:r>
            <a:r>
              <a:rPr lang="en-US"/>
              <a:t> </a:t>
            </a:r>
            <a:r>
              <a:rPr lang="en-US" err="1"/>
              <a:t>osioon</a:t>
            </a:r>
            <a:r>
              <a:rPr lang="en-US"/>
              <a:t> </a:t>
            </a:r>
            <a:r>
              <a:rPr lang="en-US" err="1"/>
              <a:t>voi</a:t>
            </a:r>
            <a:r>
              <a:rPr lang="en-US"/>
              <a:t> </a:t>
            </a:r>
            <a:r>
              <a:rPr lang="en-US" err="1"/>
              <a:t>koota</a:t>
            </a:r>
            <a:r>
              <a:rPr lang="en-US"/>
              <a:t> </a:t>
            </a:r>
            <a:r>
              <a:rPr lang="en-US" err="1"/>
              <a:t>vastaanottajan</a:t>
            </a:r>
            <a:r>
              <a:rPr lang="en-US"/>
              <a:t> ja </a:t>
            </a:r>
            <a:r>
              <a:rPr lang="en-US" err="1"/>
              <a:t>tilanteen</a:t>
            </a:r>
            <a:r>
              <a:rPr lang="en-US"/>
              <a:t> </a:t>
            </a:r>
            <a:r>
              <a:rPr lang="en-US" err="1"/>
              <a:t>mukaan</a:t>
            </a:r>
            <a:r>
              <a:rPr lang="en-US"/>
              <a:t> </a:t>
            </a:r>
            <a:r>
              <a:rPr lang="en-US" err="1"/>
              <a:t>personoitavia</a:t>
            </a:r>
            <a:r>
              <a:rPr lang="en-US"/>
              <a:t> </a:t>
            </a:r>
            <a:r>
              <a:rPr lang="en-US" err="1"/>
              <a:t>asioita</a:t>
            </a:r>
            <a:r>
              <a:rPr lang="en-US"/>
              <a:t>, </a:t>
            </a:r>
            <a:r>
              <a:rPr lang="en-US" err="1"/>
              <a:t>toki</a:t>
            </a:r>
            <a:r>
              <a:rPr lang="en-US"/>
              <a:t> </a:t>
            </a:r>
            <a:r>
              <a:rPr lang="en-US" err="1"/>
              <a:t>elokuvakulman</a:t>
            </a:r>
            <a:r>
              <a:rPr lang="en-US"/>
              <a:t> </a:t>
            </a:r>
            <a:r>
              <a:rPr lang="en-US" err="1"/>
              <a:t>huomioiden</a:t>
            </a:r>
            <a:r>
              <a:rPr lang="en-US"/>
              <a:t>.</a:t>
            </a:r>
          </a:p>
          <a:p>
            <a:pPr marL="171450" indent="-171450">
              <a:buFont typeface="Arial,Sans-Serif"/>
              <a:buChar char="•"/>
            </a:pPr>
            <a:endParaRPr lang="fi"/>
          </a:p>
          <a:p>
            <a:pPr marL="171450" indent="-171450">
              <a:buFont typeface="Arial,Sans-Serif"/>
              <a:buChar char="•"/>
            </a:pPr>
            <a:endParaRPr lang="fi"/>
          </a:p>
          <a:p>
            <a:endParaRPr lang="fi"/>
          </a:p>
        </p:txBody>
      </p:sp>
      <p:sp>
        <p:nvSpPr>
          <p:cNvPr id="4" name="Dian numeron paikkamerkki 3">
            <a:extLst>
              <a:ext uri="{FF2B5EF4-FFF2-40B4-BE49-F238E27FC236}">
                <a16:creationId xmlns:a16="http://schemas.microsoft.com/office/drawing/2014/main" id="{F274A3E0-74D4-3F98-8E8B-B66292CACF15}"/>
              </a:ext>
            </a:extLst>
          </p:cNvPr>
          <p:cNvSpPr>
            <a:spLocks noGrp="1"/>
          </p:cNvSpPr>
          <p:nvPr>
            <p:ph type="sldNum" sz="quarter" idx="5"/>
          </p:nvPr>
        </p:nvSpPr>
        <p:spPr/>
        <p:txBody>
          <a:bodyPr/>
          <a:lstStyle/>
          <a:p>
            <a:fld id="{94EC3156-D817-4798-A24F-2085AE082267}" type="slidenum">
              <a:rPr lang="fi-FI" smtClean="0"/>
              <a:pPr/>
              <a:t>23</a:t>
            </a:fld>
            <a:endParaRPr lang="fi-FI"/>
          </a:p>
        </p:txBody>
      </p:sp>
    </p:spTree>
    <p:extLst>
      <p:ext uri="{BB962C8B-B14F-4D97-AF65-F5344CB8AC3E}">
        <p14:creationId xmlns:p14="http://schemas.microsoft.com/office/powerpoint/2010/main" val="32739140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endParaRPr lang="en-US"/>
          </a:p>
        </p:txBody>
      </p:sp>
      <p:sp>
        <p:nvSpPr>
          <p:cNvPr id="4" name="Dian numeron paikkamerkki 3"/>
          <p:cNvSpPr>
            <a:spLocks noGrp="1"/>
          </p:cNvSpPr>
          <p:nvPr>
            <p:ph type="sldNum" sz="quarter" idx="5"/>
          </p:nvPr>
        </p:nvSpPr>
        <p:spPr/>
        <p:txBody>
          <a:bodyPr/>
          <a:lstStyle/>
          <a:p>
            <a:fld id="{94EC3156-D817-4798-A24F-2085AE082267}" type="slidenum">
              <a:rPr lang="fi-FI" smtClean="0"/>
              <a:pPr/>
              <a:t>24</a:t>
            </a:fld>
            <a:endParaRPr lang="fi-FI"/>
          </a:p>
        </p:txBody>
      </p:sp>
    </p:spTree>
    <p:extLst>
      <p:ext uri="{BB962C8B-B14F-4D97-AF65-F5344CB8AC3E}">
        <p14:creationId xmlns:p14="http://schemas.microsoft.com/office/powerpoint/2010/main" val="1625624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3B80A-7D8E-B35A-C03F-80469C693BC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ECD0D1DD-2757-53A4-2B34-071FA55409D7}"/>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F33CBFC5-2335-D055-3328-C66203FF1EF7}"/>
              </a:ext>
            </a:extLst>
          </p:cNvPr>
          <p:cNvSpPr>
            <a:spLocks noGrp="1"/>
          </p:cNvSpPr>
          <p:nvPr>
            <p:ph type="body" idx="1"/>
          </p:nvPr>
        </p:nvSpPr>
        <p:spPr/>
        <p:txBody>
          <a:bodyPr/>
          <a:lstStyle/>
          <a:p>
            <a:pPr rtl="0" fontAlgn="base"/>
            <a:r>
              <a:rPr lang="en-GB" sz="1200" b="0" i="1" kern="1200" dirty="0">
                <a:solidFill>
                  <a:schemeClr val="tx1"/>
                </a:solidFill>
                <a:effectLst/>
                <a:latin typeface="+mn-lt"/>
                <a:ea typeface="+mn-ea"/>
                <a:cs typeface="+mn-cs"/>
              </a:rPr>
              <a:t>A sauna is a small room or building designed for heat sessions, where people sit in high temperatures to relax and sweat. It is traditionally used in Finland for cleansing the body, improving circulation, and clearing minds.</a:t>
            </a:r>
            <a:r>
              <a:rPr lang="en-GB" sz="1200" b="0" i="0" kern="1200" dirty="0">
                <a:solidFill>
                  <a:schemeClr val="tx1"/>
                </a:solidFill>
                <a:effectLst/>
                <a:latin typeface="+mn-lt"/>
                <a:ea typeface="+mn-ea"/>
                <a:cs typeface="+mn-cs"/>
              </a:rPr>
              <a:t> </a:t>
            </a:r>
          </a:p>
          <a:p>
            <a:pPr rtl="0" fontAlgn="base"/>
            <a:endParaRPr lang="en-GB" sz="1200" b="0" i="0" kern="1200" dirty="0">
              <a:solidFill>
                <a:schemeClr val="tx1"/>
              </a:solidFill>
              <a:effectLst/>
              <a:latin typeface="+mn-lt"/>
              <a:ea typeface="+mn-ea"/>
              <a:cs typeface="+mn-cs"/>
            </a:endParaRPr>
          </a:p>
          <a:p>
            <a:pPr rtl="0" fontAlgn="base"/>
            <a:r>
              <a:rPr lang="en-GB" sz="1200" b="0" i="1" kern="1200" dirty="0">
                <a:solidFill>
                  <a:schemeClr val="tx1"/>
                </a:solidFill>
                <a:effectLst/>
                <a:latin typeface="+mn-lt"/>
                <a:ea typeface="+mn-ea"/>
                <a:cs typeface="+mn-cs"/>
              </a:rPr>
              <a:t>The word “sauna” is also Finland’s gift to the world: it’s the best-known Finnish word in global use. It might be special, but for Finns sauna is also part of everyday life. It is a place to relax, reflect, and spend time together, and there are over 3 million saunas for just 5.7 million Finns.</a:t>
            </a:r>
            <a:r>
              <a:rPr lang="en-GB" sz="1200" b="0" i="0" kern="1200" dirty="0">
                <a:solidFill>
                  <a:schemeClr val="tx1"/>
                </a:solidFill>
                <a:effectLst/>
                <a:latin typeface="+mn-lt"/>
                <a:ea typeface="+mn-ea"/>
                <a:cs typeface="+mn-cs"/>
              </a:rPr>
              <a:t> </a:t>
            </a:r>
          </a:p>
          <a:p>
            <a:pPr rtl="0" fontAlgn="base"/>
            <a:endParaRPr lang="en-GB"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200" i="1" kern="1200" dirty="0">
                <a:solidFill>
                  <a:schemeClr val="tx1"/>
                </a:solidFill>
                <a:effectLst/>
                <a:latin typeface="+mn-lt"/>
                <a:ea typeface="+mn-ea"/>
                <a:cs typeface="+mn-cs"/>
              </a:rPr>
              <a:t>Finland is not only a sauna country — it is also a sauna expertise country.</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200" i="1"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200" i="1" kern="1200" dirty="0">
                <a:solidFill>
                  <a:schemeClr val="tx1"/>
                </a:solidFill>
                <a:effectLst/>
                <a:latin typeface="+mn-lt"/>
                <a:ea typeface="+mn-ea"/>
                <a:cs typeface="+mn-cs"/>
              </a:rPr>
              <a:t>Around sauna culture, Finland has developed a broad ecosystem of companies, designers, architects, manufacturers, tourism operators, wellness professionals, and experience developers. Together they create authentic Finnish sauna experiences for homes, hotels, spas, public saunas, destinations, and international markets.</a:t>
            </a:r>
            <a:endParaRPr lang="en-GB" sz="1200" b="0" i="0" kern="1200" dirty="0">
              <a:solidFill>
                <a:schemeClr val="tx1"/>
              </a:solidFill>
              <a:effectLst/>
              <a:latin typeface="+mn-lt"/>
              <a:ea typeface="+mn-ea"/>
              <a:cs typeface="+mn-cs"/>
            </a:endParaRPr>
          </a:p>
          <a:p>
            <a:pPr rtl="0" fontAlgn="base"/>
            <a:endParaRPr lang="en-GB" sz="1200" b="0" i="0" kern="1200" dirty="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90D83EC7-4516-7B57-7566-9C256030E656}"/>
              </a:ext>
            </a:extLst>
          </p:cNvPr>
          <p:cNvSpPr>
            <a:spLocks noGrp="1"/>
          </p:cNvSpPr>
          <p:nvPr>
            <p:ph type="sldNum" sz="quarter" idx="5"/>
          </p:nvPr>
        </p:nvSpPr>
        <p:spPr/>
        <p:txBody>
          <a:bodyPr/>
          <a:lstStyle/>
          <a:p>
            <a:fld id="{94EC3156-D817-4798-A24F-2085AE082267}" type="slidenum">
              <a:rPr lang="fi-FI" smtClean="0"/>
              <a:pPr/>
              <a:t>3</a:t>
            </a:fld>
            <a:endParaRPr lang="fi-FI"/>
          </a:p>
        </p:txBody>
      </p:sp>
    </p:spTree>
    <p:extLst>
      <p:ext uri="{BB962C8B-B14F-4D97-AF65-F5344CB8AC3E}">
        <p14:creationId xmlns:p14="http://schemas.microsoft.com/office/powerpoint/2010/main" val="501744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FA343-B7A5-672A-1C27-2A6BDFE48A0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74C0D9A1-6677-5EF9-B049-0528D093D485}"/>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33917749-97C9-7E96-5287-268C86EC5AAE}"/>
              </a:ext>
            </a:extLst>
          </p:cNvPr>
          <p:cNvSpPr>
            <a:spLocks noGrp="1"/>
          </p:cNvSpPr>
          <p:nvPr>
            <p:ph type="body" idx="1"/>
          </p:nvPr>
        </p:nvSpPr>
        <p:spPr/>
        <p:txBody>
          <a:bodyPr/>
          <a:lstStyle/>
          <a:p>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A9CDE040-A3AD-4B72-40BA-DD9976D8A549}"/>
              </a:ext>
            </a:extLst>
          </p:cNvPr>
          <p:cNvSpPr>
            <a:spLocks noGrp="1"/>
          </p:cNvSpPr>
          <p:nvPr>
            <p:ph type="sldNum" sz="quarter" idx="5"/>
          </p:nvPr>
        </p:nvSpPr>
        <p:spPr/>
        <p:txBody>
          <a:bodyPr/>
          <a:lstStyle/>
          <a:p>
            <a:fld id="{94EC3156-D817-4798-A24F-2085AE082267}" type="slidenum">
              <a:rPr lang="fi-FI" smtClean="0"/>
              <a:pPr/>
              <a:t>4</a:t>
            </a:fld>
            <a:endParaRPr lang="fi-FI"/>
          </a:p>
        </p:txBody>
      </p:sp>
    </p:spTree>
    <p:extLst>
      <p:ext uri="{BB962C8B-B14F-4D97-AF65-F5344CB8AC3E}">
        <p14:creationId xmlns:p14="http://schemas.microsoft.com/office/powerpoint/2010/main" val="446371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0F9F6-B03F-1FC3-EF00-B54E2E84B2E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224F2862-029D-7361-EFFB-91B6ACDC0408}"/>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F283A2D-86C2-3DFB-8E46-2CB48FA6460B}"/>
              </a:ext>
            </a:extLst>
          </p:cNvPr>
          <p:cNvSpPr>
            <a:spLocks noGrp="1"/>
          </p:cNvSpPr>
          <p:nvPr>
            <p:ph type="body" idx="1"/>
          </p:nvPr>
        </p:nvSpPr>
        <p:spPr/>
        <p:txBody>
          <a:bodyPr/>
          <a:lstStyle/>
          <a:p>
            <a:pPr rtl="0" fontAlgn="base"/>
            <a:r>
              <a:rPr lang="en-GB" sz="1200" b="0" i="1" kern="1200" dirty="0">
                <a:solidFill>
                  <a:schemeClr val="tx1"/>
                </a:solidFill>
                <a:effectLst/>
                <a:latin typeface="+mn-lt"/>
                <a:ea typeface="+mn-ea"/>
                <a:cs typeface="+mn-cs"/>
              </a:rPr>
              <a:t>Saunas are ancient – they existed in Finland before churches. Traditionally, the sauna was the cleanest and most sacred building on the property. Back in the day people built the sauna first, then the house.</a:t>
            </a:r>
            <a:r>
              <a:rPr lang="en-GB" sz="1200" b="0" i="0" kern="1200" dirty="0">
                <a:solidFill>
                  <a:schemeClr val="tx1"/>
                </a:solidFill>
                <a:effectLst/>
                <a:latin typeface="+mn-lt"/>
                <a:ea typeface="+mn-ea"/>
                <a:cs typeface="+mn-cs"/>
              </a:rPr>
              <a:t> </a:t>
            </a:r>
          </a:p>
          <a:p>
            <a:endParaRPr lang="en-GB" dirty="0"/>
          </a:p>
          <a:p>
            <a:pPr rtl="0" fontAlgn="base"/>
            <a:r>
              <a:rPr lang="en-GB" sz="1200" b="0" i="1" kern="1200" dirty="0">
                <a:solidFill>
                  <a:schemeClr val="tx1"/>
                </a:solidFill>
                <a:effectLst/>
                <a:latin typeface="+mn-lt"/>
                <a:ea typeface="+mn-ea"/>
                <a:cs typeface="+mn-cs"/>
              </a:rPr>
              <a:t>Historically, births often took place in the sauna due to its warmth, cleanliness, and privacy. For much the same reasons, saunas have also been used for healing, washing the sick, and even preparing the deceased for their final journey – from birth to farewell.</a:t>
            </a:r>
            <a:r>
              <a:rPr lang="en-GB" sz="1200" b="0" i="0" kern="1200" dirty="0">
                <a:solidFill>
                  <a:schemeClr val="tx1"/>
                </a:solidFill>
                <a:effectLst/>
                <a:latin typeface="+mn-lt"/>
                <a:ea typeface="+mn-ea"/>
                <a:cs typeface="+mn-cs"/>
              </a:rPr>
              <a:t> </a:t>
            </a:r>
          </a:p>
          <a:p>
            <a:pPr rtl="0" fontAlgn="base"/>
            <a:endParaRPr lang="en-GB" sz="1200" b="0" i="0" kern="1200" dirty="0">
              <a:solidFill>
                <a:schemeClr val="tx1"/>
              </a:solidFill>
              <a:effectLst/>
              <a:latin typeface="+mn-lt"/>
              <a:ea typeface="+mn-ea"/>
              <a:cs typeface="+mn-cs"/>
            </a:endParaRPr>
          </a:p>
          <a:p>
            <a:pPr rtl="0" fontAlgn="base"/>
            <a:r>
              <a:rPr lang="en-GB" sz="1200" b="0" i="1" kern="1200" dirty="0">
                <a:solidFill>
                  <a:schemeClr val="tx1"/>
                </a:solidFill>
                <a:effectLst/>
                <a:latin typeface="+mn-lt"/>
                <a:ea typeface="+mn-ea"/>
                <a:cs typeface="+mn-cs"/>
              </a:rPr>
              <a:t>Before the 1900s – Public Saunas and Smoke Saunas: Smoke saunas were especially common in rural Finland for centuries, as they were simple to build and did not require a chimney. They were used not only for bathing but also for cooking, healing, and even preparing for important life events. Because they required patience and skill to heat properly, sauna sessions were often planned as special occasions. In cities public saunas were common. They were places where people bathed and met each other.</a:t>
            </a:r>
          </a:p>
          <a:p>
            <a:pPr rtl="0" fontAlgn="base"/>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a:t>
            </a:r>
          </a:p>
          <a:p>
            <a:pPr fontAlgn="base"/>
            <a:r>
              <a:rPr lang="en-GB" sz="1200" b="0" i="1" kern="1200" dirty="0">
                <a:solidFill>
                  <a:schemeClr val="tx1"/>
                </a:solidFill>
                <a:effectLst/>
                <a:latin typeface="+mn-lt"/>
                <a:ea typeface="+mn-ea"/>
                <a:cs typeface="+mn-cs"/>
              </a:rPr>
              <a:t>1900–1950 – The Era of Apartment Building Saunas: Urbanisation increased the need for shared saunas. The first electric saunas appeared alongside traditional wood-heated saunas.</a:t>
            </a:r>
            <a:r>
              <a:rPr lang="en-GB" sz="1200" b="0" i="0" kern="1200" dirty="0">
                <a:solidFill>
                  <a:schemeClr val="tx1"/>
                </a:solidFill>
                <a:effectLst/>
                <a:latin typeface="+mn-lt"/>
                <a:ea typeface="+mn-ea"/>
                <a:cs typeface="+mn-cs"/>
              </a:rPr>
              <a:t> </a:t>
            </a:r>
            <a:r>
              <a:rPr lang="en-FI" i="1" dirty="0"/>
              <a:t>1906: The oldest still-operating public sauna, Rajaportti, opens in Tampere. </a:t>
            </a:r>
            <a:endParaRPr lang="en-GB" sz="1200" b="0" i="1" kern="1200" dirty="0">
              <a:solidFill>
                <a:schemeClr val="tx1"/>
              </a:solidFill>
              <a:effectLst/>
              <a:latin typeface="+mn-lt"/>
              <a:ea typeface="+mn-ea"/>
              <a:cs typeface="+mn-cs"/>
            </a:endParaRPr>
          </a:p>
          <a:p>
            <a:pPr rtl="0" fontAlgn="base"/>
            <a:endParaRPr lang="en-GB" sz="1200" b="0" i="0" kern="1200" dirty="0">
              <a:solidFill>
                <a:schemeClr val="tx1"/>
              </a:solidFill>
              <a:effectLst/>
              <a:latin typeface="+mn-lt"/>
              <a:ea typeface="+mn-ea"/>
              <a:cs typeface="+mn-cs"/>
            </a:endParaRPr>
          </a:p>
          <a:p>
            <a:pPr rtl="0" fontAlgn="base"/>
            <a:r>
              <a:rPr lang="en-GB" sz="1200" b="0" i="1" kern="1200" dirty="0">
                <a:solidFill>
                  <a:schemeClr val="tx1"/>
                </a:solidFill>
                <a:effectLst/>
                <a:latin typeface="+mn-lt"/>
                <a:ea typeface="+mn-ea"/>
                <a:cs typeface="+mn-cs"/>
              </a:rPr>
              <a:t>1950–1980 – The Breakthrough of Home Saunas: Private saunas began to be built in detached houses and row houses. The electric sauna made having a home sauna easy and widespread. </a:t>
            </a:r>
            <a:r>
              <a:rPr lang="en-GB" sz="1200" b="0" i="0" kern="1200" dirty="0">
                <a:solidFill>
                  <a:schemeClr val="tx1"/>
                </a:solidFill>
                <a:effectLst/>
                <a:latin typeface="+mn-lt"/>
                <a:ea typeface="+mn-ea"/>
                <a:cs typeface="+mn-cs"/>
              </a:rPr>
              <a:t> </a:t>
            </a:r>
          </a:p>
          <a:p>
            <a:pPr rtl="0" fontAlgn="base"/>
            <a:endParaRPr lang="en-GB" sz="1200" b="0" i="0" kern="1200" dirty="0">
              <a:solidFill>
                <a:schemeClr val="tx1"/>
              </a:solidFill>
              <a:effectLst/>
              <a:latin typeface="+mn-lt"/>
              <a:ea typeface="+mn-ea"/>
              <a:cs typeface="+mn-cs"/>
            </a:endParaRPr>
          </a:p>
          <a:p>
            <a:pPr rtl="0" fontAlgn="base"/>
            <a:r>
              <a:rPr lang="en-GB" sz="1200" b="0" i="1" kern="1200" dirty="0">
                <a:solidFill>
                  <a:schemeClr val="tx1"/>
                </a:solidFill>
                <a:effectLst/>
                <a:latin typeface="+mn-lt"/>
                <a:ea typeface="+mn-ea"/>
                <a:cs typeface="+mn-cs"/>
              </a:rPr>
              <a:t>From the 1990s to the Present – The Revival of Public Saunas: Most Finns have access to a private sauna or a shared apartment building sauna. Modern public saunas, such as </a:t>
            </a:r>
            <a:r>
              <a:rPr lang="en-GB" sz="1200" b="0" i="1" kern="1200" dirty="0" err="1">
                <a:solidFill>
                  <a:schemeClr val="tx1"/>
                </a:solidFill>
                <a:effectLst/>
                <a:latin typeface="+mn-lt"/>
                <a:ea typeface="+mn-ea"/>
                <a:cs typeface="+mn-cs"/>
              </a:rPr>
              <a:t>Löyly</a:t>
            </a:r>
            <a:r>
              <a:rPr lang="en-GB" sz="1200" b="0" i="1" kern="1200" dirty="0">
                <a:solidFill>
                  <a:schemeClr val="tx1"/>
                </a:solidFill>
                <a:effectLst/>
                <a:latin typeface="+mn-lt"/>
                <a:ea typeface="+mn-ea"/>
                <a:cs typeface="+mn-cs"/>
              </a:rPr>
              <a:t> (est. 2016), have brought communal sauna culture back to cities.</a:t>
            </a:r>
            <a:r>
              <a:rPr lang="en-GB" sz="1200" b="0" i="0" kern="1200" dirty="0">
                <a:solidFill>
                  <a:schemeClr val="tx1"/>
                </a:solidFill>
                <a:effectLst/>
                <a:latin typeface="+mn-lt"/>
                <a:ea typeface="+mn-ea"/>
                <a:cs typeface="+mn-cs"/>
              </a:rPr>
              <a:t> </a:t>
            </a:r>
          </a:p>
          <a:p>
            <a:endParaRPr lang="en-GB" sz="1200" b="0" i="0" kern="1200" dirty="0">
              <a:solidFill>
                <a:schemeClr val="tx1"/>
              </a:solidFill>
              <a:effectLst/>
              <a:latin typeface="+mn-lt"/>
            </a:endParaRPr>
          </a:p>
          <a:p>
            <a:r>
              <a:rPr lang="en-GB" i="1" dirty="0"/>
              <a:t>Tampere became the world’s sauna capital in 2018. The title was earned thanks to the region’s high-quality saunas and its having the highest number of public saunas in Finland. The International Sauna Association and the Finnish Sauna Society awarded the Sauna Capital status.</a:t>
            </a:r>
          </a:p>
          <a:p>
            <a:pPr fontAlgn="base"/>
            <a:endParaRPr lang="en-GB" dirty="0"/>
          </a:p>
          <a:p>
            <a:pPr rtl="0" fontAlgn="base"/>
            <a:r>
              <a:rPr lang="en-GB" sz="1200" b="0" i="1" kern="1200" dirty="0">
                <a:solidFill>
                  <a:schemeClr val="tx1"/>
                </a:solidFill>
                <a:effectLst/>
                <a:latin typeface="+mn-lt"/>
                <a:ea typeface="+mn-ea"/>
                <a:cs typeface="+mn-cs"/>
              </a:rPr>
              <a:t>In 2020, Finnish sauna culture was added to the UNESCO Intangible Cultural Heritage list. UNESCO recognised sauna as an important part of Finland’s living cultural tradition, emphasising its role in daily life, wellbeing, and social connection. In Finnish culture, sauna is not just about bathing, it is a space for physical and mental cleansing, equality, and shared experience across generations.</a:t>
            </a:r>
            <a:r>
              <a:rPr lang="en-GB" sz="1200" b="0" i="0" kern="1200" dirty="0">
                <a:solidFill>
                  <a:schemeClr val="tx1"/>
                </a:solidFill>
                <a:effectLst/>
                <a:latin typeface="+mn-lt"/>
                <a:ea typeface="+mn-ea"/>
                <a:cs typeface="+mn-cs"/>
              </a:rPr>
              <a:t> </a:t>
            </a:r>
          </a:p>
          <a:p>
            <a:pPr rtl="0" fontAlgn="base"/>
            <a:endParaRPr lang="en-GB" sz="1200" b="0" i="0" kern="1200" dirty="0">
              <a:solidFill>
                <a:schemeClr val="tx1"/>
              </a:solidFill>
              <a:effectLst/>
              <a:latin typeface="+mn-lt"/>
              <a:ea typeface="+mn-ea"/>
              <a:cs typeface="+mn-cs"/>
            </a:endParaRPr>
          </a:p>
          <a:p>
            <a:pPr rtl="0" fontAlgn="base"/>
            <a:r>
              <a:rPr lang="en-GB" sz="1200" b="0" i="1" kern="1200" dirty="0">
                <a:solidFill>
                  <a:schemeClr val="tx1"/>
                </a:solidFill>
                <a:effectLst/>
                <a:latin typeface="+mn-lt"/>
                <a:ea typeface="+mn-ea"/>
                <a:cs typeface="+mn-cs"/>
              </a:rPr>
              <a:t>(Global sauna trends today:</a:t>
            </a:r>
            <a:r>
              <a:rPr lang="en-GB" sz="1200" b="0" i="0" kern="1200" dirty="0">
                <a:solidFill>
                  <a:schemeClr val="tx1"/>
                </a:solidFill>
                <a:effectLst/>
                <a:latin typeface="+mn-lt"/>
                <a:ea typeface="+mn-ea"/>
                <a:cs typeface="+mn-cs"/>
              </a:rPr>
              <a:t> </a:t>
            </a:r>
          </a:p>
          <a:p>
            <a:pPr rtl="0" fontAlgn="base"/>
            <a:r>
              <a:rPr lang="en-GB" sz="1200" b="0" i="1" kern="1200" dirty="0">
                <a:solidFill>
                  <a:schemeClr val="tx1"/>
                </a:solidFill>
                <a:effectLst/>
                <a:latin typeface="+mn-lt"/>
                <a:ea typeface="+mn-ea"/>
                <a:cs typeface="+mn-cs"/>
              </a:rPr>
              <a:t>Sauna has spread globally from Finland and evolved into many different styles. In some countries, it is no longer just a quiet wellness ritual but a social and sensory experience. A well-known example is </a:t>
            </a:r>
            <a:r>
              <a:rPr lang="en-GB" sz="1200" b="0" i="1" kern="1200" dirty="0" err="1">
                <a:solidFill>
                  <a:schemeClr val="tx1"/>
                </a:solidFill>
                <a:effectLst/>
                <a:latin typeface="+mn-lt"/>
                <a:ea typeface="+mn-ea"/>
                <a:cs typeface="+mn-cs"/>
              </a:rPr>
              <a:t>Aufguss</a:t>
            </a:r>
            <a:r>
              <a:rPr lang="en-GB" sz="1200" b="0" i="1" kern="1200" dirty="0">
                <a:solidFill>
                  <a:schemeClr val="tx1"/>
                </a:solidFill>
                <a:effectLst/>
                <a:latin typeface="+mn-lt"/>
                <a:ea typeface="+mn-ea"/>
                <a:cs typeface="+mn-cs"/>
              </a:rPr>
              <a:t>, especially in Central Europe, where a sauna master uses towels and essential oils to circulate heat, often combined with music, storytelling, or performance elements.</a:t>
            </a:r>
            <a:r>
              <a:rPr lang="en-GB" sz="1200" b="0" i="0" kern="1200" dirty="0">
                <a:solidFill>
                  <a:schemeClr val="tx1"/>
                </a:solidFill>
                <a:effectLst/>
                <a:latin typeface="+mn-lt"/>
                <a:ea typeface="+mn-ea"/>
                <a:cs typeface="+mn-cs"/>
              </a:rPr>
              <a:t> </a:t>
            </a:r>
          </a:p>
          <a:p>
            <a:pPr rtl="0" fontAlgn="base"/>
            <a:endParaRPr lang="en-GB" sz="1200" b="0" i="0" kern="1200" dirty="0">
              <a:solidFill>
                <a:schemeClr val="tx1"/>
              </a:solidFill>
              <a:effectLst/>
              <a:latin typeface="+mn-lt"/>
              <a:ea typeface="+mn-ea"/>
              <a:cs typeface="+mn-cs"/>
            </a:endParaRPr>
          </a:p>
          <a:p>
            <a:pPr rtl="0" fontAlgn="base"/>
            <a:r>
              <a:rPr lang="en-GB" sz="1200" b="0" i="1" kern="1200" dirty="0">
                <a:solidFill>
                  <a:schemeClr val="tx1"/>
                </a:solidFill>
                <a:effectLst/>
                <a:latin typeface="+mn-lt"/>
                <a:ea typeface="+mn-ea"/>
                <a:cs typeface="+mn-cs"/>
              </a:rPr>
              <a:t>Modern saunas also emphasise sound, smell, and visual arts, using music, aromatherapy, and lighting effects to create immersive experiences. In some places, there are even disco saunas, where DJs, loud music, and colourful lights turn the sauna into a party space.</a:t>
            </a:r>
            <a:r>
              <a:rPr lang="en-GB" sz="1200" b="0" i="0" kern="1200" dirty="0">
                <a:solidFill>
                  <a:schemeClr val="tx1"/>
                </a:solidFill>
                <a:effectLst/>
                <a:latin typeface="+mn-lt"/>
                <a:ea typeface="+mn-ea"/>
                <a:cs typeface="+mn-cs"/>
              </a:rPr>
              <a:t> </a:t>
            </a:r>
          </a:p>
          <a:p>
            <a:pPr rtl="0" fontAlgn="base"/>
            <a:r>
              <a:rPr lang="en-GB" sz="1200" b="0" i="1" kern="1200" dirty="0">
                <a:solidFill>
                  <a:schemeClr val="tx1"/>
                </a:solidFill>
                <a:effectLst/>
                <a:latin typeface="+mn-lt"/>
                <a:ea typeface="+mn-ea"/>
                <a:cs typeface="+mn-cs"/>
              </a:rPr>
              <a:t>Today, sauna remains a vibrant part of Finnish identity, with millions of sauna visits every week in Finland, and a growing international interest in sauna culture worldwide.)</a:t>
            </a:r>
            <a:r>
              <a:rPr lang="en-GB" sz="1200" b="0" i="0" kern="1200" dirty="0">
                <a:solidFill>
                  <a:schemeClr val="tx1"/>
                </a:solidFill>
                <a:effectLst/>
                <a:latin typeface="+mn-lt"/>
                <a:ea typeface="+mn-ea"/>
                <a:cs typeface="+mn-cs"/>
              </a:rPr>
              <a:t> </a:t>
            </a:r>
          </a:p>
        </p:txBody>
      </p:sp>
      <p:sp>
        <p:nvSpPr>
          <p:cNvPr id="4" name="Dian numeron paikkamerkki 3">
            <a:extLst>
              <a:ext uri="{FF2B5EF4-FFF2-40B4-BE49-F238E27FC236}">
                <a16:creationId xmlns:a16="http://schemas.microsoft.com/office/drawing/2014/main" id="{3B9C09B2-B494-044E-3A49-5231FBEE8019}"/>
              </a:ext>
            </a:extLst>
          </p:cNvPr>
          <p:cNvSpPr>
            <a:spLocks noGrp="1"/>
          </p:cNvSpPr>
          <p:nvPr>
            <p:ph type="sldNum" sz="quarter" idx="5"/>
          </p:nvPr>
        </p:nvSpPr>
        <p:spPr/>
        <p:txBody>
          <a:bodyPr/>
          <a:lstStyle/>
          <a:p>
            <a:fld id="{94EC3156-D817-4798-A24F-2085AE082267}" type="slidenum">
              <a:rPr lang="fi-FI" smtClean="0"/>
              <a:pPr/>
              <a:t>5</a:t>
            </a:fld>
            <a:endParaRPr lang="fi-FI"/>
          </a:p>
        </p:txBody>
      </p:sp>
    </p:spTree>
    <p:extLst>
      <p:ext uri="{BB962C8B-B14F-4D97-AF65-F5344CB8AC3E}">
        <p14:creationId xmlns:p14="http://schemas.microsoft.com/office/powerpoint/2010/main" val="1464487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CC611-9C2E-05DB-827E-7C79566CCE5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D3C9C58A-4142-981D-FAC4-2850902A31D2}"/>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B6BDC209-CD69-A1FC-5F04-89CCEA039C5D}"/>
              </a:ext>
            </a:extLst>
          </p:cNvPr>
          <p:cNvSpPr>
            <a:spLocks noGrp="1"/>
          </p:cNvSpPr>
          <p:nvPr>
            <p:ph type="body" idx="1"/>
          </p:nvPr>
        </p:nvSpPr>
        <p:spPr/>
        <p:txBody>
          <a:bodyPr/>
          <a:lstStyle/>
          <a:p>
            <a:pPr marL="171450" indent="-171450">
              <a:buFont typeface="Arial" panose="020B0604020202020204" pitchFamily="34" charset="0"/>
              <a:buChar char="•"/>
            </a:pPr>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5B2EA59A-1D79-6C03-66DE-CB80775EC31B}"/>
              </a:ext>
            </a:extLst>
          </p:cNvPr>
          <p:cNvSpPr>
            <a:spLocks noGrp="1"/>
          </p:cNvSpPr>
          <p:nvPr>
            <p:ph type="sldNum" sz="quarter" idx="5"/>
          </p:nvPr>
        </p:nvSpPr>
        <p:spPr/>
        <p:txBody>
          <a:bodyPr/>
          <a:lstStyle/>
          <a:p>
            <a:fld id="{94EC3156-D817-4798-A24F-2085AE082267}" type="slidenum">
              <a:rPr lang="fi-FI" smtClean="0"/>
              <a:pPr/>
              <a:t>6</a:t>
            </a:fld>
            <a:endParaRPr lang="fi-FI"/>
          </a:p>
        </p:txBody>
      </p:sp>
    </p:spTree>
    <p:extLst>
      <p:ext uri="{BB962C8B-B14F-4D97-AF65-F5344CB8AC3E}">
        <p14:creationId xmlns:p14="http://schemas.microsoft.com/office/powerpoint/2010/main" val="4041188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B6DE3-DEDD-4223-1AD8-FD6A30BB5BA1}"/>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5CE2F74E-99EC-2AAF-1283-C7C2EF504E70}"/>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3428F3C4-0B2D-7956-61C6-BC2C041CE01D}"/>
              </a:ext>
            </a:extLst>
          </p:cNvPr>
          <p:cNvSpPr>
            <a:spLocks noGrp="1"/>
          </p:cNvSpPr>
          <p:nvPr>
            <p:ph type="body" idx="1"/>
          </p:nvPr>
        </p:nvSpPr>
        <p:spPr/>
        <p:txBody>
          <a:bodyPr/>
          <a:lstStyle/>
          <a:p>
            <a:pPr rtl="0" fontAlgn="base"/>
            <a:r>
              <a:rPr lang="en-GB" sz="1200" b="0" i="1" kern="1200" dirty="0">
                <a:solidFill>
                  <a:schemeClr val="tx1"/>
                </a:solidFill>
                <a:effectLst/>
                <a:latin typeface="+mn-lt"/>
                <a:ea typeface="+mn-ea"/>
                <a:cs typeface="+mn-cs"/>
              </a:rPr>
              <a:t>Almost everyone living in Finland has access to at least one sauna. Almost every house, apartment and summer cottage has its own sauna. And almost every Finn probably has a photo of them as a baby or a small child sitting on the wooden sauna benches. It captures something very typical of Finnish life: sauna is not just for adults or special occasions, but a natural part of growing up.</a:t>
            </a:r>
            <a:r>
              <a:rPr lang="en-GB" sz="1200" b="0" i="0" kern="1200" dirty="0">
                <a:solidFill>
                  <a:schemeClr val="tx1"/>
                </a:solidFill>
                <a:effectLst/>
                <a:latin typeface="+mn-lt"/>
                <a:ea typeface="+mn-ea"/>
                <a:cs typeface="+mn-cs"/>
              </a:rPr>
              <a:t> </a:t>
            </a:r>
          </a:p>
          <a:p>
            <a:pPr rtl="0" fontAlgn="base"/>
            <a:endParaRPr lang="en-GB" sz="1200" b="0" i="0" kern="1200" dirty="0">
              <a:solidFill>
                <a:schemeClr val="tx1"/>
              </a:solidFill>
              <a:effectLst/>
              <a:latin typeface="+mn-lt"/>
              <a:ea typeface="+mn-ea"/>
              <a:cs typeface="+mn-cs"/>
            </a:endParaRPr>
          </a:p>
          <a:p>
            <a:pPr rtl="0" fontAlgn="base"/>
            <a:r>
              <a:rPr lang="en-GB" sz="1200" b="0" i="1" kern="1200" dirty="0">
                <a:solidFill>
                  <a:schemeClr val="tx1"/>
                </a:solidFill>
                <a:effectLst/>
                <a:latin typeface="+mn-lt"/>
                <a:ea typeface="+mn-ea"/>
                <a:cs typeface="+mn-cs"/>
              </a:rPr>
              <a:t>Saunas are found almost everywhere in Finnish society. Many workplaces have them to relax at the end of the day. Students hold parties in them to celebrate the night away. Whoever you are, sauna is there for you, at almost any imaginable place, for example:</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Sports </a:t>
            </a:r>
            <a:r>
              <a:rPr lang="en-GB" sz="1200" b="0" i="1" kern="1200" dirty="0" err="1">
                <a:solidFill>
                  <a:schemeClr val="tx1"/>
                </a:solidFill>
                <a:effectLst/>
                <a:latin typeface="+mn-lt"/>
                <a:ea typeface="+mn-ea"/>
                <a:cs typeface="+mn-cs"/>
              </a:rPr>
              <a:t>centers</a:t>
            </a:r>
            <a:r>
              <a:rPr lang="en-GB" sz="1200" b="0" i="1" kern="1200" dirty="0">
                <a:solidFill>
                  <a:schemeClr val="tx1"/>
                </a:solidFill>
                <a:effectLst/>
                <a:latin typeface="+mn-lt"/>
                <a:ea typeface="+mn-ea"/>
                <a:cs typeface="+mn-cs"/>
              </a:rPr>
              <a:t> and swimming halls</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Hotels and spas</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Amusement parks</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Universities and student housing</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Office buildings and factories</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Military bases</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Hospitals, maternity facilities, prisons, rehabilitation </a:t>
            </a:r>
            <a:r>
              <a:rPr lang="en-GB" sz="1200" b="0" i="1" kern="1200" dirty="0" err="1">
                <a:solidFill>
                  <a:schemeClr val="tx1"/>
                </a:solidFill>
                <a:effectLst/>
                <a:latin typeface="+mn-lt"/>
                <a:ea typeface="+mn-ea"/>
                <a:cs typeface="+mn-cs"/>
              </a:rPr>
              <a:t>centers</a:t>
            </a:r>
            <a:r>
              <a:rPr lang="en-GB" sz="1200" b="0" i="1" kern="1200" dirty="0">
                <a:solidFill>
                  <a:schemeClr val="tx1"/>
                </a:solidFill>
                <a:effectLst/>
                <a:latin typeface="+mn-lt"/>
                <a:ea typeface="+mn-ea"/>
                <a:cs typeface="+mn-cs"/>
              </a:rPr>
              <a:t>, hospices, and care homes for the elderly </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Presidential residences </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Government buildings</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Embassies abroad</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endParaRPr lang="en-GB" sz="1200" b="0" i="0" kern="1200" dirty="0">
              <a:solidFill>
                <a:schemeClr val="tx1"/>
              </a:solidFill>
              <a:effectLst/>
              <a:latin typeface="+mn-lt"/>
              <a:ea typeface="+mn-ea"/>
              <a:cs typeface="+mn-cs"/>
            </a:endParaRPr>
          </a:p>
          <a:p>
            <a:pPr rtl="0" fontAlgn="base"/>
            <a:r>
              <a:rPr lang="en-GB" sz="1200" b="0" i="1" kern="1200" dirty="0">
                <a:solidFill>
                  <a:schemeClr val="tx1"/>
                </a:solidFill>
                <a:effectLst/>
                <a:latin typeface="+mn-lt"/>
                <a:ea typeface="+mn-ea"/>
                <a:cs typeface="+mn-cs"/>
              </a:rPr>
              <a:t>Traditional Finnish belief also links sauna with natural healing. It has been used for colds, pain, fatigue, and melancholy, because it combines physical cleansing with emotional balance. It symbolises endurance, simplicity, and practical wisdom.</a:t>
            </a:r>
            <a:r>
              <a:rPr lang="en-GB" sz="1200" b="0" i="0" kern="1200" dirty="0">
                <a:solidFill>
                  <a:schemeClr val="tx1"/>
                </a:solidFill>
                <a:effectLst/>
                <a:latin typeface="+mn-lt"/>
                <a:ea typeface="+mn-ea"/>
                <a:cs typeface="+mn-cs"/>
              </a:rPr>
              <a:t> </a:t>
            </a:r>
          </a:p>
        </p:txBody>
      </p:sp>
      <p:sp>
        <p:nvSpPr>
          <p:cNvPr id="4" name="Dian numeron paikkamerkki 3">
            <a:extLst>
              <a:ext uri="{FF2B5EF4-FFF2-40B4-BE49-F238E27FC236}">
                <a16:creationId xmlns:a16="http://schemas.microsoft.com/office/drawing/2014/main" id="{DC6C96EE-E12D-AD8E-91F7-38D32274D06C}"/>
              </a:ext>
            </a:extLst>
          </p:cNvPr>
          <p:cNvSpPr>
            <a:spLocks noGrp="1"/>
          </p:cNvSpPr>
          <p:nvPr>
            <p:ph type="sldNum" sz="quarter" idx="5"/>
          </p:nvPr>
        </p:nvSpPr>
        <p:spPr/>
        <p:txBody>
          <a:bodyPr/>
          <a:lstStyle/>
          <a:p>
            <a:fld id="{94EC3156-D817-4798-A24F-2085AE082267}" type="slidenum">
              <a:rPr lang="fi-FI" smtClean="0"/>
              <a:pPr/>
              <a:t>7</a:t>
            </a:fld>
            <a:endParaRPr lang="fi-FI"/>
          </a:p>
        </p:txBody>
      </p:sp>
    </p:spTree>
    <p:extLst>
      <p:ext uri="{BB962C8B-B14F-4D97-AF65-F5344CB8AC3E}">
        <p14:creationId xmlns:p14="http://schemas.microsoft.com/office/powerpoint/2010/main" val="3996269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BA580-025A-D72B-0624-A443E10AD96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3DDA9BA6-1900-9D14-2B22-3C97FE8E2D79}"/>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F86714BF-4B2B-190F-0467-9BD1F6EA7EE9}"/>
              </a:ext>
            </a:extLst>
          </p:cNvPr>
          <p:cNvSpPr>
            <a:spLocks noGrp="1"/>
          </p:cNvSpPr>
          <p:nvPr>
            <p:ph type="body" idx="1"/>
          </p:nvPr>
        </p:nvSpPr>
        <p:spPr/>
        <p:txBody>
          <a:bodyPr/>
          <a:lstStyle/>
          <a:p>
            <a:pPr marL="171450" indent="-171450">
              <a:buFont typeface="Arial" panose="020B0604020202020204" pitchFamily="34" charset="0"/>
              <a:buChar char="•"/>
            </a:pPr>
            <a:endParaRPr lang="fi-FI"/>
          </a:p>
        </p:txBody>
      </p:sp>
      <p:sp>
        <p:nvSpPr>
          <p:cNvPr id="4" name="Dian numeron paikkamerkki 3">
            <a:extLst>
              <a:ext uri="{FF2B5EF4-FFF2-40B4-BE49-F238E27FC236}">
                <a16:creationId xmlns:a16="http://schemas.microsoft.com/office/drawing/2014/main" id="{286F3040-DEDE-78B7-30C7-611C70BDB302}"/>
              </a:ext>
            </a:extLst>
          </p:cNvPr>
          <p:cNvSpPr>
            <a:spLocks noGrp="1"/>
          </p:cNvSpPr>
          <p:nvPr>
            <p:ph type="sldNum" sz="quarter" idx="5"/>
          </p:nvPr>
        </p:nvSpPr>
        <p:spPr/>
        <p:txBody>
          <a:bodyPr/>
          <a:lstStyle/>
          <a:p>
            <a:fld id="{94EC3156-D817-4798-A24F-2085AE082267}" type="slidenum">
              <a:rPr lang="fi-FI" smtClean="0"/>
              <a:pPr/>
              <a:t>8</a:t>
            </a:fld>
            <a:endParaRPr lang="fi-FI"/>
          </a:p>
        </p:txBody>
      </p:sp>
    </p:spTree>
    <p:extLst>
      <p:ext uri="{BB962C8B-B14F-4D97-AF65-F5344CB8AC3E}">
        <p14:creationId xmlns:p14="http://schemas.microsoft.com/office/powerpoint/2010/main" val="3223278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0CF0A-4672-6823-DF32-8AFC68584651}"/>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7B463A1-1EEF-0697-4009-8E6D437B7CC3}"/>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59C79EF7-4267-F86E-0D51-6EA91DD8F9FD}"/>
              </a:ext>
            </a:extLst>
          </p:cNvPr>
          <p:cNvSpPr>
            <a:spLocks noGrp="1"/>
          </p:cNvSpPr>
          <p:nvPr>
            <p:ph type="body" idx="1"/>
          </p:nvPr>
        </p:nvSpPr>
        <p:spPr/>
        <p:txBody>
          <a:bodyPr/>
          <a:lstStyle/>
          <a:p>
            <a:pPr rtl="0" fontAlgn="base"/>
            <a:r>
              <a:rPr lang="en-GB" sz="1200" b="0" i="1" kern="1200" dirty="0">
                <a:solidFill>
                  <a:schemeClr val="tx1"/>
                </a:solidFill>
                <a:effectLst/>
                <a:latin typeface="+mn-lt"/>
                <a:ea typeface="+mn-ea"/>
                <a:cs typeface="+mn-cs"/>
              </a:rPr>
              <a:t>Saunas can be either single-heated (batch-heated) or continuously heated, depending on how the stove is used. </a:t>
            </a:r>
            <a:r>
              <a:rPr lang="en-GB" sz="1200" b="0" i="0" kern="1200" dirty="0">
                <a:solidFill>
                  <a:schemeClr val="tx1"/>
                </a:solidFill>
                <a:effectLst/>
                <a:latin typeface="+mn-lt"/>
                <a:ea typeface="+mn-ea"/>
                <a:cs typeface="+mn-cs"/>
              </a:rPr>
              <a:t> </a:t>
            </a:r>
          </a:p>
          <a:p>
            <a:pPr rtl="0" fontAlgn="base"/>
            <a:r>
              <a:rPr lang="en-GB" sz="1200" b="0" i="1" kern="1200" dirty="0">
                <a:solidFill>
                  <a:schemeClr val="tx1"/>
                </a:solidFill>
                <a:effectLst/>
                <a:latin typeface="+mn-lt"/>
                <a:ea typeface="+mn-ea"/>
                <a:cs typeface="+mn-cs"/>
              </a:rPr>
              <a:t>In a single-heated sauna, the stove is heated once before bathing, and after the fire is allowed to die down, the sauna is used with the stored heat in the stones. This type is traditional in many old Finnish smoke saunas and offers soft, long-lasting heat. </a:t>
            </a:r>
            <a:r>
              <a:rPr lang="en-GB" sz="1200" b="0" i="0" kern="1200" dirty="0">
                <a:solidFill>
                  <a:schemeClr val="tx1"/>
                </a:solidFill>
                <a:effectLst/>
                <a:latin typeface="+mn-lt"/>
                <a:ea typeface="+mn-ea"/>
                <a:cs typeface="+mn-cs"/>
              </a:rPr>
              <a:t> </a:t>
            </a:r>
          </a:p>
          <a:p>
            <a:pPr rtl="0" fontAlgn="base"/>
            <a:endParaRPr lang="en-GB" sz="1200" b="0" i="0" kern="1200" dirty="0">
              <a:solidFill>
                <a:schemeClr val="tx1"/>
              </a:solidFill>
              <a:effectLst/>
              <a:latin typeface="+mn-lt"/>
              <a:ea typeface="+mn-ea"/>
              <a:cs typeface="+mn-cs"/>
            </a:endParaRPr>
          </a:p>
          <a:p>
            <a:pPr rtl="0" fontAlgn="base"/>
            <a:r>
              <a:rPr lang="en-GB" sz="1200" b="0" i="1" kern="1200" dirty="0">
                <a:solidFill>
                  <a:schemeClr val="tx1"/>
                </a:solidFill>
                <a:effectLst/>
                <a:latin typeface="+mn-lt"/>
                <a:ea typeface="+mn-ea"/>
                <a:cs typeface="+mn-cs"/>
              </a:rPr>
              <a:t>In a continuously heated sauna, the stove stays on during the whole sauna session, maintaining a steady temperature and allowing bathers to adjust the heat and steam as needed. This is the most common type in modern homes and public saunas. </a:t>
            </a:r>
            <a:r>
              <a:rPr lang="en-GB" sz="1200" b="0" i="0" kern="1200" dirty="0">
                <a:solidFill>
                  <a:schemeClr val="tx1"/>
                </a:solidFill>
                <a:effectLst/>
                <a:latin typeface="+mn-lt"/>
                <a:ea typeface="+mn-ea"/>
                <a:cs typeface="+mn-cs"/>
              </a:rPr>
              <a:t> </a:t>
            </a:r>
          </a:p>
          <a:p>
            <a:pPr rtl="0" fontAlgn="base"/>
            <a:endParaRPr lang="en-GB" sz="1200" b="0" i="0" kern="1200" dirty="0">
              <a:solidFill>
                <a:schemeClr val="tx1"/>
              </a:solidFill>
              <a:effectLst/>
              <a:latin typeface="+mn-lt"/>
              <a:ea typeface="+mn-ea"/>
              <a:cs typeface="+mn-cs"/>
            </a:endParaRPr>
          </a:p>
          <a:p>
            <a:pPr rtl="0" fontAlgn="base"/>
            <a:r>
              <a:rPr lang="en-GB" sz="1200" b="0" i="1" kern="1200" dirty="0">
                <a:solidFill>
                  <a:schemeClr val="tx1"/>
                </a:solidFill>
                <a:effectLst/>
                <a:latin typeface="+mn-lt"/>
                <a:ea typeface="+mn-ea"/>
                <a:cs typeface="+mn-cs"/>
              </a:rPr>
              <a:t>Both types are common in Finland, but they create slightly different sauna experiences in terms of heat quality, humidity, and bathing rhythm.</a:t>
            </a:r>
            <a:r>
              <a:rPr lang="en-GB" sz="1200" b="0" i="0" kern="1200" dirty="0">
                <a:solidFill>
                  <a:schemeClr val="tx1"/>
                </a:solidFill>
                <a:effectLst/>
                <a:latin typeface="+mn-lt"/>
                <a:ea typeface="+mn-ea"/>
                <a:cs typeface="+mn-cs"/>
              </a:rPr>
              <a:t> </a:t>
            </a:r>
          </a:p>
          <a:p>
            <a:pPr rtl="0" fontAlgn="base"/>
            <a:r>
              <a:rPr lang="en-GB" sz="1200" b="0" i="1" kern="1200" dirty="0">
                <a:solidFill>
                  <a:schemeClr val="tx1"/>
                </a:solidFill>
                <a:effectLst/>
                <a:latin typeface="+mn-lt"/>
                <a:ea typeface="+mn-ea"/>
                <a:cs typeface="+mn-cs"/>
              </a:rPr>
              <a:t>Smoke sauna (</a:t>
            </a:r>
            <a:r>
              <a:rPr lang="en-GB" sz="1200" b="0" i="1" kern="1200" dirty="0" err="1">
                <a:solidFill>
                  <a:schemeClr val="tx1"/>
                </a:solidFill>
                <a:effectLst/>
                <a:latin typeface="+mn-lt"/>
                <a:ea typeface="+mn-ea"/>
                <a:cs typeface="+mn-cs"/>
              </a:rPr>
              <a:t>savusauna</a:t>
            </a:r>
            <a:r>
              <a:rPr lang="en-GB" sz="1200" b="0" i="1" kern="1200" dirty="0">
                <a:solidFill>
                  <a:schemeClr val="tx1"/>
                </a:solidFill>
                <a:effectLst/>
                <a:latin typeface="+mn-lt"/>
                <a:ea typeface="+mn-ea"/>
                <a:cs typeface="+mn-cs"/>
              </a:rPr>
              <a:t>) is the oldest and most atmospheric form of Finnish sauna. But Finns can make a sauna anywhere: a phone booth, horse trailer, tent, or a gondola. Some saunas can even have a river running through them.</a:t>
            </a:r>
            <a:r>
              <a:rPr lang="en-GB" sz="1200" b="0" i="0" kern="1200" dirty="0">
                <a:solidFill>
                  <a:schemeClr val="tx1"/>
                </a:solidFill>
                <a:effectLst/>
                <a:latin typeface="+mn-lt"/>
                <a:ea typeface="+mn-ea"/>
                <a:cs typeface="+mn-cs"/>
              </a:rPr>
              <a:t> </a:t>
            </a:r>
          </a:p>
          <a:p>
            <a:pPr rtl="0" fontAlgn="base"/>
            <a:endParaRPr lang="en-GB" sz="1200" b="0" i="0" kern="1200" dirty="0">
              <a:solidFill>
                <a:schemeClr val="tx1"/>
              </a:solidFill>
              <a:effectLst/>
              <a:latin typeface="+mn-lt"/>
              <a:ea typeface="+mn-ea"/>
              <a:cs typeface="+mn-cs"/>
            </a:endParaRPr>
          </a:p>
          <a:p>
            <a:pPr rtl="0" fontAlgn="base"/>
            <a:r>
              <a:rPr lang="en-GB" sz="1200" b="0" i="1" kern="1200" dirty="0">
                <a:solidFill>
                  <a:schemeClr val="tx1"/>
                </a:solidFill>
                <a:effectLst/>
                <a:latin typeface="+mn-lt"/>
                <a:ea typeface="+mn-ea"/>
                <a:cs typeface="+mn-cs"/>
              </a:rPr>
              <a:t>Communal sauna events are also becoming increasingly popular in cities around the world. Public and pop-up saunas bring people together to share the sauna experience in an urban setting.</a:t>
            </a:r>
            <a:r>
              <a:rPr lang="en-GB" sz="1200" b="0" i="0" kern="1200" dirty="0">
                <a:solidFill>
                  <a:schemeClr val="tx1"/>
                </a:solidFill>
                <a:effectLst/>
                <a:latin typeface="+mn-lt"/>
                <a:ea typeface="+mn-ea"/>
                <a:cs typeface="+mn-cs"/>
              </a:rPr>
              <a:t> </a:t>
            </a:r>
          </a:p>
          <a:p>
            <a:pPr rtl="0" fontAlgn="base"/>
            <a:r>
              <a:rPr lang="en-GB" sz="1200" b="0" i="1" kern="1200" dirty="0">
                <a:solidFill>
                  <a:schemeClr val="tx1"/>
                </a:solidFill>
                <a:effectLst/>
                <a:latin typeface="+mn-lt"/>
                <a:ea typeface="+mn-ea"/>
                <a:cs typeface="+mn-cs"/>
              </a:rPr>
              <a:t>These events often take place in waterfront locations, or parks where people can alternate between hot sauna sessions and cooling off in the fresh air or cold water. The atmosphere is usually relaxed and social, encouraging conversation and a sense of community among strangers.</a:t>
            </a:r>
            <a:r>
              <a:rPr lang="en-GB" sz="1200" b="0" i="0" kern="1200" dirty="0">
                <a:solidFill>
                  <a:schemeClr val="tx1"/>
                </a:solidFill>
                <a:effectLst/>
                <a:latin typeface="+mn-lt"/>
                <a:ea typeface="+mn-ea"/>
                <a:cs typeface="+mn-cs"/>
              </a:rPr>
              <a:t> </a:t>
            </a:r>
          </a:p>
          <a:p>
            <a:pPr rtl="0" fontAlgn="base"/>
            <a:endParaRPr lang="en-GB" sz="1200" b="0" i="0" kern="1200" dirty="0">
              <a:solidFill>
                <a:schemeClr val="tx1"/>
              </a:solidFill>
              <a:effectLst/>
              <a:latin typeface="+mn-lt"/>
              <a:ea typeface="+mn-ea"/>
              <a:cs typeface="+mn-cs"/>
            </a:endParaRPr>
          </a:p>
          <a:p>
            <a:pPr rtl="0" fontAlgn="base"/>
            <a:r>
              <a:rPr lang="en-GB" sz="1200" b="0" i="1" kern="1200" dirty="0">
                <a:solidFill>
                  <a:schemeClr val="tx1"/>
                </a:solidFill>
                <a:effectLst/>
                <a:latin typeface="+mn-lt"/>
                <a:ea typeface="+mn-ea"/>
                <a:cs typeface="+mn-cs"/>
              </a:rPr>
              <a:t>In Helsinki, communal sauna culture is deeply rooted in everyday life, with public saunas playing an important role in social wellbeing. Sauna events are a part of the growing wellness and lifestyle trend, introducing the Finnish sauna tradition to new audiences in a modern form. </a:t>
            </a:r>
            <a:r>
              <a:rPr lang="en-GB" sz="1200" b="0" i="0" kern="1200" dirty="0">
                <a:solidFill>
                  <a:schemeClr val="tx1"/>
                </a:solidFill>
                <a:effectLst/>
                <a:latin typeface="+mn-lt"/>
                <a:ea typeface="+mn-ea"/>
                <a:cs typeface="+mn-cs"/>
              </a:rPr>
              <a:t> </a:t>
            </a:r>
          </a:p>
          <a:p>
            <a:pPr rtl="0" fontAlgn="base"/>
            <a:endParaRPr lang="en-GB" sz="1200" b="0" i="0" kern="1200" dirty="0">
              <a:solidFill>
                <a:schemeClr val="tx1"/>
              </a:solidFill>
              <a:effectLst/>
              <a:latin typeface="+mn-lt"/>
              <a:ea typeface="+mn-ea"/>
              <a:cs typeface="+mn-cs"/>
            </a:endParaRPr>
          </a:p>
          <a:p>
            <a:pPr rtl="0" fontAlgn="base"/>
            <a:r>
              <a:rPr lang="en-GB" sz="1200" b="0" i="1" kern="1200" dirty="0">
                <a:solidFill>
                  <a:schemeClr val="tx1"/>
                </a:solidFill>
                <a:effectLst/>
                <a:latin typeface="+mn-lt"/>
                <a:ea typeface="+mn-ea"/>
                <a:cs typeface="+mn-cs"/>
              </a:rPr>
              <a:t>Saunas are also built as event installations in cities such as Helsinki, Washington D.C., and New York City. This just proves that sauna culture is creative, adaptable, and playful – it fits anywhere.</a:t>
            </a:r>
            <a:r>
              <a:rPr lang="en-GB" sz="1200" b="0" i="0" kern="1200" dirty="0">
                <a:solidFill>
                  <a:schemeClr val="tx1"/>
                </a:solidFill>
                <a:effectLst/>
                <a:latin typeface="+mn-lt"/>
                <a:ea typeface="+mn-ea"/>
                <a:cs typeface="+mn-cs"/>
              </a:rPr>
              <a:t> </a:t>
            </a:r>
          </a:p>
        </p:txBody>
      </p:sp>
      <p:sp>
        <p:nvSpPr>
          <p:cNvPr id="4" name="Dian numeron paikkamerkki 3">
            <a:extLst>
              <a:ext uri="{FF2B5EF4-FFF2-40B4-BE49-F238E27FC236}">
                <a16:creationId xmlns:a16="http://schemas.microsoft.com/office/drawing/2014/main" id="{D628B211-A13B-CB11-5A3A-B71F48FF1922}"/>
              </a:ext>
            </a:extLst>
          </p:cNvPr>
          <p:cNvSpPr>
            <a:spLocks noGrp="1"/>
          </p:cNvSpPr>
          <p:nvPr>
            <p:ph type="sldNum" sz="quarter" idx="5"/>
          </p:nvPr>
        </p:nvSpPr>
        <p:spPr/>
        <p:txBody>
          <a:bodyPr/>
          <a:lstStyle/>
          <a:p>
            <a:fld id="{94EC3156-D817-4798-A24F-2085AE082267}" type="slidenum">
              <a:rPr lang="fi-FI" smtClean="0"/>
              <a:pPr/>
              <a:t>9</a:t>
            </a:fld>
            <a:endParaRPr lang="fi-FI"/>
          </a:p>
        </p:txBody>
      </p:sp>
    </p:spTree>
    <p:extLst>
      <p:ext uri="{BB962C8B-B14F-4D97-AF65-F5344CB8AC3E}">
        <p14:creationId xmlns:p14="http://schemas.microsoft.com/office/powerpoint/2010/main" val="2950627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lag">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CBDEA8-9BD5-0C44-913D-A31C1281868F}" type="datetime1">
              <a:rPr lang="fi-FI" smtClean="0"/>
              <a:t>9.6.2026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grpSp>
        <p:nvGrpSpPr>
          <p:cNvPr id="14" name="Group 13"/>
          <p:cNvGrpSpPr>
            <a:grpSpLocks noChangeAspect="1"/>
          </p:cNvGrpSpPr>
          <p:nvPr userDrawn="1"/>
        </p:nvGrpSpPr>
        <p:grpSpPr>
          <a:xfrm>
            <a:off x="3131863" y="1693158"/>
            <a:ext cx="2880000" cy="1757183"/>
            <a:chOff x="6372200" y="3003798"/>
            <a:chExt cx="720725" cy="439738"/>
          </a:xfrm>
        </p:grpSpPr>
        <p:sp>
          <p:nvSpPr>
            <p:cNvPr id="15"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426492124"/>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icture">
    <p:bg>
      <p:bgPr>
        <a:solidFill>
          <a:schemeClr val="accent2"/>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baseline="0"/>
            </a:lvl1pPr>
          </a:lstStyle>
          <a:p>
            <a:r>
              <a:rPr lang="en-US"/>
              <a:t>Insert Picture</a:t>
            </a:r>
          </a:p>
        </p:txBody>
      </p:sp>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en-GB"/>
              <a:t>Click to edit Master 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F1D5B0E4-9D3D-1B43-812D-DC44E791024D}" type="datetime1">
              <a:rPr lang="fi-FI" smtClean="0"/>
              <a:t>9.6.2026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4595294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1835150" y="1492250"/>
            <a:ext cx="2664842"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492250"/>
            <a:ext cx="2660650"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59CC14F9-EB2B-0D4F-8F28-271F12107DB4}" type="datetime1">
              <a:rPr lang="fi-FI" smtClean="0"/>
              <a:t>9.6.2026</a:t>
            </a:fld>
            <a:endParaRPr lang="en-US"/>
          </a:p>
        </p:txBody>
      </p:sp>
      <p:sp>
        <p:nvSpPr>
          <p:cNvPr id="6" name="Footer Placeholder 5"/>
          <p:cNvSpPr>
            <a:spLocks noGrp="1"/>
          </p:cNvSpPr>
          <p:nvPr>
            <p:ph type="ftr" sz="quarter" idx="11"/>
          </p:nvPr>
        </p:nvSpPr>
        <p:spPr/>
        <p:txBody>
          <a:bodyPr/>
          <a:lstStyle/>
          <a:p>
            <a:r>
              <a:rPr lang="en-US"/>
              <a:t>Footer Here</a:t>
            </a:r>
          </a:p>
        </p:txBody>
      </p:sp>
      <p:sp>
        <p:nvSpPr>
          <p:cNvPr id="7" name="Slide Number Placeholder 6"/>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796211413"/>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1835150"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835150" y="1779662"/>
            <a:ext cx="2662238"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4009"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7" y="1779662"/>
            <a:ext cx="2663824"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DC11E6EC-92F7-6B4E-8279-5EB71B38C0C5}" type="datetime1">
              <a:rPr lang="fi-FI" smtClean="0"/>
              <a:t>9.6.2026</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344381301"/>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Head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1835150" y="1492251"/>
            <a:ext cx="5473700"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835150" y="1779662"/>
            <a:ext cx="5473700"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4AF00B84-8DDB-8C40-AD8F-F50D046CC222}" type="datetime1">
              <a:rPr lang="fi-FI" smtClean="0"/>
              <a:t>9.6.2026</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312984311"/>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05F63E03-6B74-054C-8C1B-76808F4A963F}" type="datetime1">
              <a:rPr lang="fi-FI" smtClean="0"/>
              <a:t>9.6.2026</a:t>
            </a:fld>
            <a:endParaRPr lang="en-US"/>
          </a:p>
        </p:txBody>
      </p:sp>
      <p:sp>
        <p:nvSpPr>
          <p:cNvPr id="4" name="Footer Placeholder 3"/>
          <p:cNvSpPr>
            <a:spLocks noGrp="1"/>
          </p:cNvSpPr>
          <p:nvPr>
            <p:ph type="ftr" sz="quarter" idx="11"/>
          </p:nvPr>
        </p:nvSpPr>
        <p:spPr/>
        <p:txBody>
          <a:bodyPr/>
          <a:lstStyle/>
          <a:p>
            <a:r>
              <a:rPr lang="en-US"/>
              <a:t>Footer Here</a:t>
            </a:r>
          </a:p>
        </p:txBody>
      </p:sp>
      <p:sp>
        <p:nvSpPr>
          <p:cNvPr id="5" name="Slide Number Placeholder 4"/>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9123979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1835150" y="484187"/>
            <a:ext cx="2736850" cy="863427"/>
          </a:xfrm>
        </p:spPr>
        <p:txBody>
          <a:bodyPr/>
          <a:lstStyle/>
          <a:p>
            <a:r>
              <a:rPr lang="en-GB"/>
              <a:t>Click to edit Master title style</a:t>
            </a:r>
            <a:endParaRPr lang="en-US"/>
          </a:p>
        </p:txBody>
      </p:sp>
      <p:sp>
        <p:nvSpPr>
          <p:cNvPr id="3" name="Content Placeholder 2"/>
          <p:cNvSpPr>
            <a:spLocks noGrp="1"/>
          </p:cNvSpPr>
          <p:nvPr>
            <p:ph idx="1"/>
          </p:nvPr>
        </p:nvSpPr>
        <p:spPr>
          <a:xfrm>
            <a:off x="1835150" y="1492249"/>
            <a:ext cx="2736850" cy="287970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Picture Placeholder 8"/>
          <p:cNvSpPr>
            <a:spLocks noGrp="1"/>
          </p:cNvSpPr>
          <p:nvPr>
            <p:ph type="pic" sz="quarter" idx="13" hasCustomPrompt="1"/>
          </p:nvPr>
        </p:nvSpPr>
        <p:spPr>
          <a:xfrm>
            <a:off x="5292725" y="0"/>
            <a:ext cx="3851275" cy="5143500"/>
          </a:xfrm>
          <a:solidFill>
            <a:schemeClr val="accent2"/>
          </a:solidFill>
        </p:spPr>
        <p:txBody>
          <a:bodyPr/>
          <a:lstStyle>
            <a:lvl1pPr marL="0" indent="0">
              <a:buFontTx/>
              <a:buNone/>
              <a:defRPr sz="1400"/>
            </a:lvl1pPr>
          </a:lstStyle>
          <a:p>
            <a:r>
              <a:rPr lang="en-US"/>
              <a:t>Insert Picture</a:t>
            </a:r>
          </a:p>
        </p:txBody>
      </p:sp>
      <p:sp>
        <p:nvSpPr>
          <p:cNvPr id="4" name="Date Placeholder 3"/>
          <p:cNvSpPr>
            <a:spLocks noGrp="1"/>
          </p:cNvSpPr>
          <p:nvPr>
            <p:ph type="dt" sz="half" idx="10"/>
          </p:nvPr>
        </p:nvSpPr>
        <p:spPr/>
        <p:txBody>
          <a:bodyPr/>
          <a:lstStyle/>
          <a:p>
            <a:fld id="{516A5A40-F9D2-9F41-9B67-6B25AE089B08}" type="datetime1">
              <a:rPr lang="fi-FI" smtClean="0"/>
              <a:t>9.6.2026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974032369"/>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3F3A67-8930-2C4B-8A90-863E1F9BC8A2}" type="datetime1">
              <a:rPr lang="fi-FI" smtClean="0"/>
              <a:t>9.6.2026</a:t>
            </a:fld>
            <a:endParaRPr lang="en-US"/>
          </a:p>
        </p:txBody>
      </p:sp>
      <p:sp>
        <p:nvSpPr>
          <p:cNvPr id="3" name="Footer Placeholder 2"/>
          <p:cNvSpPr>
            <a:spLocks noGrp="1"/>
          </p:cNvSpPr>
          <p:nvPr>
            <p:ph type="ftr" sz="quarter" idx="11"/>
          </p:nvPr>
        </p:nvSpPr>
        <p:spPr/>
        <p:txBody>
          <a:bodyPr/>
          <a:lstStyle/>
          <a:p>
            <a:r>
              <a:rPr lang="en-US"/>
              <a:t>Footer Here</a:t>
            </a:r>
          </a:p>
        </p:txBody>
      </p:sp>
      <p:sp>
        <p:nvSpPr>
          <p:cNvPr id="4" name="Slide Number Placeholder 3"/>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854931120"/>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03D30AE1-D009-49A6-AFBC-48C836E46FD5}" type="datetime1">
              <a:rPr lang="fi-FI" smtClean="0"/>
              <a:t>9.6.2026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526286148"/>
      </p:ext>
    </p:extLst>
  </p:cSld>
  <p:clrMapOvr>
    <a:masterClrMapping/>
  </p:clrMapOvr>
  <p:transition spd="med">
    <p:fade/>
  </p:transition>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A184BA5-9AAB-3B55-F7F0-E82FEFFABB0E}"/>
              </a:ext>
            </a:extLst>
          </p:cNvPr>
          <p:cNvSpPr>
            <a:spLocks noGrp="1"/>
          </p:cNvSpPr>
          <p:nvPr>
            <p:ph type="pic" sz="quarter" idx="13"/>
          </p:nvPr>
        </p:nvSpPr>
        <p:spPr>
          <a:xfrm>
            <a:off x="4067944" y="627532"/>
            <a:ext cx="5076056" cy="4247681"/>
          </a:xfrm>
          <a:solidFill>
            <a:schemeClr val="bg2"/>
          </a:solidFill>
        </p:spPr>
        <p:txBody>
          <a:bodyPr/>
          <a:lstStyle/>
          <a:p>
            <a:endParaRPr lang="fi-FI"/>
          </a:p>
        </p:txBody>
      </p:sp>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03D30AE1-D009-49A6-AFBC-48C836E46FD5}" type="datetime1">
              <a:rPr lang="fi-FI" smtClean="0"/>
              <a:t>9.6.2026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624064445"/>
      </p:ext>
    </p:extLst>
  </p:cSld>
  <p:clrMapOvr>
    <a:masterClrMapping/>
  </p:clrMapOvr>
  <p:transition spd="med">
    <p:fade/>
  </p:transition>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48CB6E6A-F1BF-4D0B-8E96-152A3DAE3272}" type="datetime1">
              <a:rPr lang="fi-FI" smtClean="0"/>
              <a:t>9.6.2026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10769781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614"/>
            <a:ext cx="5473700" cy="1440161"/>
          </a:xfrm>
        </p:spPr>
        <p:txBody>
          <a:bodyPr anchor="b" anchorCtr="0"/>
          <a:lstStyle>
            <a:lvl1pPr>
              <a:lnSpc>
                <a:spcPct val="80000"/>
              </a:lnSpc>
              <a:defRPr sz="5400" cap="all" baseline="0"/>
            </a:lvl1pPr>
          </a:lstStyle>
          <a:p>
            <a:r>
              <a:rPr lang="en-US"/>
              <a:t>headline</a:t>
            </a:r>
          </a:p>
        </p:txBody>
      </p:sp>
      <p:sp>
        <p:nvSpPr>
          <p:cNvPr id="3" name="Subtitle 2"/>
          <p:cNvSpPr>
            <a:spLocks noGrp="1"/>
          </p:cNvSpPr>
          <p:nvPr>
            <p:ph type="subTitle" idx="1"/>
          </p:nvPr>
        </p:nvSpPr>
        <p:spPr>
          <a:xfrm>
            <a:off x="1835150" y="2787774"/>
            <a:ext cx="5473700" cy="648072"/>
          </a:xfrm>
        </p:spPr>
        <p:txBody>
          <a:bodyPr/>
          <a:lstStyle>
            <a:lvl1pPr marL="0" indent="0" algn="l">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50C9FF73-6F0C-C549-A81B-BD4518F8C2F1}" type="datetime1">
              <a:rPr lang="fi-FI" smtClean="0"/>
              <a:t>9.6.2026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706406030"/>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fi-FI"/>
              <a:t>Click to edit Master title style</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fi-FI"/>
              <a:t>Click to edit Master text styles</a:t>
            </a:r>
          </a:p>
          <a:p>
            <a:pPr lvl="1"/>
            <a:r>
              <a:rPr lang="fi-FI"/>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BB7EA1DF-865A-4043-89D3-51B1EE7AF1CF}" type="datetime1">
              <a:rPr lang="fi-FI" smtClean="0"/>
              <a:t>9.6.2026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Tree>
    <p:extLst>
      <p:ext uri="{BB962C8B-B14F-4D97-AF65-F5344CB8AC3E}">
        <p14:creationId xmlns:p14="http://schemas.microsoft.com/office/powerpoint/2010/main" val="285901463"/>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ue ">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a:t>headline</a:t>
            </a:r>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34F1219C-CC65-A542-8DC7-51655A330D86}" type="datetime1">
              <a:rPr lang="fi-FI" smtClean="0"/>
              <a:t>9.6.2026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4761199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bg>
      <p:bgPr>
        <a:solidFill>
          <a:schemeClr val="accent2"/>
        </a:soli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a:lvl1pPr>
          </a:lstStyle>
          <a:p>
            <a:r>
              <a:rPr lang="en-US"/>
              <a:t>Insert Picture</a:t>
            </a:r>
          </a:p>
        </p:txBody>
      </p:sp>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a:t>headline</a:t>
            </a:r>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063EC306-42DD-6D4F-9E16-BE9B3280393F}" type="datetime1">
              <a:rPr lang="fi-FI" smtClean="0"/>
              <a:t>9.6.2026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6316029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8E61757-E20E-604B-9756-4A12243286F2}" type="datetime1">
              <a:rPr lang="fi-FI" smtClean="0"/>
              <a:t>9.6.2026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87721623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BEE2011-BF93-9647-A265-1814C6D8624D}" type="datetime1">
              <a:rPr lang="fi-FI" smtClean="0"/>
              <a:t>9.6.2026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9" name="Group 8"/>
          <p:cNvGrpSpPr>
            <a:grpSpLocks noChangeAspect="1"/>
          </p:cNvGrpSpPr>
          <p:nvPr userDrawn="1"/>
        </p:nvGrpSpPr>
        <p:grpSpPr>
          <a:xfrm>
            <a:off x="468313" y="484188"/>
            <a:ext cx="588028" cy="358775"/>
            <a:chOff x="6372200" y="3003798"/>
            <a:chExt cx="720725" cy="439738"/>
          </a:xfrm>
        </p:grpSpPr>
        <p:sp>
          <p:nvSpPr>
            <p:cNvPr id="10"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98382978"/>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GB"/>
              <a:t>Click to edit Master title style</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en-GB"/>
              <a:t>Click to edit Master text styles</a:t>
            </a:r>
          </a:p>
          <a:p>
            <a:pPr lvl="1"/>
            <a:r>
              <a:rPr lang="en-GB"/>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1A6F99EF-3FC0-E447-A2D4-A4C2515297EF}" type="datetime1">
              <a:rPr lang="fi-FI" smtClean="0"/>
              <a:t>9.6.2026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85827599"/>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lvl1pPr>
          </a:lstStyle>
          <a:p>
            <a:r>
              <a:rPr lang="en-GB"/>
              <a:t>Click to edit Master title style</a:t>
            </a:r>
            <a:endParaRPr lang="en-US"/>
          </a:p>
        </p:txBody>
      </p:sp>
      <p:sp>
        <p:nvSpPr>
          <p:cNvPr id="4" name="Date Placeholder 3"/>
          <p:cNvSpPr>
            <a:spLocks noGrp="1"/>
          </p:cNvSpPr>
          <p:nvPr>
            <p:ph type="dt" sz="half" idx="10"/>
          </p:nvPr>
        </p:nvSpPr>
        <p:spPr/>
        <p:txBody>
          <a:bodyPr/>
          <a:lstStyle/>
          <a:p>
            <a:fld id="{B8C59C2F-8A8A-2C41-8FED-B9EAA7D2E2FE}" type="datetime1">
              <a:rPr lang="fi-FI" smtClean="0"/>
              <a:t>9.6.2026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81063478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en-GB"/>
              <a:t>Click to edit Master 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EC326A0E-0851-E14C-9288-F734202D7CC6}" type="datetime1">
              <a:rPr lang="fi-FI" smtClean="0"/>
              <a:t>9.6.2026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76657381"/>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2.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en-GB" noProof="0"/>
              <a:t>Click to edit Master title style</a:t>
            </a:r>
            <a:endParaRPr lang="fi-FI" noProof="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fi-FI" noProof="0"/>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5CF5E0E5-8AA0-704A-AD7D-94A7C6D4DDB2}" type="datetime1">
              <a:rPr lang="fi-FI" noProof="0" smtClean="0"/>
              <a:t>9.6.2026</a:t>
            </a:fld>
            <a:endParaRPr lang="fi-FI" noProof="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a:t>Footer Here</a:t>
            </a:r>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a:p>
        </p:txBody>
      </p:sp>
      <p:sp>
        <p:nvSpPr>
          <p:cNvPr id="76"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a:p>
        </p:txBody>
      </p:sp>
      <p:sp>
        <p:nvSpPr>
          <p:cNvPr id="14" name="Freeform 6"/>
          <p:cNvSpPr>
            <a:spLocks/>
          </p:cNvSpPr>
          <p:nvPr userDrawn="1"/>
        </p:nvSpPr>
        <p:spPr bwMode="auto">
          <a:xfrm>
            <a:off x="468313" y="484188"/>
            <a:ext cx="588028" cy="358775"/>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a:p>
        </p:txBody>
      </p:sp>
    </p:spTree>
    <p:extLst>
      <p:ext uri="{BB962C8B-B14F-4D97-AF65-F5344CB8AC3E}">
        <p14:creationId xmlns:p14="http://schemas.microsoft.com/office/powerpoint/2010/main" val="143046447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transition spd="med">
    <p:fade/>
  </p:transition>
  <p:hf sldNum="0" hdr="0" ftr="0" dt="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E1373DCC-2263-4F88-B652-EFBDCB9320F8}" type="datetime1">
              <a:rPr lang="fi-FI" noProof="0" smtClean="0"/>
              <a:t>9.6.2026</a:t>
            </a:fld>
            <a:endParaRPr lang="fi-FI" noProof="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a:t>Footer Here</a:t>
            </a:r>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a:p>
        </p:txBody>
      </p:sp>
    </p:spTree>
    <p:extLst>
      <p:ext uri="{BB962C8B-B14F-4D97-AF65-F5344CB8AC3E}">
        <p14:creationId xmlns:p14="http://schemas.microsoft.com/office/powerpoint/2010/main" val="173817266"/>
      </p:ext>
    </p:extLst>
  </p:cSld>
  <p:clrMap bg1="lt1" tx1="dk1" bg2="lt2" tx2="dk2" accent1="accent1" accent2="accent2" accent3="accent3" accent4="accent4" accent5="accent5" accent6="accent6" hlink="hlink" folHlink="folHlink"/>
  <p:sldLayoutIdLst>
    <p:sldLayoutId id="2147483683" r:id="rId1"/>
    <p:sldLayoutId id="2147483686" r:id="rId2"/>
    <p:sldLayoutId id="2147483684" r:id="rId3"/>
    <p:sldLayoutId id="2147483685" r:id="rId4"/>
  </p:sldLayoutIdLst>
  <p:transition spd="med">
    <p:fade/>
  </p:transition>
  <p:hf hdr="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xml"/><Relationship Id="rId1" Type="http://schemas.openxmlformats.org/officeDocument/2006/relationships/tags" Target="../tags/tag5.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notesSlide" Target="../notesSlides/notesSlide13.xml"/><Relationship Id="rId7" Type="http://schemas.openxmlformats.org/officeDocument/2006/relationships/image" Target="../media/image31.jpeg"/><Relationship Id="rId2" Type="http://schemas.openxmlformats.org/officeDocument/2006/relationships/slideLayout" Target="../slideLayouts/slideLayout17.xml"/><Relationship Id="rId1" Type="http://schemas.openxmlformats.org/officeDocument/2006/relationships/tags" Target="../tags/tag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7.jpeg"/><Relationship Id="rId2" Type="http://schemas.openxmlformats.org/officeDocument/2006/relationships/slideLayout" Target="../slideLayouts/slideLayout17.xml"/><Relationship Id="rId1" Type="http://schemas.openxmlformats.org/officeDocument/2006/relationships/tags" Target="../tags/tag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7.xml"/><Relationship Id="rId1" Type="http://schemas.openxmlformats.org/officeDocument/2006/relationships/tags" Target="../tags/tag8.xml"/><Relationship Id="rId5" Type="http://schemas.openxmlformats.org/officeDocument/2006/relationships/image" Target="../media/image40.jpe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44.jpeg"/><Relationship Id="rId2" Type="http://schemas.openxmlformats.org/officeDocument/2006/relationships/slideLayout" Target="../slideLayouts/slideLayout17.xml"/><Relationship Id="rId1" Type="http://schemas.openxmlformats.org/officeDocument/2006/relationships/tags" Target="../tags/tag9.xml"/><Relationship Id="rId6" Type="http://schemas.openxmlformats.org/officeDocument/2006/relationships/image" Target="../media/image43.jpeg"/><Relationship Id="rId5" Type="http://schemas.openxmlformats.org/officeDocument/2006/relationships/image" Target="../media/image34.jpe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49.jpeg"/><Relationship Id="rId2" Type="http://schemas.openxmlformats.org/officeDocument/2006/relationships/slideLayout" Target="../slideLayouts/slideLayout17.xml"/><Relationship Id="rId1" Type="http://schemas.openxmlformats.org/officeDocument/2006/relationships/tags" Target="../tags/tag10.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g"/></Relationships>
</file>

<file path=ppt/slides/_rels/slide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7.xml"/><Relationship Id="rId1" Type="http://schemas.openxmlformats.org/officeDocument/2006/relationships/tags" Target="../tags/tag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2.jpg"/><Relationship Id="rId2" Type="http://schemas.openxmlformats.org/officeDocument/2006/relationships/slideLayout" Target="../slideLayouts/slideLayout17.xml"/><Relationship Id="rId1" Type="http://schemas.openxmlformats.org/officeDocument/2006/relationships/tags" Target="../tags/tag2.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7.xml"/><Relationship Id="rId1" Type="http://schemas.openxmlformats.org/officeDocument/2006/relationships/tags" Target="../tags/tag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notesSlide" Target="../notesSlides/notesSlide9.xml"/><Relationship Id="rId7" Type="http://schemas.openxmlformats.org/officeDocument/2006/relationships/image" Target="../media/image21.jpeg"/><Relationship Id="rId2" Type="http://schemas.openxmlformats.org/officeDocument/2006/relationships/slideLayout" Target="../slideLayouts/slideLayout17.xml"/><Relationship Id="rId1" Type="http://schemas.openxmlformats.org/officeDocument/2006/relationships/tags" Target="../tags/tag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3BC7F-FC11-521E-E344-7529AD7ED6C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E8E9155-8F44-C537-2225-E71846579FEB}"/>
              </a:ext>
            </a:extLst>
          </p:cNvPr>
          <p:cNvPicPr>
            <a:picLocks noChangeAspect="1"/>
          </p:cNvPicPr>
          <p:nvPr/>
        </p:nvPicPr>
        <p:blipFill>
          <a:blip r:embed="rId3">
            <a:extLst>
              <a:ext uri="{28A0092B-C50C-407E-A947-70E740481C1C}">
                <a14:useLocalDpi xmlns:a14="http://schemas.microsoft.com/office/drawing/2010/main" val="0"/>
              </a:ext>
            </a:extLst>
          </a:blip>
          <a:srcRect t="7786" b="7786"/>
          <a:stretch/>
        </p:blipFill>
        <p:spPr>
          <a:xfrm>
            <a:off x="-2000" y="-1"/>
            <a:ext cx="9145999" cy="5144623"/>
          </a:xfrm>
          <a:prstGeom prst="rect">
            <a:avLst/>
          </a:prstGeom>
        </p:spPr>
      </p:pic>
      <p:sp>
        <p:nvSpPr>
          <p:cNvPr id="17" name="Rectangle 16">
            <a:extLst>
              <a:ext uri="{FF2B5EF4-FFF2-40B4-BE49-F238E27FC236}">
                <a16:creationId xmlns:a16="http://schemas.microsoft.com/office/drawing/2014/main" id="{7C3EE43A-7028-A6BF-BC54-A8E87967B394}"/>
              </a:ext>
            </a:extLst>
          </p:cNvPr>
          <p:cNvSpPr/>
          <p:nvPr/>
        </p:nvSpPr>
        <p:spPr>
          <a:xfrm>
            <a:off x="0" y="0"/>
            <a:ext cx="9144000" cy="5143500"/>
          </a:xfrm>
          <a:prstGeom prst="rect">
            <a:avLst/>
          </a:prstGeom>
          <a:solidFill>
            <a:schemeClr val="tx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20CBDB0-4A5D-3A80-F0C5-38A3A135FCB2}"/>
              </a:ext>
            </a:extLst>
          </p:cNvPr>
          <p:cNvSpPr>
            <a:spLocks noGrp="1"/>
          </p:cNvSpPr>
          <p:nvPr>
            <p:ph type="ctrTitle"/>
          </p:nvPr>
        </p:nvSpPr>
        <p:spPr>
          <a:xfrm>
            <a:off x="457662" y="2571750"/>
            <a:ext cx="8218026" cy="430887"/>
          </a:xfrm>
        </p:spPr>
        <p:txBody>
          <a:bodyPr wrap="square">
            <a:spAutoFit/>
          </a:bodyPr>
          <a:lstStyle/>
          <a:p>
            <a:pPr algn="ctr">
              <a:lnSpc>
                <a:spcPct val="100000"/>
              </a:lnSpc>
            </a:pPr>
            <a:r>
              <a:rPr lang="en-GB" sz="2800">
                <a:solidFill>
                  <a:schemeClr val="bg1"/>
                </a:solidFill>
              </a:rPr>
              <a:t>10 degrees of Finnish sauna</a:t>
            </a:r>
            <a:r>
              <a:rPr lang="en-GB" sz="2800" b="0">
                <a:solidFill>
                  <a:schemeClr val="bg1"/>
                </a:solidFill>
              </a:rPr>
              <a:t> </a:t>
            </a:r>
            <a:endParaRPr lang="en-US" sz="2800" cap="none">
              <a:solidFill>
                <a:schemeClr val="bg1"/>
              </a:solidFill>
            </a:endParaRPr>
          </a:p>
        </p:txBody>
      </p:sp>
      <p:sp>
        <p:nvSpPr>
          <p:cNvPr id="15" name="Freeform 11">
            <a:extLst>
              <a:ext uri="{FF2B5EF4-FFF2-40B4-BE49-F238E27FC236}">
                <a16:creationId xmlns:a16="http://schemas.microsoft.com/office/drawing/2014/main" id="{7BBB9682-316E-5A79-D036-EEE8BE1386FB}"/>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pic>
        <p:nvPicPr>
          <p:cNvPr id="16" name="Picture 15">
            <a:extLst>
              <a:ext uri="{FF2B5EF4-FFF2-40B4-BE49-F238E27FC236}">
                <a16:creationId xmlns:a16="http://schemas.microsoft.com/office/drawing/2014/main" id="{696F27B9-49A6-3360-96ED-4A07B3439813}"/>
              </a:ext>
            </a:extLst>
          </p:cNvPr>
          <p:cNvPicPr>
            <a:picLocks noChangeAspect="1"/>
          </p:cNvPicPr>
          <p:nvPr/>
        </p:nvPicPr>
        <p:blipFill>
          <a:blip r:embed="rId4"/>
          <a:stretch>
            <a:fillRect/>
          </a:stretch>
        </p:blipFill>
        <p:spPr>
          <a:xfrm>
            <a:off x="468312" y="484784"/>
            <a:ext cx="585368" cy="358774"/>
          </a:xfrm>
          <a:prstGeom prst="rect">
            <a:avLst/>
          </a:prstGeom>
        </p:spPr>
      </p:pic>
      <p:sp>
        <p:nvSpPr>
          <p:cNvPr id="8" name="Footer Placeholder 4">
            <a:extLst>
              <a:ext uri="{FF2B5EF4-FFF2-40B4-BE49-F238E27FC236}">
                <a16:creationId xmlns:a16="http://schemas.microsoft.com/office/drawing/2014/main" id="{088F72BD-80E9-1F9A-E38D-EF10D01AA283}"/>
              </a:ext>
            </a:extLst>
          </p:cNvPr>
          <p:cNvSpPr txBox="1">
            <a:spLocks/>
          </p:cNvSpPr>
          <p:nvPr/>
        </p:nvSpPr>
        <p:spPr>
          <a:xfrm>
            <a:off x="7899834" y="4597260"/>
            <a:ext cx="772647" cy="9233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kern="0" cap="none" spc="0">
                <a:solidFill>
                  <a:schemeClr val="bg1"/>
                </a:solidFill>
              </a:rPr>
              <a:t>Photo: Juho Juuruspolvi</a:t>
            </a:r>
          </a:p>
        </p:txBody>
      </p:sp>
    </p:spTree>
    <p:extLst>
      <p:ext uri="{BB962C8B-B14F-4D97-AF65-F5344CB8AC3E}">
        <p14:creationId xmlns:p14="http://schemas.microsoft.com/office/powerpoint/2010/main" val="1564547042"/>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A9749-A522-6569-0A80-2AB78B230F0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512031A-1B9A-608D-58D8-E61A0FCF2C59}"/>
              </a:ext>
            </a:extLst>
          </p:cNvPr>
          <p:cNvPicPr>
            <a:picLocks noChangeAspect="1"/>
          </p:cNvPicPr>
          <p:nvPr/>
        </p:nvPicPr>
        <p:blipFill>
          <a:blip r:embed="rId3">
            <a:extLst>
              <a:ext uri="{28A0092B-C50C-407E-A947-70E740481C1C}">
                <a14:useLocalDpi xmlns:a14="http://schemas.microsoft.com/office/drawing/2010/main" val="0"/>
              </a:ext>
            </a:extLst>
          </a:blip>
          <a:srcRect t="955" b="14671"/>
          <a:stretch>
            <a:fill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EA3A12F3-E21B-46A8-D76A-00E18C029FDD}"/>
              </a:ext>
            </a:extLst>
          </p:cNvPr>
          <p:cNvSpPr/>
          <p:nvPr/>
        </p:nvSpPr>
        <p:spPr>
          <a:xfrm>
            <a:off x="0"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24E0A0DC-0F17-70AB-1B59-FE8CA24AB502}"/>
              </a:ext>
            </a:extLst>
          </p:cNvPr>
          <p:cNvSpPr txBox="1">
            <a:spLocks/>
          </p:cNvSpPr>
          <p:nvPr/>
        </p:nvSpPr>
        <p:spPr>
          <a:xfrm>
            <a:off x="1511300" y="4793685"/>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r>
              <a:rPr lang="en-US" sz="700" kern="0" cap="none" spc="0">
                <a:solidFill>
                  <a:schemeClr val="bg1"/>
                </a:solidFill>
              </a:rPr>
            </a:br>
            <a:r>
              <a:rPr lang="en-US" sz="700" kern="0" cap="none" spc="0">
                <a:solidFill>
                  <a:schemeClr val="bg1"/>
                </a:solidFill>
              </a:rPr>
              <a:t>Photo: Aleksi Poutanen</a:t>
            </a:r>
          </a:p>
        </p:txBody>
      </p:sp>
      <p:sp>
        <p:nvSpPr>
          <p:cNvPr id="6" name="Title 1">
            <a:extLst>
              <a:ext uri="{FF2B5EF4-FFF2-40B4-BE49-F238E27FC236}">
                <a16:creationId xmlns:a16="http://schemas.microsoft.com/office/drawing/2014/main" id="{1998ED8C-8AD9-5084-8254-E2A0E39A6504}"/>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5/10</a:t>
            </a:r>
          </a:p>
        </p:txBody>
      </p:sp>
      <p:sp>
        <p:nvSpPr>
          <p:cNvPr id="7" name="Title 1">
            <a:extLst>
              <a:ext uri="{FF2B5EF4-FFF2-40B4-BE49-F238E27FC236}">
                <a16:creationId xmlns:a16="http://schemas.microsoft.com/office/drawing/2014/main" id="{CDB878BC-F26A-AF54-FE4E-3EEBBE0BB591}"/>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2000">
                <a:solidFill>
                  <a:schemeClr val="bg1"/>
                </a:solidFill>
              </a:rPr>
              <a:t>Meet </a:t>
            </a:r>
            <a:r>
              <a:rPr lang="en-GB" sz="2000" err="1">
                <a:solidFill>
                  <a:schemeClr val="bg1"/>
                </a:solidFill>
              </a:rPr>
              <a:t>löyly</a:t>
            </a:r>
            <a:r>
              <a:rPr lang="en-GB" sz="2000">
                <a:solidFill>
                  <a:schemeClr val="bg1"/>
                </a:solidFill>
              </a:rPr>
              <a:t> – </a:t>
            </a:r>
          </a:p>
          <a:p>
            <a:pPr algn="ctr"/>
            <a:r>
              <a:rPr lang="en-GB" sz="2000">
                <a:solidFill>
                  <a:schemeClr val="bg1"/>
                </a:solidFill>
              </a:rPr>
              <a:t>the spirit of the steam</a:t>
            </a:r>
            <a:endParaRPr lang="en-US" sz="1800">
              <a:solidFill>
                <a:schemeClr val="bg1"/>
              </a:solidFill>
              <a:effectLst>
                <a:outerShdw blurRad="994667" dir="5400000" sx="102000" sy="102000" algn="ctr" rotWithShape="0">
                  <a:srgbClr val="000000"/>
                </a:outerShdw>
              </a:effectLst>
            </a:endParaRPr>
          </a:p>
        </p:txBody>
      </p:sp>
      <p:pic>
        <p:nvPicPr>
          <p:cNvPr id="4" name="Picture 3">
            <a:extLst>
              <a:ext uri="{FF2B5EF4-FFF2-40B4-BE49-F238E27FC236}">
                <a16:creationId xmlns:a16="http://schemas.microsoft.com/office/drawing/2014/main" id="{D2B09E6F-2EF2-A101-48BC-51498CE500F7}"/>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4167083555"/>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1AAF4-C6D3-B29D-40A4-8601A4BAE4FA}"/>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E67ECC79-A553-41A6-8E82-E8277B650E96}"/>
              </a:ext>
            </a:extLst>
          </p:cNvPr>
          <p:cNvGrpSpPr/>
          <p:nvPr/>
        </p:nvGrpSpPr>
        <p:grpSpPr>
          <a:xfrm>
            <a:off x="911546" y="1492250"/>
            <a:ext cx="2352354" cy="923330"/>
            <a:chOff x="885555" y="2455646"/>
            <a:chExt cx="2352354" cy="923330"/>
          </a:xfrm>
        </p:grpSpPr>
        <p:sp>
          <p:nvSpPr>
            <p:cNvPr id="38" name="Title 1">
              <a:extLst>
                <a:ext uri="{FF2B5EF4-FFF2-40B4-BE49-F238E27FC236}">
                  <a16:creationId xmlns:a16="http://schemas.microsoft.com/office/drawing/2014/main" id="{4B79E299-61AB-D8AE-A622-A410B04BF786}"/>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9" name="Title 1">
              <a:extLst>
                <a:ext uri="{FF2B5EF4-FFF2-40B4-BE49-F238E27FC236}">
                  <a16:creationId xmlns:a16="http://schemas.microsoft.com/office/drawing/2014/main" id="{AC137D4A-5624-6B23-53F3-897023259563}"/>
                </a:ext>
              </a:extLst>
            </p:cNvPr>
            <p:cNvSpPr txBox="1">
              <a:spLocks/>
            </p:cNvSpPr>
            <p:nvPr/>
          </p:nvSpPr>
          <p:spPr>
            <a:xfrm>
              <a:off x="885555" y="2455646"/>
              <a:ext cx="2352354"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2000"/>
                <a:t>The Finnish word “</a:t>
              </a:r>
              <a:r>
                <a:rPr lang="en-GB" sz="2000" err="1"/>
                <a:t>löyly</a:t>
              </a:r>
              <a:r>
                <a:rPr lang="en-GB" sz="2000"/>
                <a:t>” means both steam and spirit.</a:t>
              </a:r>
              <a:r>
                <a:rPr lang="en-GB" sz="2000" b="0"/>
                <a:t> </a:t>
              </a:r>
              <a:endParaRPr lang="en-US" sz="1600">
                <a:solidFill>
                  <a:schemeClr val="tx1"/>
                </a:solidFill>
                <a:ea typeface="+mj-lt"/>
                <a:cs typeface="+mj-lt"/>
              </a:endParaRPr>
            </a:p>
          </p:txBody>
        </p:sp>
      </p:grpSp>
      <p:sp>
        <p:nvSpPr>
          <p:cNvPr id="6" name="Rectangle 5">
            <a:extLst>
              <a:ext uri="{FF2B5EF4-FFF2-40B4-BE49-F238E27FC236}">
                <a16:creationId xmlns:a16="http://schemas.microsoft.com/office/drawing/2014/main" id="{C6D9A294-80D1-4C51-C108-EDA7B47D1818}"/>
              </a:ext>
            </a:extLst>
          </p:cNvPr>
          <p:cNvSpPr/>
          <p:nvPr/>
        </p:nvSpPr>
        <p:spPr>
          <a:xfrm flipV="1">
            <a:off x="1830223" y="2683704"/>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6A020CD8-09B2-2659-3A2E-F73998C47A05}"/>
              </a:ext>
            </a:extLst>
          </p:cNvPr>
          <p:cNvSpPr txBox="1">
            <a:spLocks/>
          </p:cNvSpPr>
          <p:nvPr/>
        </p:nvSpPr>
        <p:spPr>
          <a:xfrm>
            <a:off x="1020856" y="3004987"/>
            <a:ext cx="2070214"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1000" b="0"/>
              <a:t>And the only place where you can encounter this spirit is in a sauna. It is created when water is thrown onto the hot stones of the sauna heater. </a:t>
            </a:r>
            <a:endParaRPr lang="en-US" sz="200" b="0">
              <a:solidFill>
                <a:schemeClr val="tx1"/>
              </a:solidFill>
              <a:ea typeface="+mj-lt"/>
              <a:cs typeface="+mj-lt"/>
            </a:endParaRPr>
          </a:p>
        </p:txBody>
      </p:sp>
      <p:grpSp>
        <p:nvGrpSpPr>
          <p:cNvPr id="3" name="Group 2">
            <a:extLst>
              <a:ext uri="{FF2B5EF4-FFF2-40B4-BE49-F238E27FC236}">
                <a16:creationId xmlns:a16="http://schemas.microsoft.com/office/drawing/2014/main" id="{D20590AD-F0C5-4E70-9D78-0279FDC3D37E}"/>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BD031BD5-7D10-EBA9-E238-84AC4FDC54B8}"/>
                </a:ext>
              </a:extLst>
            </p:cNvPr>
            <p:cNvPicPr>
              <a:picLocks/>
            </p:cNvPicPr>
            <p:nvPr/>
          </p:nvPicPr>
          <p:blipFill>
            <a:blip r:embed="rId4">
              <a:extLst>
                <a:ext uri="{28A0092B-C50C-407E-A947-70E740481C1C}">
                  <a14:useLocalDpi xmlns:a14="http://schemas.microsoft.com/office/drawing/2010/main" val="0"/>
                </a:ext>
              </a:extLst>
            </a:blip>
            <a:srcRect t="4103" b="22421"/>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7C819291-C875-7E86-2E8C-98EF141B1F18}"/>
                </a:ext>
              </a:extLst>
            </p:cNvPr>
            <p:cNvSpPr txBox="1">
              <a:spLocks/>
            </p:cNvSpPr>
            <p:nvPr/>
          </p:nvSpPr>
          <p:spPr>
            <a:xfrm>
              <a:off x="243010" y="9340657"/>
              <a:ext cx="860813" cy="11458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Alexander Store</a:t>
              </a:r>
            </a:p>
          </p:txBody>
        </p:sp>
      </p:grpSp>
      <p:sp>
        <p:nvSpPr>
          <p:cNvPr id="68" name="Footer Placeholder 4">
            <a:extLst>
              <a:ext uri="{FF2B5EF4-FFF2-40B4-BE49-F238E27FC236}">
                <a16:creationId xmlns:a16="http://schemas.microsoft.com/office/drawing/2014/main" id="{4AB37B07-0A49-6E02-65EB-34F4283593B2}"/>
              </a:ext>
            </a:extLst>
          </p:cNvPr>
          <p:cNvSpPr txBox="1">
            <a:spLocks/>
          </p:cNvSpPr>
          <p:nvPr/>
        </p:nvSpPr>
        <p:spPr>
          <a:xfrm>
            <a:off x="4131444" y="4706809"/>
            <a:ext cx="4236737" cy="11413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Niko: Beyond the Northern Lights (2024) by Kari </a:t>
            </a:r>
            <a:r>
              <a:rPr lang="en-US" sz="700" kern="0" cap="none" spc="0" dirty="0" err="1">
                <a:solidFill>
                  <a:schemeClr val="bg1"/>
                </a:solidFill>
                <a:effectLst>
                  <a:outerShdw blurRad="635000" dir="5400000" algn="ctr" rotWithShape="0">
                    <a:srgbClr val="000000">
                      <a:alpha val="75000"/>
                    </a:srgbClr>
                  </a:outerShdw>
                </a:effectLst>
                <a:latin typeface="Finlandica" charset="0"/>
              </a:rPr>
              <a:t>Juusonen</a:t>
            </a:r>
            <a:r>
              <a:rPr lang="en-US" sz="700" kern="0" cap="none" spc="0" dirty="0">
                <a:solidFill>
                  <a:schemeClr val="bg1"/>
                </a:solidFill>
                <a:effectLst>
                  <a:outerShdw blurRad="635000" dir="5400000" algn="ctr" rotWithShape="0">
                    <a:srgbClr val="000000">
                      <a:alpha val="75000"/>
                    </a:srgbClr>
                  </a:outerShdw>
                </a:effectLst>
                <a:latin typeface="Finlandica" charset="0"/>
              </a:rPr>
              <a:t> and Jørgen Lerdam. Photo: Anima Vitae, </a:t>
            </a:r>
            <a:r>
              <a:rPr lang="en-US" sz="700" kern="0" cap="none" spc="0" dirty="0" err="1">
                <a:solidFill>
                  <a:schemeClr val="bg1"/>
                </a:solidFill>
                <a:effectLst>
                  <a:outerShdw blurRad="635000" dir="5400000" algn="ctr" rotWithShape="0">
                    <a:srgbClr val="000000">
                      <a:alpha val="75000"/>
                    </a:srgbClr>
                  </a:outerShdw>
                </a:effectLst>
                <a:latin typeface="Finlandica" charset="0"/>
              </a:rPr>
              <a:t>Cinemaker</a:t>
            </a:r>
            <a:r>
              <a:rPr lang="en-US" sz="700" kern="0" cap="none" spc="0" dirty="0">
                <a:solidFill>
                  <a:schemeClr val="bg1"/>
                </a:solidFill>
                <a:effectLst>
                  <a:outerShdw blurRad="635000" dir="5400000" algn="ctr" rotWithShape="0">
                    <a:srgbClr val="000000">
                      <a:alpha val="75000"/>
                    </a:srgbClr>
                  </a:outerShdw>
                </a:effectLst>
                <a:latin typeface="Finlandica" charset="0"/>
              </a:rPr>
              <a:t>.</a:t>
            </a:r>
          </a:p>
        </p:txBody>
      </p:sp>
      <p:grpSp>
        <p:nvGrpSpPr>
          <p:cNvPr id="4" name="Group 3">
            <a:extLst>
              <a:ext uri="{FF2B5EF4-FFF2-40B4-BE49-F238E27FC236}">
                <a16:creationId xmlns:a16="http://schemas.microsoft.com/office/drawing/2014/main" id="{0210F152-1CF6-B46A-E093-2C24E0722A10}"/>
              </a:ext>
            </a:extLst>
          </p:cNvPr>
          <p:cNvGrpSpPr/>
          <p:nvPr/>
        </p:nvGrpSpPr>
        <p:grpSpPr>
          <a:xfrm>
            <a:off x="4067944" y="604964"/>
            <a:ext cx="5076056" cy="4265479"/>
            <a:chOff x="4067944" y="627018"/>
            <a:chExt cx="5076056" cy="4265479"/>
          </a:xfrm>
        </p:grpSpPr>
        <p:pic>
          <p:nvPicPr>
            <p:cNvPr id="17" name="Picture 16">
              <a:extLst>
                <a:ext uri="{FF2B5EF4-FFF2-40B4-BE49-F238E27FC236}">
                  <a16:creationId xmlns:a16="http://schemas.microsoft.com/office/drawing/2014/main" id="{9EC53855-D4E2-3FAC-7A5D-A5DF35850404}"/>
                </a:ext>
              </a:extLst>
            </p:cNvPr>
            <p:cNvPicPr>
              <a:picLocks noChangeAspect="1"/>
            </p:cNvPicPr>
            <p:nvPr/>
          </p:nvPicPr>
          <p:blipFill>
            <a:blip r:embed="rId5">
              <a:extLst>
                <a:ext uri="{28A0092B-C50C-407E-A947-70E740481C1C}">
                  <a14:useLocalDpi xmlns:a14="http://schemas.microsoft.com/office/drawing/2010/main" val="0"/>
                </a:ext>
              </a:extLst>
            </a:blip>
            <a:srcRect l="15146" r="5666"/>
            <a:stretch>
              <a:fillRect/>
            </a:stretch>
          </p:blipFill>
          <p:spPr>
            <a:xfrm>
              <a:off x="4067944" y="627018"/>
              <a:ext cx="5076056" cy="4265479"/>
            </a:xfrm>
            <a:prstGeom prst="rect">
              <a:avLst/>
            </a:prstGeom>
          </p:spPr>
        </p:pic>
        <p:sp>
          <p:nvSpPr>
            <p:cNvPr id="18" name="Footer Placeholder 4">
              <a:extLst>
                <a:ext uri="{FF2B5EF4-FFF2-40B4-BE49-F238E27FC236}">
                  <a16:creationId xmlns:a16="http://schemas.microsoft.com/office/drawing/2014/main" id="{F8EEF42D-AA97-F0B7-D669-C277E3966757}"/>
                </a:ext>
              </a:extLst>
            </p:cNvPr>
            <p:cNvSpPr txBox="1">
              <a:spLocks/>
            </p:cNvSpPr>
            <p:nvPr/>
          </p:nvSpPr>
          <p:spPr>
            <a:xfrm>
              <a:off x="4124690" y="4708509"/>
              <a:ext cx="872034" cy="11458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Aleksi Poutanen</a:t>
              </a:r>
            </a:p>
          </p:txBody>
        </p:sp>
      </p:grpSp>
      <p:grpSp>
        <p:nvGrpSpPr>
          <p:cNvPr id="11" name="Group 10">
            <a:extLst>
              <a:ext uri="{FF2B5EF4-FFF2-40B4-BE49-F238E27FC236}">
                <a16:creationId xmlns:a16="http://schemas.microsoft.com/office/drawing/2014/main" id="{3F086861-4E31-7EB0-1F22-818005B1FC01}"/>
              </a:ext>
            </a:extLst>
          </p:cNvPr>
          <p:cNvGrpSpPr/>
          <p:nvPr/>
        </p:nvGrpSpPr>
        <p:grpSpPr>
          <a:xfrm>
            <a:off x="4067944" y="604964"/>
            <a:ext cx="5076056" cy="4265480"/>
            <a:chOff x="4067944" y="627530"/>
            <a:chExt cx="5076056" cy="4265480"/>
          </a:xfrm>
        </p:grpSpPr>
        <p:pic>
          <p:nvPicPr>
            <p:cNvPr id="13" name="Picture 12">
              <a:extLst>
                <a:ext uri="{FF2B5EF4-FFF2-40B4-BE49-F238E27FC236}">
                  <a16:creationId xmlns:a16="http://schemas.microsoft.com/office/drawing/2014/main" id="{A8EBBA70-0DFE-1DA5-B252-D4AD5CEC3213}"/>
                </a:ext>
              </a:extLst>
            </p:cNvPr>
            <p:cNvPicPr>
              <a:picLocks noChangeAspect="1"/>
            </p:cNvPicPr>
            <p:nvPr/>
          </p:nvPicPr>
          <p:blipFill>
            <a:blip r:embed="rId6">
              <a:extLst>
                <a:ext uri="{28A0092B-C50C-407E-A947-70E740481C1C}">
                  <a14:useLocalDpi xmlns:a14="http://schemas.microsoft.com/office/drawing/2010/main" val="0"/>
                </a:ext>
              </a:extLst>
            </a:blip>
            <a:srcRect l="5728" r="14839"/>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2B8199C6-107E-0F7E-8D0D-73B2F93C4D06}"/>
                </a:ext>
              </a:extLst>
            </p:cNvPr>
            <p:cNvSpPr txBox="1">
              <a:spLocks/>
            </p:cNvSpPr>
            <p:nvPr/>
          </p:nvSpPr>
          <p:spPr>
            <a:xfrm>
              <a:off x="4124690" y="4611883"/>
              <a:ext cx="881652"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700" kern="0" cap="none" spc="0">
                <a:solidFill>
                  <a:schemeClr val="bg1"/>
                </a:solidFill>
                <a:effectLst>
                  <a:outerShdw blurRad="635000" dir="5400000" algn="ctr" rotWithShape="0">
                    <a:srgbClr val="000000">
                      <a:alpha val="75000"/>
                    </a:srgbClr>
                  </a:outerShdw>
                </a:effectLst>
                <a:latin typeface="Finlandica" charset="0"/>
              </a:endParaRPr>
            </a:p>
            <a:p>
              <a:r>
                <a:rPr lang="en-US" sz="700" kern="0" cap="none" spc="0">
                  <a:solidFill>
                    <a:schemeClr val="bg1"/>
                  </a:solidFill>
                  <a:effectLst>
                    <a:outerShdw blurRad="635000" dir="5400000" algn="ctr" rotWithShape="0">
                      <a:srgbClr val="000000">
                        <a:alpha val="75000"/>
                      </a:srgbClr>
                    </a:outerShdw>
                  </a:effectLst>
                  <a:latin typeface="Finlandica" charset="0"/>
                </a:rPr>
                <a:t>Photo: Maija </a:t>
              </a:r>
              <a:r>
                <a:rPr lang="en-US" sz="700" kern="0" cap="none" spc="0" err="1">
                  <a:solidFill>
                    <a:schemeClr val="bg1"/>
                  </a:solidFill>
                  <a:effectLst>
                    <a:outerShdw blurRad="635000" dir="5400000" algn="ctr" rotWithShape="0">
                      <a:srgbClr val="000000">
                        <a:alpha val="75000"/>
                      </a:srgbClr>
                    </a:outerShdw>
                  </a:effectLst>
                  <a:latin typeface="Finlandica" charset="0"/>
                </a:rPr>
                <a:t>Astikainen</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sp>
        <p:nvSpPr>
          <p:cNvPr id="27" name="TextBox 26">
            <a:extLst>
              <a:ext uri="{FF2B5EF4-FFF2-40B4-BE49-F238E27FC236}">
                <a16:creationId xmlns:a16="http://schemas.microsoft.com/office/drawing/2014/main" id="{785E5EC7-5ED4-11AC-71A3-DE9E405E7646}"/>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B79682C5-C1C5-4BC5-CD7D-80F7CDF3CA16}"/>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Meet </a:t>
            </a:r>
            <a:r>
              <a:rPr lang="en-US" sz="700" err="1">
                <a:solidFill>
                  <a:schemeClr val="tx1"/>
                </a:solidFill>
              </a:rPr>
              <a:t>löyly</a:t>
            </a:r>
            <a:r>
              <a:rPr lang="en-US" sz="700">
                <a:solidFill>
                  <a:schemeClr val="tx1"/>
                </a:solidFill>
              </a:rPr>
              <a:t> – The spirit of the steam</a:t>
            </a:r>
          </a:p>
        </p:txBody>
      </p:sp>
      <p:sp>
        <p:nvSpPr>
          <p:cNvPr id="56" name="Title 1">
            <a:extLst>
              <a:ext uri="{FF2B5EF4-FFF2-40B4-BE49-F238E27FC236}">
                <a16:creationId xmlns:a16="http://schemas.microsoft.com/office/drawing/2014/main" id="{EDE8F752-0D15-894D-89DC-0A7A6BE38814}"/>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A80EBB58-A900-CBEA-B22C-F816ED9049E0}"/>
              </a:ext>
            </a:extLst>
          </p:cNvPr>
          <p:cNvSpPr/>
          <p:nvPr/>
        </p:nvSpPr>
        <p:spPr>
          <a:xfrm>
            <a:off x="1800292"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33A5DE36-EB66-B9E3-752F-131BB1CEF26E}"/>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C40A3E71-0C9D-32CE-89F0-AE1E33B0BAE5}"/>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2FB911F5-391E-603A-16CE-DAEC003B172F}"/>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13890A86-8817-F661-38F1-754E4979D418}"/>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5</a:t>
            </a:r>
          </a:p>
        </p:txBody>
      </p:sp>
      <p:sp>
        <p:nvSpPr>
          <p:cNvPr id="62" name="Title 1">
            <a:extLst>
              <a:ext uri="{FF2B5EF4-FFF2-40B4-BE49-F238E27FC236}">
                <a16:creationId xmlns:a16="http://schemas.microsoft.com/office/drawing/2014/main" id="{60A344D4-0311-18B2-6E0D-7735F109254A}"/>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63C2CB87-518F-5AAE-AE64-131F57382598}"/>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F094FE50-8A69-A3E0-C336-C69FE2B05008}"/>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A9D62BF9-9DCA-9A38-8A76-BA31A81C0BB8}"/>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B05856F5-5FB6-A47E-1F14-A889D9743F2B}"/>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03781DDE-D76B-3BBA-A580-E2E493C54D5B}"/>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DEGREES OF FINNISH SAUNA</a:t>
            </a:r>
          </a:p>
        </p:txBody>
      </p:sp>
      <p:sp>
        <p:nvSpPr>
          <p:cNvPr id="21" name="Rectangle 20">
            <a:extLst>
              <a:ext uri="{FF2B5EF4-FFF2-40B4-BE49-F238E27FC236}">
                <a16:creationId xmlns:a16="http://schemas.microsoft.com/office/drawing/2014/main" id="{8377B5B8-4A55-6E49-E607-436F5E357A9A}"/>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880DB98-45FD-630F-36A3-EF6A6E6E6E37}"/>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Tree>
    <p:custDataLst>
      <p:tags r:id="rId1"/>
    </p:custDataLst>
    <p:extLst>
      <p:ext uri="{BB962C8B-B14F-4D97-AF65-F5344CB8AC3E}">
        <p14:creationId xmlns:p14="http://schemas.microsoft.com/office/powerpoint/2010/main" val="152930842"/>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750" fill="hold"/>
                                        <p:tgtEl>
                                          <p:spTgt spid="6"/>
                                        </p:tgtEl>
                                        <p:attrNameLst>
                                          <p:attrName>ppt_w</p:attrName>
                                        </p:attrNameLst>
                                      </p:cBhvr>
                                      <p:tavLst>
                                        <p:tav tm="0">
                                          <p:val>
                                            <p:strVal val="#ppt_w*0.70"/>
                                          </p:val>
                                        </p:tav>
                                        <p:tav tm="100000">
                                          <p:val>
                                            <p:strVal val="#ppt_w"/>
                                          </p:val>
                                        </p:tav>
                                      </p:tavLst>
                                    </p:anim>
                                    <p:anim calcmode="lin" valueType="num">
                                      <p:cBhvr>
                                        <p:cTn id="14" dur="750" fill="hold"/>
                                        <p:tgtEl>
                                          <p:spTgt spid="6"/>
                                        </p:tgtEl>
                                        <p:attrNameLst>
                                          <p:attrName>ppt_h</p:attrName>
                                        </p:attrNameLst>
                                      </p:cBhvr>
                                      <p:tavLst>
                                        <p:tav tm="0">
                                          <p:val>
                                            <p:strVal val="#ppt_h"/>
                                          </p:val>
                                        </p:tav>
                                        <p:tav tm="100000">
                                          <p:val>
                                            <p:strVal val="#ppt_h"/>
                                          </p:val>
                                        </p:tav>
                                      </p:tavLst>
                                    </p:anim>
                                    <p:animEffect transition="in" filter="fade">
                                      <p:cBhvr>
                                        <p:cTn id="15" dur="750"/>
                                        <p:tgtEl>
                                          <p:spTgt spid="6"/>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p:tgtEl>
                                          <p:spTgt spid="9"/>
                                        </p:tgtEl>
                                        <p:attrNameLst>
                                          <p:attrName>ppt_y</p:attrName>
                                        </p:attrNameLst>
                                      </p:cBhvr>
                                      <p:tavLst>
                                        <p:tav tm="0">
                                          <p:val>
                                            <p:strVal val="#ppt_y-#ppt_h*1.125000"/>
                                          </p:val>
                                        </p:tav>
                                        <p:tav tm="100000">
                                          <p:val>
                                            <p:strVal val="#ppt_y"/>
                                          </p:val>
                                        </p:tav>
                                      </p:tavLst>
                                    </p:anim>
                                    <p:animEffect transition="in" filter="wipe(down)">
                                      <p:cBhvr>
                                        <p:cTn id="19" dur="1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2.46914E-7 L 0.69114 2.46914E-7 " pathEditMode="relative" rAng="0" ptsTypes="AA">
                                      <p:cBhvr>
                                        <p:cTn id="25" dur="2500" fill="hold"/>
                                        <p:tgtEl>
                                          <p:spTgt spid="11"/>
                                        </p:tgtEl>
                                        <p:attrNameLst>
                                          <p:attrName>ppt_x</p:attrName>
                                          <p:attrName>ppt_y</p:attrName>
                                        </p:attrNameLst>
                                      </p:cBhvr>
                                      <p:rCtr x="345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8E2CD-71A3-4454-BF73-73096B15361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CC71FC6-636D-DD47-67BE-B65FB8BA614D}"/>
              </a:ext>
            </a:extLst>
          </p:cNvPr>
          <p:cNvPicPr>
            <a:picLocks noChangeAspect="1"/>
          </p:cNvPicPr>
          <p:nvPr/>
        </p:nvPicPr>
        <p:blipFill>
          <a:blip r:embed="rId3">
            <a:extLst>
              <a:ext uri="{28A0092B-C50C-407E-A947-70E740481C1C}">
                <a14:useLocalDpi xmlns:a14="http://schemas.microsoft.com/office/drawing/2010/main" val="0"/>
              </a:ext>
            </a:extLst>
          </a:blip>
          <a:srcRect t="-156" b="15580"/>
          <a:stretch>
            <a:fillRect/>
          </a:stretch>
        </p:blipFill>
        <p:spPr>
          <a:xfrm>
            <a:off x="0" y="-9527"/>
            <a:ext cx="9144000" cy="5153027"/>
          </a:xfrm>
          <a:prstGeom prst="rect">
            <a:avLst/>
          </a:prstGeom>
        </p:spPr>
      </p:pic>
      <p:sp>
        <p:nvSpPr>
          <p:cNvPr id="8" name="Rectangle 7">
            <a:extLst>
              <a:ext uri="{FF2B5EF4-FFF2-40B4-BE49-F238E27FC236}">
                <a16:creationId xmlns:a16="http://schemas.microsoft.com/office/drawing/2014/main" id="{805B3A6C-396E-ABB2-5439-69EE55C65706}"/>
              </a:ext>
            </a:extLst>
          </p:cNvPr>
          <p:cNvSpPr/>
          <p:nvPr/>
        </p:nvSpPr>
        <p:spPr>
          <a:xfrm>
            <a:off x="-1" y="-9528"/>
            <a:ext cx="9144001" cy="5153027"/>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70343647-0C30-D14C-583D-01E24A7FD3DA}"/>
              </a:ext>
            </a:extLst>
          </p:cNvPr>
          <p:cNvSpPr txBox="1">
            <a:spLocks/>
          </p:cNvSpPr>
          <p:nvPr/>
        </p:nvSpPr>
        <p:spPr>
          <a:xfrm>
            <a:off x="1511300" y="4685964"/>
            <a:ext cx="6121400" cy="323165"/>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700" kern="0" cap="none" spc="0">
              <a:solidFill>
                <a:schemeClr val="bg1"/>
              </a:solidFill>
            </a:endParaRPr>
          </a:p>
          <a:p>
            <a:pPr algn="ctr"/>
            <a:br>
              <a:rPr lang="en-US" sz="700" kern="0" cap="none" spc="0">
                <a:solidFill>
                  <a:schemeClr val="bg1"/>
                </a:solidFill>
              </a:rPr>
            </a:br>
            <a:r>
              <a:rPr lang="en-US" sz="700" kern="0" cap="none" spc="0">
                <a:solidFill>
                  <a:schemeClr val="bg1"/>
                </a:solidFill>
              </a:rPr>
              <a:t>Photo: Anna-</a:t>
            </a:r>
            <a:r>
              <a:rPr lang="en-US" sz="700" kern="0" cap="none" spc="0" err="1">
                <a:solidFill>
                  <a:schemeClr val="bg1"/>
                </a:solidFill>
              </a:rPr>
              <a:t>Ruotanen</a:t>
            </a:r>
            <a:endParaRPr lang="en-US" sz="700" kern="0" cap="none" spc="0">
              <a:solidFill>
                <a:schemeClr val="bg1"/>
              </a:solidFill>
            </a:endParaRPr>
          </a:p>
        </p:txBody>
      </p:sp>
      <p:sp>
        <p:nvSpPr>
          <p:cNvPr id="6" name="Title 1">
            <a:extLst>
              <a:ext uri="{FF2B5EF4-FFF2-40B4-BE49-F238E27FC236}">
                <a16:creationId xmlns:a16="http://schemas.microsoft.com/office/drawing/2014/main" id="{6CCE1DCD-3E49-F5AD-9BB4-4EC9D113A9CA}"/>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6/10</a:t>
            </a:r>
          </a:p>
        </p:txBody>
      </p:sp>
      <p:sp>
        <p:nvSpPr>
          <p:cNvPr id="7" name="Title 1">
            <a:extLst>
              <a:ext uri="{FF2B5EF4-FFF2-40B4-BE49-F238E27FC236}">
                <a16:creationId xmlns:a16="http://schemas.microsoft.com/office/drawing/2014/main" id="{A38DA995-EB3A-1893-1785-A033BD3D8F31}"/>
              </a:ext>
            </a:extLst>
          </p:cNvPr>
          <p:cNvSpPr txBox="1">
            <a:spLocks/>
          </p:cNvSpPr>
          <p:nvPr/>
        </p:nvSpPr>
        <p:spPr>
          <a:xfrm>
            <a:off x="1170041" y="2459851"/>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2000">
                <a:solidFill>
                  <a:schemeClr val="bg1"/>
                </a:solidFill>
              </a:rPr>
              <a:t>Finnish sauna is timeless</a:t>
            </a:r>
            <a:endParaRPr lang="en-US" sz="1800">
              <a:solidFill>
                <a:schemeClr val="bg1"/>
              </a:solidFill>
              <a:effectLst>
                <a:outerShdw blurRad="994667" dir="5400000" sx="102000" sy="102000" algn="ctr" rotWithShape="0">
                  <a:srgbClr val="000000"/>
                </a:outerShdw>
              </a:effectLst>
            </a:endParaRPr>
          </a:p>
        </p:txBody>
      </p:sp>
      <p:pic>
        <p:nvPicPr>
          <p:cNvPr id="17" name="Picture 16">
            <a:extLst>
              <a:ext uri="{FF2B5EF4-FFF2-40B4-BE49-F238E27FC236}">
                <a16:creationId xmlns:a16="http://schemas.microsoft.com/office/drawing/2014/main" id="{B35132F8-43EB-F2BE-3495-D3FA158D3C18}"/>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2335621244"/>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9547E-28B9-982D-7375-B3A2D89D2AD8}"/>
            </a:ext>
          </a:extLst>
        </p:cNvPr>
        <p:cNvGrpSpPr/>
        <p:nvPr/>
      </p:nvGrpSpPr>
      <p:grpSpPr>
        <a:xfrm>
          <a:off x="0" y="0"/>
          <a:ext cx="0" cy="0"/>
          <a:chOff x="0" y="0"/>
          <a:chExt cx="0" cy="0"/>
        </a:xfrm>
      </p:grpSpPr>
      <p:grpSp>
        <p:nvGrpSpPr>
          <p:cNvPr id="69" name="Group 68">
            <a:extLst>
              <a:ext uri="{FF2B5EF4-FFF2-40B4-BE49-F238E27FC236}">
                <a16:creationId xmlns:a16="http://schemas.microsoft.com/office/drawing/2014/main" id="{CDF0C5E7-E2FA-C1AC-82BA-B0A3CF0A4FAA}"/>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DB7D293A-46E7-FF8B-BA8B-8AA3D5B1380F}"/>
                </a:ext>
              </a:extLst>
            </p:cNvPr>
            <p:cNvPicPr>
              <a:picLocks noChangeAspect="1"/>
            </p:cNvPicPr>
            <p:nvPr/>
          </p:nvPicPr>
          <p:blipFill>
            <a:blip r:embed="rId4">
              <a:extLst>
                <a:ext uri="{28A0092B-C50C-407E-A947-70E740481C1C}">
                  <a14:useLocalDpi xmlns:a14="http://schemas.microsoft.com/office/drawing/2010/main" val="0"/>
                </a:ext>
              </a:extLst>
            </a:blip>
            <a:srcRect l="10332" r="10332"/>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55F3A948-911B-6104-13D1-B2C97BFF87FB}"/>
                </a:ext>
              </a:extLst>
            </p:cNvPr>
            <p:cNvSpPr txBox="1">
              <a:spLocks/>
            </p:cNvSpPr>
            <p:nvPr/>
          </p:nvSpPr>
          <p:spPr>
            <a:xfrm>
              <a:off x="4131444" y="4468191"/>
              <a:ext cx="973023" cy="361446"/>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a:p>
              <a:pPr>
                <a:lnSpc>
                  <a:spcPct val="114000"/>
                </a:lnSpc>
              </a:pP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Sauna from Finland</a:t>
              </a:r>
            </a:p>
          </p:txBody>
        </p:sp>
      </p:grpSp>
      <p:grpSp>
        <p:nvGrpSpPr>
          <p:cNvPr id="4" name="Group 3">
            <a:extLst>
              <a:ext uri="{FF2B5EF4-FFF2-40B4-BE49-F238E27FC236}">
                <a16:creationId xmlns:a16="http://schemas.microsoft.com/office/drawing/2014/main" id="{129831B7-8222-4B60-186B-54130DE06C4A}"/>
              </a:ext>
            </a:extLst>
          </p:cNvPr>
          <p:cNvGrpSpPr/>
          <p:nvPr/>
        </p:nvGrpSpPr>
        <p:grpSpPr>
          <a:xfrm>
            <a:off x="4067944" y="619266"/>
            <a:ext cx="5076056" cy="4265480"/>
            <a:chOff x="4049656" y="627530"/>
            <a:chExt cx="5076056" cy="4265480"/>
          </a:xfrm>
        </p:grpSpPr>
        <p:pic>
          <p:nvPicPr>
            <p:cNvPr id="9" name="Picture 8">
              <a:extLst>
                <a:ext uri="{FF2B5EF4-FFF2-40B4-BE49-F238E27FC236}">
                  <a16:creationId xmlns:a16="http://schemas.microsoft.com/office/drawing/2014/main" id="{A09A9420-F2D2-7FB6-4B8E-FE36CF9FA522}"/>
                </a:ext>
              </a:extLst>
            </p:cNvPr>
            <p:cNvPicPr>
              <a:picLocks noChangeAspect="1"/>
            </p:cNvPicPr>
            <p:nvPr/>
          </p:nvPicPr>
          <p:blipFill>
            <a:blip r:embed="rId5">
              <a:extLst>
                <a:ext uri="{28A0092B-C50C-407E-A947-70E740481C1C}">
                  <a14:useLocalDpi xmlns:a14="http://schemas.microsoft.com/office/drawing/2010/main" val="0"/>
                </a:ext>
              </a:extLst>
            </a:blip>
            <a:srcRect l="10357" r="10357"/>
            <a:stretch/>
          </p:blipFill>
          <p:spPr>
            <a:xfrm>
              <a:off x="4049656" y="627530"/>
              <a:ext cx="5076056" cy="4265480"/>
            </a:xfrm>
            <a:prstGeom prst="rect">
              <a:avLst/>
            </a:prstGeom>
          </p:spPr>
        </p:pic>
        <p:sp>
          <p:nvSpPr>
            <p:cNvPr id="10" name="Footer Placeholder 4">
              <a:extLst>
                <a:ext uri="{FF2B5EF4-FFF2-40B4-BE49-F238E27FC236}">
                  <a16:creationId xmlns:a16="http://schemas.microsoft.com/office/drawing/2014/main" id="{3487443E-99EC-C7C6-3A14-F36F61A3548F}"/>
                </a:ext>
              </a:extLst>
            </p:cNvPr>
            <p:cNvSpPr txBox="1">
              <a:spLocks/>
            </p:cNvSpPr>
            <p:nvPr/>
          </p:nvSpPr>
          <p:spPr>
            <a:xfrm>
              <a:off x="4124690" y="4515125"/>
              <a:ext cx="868828" cy="323165"/>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700" kern="0" cap="none" spc="0" dirty="0">
                <a:solidFill>
                  <a:schemeClr val="bg1"/>
                </a:solidFill>
                <a:effectLst>
                  <a:outerShdw blurRad="635000" dir="5400000" algn="ctr" rotWithShape="0">
                    <a:srgbClr val="000000">
                      <a:alpha val="75000"/>
                    </a:srgbClr>
                  </a:outerShdw>
                </a:effectLst>
                <a:latin typeface="Finlandica" charset="0"/>
              </a:endParaRPr>
            </a:p>
            <a:p>
              <a:endParaRPr lang="en-US" sz="700" kern="0" cap="none" spc="0" dirty="0">
                <a:solidFill>
                  <a:schemeClr val="bg1"/>
                </a:solidFill>
                <a:effectLst>
                  <a:outerShdw blurRad="635000" dir="5400000" algn="ctr" rotWithShape="0">
                    <a:srgbClr val="000000">
                      <a:alpha val="75000"/>
                    </a:srgbClr>
                  </a:outerShdw>
                </a:effectLst>
                <a:latin typeface="Finlandica" charset="0"/>
              </a:endParaRPr>
            </a:p>
            <a:p>
              <a:r>
                <a:rPr lang="en-US" sz="700" kern="0" cap="none" spc="0" dirty="0">
                  <a:solidFill>
                    <a:schemeClr val="bg1"/>
                  </a:solidFill>
                  <a:effectLst>
                    <a:outerShdw blurRad="635000" dir="5400000" algn="ctr" rotWithShape="0">
                      <a:srgbClr val="000000">
                        <a:alpha val="75000"/>
                      </a:srgbClr>
                    </a:outerShdw>
                  </a:effectLst>
                  <a:latin typeface="Finlandica" charset="0"/>
                </a:rPr>
                <a:t>Photo: Maija </a:t>
              </a:r>
              <a:r>
                <a:rPr lang="en-US" sz="700" kern="0" cap="none" spc="0" dirty="0" err="1">
                  <a:solidFill>
                    <a:schemeClr val="bg1"/>
                  </a:solidFill>
                  <a:effectLst>
                    <a:outerShdw blurRad="635000" dir="5400000" algn="ctr" rotWithShape="0">
                      <a:srgbClr val="000000">
                        <a:alpha val="75000"/>
                      </a:srgbClr>
                    </a:outerShdw>
                  </a:effectLst>
                  <a:latin typeface="Finlandica" charset="0"/>
                </a:rPr>
                <a:t>Astikainen</a:t>
              </a:r>
              <a:endParaRPr lang="en-US" sz="700" kern="0" cap="none" spc="0" noProof="0" dirty="0">
                <a:solidFill>
                  <a:schemeClr val="bg1"/>
                </a:solidFill>
                <a:effectLst>
                  <a:outerShdw blurRad="635000" dir="5400000" algn="ctr" rotWithShape="0">
                    <a:srgbClr val="000000">
                      <a:alpha val="75000"/>
                    </a:srgbClr>
                  </a:outerShdw>
                </a:effectLst>
                <a:latin typeface="Finlandica" charset="0"/>
              </a:endParaRPr>
            </a:p>
          </p:txBody>
        </p:sp>
      </p:grpSp>
      <p:sp>
        <p:nvSpPr>
          <p:cNvPr id="6" name="Title 1">
            <a:extLst>
              <a:ext uri="{FF2B5EF4-FFF2-40B4-BE49-F238E27FC236}">
                <a16:creationId xmlns:a16="http://schemas.microsoft.com/office/drawing/2014/main" id="{16399CFB-D9CE-E4A9-6893-045D52CDED72}"/>
              </a:ext>
            </a:extLst>
          </p:cNvPr>
          <p:cNvSpPr txBox="1">
            <a:spLocks/>
          </p:cNvSpPr>
          <p:nvPr/>
        </p:nvSpPr>
        <p:spPr>
          <a:xfrm>
            <a:off x="1067390" y="2848900"/>
            <a:ext cx="1977146"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1000" b="0"/>
              <a:t>Foreigners often wonder how long one is supposed to stay in the sauna, but the truth is there are no rules. Or clocks. </a:t>
            </a:r>
            <a:endParaRPr lang="en-US" sz="1000" b="0">
              <a:solidFill>
                <a:schemeClr val="tx1"/>
              </a:solidFill>
              <a:ea typeface="+mj-lt"/>
              <a:cs typeface="+mj-lt"/>
            </a:endParaRPr>
          </a:p>
        </p:txBody>
      </p:sp>
      <p:sp>
        <p:nvSpPr>
          <p:cNvPr id="31" name="Rectangle 30">
            <a:extLst>
              <a:ext uri="{FF2B5EF4-FFF2-40B4-BE49-F238E27FC236}">
                <a16:creationId xmlns:a16="http://schemas.microsoft.com/office/drawing/2014/main" id="{A5C18899-BC44-978D-3873-8EE160CC97F6}"/>
              </a:ext>
            </a:extLst>
          </p:cNvPr>
          <p:cNvSpPr/>
          <p:nvPr/>
        </p:nvSpPr>
        <p:spPr>
          <a:xfrm flipV="1">
            <a:off x="1830223" y="2561005"/>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4CA66F92-0313-6625-0CC5-7C27F7FD6721}"/>
              </a:ext>
            </a:extLst>
          </p:cNvPr>
          <p:cNvGrpSpPr/>
          <p:nvPr/>
        </p:nvGrpSpPr>
        <p:grpSpPr>
          <a:xfrm>
            <a:off x="928505" y="1678169"/>
            <a:ext cx="2398546" cy="575436"/>
            <a:chOff x="1049581" y="2381064"/>
            <a:chExt cx="2398546" cy="575436"/>
          </a:xfrm>
        </p:grpSpPr>
        <p:sp>
          <p:nvSpPr>
            <p:cNvPr id="38" name="Title 1">
              <a:extLst>
                <a:ext uri="{FF2B5EF4-FFF2-40B4-BE49-F238E27FC236}">
                  <a16:creationId xmlns:a16="http://schemas.microsoft.com/office/drawing/2014/main" id="{D70C77A9-D623-6A58-F049-AD7A7C2BDFB4}"/>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9" name="Title 1">
              <a:extLst>
                <a:ext uri="{FF2B5EF4-FFF2-40B4-BE49-F238E27FC236}">
                  <a16:creationId xmlns:a16="http://schemas.microsoft.com/office/drawing/2014/main" id="{4BB3CC8D-60E4-5079-093A-96880DFDFADA}"/>
                </a:ext>
              </a:extLst>
            </p:cNvPr>
            <p:cNvSpPr txBox="1">
              <a:spLocks/>
            </p:cNvSpPr>
            <p:nvPr/>
          </p:nvSpPr>
          <p:spPr>
            <a:xfrm>
              <a:off x="1049581" y="2381064"/>
              <a:ext cx="2398546" cy="55399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1800"/>
                <a:t>No stress, no schedule – just good vibes.</a:t>
              </a:r>
              <a:r>
                <a:rPr lang="en-GB" sz="1800" b="0"/>
                <a:t> </a:t>
              </a:r>
              <a:endParaRPr lang="en-US" sz="1600">
                <a:solidFill>
                  <a:schemeClr val="tx1"/>
                </a:solidFill>
                <a:ea typeface="+mj-lt"/>
                <a:cs typeface="+mj-lt"/>
              </a:endParaRPr>
            </a:p>
          </p:txBody>
        </p:sp>
      </p:grpSp>
      <p:grpSp>
        <p:nvGrpSpPr>
          <p:cNvPr id="3" name="Group 2">
            <a:extLst>
              <a:ext uri="{FF2B5EF4-FFF2-40B4-BE49-F238E27FC236}">
                <a16:creationId xmlns:a16="http://schemas.microsoft.com/office/drawing/2014/main" id="{76A12A6C-7069-784B-0D78-B1408BF2CABC}"/>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A4C8F037-2797-EB6C-A6C3-DA0B26A444A6}"/>
                </a:ext>
              </a:extLst>
            </p:cNvPr>
            <p:cNvPicPr>
              <a:picLocks/>
            </p:cNvPicPr>
            <p:nvPr/>
          </p:nvPicPr>
          <p:blipFill>
            <a:blip r:embed="rId6">
              <a:extLst>
                <a:ext uri="{28A0092B-C50C-407E-A947-70E740481C1C}">
                  <a14:useLocalDpi xmlns:a14="http://schemas.microsoft.com/office/drawing/2010/main" val="0"/>
                </a:ext>
              </a:extLst>
            </a:blip>
            <a:srcRect t="12812" b="12812"/>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AFE43B4F-DD97-C650-90F8-F17E6F318043}"/>
                </a:ext>
              </a:extLst>
            </p:cNvPr>
            <p:cNvSpPr txBox="1">
              <a:spLocks/>
            </p:cNvSpPr>
            <p:nvPr/>
          </p:nvSpPr>
          <p:spPr>
            <a:xfrm>
              <a:off x="243010" y="9215762"/>
              <a:ext cx="932948"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Svante </a:t>
              </a:r>
              <a:r>
                <a:rPr lang="en-US" sz="700" kern="0" cap="none" spc="0" err="1">
                  <a:solidFill>
                    <a:schemeClr val="bg1"/>
                  </a:solidFill>
                  <a:effectLst>
                    <a:outerShdw blurRad="635000" dir="5400000" algn="ctr" rotWithShape="0">
                      <a:srgbClr val="000000">
                        <a:alpha val="75000"/>
                      </a:srgbClr>
                    </a:outerShdw>
                  </a:effectLst>
                  <a:latin typeface="Finlandica" charset="0"/>
                </a:rPr>
                <a:t>Gullichsen</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grpSp>
        <p:nvGrpSpPr>
          <p:cNvPr id="11" name="Group 10">
            <a:extLst>
              <a:ext uri="{FF2B5EF4-FFF2-40B4-BE49-F238E27FC236}">
                <a16:creationId xmlns:a16="http://schemas.microsoft.com/office/drawing/2014/main" id="{6682DA8F-66DE-2B5F-DD5C-FC906B81C210}"/>
              </a:ext>
            </a:extLst>
          </p:cNvPr>
          <p:cNvGrpSpPr/>
          <p:nvPr/>
        </p:nvGrpSpPr>
        <p:grpSpPr>
          <a:xfrm>
            <a:off x="4067944" y="611001"/>
            <a:ext cx="5076056" cy="4265480"/>
            <a:chOff x="4067944" y="627530"/>
            <a:chExt cx="5076056" cy="4265480"/>
          </a:xfrm>
        </p:grpSpPr>
        <p:pic>
          <p:nvPicPr>
            <p:cNvPr id="13" name="Picture 12">
              <a:extLst>
                <a:ext uri="{FF2B5EF4-FFF2-40B4-BE49-F238E27FC236}">
                  <a16:creationId xmlns:a16="http://schemas.microsoft.com/office/drawing/2014/main" id="{8D4BF3CC-3AA2-07AF-DE2A-F84DE36D52CF}"/>
                </a:ext>
              </a:extLst>
            </p:cNvPr>
            <p:cNvPicPr>
              <a:picLocks noChangeAspect="1"/>
            </p:cNvPicPr>
            <p:nvPr/>
          </p:nvPicPr>
          <p:blipFill>
            <a:blip r:embed="rId7">
              <a:extLst>
                <a:ext uri="{28A0092B-C50C-407E-A947-70E740481C1C}">
                  <a14:useLocalDpi xmlns:a14="http://schemas.microsoft.com/office/drawing/2010/main" val="0"/>
                </a:ext>
              </a:extLst>
            </a:blip>
            <a:srcRect l="10406" r="10406"/>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4DA89379-4D8E-D8FF-304B-2D5BC6199CA3}"/>
                </a:ext>
              </a:extLst>
            </p:cNvPr>
            <p:cNvSpPr txBox="1">
              <a:spLocks/>
            </p:cNvSpPr>
            <p:nvPr/>
          </p:nvSpPr>
          <p:spPr>
            <a:xfrm>
              <a:off x="4124690" y="4720637"/>
              <a:ext cx="881652"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noProof="0">
                  <a:solidFill>
                    <a:schemeClr val="bg1"/>
                  </a:solidFill>
                  <a:effectLst>
                    <a:outerShdw blurRad="635000" dir="5400000" algn="ctr" rotWithShape="0">
                      <a:srgbClr val="000000">
                        <a:alpha val="75000"/>
                      </a:srgbClr>
                    </a:outerShdw>
                  </a:effectLst>
                  <a:latin typeface="Finlandica" charset="0"/>
                </a:rPr>
                <a:t>Photo: </a:t>
              </a:r>
              <a:r>
                <a:rPr lang="en-US" sz="700" kern="0" cap="none" spc="0">
                  <a:solidFill>
                    <a:schemeClr val="bg1"/>
                  </a:solidFill>
                  <a:effectLst>
                    <a:outerShdw blurRad="635000" dir="5400000" algn="ctr" rotWithShape="0">
                      <a:srgbClr val="000000">
                        <a:alpha val="75000"/>
                      </a:srgbClr>
                    </a:outerShdw>
                  </a:effectLst>
                  <a:latin typeface="Finlandica" charset="0"/>
                </a:rPr>
                <a:t>Maija </a:t>
              </a:r>
              <a:r>
                <a:rPr lang="en-US" sz="700" kern="0" cap="none" spc="0" err="1">
                  <a:solidFill>
                    <a:schemeClr val="bg1"/>
                  </a:solidFill>
                  <a:effectLst>
                    <a:outerShdw blurRad="635000" dir="5400000" algn="ctr" rotWithShape="0">
                      <a:srgbClr val="000000">
                        <a:alpha val="75000"/>
                      </a:srgbClr>
                    </a:outerShdw>
                  </a:effectLst>
                  <a:latin typeface="Finlandica" charset="0"/>
                </a:rPr>
                <a:t>Astikainen</a:t>
              </a:r>
              <a:endParaRPr lang="en-US" sz="700" kern="0" cap="none" spc="0" noProof="0">
                <a:solidFill>
                  <a:schemeClr val="bg1"/>
                </a:solidFill>
                <a:effectLst>
                  <a:outerShdw blurRad="635000" dir="5400000" algn="ctr" rotWithShape="0">
                    <a:srgbClr val="000000">
                      <a:alpha val="75000"/>
                    </a:srgbClr>
                  </a:outerShdw>
                </a:effectLst>
                <a:latin typeface="Finlandica" charset="0"/>
              </a:endParaRPr>
            </a:p>
          </p:txBody>
        </p:sp>
      </p:grpSp>
      <p:sp>
        <p:nvSpPr>
          <p:cNvPr id="27" name="TextBox 26">
            <a:extLst>
              <a:ext uri="{FF2B5EF4-FFF2-40B4-BE49-F238E27FC236}">
                <a16:creationId xmlns:a16="http://schemas.microsoft.com/office/drawing/2014/main" id="{733B1830-B6BA-D9C7-43AB-A142BA90FE9D}"/>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213CD0DD-740B-5C26-0F5F-30A2E9CC3049}"/>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Finnish sauna is timeless</a:t>
            </a:r>
          </a:p>
        </p:txBody>
      </p:sp>
      <p:sp>
        <p:nvSpPr>
          <p:cNvPr id="56" name="Title 1">
            <a:extLst>
              <a:ext uri="{FF2B5EF4-FFF2-40B4-BE49-F238E27FC236}">
                <a16:creationId xmlns:a16="http://schemas.microsoft.com/office/drawing/2014/main" id="{A23DA16B-CD46-ABCD-138E-9D31889E60AD}"/>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D6B58BE6-856B-6337-0F83-E0AC516E49C3}"/>
              </a:ext>
            </a:extLst>
          </p:cNvPr>
          <p:cNvSpPr/>
          <p:nvPr/>
        </p:nvSpPr>
        <p:spPr>
          <a:xfrm>
            <a:off x="2087723"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B704A60B-D7A1-F70C-B50E-0704EF1F22CE}"/>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C9774E93-BC45-B563-20F1-481F76C6DF20}"/>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60928135-E7F6-1FB8-33D0-4486D566410D}"/>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6CA7F2B1-A3E0-2B07-DA97-C6FF2A609A4C}"/>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5B2D7D8F-DDA6-2B8B-A4EA-15FFA87C39A7}"/>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6</a:t>
            </a:r>
          </a:p>
        </p:txBody>
      </p:sp>
      <p:sp>
        <p:nvSpPr>
          <p:cNvPr id="63" name="Title 1">
            <a:extLst>
              <a:ext uri="{FF2B5EF4-FFF2-40B4-BE49-F238E27FC236}">
                <a16:creationId xmlns:a16="http://schemas.microsoft.com/office/drawing/2014/main" id="{B4A96F63-F4C0-D4BB-730F-F2C77A53F7BD}"/>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8C061095-54FC-6A70-EB11-F243C1D2B249}"/>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F1D0AF2F-282A-01D8-CB50-DAC719767806}"/>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A70537EA-B954-DC0C-EFE2-32FCBF6CE978}"/>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FFF75167-0DF7-83F1-1699-22C387331B4E}"/>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DEGREES OF FINNISH SAUNA</a:t>
            </a:r>
          </a:p>
        </p:txBody>
      </p:sp>
      <p:sp>
        <p:nvSpPr>
          <p:cNvPr id="21" name="Rectangle 20">
            <a:extLst>
              <a:ext uri="{FF2B5EF4-FFF2-40B4-BE49-F238E27FC236}">
                <a16:creationId xmlns:a16="http://schemas.microsoft.com/office/drawing/2014/main" id="{1119CB54-7496-4B49-7D08-98D1A4BADDD8}"/>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30A144C-AF65-97D5-F0C0-AD0B4CA2CE09}"/>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grpSp>
        <p:nvGrpSpPr>
          <p:cNvPr id="14" name="Group 13">
            <a:extLst>
              <a:ext uri="{FF2B5EF4-FFF2-40B4-BE49-F238E27FC236}">
                <a16:creationId xmlns:a16="http://schemas.microsoft.com/office/drawing/2014/main" id="{A71A6372-ACDE-1553-458B-1C5DC6C3D9EB}"/>
              </a:ext>
            </a:extLst>
          </p:cNvPr>
          <p:cNvGrpSpPr/>
          <p:nvPr/>
        </p:nvGrpSpPr>
        <p:grpSpPr>
          <a:xfrm>
            <a:off x="-3901697" y="812730"/>
            <a:ext cx="3816000" cy="4270734"/>
            <a:chOff x="144397" y="5261357"/>
            <a:chExt cx="3816000" cy="4270734"/>
          </a:xfrm>
        </p:grpSpPr>
        <p:pic>
          <p:nvPicPr>
            <p:cNvPr id="15" name="Picture 14">
              <a:extLst>
                <a:ext uri="{FF2B5EF4-FFF2-40B4-BE49-F238E27FC236}">
                  <a16:creationId xmlns:a16="http://schemas.microsoft.com/office/drawing/2014/main" id="{C68063AA-17C1-3860-FBE1-1D47DCCB9B95}"/>
                </a:ext>
              </a:extLst>
            </p:cNvPr>
            <p:cNvPicPr>
              <a:picLocks/>
            </p:cNvPicPr>
            <p:nvPr/>
          </p:nvPicPr>
          <p:blipFill>
            <a:blip r:embed="rId8">
              <a:extLst>
                <a:ext uri="{28A0092B-C50C-407E-A947-70E740481C1C}">
                  <a14:useLocalDpi xmlns:a14="http://schemas.microsoft.com/office/drawing/2010/main" val="0"/>
                </a:ext>
              </a:extLst>
            </a:blip>
            <a:srcRect l="20179" r="20179"/>
            <a:stretch/>
          </p:blipFill>
          <p:spPr>
            <a:xfrm>
              <a:off x="144397" y="5261357"/>
              <a:ext cx="3816000" cy="4270734"/>
            </a:xfrm>
            <a:prstGeom prst="rect">
              <a:avLst/>
            </a:prstGeom>
          </p:spPr>
        </p:pic>
        <p:sp>
          <p:nvSpPr>
            <p:cNvPr id="16" name="Footer Placeholder 4">
              <a:extLst>
                <a:ext uri="{FF2B5EF4-FFF2-40B4-BE49-F238E27FC236}">
                  <a16:creationId xmlns:a16="http://schemas.microsoft.com/office/drawing/2014/main" id="{F408E31A-D1CB-C175-57DB-AF6E167BF254}"/>
                </a:ext>
              </a:extLst>
            </p:cNvPr>
            <p:cNvSpPr txBox="1">
              <a:spLocks/>
            </p:cNvSpPr>
            <p:nvPr/>
          </p:nvSpPr>
          <p:spPr>
            <a:xfrm>
              <a:off x="207897" y="9230577"/>
              <a:ext cx="912109" cy="238655"/>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Teemu </a:t>
              </a:r>
              <a:r>
                <a:rPr lang="en-US" sz="700" kern="0" cap="none" spc="0" dirty="0" err="1">
                  <a:solidFill>
                    <a:schemeClr val="bg1"/>
                  </a:solidFill>
                  <a:effectLst>
                    <a:outerShdw blurRad="635000" dir="5400000" algn="ctr" rotWithShape="0">
                      <a:srgbClr val="000000">
                        <a:alpha val="75000"/>
                      </a:srgbClr>
                    </a:outerShdw>
                  </a:effectLst>
                  <a:latin typeface="Finlandica" charset="0"/>
                </a:rPr>
                <a:t>Lautamies</a:t>
              </a: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p:txBody>
        </p:sp>
      </p:grpSp>
    </p:spTree>
    <p:custDataLst>
      <p:tags r:id="rId1"/>
    </p:custDataLst>
    <p:extLst>
      <p:ext uri="{BB962C8B-B14F-4D97-AF65-F5344CB8AC3E}">
        <p14:creationId xmlns:p14="http://schemas.microsoft.com/office/powerpoint/2010/main" val="3291146574"/>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000"/>
                                        <p:tgtEl>
                                          <p:spTgt spid="6"/>
                                        </p:tgtEl>
                                        <p:attrNameLst>
                                          <p:attrName>ppt_y</p:attrName>
                                        </p:attrNameLst>
                                      </p:cBhvr>
                                      <p:tavLst>
                                        <p:tav tm="0">
                                          <p:val>
                                            <p:strVal val="#ppt_y-#ppt_h*1.125000"/>
                                          </p:val>
                                        </p:tav>
                                        <p:tav tm="100000">
                                          <p:val>
                                            <p:strVal val="#ppt_y"/>
                                          </p:val>
                                        </p:tav>
                                      </p:tavLst>
                                    </p:anim>
                                    <p:animEffect transition="in" filter="wipe(down)">
                                      <p:cBhvr>
                                        <p:cTn id="19" dur="1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5.55556E-7 2.46914E-7 L 0.69115 2.46914E-7 " pathEditMode="relative" rAng="0" ptsTypes="AA">
                                      <p:cBhvr>
                                        <p:cTn id="25" dur="2500" fill="hold"/>
                                        <p:tgtEl>
                                          <p:spTgt spid="11"/>
                                        </p:tgtEl>
                                        <p:attrNameLst>
                                          <p:attrName>ppt_x</p:attrName>
                                          <p:attrName>ppt_y</p:attrName>
                                        </p:attrNameLst>
                                      </p:cBhvr>
                                      <p:rCtr x="34549" y="0"/>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1.38889E-6 2.46914E-7 L 0.69115 2.46914E-7 " pathEditMode="relative" rAng="0" ptsTypes="AA">
                                      <p:cBhvr>
                                        <p:cTn id="29" dur="2500" fill="hold"/>
                                        <p:tgtEl>
                                          <p:spTgt spid="4"/>
                                        </p:tgtEl>
                                        <p:attrNameLst>
                                          <p:attrName>ppt_x</p:attrName>
                                          <p:attrName>ppt_y</p:attrName>
                                        </p:attrNameLst>
                                      </p:cBhvr>
                                      <p:rCtr x="34549" y="0"/>
                                    </p:animMotion>
                                  </p:childTnLst>
                                </p:cTn>
                              </p:par>
                              <p:par>
                                <p:cTn id="30" presetID="0" presetClass="path" presetSubtype="0" accel="50000" decel="50000" fill="hold" nodeType="withEffect">
                                  <p:stCondLst>
                                    <p:cond delay="0"/>
                                  </p:stCondLst>
                                  <p:childTnLst>
                                    <p:animMotion origin="layout" path="M -0.00503 -0.03673 L 0.44636 -0.03673 " pathEditMode="relative" rAng="0" ptsTypes="AA">
                                      <p:cBhvr>
                                        <p:cTn id="31" dur="2000" fill="hold"/>
                                        <p:tgtEl>
                                          <p:spTgt spid="14"/>
                                        </p:tgtEl>
                                        <p:attrNameLst>
                                          <p:attrName>ppt_x</p:attrName>
                                          <p:attrName>ppt_y</p:attrName>
                                        </p:attrNameLst>
                                      </p:cBhvr>
                                      <p:rCtr x="225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1C2ED-7CFF-5DD9-2901-7AEC0CCE7AC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3CD36F4-467F-B3D0-8874-7C343781E2F9}"/>
              </a:ext>
            </a:extLst>
          </p:cNvPr>
          <p:cNvPicPr>
            <a:picLocks noChangeAspect="1"/>
          </p:cNvPicPr>
          <p:nvPr/>
        </p:nvPicPr>
        <p:blipFill>
          <a:blip r:embed="rId3">
            <a:extLst>
              <a:ext uri="{28A0092B-C50C-407E-A947-70E740481C1C}">
                <a14:useLocalDpi xmlns:a14="http://schemas.microsoft.com/office/drawing/2010/main" val="0"/>
              </a:ext>
            </a:extLst>
          </a:blip>
          <a:srcRect t="7797" b="7797"/>
          <a:stretch/>
        </p:blipFill>
        <p:spPr>
          <a:xfrm>
            <a:off x="0" y="0"/>
            <a:ext cx="9144000" cy="5143500"/>
          </a:xfrm>
          <a:prstGeom prst="rect">
            <a:avLst/>
          </a:prstGeom>
        </p:spPr>
      </p:pic>
      <p:sp>
        <p:nvSpPr>
          <p:cNvPr id="8" name="Rectangle 7">
            <a:extLst>
              <a:ext uri="{FF2B5EF4-FFF2-40B4-BE49-F238E27FC236}">
                <a16:creationId xmlns:a16="http://schemas.microsoft.com/office/drawing/2014/main" id="{4CFBC44A-E8AF-DCF8-E101-63587F0FE528}"/>
              </a:ext>
            </a:extLst>
          </p:cNvPr>
          <p:cNvSpPr/>
          <p:nvPr/>
        </p:nvSpPr>
        <p:spPr>
          <a:xfrm>
            <a:off x="0"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C5249418-16B5-6119-0692-4A328C6B4B7F}"/>
              </a:ext>
            </a:extLst>
          </p:cNvPr>
          <p:cNvSpPr txBox="1">
            <a:spLocks/>
          </p:cNvSpPr>
          <p:nvPr/>
        </p:nvSpPr>
        <p:spPr>
          <a:xfrm>
            <a:off x="1511300" y="4793685"/>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700" kern="0" cap="none" spc="0" dirty="0">
              <a:solidFill>
                <a:schemeClr val="bg1"/>
              </a:solidFill>
            </a:endParaRPr>
          </a:p>
          <a:p>
            <a:pPr algn="ctr"/>
            <a:r>
              <a:rPr lang="en-US" sz="700" kern="0" cap="none" spc="0" dirty="0">
                <a:solidFill>
                  <a:schemeClr val="bg1"/>
                </a:solidFill>
              </a:rPr>
              <a:t>Photo: Anna </a:t>
            </a:r>
            <a:r>
              <a:rPr lang="en-US" sz="700" kern="0" cap="none" spc="0" dirty="0" err="1">
                <a:solidFill>
                  <a:schemeClr val="bg1"/>
                </a:solidFill>
              </a:rPr>
              <a:t>Ruotanen</a:t>
            </a:r>
            <a:endParaRPr lang="en-US" sz="700" kern="0" cap="none" spc="0" dirty="0">
              <a:solidFill>
                <a:schemeClr val="bg1"/>
              </a:solidFill>
            </a:endParaRPr>
          </a:p>
        </p:txBody>
      </p:sp>
      <p:sp>
        <p:nvSpPr>
          <p:cNvPr id="6" name="Title 1">
            <a:extLst>
              <a:ext uri="{FF2B5EF4-FFF2-40B4-BE49-F238E27FC236}">
                <a16:creationId xmlns:a16="http://schemas.microsoft.com/office/drawing/2014/main" id="{3BFFDB78-E885-C1A9-6426-BE964CA34E7B}"/>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7/10</a:t>
            </a:r>
          </a:p>
        </p:txBody>
      </p:sp>
      <p:sp>
        <p:nvSpPr>
          <p:cNvPr id="7" name="Title 1">
            <a:extLst>
              <a:ext uri="{FF2B5EF4-FFF2-40B4-BE49-F238E27FC236}">
                <a16:creationId xmlns:a16="http://schemas.microsoft.com/office/drawing/2014/main" id="{5145CA55-35B1-1A02-6475-1F56109B060A}"/>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2000">
                <a:solidFill>
                  <a:schemeClr val="bg1"/>
                </a:solidFill>
              </a:rPr>
              <a:t>The nature of sauna – </a:t>
            </a:r>
          </a:p>
          <a:p>
            <a:pPr algn="ctr"/>
            <a:r>
              <a:rPr lang="en-GB" sz="2000">
                <a:solidFill>
                  <a:schemeClr val="bg1"/>
                </a:solidFill>
              </a:rPr>
              <a:t>Full of tradition and rituals</a:t>
            </a:r>
            <a:endParaRPr lang="en-US" sz="1800">
              <a:solidFill>
                <a:schemeClr val="bg1"/>
              </a:solidFill>
              <a:effectLst>
                <a:outerShdw blurRad="994667" dir="5400000" sx="102000" sy="102000" algn="ctr" rotWithShape="0">
                  <a:srgbClr val="000000"/>
                </a:outerShdw>
              </a:effectLst>
            </a:endParaRPr>
          </a:p>
        </p:txBody>
      </p:sp>
      <p:pic>
        <p:nvPicPr>
          <p:cNvPr id="17" name="Picture 16">
            <a:extLst>
              <a:ext uri="{FF2B5EF4-FFF2-40B4-BE49-F238E27FC236}">
                <a16:creationId xmlns:a16="http://schemas.microsoft.com/office/drawing/2014/main" id="{6D35D40C-8274-1072-7170-D66E0C324118}"/>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570981683"/>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12491-F755-8503-3CF4-A78B6F4BF703}"/>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A6547007-0481-4E43-CEE8-AD932DBD848C}"/>
              </a:ext>
            </a:extLst>
          </p:cNvPr>
          <p:cNvGrpSpPr/>
          <p:nvPr/>
        </p:nvGrpSpPr>
        <p:grpSpPr>
          <a:xfrm>
            <a:off x="4067270" y="627016"/>
            <a:ext cx="5076056" cy="4265479"/>
            <a:chOff x="4067944" y="627532"/>
            <a:chExt cx="5076056" cy="4265479"/>
          </a:xfrm>
        </p:grpSpPr>
        <p:pic>
          <p:nvPicPr>
            <p:cNvPr id="9" name="Picture 8">
              <a:extLst>
                <a:ext uri="{FF2B5EF4-FFF2-40B4-BE49-F238E27FC236}">
                  <a16:creationId xmlns:a16="http://schemas.microsoft.com/office/drawing/2014/main" id="{EE3D8C63-2307-2C8C-49D4-280CE6FBE75E}"/>
                </a:ext>
              </a:extLst>
            </p:cNvPr>
            <p:cNvPicPr>
              <a:picLocks noChangeAspect="1"/>
            </p:cNvPicPr>
            <p:nvPr/>
          </p:nvPicPr>
          <p:blipFill>
            <a:blip r:embed="rId4">
              <a:extLst>
                <a:ext uri="{28A0092B-C50C-407E-A947-70E740481C1C}">
                  <a14:useLocalDpi xmlns:a14="http://schemas.microsoft.com/office/drawing/2010/main" val="0"/>
                </a:ext>
              </a:extLst>
            </a:blip>
            <a:srcRect l="10332" r="10332"/>
            <a:stretch/>
          </p:blipFill>
          <p:spPr>
            <a:xfrm>
              <a:off x="4067944" y="627532"/>
              <a:ext cx="5076056" cy="4265479"/>
            </a:xfrm>
            <a:prstGeom prst="rect">
              <a:avLst/>
            </a:prstGeom>
          </p:spPr>
        </p:pic>
        <p:sp>
          <p:nvSpPr>
            <p:cNvPr id="11" name="Footer Placeholder 4">
              <a:extLst>
                <a:ext uri="{FF2B5EF4-FFF2-40B4-BE49-F238E27FC236}">
                  <a16:creationId xmlns:a16="http://schemas.microsoft.com/office/drawing/2014/main" id="{91D3ECDB-212B-CEB2-BA48-7F7BBCD7E869}"/>
                </a:ext>
              </a:extLst>
            </p:cNvPr>
            <p:cNvSpPr txBox="1">
              <a:spLocks/>
            </p:cNvSpPr>
            <p:nvPr/>
          </p:nvSpPr>
          <p:spPr>
            <a:xfrm>
              <a:off x="4131444" y="4582666"/>
              <a:ext cx="973023" cy="238655"/>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Sauna from Finland</a:t>
              </a:r>
            </a:p>
          </p:txBody>
        </p:sp>
      </p:grpSp>
      <p:sp>
        <p:nvSpPr>
          <p:cNvPr id="31" name="Rectangle 30">
            <a:extLst>
              <a:ext uri="{FF2B5EF4-FFF2-40B4-BE49-F238E27FC236}">
                <a16:creationId xmlns:a16="http://schemas.microsoft.com/office/drawing/2014/main" id="{7E714B89-E037-F796-3273-0C180E817808}"/>
              </a:ext>
            </a:extLst>
          </p:cNvPr>
          <p:cNvSpPr/>
          <p:nvPr/>
        </p:nvSpPr>
        <p:spPr>
          <a:xfrm flipV="1">
            <a:off x="1830223" y="2738418"/>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99A551D2-C414-9790-6082-7AF4EA6ECFF0}"/>
              </a:ext>
            </a:extLst>
          </p:cNvPr>
          <p:cNvGrpSpPr/>
          <p:nvPr/>
        </p:nvGrpSpPr>
        <p:grpSpPr>
          <a:xfrm>
            <a:off x="1022349" y="1895699"/>
            <a:ext cx="2257832" cy="575436"/>
            <a:chOff x="1049581" y="2381064"/>
            <a:chExt cx="2257832" cy="575436"/>
          </a:xfrm>
        </p:grpSpPr>
        <p:sp>
          <p:nvSpPr>
            <p:cNvPr id="38" name="Title 1">
              <a:extLst>
                <a:ext uri="{FF2B5EF4-FFF2-40B4-BE49-F238E27FC236}">
                  <a16:creationId xmlns:a16="http://schemas.microsoft.com/office/drawing/2014/main" id="{7FD6ED76-4544-BC88-EA81-1F8E73152E57}"/>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9" name="Title 1">
              <a:extLst>
                <a:ext uri="{FF2B5EF4-FFF2-40B4-BE49-F238E27FC236}">
                  <a16:creationId xmlns:a16="http://schemas.microsoft.com/office/drawing/2014/main" id="{6239683C-CF78-867E-8DB5-AE51D34E0A4E}"/>
                </a:ext>
              </a:extLst>
            </p:cNvPr>
            <p:cNvSpPr txBox="1">
              <a:spLocks/>
            </p:cNvSpPr>
            <p:nvPr/>
          </p:nvSpPr>
          <p:spPr>
            <a:xfrm>
              <a:off x="1049581" y="2381064"/>
              <a:ext cx="2257832" cy="55399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1800"/>
                <a:t>A touch of birch and midsummer magic.</a:t>
              </a:r>
              <a:r>
                <a:rPr lang="en-GB" sz="1800" b="0"/>
                <a:t> </a:t>
              </a:r>
              <a:endParaRPr lang="en-US" sz="1600">
                <a:solidFill>
                  <a:schemeClr val="tx1"/>
                </a:solidFill>
                <a:ea typeface="+mj-lt"/>
                <a:cs typeface="+mj-lt"/>
              </a:endParaRPr>
            </a:p>
          </p:txBody>
        </p:sp>
      </p:grpSp>
      <p:sp>
        <p:nvSpPr>
          <p:cNvPr id="19" name="Title 1">
            <a:extLst>
              <a:ext uri="{FF2B5EF4-FFF2-40B4-BE49-F238E27FC236}">
                <a16:creationId xmlns:a16="http://schemas.microsoft.com/office/drawing/2014/main" id="{A8DAD62B-9129-8297-DC77-22D81D5C15E0}"/>
              </a:ext>
            </a:extLst>
          </p:cNvPr>
          <p:cNvSpPr txBox="1">
            <a:spLocks/>
          </p:cNvSpPr>
          <p:nvPr/>
        </p:nvSpPr>
        <p:spPr>
          <a:xfrm>
            <a:off x="1067390" y="3059701"/>
            <a:ext cx="1977146"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1000" b="0"/>
              <a:t>The scent of birch is the smell of Finnish summer – and the aroma of a good </a:t>
            </a:r>
            <a:r>
              <a:rPr lang="en-GB" sz="1000" b="0" err="1"/>
              <a:t>löyly</a:t>
            </a:r>
            <a:r>
              <a:rPr lang="en-GB" sz="1000" b="0"/>
              <a:t> where a </a:t>
            </a:r>
            <a:r>
              <a:rPr lang="en-GB" sz="1000" b="0" err="1"/>
              <a:t>vihta</a:t>
            </a:r>
            <a:r>
              <a:rPr lang="en-GB" sz="1000" b="0"/>
              <a:t>, or </a:t>
            </a:r>
            <a:r>
              <a:rPr lang="en-GB" sz="1000" b="0" err="1"/>
              <a:t>vasta</a:t>
            </a:r>
            <a:r>
              <a:rPr lang="en-GB" sz="1000" b="0"/>
              <a:t>, is used. </a:t>
            </a:r>
            <a:endParaRPr lang="en-US" sz="200" b="0">
              <a:solidFill>
                <a:schemeClr val="tx1"/>
              </a:solidFill>
              <a:ea typeface="+mj-lt"/>
              <a:cs typeface="+mj-lt"/>
            </a:endParaRPr>
          </a:p>
        </p:txBody>
      </p:sp>
      <p:grpSp>
        <p:nvGrpSpPr>
          <p:cNvPr id="3" name="Group 2">
            <a:extLst>
              <a:ext uri="{FF2B5EF4-FFF2-40B4-BE49-F238E27FC236}">
                <a16:creationId xmlns:a16="http://schemas.microsoft.com/office/drawing/2014/main" id="{F2ED7C37-810F-3BCA-4848-B29FEC183CA7}"/>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1B209630-EBAF-CC27-3577-754F70C64265}"/>
                </a:ext>
              </a:extLst>
            </p:cNvPr>
            <p:cNvPicPr>
              <a:picLocks/>
            </p:cNvPicPr>
            <p:nvPr/>
          </p:nvPicPr>
          <p:blipFill>
            <a:blip r:embed="rId5">
              <a:extLst>
                <a:ext uri="{28A0092B-C50C-407E-A947-70E740481C1C}">
                  <a14:useLocalDpi xmlns:a14="http://schemas.microsoft.com/office/drawing/2010/main" val="0"/>
                </a:ext>
              </a:extLst>
            </a:blip>
            <a:srcRect t="14405" b="11219"/>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490C8166-9939-AD38-1EAA-2B924FE22010}"/>
                </a:ext>
              </a:extLst>
            </p:cNvPr>
            <p:cNvSpPr txBox="1">
              <a:spLocks/>
            </p:cNvSpPr>
            <p:nvPr/>
          </p:nvSpPr>
          <p:spPr>
            <a:xfrm>
              <a:off x="243010" y="9215121"/>
              <a:ext cx="993862" cy="238655"/>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Sauna from Finland </a:t>
              </a:r>
            </a:p>
          </p:txBody>
        </p:sp>
      </p:grpSp>
      <p:sp>
        <p:nvSpPr>
          <p:cNvPr id="27" name="TextBox 26">
            <a:extLst>
              <a:ext uri="{FF2B5EF4-FFF2-40B4-BE49-F238E27FC236}">
                <a16:creationId xmlns:a16="http://schemas.microsoft.com/office/drawing/2014/main" id="{32C6AE6C-E664-6FFF-6B93-01E471C20ABD}"/>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85243486-765E-6E60-AFC5-93CD674459EF}"/>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The nature of sauna – Full of tradition and rituals</a:t>
            </a:r>
          </a:p>
        </p:txBody>
      </p:sp>
      <p:sp>
        <p:nvSpPr>
          <p:cNvPr id="56" name="Title 1">
            <a:extLst>
              <a:ext uri="{FF2B5EF4-FFF2-40B4-BE49-F238E27FC236}">
                <a16:creationId xmlns:a16="http://schemas.microsoft.com/office/drawing/2014/main" id="{C93B7168-82B1-ED3B-C2BD-3C20E1697FAD}"/>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AAD66F20-7104-4C45-DDFC-DBACF4347315}"/>
              </a:ext>
            </a:extLst>
          </p:cNvPr>
          <p:cNvSpPr/>
          <p:nvPr/>
        </p:nvSpPr>
        <p:spPr>
          <a:xfrm>
            <a:off x="2387265"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5BEFECDD-010B-E667-7202-640335DE48AE}"/>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0B9B1FD3-6E16-297A-90EE-06C8D4E6F0B6}"/>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E6A1387E-A44B-1305-0E31-8640F0F37C0F}"/>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3DCEC747-DC40-71A2-3FA1-793962C2B2B6}"/>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1F076A79-E07B-CFBF-721F-53092CAAA092}"/>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33606A15-3745-E434-D734-5B5B80ECE1FD}"/>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7</a:t>
            </a:r>
          </a:p>
        </p:txBody>
      </p:sp>
      <p:sp>
        <p:nvSpPr>
          <p:cNvPr id="64" name="Title 1">
            <a:extLst>
              <a:ext uri="{FF2B5EF4-FFF2-40B4-BE49-F238E27FC236}">
                <a16:creationId xmlns:a16="http://schemas.microsoft.com/office/drawing/2014/main" id="{F1F4F838-2734-5F6E-9141-398A642004DF}"/>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23" name="TextBox 22">
            <a:extLst>
              <a:ext uri="{FF2B5EF4-FFF2-40B4-BE49-F238E27FC236}">
                <a16:creationId xmlns:a16="http://schemas.microsoft.com/office/drawing/2014/main" id="{09EE6BC3-77F9-2767-F792-01E73EEF9B67}"/>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
        <p:nvSpPr>
          <p:cNvPr id="65" name="Title 1">
            <a:extLst>
              <a:ext uri="{FF2B5EF4-FFF2-40B4-BE49-F238E27FC236}">
                <a16:creationId xmlns:a16="http://schemas.microsoft.com/office/drawing/2014/main" id="{5CD3C2E8-69EC-C830-EB14-6F5555F26259}"/>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A621B617-9AA6-1298-5FE4-02F5B3DDC6BD}"/>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1154F17C-91A1-CAF6-8826-F18428CB293E}"/>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DEGREES OF FINNISH SAUNA</a:t>
            </a:r>
          </a:p>
        </p:txBody>
      </p:sp>
      <p:sp>
        <p:nvSpPr>
          <p:cNvPr id="21" name="Rectangle 20">
            <a:extLst>
              <a:ext uri="{FF2B5EF4-FFF2-40B4-BE49-F238E27FC236}">
                <a16:creationId xmlns:a16="http://schemas.microsoft.com/office/drawing/2014/main" id="{91DBE952-69DE-3417-F06C-56837A6C22E5}"/>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908F9AF1-0196-1817-7AD2-99B3F5D61C28}"/>
              </a:ext>
            </a:extLst>
          </p:cNvPr>
          <p:cNvGrpSpPr/>
          <p:nvPr/>
        </p:nvGrpSpPr>
        <p:grpSpPr>
          <a:xfrm>
            <a:off x="4067944" y="627015"/>
            <a:ext cx="5076056" cy="4265479"/>
            <a:chOff x="4067944" y="627018"/>
            <a:chExt cx="5076056" cy="4265479"/>
          </a:xfrm>
        </p:grpSpPr>
        <p:pic>
          <p:nvPicPr>
            <p:cNvPr id="14" name="Picture 13">
              <a:extLst>
                <a:ext uri="{FF2B5EF4-FFF2-40B4-BE49-F238E27FC236}">
                  <a16:creationId xmlns:a16="http://schemas.microsoft.com/office/drawing/2014/main" id="{09ECA4CF-7113-A99E-9AFE-95472E353471}"/>
                </a:ext>
              </a:extLst>
            </p:cNvPr>
            <p:cNvPicPr>
              <a:picLocks noChangeAspect="1"/>
            </p:cNvPicPr>
            <p:nvPr/>
          </p:nvPicPr>
          <p:blipFill>
            <a:blip r:embed="rId6">
              <a:extLst>
                <a:ext uri="{28A0092B-C50C-407E-A947-70E740481C1C}">
                  <a14:useLocalDpi xmlns:a14="http://schemas.microsoft.com/office/drawing/2010/main" val="0"/>
                </a:ext>
              </a:extLst>
            </a:blip>
            <a:srcRect l="5" r="20807"/>
            <a:stretch>
              <a:fillRect/>
            </a:stretch>
          </p:blipFill>
          <p:spPr>
            <a:xfrm>
              <a:off x="4067944" y="627018"/>
              <a:ext cx="5076056" cy="4265479"/>
            </a:xfrm>
            <a:prstGeom prst="rect">
              <a:avLst/>
            </a:prstGeom>
          </p:spPr>
        </p:pic>
        <p:sp>
          <p:nvSpPr>
            <p:cNvPr id="15" name="Footer Placeholder 4">
              <a:extLst>
                <a:ext uri="{FF2B5EF4-FFF2-40B4-BE49-F238E27FC236}">
                  <a16:creationId xmlns:a16="http://schemas.microsoft.com/office/drawing/2014/main" id="{50FA5F6B-4976-59AE-762A-A01A94016BEA}"/>
                </a:ext>
              </a:extLst>
            </p:cNvPr>
            <p:cNvSpPr txBox="1">
              <a:spLocks/>
            </p:cNvSpPr>
            <p:nvPr/>
          </p:nvSpPr>
          <p:spPr>
            <a:xfrm>
              <a:off x="4124690" y="4591241"/>
              <a:ext cx="993862" cy="238655"/>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Sauna from Finland </a:t>
              </a:r>
            </a:p>
          </p:txBody>
        </p:sp>
      </p:grpSp>
      <p:grpSp>
        <p:nvGrpSpPr>
          <p:cNvPr id="16" name="Group 15">
            <a:extLst>
              <a:ext uri="{FF2B5EF4-FFF2-40B4-BE49-F238E27FC236}">
                <a16:creationId xmlns:a16="http://schemas.microsoft.com/office/drawing/2014/main" id="{70AAF86D-46CC-7B55-780F-52CEA8246EEF}"/>
              </a:ext>
            </a:extLst>
          </p:cNvPr>
          <p:cNvGrpSpPr/>
          <p:nvPr/>
        </p:nvGrpSpPr>
        <p:grpSpPr>
          <a:xfrm>
            <a:off x="4066596" y="627014"/>
            <a:ext cx="5076056" cy="4265480"/>
            <a:chOff x="4067944" y="627530"/>
            <a:chExt cx="5076056" cy="4265480"/>
          </a:xfrm>
        </p:grpSpPr>
        <p:pic>
          <p:nvPicPr>
            <p:cNvPr id="17" name="Picture 16">
              <a:extLst>
                <a:ext uri="{FF2B5EF4-FFF2-40B4-BE49-F238E27FC236}">
                  <a16:creationId xmlns:a16="http://schemas.microsoft.com/office/drawing/2014/main" id="{7FDC11C9-0484-7D9A-5C97-6877574ABB90}"/>
                </a:ext>
              </a:extLst>
            </p:cNvPr>
            <p:cNvPicPr>
              <a:picLocks noChangeAspect="1"/>
            </p:cNvPicPr>
            <p:nvPr/>
          </p:nvPicPr>
          <p:blipFill>
            <a:blip r:embed="rId7">
              <a:extLst>
                <a:ext uri="{28A0092B-C50C-407E-A947-70E740481C1C}">
                  <a14:useLocalDpi xmlns:a14="http://schemas.microsoft.com/office/drawing/2010/main" val="0"/>
                </a:ext>
              </a:extLst>
            </a:blip>
            <a:srcRect l="10332" r="10332"/>
            <a:stretch/>
          </p:blipFill>
          <p:spPr>
            <a:xfrm>
              <a:off x="4067944" y="627530"/>
              <a:ext cx="5076056" cy="4265480"/>
            </a:xfrm>
            <a:prstGeom prst="rect">
              <a:avLst/>
            </a:prstGeom>
          </p:spPr>
        </p:pic>
        <p:sp>
          <p:nvSpPr>
            <p:cNvPr id="18" name="Footer Placeholder 4">
              <a:extLst>
                <a:ext uri="{FF2B5EF4-FFF2-40B4-BE49-F238E27FC236}">
                  <a16:creationId xmlns:a16="http://schemas.microsoft.com/office/drawing/2014/main" id="{6B1AFB7A-7CC5-351E-3B04-13CDCDFF09CD}"/>
                </a:ext>
              </a:extLst>
            </p:cNvPr>
            <p:cNvSpPr txBox="1">
              <a:spLocks/>
            </p:cNvSpPr>
            <p:nvPr/>
          </p:nvSpPr>
          <p:spPr>
            <a:xfrm>
              <a:off x="4124690" y="4614066"/>
              <a:ext cx="913712"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700" kern="0" cap="none" spc="0">
                <a:solidFill>
                  <a:schemeClr val="bg1"/>
                </a:solidFill>
                <a:effectLst>
                  <a:outerShdw blurRad="635000" dir="5400000" algn="ctr" rotWithShape="0">
                    <a:srgbClr val="000000">
                      <a:alpha val="75000"/>
                    </a:srgbClr>
                  </a:outerShdw>
                </a:effectLst>
                <a:latin typeface="Finlandica" charset="0"/>
              </a:endParaRPr>
            </a:p>
            <a:p>
              <a:r>
                <a:rPr lang="en-US" sz="700" kern="0" cap="none" spc="0">
                  <a:solidFill>
                    <a:schemeClr val="bg1"/>
                  </a:solidFill>
                  <a:effectLst>
                    <a:outerShdw blurRad="635000" dir="5400000" algn="ctr" rotWithShape="0">
                      <a:srgbClr val="000000">
                        <a:alpha val="75000"/>
                      </a:srgbClr>
                    </a:outerShdw>
                  </a:effectLst>
                  <a:latin typeface="Finlandica" charset="0"/>
                </a:rPr>
                <a:t>Photo: Karoliina Barlund</a:t>
              </a:r>
            </a:p>
          </p:txBody>
        </p:sp>
      </p:grpSp>
    </p:spTree>
    <p:custDataLst>
      <p:tags r:id="rId1"/>
    </p:custDataLst>
    <p:extLst>
      <p:ext uri="{BB962C8B-B14F-4D97-AF65-F5344CB8AC3E}">
        <p14:creationId xmlns:p14="http://schemas.microsoft.com/office/powerpoint/2010/main" val="3489334767"/>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2.46914E-7 L 0.69114 2.46914E-7 " pathEditMode="relative" rAng="0" ptsTypes="AA">
                                      <p:cBhvr>
                                        <p:cTn id="25" dur="2500" fill="hold"/>
                                        <p:tgtEl>
                                          <p:spTgt spid="16"/>
                                        </p:tgtEl>
                                        <p:attrNameLst>
                                          <p:attrName>ppt_x</p:attrName>
                                          <p:attrName>ppt_y</p:attrName>
                                        </p:attrNameLst>
                                      </p:cBhvr>
                                      <p:rCtr x="345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F9DD2-7F03-4290-DA7B-A57D0715212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FF34F40-1365-8BDF-374A-D8D62D1528D7}"/>
              </a:ext>
            </a:extLst>
          </p:cNvPr>
          <p:cNvPicPr>
            <a:picLocks noChangeAspect="1"/>
          </p:cNvPicPr>
          <p:nvPr/>
        </p:nvPicPr>
        <p:blipFill>
          <a:blip r:embed="rId3">
            <a:extLst>
              <a:ext uri="{28A0092B-C50C-407E-A947-70E740481C1C}">
                <a14:useLocalDpi xmlns:a14="http://schemas.microsoft.com/office/drawing/2010/main" val="0"/>
              </a:ext>
            </a:extLst>
          </a:blip>
          <a:srcRect t="6349" b="9243"/>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FBAB84F3-E2A3-E6B3-0167-099DA47CB3FE}"/>
              </a:ext>
            </a:extLst>
          </p:cNvPr>
          <p:cNvSpPr/>
          <p:nvPr/>
        </p:nvSpPr>
        <p:spPr>
          <a:xfrm>
            <a:off x="0" y="0"/>
            <a:ext cx="9144000" cy="5143500"/>
          </a:xfrm>
          <a:prstGeom prst="rect">
            <a:avLst/>
          </a:prstGeom>
          <a:solidFill>
            <a:schemeClr val="tx2">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C00A00BB-4D3D-BF80-B7AA-BB70299A3D55}"/>
              </a:ext>
            </a:extLst>
          </p:cNvPr>
          <p:cNvSpPr txBox="1">
            <a:spLocks/>
          </p:cNvSpPr>
          <p:nvPr/>
        </p:nvSpPr>
        <p:spPr>
          <a:xfrm>
            <a:off x="1511300" y="4793685"/>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700" kern="0" cap="none" spc="0" dirty="0">
              <a:solidFill>
                <a:schemeClr val="bg1"/>
              </a:solidFill>
              <a:latin typeface="+mj-lt"/>
            </a:endParaRPr>
          </a:p>
          <a:p>
            <a:pPr algn="ctr"/>
            <a:r>
              <a:rPr lang="en-US" sz="700" kern="0" cap="none" spc="0" dirty="0">
                <a:solidFill>
                  <a:schemeClr val="bg1"/>
                </a:solidFill>
                <a:latin typeface="+mj-lt"/>
              </a:rPr>
              <a:t>Photo: Sauna from Finland</a:t>
            </a:r>
          </a:p>
        </p:txBody>
      </p:sp>
      <p:sp>
        <p:nvSpPr>
          <p:cNvPr id="6" name="Title 1">
            <a:extLst>
              <a:ext uri="{FF2B5EF4-FFF2-40B4-BE49-F238E27FC236}">
                <a16:creationId xmlns:a16="http://schemas.microsoft.com/office/drawing/2014/main" id="{B9DA2CB8-7E98-FCEB-2E23-CD8A9296EE33}"/>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8/10</a:t>
            </a:r>
          </a:p>
        </p:txBody>
      </p:sp>
      <p:sp>
        <p:nvSpPr>
          <p:cNvPr id="7" name="Title 1">
            <a:extLst>
              <a:ext uri="{FF2B5EF4-FFF2-40B4-BE49-F238E27FC236}">
                <a16:creationId xmlns:a16="http://schemas.microsoft.com/office/drawing/2014/main" id="{A15433E3-5F06-DF3D-EABF-3BD99F7A873E}"/>
              </a:ext>
            </a:extLst>
          </p:cNvPr>
          <p:cNvSpPr txBox="1">
            <a:spLocks/>
          </p:cNvSpPr>
          <p:nvPr/>
        </p:nvSpPr>
        <p:spPr>
          <a:xfrm>
            <a:off x="1170041" y="2459851"/>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2000">
                <a:solidFill>
                  <a:schemeClr val="bg1"/>
                </a:solidFill>
              </a:rPr>
              <a:t>Snacking pairs perfectly with the warmth</a:t>
            </a:r>
            <a:endParaRPr lang="en-US"/>
          </a:p>
        </p:txBody>
      </p:sp>
      <p:pic>
        <p:nvPicPr>
          <p:cNvPr id="17" name="Picture 16">
            <a:extLst>
              <a:ext uri="{FF2B5EF4-FFF2-40B4-BE49-F238E27FC236}">
                <a16:creationId xmlns:a16="http://schemas.microsoft.com/office/drawing/2014/main" id="{E639117F-CCEF-C811-823C-8E6F30C2D26F}"/>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2961702279"/>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3336E-B76A-C366-B41A-723C5B423118}"/>
            </a:ext>
          </a:extLst>
        </p:cNvPr>
        <p:cNvGrpSpPr/>
        <p:nvPr/>
      </p:nvGrpSpPr>
      <p:grpSpPr>
        <a:xfrm>
          <a:off x="0" y="0"/>
          <a:ext cx="0" cy="0"/>
          <a:chOff x="0" y="0"/>
          <a:chExt cx="0" cy="0"/>
        </a:xfrm>
      </p:grpSpPr>
      <p:sp>
        <p:nvSpPr>
          <p:cNvPr id="31" name="Rectangle 30">
            <a:extLst>
              <a:ext uri="{FF2B5EF4-FFF2-40B4-BE49-F238E27FC236}">
                <a16:creationId xmlns:a16="http://schemas.microsoft.com/office/drawing/2014/main" id="{18FBEC33-B1B2-1EE7-DD11-9669CD348841}"/>
              </a:ext>
            </a:extLst>
          </p:cNvPr>
          <p:cNvSpPr/>
          <p:nvPr/>
        </p:nvSpPr>
        <p:spPr>
          <a:xfrm flipV="1">
            <a:off x="1830223" y="2808608"/>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744FF455-DDE8-7139-BA03-8EC400CAB9F6}"/>
              </a:ext>
            </a:extLst>
          </p:cNvPr>
          <p:cNvGrpSpPr/>
          <p:nvPr/>
        </p:nvGrpSpPr>
        <p:grpSpPr>
          <a:xfrm>
            <a:off x="677644" y="1851722"/>
            <a:ext cx="2820158" cy="615553"/>
            <a:chOff x="651653" y="2381064"/>
            <a:chExt cx="2820158" cy="615553"/>
          </a:xfrm>
        </p:grpSpPr>
        <p:sp>
          <p:nvSpPr>
            <p:cNvPr id="38" name="Title 1">
              <a:extLst>
                <a:ext uri="{FF2B5EF4-FFF2-40B4-BE49-F238E27FC236}">
                  <a16:creationId xmlns:a16="http://schemas.microsoft.com/office/drawing/2014/main" id="{C79E40E3-89E9-1E6A-E8DF-BD16AFA01346}"/>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9" name="Title 1">
              <a:extLst>
                <a:ext uri="{FF2B5EF4-FFF2-40B4-BE49-F238E27FC236}">
                  <a16:creationId xmlns:a16="http://schemas.microsoft.com/office/drawing/2014/main" id="{35891061-4CC6-D733-6699-4F60D3D5E069}"/>
                </a:ext>
              </a:extLst>
            </p:cNvPr>
            <p:cNvSpPr txBox="1">
              <a:spLocks/>
            </p:cNvSpPr>
            <p:nvPr/>
          </p:nvSpPr>
          <p:spPr>
            <a:xfrm>
              <a:off x="651653" y="2381064"/>
              <a:ext cx="2820158"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2000"/>
                <a:t>Hot sauna, cold drinks, and hearty food.</a:t>
              </a:r>
              <a:r>
                <a:rPr lang="en-GB" sz="2000" b="0"/>
                <a:t> </a:t>
              </a:r>
              <a:endParaRPr lang="en-US" sz="1800">
                <a:solidFill>
                  <a:schemeClr val="tx1"/>
                </a:solidFill>
                <a:ea typeface="+mj-lt"/>
                <a:cs typeface="+mj-lt"/>
              </a:endParaRPr>
            </a:p>
          </p:txBody>
        </p:sp>
      </p:grpSp>
      <p:sp>
        <p:nvSpPr>
          <p:cNvPr id="19" name="Title 1">
            <a:extLst>
              <a:ext uri="{FF2B5EF4-FFF2-40B4-BE49-F238E27FC236}">
                <a16:creationId xmlns:a16="http://schemas.microsoft.com/office/drawing/2014/main" id="{CE5AD0BD-D578-D806-853E-257F0F9924FB}"/>
              </a:ext>
            </a:extLst>
          </p:cNvPr>
          <p:cNvSpPr txBox="1">
            <a:spLocks/>
          </p:cNvSpPr>
          <p:nvPr/>
        </p:nvSpPr>
        <p:spPr>
          <a:xfrm>
            <a:off x="1214659" y="3129891"/>
            <a:ext cx="1736010" cy="461665"/>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1000" b="0"/>
              <a:t>Especially sausages, or “</a:t>
            </a:r>
            <a:r>
              <a:rPr lang="en-GB" sz="1000" b="0" err="1"/>
              <a:t>saunamakkarat</a:t>
            </a:r>
            <a:r>
              <a:rPr lang="en-GB" sz="1000" b="0"/>
              <a:t>”, are very common food in Finnish sauna. </a:t>
            </a:r>
            <a:endParaRPr lang="en-US" sz="200" b="0">
              <a:solidFill>
                <a:schemeClr val="tx1"/>
              </a:solidFill>
              <a:ea typeface="+mj-lt"/>
              <a:cs typeface="+mj-lt"/>
            </a:endParaRPr>
          </a:p>
        </p:txBody>
      </p:sp>
      <p:grpSp>
        <p:nvGrpSpPr>
          <p:cNvPr id="3" name="Group 2">
            <a:extLst>
              <a:ext uri="{FF2B5EF4-FFF2-40B4-BE49-F238E27FC236}">
                <a16:creationId xmlns:a16="http://schemas.microsoft.com/office/drawing/2014/main" id="{D0F9B81C-0D2A-5092-34B4-2A1CE25AA55F}"/>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DF8FBFF6-1859-18C9-B2F2-CFDF31D06801}"/>
                </a:ext>
              </a:extLst>
            </p:cNvPr>
            <p:cNvPicPr>
              <a:picLocks/>
            </p:cNvPicPr>
            <p:nvPr/>
          </p:nvPicPr>
          <p:blipFill>
            <a:blip r:embed="rId4">
              <a:extLst>
                <a:ext uri="{28A0092B-C50C-407E-A947-70E740481C1C}">
                  <a14:useLocalDpi xmlns:a14="http://schemas.microsoft.com/office/drawing/2010/main" val="0"/>
                </a:ext>
              </a:extLst>
            </a:blip>
            <a:srcRect t="14549" b="11075"/>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86FDDE31-4336-9761-0B99-DE195F12AE86}"/>
                </a:ext>
              </a:extLst>
            </p:cNvPr>
            <p:cNvSpPr txBox="1">
              <a:spLocks/>
            </p:cNvSpPr>
            <p:nvPr/>
          </p:nvSpPr>
          <p:spPr>
            <a:xfrm>
              <a:off x="243010" y="9340657"/>
              <a:ext cx="735779" cy="11458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Amanda Lim</a:t>
              </a:r>
            </a:p>
          </p:txBody>
        </p:sp>
      </p:grpSp>
      <p:grpSp>
        <p:nvGrpSpPr>
          <p:cNvPr id="69" name="Group 68">
            <a:extLst>
              <a:ext uri="{FF2B5EF4-FFF2-40B4-BE49-F238E27FC236}">
                <a16:creationId xmlns:a16="http://schemas.microsoft.com/office/drawing/2014/main" id="{000E6BE6-4BD4-A5F5-CADD-85D60FDF09F1}"/>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F1C8D4F8-11E0-5FBD-C35C-B37398C98C1D}"/>
                </a:ext>
              </a:extLst>
            </p:cNvPr>
            <p:cNvPicPr>
              <a:picLocks noChangeAspect="1"/>
            </p:cNvPicPr>
            <p:nvPr/>
          </p:nvPicPr>
          <p:blipFill>
            <a:blip r:embed="rId5">
              <a:extLst>
                <a:ext uri="{28A0092B-C50C-407E-A947-70E740481C1C}">
                  <a14:useLocalDpi xmlns:a14="http://schemas.microsoft.com/office/drawing/2010/main" val="0"/>
                </a:ext>
              </a:extLst>
            </a:blip>
            <a:srcRect l="8246" r="12450"/>
            <a:stretch>
              <a:fillRect/>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AD8E0931-7F36-263B-88A0-F5A79F8B854B}"/>
                </a:ext>
              </a:extLst>
            </p:cNvPr>
            <p:cNvSpPr txBox="1">
              <a:spLocks/>
            </p:cNvSpPr>
            <p:nvPr/>
          </p:nvSpPr>
          <p:spPr>
            <a:xfrm>
              <a:off x="4131444" y="4590981"/>
              <a:ext cx="973023" cy="238655"/>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Sauna from Finland</a:t>
              </a:r>
            </a:p>
          </p:txBody>
        </p:sp>
      </p:grpSp>
      <p:sp>
        <p:nvSpPr>
          <p:cNvPr id="27" name="TextBox 26">
            <a:extLst>
              <a:ext uri="{FF2B5EF4-FFF2-40B4-BE49-F238E27FC236}">
                <a16:creationId xmlns:a16="http://schemas.microsoft.com/office/drawing/2014/main" id="{38A5F1FC-5EF1-2B14-02A4-EEEE7CFECB1D}"/>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1E0983F0-91D7-670D-7821-503508520E38}"/>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Snacking pairs perfectly with the warmth</a:t>
            </a:r>
          </a:p>
        </p:txBody>
      </p:sp>
      <p:sp>
        <p:nvSpPr>
          <p:cNvPr id="56" name="Title 1">
            <a:extLst>
              <a:ext uri="{FF2B5EF4-FFF2-40B4-BE49-F238E27FC236}">
                <a16:creationId xmlns:a16="http://schemas.microsoft.com/office/drawing/2014/main" id="{6CCA061F-491F-476E-F67F-51F7B8C7C364}"/>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CEEADF7B-5A39-9C07-D57F-1626D5F701AF}"/>
              </a:ext>
            </a:extLst>
          </p:cNvPr>
          <p:cNvSpPr/>
          <p:nvPr/>
        </p:nvSpPr>
        <p:spPr>
          <a:xfrm>
            <a:off x="2680095"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659D306B-E343-C02A-FF1E-6348A3DDA6F8}"/>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07F1A758-F545-0155-3380-AE888D497F17}"/>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EF92ACD9-8FCC-F8E3-5574-A316012AAF14}"/>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59A787D6-31B2-5DF6-1FE4-31E95D96F4BB}"/>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DE73BFC3-40C5-12B9-9000-81FBD766CD5E}"/>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B168858A-A073-6D7D-6F4E-C614E9992E2C}"/>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C15364C4-3884-6D1E-F9AB-910BEE0F4CF0}"/>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8</a:t>
            </a:r>
          </a:p>
        </p:txBody>
      </p:sp>
      <p:sp>
        <p:nvSpPr>
          <p:cNvPr id="65" name="Title 1">
            <a:extLst>
              <a:ext uri="{FF2B5EF4-FFF2-40B4-BE49-F238E27FC236}">
                <a16:creationId xmlns:a16="http://schemas.microsoft.com/office/drawing/2014/main" id="{45811E80-96A2-7C62-4AFF-615FA37AC6B8}"/>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24D308AC-E7DA-0C11-A36A-6A1164956B9A}"/>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D95191B7-8EA0-B456-CA7C-12DD55618ED4}"/>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DEGREES OF FINNISH SAUNA</a:t>
            </a:r>
          </a:p>
        </p:txBody>
      </p:sp>
      <p:sp>
        <p:nvSpPr>
          <p:cNvPr id="21" name="Rectangle 20">
            <a:extLst>
              <a:ext uri="{FF2B5EF4-FFF2-40B4-BE49-F238E27FC236}">
                <a16:creationId xmlns:a16="http://schemas.microsoft.com/office/drawing/2014/main" id="{8E82BF94-6636-8366-9E47-9258DB77DE28}"/>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EAB985D-EF39-1B5D-3014-826E23EE86FC}"/>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Tree>
    <p:custDataLst>
      <p:tags r:id="rId1"/>
    </p:custDataLst>
    <p:extLst>
      <p:ext uri="{BB962C8B-B14F-4D97-AF65-F5344CB8AC3E}">
        <p14:creationId xmlns:p14="http://schemas.microsoft.com/office/powerpoint/2010/main" val="646421175"/>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01DFD-5387-77CE-6527-CC473A4A414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25ACA49-10A5-F6B6-B241-A8231D71BE88}"/>
              </a:ext>
            </a:extLst>
          </p:cNvPr>
          <p:cNvPicPr>
            <a:picLocks noChangeAspect="1"/>
          </p:cNvPicPr>
          <p:nvPr/>
        </p:nvPicPr>
        <p:blipFill>
          <a:blip r:embed="rId3">
            <a:extLst>
              <a:ext uri="{28A0092B-C50C-407E-A947-70E740481C1C}">
                <a14:useLocalDpi xmlns:a14="http://schemas.microsoft.com/office/drawing/2010/main" val="0"/>
              </a:ext>
            </a:extLst>
          </a:blip>
          <a:srcRect t="15624"/>
          <a:stretch>
            <a:fillRect/>
          </a:stretch>
        </p:blipFill>
        <p:spPr>
          <a:xfrm>
            <a:off x="0" y="0"/>
            <a:ext cx="9143999" cy="5143500"/>
          </a:xfrm>
          <a:prstGeom prst="rect">
            <a:avLst/>
          </a:prstGeom>
        </p:spPr>
      </p:pic>
      <p:sp>
        <p:nvSpPr>
          <p:cNvPr id="8" name="Rectangle 7">
            <a:extLst>
              <a:ext uri="{FF2B5EF4-FFF2-40B4-BE49-F238E27FC236}">
                <a16:creationId xmlns:a16="http://schemas.microsoft.com/office/drawing/2014/main" id="{E64B8943-5F21-1897-9118-C253CC86ADA0}"/>
              </a:ext>
            </a:extLst>
          </p:cNvPr>
          <p:cNvSpPr/>
          <p:nvPr/>
        </p:nvSpPr>
        <p:spPr>
          <a:xfrm>
            <a:off x="0" y="0"/>
            <a:ext cx="9144000" cy="5143500"/>
          </a:xfrm>
          <a:prstGeom prst="rect">
            <a:avLst/>
          </a:prstGeom>
          <a:solidFill>
            <a:schemeClr val="tx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FB31D66A-BE36-BBA6-B903-D95DB2675338}"/>
              </a:ext>
            </a:extLst>
          </p:cNvPr>
          <p:cNvSpPr txBox="1">
            <a:spLocks/>
          </p:cNvSpPr>
          <p:nvPr/>
        </p:nvSpPr>
        <p:spPr>
          <a:xfrm>
            <a:off x="1511300" y="4793685"/>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r>
              <a:rPr lang="en-US" sz="700" kern="0" cap="none" spc="0" dirty="0">
                <a:solidFill>
                  <a:schemeClr val="bg1"/>
                </a:solidFill>
              </a:rPr>
            </a:br>
            <a:r>
              <a:rPr lang="en-US" sz="700" kern="0" cap="none" spc="0" dirty="0">
                <a:solidFill>
                  <a:schemeClr val="bg1"/>
                </a:solidFill>
              </a:rPr>
              <a:t>Photo: Sauna from Finland</a:t>
            </a:r>
          </a:p>
        </p:txBody>
      </p:sp>
      <p:sp>
        <p:nvSpPr>
          <p:cNvPr id="6" name="Title 1">
            <a:extLst>
              <a:ext uri="{FF2B5EF4-FFF2-40B4-BE49-F238E27FC236}">
                <a16:creationId xmlns:a16="http://schemas.microsoft.com/office/drawing/2014/main" id="{56FF8357-6CED-44FE-AF41-6BD0FCEC87C8}"/>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9/10</a:t>
            </a:r>
          </a:p>
        </p:txBody>
      </p:sp>
      <p:sp>
        <p:nvSpPr>
          <p:cNvPr id="7" name="Title 1">
            <a:extLst>
              <a:ext uri="{FF2B5EF4-FFF2-40B4-BE49-F238E27FC236}">
                <a16:creationId xmlns:a16="http://schemas.microsoft.com/office/drawing/2014/main" id="{AE5D93EE-8425-DD27-EC4D-ABE20EB4329B}"/>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2000">
                <a:solidFill>
                  <a:schemeClr val="bg1"/>
                </a:solidFill>
              </a:rPr>
              <a:t>A spring of wellbeing: </a:t>
            </a:r>
          </a:p>
          <a:p>
            <a:pPr algn="ctr"/>
            <a:r>
              <a:rPr lang="en-GB" sz="2000">
                <a:solidFill>
                  <a:schemeClr val="bg1"/>
                </a:solidFill>
              </a:rPr>
              <a:t>Sweat, silence and smiles</a:t>
            </a:r>
            <a:endParaRPr lang="en-US" sz="1800">
              <a:solidFill>
                <a:schemeClr val="bg1"/>
              </a:solidFill>
              <a:effectLst>
                <a:outerShdw blurRad="994667" dir="5400000" sx="102000" sy="102000" algn="ctr" rotWithShape="0">
                  <a:srgbClr val="000000"/>
                </a:outerShdw>
              </a:effectLst>
            </a:endParaRPr>
          </a:p>
        </p:txBody>
      </p:sp>
      <p:pic>
        <p:nvPicPr>
          <p:cNvPr id="17" name="Picture 16">
            <a:extLst>
              <a:ext uri="{FF2B5EF4-FFF2-40B4-BE49-F238E27FC236}">
                <a16:creationId xmlns:a16="http://schemas.microsoft.com/office/drawing/2014/main" id="{9B7DD3E6-1E86-7C07-B175-863827C95E0F}"/>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1130455331"/>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66791-EF9C-8FC1-C9BD-4637A72ADAB1}"/>
            </a:ext>
          </a:extLst>
        </p:cNvPr>
        <p:cNvGrpSpPr/>
        <p:nvPr/>
      </p:nvGrpSpPr>
      <p:grpSpPr>
        <a:xfrm>
          <a:off x="0" y="0"/>
          <a:ext cx="0" cy="0"/>
          <a:chOff x="0" y="0"/>
          <a:chExt cx="0" cy="0"/>
        </a:xfrm>
      </p:grpSpPr>
      <p:grpSp>
        <p:nvGrpSpPr>
          <p:cNvPr id="69" name="Group 68">
            <a:extLst>
              <a:ext uri="{FF2B5EF4-FFF2-40B4-BE49-F238E27FC236}">
                <a16:creationId xmlns:a16="http://schemas.microsoft.com/office/drawing/2014/main" id="{5A9D44F3-522D-1AB9-E9FC-9F240956C214}"/>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157A92F8-C491-3D66-CF5F-8D89A2E33CFE}"/>
                </a:ext>
              </a:extLst>
            </p:cNvPr>
            <p:cNvPicPr>
              <a:picLocks noChangeAspect="1"/>
            </p:cNvPicPr>
            <p:nvPr/>
          </p:nvPicPr>
          <p:blipFill>
            <a:blip r:embed="rId4">
              <a:extLst>
                <a:ext uri="{28A0092B-C50C-407E-A947-70E740481C1C}">
                  <a14:useLocalDpi xmlns:a14="http://schemas.microsoft.com/office/drawing/2010/main" val="0"/>
                </a:ext>
              </a:extLst>
            </a:blip>
            <a:srcRect l="11365" r="11365"/>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02A143BB-A801-3836-E69B-4E87225A35AB}"/>
                </a:ext>
              </a:extLst>
            </p:cNvPr>
            <p:cNvSpPr txBox="1">
              <a:spLocks/>
            </p:cNvSpPr>
            <p:nvPr/>
          </p:nvSpPr>
          <p:spPr>
            <a:xfrm>
              <a:off x="4131444" y="4583309"/>
              <a:ext cx="504946"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Harvia</a:t>
              </a:r>
            </a:p>
          </p:txBody>
        </p:sp>
      </p:grpSp>
      <p:grpSp>
        <p:nvGrpSpPr>
          <p:cNvPr id="4" name="Group 3">
            <a:extLst>
              <a:ext uri="{FF2B5EF4-FFF2-40B4-BE49-F238E27FC236}">
                <a16:creationId xmlns:a16="http://schemas.microsoft.com/office/drawing/2014/main" id="{F5ACD2EB-2B70-E2BE-C915-F96DBFD8B917}"/>
              </a:ext>
            </a:extLst>
          </p:cNvPr>
          <p:cNvGrpSpPr/>
          <p:nvPr/>
        </p:nvGrpSpPr>
        <p:grpSpPr>
          <a:xfrm>
            <a:off x="4067944" y="635798"/>
            <a:ext cx="5076056" cy="4265479"/>
            <a:chOff x="4067944" y="627018"/>
            <a:chExt cx="5076056" cy="4265479"/>
          </a:xfrm>
        </p:grpSpPr>
        <p:pic>
          <p:nvPicPr>
            <p:cNvPr id="17" name="Picture 16">
              <a:extLst>
                <a:ext uri="{FF2B5EF4-FFF2-40B4-BE49-F238E27FC236}">
                  <a16:creationId xmlns:a16="http://schemas.microsoft.com/office/drawing/2014/main" id="{52855044-FAE0-CCB2-BF95-7206F834B434}"/>
                </a:ext>
              </a:extLst>
            </p:cNvPr>
            <p:cNvPicPr>
              <a:picLocks noChangeAspect="1"/>
            </p:cNvPicPr>
            <p:nvPr/>
          </p:nvPicPr>
          <p:blipFill>
            <a:blip r:embed="rId5">
              <a:extLst>
                <a:ext uri="{28A0092B-C50C-407E-A947-70E740481C1C}">
                  <a14:useLocalDpi xmlns:a14="http://schemas.microsoft.com/office/drawing/2010/main" val="0"/>
                </a:ext>
              </a:extLst>
            </a:blip>
            <a:srcRect l="6566" r="14098"/>
            <a:stretch>
              <a:fillRect/>
            </a:stretch>
          </p:blipFill>
          <p:spPr>
            <a:xfrm>
              <a:off x="4067944" y="627018"/>
              <a:ext cx="5076056" cy="4265479"/>
            </a:xfrm>
            <a:prstGeom prst="rect">
              <a:avLst/>
            </a:prstGeom>
          </p:spPr>
        </p:pic>
        <p:sp>
          <p:nvSpPr>
            <p:cNvPr id="18" name="Footer Placeholder 4">
              <a:extLst>
                <a:ext uri="{FF2B5EF4-FFF2-40B4-BE49-F238E27FC236}">
                  <a16:creationId xmlns:a16="http://schemas.microsoft.com/office/drawing/2014/main" id="{E2C2A5C5-9D29-BEA4-24E9-7D38FB0FBEC4}"/>
                </a:ext>
              </a:extLst>
            </p:cNvPr>
            <p:cNvSpPr txBox="1">
              <a:spLocks/>
            </p:cNvSpPr>
            <p:nvPr/>
          </p:nvSpPr>
          <p:spPr>
            <a:xfrm>
              <a:off x="4131444" y="4459879"/>
              <a:ext cx="973023" cy="361446"/>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a:p>
              <a:pPr>
                <a:lnSpc>
                  <a:spcPct val="114000"/>
                </a:lnSpc>
              </a:pP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Sauna from Finland</a:t>
              </a:r>
            </a:p>
          </p:txBody>
        </p:sp>
      </p:grpSp>
      <p:sp>
        <p:nvSpPr>
          <p:cNvPr id="27" name="TextBox 26">
            <a:extLst>
              <a:ext uri="{FF2B5EF4-FFF2-40B4-BE49-F238E27FC236}">
                <a16:creationId xmlns:a16="http://schemas.microsoft.com/office/drawing/2014/main" id="{1DFB1B04-8A27-771D-9847-4DB686CC2FBC}"/>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2" name="Title 1">
            <a:extLst>
              <a:ext uri="{FF2B5EF4-FFF2-40B4-BE49-F238E27FC236}">
                <a16:creationId xmlns:a16="http://schemas.microsoft.com/office/drawing/2014/main" id="{A53235C2-3478-B607-890A-691394AE22A7}"/>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DEGREES OF FINNISH SAUNA</a:t>
            </a:r>
          </a:p>
        </p:txBody>
      </p:sp>
      <p:sp>
        <p:nvSpPr>
          <p:cNvPr id="21" name="Rectangle 20">
            <a:extLst>
              <a:ext uri="{FF2B5EF4-FFF2-40B4-BE49-F238E27FC236}">
                <a16:creationId xmlns:a16="http://schemas.microsoft.com/office/drawing/2014/main" id="{1B5D843E-E460-0F2E-689B-8ABB8A2DB8A1}"/>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9AE5D1B-88F3-FE2F-B2ED-774570594CCC}"/>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
        <p:nvSpPr>
          <p:cNvPr id="37" name="Title 1">
            <a:extLst>
              <a:ext uri="{FF2B5EF4-FFF2-40B4-BE49-F238E27FC236}">
                <a16:creationId xmlns:a16="http://schemas.microsoft.com/office/drawing/2014/main" id="{919C2F88-A040-1CA4-B923-EAD294CE278E}"/>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A spring of wellbeing: Sweat, silence and smiles</a:t>
            </a:r>
          </a:p>
        </p:txBody>
      </p:sp>
      <p:sp>
        <p:nvSpPr>
          <p:cNvPr id="40" name="Title 1">
            <a:extLst>
              <a:ext uri="{FF2B5EF4-FFF2-40B4-BE49-F238E27FC236}">
                <a16:creationId xmlns:a16="http://schemas.microsoft.com/office/drawing/2014/main" id="{EA8E7114-DE17-D77C-1715-75812C0F3639}"/>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41" name="Rectangle 40">
            <a:extLst>
              <a:ext uri="{FF2B5EF4-FFF2-40B4-BE49-F238E27FC236}">
                <a16:creationId xmlns:a16="http://schemas.microsoft.com/office/drawing/2014/main" id="{E0278751-069F-AAD6-8C09-09C0FA3C93C5}"/>
              </a:ext>
            </a:extLst>
          </p:cNvPr>
          <p:cNvSpPr/>
          <p:nvPr/>
        </p:nvSpPr>
        <p:spPr>
          <a:xfrm>
            <a:off x="2970245"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Title 1">
            <a:extLst>
              <a:ext uri="{FF2B5EF4-FFF2-40B4-BE49-F238E27FC236}">
                <a16:creationId xmlns:a16="http://schemas.microsoft.com/office/drawing/2014/main" id="{E0B3B113-B6D7-F74D-545D-EE41ED92427F}"/>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43" name="Title 1">
            <a:extLst>
              <a:ext uri="{FF2B5EF4-FFF2-40B4-BE49-F238E27FC236}">
                <a16:creationId xmlns:a16="http://schemas.microsoft.com/office/drawing/2014/main" id="{3E6C0E2C-30AE-ED60-2A5C-673C71003AE0}"/>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44" name="Title 1">
            <a:extLst>
              <a:ext uri="{FF2B5EF4-FFF2-40B4-BE49-F238E27FC236}">
                <a16:creationId xmlns:a16="http://schemas.microsoft.com/office/drawing/2014/main" id="{7C56DAD7-79B3-2DBE-D943-19C326A6D1B9}"/>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45" name="Title 1">
            <a:extLst>
              <a:ext uri="{FF2B5EF4-FFF2-40B4-BE49-F238E27FC236}">
                <a16:creationId xmlns:a16="http://schemas.microsoft.com/office/drawing/2014/main" id="{E2CD1F99-4B65-4107-C0B0-9E98FDB87A70}"/>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46" name="Title 1">
            <a:extLst>
              <a:ext uri="{FF2B5EF4-FFF2-40B4-BE49-F238E27FC236}">
                <a16:creationId xmlns:a16="http://schemas.microsoft.com/office/drawing/2014/main" id="{2719B137-4280-2BA6-A257-5FEB6B08F833}"/>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47" name="Title 1">
            <a:extLst>
              <a:ext uri="{FF2B5EF4-FFF2-40B4-BE49-F238E27FC236}">
                <a16:creationId xmlns:a16="http://schemas.microsoft.com/office/drawing/2014/main" id="{A42E48FB-3C3C-06C0-8D6C-79EAE309B615}"/>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48" name="Title 1">
            <a:extLst>
              <a:ext uri="{FF2B5EF4-FFF2-40B4-BE49-F238E27FC236}">
                <a16:creationId xmlns:a16="http://schemas.microsoft.com/office/drawing/2014/main" id="{2FDFCF43-6C7D-676E-292B-F879C485E6EB}"/>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49" name="Title 1">
            <a:extLst>
              <a:ext uri="{FF2B5EF4-FFF2-40B4-BE49-F238E27FC236}">
                <a16:creationId xmlns:a16="http://schemas.microsoft.com/office/drawing/2014/main" id="{5D8E585B-CC50-95D2-70C4-017A2C1B885C}"/>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9</a:t>
            </a:r>
          </a:p>
        </p:txBody>
      </p:sp>
      <p:sp>
        <p:nvSpPr>
          <p:cNvPr id="50" name="Title 1">
            <a:extLst>
              <a:ext uri="{FF2B5EF4-FFF2-40B4-BE49-F238E27FC236}">
                <a16:creationId xmlns:a16="http://schemas.microsoft.com/office/drawing/2014/main" id="{1D1B191E-0B3F-4D22-1629-308232C37F7A}"/>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51" name="Rectangle 50">
            <a:extLst>
              <a:ext uri="{FF2B5EF4-FFF2-40B4-BE49-F238E27FC236}">
                <a16:creationId xmlns:a16="http://schemas.microsoft.com/office/drawing/2014/main" id="{AA62CD10-7D8C-368D-8681-9EF6AEEF50FB}"/>
              </a:ext>
            </a:extLst>
          </p:cNvPr>
          <p:cNvSpPr/>
          <p:nvPr/>
        </p:nvSpPr>
        <p:spPr>
          <a:xfrm flipV="1">
            <a:off x="1830223" y="2712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F4593F3E-5B36-CE85-7EA5-3B291C5458EF}"/>
              </a:ext>
            </a:extLst>
          </p:cNvPr>
          <p:cNvGrpSpPr/>
          <p:nvPr/>
        </p:nvGrpSpPr>
        <p:grpSpPr>
          <a:xfrm>
            <a:off x="677644" y="1574191"/>
            <a:ext cx="2820158" cy="923330"/>
            <a:chOff x="651653" y="2381064"/>
            <a:chExt cx="2820158" cy="923330"/>
          </a:xfrm>
        </p:grpSpPr>
        <p:sp>
          <p:nvSpPr>
            <p:cNvPr id="53" name="Title 1">
              <a:extLst>
                <a:ext uri="{FF2B5EF4-FFF2-40B4-BE49-F238E27FC236}">
                  <a16:creationId xmlns:a16="http://schemas.microsoft.com/office/drawing/2014/main" id="{8E65C216-906B-685C-0556-B1539593C064}"/>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55" name="Title 1">
              <a:extLst>
                <a:ext uri="{FF2B5EF4-FFF2-40B4-BE49-F238E27FC236}">
                  <a16:creationId xmlns:a16="http://schemas.microsoft.com/office/drawing/2014/main" id="{800BC632-0F70-76C7-5261-544B38888AF7}"/>
                </a:ext>
              </a:extLst>
            </p:cNvPr>
            <p:cNvSpPr txBox="1">
              <a:spLocks/>
            </p:cNvSpPr>
            <p:nvPr/>
          </p:nvSpPr>
          <p:spPr>
            <a:xfrm>
              <a:off x="651653" y="2381064"/>
              <a:ext cx="2820158"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2000"/>
                <a:t>Then: An ancient understanding of balance and recovery.</a:t>
              </a:r>
              <a:r>
                <a:rPr lang="en-GB" sz="2000" b="0"/>
                <a:t> </a:t>
              </a:r>
              <a:endParaRPr lang="en-US" sz="1800">
                <a:solidFill>
                  <a:schemeClr val="tx1"/>
                </a:solidFill>
                <a:ea typeface="+mj-lt"/>
                <a:cs typeface="+mj-lt"/>
              </a:endParaRPr>
            </a:p>
          </p:txBody>
        </p:sp>
      </p:grpSp>
      <p:sp>
        <p:nvSpPr>
          <p:cNvPr id="67" name="Title 1">
            <a:extLst>
              <a:ext uri="{FF2B5EF4-FFF2-40B4-BE49-F238E27FC236}">
                <a16:creationId xmlns:a16="http://schemas.microsoft.com/office/drawing/2014/main" id="{0A5D6005-35B5-DD0A-9CD2-6E74F59847C5}"/>
              </a:ext>
            </a:extLst>
          </p:cNvPr>
          <p:cNvSpPr txBox="1">
            <a:spLocks/>
          </p:cNvSpPr>
          <p:nvPr/>
        </p:nvSpPr>
        <p:spPr>
          <a:xfrm>
            <a:off x="1046607" y="3033315"/>
            <a:ext cx="2018712" cy="461665"/>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1000" b="0" dirty="0"/>
              <a:t>Now: Contrast therapy — alternating heat and cold — is a growing global wellness trend.</a:t>
            </a:r>
            <a:endParaRPr lang="en-US" sz="200" b="0" dirty="0">
              <a:solidFill>
                <a:schemeClr val="tx1"/>
              </a:solidFill>
              <a:ea typeface="+mj-lt"/>
              <a:cs typeface="+mj-lt"/>
            </a:endParaRPr>
          </a:p>
        </p:txBody>
      </p:sp>
      <p:grpSp>
        <p:nvGrpSpPr>
          <p:cNvPr id="3" name="Group 2">
            <a:extLst>
              <a:ext uri="{FF2B5EF4-FFF2-40B4-BE49-F238E27FC236}">
                <a16:creationId xmlns:a16="http://schemas.microsoft.com/office/drawing/2014/main" id="{55DB6A1A-ED59-D384-C825-E96EA603F6CF}"/>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BF88683E-525B-5616-CD51-6493542CDD14}"/>
                </a:ext>
              </a:extLst>
            </p:cNvPr>
            <p:cNvPicPr>
              <a:picLocks/>
            </p:cNvPicPr>
            <p:nvPr/>
          </p:nvPicPr>
          <p:blipFill>
            <a:blip r:embed="rId6">
              <a:extLst>
                <a:ext uri="{28A0092B-C50C-407E-A947-70E740481C1C}">
                  <a14:useLocalDpi xmlns:a14="http://schemas.microsoft.com/office/drawing/2010/main" val="0"/>
                </a:ext>
              </a:extLst>
            </a:blip>
            <a:srcRect t="16547" b="9077"/>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596EB201-E82B-8773-B352-FE95576B96FC}"/>
                </a:ext>
              </a:extLst>
            </p:cNvPr>
            <p:cNvSpPr txBox="1">
              <a:spLocks/>
            </p:cNvSpPr>
            <p:nvPr/>
          </p:nvSpPr>
          <p:spPr>
            <a:xfrm>
              <a:off x="225880" y="9215121"/>
              <a:ext cx="973023" cy="238655"/>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Sauna from Finland</a:t>
              </a:r>
            </a:p>
          </p:txBody>
        </p:sp>
      </p:grpSp>
      <p:grpSp>
        <p:nvGrpSpPr>
          <p:cNvPr id="14" name="Group 13">
            <a:extLst>
              <a:ext uri="{FF2B5EF4-FFF2-40B4-BE49-F238E27FC236}">
                <a16:creationId xmlns:a16="http://schemas.microsoft.com/office/drawing/2014/main" id="{E7E572FA-E300-2A8C-73E0-5CF28ADE6167}"/>
              </a:ext>
            </a:extLst>
          </p:cNvPr>
          <p:cNvGrpSpPr/>
          <p:nvPr/>
        </p:nvGrpSpPr>
        <p:grpSpPr>
          <a:xfrm>
            <a:off x="-3901697" y="812730"/>
            <a:ext cx="3816000" cy="4270734"/>
            <a:chOff x="144397" y="5261357"/>
            <a:chExt cx="3816000" cy="4270734"/>
          </a:xfrm>
        </p:grpSpPr>
        <p:pic>
          <p:nvPicPr>
            <p:cNvPr id="15" name="Picture 14">
              <a:extLst>
                <a:ext uri="{FF2B5EF4-FFF2-40B4-BE49-F238E27FC236}">
                  <a16:creationId xmlns:a16="http://schemas.microsoft.com/office/drawing/2014/main" id="{C8C9FCCA-2DC3-065E-732F-38F2353AD0B1}"/>
                </a:ext>
              </a:extLst>
            </p:cNvPr>
            <p:cNvPicPr>
              <a:picLocks/>
            </p:cNvPicPr>
            <p:nvPr/>
          </p:nvPicPr>
          <p:blipFill>
            <a:blip r:embed="rId7">
              <a:extLst>
                <a:ext uri="{28A0092B-C50C-407E-A947-70E740481C1C}">
                  <a14:useLocalDpi xmlns:a14="http://schemas.microsoft.com/office/drawing/2010/main" val="0"/>
                </a:ext>
              </a:extLst>
            </a:blip>
            <a:srcRect t="14159" b="11436"/>
            <a:stretch>
              <a:fillRect/>
            </a:stretch>
          </p:blipFill>
          <p:spPr>
            <a:xfrm>
              <a:off x="144397" y="5261357"/>
              <a:ext cx="3816000" cy="4270734"/>
            </a:xfrm>
            <a:prstGeom prst="rect">
              <a:avLst/>
            </a:prstGeom>
          </p:spPr>
        </p:pic>
        <p:sp>
          <p:nvSpPr>
            <p:cNvPr id="16" name="Footer Placeholder 4">
              <a:extLst>
                <a:ext uri="{FF2B5EF4-FFF2-40B4-BE49-F238E27FC236}">
                  <a16:creationId xmlns:a16="http://schemas.microsoft.com/office/drawing/2014/main" id="{89C7EA88-B23C-9E40-6966-CD83E5BD6711}"/>
                </a:ext>
              </a:extLst>
            </p:cNvPr>
            <p:cNvSpPr txBox="1">
              <a:spLocks/>
            </p:cNvSpPr>
            <p:nvPr/>
          </p:nvSpPr>
          <p:spPr>
            <a:xfrm>
              <a:off x="207897" y="9230577"/>
              <a:ext cx="973023" cy="238655"/>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Sauna from Finland</a:t>
              </a:r>
            </a:p>
          </p:txBody>
        </p:sp>
      </p:grpSp>
    </p:spTree>
    <p:custDataLst>
      <p:tags r:id="rId1"/>
    </p:custDataLst>
    <p:extLst>
      <p:ext uri="{BB962C8B-B14F-4D97-AF65-F5344CB8AC3E}">
        <p14:creationId xmlns:p14="http://schemas.microsoft.com/office/powerpoint/2010/main" val="425258350"/>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1000"/>
                                        <p:tgtEl>
                                          <p:spTgt spid="52"/>
                                        </p:tgtEl>
                                        <p:attrNameLst>
                                          <p:attrName>ppt_y</p:attrName>
                                        </p:attrNameLst>
                                      </p:cBhvr>
                                      <p:tavLst>
                                        <p:tav tm="0">
                                          <p:val>
                                            <p:strVal val="#ppt_y+#ppt_h*1.125000"/>
                                          </p:val>
                                        </p:tav>
                                        <p:tav tm="100000">
                                          <p:val>
                                            <p:strVal val="#ppt_y"/>
                                          </p:val>
                                        </p:tav>
                                      </p:tavLst>
                                    </p:anim>
                                    <p:animEffect transition="in" filter="wipe(up)">
                                      <p:cBhvr>
                                        <p:cTn id="8" dur="1000"/>
                                        <p:tgtEl>
                                          <p:spTgt spid="52"/>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anim calcmode="lin" valueType="num">
                                      <p:cBhvr>
                                        <p:cTn id="13" dur="750" fill="hold"/>
                                        <p:tgtEl>
                                          <p:spTgt spid="51"/>
                                        </p:tgtEl>
                                        <p:attrNameLst>
                                          <p:attrName>ppt_w</p:attrName>
                                        </p:attrNameLst>
                                      </p:cBhvr>
                                      <p:tavLst>
                                        <p:tav tm="0">
                                          <p:val>
                                            <p:strVal val="#ppt_w*0.70"/>
                                          </p:val>
                                        </p:tav>
                                        <p:tav tm="100000">
                                          <p:val>
                                            <p:strVal val="#ppt_w"/>
                                          </p:val>
                                        </p:tav>
                                      </p:tavLst>
                                    </p:anim>
                                    <p:anim calcmode="lin" valueType="num">
                                      <p:cBhvr>
                                        <p:cTn id="14" dur="750" fill="hold"/>
                                        <p:tgtEl>
                                          <p:spTgt spid="51"/>
                                        </p:tgtEl>
                                        <p:attrNameLst>
                                          <p:attrName>ppt_h</p:attrName>
                                        </p:attrNameLst>
                                      </p:cBhvr>
                                      <p:tavLst>
                                        <p:tav tm="0">
                                          <p:val>
                                            <p:strVal val="#ppt_h"/>
                                          </p:val>
                                        </p:tav>
                                        <p:tav tm="100000">
                                          <p:val>
                                            <p:strVal val="#ppt_h"/>
                                          </p:val>
                                        </p:tav>
                                      </p:tavLst>
                                    </p:anim>
                                    <p:animEffect transition="in" filter="fade">
                                      <p:cBhvr>
                                        <p:cTn id="15" dur="750"/>
                                        <p:tgtEl>
                                          <p:spTgt spid="5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67"/>
                                        </p:tgtEl>
                                        <p:attrNameLst>
                                          <p:attrName>style.visibility</p:attrName>
                                        </p:attrNameLst>
                                      </p:cBhvr>
                                      <p:to>
                                        <p:strVal val="visible"/>
                                      </p:to>
                                    </p:set>
                                    <p:anim calcmode="lin" valueType="num">
                                      <p:cBhvr additive="base">
                                        <p:cTn id="18" dur="1000"/>
                                        <p:tgtEl>
                                          <p:spTgt spid="67"/>
                                        </p:tgtEl>
                                        <p:attrNameLst>
                                          <p:attrName>ppt_y</p:attrName>
                                        </p:attrNameLst>
                                      </p:cBhvr>
                                      <p:tavLst>
                                        <p:tav tm="0">
                                          <p:val>
                                            <p:strVal val="#ppt_y-#ppt_h*1.125000"/>
                                          </p:val>
                                        </p:tav>
                                        <p:tav tm="100000">
                                          <p:val>
                                            <p:strVal val="#ppt_y"/>
                                          </p:val>
                                        </p:tav>
                                      </p:tavLst>
                                    </p:anim>
                                    <p:animEffect transition="in" filter="wipe(down)">
                                      <p:cBhvr>
                                        <p:cTn id="19" dur="1000"/>
                                        <p:tgtEl>
                                          <p:spTgt spid="67"/>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4.16667E-6 2.46914E-7 L 0.69114 2.46914E-7 " pathEditMode="relative" rAng="0" ptsTypes="AA">
                                      <p:cBhvr>
                                        <p:cTn id="27" dur="2500" fill="hold"/>
                                        <p:tgtEl>
                                          <p:spTgt spid="4"/>
                                        </p:tgtEl>
                                        <p:attrNameLst>
                                          <p:attrName>ppt_x</p:attrName>
                                          <p:attrName>ppt_y</p:attrName>
                                        </p:attrNameLst>
                                      </p:cBhvr>
                                      <p:rCtr x="34549" y="0"/>
                                    </p:animMotion>
                                  </p:childTnLst>
                                </p:cTn>
                              </p:par>
                              <p:par>
                                <p:cTn id="28" presetID="0" presetClass="path" presetSubtype="0" accel="50000" decel="50000" fill="hold" nodeType="withEffect">
                                  <p:stCondLst>
                                    <p:cond delay="0"/>
                                  </p:stCondLst>
                                  <p:childTnLst>
                                    <p:animMotion origin="layout" path="M -0.00503 -0.03673 L 0.44636 -0.03673 " pathEditMode="relative" rAng="0" ptsTypes="AA">
                                      <p:cBhvr>
                                        <p:cTn id="29" dur="2000" fill="hold"/>
                                        <p:tgtEl>
                                          <p:spTgt spid="14"/>
                                        </p:tgtEl>
                                        <p:attrNameLst>
                                          <p:attrName>ppt_x</p:attrName>
                                          <p:attrName>ppt_y</p:attrName>
                                        </p:attrNameLst>
                                      </p:cBhvr>
                                      <p:rCtr x="225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6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AD311-8B69-F592-D5DA-D6B570BCEFE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D4E3AAF-9D41-37FB-484C-C1488C1B1266}"/>
              </a:ext>
            </a:extLst>
          </p:cNvPr>
          <p:cNvPicPr>
            <a:picLocks noChangeAspect="1"/>
          </p:cNvPicPr>
          <p:nvPr/>
        </p:nvPicPr>
        <p:blipFill>
          <a:blip r:embed="rId3">
            <a:extLst>
              <a:ext uri="{28A0092B-C50C-407E-A947-70E740481C1C}">
                <a14:useLocalDpi xmlns:a14="http://schemas.microsoft.com/office/drawing/2010/main" val="0"/>
              </a:ext>
            </a:extLst>
          </a:blip>
          <a:srcRect t="7865" b="7865"/>
          <a:stretch/>
        </p:blipFill>
        <p:spPr>
          <a:xfrm>
            <a:off x="0" y="0"/>
            <a:ext cx="9144000" cy="5143500"/>
          </a:xfrm>
          <a:prstGeom prst="rect">
            <a:avLst/>
          </a:prstGeom>
        </p:spPr>
      </p:pic>
      <p:sp>
        <p:nvSpPr>
          <p:cNvPr id="8" name="Rectangle 7">
            <a:extLst>
              <a:ext uri="{FF2B5EF4-FFF2-40B4-BE49-F238E27FC236}">
                <a16:creationId xmlns:a16="http://schemas.microsoft.com/office/drawing/2014/main" id="{2C7E0F57-F976-A89B-5571-30371B4A3EF3}"/>
              </a:ext>
            </a:extLst>
          </p:cNvPr>
          <p:cNvSpPr/>
          <p:nvPr/>
        </p:nvSpPr>
        <p:spPr>
          <a:xfrm>
            <a:off x="0" y="55"/>
            <a:ext cx="9144000" cy="5143500"/>
          </a:xfrm>
          <a:prstGeom prst="rect">
            <a:avLst/>
          </a:prstGeom>
          <a:solidFill>
            <a:schemeClr val="tx2">
              <a:alpha val="3965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4FCF8A33-F2EE-F0B9-F9C1-D466E2389E6B}"/>
              </a:ext>
            </a:extLst>
          </p:cNvPr>
          <p:cNvSpPr txBox="1">
            <a:spLocks/>
          </p:cNvSpPr>
          <p:nvPr/>
        </p:nvSpPr>
        <p:spPr>
          <a:xfrm>
            <a:off x="1511300" y="4739824"/>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r>
              <a:rPr lang="en-US" sz="700" kern="0" cap="none" spc="0">
                <a:solidFill>
                  <a:schemeClr val="bg1"/>
                </a:solidFill>
              </a:rPr>
            </a:br>
            <a:r>
              <a:rPr lang="en-US" sz="700" kern="0" cap="none" spc="0">
                <a:solidFill>
                  <a:schemeClr val="bg1"/>
                </a:solidFill>
              </a:rPr>
              <a:t>Photo: Anni Hartikainen</a:t>
            </a:r>
          </a:p>
        </p:txBody>
      </p:sp>
      <p:sp>
        <p:nvSpPr>
          <p:cNvPr id="6" name="Title 1">
            <a:extLst>
              <a:ext uri="{FF2B5EF4-FFF2-40B4-BE49-F238E27FC236}">
                <a16:creationId xmlns:a16="http://schemas.microsoft.com/office/drawing/2014/main" id="{22E8B162-EFD0-16BB-EBCD-224880971441}"/>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1/10</a:t>
            </a:r>
          </a:p>
        </p:txBody>
      </p:sp>
      <p:sp>
        <p:nvSpPr>
          <p:cNvPr id="7" name="Title 1">
            <a:extLst>
              <a:ext uri="{FF2B5EF4-FFF2-40B4-BE49-F238E27FC236}">
                <a16:creationId xmlns:a16="http://schemas.microsoft.com/office/drawing/2014/main" id="{B65D81F8-1BF2-4C8D-E3CB-67707B83C624}"/>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2000">
                <a:solidFill>
                  <a:schemeClr val="bg1"/>
                </a:solidFill>
              </a:rPr>
              <a:t>The one Finnish word </a:t>
            </a:r>
          </a:p>
          <a:p>
            <a:pPr algn="ctr"/>
            <a:r>
              <a:rPr lang="en-GB" sz="2000">
                <a:solidFill>
                  <a:schemeClr val="bg1"/>
                </a:solidFill>
              </a:rPr>
              <a:t>everyone knows</a:t>
            </a:r>
            <a:endParaRPr lang="en-US" sz="2000">
              <a:solidFill>
                <a:schemeClr val="bg1"/>
              </a:solidFill>
              <a:effectLst>
                <a:outerShdw blurRad="994667" dir="5400000" sx="102000" sy="102000" algn="ctr" rotWithShape="0">
                  <a:srgbClr val="000000"/>
                </a:outerShdw>
              </a:effectLst>
              <a:latin typeface="Finlandica"/>
            </a:endParaRPr>
          </a:p>
        </p:txBody>
      </p:sp>
      <p:pic>
        <p:nvPicPr>
          <p:cNvPr id="5" name="Picture 4">
            <a:extLst>
              <a:ext uri="{FF2B5EF4-FFF2-40B4-BE49-F238E27FC236}">
                <a16:creationId xmlns:a16="http://schemas.microsoft.com/office/drawing/2014/main" id="{5BEEC4B8-2A23-9643-FD85-BE9CAC98422B}"/>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459711246"/>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E6BBF5-4146-B02B-CCAD-C429B3641C0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5D4D180-B9D6-714E-2373-0961E447B7E6}"/>
              </a:ext>
            </a:extLst>
          </p:cNvPr>
          <p:cNvPicPr>
            <a:picLocks noChangeAspect="1"/>
          </p:cNvPicPr>
          <p:nvPr/>
        </p:nvPicPr>
        <p:blipFill>
          <a:blip r:embed="rId3">
            <a:extLst>
              <a:ext uri="{28A0092B-C50C-407E-A947-70E740481C1C}">
                <a14:useLocalDpi xmlns:a14="http://schemas.microsoft.com/office/drawing/2010/main" val="0"/>
              </a:ext>
            </a:extLst>
          </a:blip>
          <a:srcRect l="13618" t="4840" r="7003" b="27122"/>
          <a:stretch>
            <a:fillRect/>
          </a:stretch>
        </p:blipFill>
        <p:spPr>
          <a:xfrm>
            <a:off x="0" y="0"/>
            <a:ext cx="9144000" cy="5143500"/>
          </a:xfrm>
          <a:prstGeom prst="rect">
            <a:avLst/>
          </a:prstGeom>
        </p:spPr>
      </p:pic>
      <p:sp>
        <p:nvSpPr>
          <p:cNvPr id="2" name="Rectangle 1">
            <a:extLst>
              <a:ext uri="{FF2B5EF4-FFF2-40B4-BE49-F238E27FC236}">
                <a16:creationId xmlns:a16="http://schemas.microsoft.com/office/drawing/2014/main" id="{28FA22FD-3E4F-364F-633D-DC8CD8E67C1F}"/>
              </a:ext>
            </a:extLst>
          </p:cNvPr>
          <p:cNvSpPr/>
          <p:nvPr/>
        </p:nvSpPr>
        <p:spPr>
          <a:xfrm>
            <a:off x="0" y="0"/>
            <a:ext cx="9144000" cy="5143500"/>
          </a:xfrm>
          <a:prstGeom prst="rect">
            <a:avLst/>
          </a:prstGeom>
          <a:solidFill>
            <a:schemeClr val="tx2">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C7029A63-C667-6CE8-94D0-3ACD2ED2B55F}"/>
              </a:ext>
            </a:extLst>
          </p:cNvPr>
          <p:cNvSpPr txBox="1">
            <a:spLocks/>
          </p:cNvSpPr>
          <p:nvPr/>
        </p:nvSpPr>
        <p:spPr>
          <a:xfrm>
            <a:off x="1511300" y="4578242"/>
            <a:ext cx="6121400" cy="430887"/>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700" kern="0" cap="none" spc="0">
              <a:solidFill>
                <a:schemeClr val="bg1"/>
              </a:solidFill>
            </a:endParaRPr>
          </a:p>
          <a:p>
            <a:pPr algn="ctr"/>
            <a:endParaRPr lang="en-US" sz="700" kern="0" cap="none" spc="0">
              <a:solidFill>
                <a:schemeClr val="bg1"/>
              </a:solidFill>
            </a:endParaRPr>
          </a:p>
          <a:p>
            <a:pPr algn="ctr"/>
            <a:br>
              <a:rPr lang="en-US" sz="700" kern="0" cap="none" spc="0">
                <a:solidFill>
                  <a:schemeClr val="bg1"/>
                </a:solidFill>
              </a:rPr>
            </a:br>
            <a:r>
              <a:rPr lang="en-US" sz="700" kern="0" cap="none" spc="0">
                <a:solidFill>
                  <a:schemeClr val="bg1"/>
                </a:solidFill>
              </a:rPr>
              <a:t> Photo: </a:t>
            </a:r>
            <a:r>
              <a:rPr lang="en-US" sz="700" kern="0" cap="none" spc="0" err="1">
                <a:solidFill>
                  <a:schemeClr val="bg1"/>
                </a:solidFill>
              </a:rPr>
              <a:t>Museovirasto</a:t>
            </a:r>
            <a:endParaRPr lang="en-US" sz="700" kern="0" cap="none" spc="0">
              <a:solidFill>
                <a:schemeClr val="bg1"/>
              </a:solidFill>
            </a:endParaRPr>
          </a:p>
        </p:txBody>
      </p:sp>
      <p:sp>
        <p:nvSpPr>
          <p:cNvPr id="6" name="Title 1">
            <a:extLst>
              <a:ext uri="{FF2B5EF4-FFF2-40B4-BE49-F238E27FC236}">
                <a16:creationId xmlns:a16="http://schemas.microsoft.com/office/drawing/2014/main" id="{FE396E0A-61DF-BAC9-F6D9-5357B36E5D3E}"/>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10/10</a:t>
            </a:r>
          </a:p>
        </p:txBody>
      </p:sp>
      <p:sp>
        <p:nvSpPr>
          <p:cNvPr id="7" name="Title 1">
            <a:extLst>
              <a:ext uri="{FF2B5EF4-FFF2-40B4-BE49-F238E27FC236}">
                <a16:creationId xmlns:a16="http://schemas.microsoft.com/office/drawing/2014/main" id="{A917D421-94C6-E035-6829-E0299B68F73F}"/>
              </a:ext>
            </a:extLst>
          </p:cNvPr>
          <p:cNvSpPr txBox="1">
            <a:spLocks/>
          </p:cNvSpPr>
          <p:nvPr/>
        </p:nvSpPr>
        <p:spPr>
          <a:xfrm>
            <a:off x="1170041" y="2459851"/>
            <a:ext cx="6803918" cy="707886"/>
          </a:xfrm>
          <a:prstGeom prst="rect">
            <a:avLst/>
          </a:prstGeom>
          <a:effectLst>
            <a:outerShdw blurRad="243490" dir="9480000" sx="123000" sy="123000" algn="ctr" rotWithShape="0">
              <a:srgbClr val="000000">
                <a:alpha val="83375"/>
              </a:srgbClr>
            </a:outerShdw>
          </a:effectLst>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2000">
                <a:solidFill>
                  <a:schemeClr val="bg1"/>
                </a:solidFill>
              </a:rPr>
              <a:t>Sauna diplomacy </a:t>
            </a:r>
          </a:p>
          <a:p>
            <a:pPr algn="ctr"/>
            <a:r>
              <a:rPr lang="en-GB" sz="2000">
                <a:solidFill>
                  <a:schemeClr val="bg1"/>
                </a:solidFill>
              </a:rPr>
              <a:t>and peacebuilding</a:t>
            </a:r>
            <a:endParaRPr lang="en-US" sz="1800">
              <a:solidFill>
                <a:schemeClr val="bg1"/>
              </a:solidFill>
              <a:effectLst>
                <a:outerShdw blurRad="994667" dir="5400000" sx="104000" sy="104000" algn="ctr" rotWithShape="0">
                  <a:srgbClr val="000000"/>
                </a:outerShdw>
              </a:effectLst>
              <a:latin typeface="Finlandica"/>
            </a:endParaRPr>
          </a:p>
        </p:txBody>
      </p:sp>
      <p:pic>
        <p:nvPicPr>
          <p:cNvPr id="4" name="Picture 3">
            <a:extLst>
              <a:ext uri="{FF2B5EF4-FFF2-40B4-BE49-F238E27FC236}">
                <a16:creationId xmlns:a16="http://schemas.microsoft.com/office/drawing/2014/main" id="{9EFE8E26-D37E-4675-508B-CEDFA3F38562}"/>
              </a:ext>
            </a:extLst>
          </p:cNvPr>
          <p:cNvPicPr>
            <a:picLocks/>
          </p:cNvPicPr>
          <p:nvPr/>
        </p:nvPicPr>
        <p:blipFill>
          <a:blip r:embed="rId4"/>
          <a:stretch>
            <a:fillRect/>
          </a:stretch>
        </p:blipFill>
        <p:spPr>
          <a:xfrm>
            <a:off x="4413250" y="2342415"/>
            <a:ext cx="317500" cy="36000"/>
          </a:xfrm>
          <a:prstGeom prst="rect">
            <a:avLst/>
          </a:prstGeom>
        </p:spPr>
      </p:pic>
      <p:sp>
        <p:nvSpPr>
          <p:cNvPr id="8" name="TextBox 7">
            <a:extLst>
              <a:ext uri="{FF2B5EF4-FFF2-40B4-BE49-F238E27FC236}">
                <a16:creationId xmlns:a16="http://schemas.microsoft.com/office/drawing/2014/main" id="{4EEDFADF-1086-AAAE-CFFE-BC43187A2F77}"/>
              </a:ext>
            </a:extLst>
          </p:cNvPr>
          <p:cNvSpPr txBox="1"/>
          <p:nvPr/>
        </p:nvSpPr>
        <p:spPr>
          <a:xfrm>
            <a:off x="2813538" y="-752622"/>
            <a:ext cx="72768" cy="288147"/>
          </a:xfrm>
          <a:prstGeom prst="rect">
            <a:avLst/>
          </a:prstGeom>
          <a:noFill/>
        </p:spPr>
        <p:txBody>
          <a:bodyPr wrap="none" lIns="36000" tIns="36000" rIns="36000" bIns="36000" rtlCol="0">
            <a:spAutoFit/>
          </a:bodyPr>
          <a:lstStyle/>
          <a:p>
            <a:endParaRPr lang="en-US" sz="1400"/>
          </a:p>
        </p:txBody>
      </p:sp>
    </p:spTree>
    <p:extLst>
      <p:ext uri="{BB962C8B-B14F-4D97-AF65-F5344CB8AC3E}">
        <p14:creationId xmlns:p14="http://schemas.microsoft.com/office/powerpoint/2010/main" val="2938684486"/>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B3BFD-08A7-46EB-C855-796C585B0E7C}"/>
            </a:ext>
          </a:extLst>
        </p:cNvPr>
        <p:cNvGrpSpPr/>
        <p:nvPr/>
      </p:nvGrpSpPr>
      <p:grpSpPr>
        <a:xfrm>
          <a:off x="0" y="0"/>
          <a:ext cx="0" cy="0"/>
          <a:chOff x="0" y="0"/>
          <a:chExt cx="0" cy="0"/>
        </a:xfrm>
      </p:grpSpPr>
      <p:grpSp>
        <p:nvGrpSpPr>
          <p:cNvPr id="69" name="Group 68">
            <a:extLst>
              <a:ext uri="{FF2B5EF4-FFF2-40B4-BE49-F238E27FC236}">
                <a16:creationId xmlns:a16="http://schemas.microsoft.com/office/drawing/2014/main" id="{148E5A1E-53A6-325A-10E1-7847A49498A5}"/>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933DE78F-881E-216B-A7B6-09060A477541}"/>
                </a:ext>
              </a:extLst>
            </p:cNvPr>
            <p:cNvPicPr>
              <a:picLocks noChangeAspect="1"/>
            </p:cNvPicPr>
            <p:nvPr/>
          </p:nvPicPr>
          <p:blipFill>
            <a:blip r:embed="rId4">
              <a:extLst>
                <a:ext uri="{28A0092B-C50C-407E-A947-70E740481C1C}">
                  <a14:useLocalDpi xmlns:a14="http://schemas.microsoft.com/office/drawing/2010/main" val="0"/>
                </a:ext>
              </a:extLst>
            </a:blip>
            <a:srcRect l="11296" r="11296"/>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B1505B79-662C-3660-30CC-BABDE107353F}"/>
                </a:ext>
              </a:extLst>
            </p:cNvPr>
            <p:cNvSpPr txBox="1">
              <a:spLocks/>
            </p:cNvSpPr>
            <p:nvPr/>
          </p:nvSpPr>
          <p:spPr>
            <a:xfrm>
              <a:off x="4131444" y="4582668"/>
              <a:ext cx="803105" cy="238655"/>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a:t>
              </a:r>
              <a:r>
                <a:rPr lang="en-US" sz="700" kern="0" cap="none" spc="0" dirty="0" err="1">
                  <a:solidFill>
                    <a:schemeClr val="bg1"/>
                  </a:solidFill>
                  <a:effectLst>
                    <a:outerShdw blurRad="635000" dir="5400000" algn="ctr" rotWithShape="0">
                      <a:srgbClr val="000000">
                        <a:alpha val="75000"/>
                      </a:srgbClr>
                    </a:outerShdw>
                  </a:effectLst>
                  <a:latin typeface="Finlandica" charset="0"/>
                </a:rPr>
                <a:t>Ulkoministeriö</a:t>
              </a: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p:txBody>
        </p:sp>
      </p:grpSp>
      <p:grpSp>
        <p:nvGrpSpPr>
          <p:cNvPr id="4" name="Group 3">
            <a:extLst>
              <a:ext uri="{FF2B5EF4-FFF2-40B4-BE49-F238E27FC236}">
                <a16:creationId xmlns:a16="http://schemas.microsoft.com/office/drawing/2014/main" id="{46B49C04-7B0C-3EA5-30B7-C87F3567E813}"/>
              </a:ext>
            </a:extLst>
          </p:cNvPr>
          <p:cNvGrpSpPr/>
          <p:nvPr/>
        </p:nvGrpSpPr>
        <p:grpSpPr>
          <a:xfrm>
            <a:off x="4067944" y="626840"/>
            <a:ext cx="5076056" cy="4265479"/>
            <a:chOff x="5584951" y="492486"/>
            <a:chExt cx="5076056" cy="4265479"/>
          </a:xfrm>
        </p:grpSpPr>
        <p:pic>
          <p:nvPicPr>
            <p:cNvPr id="17" name="Picture 16">
              <a:extLst>
                <a:ext uri="{FF2B5EF4-FFF2-40B4-BE49-F238E27FC236}">
                  <a16:creationId xmlns:a16="http://schemas.microsoft.com/office/drawing/2014/main" id="{CCC6B4C6-9467-20EB-2BAA-E924D6D073C5}"/>
                </a:ext>
              </a:extLst>
            </p:cNvPr>
            <p:cNvPicPr>
              <a:picLocks noChangeAspect="1"/>
            </p:cNvPicPr>
            <p:nvPr/>
          </p:nvPicPr>
          <p:blipFill>
            <a:blip r:embed="rId5">
              <a:extLst>
                <a:ext uri="{28A0092B-C50C-407E-A947-70E740481C1C}">
                  <a14:useLocalDpi xmlns:a14="http://schemas.microsoft.com/office/drawing/2010/main" val="0"/>
                </a:ext>
              </a:extLst>
            </a:blip>
            <a:srcRect l="9125" r="9125"/>
            <a:stretch/>
          </p:blipFill>
          <p:spPr>
            <a:xfrm>
              <a:off x="5584951" y="492486"/>
              <a:ext cx="5076056" cy="4265479"/>
            </a:xfrm>
            <a:prstGeom prst="rect">
              <a:avLst/>
            </a:prstGeom>
          </p:spPr>
        </p:pic>
        <p:sp>
          <p:nvSpPr>
            <p:cNvPr id="18" name="Footer Placeholder 4">
              <a:extLst>
                <a:ext uri="{FF2B5EF4-FFF2-40B4-BE49-F238E27FC236}">
                  <a16:creationId xmlns:a16="http://schemas.microsoft.com/office/drawing/2014/main" id="{A2DCA82A-680A-87FC-C7AD-A2BB3B9B7054}"/>
                </a:ext>
              </a:extLst>
            </p:cNvPr>
            <p:cNvSpPr txBox="1">
              <a:spLocks/>
            </p:cNvSpPr>
            <p:nvPr/>
          </p:nvSpPr>
          <p:spPr>
            <a:xfrm>
              <a:off x="5648451" y="4325347"/>
              <a:ext cx="803105" cy="361446"/>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a:p>
              <a:pPr>
                <a:lnSpc>
                  <a:spcPct val="114000"/>
                </a:lnSpc>
              </a:pP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a:t>
              </a:r>
              <a:r>
                <a:rPr lang="en-US" sz="700" kern="0" cap="none" spc="0" dirty="0" err="1">
                  <a:solidFill>
                    <a:schemeClr val="bg1"/>
                  </a:solidFill>
                  <a:effectLst>
                    <a:outerShdw blurRad="635000" dir="5400000" algn="ctr" rotWithShape="0">
                      <a:srgbClr val="000000">
                        <a:alpha val="75000"/>
                      </a:srgbClr>
                    </a:outerShdw>
                  </a:effectLst>
                  <a:latin typeface="Finlandica" charset="0"/>
                </a:rPr>
                <a:t>Ulkoministeriö</a:t>
              </a: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p:txBody>
        </p:sp>
      </p:grpSp>
      <p:sp>
        <p:nvSpPr>
          <p:cNvPr id="27" name="TextBox 26">
            <a:extLst>
              <a:ext uri="{FF2B5EF4-FFF2-40B4-BE49-F238E27FC236}">
                <a16:creationId xmlns:a16="http://schemas.microsoft.com/office/drawing/2014/main" id="{1D3C1BD1-48C8-41DB-C962-A50D59A80506}"/>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2" name="Title 1">
            <a:extLst>
              <a:ext uri="{FF2B5EF4-FFF2-40B4-BE49-F238E27FC236}">
                <a16:creationId xmlns:a16="http://schemas.microsoft.com/office/drawing/2014/main" id="{0B3B3244-B1C6-38CC-6EBD-BE5A569AE734}"/>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DEGREES OF FINNISH SAUNA</a:t>
            </a:r>
          </a:p>
        </p:txBody>
      </p:sp>
      <p:sp>
        <p:nvSpPr>
          <p:cNvPr id="21" name="Rectangle 20">
            <a:extLst>
              <a:ext uri="{FF2B5EF4-FFF2-40B4-BE49-F238E27FC236}">
                <a16:creationId xmlns:a16="http://schemas.microsoft.com/office/drawing/2014/main" id="{00F5ED6D-F8B7-DA33-0B26-7A7A09F24A31}"/>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66D7352-C829-3474-EC0E-79479F01FD75}"/>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
        <p:nvSpPr>
          <p:cNvPr id="40" name="Title 1">
            <a:extLst>
              <a:ext uri="{FF2B5EF4-FFF2-40B4-BE49-F238E27FC236}">
                <a16:creationId xmlns:a16="http://schemas.microsoft.com/office/drawing/2014/main" id="{58793902-1EB4-5981-F207-17DB12335721}"/>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42" name="Title 1">
            <a:extLst>
              <a:ext uri="{FF2B5EF4-FFF2-40B4-BE49-F238E27FC236}">
                <a16:creationId xmlns:a16="http://schemas.microsoft.com/office/drawing/2014/main" id="{CD8D21A0-9D46-7F68-AE10-796F7558F512}"/>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43" name="Title 1">
            <a:extLst>
              <a:ext uri="{FF2B5EF4-FFF2-40B4-BE49-F238E27FC236}">
                <a16:creationId xmlns:a16="http://schemas.microsoft.com/office/drawing/2014/main" id="{9F1A45E3-8EE3-11BA-2492-2415A5CCBC18}"/>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44" name="Title 1">
            <a:extLst>
              <a:ext uri="{FF2B5EF4-FFF2-40B4-BE49-F238E27FC236}">
                <a16:creationId xmlns:a16="http://schemas.microsoft.com/office/drawing/2014/main" id="{8B0A0A15-B87F-097D-F642-47E42CD93B59}"/>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45" name="Title 1">
            <a:extLst>
              <a:ext uri="{FF2B5EF4-FFF2-40B4-BE49-F238E27FC236}">
                <a16:creationId xmlns:a16="http://schemas.microsoft.com/office/drawing/2014/main" id="{E8DD2C4D-4E69-7B48-0D88-FE8126CAA367}"/>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46" name="Title 1">
            <a:extLst>
              <a:ext uri="{FF2B5EF4-FFF2-40B4-BE49-F238E27FC236}">
                <a16:creationId xmlns:a16="http://schemas.microsoft.com/office/drawing/2014/main" id="{BC70A939-4F2A-6E2D-13A1-5B5C2F1C65F2}"/>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47" name="Title 1">
            <a:extLst>
              <a:ext uri="{FF2B5EF4-FFF2-40B4-BE49-F238E27FC236}">
                <a16:creationId xmlns:a16="http://schemas.microsoft.com/office/drawing/2014/main" id="{910C62E2-8C4D-02A8-0ACF-A7376BF8772E}"/>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48" name="Title 1">
            <a:extLst>
              <a:ext uri="{FF2B5EF4-FFF2-40B4-BE49-F238E27FC236}">
                <a16:creationId xmlns:a16="http://schemas.microsoft.com/office/drawing/2014/main" id="{64002532-95A6-0932-B583-AA1D48D7FB95}"/>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51" name="Rectangle 50">
            <a:extLst>
              <a:ext uri="{FF2B5EF4-FFF2-40B4-BE49-F238E27FC236}">
                <a16:creationId xmlns:a16="http://schemas.microsoft.com/office/drawing/2014/main" id="{16A9F0AD-9146-2AA6-FA94-59122F31CA78}"/>
              </a:ext>
            </a:extLst>
          </p:cNvPr>
          <p:cNvSpPr/>
          <p:nvPr/>
        </p:nvSpPr>
        <p:spPr>
          <a:xfrm flipV="1">
            <a:off x="1830223" y="2712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3ADAA018-FF1F-A24D-E995-E4EBCC47604D}"/>
              </a:ext>
            </a:extLst>
          </p:cNvPr>
          <p:cNvGrpSpPr/>
          <p:nvPr/>
        </p:nvGrpSpPr>
        <p:grpSpPr>
          <a:xfrm>
            <a:off x="677644" y="1781419"/>
            <a:ext cx="2820158" cy="615553"/>
            <a:chOff x="651653" y="2381064"/>
            <a:chExt cx="2820158" cy="615553"/>
          </a:xfrm>
        </p:grpSpPr>
        <p:sp>
          <p:nvSpPr>
            <p:cNvPr id="53" name="Title 1">
              <a:extLst>
                <a:ext uri="{FF2B5EF4-FFF2-40B4-BE49-F238E27FC236}">
                  <a16:creationId xmlns:a16="http://schemas.microsoft.com/office/drawing/2014/main" id="{BA5A898F-4C64-1058-DD1A-933C630134AE}"/>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55" name="Title 1">
              <a:extLst>
                <a:ext uri="{FF2B5EF4-FFF2-40B4-BE49-F238E27FC236}">
                  <a16:creationId xmlns:a16="http://schemas.microsoft.com/office/drawing/2014/main" id="{4D4DCE80-F041-59C3-89AB-E04792F21A8E}"/>
                </a:ext>
              </a:extLst>
            </p:cNvPr>
            <p:cNvSpPr txBox="1">
              <a:spLocks/>
            </p:cNvSpPr>
            <p:nvPr/>
          </p:nvSpPr>
          <p:spPr>
            <a:xfrm>
              <a:off x="651653" y="2381064"/>
              <a:ext cx="2820158"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2000" dirty="0"/>
                <a:t>Everyone is equal on the sauna benches.</a:t>
              </a:r>
              <a:r>
                <a:rPr lang="en-GB" sz="2000" b="0" dirty="0"/>
                <a:t> </a:t>
              </a:r>
              <a:endParaRPr lang="en-FI" sz="1600" dirty="0"/>
            </a:p>
          </p:txBody>
        </p:sp>
      </p:grpSp>
      <p:sp>
        <p:nvSpPr>
          <p:cNvPr id="67" name="Title 1">
            <a:extLst>
              <a:ext uri="{FF2B5EF4-FFF2-40B4-BE49-F238E27FC236}">
                <a16:creationId xmlns:a16="http://schemas.microsoft.com/office/drawing/2014/main" id="{5CBA5499-9BFB-CB6D-6789-D58D0EDAB16E}"/>
              </a:ext>
            </a:extLst>
          </p:cNvPr>
          <p:cNvSpPr txBox="1">
            <a:spLocks/>
          </p:cNvSpPr>
          <p:nvPr/>
        </p:nvSpPr>
        <p:spPr>
          <a:xfrm>
            <a:off x="1046607" y="3033315"/>
            <a:ext cx="2018712" cy="3077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1000" b="0" dirty="0"/>
              <a:t>Many friendships, ideas, and even business deals are born in the sauna.</a:t>
            </a:r>
            <a:endParaRPr lang="en-US" sz="200" b="0" dirty="0">
              <a:solidFill>
                <a:schemeClr val="tx1"/>
              </a:solidFill>
              <a:ea typeface="+mj-lt"/>
              <a:cs typeface="+mj-lt"/>
            </a:endParaRPr>
          </a:p>
        </p:txBody>
      </p:sp>
      <p:grpSp>
        <p:nvGrpSpPr>
          <p:cNvPr id="3" name="Group 2">
            <a:extLst>
              <a:ext uri="{FF2B5EF4-FFF2-40B4-BE49-F238E27FC236}">
                <a16:creationId xmlns:a16="http://schemas.microsoft.com/office/drawing/2014/main" id="{753F9425-AFA9-3545-120F-05E0CDEBF5AD}"/>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478E819F-C5BD-3703-827D-B7DF7595EE12}"/>
                </a:ext>
              </a:extLst>
            </p:cNvPr>
            <p:cNvPicPr>
              <a:picLocks/>
            </p:cNvPicPr>
            <p:nvPr/>
          </p:nvPicPr>
          <p:blipFill>
            <a:blip r:embed="rId6">
              <a:extLst>
                <a:ext uri="{28A0092B-C50C-407E-A947-70E740481C1C}">
                  <a14:useLocalDpi xmlns:a14="http://schemas.microsoft.com/office/drawing/2010/main" val="0"/>
                </a:ext>
              </a:extLst>
            </a:blip>
            <a:srcRect l="5390" r="5390"/>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738FD59F-5EF0-BF4F-C0E7-DD0EB1565092}"/>
                </a:ext>
              </a:extLst>
            </p:cNvPr>
            <p:cNvSpPr txBox="1">
              <a:spLocks/>
            </p:cNvSpPr>
            <p:nvPr/>
          </p:nvSpPr>
          <p:spPr>
            <a:xfrm>
              <a:off x="225880" y="9215121"/>
              <a:ext cx="803105" cy="238655"/>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a:t>
              </a:r>
              <a:r>
                <a:rPr lang="en-US" sz="700" kern="0" cap="none" spc="0" dirty="0" err="1">
                  <a:solidFill>
                    <a:schemeClr val="bg1"/>
                  </a:solidFill>
                  <a:effectLst>
                    <a:outerShdw blurRad="635000" dir="5400000" algn="ctr" rotWithShape="0">
                      <a:srgbClr val="000000">
                        <a:alpha val="75000"/>
                      </a:srgbClr>
                    </a:outerShdw>
                  </a:effectLst>
                  <a:latin typeface="Finlandica" charset="0"/>
                </a:rPr>
                <a:t>Ulkoministeriö</a:t>
              </a: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p:txBody>
        </p:sp>
      </p:grpSp>
      <p:grpSp>
        <p:nvGrpSpPr>
          <p:cNvPr id="14" name="Group 13">
            <a:extLst>
              <a:ext uri="{FF2B5EF4-FFF2-40B4-BE49-F238E27FC236}">
                <a16:creationId xmlns:a16="http://schemas.microsoft.com/office/drawing/2014/main" id="{CD8480FD-F950-24EB-81D2-CB8FCA0F7B94}"/>
              </a:ext>
            </a:extLst>
          </p:cNvPr>
          <p:cNvGrpSpPr/>
          <p:nvPr/>
        </p:nvGrpSpPr>
        <p:grpSpPr>
          <a:xfrm>
            <a:off x="-3901697" y="812730"/>
            <a:ext cx="3816000" cy="4270734"/>
            <a:chOff x="144397" y="5261357"/>
            <a:chExt cx="3816000" cy="4270734"/>
          </a:xfrm>
        </p:grpSpPr>
        <p:pic>
          <p:nvPicPr>
            <p:cNvPr id="15" name="Picture 14">
              <a:extLst>
                <a:ext uri="{FF2B5EF4-FFF2-40B4-BE49-F238E27FC236}">
                  <a16:creationId xmlns:a16="http://schemas.microsoft.com/office/drawing/2014/main" id="{A76C0D20-1403-A0F2-EC3D-532F5FE8DD81}"/>
                </a:ext>
              </a:extLst>
            </p:cNvPr>
            <p:cNvPicPr>
              <a:picLocks/>
            </p:cNvPicPr>
            <p:nvPr/>
          </p:nvPicPr>
          <p:blipFill>
            <a:blip r:embed="rId7">
              <a:extLst>
                <a:ext uri="{28A0092B-C50C-407E-A947-70E740481C1C}">
                  <a14:useLocalDpi xmlns:a14="http://schemas.microsoft.com/office/drawing/2010/main" val="0"/>
                </a:ext>
              </a:extLst>
            </a:blip>
            <a:srcRect t="10104" b="10104"/>
            <a:stretch/>
          </p:blipFill>
          <p:spPr>
            <a:xfrm>
              <a:off x="144397" y="5261357"/>
              <a:ext cx="3816000" cy="4270734"/>
            </a:xfrm>
            <a:prstGeom prst="rect">
              <a:avLst/>
            </a:prstGeom>
          </p:spPr>
        </p:pic>
        <p:sp>
          <p:nvSpPr>
            <p:cNvPr id="16" name="Footer Placeholder 4">
              <a:extLst>
                <a:ext uri="{FF2B5EF4-FFF2-40B4-BE49-F238E27FC236}">
                  <a16:creationId xmlns:a16="http://schemas.microsoft.com/office/drawing/2014/main" id="{F7F7F79A-C95E-6B7A-6672-F39A1E63F48B}"/>
                </a:ext>
              </a:extLst>
            </p:cNvPr>
            <p:cNvSpPr txBox="1">
              <a:spLocks/>
            </p:cNvSpPr>
            <p:nvPr/>
          </p:nvSpPr>
          <p:spPr>
            <a:xfrm>
              <a:off x="207897" y="9230577"/>
              <a:ext cx="803105" cy="238655"/>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a:t>
              </a:r>
              <a:r>
                <a:rPr lang="en-US" sz="700" kern="0" cap="none" spc="0" dirty="0" err="1">
                  <a:solidFill>
                    <a:schemeClr val="bg1"/>
                  </a:solidFill>
                  <a:effectLst>
                    <a:outerShdw blurRad="635000" dir="5400000" algn="ctr" rotWithShape="0">
                      <a:srgbClr val="000000">
                        <a:alpha val="75000"/>
                      </a:srgbClr>
                    </a:outerShdw>
                  </a:effectLst>
                  <a:latin typeface="Finlandica" charset="0"/>
                </a:rPr>
                <a:t>Ulkoministeriö</a:t>
              </a: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p:txBody>
        </p:sp>
      </p:grpSp>
      <p:sp>
        <p:nvSpPr>
          <p:cNvPr id="5" name="Rectangle 4">
            <a:extLst>
              <a:ext uri="{FF2B5EF4-FFF2-40B4-BE49-F238E27FC236}">
                <a16:creationId xmlns:a16="http://schemas.microsoft.com/office/drawing/2014/main" id="{3CFF46BE-42CC-0DCC-AD2C-3E844A981405}"/>
              </a:ext>
            </a:extLst>
          </p:cNvPr>
          <p:cNvSpPr/>
          <p:nvPr/>
        </p:nvSpPr>
        <p:spPr>
          <a:xfrm>
            <a:off x="3267068"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itle 1">
            <a:extLst>
              <a:ext uri="{FF2B5EF4-FFF2-40B4-BE49-F238E27FC236}">
                <a16:creationId xmlns:a16="http://schemas.microsoft.com/office/drawing/2014/main" id="{CDA81420-BFAD-32A7-E33E-561DD66B31F9}"/>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9</a:t>
            </a:r>
          </a:p>
        </p:txBody>
      </p:sp>
      <p:sp>
        <p:nvSpPr>
          <p:cNvPr id="9" name="Title 1">
            <a:extLst>
              <a:ext uri="{FF2B5EF4-FFF2-40B4-BE49-F238E27FC236}">
                <a16:creationId xmlns:a16="http://schemas.microsoft.com/office/drawing/2014/main" id="{85222E8A-0009-F95D-6CD4-ADF3CA026C02}"/>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10</a:t>
            </a:r>
          </a:p>
        </p:txBody>
      </p:sp>
      <p:sp>
        <p:nvSpPr>
          <p:cNvPr id="10" name="Title 1">
            <a:extLst>
              <a:ext uri="{FF2B5EF4-FFF2-40B4-BE49-F238E27FC236}">
                <a16:creationId xmlns:a16="http://schemas.microsoft.com/office/drawing/2014/main" id="{6D92975C-CC5B-380C-F3D1-1BB786B56315}"/>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dirty="0">
                <a:solidFill>
                  <a:schemeClr val="tx1"/>
                </a:solidFill>
                <a:latin typeface="+mn-lt"/>
              </a:rPr>
              <a:t>Sauna diplomacy and peacebuilding</a:t>
            </a:r>
          </a:p>
        </p:txBody>
      </p:sp>
    </p:spTree>
    <p:custDataLst>
      <p:tags r:id="rId1"/>
    </p:custDataLst>
    <p:extLst>
      <p:ext uri="{BB962C8B-B14F-4D97-AF65-F5344CB8AC3E}">
        <p14:creationId xmlns:p14="http://schemas.microsoft.com/office/powerpoint/2010/main" val="3084842869"/>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1000"/>
                                        <p:tgtEl>
                                          <p:spTgt spid="52"/>
                                        </p:tgtEl>
                                        <p:attrNameLst>
                                          <p:attrName>ppt_y</p:attrName>
                                        </p:attrNameLst>
                                      </p:cBhvr>
                                      <p:tavLst>
                                        <p:tav tm="0">
                                          <p:val>
                                            <p:strVal val="#ppt_y+#ppt_h*1.125000"/>
                                          </p:val>
                                        </p:tav>
                                        <p:tav tm="100000">
                                          <p:val>
                                            <p:strVal val="#ppt_y"/>
                                          </p:val>
                                        </p:tav>
                                      </p:tavLst>
                                    </p:anim>
                                    <p:animEffect transition="in" filter="wipe(up)">
                                      <p:cBhvr>
                                        <p:cTn id="8" dur="1000"/>
                                        <p:tgtEl>
                                          <p:spTgt spid="52"/>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anim calcmode="lin" valueType="num">
                                      <p:cBhvr>
                                        <p:cTn id="13" dur="750" fill="hold"/>
                                        <p:tgtEl>
                                          <p:spTgt spid="51"/>
                                        </p:tgtEl>
                                        <p:attrNameLst>
                                          <p:attrName>ppt_w</p:attrName>
                                        </p:attrNameLst>
                                      </p:cBhvr>
                                      <p:tavLst>
                                        <p:tav tm="0">
                                          <p:val>
                                            <p:strVal val="#ppt_w*0.70"/>
                                          </p:val>
                                        </p:tav>
                                        <p:tav tm="100000">
                                          <p:val>
                                            <p:strVal val="#ppt_w"/>
                                          </p:val>
                                        </p:tav>
                                      </p:tavLst>
                                    </p:anim>
                                    <p:anim calcmode="lin" valueType="num">
                                      <p:cBhvr>
                                        <p:cTn id="14" dur="750" fill="hold"/>
                                        <p:tgtEl>
                                          <p:spTgt spid="51"/>
                                        </p:tgtEl>
                                        <p:attrNameLst>
                                          <p:attrName>ppt_h</p:attrName>
                                        </p:attrNameLst>
                                      </p:cBhvr>
                                      <p:tavLst>
                                        <p:tav tm="0">
                                          <p:val>
                                            <p:strVal val="#ppt_h"/>
                                          </p:val>
                                        </p:tav>
                                        <p:tav tm="100000">
                                          <p:val>
                                            <p:strVal val="#ppt_h"/>
                                          </p:val>
                                        </p:tav>
                                      </p:tavLst>
                                    </p:anim>
                                    <p:animEffect transition="in" filter="fade">
                                      <p:cBhvr>
                                        <p:cTn id="15" dur="750"/>
                                        <p:tgtEl>
                                          <p:spTgt spid="5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67"/>
                                        </p:tgtEl>
                                        <p:attrNameLst>
                                          <p:attrName>style.visibility</p:attrName>
                                        </p:attrNameLst>
                                      </p:cBhvr>
                                      <p:to>
                                        <p:strVal val="visible"/>
                                      </p:to>
                                    </p:set>
                                    <p:anim calcmode="lin" valueType="num">
                                      <p:cBhvr additive="base">
                                        <p:cTn id="18" dur="1000"/>
                                        <p:tgtEl>
                                          <p:spTgt spid="67"/>
                                        </p:tgtEl>
                                        <p:attrNameLst>
                                          <p:attrName>ppt_y</p:attrName>
                                        </p:attrNameLst>
                                      </p:cBhvr>
                                      <p:tavLst>
                                        <p:tav tm="0">
                                          <p:val>
                                            <p:strVal val="#ppt_y-#ppt_h*1.125000"/>
                                          </p:val>
                                        </p:tav>
                                        <p:tav tm="100000">
                                          <p:val>
                                            <p:strVal val="#ppt_y"/>
                                          </p:val>
                                        </p:tav>
                                      </p:tavLst>
                                    </p:anim>
                                    <p:animEffect transition="in" filter="wipe(down)">
                                      <p:cBhvr>
                                        <p:cTn id="19" dur="1000"/>
                                        <p:tgtEl>
                                          <p:spTgt spid="67"/>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4.16667E-6 2.46914E-7 L 0.69114 2.46914E-7 " pathEditMode="relative" rAng="0" ptsTypes="AA">
                                      <p:cBhvr>
                                        <p:cTn id="27" dur="2500" fill="hold"/>
                                        <p:tgtEl>
                                          <p:spTgt spid="4"/>
                                        </p:tgtEl>
                                        <p:attrNameLst>
                                          <p:attrName>ppt_x</p:attrName>
                                          <p:attrName>ppt_y</p:attrName>
                                        </p:attrNameLst>
                                      </p:cBhvr>
                                      <p:rCtr x="34549" y="0"/>
                                    </p:animMotion>
                                  </p:childTnLst>
                                </p:cTn>
                              </p:par>
                              <p:par>
                                <p:cTn id="28" presetID="0" presetClass="path" presetSubtype="0" accel="50000" decel="50000" fill="hold" nodeType="withEffect">
                                  <p:stCondLst>
                                    <p:cond delay="0"/>
                                  </p:stCondLst>
                                  <p:childTnLst>
                                    <p:animMotion origin="layout" path="M -0.00503 -0.03673 L 0.44636 -0.03673 " pathEditMode="relative" rAng="0" ptsTypes="AA">
                                      <p:cBhvr>
                                        <p:cTn id="29" dur="2000" fill="hold"/>
                                        <p:tgtEl>
                                          <p:spTgt spid="14"/>
                                        </p:tgtEl>
                                        <p:attrNameLst>
                                          <p:attrName>ppt_x</p:attrName>
                                          <p:attrName>ppt_y</p:attrName>
                                        </p:attrNameLst>
                                      </p:cBhvr>
                                      <p:rCtr x="225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67"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3255A87-586C-9F71-BDC9-360805BACD8A}"/>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37B4B2BB-6E23-3E14-51D0-AA6E7EB74B26}"/>
              </a:ext>
            </a:extLst>
          </p:cNvPr>
          <p:cNvSpPr txBox="1">
            <a:spLocks/>
          </p:cNvSpPr>
          <p:nvPr/>
        </p:nvSpPr>
        <p:spPr>
          <a:xfrm>
            <a:off x="1170041" y="1860869"/>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latin typeface="Finlandica"/>
              </a:rPr>
              <a:t>11/10</a:t>
            </a:r>
            <a:endParaRPr lang="en-US" sz="2000" b="0">
              <a:solidFill>
                <a:schemeClr val="bg1"/>
              </a:solidFill>
              <a:effectLst>
                <a:outerShdw blurRad="1270000" dist="50800" dir="5400000" sx="102000" sy="102000" algn="ctr" rotWithShape="0">
                  <a:srgbClr val="000000">
                    <a:alpha val="41087"/>
                  </a:srgbClr>
                </a:outerShdw>
              </a:effectLst>
              <a:latin typeface="Finlandica" pitchFamily="2" charset="77"/>
            </a:endParaRPr>
          </a:p>
        </p:txBody>
      </p:sp>
      <p:sp>
        <p:nvSpPr>
          <p:cNvPr id="7" name="Title 1">
            <a:extLst>
              <a:ext uri="{FF2B5EF4-FFF2-40B4-BE49-F238E27FC236}">
                <a16:creationId xmlns:a16="http://schemas.microsoft.com/office/drawing/2014/main" id="{B33E69F8-5FC3-F38B-00C2-F14246370ED9}"/>
              </a:ext>
            </a:extLst>
          </p:cNvPr>
          <p:cNvSpPr txBox="1">
            <a:spLocks/>
          </p:cNvSpPr>
          <p:nvPr/>
        </p:nvSpPr>
        <p:spPr>
          <a:xfrm>
            <a:off x="1170041" y="2459851"/>
            <a:ext cx="6803918" cy="1015663"/>
          </a:xfrm>
          <a:prstGeom prst="rect">
            <a:avLst/>
          </a:prstGeom>
          <a:effectLst>
            <a:outerShdw blurRad="243490" dir="9480000" sx="123000" sy="123000" algn="ctr" rotWithShape="0">
              <a:srgbClr val="000000">
                <a:alpha val="83375"/>
              </a:srgbClr>
            </a:outerShdw>
          </a:effectLst>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4000" sy="104000" algn="ctr" rotWithShape="0">
                    <a:srgbClr val="000000"/>
                  </a:outerShdw>
                </a:effectLst>
                <a:latin typeface="Finlandica"/>
              </a:rPr>
              <a:t>An extra skylight </a:t>
            </a:r>
          </a:p>
          <a:p>
            <a:pPr algn="ctr"/>
            <a:r>
              <a:rPr lang="en-US" sz="2000">
                <a:solidFill>
                  <a:schemeClr val="bg1"/>
                </a:solidFill>
                <a:effectLst>
                  <a:outerShdw blurRad="994667" dir="5400000" sx="104000" sy="104000" algn="ctr" rotWithShape="0">
                    <a:srgbClr val="000000"/>
                  </a:outerShdw>
                </a:effectLst>
                <a:latin typeface="Finlandica"/>
              </a:rPr>
              <a:t>with views to </a:t>
            </a:r>
          </a:p>
          <a:p>
            <a:pPr algn="ctr"/>
            <a:r>
              <a:rPr lang="en-US" sz="2000">
                <a:solidFill>
                  <a:schemeClr val="bg1"/>
                </a:solidFill>
                <a:effectLst>
                  <a:outerShdw blurRad="994667" dir="5400000" sx="104000" sy="104000" algn="ctr" rotWithShape="0">
                    <a:srgbClr val="000000"/>
                  </a:outerShdw>
                </a:effectLst>
                <a:latin typeface="Finlandica"/>
              </a:rPr>
              <a:t>common ground.</a:t>
            </a:r>
          </a:p>
        </p:txBody>
      </p:sp>
      <p:pic>
        <p:nvPicPr>
          <p:cNvPr id="4" name="Picture 3">
            <a:extLst>
              <a:ext uri="{FF2B5EF4-FFF2-40B4-BE49-F238E27FC236}">
                <a16:creationId xmlns:a16="http://schemas.microsoft.com/office/drawing/2014/main" id="{09D9EF12-EF31-051C-6D7D-96663DD2539A}"/>
              </a:ext>
            </a:extLst>
          </p:cNvPr>
          <p:cNvPicPr>
            <a:picLocks/>
          </p:cNvPicPr>
          <p:nvPr/>
        </p:nvPicPr>
        <p:blipFill>
          <a:blip r:embed="rId3"/>
          <a:stretch>
            <a:fillRect/>
          </a:stretch>
        </p:blipFill>
        <p:spPr>
          <a:xfrm>
            <a:off x="4413250" y="2342415"/>
            <a:ext cx="317500" cy="36000"/>
          </a:xfrm>
          <a:prstGeom prst="rect">
            <a:avLst/>
          </a:prstGeom>
        </p:spPr>
      </p:pic>
      <p:sp>
        <p:nvSpPr>
          <p:cNvPr id="8" name="TextBox 7">
            <a:extLst>
              <a:ext uri="{FF2B5EF4-FFF2-40B4-BE49-F238E27FC236}">
                <a16:creationId xmlns:a16="http://schemas.microsoft.com/office/drawing/2014/main" id="{4C1033D0-8656-BAFA-AE81-8DA581F81845}"/>
              </a:ext>
            </a:extLst>
          </p:cNvPr>
          <p:cNvSpPr txBox="1"/>
          <p:nvPr/>
        </p:nvSpPr>
        <p:spPr>
          <a:xfrm>
            <a:off x="2813538" y="-752622"/>
            <a:ext cx="72768" cy="288147"/>
          </a:xfrm>
          <a:prstGeom prst="rect">
            <a:avLst/>
          </a:prstGeom>
          <a:noFill/>
        </p:spPr>
        <p:txBody>
          <a:bodyPr wrap="none" lIns="36000" tIns="36000" rIns="36000" bIns="36000" rtlCol="0">
            <a:spAutoFit/>
          </a:bodyPr>
          <a:lstStyle/>
          <a:p>
            <a:endParaRPr lang="en-US" sz="1400"/>
          </a:p>
        </p:txBody>
      </p:sp>
      <p:sp>
        <p:nvSpPr>
          <p:cNvPr id="3" name="Picture Placeholder 2">
            <a:extLst>
              <a:ext uri="{FF2B5EF4-FFF2-40B4-BE49-F238E27FC236}">
                <a16:creationId xmlns:a16="http://schemas.microsoft.com/office/drawing/2014/main" id="{A0B6BD5E-6D4A-3DE8-99C8-BECFEF18E91B}"/>
              </a:ext>
            </a:extLst>
          </p:cNvPr>
          <p:cNvSpPr>
            <a:spLocks noGrp="1"/>
          </p:cNvSpPr>
          <p:nvPr>
            <p:ph type="pic" sz="quarter" idx="13"/>
          </p:nvPr>
        </p:nvSpPr>
        <p:spPr>
          <a:solidFill>
            <a:schemeClr val="accent1"/>
          </a:solidFill>
        </p:spPr>
        <p:txBody>
          <a:bodyPr/>
          <a:lstStyle/>
          <a:p>
            <a:endParaRPr lang="en-US"/>
          </a:p>
        </p:txBody>
      </p:sp>
      <p:sp>
        <p:nvSpPr>
          <p:cNvPr id="5" name="Title 1">
            <a:extLst>
              <a:ext uri="{FF2B5EF4-FFF2-40B4-BE49-F238E27FC236}">
                <a16:creationId xmlns:a16="http://schemas.microsoft.com/office/drawing/2014/main" id="{8931418E-E0B8-E09B-3D85-B7AB16A51B52}"/>
              </a:ext>
            </a:extLst>
          </p:cNvPr>
          <p:cNvSpPr txBox="1">
            <a:spLocks/>
          </p:cNvSpPr>
          <p:nvPr/>
        </p:nvSpPr>
        <p:spPr>
          <a:xfrm>
            <a:off x="1171050" y="1861877"/>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latin typeface="Finlandica"/>
              </a:rPr>
              <a:t>11/10</a:t>
            </a:r>
            <a:endParaRPr lang="en-US" sz="2000" b="0">
              <a:solidFill>
                <a:schemeClr val="bg1"/>
              </a:solidFill>
              <a:effectLst>
                <a:outerShdw blurRad="1270000" dist="50800" dir="5400000" sx="102000" sy="102000" algn="ctr" rotWithShape="0">
                  <a:srgbClr val="000000">
                    <a:alpha val="41087"/>
                  </a:srgbClr>
                </a:outerShdw>
              </a:effectLst>
              <a:latin typeface="Finlandica" pitchFamily="2" charset="77"/>
            </a:endParaRPr>
          </a:p>
        </p:txBody>
      </p:sp>
      <p:sp>
        <p:nvSpPr>
          <p:cNvPr id="9" name="Title 1">
            <a:extLst>
              <a:ext uri="{FF2B5EF4-FFF2-40B4-BE49-F238E27FC236}">
                <a16:creationId xmlns:a16="http://schemas.microsoft.com/office/drawing/2014/main" id="{00F6F01D-B7BE-3B9F-C620-D22EAC4180F6}"/>
              </a:ext>
            </a:extLst>
          </p:cNvPr>
          <p:cNvSpPr txBox="1">
            <a:spLocks/>
          </p:cNvSpPr>
          <p:nvPr/>
        </p:nvSpPr>
        <p:spPr>
          <a:xfrm>
            <a:off x="1170041" y="2460859"/>
            <a:ext cx="6803918" cy="400110"/>
          </a:xfrm>
          <a:prstGeom prst="rect">
            <a:avLst/>
          </a:prstGeom>
          <a:effectLst>
            <a:outerShdw blurRad="243490" dir="9480000" sx="123000" sy="123000" algn="ctr" rotWithShape="0">
              <a:srgbClr val="000000">
                <a:alpha val="83375"/>
              </a:srgbClr>
            </a:outerShdw>
          </a:effectLst>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4000" sy="104000" algn="ctr" rotWithShape="0">
                    <a:srgbClr val="000000">
                      <a:alpha val="0"/>
                    </a:srgbClr>
                  </a:outerShdw>
                </a:effectLst>
                <a:latin typeface="Finlandica"/>
              </a:rPr>
              <a:t>Epilogue</a:t>
            </a:r>
          </a:p>
        </p:txBody>
      </p:sp>
      <p:pic>
        <p:nvPicPr>
          <p:cNvPr id="13" name="Picture 12">
            <a:extLst>
              <a:ext uri="{FF2B5EF4-FFF2-40B4-BE49-F238E27FC236}">
                <a16:creationId xmlns:a16="http://schemas.microsoft.com/office/drawing/2014/main" id="{48CE87B7-2BCB-71C8-C6B7-09BA187A50BD}"/>
              </a:ext>
            </a:extLst>
          </p:cNvPr>
          <p:cNvPicPr>
            <a:picLocks/>
          </p:cNvPicPr>
          <p:nvPr/>
        </p:nvPicPr>
        <p:blipFill>
          <a:blip r:embed="rId3"/>
          <a:stretch>
            <a:fillRect/>
          </a:stretch>
        </p:blipFill>
        <p:spPr>
          <a:xfrm>
            <a:off x="4413250" y="2348659"/>
            <a:ext cx="317500" cy="36000"/>
          </a:xfrm>
          <a:prstGeom prst="rect">
            <a:avLst/>
          </a:prstGeom>
        </p:spPr>
      </p:pic>
    </p:spTree>
    <p:extLst>
      <p:ext uri="{BB962C8B-B14F-4D97-AF65-F5344CB8AC3E}">
        <p14:creationId xmlns:p14="http://schemas.microsoft.com/office/powerpoint/2010/main" val="1225777306"/>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88E8261-BFE5-4D74-0C7C-38A7010EDC71}"/>
            </a:ext>
          </a:extLst>
        </p:cNvPr>
        <p:cNvGrpSpPr/>
        <p:nvPr/>
      </p:nvGrpSpPr>
      <p:grpSpPr>
        <a:xfrm>
          <a:off x="0" y="0"/>
          <a:ext cx="0" cy="0"/>
          <a:chOff x="0" y="0"/>
          <a:chExt cx="0" cy="0"/>
        </a:xfrm>
      </p:grpSpPr>
      <p:sp>
        <p:nvSpPr>
          <p:cNvPr id="43" name="Picture Placeholder 42">
            <a:extLst>
              <a:ext uri="{FF2B5EF4-FFF2-40B4-BE49-F238E27FC236}">
                <a16:creationId xmlns:a16="http://schemas.microsoft.com/office/drawing/2014/main" id="{66C7F000-913E-55D1-6147-B112A62B27BC}"/>
              </a:ext>
            </a:extLst>
          </p:cNvPr>
          <p:cNvSpPr>
            <a:spLocks noGrp="1"/>
          </p:cNvSpPr>
          <p:nvPr>
            <p:ph type="pic" sz="quarter" idx="13"/>
          </p:nvPr>
        </p:nvSpPr>
        <p:spPr/>
        <p:txBody>
          <a:bodyPr/>
          <a:lstStyle/>
          <a:p>
            <a:endParaRPr lang="en-US"/>
          </a:p>
        </p:txBody>
      </p:sp>
      <p:sp>
        <p:nvSpPr>
          <p:cNvPr id="27" name="TextBox 26">
            <a:extLst>
              <a:ext uri="{FF2B5EF4-FFF2-40B4-BE49-F238E27FC236}">
                <a16:creationId xmlns:a16="http://schemas.microsoft.com/office/drawing/2014/main" id="{CDC87D21-2ECF-8069-9042-9C0195817D92}"/>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15" name="Title 1">
            <a:extLst>
              <a:ext uri="{FF2B5EF4-FFF2-40B4-BE49-F238E27FC236}">
                <a16:creationId xmlns:a16="http://schemas.microsoft.com/office/drawing/2014/main" id="{B0F2F060-183F-FCA6-04B1-9EAAAC8822BD}"/>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DEGREES OF FINNISH SAUNA</a:t>
            </a:r>
          </a:p>
        </p:txBody>
      </p:sp>
      <p:sp>
        <p:nvSpPr>
          <p:cNvPr id="16" name="Title 1">
            <a:extLst>
              <a:ext uri="{FF2B5EF4-FFF2-40B4-BE49-F238E27FC236}">
                <a16:creationId xmlns:a16="http://schemas.microsoft.com/office/drawing/2014/main" id="{07FDFCA6-4154-4AC9-F4ED-82120CD7512B}"/>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latin typeface="Finlandica"/>
              </a:rPr>
              <a:t>Epilogue</a:t>
            </a:r>
          </a:p>
        </p:txBody>
      </p:sp>
      <p:sp>
        <p:nvSpPr>
          <p:cNvPr id="17" name="Title 1">
            <a:extLst>
              <a:ext uri="{FF2B5EF4-FFF2-40B4-BE49-F238E27FC236}">
                <a16:creationId xmlns:a16="http://schemas.microsoft.com/office/drawing/2014/main" id="{ADE09076-7C80-01C8-757A-B9257A1AA953}"/>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20" name="Title 1">
            <a:extLst>
              <a:ext uri="{FF2B5EF4-FFF2-40B4-BE49-F238E27FC236}">
                <a16:creationId xmlns:a16="http://schemas.microsoft.com/office/drawing/2014/main" id="{8D8F268E-AADF-784B-AB92-4D98BF8A2BDD}"/>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29" name="Title 1">
            <a:extLst>
              <a:ext uri="{FF2B5EF4-FFF2-40B4-BE49-F238E27FC236}">
                <a16:creationId xmlns:a16="http://schemas.microsoft.com/office/drawing/2014/main" id="{307961B0-E3A7-B3AD-DE31-E9EEE8863354}"/>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30" name="Title 1">
            <a:extLst>
              <a:ext uri="{FF2B5EF4-FFF2-40B4-BE49-F238E27FC236}">
                <a16:creationId xmlns:a16="http://schemas.microsoft.com/office/drawing/2014/main" id="{CC931359-BA33-BE09-6044-B8AD7A51B35D}"/>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32" name="Title 1">
            <a:extLst>
              <a:ext uri="{FF2B5EF4-FFF2-40B4-BE49-F238E27FC236}">
                <a16:creationId xmlns:a16="http://schemas.microsoft.com/office/drawing/2014/main" id="{80C9B084-6B69-5D16-E70A-25ED9CBE92AC}"/>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33" name="Title 1">
            <a:extLst>
              <a:ext uri="{FF2B5EF4-FFF2-40B4-BE49-F238E27FC236}">
                <a16:creationId xmlns:a16="http://schemas.microsoft.com/office/drawing/2014/main" id="{BE78F33B-2683-E64F-9F5F-918763AD87DC}"/>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37" name="Title 1">
            <a:extLst>
              <a:ext uri="{FF2B5EF4-FFF2-40B4-BE49-F238E27FC236}">
                <a16:creationId xmlns:a16="http://schemas.microsoft.com/office/drawing/2014/main" id="{5E621F42-DCDE-CF3E-057D-5603F0C49583}"/>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55" name="Title 1">
            <a:extLst>
              <a:ext uri="{FF2B5EF4-FFF2-40B4-BE49-F238E27FC236}">
                <a16:creationId xmlns:a16="http://schemas.microsoft.com/office/drawing/2014/main" id="{75D5206A-E206-9348-DA08-1B0B07A70715}"/>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68" name="Title 1">
            <a:extLst>
              <a:ext uri="{FF2B5EF4-FFF2-40B4-BE49-F238E27FC236}">
                <a16:creationId xmlns:a16="http://schemas.microsoft.com/office/drawing/2014/main" id="{D83D2A77-8F2C-AED4-965B-603F9BB98635}"/>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9" name="Title 1">
            <a:extLst>
              <a:ext uri="{FF2B5EF4-FFF2-40B4-BE49-F238E27FC236}">
                <a16:creationId xmlns:a16="http://schemas.microsoft.com/office/drawing/2014/main" id="{FBEEEE63-F586-4C5C-7704-3DA85E1CF57D}"/>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Rectangle 1">
            <a:extLst>
              <a:ext uri="{FF2B5EF4-FFF2-40B4-BE49-F238E27FC236}">
                <a16:creationId xmlns:a16="http://schemas.microsoft.com/office/drawing/2014/main" id="{8A9B86D6-A656-9325-101F-88DEF42B550E}"/>
              </a:ext>
            </a:extLst>
          </p:cNvPr>
          <p:cNvSpPr/>
          <p:nvPr/>
        </p:nvSpPr>
        <p:spPr>
          <a:xfrm>
            <a:off x="3559966" y="498259"/>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sp>
        <p:nvSpPr>
          <p:cNvPr id="4" name="Title 1">
            <a:extLst>
              <a:ext uri="{FF2B5EF4-FFF2-40B4-BE49-F238E27FC236}">
                <a16:creationId xmlns:a16="http://schemas.microsoft.com/office/drawing/2014/main" id="{192F6EF4-40C3-EE28-FA8A-88B489E19E95}"/>
              </a:ext>
            </a:extLst>
          </p:cNvPr>
          <p:cNvSpPr txBox="1">
            <a:spLocks/>
          </p:cNvSpPr>
          <p:nvPr/>
        </p:nvSpPr>
        <p:spPr>
          <a:xfrm>
            <a:off x="3561306" y="375149"/>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11</a:t>
            </a:r>
          </a:p>
        </p:txBody>
      </p:sp>
      <p:sp>
        <p:nvSpPr>
          <p:cNvPr id="12" name="Footer Placeholder 4">
            <a:extLst>
              <a:ext uri="{FF2B5EF4-FFF2-40B4-BE49-F238E27FC236}">
                <a16:creationId xmlns:a16="http://schemas.microsoft.com/office/drawing/2014/main" id="{BCA32516-9DF7-69CD-9A00-F9D16D4B3423}"/>
              </a:ext>
            </a:extLst>
          </p:cNvPr>
          <p:cNvSpPr txBox="1">
            <a:spLocks/>
          </p:cNvSpPr>
          <p:nvPr/>
        </p:nvSpPr>
        <p:spPr>
          <a:xfrm>
            <a:off x="4174320" y="706207"/>
            <a:ext cx="325410" cy="9233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kern="0" cap="none" spc="0">
                <a:solidFill>
                  <a:schemeClr val="bg1"/>
                </a:solidFill>
                <a:latin typeface="Finlandica" charset="0"/>
              </a:rPr>
              <a:t>Photo: xxx</a:t>
            </a:r>
            <a:endParaRPr lang="en-US" sz="600" kern="0" cap="none" spc="0">
              <a:solidFill>
                <a:schemeClr val="bg1"/>
              </a:solidFill>
              <a:latin typeface="+mj-lt"/>
            </a:endParaRPr>
          </a:p>
        </p:txBody>
      </p:sp>
      <p:sp>
        <p:nvSpPr>
          <p:cNvPr id="13" name="Rectangle 12">
            <a:extLst>
              <a:ext uri="{FF2B5EF4-FFF2-40B4-BE49-F238E27FC236}">
                <a16:creationId xmlns:a16="http://schemas.microsoft.com/office/drawing/2014/main" id="{47C29C7A-11AD-6C2B-177C-98616DC94F79}"/>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60952E8-4A4D-3DB7-2E76-268B5E6CDDF9}"/>
              </a:ext>
            </a:extLst>
          </p:cNvPr>
          <p:cNvGrpSpPr/>
          <p:nvPr/>
        </p:nvGrpSpPr>
        <p:grpSpPr>
          <a:xfrm>
            <a:off x="1327483" y="2113801"/>
            <a:ext cx="1456630" cy="455453"/>
            <a:chOff x="1301295" y="2426465"/>
            <a:chExt cx="1456630" cy="455453"/>
          </a:xfrm>
        </p:grpSpPr>
        <p:sp>
          <p:nvSpPr>
            <p:cNvPr id="22" name="Title 1">
              <a:extLst>
                <a:ext uri="{FF2B5EF4-FFF2-40B4-BE49-F238E27FC236}">
                  <a16:creationId xmlns:a16="http://schemas.microsoft.com/office/drawing/2014/main" id="{4D484E84-3923-E7B9-347C-DD84F8D9601A}"/>
                </a:ext>
              </a:extLst>
            </p:cNvPr>
            <p:cNvSpPr txBox="1">
              <a:spLocks/>
            </p:cNvSpPr>
            <p:nvPr/>
          </p:nvSpPr>
          <p:spPr>
            <a:xfrm>
              <a:off x="1308772" y="2728030"/>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can be written here.</a:t>
              </a:r>
              <a:endParaRPr lang="en-US">
                <a:solidFill>
                  <a:schemeClr val="tx1"/>
                </a:solidFill>
              </a:endParaRPr>
            </a:p>
          </p:txBody>
        </p:sp>
        <p:sp>
          <p:nvSpPr>
            <p:cNvPr id="24" name="Title 1">
              <a:extLst>
                <a:ext uri="{FF2B5EF4-FFF2-40B4-BE49-F238E27FC236}">
                  <a16:creationId xmlns:a16="http://schemas.microsoft.com/office/drawing/2014/main" id="{E12F37E3-8428-6F10-3AB1-A2F40629BF4A}"/>
                </a:ext>
              </a:extLst>
            </p:cNvPr>
            <p:cNvSpPr txBox="1">
              <a:spLocks/>
            </p:cNvSpPr>
            <p:nvPr/>
          </p:nvSpPr>
          <p:spPr>
            <a:xfrm>
              <a:off x="1301295" y="2426465"/>
              <a:ext cx="1449153" cy="2523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lnSpc>
                  <a:spcPct val="80000"/>
                </a:lnSpc>
              </a:pPr>
              <a:r>
                <a:rPr lang="en-US" sz="2000">
                  <a:solidFill>
                    <a:schemeClr val="tx1"/>
                  </a:solidFill>
                  <a:ea typeface="+mj-lt"/>
                  <a:cs typeface="+mj-lt"/>
                </a:rPr>
                <a:t>Any note</a:t>
              </a:r>
            </a:p>
          </p:txBody>
        </p:sp>
      </p:grpSp>
      <p:sp>
        <p:nvSpPr>
          <p:cNvPr id="26" name="Title 1">
            <a:extLst>
              <a:ext uri="{FF2B5EF4-FFF2-40B4-BE49-F238E27FC236}">
                <a16:creationId xmlns:a16="http://schemas.microsoft.com/office/drawing/2014/main" id="{E258035B-1D8C-314C-3CFC-1C78F24D95A1}"/>
              </a:ext>
            </a:extLst>
          </p:cNvPr>
          <p:cNvSpPr txBox="1">
            <a:spLocks/>
          </p:cNvSpPr>
          <p:nvPr/>
        </p:nvSpPr>
        <p:spPr>
          <a:xfrm>
            <a:off x="1063408" y="3162810"/>
            <a:ext cx="2059428"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latin typeface="+mn-lt"/>
                <a:ea typeface="+mj-lt"/>
                <a:cs typeface="+mj-lt"/>
              </a:rPr>
              <a:t>This is a place for </a:t>
            </a:r>
            <a:endParaRPr lang="en-US" sz="1000">
              <a:solidFill>
                <a:schemeClr val="tx1"/>
              </a:solidFill>
              <a:latin typeface="+mn-lt"/>
              <a:ea typeface="+mj-lt"/>
              <a:cs typeface="+mj-lt"/>
            </a:endParaRPr>
          </a:p>
          <a:p>
            <a:pPr algn="ctr"/>
            <a:r>
              <a:rPr lang="en-US" sz="1000" b="0">
                <a:solidFill>
                  <a:schemeClr val="tx1"/>
                </a:solidFill>
                <a:latin typeface="+mn-lt"/>
                <a:ea typeface="+mj-lt"/>
                <a:cs typeface="+mj-lt"/>
              </a:rPr>
              <a:t>more detailed information.</a:t>
            </a:r>
            <a:br>
              <a:rPr lang="en-US" sz="1000" b="0">
                <a:solidFill>
                  <a:schemeClr val="tx1"/>
                </a:solidFill>
                <a:latin typeface="+mn-lt"/>
                <a:ea typeface="+mj-lt"/>
                <a:cs typeface="+mj-lt"/>
              </a:rPr>
            </a:br>
            <a:r>
              <a:rPr lang="en-US" sz="1000" b="0">
                <a:latin typeface="+mn-lt"/>
                <a:ea typeface="+mj-lt"/>
                <a:cs typeface="+mj-lt"/>
              </a:rPr>
              <a:t>You can use this page to highlight connections between Finnish sauna and your country, shared projects, or even interesting upcoming events.</a:t>
            </a:r>
            <a:endParaRPr lang="en-US" sz="1000">
              <a:solidFill>
                <a:schemeClr val="tx1"/>
              </a:solidFill>
              <a:latin typeface="+mn-lt"/>
              <a:ea typeface="+mj-lt"/>
              <a:cs typeface="+mj-lt"/>
            </a:endParaRPr>
          </a:p>
        </p:txBody>
      </p:sp>
    </p:spTree>
    <p:extLst>
      <p:ext uri="{BB962C8B-B14F-4D97-AF65-F5344CB8AC3E}">
        <p14:creationId xmlns:p14="http://schemas.microsoft.com/office/powerpoint/2010/main" val="714408803"/>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p:tgtEl>
                                          <p:spTgt spid="14"/>
                                        </p:tgtEl>
                                        <p:attrNameLst>
                                          <p:attrName>ppt_y</p:attrName>
                                        </p:attrNameLst>
                                      </p:cBhvr>
                                      <p:tavLst>
                                        <p:tav tm="0">
                                          <p:val>
                                            <p:strVal val="#ppt_y+#ppt_h*1.125000"/>
                                          </p:val>
                                        </p:tav>
                                        <p:tav tm="100000">
                                          <p:val>
                                            <p:strVal val="#ppt_y"/>
                                          </p:val>
                                        </p:tav>
                                      </p:tavLst>
                                    </p:anim>
                                    <p:animEffect transition="in" filter="wipe(up)">
                                      <p:cBhvr>
                                        <p:cTn id="8" dur="1000"/>
                                        <p:tgtEl>
                                          <p:spTgt spid="14"/>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750" fill="hold"/>
                                        <p:tgtEl>
                                          <p:spTgt spid="13"/>
                                        </p:tgtEl>
                                        <p:attrNameLst>
                                          <p:attrName>ppt_w</p:attrName>
                                        </p:attrNameLst>
                                      </p:cBhvr>
                                      <p:tavLst>
                                        <p:tav tm="0">
                                          <p:val>
                                            <p:strVal val="#ppt_w*0.70"/>
                                          </p:val>
                                        </p:tav>
                                        <p:tav tm="100000">
                                          <p:val>
                                            <p:strVal val="#ppt_w"/>
                                          </p:val>
                                        </p:tav>
                                      </p:tavLst>
                                    </p:anim>
                                    <p:anim calcmode="lin" valueType="num">
                                      <p:cBhvr>
                                        <p:cTn id="14" dur="750" fill="hold"/>
                                        <p:tgtEl>
                                          <p:spTgt spid="13"/>
                                        </p:tgtEl>
                                        <p:attrNameLst>
                                          <p:attrName>ppt_h</p:attrName>
                                        </p:attrNameLst>
                                      </p:cBhvr>
                                      <p:tavLst>
                                        <p:tav tm="0">
                                          <p:val>
                                            <p:strVal val="#ppt_h"/>
                                          </p:val>
                                        </p:tav>
                                        <p:tav tm="100000">
                                          <p:val>
                                            <p:strVal val="#ppt_h"/>
                                          </p:val>
                                        </p:tav>
                                      </p:tavLst>
                                    </p:anim>
                                    <p:animEffect transition="in" filter="fade">
                                      <p:cBhvr>
                                        <p:cTn id="15" dur="750"/>
                                        <p:tgtEl>
                                          <p:spTgt spid="13"/>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1000"/>
                                        <p:tgtEl>
                                          <p:spTgt spid="26"/>
                                        </p:tgtEl>
                                        <p:attrNameLst>
                                          <p:attrName>ppt_y</p:attrName>
                                        </p:attrNameLst>
                                      </p:cBhvr>
                                      <p:tavLst>
                                        <p:tav tm="0">
                                          <p:val>
                                            <p:strVal val="#ppt_y-#ppt_h*1.125000"/>
                                          </p:val>
                                        </p:tav>
                                        <p:tav tm="100000">
                                          <p:val>
                                            <p:strVal val="#ppt_y"/>
                                          </p:val>
                                        </p:tav>
                                      </p:tavLst>
                                    </p:anim>
                                    <p:animEffect transition="in" filter="wipe(down)">
                                      <p:cBhvr>
                                        <p:cTn id="19"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149" y="1920875"/>
            <a:ext cx="4145691" cy="1295524"/>
          </a:xfrm>
        </p:spPr>
        <p:txBody>
          <a:bodyPr/>
          <a:lstStyle/>
          <a:p>
            <a:r>
              <a:rPr lang="en-GB" sz="1500"/>
              <a:t>We saved a seat for you.</a:t>
            </a:r>
            <a:r>
              <a:rPr lang="en-GB" sz="1500" b="0"/>
              <a:t> </a:t>
            </a:r>
            <a:br>
              <a:rPr lang="en-US" sz="1500"/>
            </a:br>
            <a:br>
              <a:rPr lang="en-US" sz="1500"/>
            </a:br>
            <a:r>
              <a:rPr lang="en-GB"/>
              <a:t>Let’s enjoy the next </a:t>
            </a:r>
            <a:r>
              <a:rPr lang="en-GB" err="1"/>
              <a:t>löyly</a:t>
            </a:r>
            <a:r>
              <a:rPr lang="en-GB"/>
              <a:t> together!</a:t>
            </a:r>
            <a:r>
              <a:rPr lang="en-GB" b="0"/>
              <a:t> </a:t>
            </a:r>
            <a:endParaRPr lang="en-US"/>
          </a:p>
        </p:txBody>
      </p:sp>
    </p:spTree>
    <p:extLst>
      <p:ext uri="{BB962C8B-B14F-4D97-AF65-F5344CB8AC3E}">
        <p14:creationId xmlns:p14="http://schemas.microsoft.com/office/powerpoint/2010/main" val="4030310714"/>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C4C13-AAE0-E013-026E-3362FE9538A9}"/>
            </a:ext>
          </a:extLst>
        </p:cNvPr>
        <p:cNvGrpSpPr/>
        <p:nvPr/>
      </p:nvGrpSpPr>
      <p:grpSpPr>
        <a:xfrm>
          <a:off x="0" y="0"/>
          <a:ext cx="0" cy="0"/>
          <a:chOff x="0" y="0"/>
          <a:chExt cx="0" cy="0"/>
        </a:xfrm>
      </p:grpSpPr>
      <p:grpSp>
        <p:nvGrpSpPr>
          <p:cNvPr id="69" name="Group 68">
            <a:extLst>
              <a:ext uri="{FF2B5EF4-FFF2-40B4-BE49-F238E27FC236}">
                <a16:creationId xmlns:a16="http://schemas.microsoft.com/office/drawing/2014/main" id="{FCEC5890-62D2-FCA5-5452-3EDA5216E211}"/>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8BDE1C60-D1AB-161B-3928-34052114063D}"/>
                </a:ext>
              </a:extLst>
            </p:cNvPr>
            <p:cNvPicPr>
              <a:picLocks noChangeAspect="1"/>
            </p:cNvPicPr>
            <p:nvPr/>
          </p:nvPicPr>
          <p:blipFill>
            <a:blip r:embed="rId4">
              <a:extLst>
                <a:ext uri="{28A0092B-C50C-407E-A947-70E740481C1C}">
                  <a14:useLocalDpi xmlns:a14="http://schemas.microsoft.com/office/drawing/2010/main" val="0"/>
                </a:ext>
              </a:extLst>
            </a:blip>
            <a:srcRect l="5718" r="14978"/>
            <a:stretch>
              <a:fillRect/>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DB891CE5-3405-E7F2-D64D-C6EE282F34C5}"/>
                </a:ext>
              </a:extLst>
            </p:cNvPr>
            <p:cNvSpPr txBox="1">
              <a:spLocks/>
            </p:cNvSpPr>
            <p:nvPr/>
          </p:nvSpPr>
          <p:spPr>
            <a:xfrm>
              <a:off x="4131444" y="4591239"/>
              <a:ext cx="973023" cy="238655"/>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dirty="0">
                <a:solidFill>
                  <a:schemeClr val="bg1"/>
                </a:solidFill>
              </a:endParaRPr>
            </a:p>
            <a:p>
              <a:pPr>
                <a:lnSpc>
                  <a:spcPct val="114000"/>
                </a:lnSpc>
              </a:pPr>
              <a:r>
                <a:rPr lang="en-US" sz="700" kern="0" cap="none" spc="0" dirty="0">
                  <a:solidFill>
                    <a:schemeClr val="bg1"/>
                  </a:solidFill>
                </a:rPr>
                <a:t>Photo: Sauna from Finland</a:t>
              </a:r>
            </a:p>
          </p:txBody>
        </p:sp>
      </p:grpSp>
      <p:grpSp>
        <p:nvGrpSpPr>
          <p:cNvPr id="11" name="Group 10">
            <a:extLst>
              <a:ext uri="{FF2B5EF4-FFF2-40B4-BE49-F238E27FC236}">
                <a16:creationId xmlns:a16="http://schemas.microsoft.com/office/drawing/2014/main" id="{413A5F53-69DE-0E7B-486E-2FBA846B2384}"/>
              </a:ext>
            </a:extLst>
          </p:cNvPr>
          <p:cNvGrpSpPr/>
          <p:nvPr/>
        </p:nvGrpSpPr>
        <p:grpSpPr>
          <a:xfrm>
            <a:off x="4067944" y="627532"/>
            <a:ext cx="5076056" cy="4265480"/>
            <a:chOff x="4067944" y="627530"/>
            <a:chExt cx="5076056" cy="4265480"/>
          </a:xfrm>
        </p:grpSpPr>
        <p:pic>
          <p:nvPicPr>
            <p:cNvPr id="13" name="Picture 12">
              <a:extLst>
                <a:ext uri="{FF2B5EF4-FFF2-40B4-BE49-F238E27FC236}">
                  <a16:creationId xmlns:a16="http://schemas.microsoft.com/office/drawing/2014/main" id="{175CD336-7EC3-D4DB-AD00-A6EC2301B1FE}"/>
                </a:ext>
              </a:extLst>
            </p:cNvPr>
            <p:cNvPicPr>
              <a:picLocks noChangeAspect="1"/>
            </p:cNvPicPr>
            <p:nvPr/>
          </p:nvPicPr>
          <p:blipFill>
            <a:blip r:embed="rId5">
              <a:extLst>
                <a:ext uri="{28A0092B-C50C-407E-A947-70E740481C1C}">
                  <a14:useLocalDpi xmlns:a14="http://schemas.microsoft.com/office/drawing/2010/main" val="0"/>
                </a:ext>
              </a:extLst>
            </a:blip>
            <a:srcRect l="10283" r="10283"/>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5CF9AD68-8FD6-8BF3-984F-C0D9E3115A05}"/>
                </a:ext>
              </a:extLst>
            </p:cNvPr>
            <p:cNvSpPr txBox="1">
              <a:spLocks/>
            </p:cNvSpPr>
            <p:nvPr/>
          </p:nvSpPr>
          <p:spPr>
            <a:xfrm>
              <a:off x="4131444" y="4591753"/>
              <a:ext cx="973023" cy="238655"/>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dirty="0">
                <a:solidFill>
                  <a:schemeClr val="bg1"/>
                </a:solidFill>
                <a:effectLst>
                  <a:outerShdw blurRad="635000" dir="5400000" algn="ctr" rotWithShape="0">
                    <a:srgbClr val="000000">
                      <a:alpha val="75000"/>
                    </a:srgbClr>
                  </a:outerShdw>
                </a:effectLst>
                <a:latin typeface="+mj-lt"/>
              </a:endParaRP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mj-lt"/>
                </a:rPr>
                <a:t>Photo: Sauna from Finland</a:t>
              </a:r>
            </a:p>
          </p:txBody>
        </p:sp>
      </p:grpSp>
      <p:sp>
        <p:nvSpPr>
          <p:cNvPr id="31" name="Rectangle 30">
            <a:extLst>
              <a:ext uri="{FF2B5EF4-FFF2-40B4-BE49-F238E27FC236}">
                <a16:creationId xmlns:a16="http://schemas.microsoft.com/office/drawing/2014/main" id="{FF2F98F8-46B5-DD5E-07CF-E73CEC4E2AD9}"/>
              </a:ext>
            </a:extLst>
          </p:cNvPr>
          <p:cNvSpPr/>
          <p:nvPr/>
        </p:nvSpPr>
        <p:spPr>
          <a:xfrm flipV="1">
            <a:off x="1830223" y="2482496"/>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64FFBFFA-359B-AB9C-1B53-15584FA3DBEF}"/>
              </a:ext>
            </a:extLst>
          </p:cNvPr>
          <p:cNvGrpSpPr/>
          <p:nvPr/>
        </p:nvGrpSpPr>
        <p:grpSpPr>
          <a:xfrm>
            <a:off x="687978" y="1800817"/>
            <a:ext cx="2708646" cy="770933"/>
            <a:chOff x="679026" y="2326590"/>
            <a:chExt cx="2708646" cy="770933"/>
          </a:xfrm>
        </p:grpSpPr>
        <p:sp>
          <p:nvSpPr>
            <p:cNvPr id="38" name="Title 1">
              <a:extLst>
                <a:ext uri="{FF2B5EF4-FFF2-40B4-BE49-F238E27FC236}">
                  <a16:creationId xmlns:a16="http://schemas.microsoft.com/office/drawing/2014/main" id="{F63F9B70-04B8-C7CD-194D-8A9288F3B87E}"/>
                </a:ext>
              </a:extLst>
            </p:cNvPr>
            <p:cNvSpPr txBox="1">
              <a:spLocks/>
            </p:cNvSpPr>
            <p:nvPr/>
          </p:nvSpPr>
          <p:spPr>
            <a:xfrm>
              <a:off x="679026" y="2326590"/>
              <a:ext cx="2708646" cy="43088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fontAlgn="base"/>
              <a:r>
                <a:rPr lang="en-GB" sz="1800"/>
                <a:t>Sauna</a:t>
              </a:r>
              <a:r>
                <a:rPr lang="en-GB" sz="1800" b="0"/>
                <a:t> </a:t>
              </a:r>
            </a:p>
            <a:p>
              <a:pPr algn="ctr" fontAlgn="base"/>
              <a:r>
                <a:rPr lang="en-GB" sz="1000" b="0"/>
                <a:t>/SOW-nah/ </a:t>
              </a:r>
            </a:p>
          </p:txBody>
        </p:sp>
        <p:sp>
          <p:nvSpPr>
            <p:cNvPr id="39" name="Title 1">
              <a:extLst>
                <a:ext uri="{FF2B5EF4-FFF2-40B4-BE49-F238E27FC236}">
                  <a16:creationId xmlns:a16="http://schemas.microsoft.com/office/drawing/2014/main" id="{9DD8B75F-347F-EFD4-F67A-66E6C378CE28}"/>
                </a:ext>
              </a:extLst>
            </p:cNvPr>
            <p:cNvSpPr txBox="1">
              <a:spLocks/>
            </p:cNvSpPr>
            <p:nvPr/>
          </p:nvSpPr>
          <p:spPr>
            <a:xfrm>
              <a:off x="1337155" y="2789746"/>
              <a:ext cx="1449153" cy="3077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2000">
                <a:solidFill>
                  <a:schemeClr val="tx1"/>
                </a:solidFill>
                <a:ea typeface="+mj-lt"/>
                <a:cs typeface="+mj-lt"/>
              </a:endParaRPr>
            </a:p>
          </p:txBody>
        </p:sp>
      </p:grpSp>
      <p:sp>
        <p:nvSpPr>
          <p:cNvPr id="19" name="Title 1">
            <a:extLst>
              <a:ext uri="{FF2B5EF4-FFF2-40B4-BE49-F238E27FC236}">
                <a16:creationId xmlns:a16="http://schemas.microsoft.com/office/drawing/2014/main" id="{7E60A95A-2B90-A9B0-F7D2-0ACD56544CA2}"/>
              </a:ext>
            </a:extLst>
          </p:cNvPr>
          <p:cNvSpPr txBox="1">
            <a:spLocks/>
          </p:cNvSpPr>
          <p:nvPr/>
        </p:nvSpPr>
        <p:spPr>
          <a:xfrm>
            <a:off x="762309" y="2803779"/>
            <a:ext cx="2492745" cy="67710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1100" b="0" dirty="0"/>
              <a:t>“Sauna” is the best-known Finnish word in global use. The word and practice are very old, with written references often traced back to the medieval period.</a:t>
            </a:r>
            <a:endParaRPr lang="en-US" sz="1100" b="0" dirty="0">
              <a:solidFill>
                <a:schemeClr val="tx1"/>
              </a:solidFill>
              <a:ea typeface="+mj-lt"/>
              <a:cs typeface="+mj-lt"/>
            </a:endParaRPr>
          </a:p>
        </p:txBody>
      </p:sp>
      <p:sp>
        <p:nvSpPr>
          <p:cNvPr id="27" name="TextBox 26">
            <a:extLst>
              <a:ext uri="{FF2B5EF4-FFF2-40B4-BE49-F238E27FC236}">
                <a16:creationId xmlns:a16="http://schemas.microsoft.com/office/drawing/2014/main" id="{AED164C2-71E7-FB31-7207-EC0C824F5A4E}"/>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FDE361CF-F274-B29C-BD9D-C3C5BD34EE41}"/>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The one Finnish word everyone knows</a:t>
            </a:r>
          </a:p>
        </p:txBody>
      </p:sp>
      <p:sp>
        <p:nvSpPr>
          <p:cNvPr id="56" name="Title 1">
            <a:extLst>
              <a:ext uri="{FF2B5EF4-FFF2-40B4-BE49-F238E27FC236}">
                <a16:creationId xmlns:a16="http://schemas.microsoft.com/office/drawing/2014/main" id="{EB1C4010-FBBF-89F3-4572-406EB8B58346}"/>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1</a:t>
            </a:r>
          </a:p>
        </p:txBody>
      </p:sp>
      <p:sp>
        <p:nvSpPr>
          <p:cNvPr id="57" name="Rectangle 56">
            <a:extLst>
              <a:ext uri="{FF2B5EF4-FFF2-40B4-BE49-F238E27FC236}">
                <a16:creationId xmlns:a16="http://schemas.microsoft.com/office/drawing/2014/main" id="{8BE22C60-F261-06AD-6A1B-CEFC8A3FCEA6}"/>
              </a:ext>
            </a:extLst>
          </p:cNvPr>
          <p:cNvSpPr/>
          <p:nvPr/>
        </p:nvSpPr>
        <p:spPr>
          <a:xfrm>
            <a:off x="623549"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30ADF5CE-AE8E-1B79-6BC1-A410633D34F0}"/>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1BEDBB7A-49AD-CAD6-F0EE-65954F661582}"/>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2E2BECAD-794A-6CE8-9061-10990344B021}"/>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DD0A9B53-D36B-0D3E-78D7-D3ABB002DDEA}"/>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E5927FD6-477B-2C41-A3D4-E5AF7A410245}"/>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2DA00047-592F-8974-4789-8A40C7A9E795}"/>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B38E010B-85E8-51AB-F433-BC22B3EABB02}"/>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5FA3BAB5-72B3-5EF6-B077-B87C0C47472C}"/>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73E52304-4E50-465D-2A59-EA190775260E}"/>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9CEF7438-4DE0-32CC-5D8E-162E63BA6D2D}"/>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DEGREES OF FINNISH SAUNA</a:t>
            </a:r>
            <a:endParaRPr lang="en-US" sz="600" b="0">
              <a:solidFill>
                <a:schemeClr val="accent3"/>
              </a:solidFill>
              <a:latin typeface="Finlandica"/>
            </a:endParaRPr>
          </a:p>
        </p:txBody>
      </p:sp>
      <p:grpSp>
        <p:nvGrpSpPr>
          <p:cNvPr id="10" name="Group 9">
            <a:extLst>
              <a:ext uri="{FF2B5EF4-FFF2-40B4-BE49-F238E27FC236}">
                <a16:creationId xmlns:a16="http://schemas.microsoft.com/office/drawing/2014/main" id="{E8A5E1CE-AE21-A04E-36DA-0BB55D0D61CB}"/>
              </a:ext>
            </a:extLst>
          </p:cNvPr>
          <p:cNvGrpSpPr/>
          <p:nvPr/>
        </p:nvGrpSpPr>
        <p:grpSpPr>
          <a:xfrm>
            <a:off x="179510" y="5321880"/>
            <a:ext cx="3816426" cy="4269600"/>
            <a:chOff x="179510" y="5249140"/>
            <a:chExt cx="3816426" cy="4269600"/>
          </a:xfrm>
        </p:grpSpPr>
        <p:pic>
          <p:nvPicPr>
            <p:cNvPr id="6" name="Picture 5">
              <a:extLst>
                <a:ext uri="{FF2B5EF4-FFF2-40B4-BE49-F238E27FC236}">
                  <a16:creationId xmlns:a16="http://schemas.microsoft.com/office/drawing/2014/main" id="{B519963C-B0BB-8BCB-AFEA-C5B06306A8DB}"/>
                </a:ext>
              </a:extLst>
            </p:cNvPr>
            <p:cNvPicPr>
              <a:picLocks/>
            </p:cNvPicPr>
            <p:nvPr/>
          </p:nvPicPr>
          <p:blipFill>
            <a:blip r:embed="rId6">
              <a:extLst>
                <a:ext uri="{28A0092B-C50C-407E-A947-70E740481C1C}">
                  <a14:useLocalDpi xmlns:a14="http://schemas.microsoft.com/office/drawing/2010/main" val="0"/>
                </a:ext>
              </a:extLst>
            </a:blip>
            <a:srcRect l="28188" r="21532"/>
            <a:stretch>
              <a:fillRect/>
            </a:stretch>
          </p:blipFill>
          <p:spPr>
            <a:xfrm>
              <a:off x="179510" y="5249140"/>
              <a:ext cx="3816426" cy="4269600"/>
            </a:xfrm>
            <a:prstGeom prst="rect">
              <a:avLst/>
            </a:prstGeom>
          </p:spPr>
        </p:pic>
        <p:sp>
          <p:nvSpPr>
            <p:cNvPr id="9" name="Footer Placeholder 4">
              <a:extLst>
                <a:ext uri="{FF2B5EF4-FFF2-40B4-BE49-F238E27FC236}">
                  <a16:creationId xmlns:a16="http://schemas.microsoft.com/office/drawing/2014/main" id="{72A8464A-56C4-062C-D268-C63EC84005EB}"/>
                </a:ext>
              </a:extLst>
            </p:cNvPr>
            <p:cNvSpPr txBox="1">
              <a:spLocks/>
            </p:cNvSpPr>
            <p:nvPr/>
          </p:nvSpPr>
          <p:spPr>
            <a:xfrm>
              <a:off x="243010" y="8971646"/>
              <a:ext cx="973023" cy="484235"/>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dirty="0">
                <a:solidFill>
                  <a:schemeClr val="bg1"/>
                </a:solidFill>
                <a:latin typeface="+mj-lt"/>
              </a:endParaRPr>
            </a:p>
            <a:p>
              <a:pPr>
                <a:lnSpc>
                  <a:spcPct val="114000"/>
                </a:lnSpc>
              </a:pPr>
              <a:endParaRPr lang="en-US" sz="700" kern="0" cap="none" spc="0" dirty="0">
                <a:solidFill>
                  <a:schemeClr val="bg1"/>
                </a:solidFill>
                <a:latin typeface="+mj-lt"/>
              </a:endParaRPr>
            </a:p>
            <a:p>
              <a:pPr>
                <a:lnSpc>
                  <a:spcPct val="114000"/>
                </a:lnSpc>
              </a:pPr>
              <a:endParaRPr lang="en-US" sz="700" kern="0" cap="none" spc="0" dirty="0">
                <a:solidFill>
                  <a:schemeClr val="bg1"/>
                </a:solidFill>
                <a:latin typeface="+mj-lt"/>
              </a:endParaRPr>
            </a:p>
            <a:p>
              <a:pPr>
                <a:lnSpc>
                  <a:spcPct val="114000"/>
                </a:lnSpc>
              </a:pPr>
              <a:r>
                <a:rPr lang="en-US" sz="700" kern="0" cap="none" spc="0" dirty="0">
                  <a:solidFill>
                    <a:schemeClr val="bg1"/>
                  </a:solidFill>
                  <a:latin typeface="+mj-lt"/>
                </a:rPr>
                <a:t>Photo: Sauna from Finland</a:t>
              </a:r>
            </a:p>
          </p:txBody>
        </p:sp>
      </p:grpSp>
      <p:sp>
        <p:nvSpPr>
          <p:cNvPr id="21" name="Rectangle 20">
            <a:extLst>
              <a:ext uri="{FF2B5EF4-FFF2-40B4-BE49-F238E27FC236}">
                <a16:creationId xmlns:a16="http://schemas.microsoft.com/office/drawing/2014/main" id="{B9FD370E-D58C-4AC0-CE13-3FD8AA9B4BE2}"/>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97577496"/>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10"/>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2.46914E-7 L 0.69114 2.46914E-7 " pathEditMode="relative" rAng="0" ptsTypes="AA">
                                      <p:cBhvr>
                                        <p:cTn id="25" dur="2500" fill="hold"/>
                                        <p:tgtEl>
                                          <p:spTgt spid="11"/>
                                        </p:tgtEl>
                                        <p:attrNameLst>
                                          <p:attrName>ppt_x</p:attrName>
                                          <p:attrName>ppt_y</p:attrName>
                                        </p:attrNameLst>
                                      </p:cBhvr>
                                      <p:rCtr x="345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C2318-1CB5-94BF-531C-320C1755223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2805B46-E3C8-80A7-41DB-AFF3D513F61B}"/>
              </a:ext>
            </a:extLst>
          </p:cNvPr>
          <p:cNvPicPr>
            <a:picLocks noChangeAspect="1"/>
          </p:cNvPicPr>
          <p:nvPr/>
        </p:nvPicPr>
        <p:blipFill>
          <a:blip r:embed="rId3">
            <a:extLst>
              <a:ext uri="{28A0092B-C50C-407E-A947-70E740481C1C}">
                <a14:useLocalDpi xmlns:a14="http://schemas.microsoft.com/office/drawing/2010/main" val="0"/>
              </a:ext>
            </a:extLst>
          </a:blip>
          <a:srcRect t="1662" b="13962"/>
          <a:stretch>
            <a:fill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C0E567AA-202B-F8D1-0633-B87317CC5530}"/>
              </a:ext>
            </a:extLst>
          </p:cNvPr>
          <p:cNvSpPr/>
          <p:nvPr/>
        </p:nvSpPr>
        <p:spPr>
          <a:xfrm>
            <a:off x="0"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966C52FD-6FD3-B542-87B9-2BA9985294DB}"/>
              </a:ext>
            </a:extLst>
          </p:cNvPr>
          <p:cNvSpPr txBox="1">
            <a:spLocks/>
          </p:cNvSpPr>
          <p:nvPr/>
        </p:nvSpPr>
        <p:spPr>
          <a:xfrm>
            <a:off x="1511300" y="4739824"/>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700" kern="0" cap="none" spc="0">
              <a:solidFill>
                <a:schemeClr val="bg1"/>
              </a:solidFill>
            </a:endParaRPr>
          </a:p>
          <a:p>
            <a:pPr algn="ctr"/>
            <a:r>
              <a:rPr lang="en-US" sz="700" kern="0" cap="none" spc="0">
                <a:solidFill>
                  <a:schemeClr val="bg1"/>
                </a:solidFill>
              </a:rPr>
              <a:t>Photo: </a:t>
            </a:r>
            <a:r>
              <a:rPr lang="en-US" sz="700" kern="0" cap="none" spc="0" err="1">
                <a:solidFill>
                  <a:schemeClr val="bg1"/>
                </a:solidFill>
              </a:rPr>
              <a:t>Työväen</a:t>
            </a:r>
            <a:r>
              <a:rPr lang="en-US" sz="700" kern="0" cap="none" spc="0">
                <a:solidFill>
                  <a:schemeClr val="bg1"/>
                </a:solidFill>
              </a:rPr>
              <a:t> </a:t>
            </a:r>
            <a:r>
              <a:rPr lang="en-US" sz="700" kern="0" cap="none" spc="0" err="1">
                <a:solidFill>
                  <a:schemeClr val="bg1"/>
                </a:solidFill>
              </a:rPr>
              <a:t>arkisto</a:t>
            </a:r>
            <a:endParaRPr lang="en-US" sz="700" kern="0" cap="none" spc="0">
              <a:solidFill>
                <a:schemeClr val="bg1"/>
              </a:solidFill>
            </a:endParaRPr>
          </a:p>
        </p:txBody>
      </p:sp>
      <p:sp>
        <p:nvSpPr>
          <p:cNvPr id="6" name="Title 1">
            <a:extLst>
              <a:ext uri="{FF2B5EF4-FFF2-40B4-BE49-F238E27FC236}">
                <a16:creationId xmlns:a16="http://schemas.microsoft.com/office/drawing/2014/main" id="{740501FE-8985-29ED-8DD7-8359189A74A3}"/>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2/10</a:t>
            </a:r>
          </a:p>
        </p:txBody>
      </p:sp>
      <p:sp>
        <p:nvSpPr>
          <p:cNvPr id="7" name="Title 1">
            <a:extLst>
              <a:ext uri="{FF2B5EF4-FFF2-40B4-BE49-F238E27FC236}">
                <a16:creationId xmlns:a16="http://schemas.microsoft.com/office/drawing/2014/main" id="{2F95C5D3-963E-3C35-1EFA-0309482A5ED9}"/>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2000">
                <a:solidFill>
                  <a:schemeClr val="bg1"/>
                </a:solidFill>
              </a:rPr>
              <a:t>A short timeline of </a:t>
            </a:r>
          </a:p>
          <a:p>
            <a:pPr algn="ctr"/>
            <a:r>
              <a:rPr lang="en-GB" sz="2000">
                <a:solidFill>
                  <a:schemeClr val="bg1"/>
                </a:solidFill>
              </a:rPr>
              <a:t>Finnish sauna</a:t>
            </a:r>
            <a:endParaRPr lang="en-US" sz="2000">
              <a:solidFill>
                <a:schemeClr val="bg1"/>
              </a:solidFill>
              <a:effectLst>
                <a:outerShdw blurRad="994667" dir="5400000" sx="102000" sy="102000" algn="ctr" rotWithShape="0">
                  <a:srgbClr val="000000"/>
                </a:outerShdw>
              </a:effectLst>
              <a:latin typeface="Finlandica"/>
            </a:endParaRPr>
          </a:p>
        </p:txBody>
      </p:sp>
      <p:pic>
        <p:nvPicPr>
          <p:cNvPr id="9" name="Picture 8">
            <a:extLst>
              <a:ext uri="{FF2B5EF4-FFF2-40B4-BE49-F238E27FC236}">
                <a16:creationId xmlns:a16="http://schemas.microsoft.com/office/drawing/2014/main" id="{3C404F1C-E6B6-CB3B-C7D3-A7BC84567A1B}"/>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19901965"/>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C4E3C-B730-D708-8FB4-A391C243A6D2}"/>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E0F742CD-5A14-8EEA-50C7-7D6F74CEDFE6}"/>
              </a:ext>
            </a:extLst>
          </p:cNvPr>
          <p:cNvGrpSpPr/>
          <p:nvPr/>
        </p:nvGrpSpPr>
        <p:grpSpPr>
          <a:xfrm>
            <a:off x="621096" y="1302171"/>
            <a:ext cx="2631561" cy="3046988"/>
            <a:chOff x="1049581" y="2439845"/>
            <a:chExt cx="2024302" cy="3046988"/>
          </a:xfrm>
        </p:grpSpPr>
        <p:sp>
          <p:nvSpPr>
            <p:cNvPr id="38" name="Title 1">
              <a:extLst>
                <a:ext uri="{FF2B5EF4-FFF2-40B4-BE49-F238E27FC236}">
                  <a16:creationId xmlns:a16="http://schemas.microsoft.com/office/drawing/2014/main" id="{D2AE74AA-52CB-1F54-8178-B5A6A187DFC9}"/>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9" name="Title 1">
              <a:extLst>
                <a:ext uri="{FF2B5EF4-FFF2-40B4-BE49-F238E27FC236}">
                  <a16:creationId xmlns:a16="http://schemas.microsoft.com/office/drawing/2014/main" id="{8456DBF4-F274-D988-90AF-F0BF7FFC3AC5}"/>
                </a:ext>
              </a:extLst>
            </p:cNvPr>
            <p:cNvSpPr txBox="1">
              <a:spLocks/>
            </p:cNvSpPr>
            <p:nvPr/>
          </p:nvSpPr>
          <p:spPr>
            <a:xfrm>
              <a:off x="1049581" y="2439845"/>
              <a:ext cx="2024302" cy="30469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100" dirty="0">
                  <a:solidFill>
                    <a:schemeClr val="tx1"/>
                  </a:solidFill>
                  <a:ea typeface="+mj-lt"/>
                  <a:cs typeface="+mj-lt"/>
                </a:rPr>
                <a:t>Before the 1900s: </a:t>
              </a:r>
            </a:p>
            <a:p>
              <a:pPr algn="ctr"/>
              <a:r>
                <a:rPr lang="en-US" sz="1100" b="0" dirty="0">
                  <a:solidFill>
                    <a:schemeClr val="tx1"/>
                  </a:solidFill>
                  <a:ea typeface="+mj-lt"/>
                  <a:cs typeface="+mj-lt"/>
                </a:rPr>
                <a:t>Public saunas and smoke saunas </a:t>
              </a:r>
            </a:p>
            <a:p>
              <a:pPr algn="ctr"/>
              <a:endParaRPr lang="en-US" sz="1100" dirty="0">
                <a:solidFill>
                  <a:schemeClr val="tx1"/>
                </a:solidFill>
                <a:ea typeface="+mj-lt"/>
                <a:cs typeface="+mj-lt"/>
              </a:endParaRPr>
            </a:p>
            <a:p>
              <a:pPr algn="ctr"/>
              <a:r>
                <a:rPr lang="en-US" sz="1100" dirty="0">
                  <a:solidFill>
                    <a:schemeClr val="tx1"/>
                  </a:solidFill>
                  <a:ea typeface="+mj-lt"/>
                  <a:cs typeface="+mj-lt"/>
                </a:rPr>
                <a:t>1900–1950: </a:t>
              </a:r>
            </a:p>
            <a:p>
              <a:pPr algn="ctr"/>
              <a:r>
                <a:rPr lang="en-US" sz="1100" b="0" dirty="0">
                  <a:solidFill>
                    <a:schemeClr val="tx1"/>
                  </a:solidFill>
                  <a:ea typeface="+mj-lt"/>
                  <a:cs typeface="+mj-lt"/>
                </a:rPr>
                <a:t>The era of apartment building saunas </a:t>
              </a:r>
            </a:p>
            <a:p>
              <a:pPr algn="ctr"/>
              <a:endParaRPr lang="en-US" sz="1100" dirty="0">
                <a:solidFill>
                  <a:schemeClr val="tx1"/>
                </a:solidFill>
                <a:ea typeface="+mj-lt"/>
                <a:cs typeface="+mj-lt"/>
              </a:endParaRPr>
            </a:p>
            <a:p>
              <a:pPr algn="ctr"/>
              <a:r>
                <a:rPr lang="en-US" sz="1100" dirty="0">
                  <a:solidFill>
                    <a:schemeClr val="tx1"/>
                  </a:solidFill>
                  <a:ea typeface="+mj-lt"/>
                  <a:cs typeface="+mj-lt"/>
                </a:rPr>
                <a:t>1950–1980: </a:t>
              </a:r>
            </a:p>
            <a:p>
              <a:pPr algn="ctr"/>
              <a:r>
                <a:rPr lang="en-US" sz="1100" b="0" dirty="0">
                  <a:solidFill>
                    <a:schemeClr val="tx1"/>
                  </a:solidFill>
                  <a:ea typeface="+mj-lt"/>
                  <a:cs typeface="+mj-lt"/>
                </a:rPr>
                <a:t>The breakthrough of home saunas </a:t>
              </a:r>
            </a:p>
            <a:p>
              <a:pPr algn="ctr"/>
              <a:endParaRPr lang="en-US" sz="1100" dirty="0">
                <a:solidFill>
                  <a:schemeClr val="tx1"/>
                </a:solidFill>
                <a:ea typeface="+mj-lt"/>
                <a:cs typeface="+mj-lt"/>
              </a:endParaRPr>
            </a:p>
            <a:p>
              <a:pPr algn="ctr"/>
              <a:r>
                <a:rPr lang="en-US" sz="1100" dirty="0">
                  <a:solidFill>
                    <a:schemeClr val="tx1"/>
                  </a:solidFill>
                  <a:ea typeface="+mj-lt"/>
                  <a:cs typeface="+mj-lt"/>
                </a:rPr>
                <a:t>From the 1990s onward: </a:t>
              </a:r>
            </a:p>
            <a:p>
              <a:pPr algn="ctr"/>
              <a:r>
                <a:rPr lang="en-US" sz="1100" b="0" dirty="0">
                  <a:solidFill>
                    <a:schemeClr val="tx1"/>
                  </a:solidFill>
                  <a:ea typeface="+mj-lt"/>
                  <a:cs typeface="+mj-lt"/>
                </a:rPr>
                <a:t>The revival of public saunas </a:t>
              </a:r>
            </a:p>
            <a:p>
              <a:pPr algn="ctr"/>
              <a:endParaRPr lang="en-US" sz="1100" dirty="0">
                <a:solidFill>
                  <a:schemeClr val="tx1"/>
                </a:solidFill>
                <a:ea typeface="+mj-lt"/>
                <a:cs typeface="+mj-lt"/>
              </a:endParaRPr>
            </a:p>
            <a:p>
              <a:pPr algn="ctr"/>
              <a:r>
                <a:rPr lang="en-US" sz="1100" dirty="0">
                  <a:solidFill>
                    <a:schemeClr val="tx1"/>
                  </a:solidFill>
                  <a:ea typeface="+mj-lt"/>
                  <a:cs typeface="+mj-lt"/>
                </a:rPr>
                <a:t>From the 2010s to today:</a:t>
              </a:r>
            </a:p>
            <a:p>
              <a:pPr algn="ctr"/>
              <a:r>
                <a:rPr lang="en-US" sz="1100" b="0" dirty="0">
                  <a:solidFill>
                    <a:schemeClr val="tx1"/>
                  </a:solidFill>
                  <a:ea typeface="+mj-lt"/>
                  <a:cs typeface="+mj-lt"/>
                </a:rPr>
                <a:t>A new urban sauna culture</a:t>
              </a:r>
            </a:p>
            <a:p>
              <a:pPr algn="ctr"/>
              <a:endParaRPr lang="en-US" sz="1100" dirty="0">
                <a:solidFill>
                  <a:schemeClr val="tx1"/>
                </a:solidFill>
                <a:ea typeface="+mj-lt"/>
                <a:cs typeface="+mj-lt"/>
              </a:endParaRPr>
            </a:p>
            <a:p>
              <a:pPr algn="ctr"/>
              <a:r>
                <a:rPr lang="en-US" sz="1100" dirty="0">
                  <a:solidFill>
                    <a:schemeClr val="tx1"/>
                  </a:solidFill>
                  <a:ea typeface="+mj-lt"/>
                  <a:cs typeface="+mj-lt"/>
                </a:rPr>
                <a:t>In 2020: </a:t>
              </a:r>
            </a:p>
            <a:p>
              <a:pPr algn="ctr"/>
              <a:r>
                <a:rPr lang="en-US" sz="1100" dirty="0">
                  <a:solidFill>
                    <a:schemeClr val="tx1"/>
                  </a:solidFill>
                  <a:ea typeface="+mj-lt"/>
                  <a:cs typeface="+mj-lt"/>
                </a:rPr>
                <a:t>Finnish sauna culture was added to the UNESCO Intangible Cultural Heritage list</a:t>
              </a:r>
            </a:p>
          </p:txBody>
        </p:sp>
      </p:grpSp>
      <p:grpSp>
        <p:nvGrpSpPr>
          <p:cNvPr id="11" name="Group 10">
            <a:extLst>
              <a:ext uri="{FF2B5EF4-FFF2-40B4-BE49-F238E27FC236}">
                <a16:creationId xmlns:a16="http://schemas.microsoft.com/office/drawing/2014/main" id="{E05A86D1-04A4-C386-1C34-BF6A246B8D45}"/>
              </a:ext>
            </a:extLst>
          </p:cNvPr>
          <p:cNvGrpSpPr/>
          <p:nvPr/>
        </p:nvGrpSpPr>
        <p:grpSpPr>
          <a:xfrm>
            <a:off x="4067944" y="635797"/>
            <a:ext cx="5076056" cy="4265480"/>
            <a:chOff x="4067944" y="627530"/>
            <a:chExt cx="5076056" cy="4265480"/>
          </a:xfrm>
        </p:grpSpPr>
        <p:pic>
          <p:nvPicPr>
            <p:cNvPr id="13" name="Picture 12">
              <a:extLst>
                <a:ext uri="{FF2B5EF4-FFF2-40B4-BE49-F238E27FC236}">
                  <a16:creationId xmlns:a16="http://schemas.microsoft.com/office/drawing/2014/main" id="{F5DF56D3-04A7-9E60-7421-F1909C9CA318}"/>
                </a:ext>
              </a:extLst>
            </p:cNvPr>
            <p:cNvPicPr>
              <a:picLocks noChangeAspect="1"/>
            </p:cNvPicPr>
            <p:nvPr/>
          </p:nvPicPr>
          <p:blipFill>
            <a:blip r:embed="rId4">
              <a:extLst>
                <a:ext uri="{28A0092B-C50C-407E-A947-70E740481C1C}">
                  <a14:useLocalDpi xmlns:a14="http://schemas.microsoft.com/office/drawing/2010/main" val="0"/>
                </a:ext>
              </a:extLst>
            </a:blip>
            <a:srcRect l="10332" r="10332"/>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5BEE055D-10D4-A653-42D9-551D90D8F15E}"/>
                </a:ext>
              </a:extLst>
            </p:cNvPr>
            <p:cNvSpPr txBox="1">
              <a:spLocks/>
            </p:cNvSpPr>
            <p:nvPr/>
          </p:nvSpPr>
          <p:spPr>
            <a:xfrm>
              <a:off x="4124690" y="4515126"/>
              <a:ext cx="2370842" cy="323165"/>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700" kern="0" cap="none" spc="0" dirty="0">
                <a:solidFill>
                  <a:schemeClr val="bg1"/>
                </a:solidFill>
                <a:effectLst>
                  <a:outerShdw blurRad="635000" dir="5400000" algn="ctr" rotWithShape="0">
                    <a:srgbClr val="000000">
                      <a:alpha val="75000"/>
                    </a:srgbClr>
                  </a:outerShdw>
                </a:effectLst>
                <a:latin typeface="Finlandica" charset="0"/>
              </a:endParaRPr>
            </a:p>
            <a:p>
              <a:br>
                <a:rPr lang="en-US" sz="700" kern="0" cap="none" spc="0" dirty="0">
                  <a:solidFill>
                    <a:schemeClr val="bg1"/>
                  </a:solidFill>
                  <a:effectLst>
                    <a:outerShdw blurRad="635000" dir="5400000" algn="ctr" rotWithShape="0">
                      <a:srgbClr val="000000">
                        <a:alpha val="75000"/>
                      </a:srgbClr>
                    </a:outerShdw>
                  </a:effectLst>
                  <a:latin typeface="Finlandica" charset="0"/>
                </a:rPr>
              </a:br>
              <a:r>
                <a:rPr lang="en-US" sz="700" kern="0" cap="none" spc="0" dirty="0">
                  <a:solidFill>
                    <a:schemeClr val="bg1"/>
                  </a:solidFill>
                  <a:effectLst>
                    <a:outerShdw blurRad="635000" dir="5400000" algn="ctr" rotWithShape="0">
                      <a:srgbClr val="000000">
                        <a:alpha val="75000"/>
                      </a:srgbClr>
                    </a:outerShdw>
                  </a:effectLst>
                  <a:latin typeface="Finlandica" charset="0"/>
                </a:rPr>
                <a:t>Sauna Temple </a:t>
              </a:r>
              <a:r>
                <a:rPr lang="en-US" sz="700" kern="0" cap="none" spc="0" dirty="0" err="1">
                  <a:solidFill>
                    <a:schemeClr val="bg1"/>
                  </a:solidFill>
                  <a:effectLst>
                    <a:outerShdw blurRad="635000" dir="5400000" algn="ctr" rotWithShape="0">
                      <a:srgbClr val="000000">
                        <a:alpha val="75000"/>
                      </a:srgbClr>
                    </a:outerShdw>
                  </a:effectLst>
                  <a:latin typeface="Finlandica" charset="0"/>
                </a:rPr>
                <a:t>Rauhaniemi</a:t>
              </a:r>
              <a:r>
                <a:rPr lang="en-US" sz="700" kern="0" cap="none" spc="0" dirty="0">
                  <a:solidFill>
                    <a:schemeClr val="bg1"/>
                  </a:solidFill>
                  <a:effectLst>
                    <a:outerShdw blurRad="635000" dir="5400000" algn="ctr" rotWithShape="0">
                      <a:srgbClr val="000000">
                        <a:alpha val="75000"/>
                      </a:srgbClr>
                    </a:outerShdw>
                  </a:effectLst>
                  <a:latin typeface="Finlandica" charset="0"/>
                </a:rPr>
                <a:t>. Photo: Laura Vanzo / Visit Tampere</a:t>
              </a:r>
            </a:p>
          </p:txBody>
        </p:sp>
      </p:grpSp>
      <p:grpSp>
        <p:nvGrpSpPr>
          <p:cNvPr id="3" name="Group 2">
            <a:extLst>
              <a:ext uri="{FF2B5EF4-FFF2-40B4-BE49-F238E27FC236}">
                <a16:creationId xmlns:a16="http://schemas.microsoft.com/office/drawing/2014/main" id="{98E0E82E-067A-B1E8-45A3-BFC0FBC62588}"/>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9B8B8898-C0ED-DF32-4A9A-A478153940AB}"/>
                </a:ext>
              </a:extLst>
            </p:cNvPr>
            <p:cNvPicPr>
              <a:picLocks/>
            </p:cNvPicPr>
            <p:nvPr/>
          </p:nvPicPr>
          <p:blipFill>
            <a:blip r:embed="rId5">
              <a:extLst>
                <a:ext uri="{28A0092B-C50C-407E-A947-70E740481C1C}">
                  <a14:useLocalDpi xmlns:a14="http://schemas.microsoft.com/office/drawing/2010/main" val="0"/>
                </a:ext>
              </a:extLst>
            </a:blip>
            <a:srcRect l="14567" r="18393"/>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AD8DEA0A-8E73-8883-7252-C2592117B26C}"/>
                </a:ext>
              </a:extLst>
            </p:cNvPr>
            <p:cNvSpPr txBox="1">
              <a:spLocks/>
            </p:cNvSpPr>
            <p:nvPr/>
          </p:nvSpPr>
          <p:spPr>
            <a:xfrm>
              <a:off x="225880" y="9215762"/>
              <a:ext cx="1905971"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br>
                <a:rPr lang="en-US" sz="700" kern="0" cap="none" spc="0">
                  <a:solidFill>
                    <a:schemeClr val="bg1"/>
                  </a:solidFill>
                  <a:effectLst>
                    <a:outerShdw blurRad="635000" dir="5400000" algn="ctr" rotWithShape="0">
                      <a:srgbClr val="000000">
                        <a:alpha val="75000"/>
                      </a:srgbClr>
                    </a:outerShdw>
                  </a:effectLst>
                  <a:latin typeface="Finlandica" charset="0"/>
                </a:rPr>
              </a:br>
              <a:r>
                <a:rPr lang="en-US" sz="700" kern="0" cap="none" spc="0">
                  <a:solidFill>
                    <a:schemeClr val="bg1"/>
                  </a:solidFill>
                  <a:effectLst>
                    <a:outerShdw blurRad="635000" dir="5400000" algn="ctr" rotWithShape="0">
                      <a:srgbClr val="000000">
                        <a:alpha val="75000"/>
                      </a:srgbClr>
                    </a:outerShdw>
                  </a:effectLst>
                  <a:latin typeface="Finlandica" charset="0"/>
                </a:rPr>
                <a:t>Photo: Signe Brander / Helsingin </a:t>
              </a:r>
              <a:r>
                <a:rPr lang="en-US" sz="700" kern="0" cap="none" spc="0" err="1">
                  <a:solidFill>
                    <a:schemeClr val="bg1"/>
                  </a:solidFill>
                  <a:effectLst>
                    <a:outerShdw blurRad="635000" dir="5400000" algn="ctr" rotWithShape="0">
                      <a:srgbClr val="000000">
                        <a:alpha val="75000"/>
                      </a:srgbClr>
                    </a:outerShdw>
                  </a:effectLst>
                  <a:latin typeface="Finlandica" charset="0"/>
                </a:rPr>
                <a:t>kaupunginmuseo</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sp>
        <p:nvSpPr>
          <p:cNvPr id="27" name="TextBox 26">
            <a:extLst>
              <a:ext uri="{FF2B5EF4-FFF2-40B4-BE49-F238E27FC236}">
                <a16:creationId xmlns:a16="http://schemas.microsoft.com/office/drawing/2014/main" id="{6AE68C06-FCEF-17BE-0ED4-E2CC15904870}"/>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4F1E660E-F6CF-692D-D1A9-7C1B73EAE3B8}"/>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A short timeline of Finnish sauna</a:t>
            </a:r>
          </a:p>
        </p:txBody>
      </p:sp>
      <p:sp>
        <p:nvSpPr>
          <p:cNvPr id="56" name="Title 1">
            <a:extLst>
              <a:ext uri="{FF2B5EF4-FFF2-40B4-BE49-F238E27FC236}">
                <a16:creationId xmlns:a16="http://schemas.microsoft.com/office/drawing/2014/main" id="{F4738261-1CE5-DE12-BD1E-5CC5B6A671BF}"/>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9AAEE6F9-773B-0CCF-8780-36535436B42A}"/>
              </a:ext>
            </a:extLst>
          </p:cNvPr>
          <p:cNvSpPr/>
          <p:nvPr/>
        </p:nvSpPr>
        <p:spPr>
          <a:xfrm>
            <a:off x="918824"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FCAD5437-99DF-3213-1BBB-858CA2C6C2FC}"/>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2</a:t>
            </a:r>
          </a:p>
        </p:txBody>
      </p:sp>
      <p:sp>
        <p:nvSpPr>
          <p:cNvPr id="59" name="Title 1">
            <a:extLst>
              <a:ext uri="{FF2B5EF4-FFF2-40B4-BE49-F238E27FC236}">
                <a16:creationId xmlns:a16="http://schemas.microsoft.com/office/drawing/2014/main" id="{07286AE8-8F77-86D5-90B6-B0D54615883D}"/>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C9D0ACB6-D4C4-BB6F-7F07-23F80E43B806}"/>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3BD4E338-D4DB-FB34-590C-D5EB435EF5CA}"/>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110D9A31-9481-ACCF-8D15-1181CCAC32B3}"/>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0BAFB2C9-E45A-EACA-3FC1-16E4B781670E}"/>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0D5FDEFE-D022-7C7A-5EB0-AF2F78D22140}"/>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08B3310A-DD53-91AF-CC00-1F6AB976BDFD}"/>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48DE394E-F498-C30D-E89C-CA81F58B5E50}"/>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D8718A52-D1F6-6B20-A30D-4EDA5570F943}"/>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DEGREES OF FINNISH SAUNA</a:t>
            </a:r>
          </a:p>
        </p:txBody>
      </p:sp>
      <p:sp>
        <p:nvSpPr>
          <p:cNvPr id="21" name="Rectangle 20">
            <a:extLst>
              <a:ext uri="{FF2B5EF4-FFF2-40B4-BE49-F238E27FC236}">
                <a16:creationId xmlns:a16="http://schemas.microsoft.com/office/drawing/2014/main" id="{F13D4FF0-62F1-BE08-4E36-20587CD4F2C2}"/>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CB7764B-B29D-E714-B987-B585537BA88D}"/>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grpSp>
        <p:nvGrpSpPr>
          <p:cNvPr id="4" name="Group 3">
            <a:extLst>
              <a:ext uri="{FF2B5EF4-FFF2-40B4-BE49-F238E27FC236}">
                <a16:creationId xmlns:a16="http://schemas.microsoft.com/office/drawing/2014/main" id="{5EF7EB72-C325-EC1A-024F-3E18BEA3C101}"/>
              </a:ext>
            </a:extLst>
          </p:cNvPr>
          <p:cNvGrpSpPr/>
          <p:nvPr/>
        </p:nvGrpSpPr>
        <p:grpSpPr>
          <a:xfrm>
            <a:off x="4067944" y="635797"/>
            <a:ext cx="5076056" cy="4265480"/>
            <a:chOff x="5647932" y="627530"/>
            <a:chExt cx="5076056" cy="4265480"/>
          </a:xfrm>
        </p:grpSpPr>
        <p:pic>
          <p:nvPicPr>
            <p:cNvPr id="6" name="Picture 5">
              <a:extLst>
                <a:ext uri="{FF2B5EF4-FFF2-40B4-BE49-F238E27FC236}">
                  <a16:creationId xmlns:a16="http://schemas.microsoft.com/office/drawing/2014/main" id="{5A736DE5-669C-9FE8-57D9-BE27C109B1B3}"/>
                </a:ext>
              </a:extLst>
            </p:cNvPr>
            <p:cNvPicPr>
              <a:picLocks noChangeAspect="1"/>
            </p:cNvPicPr>
            <p:nvPr/>
          </p:nvPicPr>
          <p:blipFill>
            <a:blip r:embed="rId6">
              <a:extLst>
                <a:ext uri="{28A0092B-C50C-407E-A947-70E740481C1C}">
                  <a14:useLocalDpi xmlns:a14="http://schemas.microsoft.com/office/drawing/2010/main" val="0"/>
                </a:ext>
              </a:extLst>
            </a:blip>
            <a:srcRect l="10094" r="10094"/>
            <a:stretch/>
          </p:blipFill>
          <p:spPr>
            <a:xfrm>
              <a:off x="5647932" y="627530"/>
              <a:ext cx="5076056" cy="4265480"/>
            </a:xfrm>
            <a:prstGeom prst="rect">
              <a:avLst/>
            </a:prstGeom>
          </p:spPr>
        </p:pic>
        <p:sp>
          <p:nvSpPr>
            <p:cNvPr id="9" name="Footer Placeholder 4">
              <a:extLst>
                <a:ext uri="{FF2B5EF4-FFF2-40B4-BE49-F238E27FC236}">
                  <a16:creationId xmlns:a16="http://schemas.microsoft.com/office/drawing/2014/main" id="{1D749B33-FBB3-DFA7-29A6-FF4AD469D692}"/>
                </a:ext>
              </a:extLst>
            </p:cNvPr>
            <p:cNvSpPr txBox="1">
              <a:spLocks/>
            </p:cNvSpPr>
            <p:nvPr/>
          </p:nvSpPr>
          <p:spPr>
            <a:xfrm>
              <a:off x="5711432" y="4603358"/>
              <a:ext cx="1615827"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br>
                <a:rPr lang="en-US" sz="700" kern="0" cap="none" spc="0" dirty="0">
                  <a:solidFill>
                    <a:schemeClr val="bg1"/>
                  </a:solidFill>
                  <a:effectLst>
                    <a:outerShdw blurRad="635000" dir="5400000" algn="ctr" rotWithShape="0">
                      <a:srgbClr val="000000">
                        <a:alpha val="75000"/>
                      </a:srgbClr>
                    </a:outerShdw>
                  </a:effectLst>
                  <a:latin typeface="Finlandica" charset="0"/>
                </a:rPr>
              </a:br>
              <a:r>
                <a:rPr lang="en-US" sz="700" kern="0" cap="none" spc="0" dirty="0">
                  <a:solidFill>
                    <a:schemeClr val="bg1"/>
                  </a:solidFill>
                  <a:effectLst>
                    <a:outerShdw blurRad="635000" dir="5400000" algn="ctr" rotWithShape="0">
                      <a:srgbClr val="000000">
                        <a:alpha val="75000"/>
                      </a:srgbClr>
                    </a:outerShdw>
                  </a:effectLst>
                  <a:latin typeface="Finlandica" charset="0"/>
                </a:rPr>
                <a:t>Photo: Vesa Hakala / </a:t>
              </a:r>
              <a:r>
                <a:rPr lang="en-US" sz="700" kern="0" cap="none" spc="0" dirty="0" err="1">
                  <a:solidFill>
                    <a:schemeClr val="bg1"/>
                  </a:solidFill>
                  <a:effectLst>
                    <a:outerShdw blurRad="635000" dir="5400000" algn="ctr" rotWithShape="0">
                      <a:srgbClr val="000000">
                        <a:alpha val="75000"/>
                      </a:srgbClr>
                    </a:outerShdw>
                  </a:effectLst>
                  <a:latin typeface="Finlandica" charset="0"/>
                </a:rPr>
                <a:t>Keski-Suomen</a:t>
              </a:r>
              <a:r>
                <a:rPr lang="en-US" sz="700" kern="0" cap="none" spc="0" dirty="0">
                  <a:solidFill>
                    <a:schemeClr val="bg1"/>
                  </a:solidFill>
                  <a:effectLst>
                    <a:outerShdw blurRad="635000" dir="5400000" algn="ctr" rotWithShape="0">
                      <a:srgbClr val="000000">
                        <a:alpha val="75000"/>
                      </a:srgbClr>
                    </a:outerShdw>
                  </a:effectLst>
                  <a:latin typeface="Finlandica" charset="0"/>
                </a:rPr>
                <a:t> </a:t>
              </a:r>
              <a:r>
                <a:rPr lang="en-US" sz="700" kern="0" cap="none" spc="0" dirty="0" err="1">
                  <a:solidFill>
                    <a:schemeClr val="bg1"/>
                  </a:solidFill>
                  <a:effectLst>
                    <a:outerShdw blurRad="635000" dir="5400000" algn="ctr" rotWithShape="0">
                      <a:srgbClr val="000000">
                        <a:alpha val="75000"/>
                      </a:srgbClr>
                    </a:outerShdw>
                  </a:effectLst>
                  <a:latin typeface="Finlandica" charset="0"/>
                </a:rPr>
                <a:t>museo</a:t>
              </a: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p:txBody>
        </p:sp>
      </p:grpSp>
      <p:grpSp>
        <p:nvGrpSpPr>
          <p:cNvPr id="10" name="Group 9">
            <a:extLst>
              <a:ext uri="{FF2B5EF4-FFF2-40B4-BE49-F238E27FC236}">
                <a16:creationId xmlns:a16="http://schemas.microsoft.com/office/drawing/2014/main" id="{437D5A00-741A-354B-F800-29D85C02BBC3}"/>
              </a:ext>
            </a:extLst>
          </p:cNvPr>
          <p:cNvGrpSpPr/>
          <p:nvPr/>
        </p:nvGrpSpPr>
        <p:grpSpPr>
          <a:xfrm>
            <a:off x="-3901697" y="812730"/>
            <a:ext cx="3816000" cy="4274240"/>
            <a:chOff x="128210" y="5261357"/>
            <a:chExt cx="3816000" cy="4274240"/>
          </a:xfrm>
        </p:grpSpPr>
        <p:pic>
          <p:nvPicPr>
            <p:cNvPr id="12" name="Picture 11">
              <a:extLst>
                <a:ext uri="{FF2B5EF4-FFF2-40B4-BE49-F238E27FC236}">
                  <a16:creationId xmlns:a16="http://schemas.microsoft.com/office/drawing/2014/main" id="{7D12E521-68B9-981C-3E94-E0965552A9A8}"/>
                </a:ext>
              </a:extLst>
            </p:cNvPr>
            <p:cNvPicPr>
              <a:picLocks/>
            </p:cNvPicPr>
            <p:nvPr/>
          </p:nvPicPr>
          <p:blipFill>
            <a:blip r:embed="rId7">
              <a:extLst>
                <a:ext uri="{28A0092B-C50C-407E-A947-70E740481C1C}">
                  <a14:useLocalDpi xmlns:a14="http://schemas.microsoft.com/office/drawing/2010/main" val="0"/>
                </a:ext>
              </a:extLst>
            </a:blip>
            <a:srcRect l="10104" r="46460"/>
            <a:stretch>
              <a:fillRect/>
            </a:stretch>
          </p:blipFill>
          <p:spPr>
            <a:xfrm>
              <a:off x="128210" y="5261357"/>
              <a:ext cx="3816000" cy="4270734"/>
            </a:xfrm>
            <a:prstGeom prst="rect">
              <a:avLst/>
            </a:prstGeom>
          </p:spPr>
        </p:pic>
        <p:sp>
          <p:nvSpPr>
            <p:cNvPr id="14" name="Footer Placeholder 4">
              <a:extLst>
                <a:ext uri="{FF2B5EF4-FFF2-40B4-BE49-F238E27FC236}">
                  <a16:creationId xmlns:a16="http://schemas.microsoft.com/office/drawing/2014/main" id="{7F3C7E09-64DF-923E-403B-DC2ADA748B7D}"/>
                </a:ext>
              </a:extLst>
            </p:cNvPr>
            <p:cNvSpPr txBox="1">
              <a:spLocks/>
            </p:cNvSpPr>
            <p:nvPr/>
          </p:nvSpPr>
          <p:spPr>
            <a:xfrm>
              <a:off x="207897" y="9174151"/>
              <a:ext cx="1826648" cy="361446"/>
            </a:xfrm>
            <a:prstGeom prst="rect">
              <a:avLst/>
            </a:prstGeom>
          </p:spPr>
          <p:txBody>
            <a:bodyPr vert="horz" wrap="squar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br>
                <a:rPr lang="en-US" sz="700" kern="0" cap="none" spc="0" dirty="0">
                  <a:effectLst>
                    <a:outerShdw blurRad="635000" dir="5400000" algn="ctr" rotWithShape="0">
                      <a:srgbClr val="000000">
                        <a:alpha val="75000"/>
                      </a:srgbClr>
                    </a:outerShdw>
                  </a:effectLst>
                  <a:latin typeface="Finlandica" charset="0"/>
                </a:rPr>
              </a:br>
              <a:r>
                <a:rPr lang="en-US" sz="700" kern="0" cap="none" spc="0">
                  <a:solidFill>
                    <a:schemeClr val="bg1"/>
                  </a:solidFill>
                  <a:effectLst>
                    <a:outerShdw blurRad="635000" dir="5400000" algn="ctr" rotWithShape="0">
                      <a:srgbClr val="000000">
                        <a:alpha val="75000"/>
                      </a:srgbClr>
                    </a:outerShdw>
                  </a:effectLst>
                  <a:latin typeface="Finlandica"/>
                </a:rPr>
                <a:t>Tampere is the Sauna Capital of the World. Photo: </a:t>
              </a:r>
              <a:r>
                <a:rPr lang="en-US" sz="700" kern="0" cap="none" spc="0" dirty="0">
                  <a:solidFill>
                    <a:schemeClr val="bg1"/>
                  </a:solidFill>
                  <a:effectLst>
                    <a:outerShdw blurRad="635000" dir="5400000" algn="ctr" rotWithShape="0">
                      <a:srgbClr val="000000">
                        <a:alpha val="75000"/>
                      </a:srgbClr>
                    </a:outerShdw>
                  </a:effectLst>
                  <a:latin typeface="Finlandica"/>
                </a:rPr>
                <a:t>Sari Mäkelä / Visit Tampere</a:t>
              </a:r>
            </a:p>
          </p:txBody>
        </p:sp>
      </p:grpSp>
    </p:spTree>
    <p:custDataLst>
      <p:tags r:id="rId1"/>
    </p:custDataLst>
    <p:extLst>
      <p:ext uri="{BB962C8B-B14F-4D97-AF65-F5344CB8AC3E}">
        <p14:creationId xmlns:p14="http://schemas.microsoft.com/office/powerpoint/2010/main" val="1461867137"/>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0" presetClass="path" presetSubtype="0" repeatCount="0" accel="50000" decel="50000" fill="hold" nodeType="clickEffect">
                                  <p:stCondLst>
                                    <p:cond delay="0"/>
                                  </p:stCondLst>
                                  <p:childTnLst>
                                    <p:animMotion origin="layout" path="M 1.38889E-6 -1.35802E-6 L 0.00069 -0.91327 " pathEditMode="relative" rAng="0" ptsTypes="AA">
                                      <p:cBhvr>
                                        <p:cTn id="12" dur="2000" fill="hold"/>
                                        <p:tgtEl>
                                          <p:spTgt spid="3"/>
                                        </p:tgtEl>
                                        <p:attrNameLst>
                                          <p:attrName>ppt_x</p:attrName>
                                          <p:attrName>ppt_y</p:attrName>
                                        </p:attrNameLst>
                                      </p:cBhvr>
                                      <p:rCtr x="35" y="-45679"/>
                                    </p:animMotion>
                                  </p:childTnLst>
                                </p:cTn>
                              </p:par>
                              <p:par>
                                <p:cTn id="13" presetID="63" presetClass="path" presetSubtype="0" accel="50000" decel="50000" fill="hold" nodeType="withEffect">
                                  <p:stCondLst>
                                    <p:cond delay="0"/>
                                  </p:stCondLst>
                                  <p:childTnLst>
                                    <p:animMotion origin="layout" path="M 4.16667E-6 -1.60494E-6 L 0.69114 -1.60494E-6 " pathEditMode="relative" rAng="0" ptsTypes="AA">
                                      <p:cBhvr>
                                        <p:cTn id="14" dur="2500" fill="hold"/>
                                        <p:tgtEl>
                                          <p:spTgt spid="4"/>
                                        </p:tgtEl>
                                        <p:attrNameLst>
                                          <p:attrName>ppt_x</p:attrName>
                                          <p:attrName>ppt_y</p:attrName>
                                        </p:attrNameLst>
                                      </p:cBhvr>
                                      <p:rCtr x="34549" y="0"/>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0503 -0.03673 L 0.44636 -0.03673 " pathEditMode="relative" rAng="0" ptsTypes="AA">
                                      <p:cBhvr>
                                        <p:cTn id="18" dur="2000" fill="hold"/>
                                        <p:tgtEl>
                                          <p:spTgt spid="10"/>
                                        </p:tgtEl>
                                        <p:attrNameLst>
                                          <p:attrName>ppt_x</p:attrName>
                                          <p:attrName>ppt_y</p:attrName>
                                        </p:attrNameLst>
                                      </p:cBhvr>
                                      <p:rCtr x="225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15C97-BAF4-2108-C6EB-87D5CEA5CC0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E7A3D2F-9840-18D0-32EF-77C16061E196}"/>
              </a:ext>
            </a:extLst>
          </p:cNvPr>
          <p:cNvPicPr>
            <a:picLocks noChangeAspect="1"/>
          </p:cNvPicPr>
          <p:nvPr/>
        </p:nvPicPr>
        <p:blipFill>
          <a:blip r:embed="rId3">
            <a:extLst>
              <a:ext uri="{28A0092B-C50C-407E-A947-70E740481C1C}">
                <a14:useLocalDpi xmlns:a14="http://schemas.microsoft.com/office/drawing/2010/main" val="0"/>
              </a:ext>
            </a:extLst>
          </a:blip>
          <a:srcRect t="15730"/>
          <a:stretch>
            <a:fillRect/>
          </a:stretch>
        </p:blipFill>
        <p:spPr>
          <a:xfrm>
            <a:off x="-4" y="0"/>
            <a:ext cx="9144004" cy="5143500"/>
          </a:xfrm>
          <a:prstGeom prst="rect">
            <a:avLst/>
          </a:prstGeom>
        </p:spPr>
      </p:pic>
      <p:sp>
        <p:nvSpPr>
          <p:cNvPr id="8" name="Rectangle 7">
            <a:extLst>
              <a:ext uri="{FF2B5EF4-FFF2-40B4-BE49-F238E27FC236}">
                <a16:creationId xmlns:a16="http://schemas.microsoft.com/office/drawing/2014/main" id="{E2E86291-B748-2E62-B6B2-84B39A623B6D}"/>
              </a:ext>
            </a:extLst>
          </p:cNvPr>
          <p:cNvSpPr/>
          <p:nvPr/>
        </p:nvSpPr>
        <p:spPr>
          <a:xfrm>
            <a:off x="0" y="0"/>
            <a:ext cx="9144000" cy="5143500"/>
          </a:xfrm>
          <a:prstGeom prst="rect">
            <a:avLst/>
          </a:prstGeom>
          <a:solidFill>
            <a:schemeClr val="tx2">
              <a:alpha val="2534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46936936-58B5-45C4-9603-8A7C1E2BDC7F}"/>
              </a:ext>
            </a:extLst>
          </p:cNvPr>
          <p:cNvSpPr txBox="1">
            <a:spLocks/>
          </p:cNvSpPr>
          <p:nvPr/>
        </p:nvSpPr>
        <p:spPr>
          <a:xfrm>
            <a:off x="1511300" y="4739824"/>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700" kern="0" cap="none" spc="0">
              <a:solidFill>
                <a:schemeClr val="bg1"/>
              </a:solidFill>
            </a:endParaRPr>
          </a:p>
          <a:p>
            <a:pPr algn="ctr"/>
            <a:r>
              <a:rPr lang="en-US" sz="700" kern="0" cap="none" spc="0">
                <a:solidFill>
                  <a:schemeClr val="bg1"/>
                </a:solidFill>
              </a:rPr>
              <a:t>Photo: Aleksi Poutanen</a:t>
            </a:r>
          </a:p>
        </p:txBody>
      </p:sp>
      <p:sp>
        <p:nvSpPr>
          <p:cNvPr id="6" name="Title 1">
            <a:extLst>
              <a:ext uri="{FF2B5EF4-FFF2-40B4-BE49-F238E27FC236}">
                <a16:creationId xmlns:a16="http://schemas.microsoft.com/office/drawing/2014/main" id="{4963B099-21E9-158A-4C6A-F6BC7C2419E4}"/>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3/10</a:t>
            </a:r>
          </a:p>
        </p:txBody>
      </p:sp>
      <p:sp>
        <p:nvSpPr>
          <p:cNvPr id="7" name="Title 1">
            <a:extLst>
              <a:ext uri="{FF2B5EF4-FFF2-40B4-BE49-F238E27FC236}">
                <a16:creationId xmlns:a16="http://schemas.microsoft.com/office/drawing/2014/main" id="{0C16778E-7E15-D2EC-DDE6-4133CA43647F}"/>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2000">
                <a:solidFill>
                  <a:schemeClr val="bg1"/>
                </a:solidFill>
              </a:rPr>
              <a:t>Homelike warmth: </a:t>
            </a:r>
          </a:p>
          <a:p>
            <a:pPr algn="ctr"/>
            <a:r>
              <a:rPr lang="en-GB" sz="2000">
                <a:solidFill>
                  <a:schemeClr val="bg1"/>
                </a:solidFill>
              </a:rPr>
              <a:t>Sauna as a part of Finnish life</a:t>
            </a:r>
            <a:endParaRPr lang="en-US" sz="1800">
              <a:solidFill>
                <a:schemeClr val="bg1"/>
              </a:solidFill>
              <a:effectLst>
                <a:outerShdw blurRad="994667" dir="5400000" sx="102000" sy="102000" algn="ctr" rotWithShape="0">
                  <a:srgbClr val="000000"/>
                </a:outerShdw>
              </a:effectLst>
              <a:latin typeface="Finlandica"/>
            </a:endParaRPr>
          </a:p>
        </p:txBody>
      </p:sp>
      <p:pic>
        <p:nvPicPr>
          <p:cNvPr id="4" name="Picture 3">
            <a:extLst>
              <a:ext uri="{FF2B5EF4-FFF2-40B4-BE49-F238E27FC236}">
                <a16:creationId xmlns:a16="http://schemas.microsoft.com/office/drawing/2014/main" id="{CCAF4608-CEBF-A4A9-8FD1-6AA40DDD1232}"/>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2658018367"/>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EA408-84E6-45F2-4315-E7DE0F93E71C}"/>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B47BCAC7-096F-06D7-43CF-37A7577CA1DC}"/>
              </a:ext>
            </a:extLst>
          </p:cNvPr>
          <p:cNvGrpSpPr/>
          <p:nvPr/>
        </p:nvGrpSpPr>
        <p:grpSpPr>
          <a:xfrm>
            <a:off x="4067944" y="627016"/>
            <a:ext cx="5076056" cy="4265479"/>
            <a:chOff x="4067944" y="627018"/>
            <a:chExt cx="5076056" cy="4265479"/>
          </a:xfrm>
        </p:grpSpPr>
        <p:pic>
          <p:nvPicPr>
            <p:cNvPr id="17" name="Picture 16">
              <a:extLst>
                <a:ext uri="{FF2B5EF4-FFF2-40B4-BE49-F238E27FC236}">
                  <a16:creationId xmlns:a16="http://schemas.microsoft.com/office/drawing/2014/main" id="{3D6AEBAE-5606-A4C3-669C-E4488514F4A8}"/>
                </a:ext>
              </a:extLst>
            </p:cNvPr>
            <p:cNvPicPr>
              <a:picLocks noChangeAspect="1"/>
            </p:cNvPicPr>
            <p:nvPr/>
          </p:nvPicPr>
          <p:blipFill>
            <a:blip r:embed="rId4">
              <a:extLst>
                <a:ext uri="{28A0092B-C50C-407E-A947-70E740481C1C}">
                  <a14:useLocalDpi xmlns:a14="http://schemas.microsoft.com/office/drawing/2010/main" val="0"/>
                </a:ext>
              </a:extLst>
            </a:blip>
            <a:srcRect l="4441" r="16371"/>
            <a:stretch>
              <a:fillRect/>
            </a:stretch>
          </p:blipFill>
          <p:spPr>
            <a:xfrm>
              <a:off x="4067944" y="627018"/>
              <a:ext cx="5076056" cy="4265479"/>
            </a:xfrm>
            <a:prstGeom prst="rect">
              <a:avLst/>
            </a:prstGeom>
          </p:spPr>
        </p:pic>
        <p:sp>
          <p:nvSpPr>
            <p:cNvPr id="18" name="Footer Placeholder 4">
              <a:extLst>
                <a:ext uri="{FF2B5EF4-FFF2-40B4-BE49-F238E27FC236}">
                  <a16:creationId xmlns:a16="http://schemas.microsoft.com/office/drawing/2014/main" id="{88308DD2-7E8B-064A-24EE-70161BD50C87}"/>
                </a:ext>
              </a:extLst>
            </p:cNvPr>
            <p:cNvSpPr txBox="1">
              <a:spLocks/>
            </p:cNvSpPr>
            <p:nvPr/>
          </p:nvSpPr>
          <p:spPr>
            <a:xfrm>
              <a:off x="4124690" y="4590983"/>
              <a:ext cx="873637" cy="238655"/>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Aleksi Poutanen</a:t>
              </a:r>
            </a:p>
          </p:txBody>
        </p:sp>
      </p:grpSp>
      <p:sp>
        <p:nvSpPr>
          <p:cNvPr id="31" name="Rectangle 30">
            <a:extLst>
              <a:ext uri="{FF2B5EF4-FFF2-40B4-BE49-F238E27FC236}">
                <a16:creationId xmlns:a16="http://schemas.microsoft.com/office/drawing/2014/main" id="{2F1CE0AB-B432-1F7C-784B-784FB7DF9286}"/>
              </a:ext>
            </a:extLst>
          </p:cNvPr>
          <p:cNvSpPr/>
          <p:nvPr/>
        </p:nvSpPr>
        <p:spPr>
          <a:xfrm flipV="1">
            <a:off x="1830223" y="2736631"/>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3535822F-F8DB-60C1-1492-1D531C58CFA0}"/>
              </a:ext>
            </a:extLst>
          </p:cNvPr>
          <p:cNvGrpSpPr/>
          <p:nvPr/>
        </p:nvGrpSpPr>
        <p:grpSpPr>
          <a:xfrm>
            <a:off x="586409" y="1812026"/>
            <a:ext cx="3002628" cy="575436"/>
            <a:chOff x="560418" y="2381064"/>
            <a:chExt cx="3002628" cy="575436"/>
          </a:xfrm>
        </p:grpSpPr>
        <p:sp>
          <p:nvSpPr>
            <p:cNvPr id="38" name="Title 1">
              <a:extLst>
                <a:ext uri="{FF2B5EF4-FFF2-40B4-BE49-F238E27FC236}">
                  <a16:creationId xmlns:a16="http://schemas.microsoft.com/office/drawing/2014/main" id="{A32482D4-7437-1B1A-4719-B0D3090F10FB}"/>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9" name="Title 1">
              <a:extLst>
                <a:ext uri="{FF2B5EF4-FFF2-40B4-BE49-F238E27FC236}">
                  <a16:creationId xmlns:a16="http://schemas.microsoft.com/office/drawing/2014/main" id="{9EDC87A3-F02B-32BF-5B85-D184CBE32F0F}"/>
                </a:ext>
              </a:extLst>
            </p:cNvPr>
            <p:cNvSpPr txBox="1">
              <a:spLocks/>
            </p:cNvSpPr>
            <p:nvPr/>
          </p:nvSpPr>
          <p:spPr>
            <a:xfrm>
              <a:off x="560418" y="2381064"/>
              <a:ext cx="3002628" cy="3077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2000"/>
                <a:t>Sauna belongs to everyone.</a:t>
              </a:r>
              <a:r>
                <a:rPr lang="en-GB" sz="2000" b="0"/>
                <a:t> </a:t>
              </a:r>
              <a:endParaRPr lang="en-US" sz="1800">
                <a:solidFill>
                  <a:schemeClr val="tx1"/>
                </a:solidFill>
                <a:ea typeface="+mj-lt"/>
                <a:cs typeface="+mj-lt"/>
              </a:endParaRPr>
            </a:p>
          </p:txBody>
        </p:sp>
      </p:grpSp>
      <p:sp>
        <p:nvSpPr>
          <p:cNvPr id="19" name="Title 1">
            <a:extLst>
              <a:ext uri="{FF2B5EF4-FFF2-40B4-BE49-F238E27FC236}">
                <a16:creationId xmlns:a16="http://schemas.microsoft.com/office/drawing/2014/main" id="{9C85ECBD-4B7E-D0E9-FB4B-13CC5FEA8308}"/>
              </a:ext>
            </a:extLst>
          </p:cNvPr>
          <p:cNvSpPr txBox="1">
            <a:spLocks/>
          </p:cNvSpPr>
          <p:nvPr/>
        </p:nvSpPr>
        <p:spPr>
          <a:xfrm>
            <a:off x="1020856" y="3057914"/>
            <a:ext cx="2070214" cy="846386"/>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1100" b="0"/>
              <a:t>It is inclusive by nature: for all genders, generations, and backgrounds. A typical Finn uses the sauna at least once a week, often on Saturday evenings. </a:t>
            </a:r>
            <a:endParaRPr lang="en-US" sz="400" b="0">
              <a:solidFill>
                <a:schemeClr val="tx1"/>
              </a:solidFill>
              <a:ea typeface="+mj-lt"/>
              <a:cs typeface="+mj-lt"/>
            </a:endParaRPr>
          </a:p>
        </p:txBody>
      </p:sp>
      <p:grpSp>
        <p:nvGrpSpPr>
          <p:cNvPr id="3" name="Group 2">
            <a:extLst>
              <a:ext uri="{FF2B5EF4-FFF2-40B4-BE49-F238E27FC236}">
                <a16:creationId xmlns:a16="http://schemas.microsoft.com/office/drawing/2014/main" id="{AFECE3FF-104D-9892-7090-DA0D1BFE0EA7}"/>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BFA318EA-AE39-8FF0-7EC5-1B42951EC5A1}"/>
                </a:ext>
              </a:extLst>
            </p:cNvPr>
            <p:cNvPicPr>
              <a:picLocks/>
            </p:cNvPicPr>
            <p:nvPr/>
          </p:nvPicPr>
          <p:blipFill>
            <a:blip r:embed="rId5">
              <a:extLst>
                <a:ext uri="{28A0092B-C50C-407E-A947-70E740481C1C}">
                  <a14:useLocalDpi xmlns:a14="http://schemas.microsoft.com/office/drawing/2010/main" val="0"/>
                </a:ext>
              </a:extLst>
            </a:blip>
            <a:srcRect l="18562" r="21958"/>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35125588-F2E4-A878-D4F5-210D4F477D08}"/>
                </a:ext>
              </a:extLst>
            </p:cNvPr>
            <p:cNvSpPr txBox="1">
              <a:spLocks/>
            </p:cNvSpPr>
            <p:nvPr/>
          </p:nvSpPr>
          <p:spPr>
            <a:xfrm>
              <a:off x="243010" y="9215762"/>
              <a:ext cx="881652"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Maija </a:t>
              </a:r>
              <a:r>
                <a:rPr lang="en-US" sz="700" kern="0" cap="none" spc="0" err="1">
                  <a:solidFill>
                    <a:schemeClr val="bg1"/>
                  </a:solidFill>
                  <a:effectLst>
                    <a:outerShdw blurRad="635000" dir="5400000" algn="ctr" rotWithShape="0">
                      <a:srgbClr val="000000">
                        <a:alpha val="75000"/>
                      </a:srgbClr>
                    </a:outerShdw>
                  </a:effectLst>
                  <a:latin typeface="Finlandica" charset="0"/>
                </a:rPr>
                <a:t>Astikainen</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grpSp>
        <p:nvGrpSpPr>
          <p:cNvPr id="11" name="Group 10">
            <a:extLst>
              <a:ext uri="{FF2B5EF4-FFF2-40B4-BE49-F238E27FC236}">
                <a16:creationId xmlns:a16="http://schemas.microsoft.com/office/drawing/2014/main" id="{DA4E0508-B484-E113-E669-C04641D193D4}"/>
              </a:ext>
            </a:extLst>
          </p:cNvPr>
          <p:cNvGrpSpPr/>
          <p:nvPr/>
        </p:nvGrpSpPr>
        <p:grpSpPr>
          <a:xfrm>
            <a:off x="4067944" y="627016"/>
            <a:ext cx="5076056" cy="4265480"/>
            <a:chOff x="4067944" y="627530"/>
            <a:chExt cx="5076056" cy="4265480"/>
          </a:xfrm>
        </p:grpSpPr>
        <p:pic>
          <p:nvPicPr>
            <p:cNvPr id="13" name="Picture 12">
              <a:extLst>
                <a:ext uri="{FF2B5EF4-FFF2-40B4-BE49-F238E27FC236}">
                  <a16:creationId xmlns:a16="http://schemas.microsoft.com/office/drawing/2014/main" id="{817B19EB-0B1D-C09C-F6EE-D8CF4C9327F5}"/>
                </a:ext>
              </a:extLst>
            </p:cNvPr>
            <p:cNvPicPr>
              <a:picLocks noChangeAspect="1"/>
            </p:cNvPicPr>
            <p:nvPr/>
          </p:nvPicPr>
          <p:blipFill>
            <a:blip r:embed="rId6">
              <a:extLst>
                <a:ext uri="{28A0092B-C50C-407E-A947-70E740481C1C}">
                  <a14:useLocalDpi xmlns:a14="http://schemas.microsoft.com/office/drawing/2010/main" val="0"/>
                </a:ext>
              </a:extLst>
            </a:blip>
            <a:srcRect l="14669" r="5897"/>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6193A5AA-2A10-9B21-35C6-84FB8D5DFB5A}"/>
                </a:ext>
              </a:extLst>
            </p:cNvPr>
            <p:cNvSpPr txBox="1">
              <a:spLocks/>
            </p:cNvSpPr>
            <p:nvPr/>
          </p:nvSpPr>
          <p:spPr>
            <a:xfrm>
              <a:off x="4124690" y="4515125"/>
              <a:ext cx="896079" cy="323165"/>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700" kern="0" cap="none" spc="0">
                <a:solidFill>
                  <a:schemeClr val="bg1"/>
                </a:solidFill>
                <a:effectLst>
                  <a:outerShdw blurRad="635000" dir="5400000" algn="ctr" rotWithShape="0">
                    <a:srgbClr val="000000">
                      <a:alpha val="75000"/>
                    </a:srgbClr>
                  </a:outerShdw>
                </a:effectLst>
                <a:latin typeface="Finlandica" charset="0"/>
              </a:endParaRPr>
            </a:p>
            <a:p>
              <a:endParaRPr lang="en-US" sz="700" kern="0" cap="none" spc="0">
                <a:solidFill>
                  <a:schemeClr val="bg1"/>
                </a:solidFill>
                <a:effectLst>
                  <a:outerShdw blurRad="635000" dir="5400000" algn="ctr" rotWithShape="0">
                    <a:srgbClr val="000000">
                      <a:alpha val="75000"/>
                    </a:srgbClr>
                  </a:outerShdw>
                </a:effectLst>
                <a:latin typeface="Finlandica" charset="0"/>
              </a:endParaRPr>
            </a:p>
            <a:p>
              <a:r>
                <a:rPr lang="en-US" sz="700" kern="0" cap="none" spc="0">
                  <a:solidFill>
                    <a:schemeClr val="bg1"/>
                  </a:solidFill>
                  <a:effectLst>
                    <a:outerShdw blurRad="635000" dir="5400000" algn="ctr" rotWithShape="0">
                      <a:srgbClr val="000000">
                        <a:alpha val="75000"/>
                      </a:srgbClr>
                    </a:outerShdw>
                  </a:effectLst>
                  <a:latin typeface="Finlandica" charset="0"/>
                </a:rPr>
                <a:t>Photo: Anni Hartikainen</a:t>
              </a:r>
              <a:endParaRPr lang="en-US" sz="700" kern="0" cap="none" spc="0" noProof="0">
                <a:solidFill>
                  <a:schemeClr val="bg1"/>
                </a:solidFill>
                <a:effectLst>
                  <a:outerShdw blurRad="635000" dir="5400000" algn="ctr" rotWithShape="0">
                    <a:srgbClr val="000000">
                      <a:alpha val="75000"/>
                    </a:srgbClr>
                  </a:outerShdw>
                </a:effectLst>
                <a:latin typeface="Finlandica" charset="0"/>
              </a:endParaRPr>
            </a:p>
          </p:txBody>
        </p:sp>
      </p:grpSp>
      <p:sp>
        <p:nvSpPr>
          <p:cNvPr id="27" name="TextBox 26">
            <a:extLst>
              <a:ext uri="{FF2B5EF4-FFF2-40B4-BE49-F238E27FC236}">
                <a16:creationId xmlns:a16="http://schemas.microsoft.com/office/drawing/2014/main" id="{585263AB-B966-2D9A-0103-C9384E98A6B6}"/>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A00E6B63-F0C8-3259-C0E8-A2330FFEA403}"/>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Homelike warmth: Sauna as a part of Finnish life</a:t>
            </a:r>
          </a:p>
        </p:txBody>
      </p:sp>
      <p:sp>
        <p:nvSpPr>
          <p:cNvPr id="56" name="Title 1">
            <a:extLst>
              <a:ext uri="{FF2B5EF4-FFF2-40B4-BE49-F238E27FC236}">
                <a16:creationId xmlns:a16="http://schemas.microsoft.com/office/drawing/2014/main" id="{944C3B33-56F1-B88D-1D7F-2BDC4E4D2693}"/>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44AE72F4-479D-FEF7-D53B-4DAF53CA5549}"/>
              </a:ext>
            </a:extLst>
          </p:cNvPr>
          <p:cNvSpPr/>
          <p:nvPr/>
        </p:nvSpPr>
        <p:spPr>
          <a:xfrm>
            <a:off x="1213319"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872420C8-6B12-4096-9430-7DE58959441D}"/>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4EDB0DF0-E5F4-B68D-9695-0B74F4000825}"/>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3</a:t>
            </a:r>
          </a:p>
        </p:txBody>
      </p:sp>
      <p:sp>
        <p:nvSpPr>
          <p:cNvPr id="60" name="Title 1">
            <a:extLst>
              <a:ext uri="{FF2B5EF4-FFF2-40B4-BE49-F238E27FC236}">
                <a16:creationId xmlns:a16="http://schemas.microsoft.com/office/drawing/2014/main" id="{6D806130-5E32-4037-CD90-D3BBF973443E}"/>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78D8E12A-18D1-2FCD-20F5-DD7BCABEC50F}"/>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B546521D-128D-6072-F030-FAA6922957A6}"/>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5797FC8A-17AA-88A4-8076-2E0246686B01}"/>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3EB9BC5D-F1CE-E6D5-1996-DB1FEEB39817}"/>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DCC388B9-52ED-BB9B-63C9-DFB83C482204}"/>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925E09A7-9E1C-08FE-8346-0C7D7B7012B1}"/>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F733DC2F-6B16-004B-90B4-84DB1489621A}"/>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DEGREES OF FINNISH SAUNA</a:t>
            </a:r>
          </a:p>
        </p:txBody>
      </p:sp>
      <p:sp>
        <p:nvSpPr>
          <p:cNvPr id="21" name="Rectangle 20">
            <a:extLst>
              <a:ext uri="{FF2B5EF4-FFF2-40B4-BE49-F238E27FC236}">
                <a16:creationId xmlns:a16="http://schemas.microsoft.com/office/drawing/2014/main" id="{3704702E-D71F-95E4-050C-0A91AD837FEF}"/>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C9CCF37-465C-41F1-9EFE-4B8C64E3998F}"/>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Tree>
    <p:custDataLst>
      <p:tags r:id="rId1"/>
    </p:custDataLst>
    <p:extLst>
      <p:ext uri="{BB962C8B-B14F-4D97-AF65-F5344CB8AC3E}">
        <p14:creationId xmlns:p14="http://schemas.microsoft.com/office/powerpoint/2010/main" val="1109670201"/>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2.46914E-7 L 0.69114 2.46914E-7 " pathEditMode="relative" rAng="0" ptsTypes="AA">
                                      <p:cBhvr>
                                        <p:cTn id="25" dur="2500" fill="hold"/>
                                        <p:tgtEl>
                                          <p:spTgt spid="11"/>
                                        </p:tgtEl>
                                        <p:attrNameLst>
                                          <p:attrName>ppt_x</p:attrName>
                                          <p:attrName>ppt_y</p:attrName>
                                        </p:attrNameLst>
                                      </p:cBhvr>
                                      <p:rCtr x="345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6F8E2-3203-812B-E03E-D2FE8E1FE4B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54384BA-D4F2-90F5-78F2-C6C2B1CA4C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034"/>
            <a:ext cx="9144000" cy="5141432"/>
          </a:xfrm>
          <a:prstGeom prst="rect">
            <a:avLst/>
          </a:prstGeom>
        </p:spPr>
      </p:pic>
      <p:sp>
        <p:nvSpPr>
          <p:cNvPr id="8" name="Rectangle 7">
            <a:extLst>
              <a:ext uri="{FF2B5EF4-FFF2-40B4-BE49-F238E27FC236}">
                <a16:creationId xmlns:a16="http://schemas.microsoft.com/office/drawing/2014/main" id="{EE65161B-D3DB-9F12-09F5-131D91E30C49}"/>
              </a:ext>
            </a:extLst>
          </p:cNvPr>
          <p:cNvSpPr/>
          <p:nvPr/>
        </p:nvSpPr>
        <p:spPr>
          <a:xfrm>
            <a:off x="0" y="-1034"/>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9C44418A-D393-AA20-7AC0-B53F73496A3B}"/>
              </a:ext>
            </a:extLst>
          </p:cNvPr>
          <p:cNvSpPr txBox="1">
            <a:spLocks/>
          </p:cNvSpPr>
          <p:nvPr/>
        </p:nvSpPr>
        <p:spPr>
          <a:xfrm>
            <a:off x="1511300" y="4685964"/>
            <a:ext cx="6121400" cy="323165"/>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700" kern="0" cap="none" spc="0">
              <a:solidFill>
                <a:schemeClr val="bg1"/>
              </a:solidFill>
            </a:endParaRPr>
          </a:p>
          <a:p>
            <a:pPr algn="ctr"/>
            <a:br>
              <a:rPr lang="en-US" sz="700" kern="0" cap="none" spc="0">
                <a:solidFill>
                  <a:schemeClr val="bg1"/>
                </a:solidFill>
              </a:rPr>
            </a:br>
            <a:r>
              <a:rPr lang="en-US" sz="700" kern="0" cap="none" spc="0">
                <a:solidFill>
                  <a:schemeClr val="bg1"/>
                </a:solidFill>
              </a:rPr>
              <a:t>Photo: Maija </a:t>
            </a:r>
            <a:r>
              <a:rPr lang="en-US" sz="700" kern="0" cap="none" spc="0" err="1">
                <a:solidFill>
                  <a:schemeClr val="bg1"/>
                </a:solidFill>
              </a:rPr>
              <a:t>Astikainen</a:t>
            </a:r>
            <a:endParaRPr lang="en-US" sz="700" kern="0" cap="none" spc="0">
              <a:solidFill>
                <a:schemeClr val="bg1"/>
              </a:solidFill>
            </a:endParaRPr>
          </a:p>
        </p:txBody>
      </p:sp>
      <p:sp>
        <p:nvSpPr>
          <p:cNvPr id="6" name="Title 1">
            <a:extLst>
              <a:ext uri="{FF2B5EF4-FFF2-40B4-BE49-F238E27FC236}">
                <a16:creationId xmlns:a16="http://schemas.microsoft.com/office/drawing/2014/main" id="{BFB20F2C-BD2F-38AF-512D-836ED7927AC3}"/>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4/10</a:t>
            </a:r>
          </a:p>
        </p:txBody>
      </p:sp>
      <p:sp>
        <p:nvSpPr>
          <p:cNvPr id="7" name="Title 1">
            <a:extLst>
              <a:ext uri="{FF2B5EF4-FFF2-40B4-BE49-F238E27FC236}">
                <a16:creationId xmlns:a16="http://schemas.microsoft.com/office/drawing/2014/main" id="{427208A9-D69C-F684-A9D8-32F5487242E9}"/>
              </a:ext>
            </a:extLst>
          </p:cNvPr>
          <p:cNvSpPr txBox="1">
            <a:spLocks/>
          </p:cNvSpPr>
          <p:nvPr/>
        </p:nvSpPr>
        <p:spPr>
          <a:xfrm>
            <a:off x="1170041" y="2459851"/>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2000">
                <a:solidFill>
                  <a:schemeClr val="bg1"/>
                </a:solidFill>
              </a:rPr>
              <a:t>To each their own – from smoke to skyline</a:t>
            </a:r>
            <a:r>
              <a:rPr lang="en-GB" sz="2000" b="0">
                <a:solidFill>
                  <a:schemeClr val="bg1"/>
                </a:solidFill>
              </a:rPr>
              <a:t> </a:t>
            </a:r>
            <a:endParaRPr lang="en-US" sz="1800">
              <a:solidFill>
                <a:schemeClr val="bg1"/>
              </a:solidFill>
              <a:effectLst>
                <a:outerShdw blurRad="994667" dir="5400000" sx="102000" sy="102000" algn="ctr" rotWithShape="0">
                  <a:srgbClr val="000000"/>
                </a:outerShdw>
              </a:effectLst>
              <a:latin typeface="Finlandica"/>
            </a:endParaRPr>
          </a:p>
        </p:txBody>
      </p:sp>
      <p:pic>
        <p:nvPicPr>
          <p:cNvPr id="4" name="Picture 3">
            <a:extLst>
              <a:ext uri="{FF2B5EF4-FFF2-40B4-BE49-F238E27FC236}">
                <a16:creationId xmlns:a16="http://schemas.microsoft.com/office/drawing/2014/main" id="{FE9F7CDA-AC5B-36E9-3E32-5C5DFB171904}"/>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017383267"/>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B7D13-155A-031D-B43E-9C9B40DAFACF}"/>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CFA19CB5-F0EE-A6EB-C2C7-8B6AB737E7EB}"/>
              </a:ext>
            </a:extLst>
          </p:cNvPr>
          <p:cNvSpPr txBox="1">
            <a:spLocks/>
          </p:cNvSpPr>
          <p:nvPr/>
        </p:nvSpPr>
        <p:spPr>
          <a:xfrm>
            <a:off x="1020856" y="3057914"/>
            <a:ext cx="2070214" cy="846386"/>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1100" b="0" dirty="0"/>
              <a:t>There are also single-heated and continuously heated </a:t>
            </a:r>
          </a:p>
          <a:p>
            <a:pPr algn="ctr"/>
            <a:r>
              <a:rPr lang="en-GB" sz="1100" b="0" dirty="0"/>
              <a:t>options, and both offer slightly different experiences in terms of heat and humidity. </a:t>
            </a:r>
            <a:endParaRPr lang="en-FI" sz="1100" dirty="0"/>
          </a:p>
        </p:txBody>
      </p:sp>
      <p:grpSp>
        <p:nvGrpSpPr>
          <p:cNvPr id="5" name="Group 4">
            <a:extLst>
              <a:ext uri="{FF2B5EF4-FFF2-40B4-BE49-F238E27FC236}">
                <a16:creationId xmlns:a16="http://schemas.microsoft.com/office/drawing/2014/main" id="{CDFA4072-0D98-70CD-D1DE-7AD6DF891C70}"/>
              </a:ext>
            </a:extLst>
          </p:cNvPr>
          <p:cNvGrpSpPr/>
          <p:nvPr/>
        </p:nvGrpSpPr>
        <p:grpSpPr>
          <a:xfrm>
            <a:off x="853889" y="1346249"/>
            <a:ext cx="2324746" cy="1107996"/>
            <a:chOff x="899359" y="2428835"/>
            <a:chExt cx="2324746" cy="1107996"/>
          </a:xfrm>
        </p:grpSpPr>
        <p:sp>
          <p:nvSpPr>
            <p:cNvPr id="38" name="Title 1">
              <a:extLst>
                <a:ext uri="{FF2B5EF4-FFF2-40B4-BE49-F238E27FC236}">
                  <a16:creationId xmlns:a16="http://schemas.microsoft.com/office/drawing/2014/main" id="{26849ABE-8087-7899-A5C4-2EA1B084AE2A}"/>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9" name="Title 1">
              <a:extLst>
                <a:ext uri="{FF2B5EF4-FFF2-40B4-BE49-F238E27FC236}">
                  <a16:creationId xmlns:a16="http://schemas.microsoft.com/office/drawing/2014/main" id="{641FC8A1-DBD8-1408-8276-A3F2DB318C71}"/>
                </a:ext>
              </a:extLst>
            </p:cNvPr>
            <p:cNvSpPr txBox="1">
              <a:spLocks/>
            </p:cNvSpPr>
            <p:nvPr/>
          </p:nvSpPr>
          <p:spPr>
            <a:xfrm>
              <a:off x="899359" y="2428835"/>
              <a:ext cx="2324746" cy="1107996"/>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1800" dirty="0"/>
                <a:t>Saunas come in many forms: electric, wood-heated, and smoke saunas.</a:t>
              </a:r>
              <a:r>
                <a:rPr lang="en-GB" sz="1800" b="0" dirty="0"/>
                <a:t> </a:t>
              </a:r>
              <a:endParaRPr kumimoji="0" lang="en-US" sz="1000" i="0" u="none" strike="noStrike" kern="1200" cap="none" spc="0" normalizeH="0" baseline="0" noProof="0" dirty="0">
                <a:ln>
                  <a:noFill/>
                </a:ln>
                <a:solidFill>
                  <a:srgbClr val="002EA2"/>
                </a:solidFill>
                <a:effectLst/>
                <a:uLnTx/>
                <a:uFillTx/>
                <a:ea typeface="+mj-lt"/>
                <a:cs typeface="+mj-lt"/>
              </a:endParaRPr>
            </a:p>
          </p:txBody>
        </p:sp>
      </p:grpSp>
      <p:sp>
        <p:nvSpPr>
          <p:cNvPr id="6" name="Rectangle 5">
            <a:extLst>
              <a:ext uri="{FF2B5EF4-FFF2-40B4-BE49-F238E27FC236}">
                <a16:creationId xmlns:a16="http://schemas.microsoft.com/office/drawing/2014/main" id="{ED15B5F0-EACE-3A71-63E6-82FA186F6DF2}"/>
              </a:ext>
            </a:extLst>
          </p:cNvPr>
          <p:cNvSpPr/>
          <p:nvPr/>
        </p:nvSpPr>
        <p:spPr>
          <a:xfrm flipV="1">
            <a:off x="1758762" y="2760650"/>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7455A08B-EA69-C8E2-5EAD-2419B3178B4B}"/>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F46FD582-0F45-68C9-8DEB-E9A367BC2CFE}"/>
                </a:ext>
              </a:extLst>
            </p:cNvPr>
            <p:cNvPicPr>
              <a:picLocks/>
            </p:cNvPicPr>
            <p:nvPr/>
          </p:nvPicPr>
          <p:blipFill>
            <a:blip r:embed="rId4">
              <a:extLst>
                <a:ext uri="{28A0092B-C50C-407E-A947-70E740481C1C}">
                  <a14:useLocalDpi xmlns:a14="http://schemas.microsoft.com/office/drawing/2010/main" val="0"/>
                </a:ext>
              </a:extLst>
            </a:blip>
            <a:srcRect t="19211" b="6827"/>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54C13C5B-A7DF-3FBB-2E53-DC23D76328F5}"/>
                </a:ext>
              </a:extLst>
            </p:cNvPr>
            <p:cNvSpPr txBox="1">
              <a:spLocks/>
            </p:cNvSpPr>
            <p:nvPr/>
          </p:nvSpPr>
          <p:spPr>
            <a:xfrm>
              <a:off x="243010" y="9215762"/>
              <a:ext cx="1654299"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br>
                <a:rPr lang="en-US" sz="700" kern="0" cap="none" spc="0">
                  <a:solidFill>
                    <a:schemeClr val="bg1"/>
                  </a:solidFill>
                  <a:effectLst>
                    <a:outerShdw blurRad="206420" algn="ctr" rotWithShape="0">
                      <a:srgbClr val="000000"/>
                    </a:outerShdw>
                  </a:effectLst>
                  <a:latin typeface="Finlandica" charset="0"/>
                </a:rPr>
              </a:br>
              <a:r>
                <a:rPr lang="en-US" sz="700" kern="0" cap="none" spc="0">
                  <a:solidFill>
                    <a:schemeClr val="bg1"/>
                  </a:solidFill>
                  <a:effectLst>
                    <a:outerShdw blurRad="206420" algn="ctr" rotWithShape="0">
                      <a:srgbClr val="000000"/>
                    </a:outerShdw>
                  </a:effectLst>
                  <a:latin typeface="Finlandica" charset="0"/>
                </a:rPr>
                <a:t>Photo: Miinu </a:t>
              </a:r>
              <a:r>
                <a:rPr lang="en-US" sz="700" kern="0" cap="none" spc="0" err="1">
                  <a:solidFill>
                    <a:schemeClr val="bg1"/>
                  </a:solidFill>
                  <a:effectLst>
                    <a:outerShdw blurRad="206420" algn="ctr" rotWithShape="0">
                      <a:srgbClr val="000000"/>
                    </a:outerShdw>
                  </a:effectLst>
                  <a:latin typeface="Finlandica" charset="0"/>
                </a:rPr>
                <a:t>Mäkela</a:t>
              </a:r>
              <a:r>
                <a:rPr lang="en-US" sz="700" kern="0" cap="none" spc="0">
                  <a:solidFill>
                    <a:schemeClr val="bg1"/>
                  </a:solidFill>
                  <a:effectLst>
                    <a:outerShdw blurRad="206420" algn="ctr" rotWithShape="0">
                      <a:srgbClr val="000000"/>
                    </a:outerShdw>
                  </a:effectLst>
                  <a:latin typeface="Finlandica" charset="0"/>
                </a:rPr>
                <a:t>̈ / </a:t>
              </a:r>
              <a:r>
                <a:rPr lang="en-US" sz="700" kern="0" cap="none" spc="0" err="1">
                  <a:solidFill>
                    <a:schemeClr val="bg1"/>
                  </a:solidFill>
                  <a:effectLst>
                    <a:outerShdw blurRad="206420" algn="ctr" rotWithShape="0">
                      <a:srgbClr val="000000"/>
                    </a:outerShdw>
                  </a:effectLst>
                  <a:latin typeface="Finlandica" charset="0"/>
                </a:rPr>
                <a:t>Vapriikin</a:t>
              </a:r>
              <a:r>
                <a:rPr lang="en-US" sz="700" kern="0" cap="none" spc="0">
                  <a:solidFill>
                    <a:schemeClr val="bg1"/>
                  </a:solidFill>
                  <a:effectLst>
                    <a:outerShdw blurRad="206420" algn="ctr" rotWithShape="0">
                      <a:srgbClr val="000000"/>
                    </a:outerShdw>
                  </a:effectLst>
                  <a:latin typeface="Finlandica" charset="0"/>
                </a:rPr>
                <a:t> </a:t>
              </a:r>
              <a:r>
                <a:rPr lang="en-US" sz="700" kern="0" cap="none" spc="0" err="1">
                  <a:solidFill>
                    <a:schemeClr val="bg1"/>
                  </a:solidFill>
                  <a:effectLst>
                    <a:outerShdw blurRad="206420" algn="ctr" rotWithShape="0">
                      <a:srgbClr val="000000"/>
                    </a:outerShdw>
                  </a:effectLst>
                  <a:latin typeface="Finlandica" charset="0"/>
                </a:rPr>
                <a:t>kuva-arkisto</a:t>
              </a:r>
              <a:endParaRPr lang="en-US" sz="700" kern="0" cap="none" spc="0">
                <a:solidFill>
                  <a:schemeClr val="bg1"/>
                </a:solidFill>
                <a:effectLst>
                  <a:outerShdw blurRad="206420" algn="ctr" rotWithShape="0">
                    <a:srgbClr val="000000"/>
                  </a:outerShdw>
                </a:effectLst>
                <a:latin typeface="Finlandica" charset="0"/>
              </a:endParaRPr>
            </a:p>
          </p:txBody>
        </p:sp>
      </p:grpSp>
      <p:grpSp>
        <p:nvGrpSpPr>
          <p:cNvPr id="69" name="Group 68">
            <a:extLst>
              <a:ext uri="{FF2B5EF4-FFF2-40B4-BE49-F238E27FC236}">
                <a16:creationId xmlns:a16="http://schemas.microsoft.com/office/drawing/2014/main" id="{48A50253-6BFB-9356-69F2-CF84049AF4C2}"/>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67A48C72-0D5B-AC1B-AFBC-8A1B7CFAB818}"/>
                </a:ext>
              </a:extLst>
            </p:cNvPr>
            <p:cNvPicPr>
              <a:picLocks noChangeAspect="1"/>
            </p:cNvPicPr>
            <p:nvPr/>
          </p:nvPicPr>
          <p:blipFill>
            <a:blip r:embed="rId5">
              <a:extLst>
                <a:ext uri="{28A0092B-C50C-407E-A947-70E740481C1C}">
                  <a14:useLocalDpi xmlns:a14="http://schemas.microsoft.com/office/drawing/2010/main" val="0"/>
                </a:ext>
              </a:extLst>
            </a:blip>
            <a:srcRect l="17660" r="3004"/>
            <a:stretch>
              <a:fillRect/>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FCBDE021-0D11-8FE1-242A-CD426E85B9BB}"/>
                </a:ext>
              </a:extLst>
            </p:cNvPr>
            <p:cNvSpPr txBox="1">
              <a:spLocks/>
            </p:cNvSpPr>
            <p:nvPr/>
          </p:nvSpPr>
          <p:spPr>
            <a:xfrm>
              <a:off x="4131444" y="4583307"/>
              <a:ext cx="945772"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a:t>
              </a:r>
              <a:r>
                <a:rPr lang="en-US" sz="700" kern="0" cap="none" spc="0" err="1">
                  <a:solidFill>
                    <a:schemeClr val="bg1"/>
                  </a:solidFill>
                  <a:effectLst>
                    <a:outerShdw blurRad="635000" dir="5400000" algn="ctr" rotWithShape="0">
                      <a:srgbClr val="000000">
                        <a:alpha val="75000"/>
                      </a:srgbClr>
                    </a:outerShdw>
                  </a:effectLst>
                  <a:latin typeface="Finlandica" charset="0"/>
                </a:rPr>
                <a:t>Saunafromfinland</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grpSp>
        <p:nvGrpSpPr>
          <p:cNvPr id="4" name="Group 3">
            <a:extLst>
              <a:ext uri="{FF2B5EF4-FFF2-40B4-BE49-F238E27FC236}">
                <a16:creationId xmlns:a16="http://schemas.microsoft.com/office/drawing/2014/main" id="{0F0AD68E-F6AC-AFB1-B9FD-11B493CC629C}"/>
              </a:ext>
            </a:extLst>
          </p:cNvPr>
          <p:cNvGrpSpPr/>
          <p:nvPr/>
        </p:nvGrpSpPr>
        <p:grpSpPr>
          <a:xfrm>
            <a:off x="4067944" y="627016"/>
            <a:ext cx="5076056" cy="4265479"/>
            <a:chOff x="4067944" y="627018"/>
            <a:chExt cx="5076056" cy="4265479"/>
          </a:xfrm>
        </p:grpSpPr>
        <p:pic>
          <p:nvPicPr>
            <p:cNvPr id="17" name="Picture 16">
              <a:extLst>
                <a:ext uri="{FF2B5EF4-FFF2-40B4-BE49-F238E27FC236}">
                  <a16:creationId xmlns:a16="http://schemas.microsoft.com/office/drawing/2014/main" id="{D1307A3A-0501-1B83-1643-B39E32218488}"/>
                </a:ext>
              </a:extLst>
            </p:cNvPr>
            <p:cNvPicPr>
              <a:picLocks noChangeAspect="1"/>
            </p:cNvPicPr>
            <p:nvPr/>
          </p:nvPicPr>
          <p:blipFill>
            <a:blip r:embed="rId6">
              <a:extLst>
                <a:ext uri="{28A0092B-C50C-407E-A947-70E740481C1C}">
                  <a14:useLocalDpi xmlns:a14="http://schemas.microsoft.com/office/drawing/2010/main" val="0"/>
                </a:ext>
              </a:extLst>
            </a:blip>
            <a:srcRect l="7443" r="13197"/>
            <a:stretch>
              <a:fillRect/>
            </a:stretch>
          </p:blipFill>
          <p:spPr>
            <a:xfrm>
              <a:off x="4067944" y="627018"/>
              <a:ext cx="5076056" cy="4265479"/>
            </a:xfrm>
            <a:prstGeom prst="rect">
              <a:avLst/>
            </a:prstGeom>
          </p:spPr>
        </p:pic>
        <p:sp>
          <p:nvSpPr>
            <p:cNvPr id="18" name="Footer Placeholder 4">
              <a:extLst>
                <a:ext uri="{FF2B5EF4-FFF2-40B4-BE49-F238E27FC236}">
                  <a16:creationId xmlns:a16="http://schemas.microsoft.com/office/drawing/2014/main" id="{69296B3D-1BE9-D6FA-B230-3C306E9D5A14}"/>
                </a:ext>
              </a:extLst>
            </p:cNvPr>
            <p:cNvSpPr txBox="1">
              <a:spLocks/>
            </p:cNvSpPr>
            <p:nvPr/>
          </p:nvSpPr>
          <p:spPr>
            <a:xfrm>
              <a:off x="4124690" y="4591882"/>
              <a:ext cx="843180"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Henri Sinisalmi</a:t>
              </a:r>
            </a:p>
          </p:txBody>
        </p:sp>
      </p:grpSp>
      <p:sp>
        <p:nvSpPr>
          <p:cNvPr id="27" name="TextBox 26">
            <a:extLst>
              <a:ext uri="{FF2B5EF4-FFF2-40B4-BE49-F238E27FC236}">
                <a16:creationId xmlns:a16="http://schemas.microsoft.com/office/drawing/2014/main" id="{2C001B4F-03E2-F52D-FBC9-F2ECA535CD61}"/>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4D19F61A-CBCA-482E-412B-E4DE2CF3CD55}"/>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To each their own – from smoke to skyline</a:t>
            </a:r>
          </a:p>
        </p:txBody>
      </p:sp>
      <p:sp>
        <p:nvSpPr>
          <p:cNvPr id="56" name="Title 1">
            <a:extLst>
              <a:ext uri="{FF2B5EF4-FFF2-40B4-BE49-F238E27FC236}">
                <a16:creationId xmlns:a16="http://schemas.microsoft.com/office/drawing/2014/main" id="{49F4BFB9-943E-8391-F26A-2D19CBF23193}"/>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DC4BF5F3-3168-9A02-4995-0F818B2A29F4}"/>
              </a:ext>
            </a:extLst>
          </p:cNvPr>
          <p:cNvSpPr/>
          <p:nvPr/>
        </p:nvSpPr>
        <p:spPr>
          <a:xfrm>
            <a:off x="1505479"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05C40BB3-1592-5995-DAD5-B86F3F64B576}"/>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28FC4C25-863B-8676-9729-F6772023307C}"/>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BC19CD07-A61F-E420-3210-DC4CAE4335C8}"/>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4</a:t>
            </a:r>
          </a:p>
        </p:txBody>
      </p:sp>
      <p:sp>
        <p:nvSpPr>
          <p:cNvPr id="61" name="Title 1">
            <a:extLst>
              <a:ext uri="{FF2B5EF4-FFF2-40B4-BE49-F238E27FC236}">
                <a16:creationId xmlns:a16="http://schemas.microsoft.com/office/drawing/2014/main" id="{FC40ECB2-CAFB-3266-32EE-5BB100D7BFAF}"/>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BAB15BC6-1569-3143-EAD6-C1775CD01445}"/>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DF5CBA91-1642-1C71-B0C6-645FFAD06F9E}"/>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5851B799-6D03-FE8E-DE64-93449D5A6290}"/>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A629A13C-BA31-CDF7-7A92-5A9A36C2CCD9}"/>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71ED936B-F6EC-E3A2-F4EF-B4C6E4516BBE}"/>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AFE5666C-512F-5E83-18A8-2E86ED12AE12}"/>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DEGREES OF FINNISH SAUNA</a:t>
            </a:r>
          </a:p>
        </p:txBody>
      </p:sp>
      <p:sp>
        <p:nvSpPr>
          <p:cNvPr id="21" name="Rectangle 20">
            <a:extLst>
              <a:ext uri="{FF2B5EF4-FFF2-40B4-BE49-F238E27FC236}">
                <a16:creationId xmlns:a16="http://schemas.microsoft.com/office/drawing/2014/main" id="{58A60FD5-A8AE-EDF7-37A6-2FF81D8E8AFE}"/>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FA92882-6550-E002-2F21-D1B09645EB50}"/>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grpSp>
        <p:nvGrpSpPr>
          <p:cNvPr id="10" name="Group 9">
            <a:extLst>
              <a:ext uri="{FF2B5EF4-FFF2-40B4-BE49-F238E27FC236}">
                <a16:creationId xmlns:a16="http://schemas.microsoft.com/office/drawing/2014/main" id="{70D6B39D-6C4C-705A-C9E2-13923D0FC84F}"/>
              </a:ext>
            </a:extLst>
          </p:cNvPr>
          <p:cNvGrpSpPr/>
          <p:nvPr/>
        </p:nvGrpSpPr>
        <p:grpSpPr>
          <a:xfrm>
            <a:off x="4067944" y="614273"/>
            <a:ext cx="5076056" cy="4265480"/>
            <a:chOff x="4049656" y="627530"/>
            <a:chExt cx="5076056" cy="4265480"/>
          </a:xfrm>
        </p:grpSpPr>
        <p:pic>
          <p:nvPicPr>
            <p:cNvPr id="11" name="Picture 10">
              <a:extLst>
                <a:ext uri="{FF2B5EF4-FFF2-40B4-BE49-F238E27FC236}">
                  <a16:creationId xmlns:a16="http://schemas.microsoft.com/office/drawing/2014/main" id="{5F7B8EB1-32E1-E7CE-FEEF-8D428517DD24}"/>
                </a:ext>
              </a:extLst>
            </p:cNvPr>
            <p:cNvPicPr>
              <a:picLocks noChangeAspect="1"/>
            </p:cNvPicPr>
            <p:nvPr/>
          </p:nvPicPr>
          <p:blipFill>
            <a:blip r:embed="rId7">
              <a:extLst>
                <a:ext uri="{28A0092B-C50C-407E-A947-70E740481C1C}">
                  <a14:useLocalDpi xmlns:a14="http://schemas.microsoft.com/office/drawing/2010/main" val="0"/>
                </a:ext>
              </a:extLst>
            </a:blip>
            <a:srcRect l="12871" t="12" r="7941" b="-12"/>
            <a:stretch>
              <a:fillRect/>
            </a:stretch>
          </p:blipFill>
          <p:spPr>
            <a:xfrm>
              <a:off x="4049656" y="627530"/>
              <a:ext cx="5076056" cy="4265480"/>
            </a:xfrm>
            <a:prstGeom prst="rect">
              <a:avLst/>
            </a:prstGeom>
          </p:spPr>
        </p:pic>
        <p:sp>
          <p:nvSpPr>
            <p:cNvPr id="16" name="Footer Placeholder 4">
              <a:extLst>
                <a:ext uri="{FF2B5EF4-FFF2-40B4-BE49-F238E27FC236}">
                  <a16:creationId xmlns:a16="http://schemas.microsoft.com/office/drawing/2014/main" id="{B087344A-F662-A285-7B32-9EEDD66ED802}"/>
                </a:ext>
              </a:extLst>
            </p:cNvPr>
            <p:cNvSpPr txBox="1">
              <a:spLocks/>
            </p:cNvSpPr>
            <p:nvPr/>
          </p:nvSpPr>
          <p:spPr>
            <a:xfrm>
              <a:off x="4124690" y="4515125"/>
              <a:ext cx="851195" cy="323165"/>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700" kern="0" cap="none" spc="0">
                <a:solidFill>
                  <a:schemeClr val="bg1"/>
                </a:solidFill>
                <a:effectLst>
                  <a:outerShdw blurRad="635000" dir="5400000" algn="ctr" rotWithShape="0">
                    <a:srgbClr val="000000">
                      <a:alpha val="75000"/>
                    </a:srgbClr>
                  </a:outerShdw>
                </a:effectLst>
                <a:latin typeface="Finlandica" charset="0"/>
              </a:endParaRPr>
            </a:p>
            <a:p>
              <a:endParaRPr lang="en-US" sz="700" kern="0" cap="none" spc="0">
                <a:solidFill>
                  <a:schemeClr val="bg1"/>
                </a:solidFill>
                <a:effectLst>
                  <a:outerShdw blurRad="635000" dir="5400000" algn="ctr" rotWithShape="0">
                    <a:srgbClr val="000000">
                      <a:alpha val="75000"/>
                    </a:srgbClr>
                  </a:outerShdw>
                </a:effectLst>
                <a:latin typeface="Finlandica" charset="0"/>
              </a:endParaRPr>
            </a:p>
            <a:p>
              <a:r>
                <a:rPr lang="en-US" sz="700" kern="0" cap="none" spc="0">
                  <a:solidFill>
                    <a:schemeClr val="bg1"/>
                  </a:solidFill>
                  <a:effectLst>
                    <a:outerShdw blurRad="635000" dir="5400000" algn="ctr" rotWithShape="0">
                      <a:srgbClr val="000000">
                        <a:alpha val="75000"/>
                      </a:srgbClr>
                    </a:outerShdw>
                  </a:effectLst>
                  <a:latin typeface="Finlandica" charset="0"/>
                </a:rPr>
                <a:t>Photo: Aleksi Poutanen</a:t>
              </a:r>
              <a:endParaRPr lang="en-US" sz="700" kern="0" cap="none" spc="0" noProof="0">
                <a:solidFill>
                  <a:schemeClr val="bg1"/>
                </a:solidFill>
                <a:effectLst>
                  <a:outerShdw blurRad="635000" dir="5400000" algn="ctr" rotWithShape="0">
                    <a:srgbClr val="000000">
                      <a:alpha val="75000"/>
                    </a:srgbClr>
                  </a:outerShdw>
                </a:effectLst>
                <a:latin typeface="Finlandica" charset="0"/>
              </a:endParaRPr>
            </a:p>
          </p:txBody>
        </p:sp>
      </p:grpSp>
      <p:grpSp>
        <p:nvGrpSpPr>
          <p:cNvPr id="13" name="Group 12">
            <a:extLst>
              <a:ext uri="{FF2B5EF4-FFF2-40B4-BE49-F238E27FC236}">
                <a16:creationId xmlns:a16="http://schemas.microsoft.com/office/drawing/2014/main" id="{A89D9F76-96BA-C1B2-5231-5D4BC87CD197}"/>
              </a:ext>
            </a:extLst>
          </p:cNvPr>
          <p:cNvGrpSpPr/>
          <p:nvPr/>
        </p:nvGrpSpPr>
        <p:grpSpPr>
          <a:xfrm>
            <a:off x="-3901697" y="812730"/>
            <a:ext cx="3816000" cy="4270734"/>
            <a:chOff x="144397" y="5261357"/>
            <a:chExt cx="3816000" cy="4270734"/>
          </a:xfrm>
        </p:grpSpPr>
        <p:pic>
          <p:nvPicPr>
            <p:cNvPr id="14" name="Picture 13">
              <a:extLst>
                <a:ext uri="{FF2B5EF4-FFF2-40B4-BE49-F238E27FC236}">
                  <a16:creationId xmlns:a16="http://schemas.microsoft.com/office/drawing/2014/main" id="{ADAA4184-CE48-E4A5-0587-F30AF38FA512}"/>
                </a:ext>
              </a:extLst>
            </p:cNvPr>
            <p:cNvPicPr>
              <a:picLocks/>
            </p:cNvPicPr>
            <p:nvPr/>
          </p:nvPicPr>
          <p:blipFill>
            <a:blip r:embed="rId8">
              <a:extLst>
                <a:ext uri="{28A0092B-C50C-407E-A947-70E740481C1C}">
                  <a14:useLocalDpi xmlns:a14="http://schemas.microsoft.com/office/drawing/2010/main" val="0"/>
                </a:ext>
              </a:extLst>
            </a:blip>
            <a:srcRect t="12683" b="12683"/>
            <a:stretch/>
          </p:blipFill>
          <p:spPr>
            <a:xfrm>
              <a:off x="144397" y="5261357"/>
              <a:ext cx="3816000" cy="4270734"/>
            </a:xfrm>
            <a:prstGeom prst="rect">
              <a:avLst/>
            </a:prstGeom>
          </p:spPr>
        </p:pic>
        <p:sp>
          <p:nvSpPr>
            <p:cNvPr id="15" name="Footer Placeholder 4">
              <a:extLst>
                <a:ext uri="{FF2B5EF4-FFF2-40B4-BE49-F238E27FC236}">
                  <a16:creationId xmlns:a16="http://schemas.microsoft.com/office/drawing/2014/main" id="{750F674F-2A95-7F2B-30CC-71810FF83239}"/>
                </a:ext>
              </a:extLst>
            </p:cNvPr>
            <p:cNvSpPr txBox="1">
              <a:spLocks/>
            </p:cNvSpPr>
            <p:nvPr/>
          </p:nvSpPr>
          <p:spPr>
            <a:xfrm>
              <a:off x="207897" y="9230577"/>
              <a:ext cx="807913" cy="238655"/>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Henri Sinisalmi</a:t>
              </a:r>
            </a:p>
          </p:txBody>
        </p:sp>
      </p:grpSp>
    </p:spTree>
    <p:custDataLst>
      <p:tags r:id="rId1"/>
    </p:custDataLst>
    <p:extLst>
      <p:ext uri="{BB962C8B-B14F-4D97-AF65-F5344CB8AC3E}">
        <p14:creationId xmlns:p14="http://schemas.microsoft.com/office/powerpoint/2010/main" val="3472794539"/>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750" fill="hold"/>
                                        <p:tgtEl>
                                          <p:spTgt spid="6"/>
                                        </p:tgtEl>
                                        <p:attrNameLst>
                                          <p:attrName>ppt_w</p:attrName>
                                        </p:attrNameLst>
                                      </p:cBhvr>
                                      <p:tavLst>
                                        <p:tav tm="0">
                                          <p:val>
                                            <p:strVal val="#ppt_w*0.70"/>
                                          </p:val>
                                        </p:tav>
                                        <p:tav tm="100000">
                                          <p:val>
                                            <p:strVal val="#ppt_w"/>
                                          </p:val>
                                        </p:tav>
                                      </p:tavLst>
                                    </p:anim>
                                    <p:anim calcmode="lin" valueType="num">
                                      <p:cBhvr>
                                        <p:cTn id="14" dur="750" fill="hold"/>
                                        <p:tgtEl>
                                          <p:spTgt spid="6"/>
                                        </p:tgtEl>
                                        <p:attrNameLst>
                                          <p:attrName>ppt_h</p:attrName>
                                        </p:attrNameLst>
                                      </p:cBhvr>
                                      <p:tavLst>
                                        <p:tav tm="0">
                                          <p:val>
                                            <p:strVal val="#ppt_h"/>
                                          </p:val>
                                        </p:tav>
                                        <p:tav tm="100000">
                                          <p:val>
                                            <p:strVal val="#ppt_h"/>
                                          </p:val>
                                        </p:tav>
                                      </p:tavLst>
                                    </p:anim>
                                    <p:animEffect transition="in" filter="fade">
                                      <p:cBhvr>
                                        <p:cTn id="15" dur="750"/>
                                        <p:tgtEl>
                                          <p:spTgt spid="6"/>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p:tgtEl>
                                          <p:spTgt spid="9"/>
                                        </p:tgtEl>
                                        <p:attrNameLst>
                                          <p:attrName>ppt_y</p:attrName>
                                        </p:attrNameLst>
                                      </p:cBhvr>
                                      <p:tavLst>
                                        <p:tav tm="0">
                                          <p:val>
                                            <p:strVal val="#ppt_y-#ppt_h*1.125000"/>
                                          </p:val>
                                        </p:tav>
                                        <p:tav tm="100000">
                                          <p:val>
                                            <p:strVal val="#ppt_y"/>
                                          </p:val>
                                        </p:tav>
                                      </p:tavLst>
                                    </p:anim>
                                    <p:animEffect transition="in" filter="wipe(down)">
                                      <p:cBhvr>
                                        <p:cTn id="19" dur="1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1.38889E-6 2.46914E-7 L 0.69115 2.46914E-7 " pathEditMode="relative" rAng="0" ptsTypes="AA">
                                      <p:cBhvr>
                                        <p:cTn id="25" dur="2500" fill="hold"/>
                                        <p:tgtEl>
                                          <p:spTgt spid="10"/>
                                        </p:tgtEl>
                                        <p:attrNameLst>
                                          <p:attrName>ppt_x</p:attrName>
                                          <p:attrName>ppt_y</p:attrName>
                                        </p:attrNameLst>
                                      </p:cBhvr>
                                      <p:rCtr x="34549" y="0"/>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4.16667E-6 2.46914E-7 L 0.69114 2.46914E-7 " pathEditMode="relative" rAng="0" ptsTypes="AA">
                                      <p:cBhvr>
                                        <p:cTn id="29" dur="2500" fill="hold"/>
                                        <p:tgtEl>
                                          <p:spTgt spid="4"/>
                                        </p:tgtEl>
                                        <p:attrNameLst>
                                          <p:attrName>ppt_x</p:attrName>
                                          <p:attrName>ppt_y</p:attrName>
                                        </p:attrNameLst>
                                      </p:cBhvr>
                                      <p:rCtr x="34549" y="0"/>
                                    </p:animMotion>
                                  </p:childTnLst>
                                </p:cTn>
                              </p:par>
                              <p:par>
                                <p:cTn id="30" presetID="0" presetClass="path" presetSubtype="0" accel="50000" decel="50000" fill="hold" nodeType="withEffect">
                                  <p:stCondLst>
                                    <p:cond delay="0"/>
                                  </p:stCondLst>
                                  <p:childTnLst>
                                    <p:animMotion origin="layout" path="M -0.00503 -0.03673 L 0.44636 -0.03673 " pathEditMode="relative" rAng="0" ptsTypes="AA">
                                      <p:cBhvr>
                                        <p:cTn id="31" dur="2000" fill="hold"/>
                                        <p:tgtEl>
                                          <p:spTgt spid="13"/>
                                        </p:tgtEl>
                                        <p:attrNameLst>
                                          <p:attrName>ppt_x</p:attrName>
                                          <p:attrName>ppt_y</p:attrName>
                                        </p:attrNameLst>
                                      </p:cBhvr>
                                      <p:rCtr x="225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1|2"/>
</p:tagLst>
</file>

<file path=ppt/tags/tag10.xml><?xml version="1.0" encoding="utf-8"?>
<p:tagLst xmlns:a="http://schemas.openxmlformats.org/drawingml/2006/main" xmlns:r="http://schemas.openxmlformats.org/officeDocument/2006/relationships" xmlns:p="http://schemas.openxmlformats.org/presentationml/2006/main">
  <p:tag name="TIMING" val="|2.1|2"/>
</p:tagLst>
</file>

<file path=ppt/tags/tag2.xml><?xml version="1.0" encoding="utf-8"?>
<p:tagLst xmlns:a="http://schemas.openxmlformats.org/drawingml/2006/main" xmlns:r="http://schemas.openxmlformats.org/officeDocument/2006/relationships" xmlns:p="http://schemas.openxmlformats.org/presentationml/2006/main">
  <p:tag name="TIMING" val="|2.1|2"/>
</p:tagLst>
</file>

<file path=ppt/tags/tag3.xml><?xml version="1.0" encoding="utf-8"?>
<p:tagLst xmlns:a="http://schemas.openxmlformats.org/drawingml/2006/main" xmlns:r="http://schemas.openxmlformats.org/officeDocument/2006/relationships" xmlns:p="http://schemas.openxmlformats.org/presentationml/2006/main">
  <p:tag name="TIMING" val="|2.1|2"/>
</p:tagLst>
</file>

<file path=ppt/tags/tag4.xml><?xml version="1.0" encoding="utf-8"?>
<p:tagLst xmlns:a="http://schemas.openxmlformats.org/drawingml/2006/main" xmlns:r="http://schemas.openxmlformats.org/officeDocument/2006/relationships" xmlns:p="http://schemas.openxmlformats.org/presentationml/2006/main">
  <p:tag name="TIMING" val="|2.1|2"/>
</p:tagLst>
</file>

<file path=ppt/tags/tag5.xml><?xml version="1.0" encoding="utf-8"?>
<p:tagLst xmlns:a="http://schemas.openxmlformats.org/drawingml/2006/main" xmlns:r="http://schemas.openxmlformats.org/officeDocument/2006/relationships" xmlns:p="http://schemas.openxmlformats.org/presentationml/2006/main">
  <p:tag name="TIMING" val="|2.1|2"/>
</p:tagLst>
</file>

<file path=ppt/tags/tag6.xml><?xml version="1.0" encoding="utf-8"?>
<p:tagLst xmlns:a="http://schemas.openxmlformats.org/drawingml/2006/main" xmlns:r="http://schemas.openxmlformats.org/officeDocument/2006/relationships" xmlns:p="http://schemas.openxmlformats.org/presentationml/2006/main">
  <p:tag name="TIMING" val="|2.1|2"/>
</p:tagLst>
</file>

<file path=ppt/tags/tag7.xml><?xml version="1.0" encoding="utf-8"?>
<p:tagLst xmlns:a="http://schemas.openxmlformats.org/drawingml/2006/main" xmlns:r="http://schemas.openxmlformats.org/officeDocument/2006/relationships" xmlns:p="http://schemas.openxmlformats.org/presentationml/2006/main">
  <p:tag name="TIMING" val="|2.1|2"/>
</p:tagLst>
</file>

<file path=ppt/tags/tag8.xml><?xml version="1.0" encoding="utf-8"?>
<p:tagLst xmlns:a="http://schemas.openxmlformats.org/drawingml/2006/main" xmlns:r="http://schemas.openxmlformats.org/officeDocument/2006/relationships" xmlns:p="http://schemas.openxmlformats.org/presentationml/2006/main">
  <p:tag name="TIMING" val="|2.1|2"/>
</p:tagLst>
</file>

<file path=ppt/tags/tag9.xml><?xml version="1.0" encoding="utf-8"?>
<p:tagLst xmlns:a="http://schemas.openxmlformats.org/drawingml/2006/main" xmlns:r="http://schemas.openxmlformats.org/officeDocument/2006/relationships" xmlns:p="http://schemas.openxmlformats.org/presentationml/2006/main">
  <p:tag name="TIMING" val="|2.1|2"/>
</p:tagLst>
</file>

<file path=ppt/theme/theme1.xml><?xml version="1.0" encoding="utf-8"?>
<a:theme xmlns:a="http://schemas.openxmlformats.org/drawingml/2006/main" name="1_Suomi Finland">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sample-3" id="{6FAB1604-9D14-244B-882D-43918BB39F72}" vid="{192F1151-D6F4-5B41-8D6D-8226306E68D8}"/>
    </a:ext>
  </a:extLst>
</a:theme>
</file>

<file path=ppt/theme/theme2.xml><?xml version="1.0" encoding="utf-8"?>
<a:theme xmlns:a="http://schemas.openxmlformats.org/drawingml/2006/main" name="1_Suomi Finland Blanco">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sample-3" id="{6FAB1604-9D14-244B-882D-43918BB39F72}" vid="{93BE7513-DF57-F74C-996A-32E01F2B7527}"/>
    </a:ext>
  </a:extLst>
</a:theme>
</file>

<file path=ppt/theme/theme3.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142e32c-b0cf-45f9-98c1-f62222713002">
      <Terms xmlns="http://schemas.microsoft.com/office/infopath/2007/PartnerControls"/>
    </lcf76f155ced4ddcb4097134ff3c332f>
    <TaxCatchAll xmlns="f6001937-131a-4e96-baff-ca13d4d9a11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Asiakirja" ma:contentTypeID="0x0101007E97F60DBB650B439C66544DB200CF18" ma:contentTypeVersion="16" ma:contentTypeDescription="Luo uusi asiakirja." ma:contentTypeScope="" ma:versionID="cc85c03be4846ac38415ddf460bb8477">
  <xsd:schema xmlns:xsd="http://www.w3.org/2001/XMLSchema" xmlns:xs="http://www.w3.org/2001/XMLSchema" xmlns:p="http://schemas.microsoft.com/office/2006/metadata/properties" xmlns:ns2="d142e32c-b0cf-45f9-98c1-f62222713002" xmlns:ns3="f6001937-131a-4e96-baff-ca13d4d9a111" targetNamespace="http://schemas.microsoft.com/office/2006/metadata/properties" ma:root="true" ma:fieldsID="6c5e4209a0e5abd100b371e8e4456b3a" ns2:_="" ns3:_="">
    <xsd:import namespace="d142e32c-b0cf-45f9-98c1-f62222713002"/>
    <xsd:import namespace="f6001937-131a-4e96-baff-ca13d4d9a11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42e32c-b0cf-45f9-98c1-f622227130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descriptio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Kuvien tunnisteet" ma:readOnly="false" ma:fieldId="{5cf76f15-5ced-4ddc-b409-7134ff3c332f}" ma:taxonomyMulti="true" ma:sspId="8f6d711f-df4e-4bf6-8041-a5aa06f7ca2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6001937-131a-4e96-baff-ca13d4d9a111"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1eca013-5f85-49bc-81d3-8764c7494792}" ma:internalName="TaxCatchAll" ma:showField="CatchAllData" ma:web="f6001937-131a-4e96-baff-ca13d4d9a111">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9681288-7806-430D-9BBA-254DCC6ED82F}">
  <ds:schemaRefs>
    <ds:schemaRef ds:uri="http://schemas.microsoft.com/sharepoint/v3/contenttype/forms"/>
  </ds:schemaRefs>
</ds:datastoreItem>
</file>

<file path=customXml/itemProps2.xml><?xml version="1.0" encoding="utf-8"?>
<ds:datastoreItem xmlns:ds="http://schemas.openxmlformats.org/officeDocument/2006/customXml" ds:itemID="{B6AE11A5-BEE4-47AE-A876-D224C8F94A57}">
  <ds:schemaRefs>
    <ds:schemaRef ds:uri="http://purl.org/dc/dcmitype/"/>
    <ds:schemaRef ds:uri="d142e32c-b0cf-45f9-98c1-f62222713002"/>
    <ds:schemaRef ds:uri="http://schemas.microsoft.com/office/2006/metadata/properties"/>
    <ds:schemaRef ds:uri="f6001937-131a-4e96-baff-ca13d4d9a111"/>
    <ds:schemaRef ds:uri="http://schemas.openxmlformats.org/package/2006/metadata/core-properties"/>
    <ds:schemaRef ds:uri="http://purl.org/dc/elements/1.1/"/>
    <ds:schemaRef ds:uri="http://purl.org/dc/terms/"/>
    <ds:schemaRef ds:uri="http://schemas.microsoft.com/office/2006/documentManagement/types"/>
    <ds:schemaRef ds:uri="http://www.w3.org/XML/1998/namespace"/>
    <ds:schemaRef ds:uri="http://schemas.microsoft.com/office/infopath/2007/PartnerControls"/>
  </ds:schemaRefs>
</ds:datastoreItem>
</file>

<file path=customXml/itemProps3.xml><?xml version="1.0" encoding="utf-8"?>
<ds:datastoreItem xmlns:ds="http://schemas.openxmlformats.org/officeDocument/2006/customXml" ds:itemID="{1AB586F6-64D7-4132-8B23-7A1CA65ADB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42e32c-b0cf-45f9-98c1-f62222713002"/>
    <ds:schemaRef ds:uri="f6001937-131a-4e96-baff-ca13d4d9a1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1_Suomi Finland</Template>
  <TotalTime>6020</TotalTime>
  <Words>4266</Words>
  <Application>Microsoft Office PowerPoint</Application>
  <PresentationFormat>On-screen Show (16:9)</PresentationFormat>
  <Paragraphs>481</Paragraphs>
  <Slides>24</Slides>
  <Notes>24</Notes>
  <HiddenSlides>2</HiddenSlides>
  <MMClips>0</MMClip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1_Suomi Finland</vt:lpstr>
      <vt:lpstr>1_Suomi Finland Blanco</vt:lpstr>
      <vt:lpstr>10 degrees of Finnish sauna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saved a seat for you.   Let’s enjoy the next löyly together! </vt:lpstr>
    </vt:vector>
  </TitlesOfParts>
  <Manager>Hasan &amp; Partners</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 WINDOWS INTO  FINNISH ARCHITECTURE</dc:title>
  <dc:creator>Smuel Stiller</dc:creator>
  <cp:lastModifiedBy>Pussinen Helena</cp:lastModifiedBy>
  <cp:revision>8</cp:revision>
  <dcterms:created xsi:type="dcterms:W3CDTF">2024-12-11T12:49:30Z</dcterms:created>
  <dcterms:modified xsi:type="dcterms:W3CDTF">2026-06-10T01:14:46Z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0x0101007E97F60DBB650B439C66544DB200CF18</vt:lpwstr>
  </property>
  <property fmtid="{D5CDD505-2E9C-101B-9397-08002B2CF9AE}" pid="3" name="MediaServiceImageTags">
    <vt:lpwstr/>
  </property>
</Properties>
</file>