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2" r:id="rId6"/>
    <p:sldId id="271" r:id="rId7"/>
    <p:sldId id="264" r:id="rId8"/>
    <p:sldId id="266" r:id="rId9"/>
    <p:sldId id="267" r:id="rId10"/>
    <p:sldId id="268" r:id="rId11"/>
    <p:sldId id="270" r:id="rId12"/>
    <p:sldId id="272" r:id="rId13"/>
    <p:sldId id="274" r:id="rId14"/>
    <p:sldId id="273" r:id="rId15"/>
    <p:sldId id="269" r:id="rId16"/>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4" d="100"/>
          <a:sy n="124" d="100"/>
        </p:scale>
        <p:origin x="-96" y="-1408"/>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pPr/>
              <a:t>28/09/15</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pPr/>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28/09/15</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24137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pPr/>
              <a:t>28/09/15</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7160835"/>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smtClean="0"/>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pPr/>
              <a:t>28/09/15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7449490"/>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pPr/>
              <a:t>28/09/15</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78429083"/>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pPr/>
              <a:t>28/09/15</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539765471"/>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pPr/>
              <a:t>28/09/15</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188417667"/>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5A74A44B-B7C7-4272-B6C4-3F79201367F0}" type="datetime1">
              <a:rPr lang="fi-FI" smtClean="0"/>
              <a:pPr/>
              <a:t>28/09/15</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752999426"/>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fi-FI" smtClean="0"/>
              <a:t>Muokkaa perustyyl. napsautt.</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7B2964EC-1F92-439C-A334-93E67D933082}" type="datetime1">
              <a:rPr lang="fi-FI" smtClean="0"/>
              <a:pPr/>
              <a:t>28/09/15</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491297140"/>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pPr/>
              <a:t>28/09/15</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990070616"/>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pPr/>
              <a:t>28/09/15</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530879057"/>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pPr/>
              <a:t>28/09/15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r>
              <a:rPr lang="en-US" dirty="0" smtClean="0"/>
              <a:t>§</a:t>
            </a:r>
            <a:endParaRPr lang="en-US" dirty="0"/>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5695385"/>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FB58426-5F65-40EC-9872-4F186B4238D1}" type="datetime1">
              <a:rPr lang="fi-FI" smtClean="0"/>
              <a:pPr/>
              <a:t>28/09/15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4803484"/>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pPr/>
              <a:t>28/09/15</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407883767"/>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pPr/>
              <a:t>28/09/15</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32355"/>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Muokkaa perustyyl. napsautt.</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Muokkaa tekstin perustyylejä napsauttamalla</a:t>
            </a:r>
          </a:p>
          <a:p>
            <a:pPr lvl="1"/>
            <a:r>
              <a:rPr lang="fi-FI" smtClean="0"/>
              <a:t>toinen taso</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pPr/>
              <a:t>28/09/15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8560746"/>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fi-FI" smtClean="0"/>
              <a:t>Muokkaa perustyyl. napsautt.</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pPr/>
              <a:t>28/09/15</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376328719"/>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smtClean="0"/>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pPr/>
              <a:t>28/09/15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720614"/>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pPr/>
              <a:t>28/09/15</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35925920"/>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0" r:id="rId3"/>
    <p:sldLayoutId id="2147483663" r:id="rId4"/>
    <p:sldLayoutId id="2147483650" r:id="rId5"/>
    <p:sldLayoutId id="2147483662" r:id="rId6"/>
    <p:sldLayoutId id="2147483656" r:id="rId7"/>
    <p:sldLayoutId id="2147483651" r:id="rId8"/>
    <p:sldLayoutId id="2147483661" r:id="rId9"/>
    <p:sldLayoutId id="2147483664" r:id="rId10"/>
    <p:sldLayoutId id="2147483652" r:id="rId11"/>
    <p:sldLayoutId id="2147483653" r:id="rId12"/>
    <p:sldLayoutId id="2147483659" r:id="rId13"/>
    <p:sldLayoutId id="2147483654" r:id="rId14"/>
    <p:sldLayoutId id="2147483658" r:id="rId15"/>
    <p:sldLayoutId id="2147483655" r:id="rId16"/>
  </p:sldLayoutIdLst>
  <p:transition xmlns:p14="http://schemas.microsoft.com/office/powerpoint/2010/main" spd="med">
    <p:fade/>
  </p:transition>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creen Shot 2015-09-23 at 20.19.19.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3741" b="3741"/>
          <a:stretch>
            <a:fillRect/>
          </a:stretch>
        </p:blipFill>
        <p:spPr/>
      </p:pic>
      <p:sp>
        <p:nvSpPr>
          <p:cNvPr id="6" name="Title 5"/>
          <p:cNvSpPr>
            <a:spLocks noGrp="1"/>
          </p:cNvSpPr>
          <p:nvPr>
            <p:ph type="title"/>
          </p:nvPr>
        </p:nvSpPr>
        <p:spPr>
          <a:xfrm>
            <a:off x="2386523" y="843558"/>
            <a:ext cx="6323682" cy="3657925"/>
          </a:xfrm>
        </p:spPr>
        <p:txBody>
          <a:bodyPr/>
          <a:lstStyle/>
          <a:p>
            <a:pPr algn="r">
              <a:lnSpc>
                <a:spcPts val="6000"/>
              </a:lnSpc>
            </a:pPr>
            <a:r>
              <a:rPr lang="en-US" sz="6800" dirty="0"/>
              <a:t/>
            </a:r>
            <a:br>
              <a:rPr lang="en-US" sz="6800" dirty="0"/>
            </a:br>
            <a:r>
              <a:rPr lang="en-US" sz="6800" b="0" dirty="0">
                <a:latin typeface="+mn-lt"/>
              </a:rPr>
              <a:t/>
            </a:r>
            <a:br>
              <a:rPr lang="en-US" sz="6800" b="0" dirty="0">
                <a:latin typeface="+mn-lt"/>
              </a:rPr>
            </a:br>
            <a:r>
              <a:rPr lang="en-US" sz="6800" b="0" dirty="0">
                <a:latin typeface="+mn-lt"/>
              </a:rPr>
              <a:t>COUNTRY WITH</a:t>
            </a:r>
            <a:br>
              <a:rPr lang="en-US" sz="6800" b="0" dirty="0">
                <a:latin typeface="+mn-lt"/>
              </a:rPr>
            </a:br>
            <a:r>
              <a:rPr lang="en-US" sz="6800" b="0" dirty="0">
                <a:latin typeface="+mn-lt"/>
              </a:rPr>
              <a:t>SNOW-HOW</a:t>
            </a:r>
          </a:p>
        </p:txBody>
      </p:sp>
      <p:sp>
        <p:nvSpPr>
          <p:cNvPr id="9" name="Rectangle 8"/>
          <p:cNvSpPr/>
          <p:nvPr/>
        </p:nvSpPr>
        <p:spPr>
          <a:xfrm>
            <a:off x="357277" y="1347614"/>
            <a:ext cx="6951027" cy="1692344"/>
          </a:xfrm>
          <a:prstGeom prst="rect">
            <a:avLst/>
          </a:prstGeom>
        </p:spPr>
        <p:txBody>
          <a:bodyPr wrap="square">
            <a:spAutoFit/>
          </a:bodyPr>
          <a:lstStyle/>
          <a:p>
            <a:pPr>
              <a:lnSpc>
                <a:spcPts val="6020"/>
              </a:lnSpc>
            </a:pPr>
            <a:r>
              <a:rPr lang="en-US" sz="6800" b="1" dirty="0">
                <a:solidFill>
                  <a:schemeClr val="bg1"/>
                </a:solidFill>
                <a:latin typeface="+mj-lt"/>
              </a:rPr>
              <a:t>FINLAND</a:t>
            </a:r>
            <a:r>
              <a:rPr lang="en-US" sz="6800" b="1" dirty="0" smtClean="0">
                <a:solidFill>
                  <a:schemeClr val="bg1"/>
                </a:solidFill>
                <a:latin typeface="+mj-lt"/>
              </a:rPr>
              <a:t>,</a:t>
            </a:r>
          </a:p>
          <a:p>
            <a:pPr>
              <a:lnSpc>
                <a:spcPts val="6020"/>
              </a:lnSpc>
            </a:pPr>
            <a:r>
              <a:rPr lang="en-US" sz="6800" dirty="0">
                <a:solidFill>
                  <a:srgbClr val="FFFFFF"/>
                </a:solidFill>
              </a:rPr>
              <a:t>A COOL ARCTIC</a:t>
            </a:r>
            <a:endParaRPr lang="en-US" sz="6800" b="1" dirty="0">
              <a:solidFill>
                <a:srgbClr val="FFFFFF"/>
              </a:solidFill>
              <a:latin typeface="+mj-lt"/>
            </a:endParaRPr>
          </a:p>
        </p:txBody>
      </p:sp>
      <p:sp>
        <p:nvSpPr>
          <p:cNvPr id="10" name="Freeform 7"/>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235793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258539" y="1419622"/>
            <a:ext cx="5257677" cy="2880319"/>
          </a:xfrm>
        </p:spPr>
        <p:txBody>
          <a:bodyPr/>
          <a:lstStyle/>
          <a:p>
            <a:r>
              <a:rPr lang="en-US" sz="1600" b="0" dirty="0"/>
              <a:t>Finland is a major player in Arctic tourism. Much of the Arctic region’s tourist accommodation is located in Finland. Arctic tourism has a turnover of 600 million euros and over 5,000 people work in the sector in Lapland.</a:t>
            </a:r>
            <a:br>
              <a:rPr lang="en-US" sz="1600" b="0" dirty="0"/>
            </a:br>
            <a:r>
              <a:rPr lang="en-US" sz="1600" b="0" dirty="0" smtClean="0"/>
              <a:t/>
            </a:r>
            <a:br>
              <a:rPr lang="en-US" sz="1600" b="0" dirty="0" smtClean="0"/>
            </a:br>
            <a:r>
              <a:rPr lang="en-US" sz="1600" b="0" dirty="0" smtClean="0"/>
              <a:t>Finland </a:t>
            </a:r>
            <a:r>
              <a:rPr lang="en-US" sz="1600" b="0" dirty="0"/>
              <a:t>aims to become a global pioneer in the eco-efficient mineral industry by 2020. This objective is supported by the 2011–2016 Green Mining </a:t>
            </a:r>
            <a:r>
              <a:rPr lang="en-US" sz="1600" b="0" dirty="0" err="1"/>
              <a:t>Programme</a:t>
            </a:r>
            <a:r>
              <a:rPr lang="en-US" sz="1600" b="0" dirty="0"/>
              <a:t> launched by </a:t>
            </a:r>
            <a:r>
              <a:rPr lang="en-US" sz="1600" b="0" dirty="0" err="1"/>
              <a:t>Tekes</a:t>
            </a:r>
            <a:r>
              <a:rPr lang="en-US" sz="1600" b="0" dirty="0"/>
              <a:t>, the Finnish Funding Agency for Technology and Innovation.</a:t>
            </a:r>
            <a:br>
              <a:rPr lang="en-US" sz="1600" b="0" dirty="0"/>
            </a:br>
            <a:r>
              <a:rPr lang="en-US" sz="1600" b="0" dirty="0"/>
              <a:t/>
            </a:r>
            <a:br>
              <a:rPr lang="en-US" sz="1600" b="0" dirty="0"/>
            </a:br>
            <a:r>
              <a:rPr lang="en-US" sz="1600" b="0" dirty="0" smtClean="0"/>
              <a:t>The Arctic Centre of the University of Lapland aims to establish a European Union Arctic Information Centre in </a:t>
            </a:r>
            <a:r>
              <a:rPr lang="en-US" sz="1600" b="0" dirty="0" err="1" smtClean="0"/>
              <a:t>Rovaniemi</a:t>
            </a:r>
            <a:r>
              <a:rPr lang="en-US" sz="1600" b="0" dirty="0" smtClean="0"/>
              <a:t>.</a:t>
            </a:r>
            <a:endParaRPr lang="en-US" sz="1600" b="0" dirty="0"/>
          </a:p>
        </p:txBody>
      </p:sp>
    </p:spTree>
    <p:extLst>
      <p:ext uri="{BB962C8B-B14F-4D97-AF65-F5344CB8AC3E}">
        <p14:creationId xmlns:p14="http://schemas.microsoft.com/office/powerpoint/2010/main" val="15409890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308570"/>
            <a:ext cx="8208912" cy="2880320"/>
          </a:xfrm>
        </p:spPr>
        <p:txBody>
          <a:bodyPr/>
          <a:lstStyle/>
          <a:p>
            <a:pPr>
              <a:lnSpc>
                <a:spcPts val="5500"/>
              </a:lnSpc>
            </a:pPr>
            <a:r>
              <a:rPr lang="en-US" sz="6300" b="0" dirty="0" smtClean="0">
                <a:solidFill>
                  <a:srgbClr val="FFFFFF"/>
                </a:solidFill>
              </a:rPr>
              <a:t>WHERE TO FIND </a:t>
            </a:r>
            <a:r>
              <a:rPr lang="en-US" sz="6300" dirty="0" smtClean="0">
                <a:solidFill>
                  <a:srgbClr val="FFFFFF"/>
                </a:solidFill>
              </a:rPr>
              <a:t>FINNISH </a:t>
            </a:r>
            <a:r>
              <a:rPr lang="en-US" sz="6300" b="0" dirty="0" smtClean="0">
                <a:solidFill>
                  <a:srgbClr val="FFFFFF"/>
                </a:solidFill>
              </a:rPr>
              <a:t>COLD CLIMATE</a:t>
            </a:r>
            <a:endParaRPr lang="en-US" sz="6300" b="0" dirty="0">
              <a:solidFill>
                <a:srgbClr val="FFFFFF"/>
              </a:solidFill>
            </a:endParaRPr>
          </a:p>
        </p:txBody>
      </p:sp>
      <p:sp>
        <p:nvSpPr>
          <p:cNvPr id="2" name="Rectangle 1"/>
          <p:cNvSpPr/>
          <p:nvPr/>
        </p:nvSpPr>
        <p:spPr>
          <a:xfrm>
            <a:off x="3609130" y="2499742"/>
            <a:ext cx="5067326" cy="844248"/>
          </a:xfrm>
          <a:prstGeom prst="rect">
            <a:avLst/>
          </a:prstGeom>
        </p:spPr>
        <p:txBody>
          <a:bodyPr wrap="square">
            <a:spAutoFit/>
          </a:bodyPr>
          <a:lstStyle/>
          <a:p>
            <a:pPr algn="r">
              <a:lnSpc>
                <a:spcPts val="5500"/>
              </a:lnSpc>
            </a:pPr>
            <a:r>
              <a:rPr lang="en-US" sz="6350" dirty="0">
                <a:solidFill>
                  <a:srgbClr val="FFFFFF"/>
                </a:solidFill>
              </a:rPr>
              <a:t>KNOW-HOW</a:t>
            </a:r>
            <a:r>
              <a:rPr lang="en-US" sz="6350" dirty="0" smtClean="0">
                <a:solidFill>
                  <a:srgbClr val="FFFFFF"/>
                </a:solidFill>
              </a:rPr>
              <a:t>?</a:t>
            </a:r>
            <a:endParaRPr lang="en-US" sz="6350" dirty="0">
              <a:solidFill>
                <a:srgbClr val="FFFFFF"/>
              </a:solidFill>
            </a:endParaRPr>
          </a:p>
        </p:txBody>
      </p:sp>
      <p:sp>
        <p:nvSpPr>
          <p:cNvPr id="3" name="Rectangle 2"/>
          <p:cNvSpPr/>
          <p:nvPr/>
        </p:nvSpPr>
        <p:spPr>
          <a:xfrm>
            <a:off x="1224136" y="3363838"/>
            <a:ext cx="5724128" cy="1169551"/>
          </a:xfrm>
          <a:prstGeom prst="rect">
            <a:avLst/>
          </a:prstGeom>
        </p:spPr>
        <p:txBody>
          <a:bodyPr wrap="square">
            <a:spAutoFit/>
          </a:bodyPr>
          <a:lstStyle/>
          <a:p>
            <a:r>
              <a:rPr lang="en-US" sz="1400" dirty="0">
                <a:solidFill>
                  <a:srgbClr val="FFFFFF"/>
                </a:solidFill>
              </a:rPr>
              <a:t>Several Finnish higher education institutions are engaged in Arctic research Aalto University´s Department of Engineering: Arctic technology is a research focus in the department – in areas such as ice, snow, permafrost and their impact on structures and transport. A key research area is related to Arctic maritime technology and winter navigation. </a:t>
            </a:r>
          </a:p>
        </p:txBody>
      </p:sp>
    </p:spTree>
    <p:extLst>
      <p:ext uri="{BB962C8B-B14F-4D97-AF65-F5344CB8AC3E}">
        <p14:creationId xmlns:p14="http://schemas.microsoft.com/office/powerpoint/2010/main" val="8615910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4136" y="1347614"/>
            <a:ext cx="5436096" cy="2769989"/>
          </a:xfrm>
          <a:prstGeom prst="rect">
            <a:avLst/>
          </a:prstGeom>
        </p:spPr>
        <p:txBody>
          <a:bodyPr wrap="square">
            <a:spAutoFit/>
          </a:bodyPr>
          <a:lstStyle/>
          <a:p>
            <a:pPr>
              <a:lnSpc>
                <a:spcPts val="1980"/>
              </a:lnSpc>
            </a:pPr>
            <a:r>
              <a:rPr lang="en-US" sz="1400" dirty="0">
                <a:solidFill>
                  <a:schemeClr val="bg1"/>
                </a:solidFill>
              </a:rPr>
              <a:t>The Arctic Centre of the University of Lapland focuses on global change, sustainable development and environmental and minority law in the region. Its nationwide role includes the dissemination of scientific information, exhibition activities, and expert duties related to the Arctic and the Barents Euro-Arctic Council. The Academy of Finland has launched the Arctic Academy </a:t>
            </a:r>
            <a:r>
              <a:rPr lang="en-US" sz="1400" dirty="0" err="1">
                <a:solidFill>
                  <a:schemeClr val="bg1"/>
                </a:solidFill>
              </a:rPr>
              <a:t>Programme</a:t>
            </a:r>
            <a:r>
              <a:rPr lang="en-US" sz="1400" dirty="0">
                <a:solidFill>
                  <a:schemeClr val="bg1"/>
                </a:solidFill>
              </a:rPr>
              <a:t>, which aims to strengthen high-quality, </a:t>
            </a:r>
            <a:r>
              <a:rPr lang="en-US" sz="1400" dirty="0" err="1">
                <a:solidFill>
                  <a:schemeClr val="bg1"/>
                </a:solidFill>
              </a:rPr>
              <a:t>transdisciplinary</a:t>
            </a:r>
            <a:r>
              <a:rPr lang="en-US" sz="1400" dirty="0">
                <a:solidFill>
                  <a:schemeClr val="bg1"/>
                </a:solidFill>
              </a:rPr>
              <a:t> and problem-based Arctic research in Finland in the long term</a:t>
            </a:r>
            <a:r>
              <a:rPr lang="en-US" sz="1400" dirty="0" smtClean="0">
                <a:solidFill>
                  <a:schemeClr val="bg1"/>
                </a:solidFill>
              </a:rPr>
              <a:t>.</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2654553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4136" y="1275606"/>
            <a:ext cx="5508104" cy="3070071"/>
          </a:xfrm>
          <a:prstGeom prst="rect">
            <a:avLst/>
          </a:prstGeom>
        </p:spPr>
        <p:txBody>
          <a:bodyPr wrap="square">
            <a:spAutoFit/>
          </a:bodyPr>
          <a:lstStyle/>
          <a:p>
            <a:pPr>
              <a:lnSpc>
                <a:spcPts val="1920"/>
              </a:lnSpc>
            </a:pPr>
            <a:r>
              <a:rPr lang="en-US" sz="1400" dirty="0" err="1">
                <a:solidFill>
                  <a:schemeClr val="bg1"/>
                </a:solidFill>
              </a:rPr>
              <a:t>Arktiko</a:t>
            </a:r>
            <a:r>
              <a:rPr lang="en-US" sz="1400" dirty="0">
                <a:solidFill>
                  <a:schemeClr val="bg1"/>
                </a:solidFill>
              </a:rPr>
              <a:t> includes twenty projects and two international Network </a:t>
            </a:r>
            <a:r>
              <a:rPr lang="en-US" sz="1400" dirty="0" smtClean="0">
                <a:solidFill>
                  <a:schemeClr val="bg1"/>
                </a:solidFill>
              </a:rPr>
              <a:t>Projects. The </a:t>
            </a:r>
            <a:r>
              <a:rPr lang="en-US" sz="1400" dirty="0">
                <a:solidFill>
                  <a:schemeClr val="bg1"/>
                </a:solidFill>
              </a:rPr>
              <a:t>projects cover a wide range of disciplines under the </a:t>
            </a:r>
            <a:r>
              <a:rPr lang="en-US" sz="1400" dirty="0" err="1">
                <a:solidFill>
                  <a:schemeClr val="bg1"/>
                </a:solidFill>
              </a:rPr>
              <a:t>programme’s</a:t>
            </a:r>
            <a:r>
              <a:rPr lang="en-US" sz="1400" dirty="0">
                <a:solidFill>
                  <a:schemeClr val="bg1"/>
                </a:solidFill>
              </a:rPr>
              <a:t> four thematic areas:</a:t>
            </a:r>
          </a:p>
          <a:p>
            <a:endParaRPr lang="en-US" sz="1400" dirty="0">
              <a:solidFill>
                <a:schemeClr val="bg1"/>
              </a:solidFill>
            </a:endParaRPr>
          </a:p>
          <a:p>
            <a:pPr marL="342900" indent="-342900">
              <a:buAutoNum type="arabicParenR"/>
            </a:pPr>
            <a:r>
              <a:rPr lang="en-US" dirty="0">
                <a:solidFill>
                  <a:schemeClr val="bg1"/>
                </a:solidFill>
              </a:rPr>
              <a:t>High-quality life in the north</a:t>
            </a:r>
          </a:p>
          <a:p>
            <a:pPr marL="342900" indent="-342900">
              <a:buAutoNum type="arabicParenR"/>
            </a:pPr>
            <a:r>
              <a:rPr lang="en-US" dirty="0">
                <a:solidFill>
                  <a:schemeClr val="bg1"/>
                </a:solidFill>
              </a:rPr>
              <a:t>Economic activity and infrastructure </a:t>
            </a:r>
            <a:r>
              <a:rPr lang="en-US" dirty="0" smtClean="0">
                <a:solidFill>
                  <a:schemeClr val="bg1"/>
                </a:solidFill>
              </a:rPr>
              <a:t>                      in Arctic conditions</a:t>
            </a:r>
            <a:endParaRPr lang="en-US" dirty="0">
              <a:solidFill>
                <a:schemeClr val="bg1"/>
              </a:solidFill>
            </a:endParaRPr>
          </a:p>
          <a:p>
            <a:pPr marL="342900" indent="-342900">
              <a:buAutoNum type="arabicParenR"/>
            </a:pPr>
            <a:r>
              <a:rPr lang="en-US" dirty="0">
                <a:solidFill>
                  <a:schemeClr val="bg1"/>
                </a:solidFill>
              </a:rPr>
              <a:t>The northern climate and environment</a:t>
            </a:r>
          </a:p>
          <a:p>
            <a:pPr marL="342900" indent="-342900">
              <a:buAutoNum type="arabicParenR"/>
            </a:pPr>
            <a:r>
              <a:rPr lang="en-US" dirty="0">
                <a:solidFill>
                  <a:schemeClr val="bg1"/>
                </a:solidFill>
              </a:rPr>
              <a:t>Cross-border Arctic policy.</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3602035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4136" y="1275606"/>
            <a:ext cx="5436096" cy="2549416"/>
          </a:xfrm>
          <a:prstGeom prst="rect">
            <a:avLst/>
          </a:prstGeom>
        </p:spPr>
        <p:txBody>
          <a:bodyPr wrap="square">
            <a:spAutoFit/>
          </a:bodyPr>
          <a:lstStyle/>
          <a:p>
            <a:pPr>
              <a:lnSpc>
                <a:spcPts val="1920"/>
              </a:lnSpc>
            </a:pPr>
            <a:r>
              <a:rPr lang="en-US" sz="1400" dirty="0" err="1">
                <a:solidFill>
                  <a:srgbClr val="FFFFFF"/>
                </a:solidFill>
              </a:rPr>
              <a:t>Tekes</a:t>
            </a:r>
            <a:r>
              <a:rPr lang="en-US" sz="1400" dirty="0">
                <a:solidFill>
                  <a:srgbClr val="FFFFFF"/>
                </a:solidFill>
              </a:rPr>
              <a:t>, the Finnish Funding Agency for Technology and Innovation, has launched a four-year Arctic Seas </a:t>
            </a:r>
            <a:r>
              <a:rPr lang="en-US" sz="1400" dirty="0" err="1">
                <a:solidFill>
                  <a:srgbClr val="FFFFFF"/>
                </a:solidFill>
              </a:rPr>
              <a:t>programme</a:t>
            </a:r>
            <a:r>
              <a:rPr lang="en-US" sz="1400" dirty="0">
                <a:solidFill>
                  <a:srgbClr val="FFFFFF"/>
                </a:solidFill>
              </a:rPr>
              <a:t>, which aims to strengthen Finland’s position as an expert in shipbuilding for Arctic conditions, shipping, winter navigation and maritime and offshore technology. The new </a:t>
            </a:r>
            <a:r>
              <a:rPr lang="en-US" sz="1400" dirty="0" err="1">
                <a:solidFill>
                  <a:srgbClr val="FFFFFF"/>
                </a:solidFill>
              </a:rPr>
              <a:t>programme</a:t>
            </a:r>
            <a:r>
              <a:rPr lang="en-US" sz="1400" dirty="0">
                <a:solidFill>
                  <a:srgbClr val="FFFFFF"/>
                </a:solidFill>
              </a:rPr>
              <a:t> will enable renewable and sustainable business in challenging conditions. The Finnish Ministry of Transport and Communication has conducted a feasibility study with the aim of exploring possibilities and need for a Centre of Excellence in Arctic Solutions, with a particular emphasis on combating oil and chemical spills.</a:t>
            </a:r>
          </a:p>
        </p:txBody>
      </p:sp>
    </p:spTree>
    <p:extLst>
      <p:ext uri="{BB962C8B-B14F-4D97-AF65-F5344CB8AC3E}">
        <p14:creationId xmlns:p14="http://schemas.microsoft.com/office/powerpoint/2010/main" val="376888509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51FF6A-88FE-4829-AABE-A8D19FDDA656}" type="datetime1">
              <a:rPr lang="fi-FI" smtClean="0"/>
              <a:pPr/>
              <a:t>28/09/15</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pPr/>
              <a:t>15</a:t>
            </a:fld>
            <a:endParaRPr lang="en-US"/>
          </a:p>
        </p:txBody>
      </p:sp>
    </p:spTree>
    <p:extLst>
      <p:ext uri="{BB962C8B-B14F-4D97-AF65-F5344CB8AC3E}">
        <p14:creationId xmlns:p14="http://schemas.microsoft.com/office/powerpoint/2010/main" val="14265091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91680" y="3992789"/>
            <a:ext cx="4647789" cy="379161"/>
          </a:xfrm>
        </p:spPr>
        <p:txBody>
          <a:bodyPr/>
          <a:lstStyle/>
          <a:p>
            <a:pPr>
              <a:lnSpc>
                <a:spcPts val="2060"/>
              </a:lnSpc>
            </a:pPr>
            <a:r>
              <a:rPr lang="en-US" sz="1600" b="0" cap="none" dirty="0" smtClean="0">
                <a:latin typeface="+mn-lt"/>
              </a:rPr>
              <a:t>To succeed in a constantly changing world, you have to change as well. Finland has reinvented itself in just one short century – and we’re still at it. Our national character and northern heritage have boosted us to the top of many kinds of country rankings. The arctic climate gave us guts – or ‘</a:t>
            </a:r>
            <a:r>
              <a:rPr lang="en-US" sz="1600" b="0" cap="none" dirty="0" err="1" smtClean="0">
                <a:latin typeface="+mn-lt"/>
              </a:rPr>
              <a:t>sisu</a:t>
            </a:r>
            <a:r>
              <a:rPr lang="en-US" sz="1600" b="0" cap="none" dirty="0" smtClean="0">
                <a:latin typeface="+mn-lt"/>
              </a:rPr>
              <a:t>’ as we call it. Neither frost nor snow can stop </a:t>
            </a:r>
            <a:r>
              <a:rPr lang="en-US" sz="1600" b="0" cap="none" dirty="0" err="1" smtClean="0">
                <a:latin typeface="+mn-lt"/>
              </a:rPr>
              <a:t>finns</a:t>
            </a:r>
            <a:r>
              <a:rPr lang="en-US" sz="1600" b="0" cap="none" dirty="0" smtClean="0">
                <a:latin typeface="+mn-lt"/>
              </a:rPr>
              <a:t>. Roads, airports and vital sea routes are kept open, and machines and equipment keep working. Finland is a country with undisputable arctic expertise. Of course, the nation’s long traditions in this area are based on close familiarity with arctic conditions and the efficient, problem-solving application of such knowledge.</a:t>
            </a:r>
            <a:endParaRPr lang="en-US" sz="1600" b="0" cap="none" dirty="0">
              <a:latin typeface="+mn-lt"/>
            </a:endParaRPr>
          </a:p>
        </p:txBody>
      </p:sp>
      <p:sp>
        <p:nvSpPr>
          <p:cNvPr id="6" name="Slide Number Placeholder 5"/>
          <p:cNvSpPr>
            <a:spLocks noGrp="1"/>
          </p:cNvSpPr>
          <p:nvPr>
            <p:ph type="sldNum" sz="quarter" idx="12"/>
          </p:nvPr>
        </p:nvSpPr>
        <p:spPr/>
        <p:txBody>
          <a:bodyPr/>
          <a:lstStyle/>
          <a:p>
            <a:fld id="{E9DC2C14-6E95-4EF0-AB2C-A4DB63E63034}" type="slidenum">
              <a:rPr lang="en-US" smtClean="0"/>
              <a:pPr/>
              <a:t>2</a:t>
            </a:fld>
            <a:endParaRPr lang="en-US"/>
          </a:p>
        </p:txBody>
      </p:sp>
    </p:spTree>
    <p:extLst>
      <p:ext uri="{BB962C8B-B14F-4D97-AF65-F5344CB8AC3E}">
        <p14:creationId xmlns:p14="http://schemas.microsoft.com/office/powerpoint/2010/main" val="10079359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61148" y="2892513"/>
            <a:ext cx="4955068" cy="2487549"/>
          </a:xfrm>
        </p:spPr>
        <p:txBody>
          <a:bodyPr/>
          <a:lstStyle/>
          <a:p>
            <a:pPr marL="0" indent="0">
              <a:buNone/>
            </a:pPr>
            <a:r>
              <a:rPr lang="en-US" sz="1600" dirty="0"/>
              <a:t>The Arctic region is changing rapidly.  Arctic areas are witnessing the effects of global warming more dramatically than any other part of world. New transport routes are opening up and energy resources and minerals are being exploited, as tourism increases.</a:t>
            </a:r>
          </a:p>
        </p:txBody>
      </p:sp>
      <p:sp>
        <p:nvSpPr>
          <p:cNvPr id="16" name="Rectangle 15"/>
          <p:cNvSpPr/>
          <p:nvPr/>
        </p:nvSpPr>
        <p:spPr>
          <a:xfrm>
            <a:off x="467544" y="1161067"/>
            <a:ext cx="8208912" cy="1554699"/>
          </a:xfrm>
          <a:prstGeom prst="rect">
            <a:avLst/>
          </a:prstGeom>
        </p:spPr>
        <p:txBody>
          <a:bodyPr wrap="square">
            <a:spAutoFit/>
          </a:bodyPr>
          <a:lstStyle/>
          <a:p>
            <a:pPr>
              <a:lnSpc>
                <a:spcPts val="5500"/>
              </a:lnSpc>
            </a:pPr>
            <a:r>
              <a:rPr lang="en-US" sz="6600" dirty="0" smtClean="0"/>
              <a:t>A COUNTRY WITH</a:t>
            </a:r>
          </a:p>
          <a:p>
            <a:pPr algn="r">
              <a:lnSpc>
                <a:spcPts val="5500"/>
              </a:lnSpc>
            </a:pPr>
            <a:r>
              <a:rPr lang="en-US" sz="6600" dirty="0" smtClean="0"/>
              <a:t>SNOW-HOW</a:t>
            </a:r>
            <a:endParaRPr lang="en-US" sz="6600" dirty="0"/>
          </a:p>
        </p:txBody>
      </p:sp>
    </p:spTree>
    <p:extLst>
      <p:ext uri="{BB962C8B-B14F-4D97-AF65-F5344CB8AC3E}">
        <p14:creationId xmlns:p14="http://schemas.microsoft.com/office/powerpoint/2010/main" val="17920633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547664" y="3090890"/>
            <a:ext cx="4967714" cy="1425076"/>
          </a:xfrm>
        </p:spPr>
        <p:txBody>
          <a:bodyPr/>
          <a:lstStyle/>
          <a:p>
            <a:r>
              <a:rPr lang="en-US" sz="1600" b="0" dirty="0"/>
              <a:t>Adopted in 2012, an updated strategy for the Arctic region forms the basis of Finland´s Arctic vision. Finland is seeking a sustainable balance between the limitations imposed and business opportunities provided by the Arctic environment. </a:t>
            </a:r>
            <a:br>
              <a:rPr lang="en-US" sz="1600" b="0" dirty="0"/>
            </a:br>
            <a:r>
              <a:rPr lang="en-US" sz="1600" b="0" dirty="0"/>
              <a:t/>
            </a:r>
            <a:br>
              <a:rPr lang="en-US" sz="1600" b="0" dirty="0"/>
            </a:br>
            <a:r>
              <a:rPr lang="en-US" sz="1600" b="0" dirty="0"/>
              <a:t>International cooperation in a number of forums, such as the Arctic Council, the Barents Euro-Arctic Council, the European Union and the many sub-</a:t>
            </a:r>
            <a:r>
              <a:rPr lang="en-US" sz="1600" b="0" dirty="0" err="1"/>
              <a:t>organisations</a:t>
            </a:r>
            <a:r>
              <a:rPr lang="en-US" sz="1600" b="0" dirty="0"/>
              <a:t> of United Nations, is the key to achieving a sustainable future for the Arctic. Research and expert networks are also playing an important role in this.</a:t>
            </a:r>
            <a:br>
              <a:rPr lang="en-US" sz="1600" b="0" dirty="0"/>
            </a:br>
            <a:endParaRPr lang="en-US" sz="1600" b="0" dirty="0"/>
          </a:p>
        </p:txBody>
      </p:sp>
      <p:sp>
        <p:nvSpPr>
          <p:cNvPr id="7" name="Slide Number Placeholder 6"/>
          <p:cNvSpPr>
            <a:spLocks noGrp="1"/>
          </p:cNvSpPr>
          <p:nvPr>
            <p:ph type="sldNum" sz="quarter" idx="12"/>
          </p:nvPr>
        </p:nvSpPr>
        <p:spPr/>
        <p:txBody>
          <a:bodyPr/>
          <a:lstStyle/>
          <a:p>
            <a:fld id="{E9DC2C14-6E95-4EF0-AB2C-A4DB63E63034}" type="slidenum">
              <a:rPr lang="en-US" smtClean="0"/>
              <a:pPr/>
              <a:t>4</a:t>
            </a:fld>
            <a:endParaRPr lang="en-US"/>
          </a:p>
        </p:txBody>
      </p:sp>
    </p:spTree>
    <p:extLst>
      <p:ext uri="{BB962C8B-B14F-4D97-AF65-F5344CB8AC3E}">
        <p14:creationId xmlns:p14="http://schemas.microsoft.com/office/powerpoint/2010/main" val="40949711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619672" y="3291830"/>
            <a:ext cx="4176464" cy="576064"/>
          </a:xfrm>
        </p:spPr>
        <p:txBody>
          <a:bodyPr/>
          <a:lstStyle/>
          <a:p>
            <a:r>
              <a:rPr lang="en-US" sz="1400" dirty="0"/>
              <a:t>Perhaps the best example of Finnish Arctic business know-how is provided by marine technology and the related business operations, solutions and services. As a nation, we’ve always been among the first to adapt any kind of new technology. </a:t>
            </a:r>
          </a:p>
          <a:p>
            <a:endParaRPr lang="en-US" sz="1400" dirty="0"/>
          </a:p>
        </p:txBody>
      </p:sp>
      <p:sp>
        <p:nvSpPr>
          <p:cNvPr id="11" name="Title 5"/>
          <p:cNvSpPr txBox="1">
            <a:spLocks/>
          </p:cNvSpPr>
          <p:nvPr/>
        </p:nvSpPr>
        <p:spPr>
          <a:xfrm>
            <a:off x="467544" y="-672939"/>
            <a:ext cx="6623178" cy="2524609"/>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pPr>
              <a:lnSpc>
                <a:spcPts val="5000"/>
              </a:lnSpc>
            </a:pPr>
            <a:r>
              <a:rPr lang="en-US" sz="5500" dirty="0" smtClean="0">
                <a:solidFill>
                  <a:srgbClr val="FFFFFF"/>
                </a:solidFill>
              </a:rPr>
              <a:t>ARCTIC TECHNOLOGY </a:t>
            </a:r>
            <a:endParaRPr lang="en-US" sz="5500" dirty="0">
              <a:solidFill>
                <a:srgbClr val="FFFFFF"/>
              </a:solidFill>
            </a:endParaRPr>
          </a:p>
        </p:txBody>
      </p:sp>
      <p:sp>
        <p:nvSpPr>
          <p:cNvPr id="12" name="Title 5"/>
          <p:cNvSpPr txBox="1">
            <a:spLocks/>
          </p:cNvSpPr>
          <p:nvPr/>
        </p:nvSpPr>
        <p:spPr>
          <a:xfrm>
            <a:off x="1462968" y="623205"/>
            <a:ext cx="7285496" cy="2524609"/>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pPr algn="r">
              <a:lnSpc>
                <a:spcPts val="5000"/>
              </a:lnSpc>
            </a:pPr>
            <a:r>
              <a:rPr lang="en-US" sz="5500" b="0" dirty="0" smtClean="0"/>
              <a:t>A SPRINGBOARD</a:t>
            </a:r>
          </a:p>
          <a:p>
            <a:pPr algn="r">
              <a:lnSpc>
                <a:spcPts val="5000"/>
              </a:lnSpc>
            </a:pPr>
            <a:r>
              <a:rPr lang="en-US" sz="5500" b="0" dirty="0" smtClean="0"/>
              <a:t>FOR GLOBAL SUCCESS</a:t>
            </a:r>
            <a:endParaRPr lang="en-US" sz="5500" b="0" dirty="0">
              <a:solidFill>
                <a:srgbClr val="FFFFFF"/>
              </a:solidFill>
            </a:endParaRPr>
          </a:p>
        </p:txBody>
      </p:sp>
    </p:spTree>
    <p:extLst>
      <p:ext uri="{BB962C8B-B14F-4D97-AF65-F5344CB8AC3E}">
        <p14:creationId xmlns:p14="http://schemas.microsoft.com/office/powerpoint/2010/main" val="11643817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Screen Shot 2015-09-23 at 20.16.21.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786" b="7786"/>
          <a:stretch>
            <a:fillRect/>
          </a:stretch>
        </p:blipFill>
        <p:spPr/>
      </p:pic>
    </p:spTree>
    <p:extLst>
      <p:ext uri="{BB962C8B-B14F-4D97-AF65-F5344CB8AC3E}">
        <p14:creationId xmlns:p14="http://schemas.microsoft.com/office/powerpoint/2010/main" val="11849822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508474"/>
            <a:ext cx="3744416" cy="935484"/>
          </a:xfrm>
        </p:spPr>
        <p:txBody>
          <a:bodyPr/>
          <a:lstStyle/>
          <a:p>
            <a:pPr>
              <a:lnSpc>
                <a:spcPts val="2120"/>
              </a:lnSpc>
            </a:pPr>
            <a:r>
              <a:rPr lang="en-US" sz="1400" b="0" dirty="0"/>
              <a:t>Finland is one of the world’s leading experts in shipbuilding for Arctic conditions, shipping, winter navigation, maritime and offshore technology. Finland manufactures advanced state-of the-art Arctic ice-breakers and specialized offshore vessels. A number of engineering firms in Finland design and develop solutions for maritime logistics, offshore applications and a range of Arctic vessels. Special expertise is also available on winter navigation and the related logistics, ice-breaking, the monitoring and control of sea transport, as well as weather and ice information services.</a:t>
            </a:r>
          </a:p>
        </p:txBody>
      </p:sp>
      <p:sp>
        <p:nvSpPr>
          <p:cNvPr id="5" name="Slide Number Placeholder 4"/>
          <p:cNvSpPr>
            <a:spLocks noGrp="1"/>
          </p:cNvSpPr>
          <p:nvPr>
            <p:ph type="sldNum" sz="quarter" idx="12"/>
          </p:nvPr>
        </p:nvSpPr>
        <p:spPr/>
        <p:txBody>
          <a:bodyPr/>
          <a:lstStyle/>
          <a:p>
            <a:fld id="{E9DC2C14-6E95-4EF0-AB2C-A4DB63E63034}" type="slidenum">
              <a:rPr lang="en-US" smtClean="0"/>
              <a:pPr/>
              <a:t>7</a:t>
            </a:fld>
            <a:endParaRPr lang="en-US"/>
          </a:p>
        </p:txBody>
      </p:sp>
    </p:spTree>
    <p:extLst>
      <p:ext uri="{BB962C8B-B14F-4D97-AF65-F5344CB8AC3E}">
        <p14:creationId xmlns:p14="http://schemas.microsoft.com/office/powerpoint/2010/main" val="6888435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555526"/>
            <a:ext cx="3744416" cy="2311733"/>
          </a:xfrm>
        </p:spPr>
        <p:txBody>
          <a:bodyPr/>
          <a:lstStyle/>
          <a:p>
            <a:pPr>
              <a:lnSpc>
                <a:spcPts val="2120"/>
              </a:lnSpc>
            </a:pPr>
            <a:r>
              <a:rPr lang="en-US" sz="1400" b="0" dirty="0"/>
              <a:t>Another major area is Arctic testing. Over the past few decades, Lapland has become an increasingly important development and testing ground for the international vehicle industry; this has boosted European low-temperature technology around the world.</a:t>
            </a:r>
            <a:br>
              <a:rPr lang="en-US" sz="1400" b="0" dirty="0"/>
            </a:br>
            <a:endParaRPr lang="en-US" sz="1400" b="0" dirty="0"/>
          </a:p>
        </p:txBody>
      </p:sp>
    </p:spTree>
    <p:extLst>
      <p:ext uri="{BB962C8B-B14F-4D97-AF65-F5344CB8AC3E}">
        <p14:creationId xmlns:p14="http://schemas.microsoft.com/office/powerpoint/2010/main" val="22727314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1324905"/>
            <a:ext cx="8208912" cy="1168068"/>
          </a:xfrm>
          <a:prstGeom prst="rect">
            <a:avLst/>
          </a:prstGeom>
        </p:spPr>
        <p:txBody>
          <a:bodyPr wrap="square">
            <a:spAutoFit/>
          </a:bodyPr>
          <a:lstStyle/>
          <a:p>
            <a:pPr>
              <a:lnSpc>
                <a:spcPts val="5500"/>
              </a:lnSpc>
            </a:pPr>
            <a:r>
              <a:rPr lang="en-US" sz="6600" b="1" dirty="0" smtClean="0"/>
              <a:t>FINLAND</a:t>
            </a:r>
            <a:endParaRPr lang="en-US" sz="6600" dirty="0"/>
          </a:p>
          <a:p>
            <a:pPr>
              <a:lnSpc>
                <a:spcPts val="5500"/>
              </a:lnSpc>
            </a:pPr>
            <a:r>
              <a:rPr lang="en-US" sz="6600" dirty="0" smtClean="0"/>
              <a:t>A SMALL ARCTIC</a:t>
            </a:r>
            <a:endParaRPr lang="en-US" sz="6600" dirty="0"/>
          </a:p>
        </p:txBody>
      </p:sp>
      <p:sp>
        <p:nvSpPr>
          <p:cNvPr id="8" name="Content Placeholder 7"/>
          <p:cNvSpPr>
            <a:spLocks noGrp="1"/>
          </p:cNvSpPr>
          <p:nvPr>
            <p:ph idx="1"/>
          </p:nvPr>
        </p:nvSpPr>
        <p:spPr>
          <a:xfrm>
            <a:off x="1403648" y="3795886"/>
            <a:ext cx="4896544" cy="959057"/>
          </a:xfrm>
        </p:spPr>
        <p:txBody>
          <a:bodyPr/>
          <a:lstStyle/>
          <a:p>
            <a:pPr marL="0" indent="0">
              <a:buNone/>
            </a:pPr>
            <a:r>
              <a:rPr lang="en-US" sz="1600" dirty="0"/>
              <a:t>Finnish shipyards have built more polar class icebreakers than those of any other country in the world.</a:t>
            </a:r>
          </a:p>
        </p:txBody>
      </p:sp>
      <p:sp>
        <p:nvSpPr>
          <p:cNvPr id="2" name="Rectangle 1"/>
          <p:cNvSpPr/>
          <p:nvPr/>
        </p:nvSpPr>
        <p:spPr>
          <a:xfrm>
            <a:off x="3907962" y="2725688"/>
            <a:ext cx="4984518" cy="638150"/>
          </a:xfrm>
          <a:prstGeom prst="rect">
            <a:avLst/>
          </a:prstGeom>
        </p:spPr>
        <p:txBody>
          <a:bodyPr wrap="none">
            <a:spAutoFit/>
          </a:bodyPr>
          <a:lstStyle/>
          <a:p>
            <a:pPr>
              <a:lnSpc>
                <a:spcPts val="5500"/>
              </a:lnSpc>
            </a:pPr>
            <a:r>
              <a:rPr lang="en-US" sz="6600" dirty="0" smtClean="0"/>
              <a:t>SUPERPOWER</a:t>
            </a:r>
            <a:endParaRPr lang="en-US" sz="6600" dirty="0"/>
          </a:p>
        </p:txBody>
      </p:sp>
    </p:spTree>
    <p:extLst>
      <p:ext uri="{BB962C8B-B14F-4D97-AF65-F5344CB8AC3E}">
        <p14:creationId xmlns:p14="http://schemas.microsoft.com/office/powerpoint/2010/main" val="190913543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amfinland_fi_powerpoint">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theme>
</file>

<file path=ppt/theme/theme2.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teamfinland_fi_powerpoint</Template>
  <TotalTime>138</TotalTime>
  <Words>793</Words>
  <Application>Microsoft Macintosh PowerPoint</Application>
  <PresentationFormat>On-screen Show (16:9)</PresentationFormat>
  <Paragraphs>39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teamfinland_fi_powerpoint</vt:lpstr>
      <vt:lpstr>  COUNTRY WITH SNOW-HOW</vt:lpstr>
      <vt:lpstr>To succeed in a constantly changing world, you have to change as well. Finland has reinvented itself in just one short century – and we’re still at it. Our national character and northern heritage have boosted us to the top of many kinds of country rankings. The arctic climate gave us guts – or ‘sisu’ as we call it. Neither frost nor snow can stop finns. Roads, airports and vital sea routes are kept open, and machines and equipment keep working. Finland is a country with undisputable arctic expertise. Of course, the nation’s long traditions in this area are based on close familiarity with arctic conditions and the efficient, problem-solving application of such knowledge.</vt:lpstr>
      <vt:lpstr>PowerPoint Presentation</vt:lpstr>
      <vt:lpstr>Adopted in 2012, an updated strategy for the Arctic region forms the basis of Finland´s Arctic vision. Finland is seeking a sustainable balance between the limitations imposed and business opportunities provided by the Arctic environment.   International cooperation in a number of forums, such as the Arctic Council, the Barents Euro-Arctic Council, the European Union and the many sub-organisations of United Nations, is the key to achieving a sustainable future for the Arctic. Research and expert networks are also playing an important role in this. </vt:lpstr>
      <vt:lpstr>PowerPoint Presentation</vt:lpstr>
      <vt:lpstr>PowerPoint Presentation</vt:lpstr>
      <vt:lpstr>Finland is one of the world’s leading experts in shipbuilding for Arctic conditions, shipping, winter navigation, maritime and offshore technology. Finland manufactures advanced state-of the-art Arctic ice-breakers and specialized offshore vessels. A number of engineering firms in Finland design and develop solutions for maritime logistics, offshore applications and a range of Arctic vessels. Special expertise is also available on winter navigation and the related logistics, ice-breaking, the monitoring and control of sea transport, as well as weather and ice information services.</vt:lpstr>
      <vt:lpstr>Another major area is Arctic testing. Over the past few decades, Lapland has become an increasingly important development and testing ground for the international vehicle industry; this has boosted European low-temperature technology around the world. </vt:lpstr>
      <vt:lpstr>PowerPoint Presentation</vt:lpstr>
      <vt:lpstr>Finland is a major player in Arctic tourism. Much of the Arctic region’s tourist accommodation is located in Finland. Arctic tourism has a turnover of 600 million euros and over 5,000 people work in the sector in Lapland.  Finland aims to become a global pioneer in the eco-efficient mineral industry by 2020. This objective is supported by the 2011–2016 Green Mining Programme launched by Tekes, the Finnish Funding Agency for Technology and Innovation.  The Arctic Centre of the University of Lapland aims to establish a European Union Arctic Information Centre in Rovaniemi.</vt:lpstr>
      <vt:lpstr>WHERE TO FIND FINNISH COLD CLIMATE</vt:lpstr>
      <vt:lpstr>PowerPoint Presentation</vt:lpstr>
      <vt:lpstr>PowerPoint Presentation</vt:lpstr>
      <vt:lpstr>PowerPoint Presentation</vt:lpstr>
      <vt:lpstr>PowerPoint Presentation</vt:lpstr>
    </vt:vector>
  </TitlesOfParts>
  <Manager>Hasan &amp; Partners</Manager>
  <Company>VIP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COUNTRY WITH SNOW-HOW</dc:title>
  <dc:subject/>
  <dc:creator>vnkbrandm</dc:creator>
  <cp:keywords/>
  <dc:description/>
  <cp:lastModifiedBy>Luca Rossi</cp:lastModifiedBy>
  <cp:revision>3</cp:revision>
  <dcterms:created xsi:type="dcterms:W3CDTF">2015-09-28T06:58:31Z</dcterms:created>
  <dcterms:modified xsi:type="dcterms:W3CDTF">2015-09-28T14:03:05Z</dcterms:modified>
  <cp:category/>
</cp:coreProperties>
</file>